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52" r:id="rId5"/>
  </p:sldMasterIdLst>
  <p:notesMasterIdLst>
    <p:notesMasterId r:id="rId15"/>
  </p:notesMasterIdLst>
  <p:sldIdLst>
    <p:sldId id="382" r:id="rId6"/>
    <p:sldId id="383" r:id="rId7"/>
    <p:sldId id="350" r:id="rId8"/>
    <p:sldId id="435" r:id="rId9"/>
    <p:sldId id="384" r:id="rId10"/>
    <p:sldId id="385" r:id="rId11"/>
    <p:sldId id="436" r:id="rId12"/>
    <p:sldId id="438" r:id="rId13"/>
    <p:sldId id="437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5B8"/>
    <a:srgbClr val="0F3CB9"/>
    <a:srgbClr val="0000FF"/>
    <a:srgbClr val="54045C"/>
    <a:srgbClr val="093489"/>
    <a:srgbClr val="009900"/>
    <a:srgbClr val="0C4FD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593" autoAdjust="0"/>
  </p:normalViewPr>
  <p:slideViewPr>
    <p:cSldViewPr snapToGrid="0">
      <p:cViewPr>
        <p:scale>
          <a:sx n="74" d="100"/>
          <a:sy n="74" d="100"/>
        </p:scale>
        <p:origin x="-154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788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F925EC5-8012-47E6-97F0-5BFB6E79C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986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31F14D6-F48F-43F5-BAAA-A279A08669DD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35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F93DDC-BD70-4086-9697-70E58BFB5479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59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3504490-966A-4148-BD38-27946D0E64CF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defRPr/>
            </a:pPr>
            <a:endParaRPr lang="en-GB" dirty="0"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69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0585EC-5B4C-47D5-886E-1FDF71804F91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0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69CFFA-90BA-492F-8DC3-EDD8DFFADAED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9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73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79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49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9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C93E3-34D1-47B3-98AF-BD1C415F61CA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B3093-8431-47A4-A858-29C025DB57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2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0CCE6-C928-4644-8560-F57B15CFA242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9C084-EDDA-4439-BD81-550F3D6458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821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28600"/>
            <a:ext cx="19812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6E1B3-CA4E-41CF-B704-9D623E802C72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61D10-4323-4122-AB4C-48CF8396EB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780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0" y="6464300"/>
            <a:ext cx="9144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6413500"/>
            <a:ext cx="9144000" cy="0"/>
          </a:xfrm>
          <a:prstGeom prst="line">
            <a:avLst/>
          </a:prstGeom>
          <a:noFill/>
          <a:ln w="12700">
            <a:solidFill>
              <a:srgbClr val="E4B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12750" y="520700"/>
            <a:ext cx="2911475" cy="1022350"/>
            <a:chOff x="976" y="884"/>
            <a:chExt cx="1834" cy="644"/>
          </a:xfrm>
        </p:grpSpPr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502" y="1206"/>
              <a:ext cx="1296" cy="0"/>
            </a:xfrm>
            <a:prstGeom prst="line">
              <a:avLst/>
            </a:prstGeom>
            <a:noFill/>
            <a:ln w="12700">
              <a:solidFill>
                <a:srgbClr val="E4B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593" y="1200"/>
              <a:ext cx="1217" cy="13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800" smtClean="0">
                  <a:latin typeface="Arial Narrow" pitchFamily="34" charset="0"/>
                  <a:ea typeface="+mn-ea"/>
                </a:rPr>
                <a:t>A I R   T R A F F I C   O R G A N I Z A T I O N </a:t>
              </a:r>
            </a:p>
          </p:txBody>
        </p:sp>
        <p:pic>
          <p:nvPicPr>
            <p:cNvPr id="9" name="Picture 9" descr="FAA 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" y="884"/>
              <a:ext cx="642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636" y="1042"/>
              <a:ext cx="464" cy="14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solidFill>
                    <a:srgbClr val="333399"/>
                  </a:solidFill>
                  <a:latin typeface="Californian FB" panose="0207040306080B030204" pitchFamily="18" charset="0"/>
                </a:rPr>
                <a:t>ato</a:t>
              </a:r>
            </a:p>
          </p:txBody>
        </p:sp>
      </p:grpSp>
      <p:sp>
        <p:nvSpPr>
          <p:cNvPr id="1167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35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70198-CBD1-415C-8E82-D47C49F03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36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7BFAE-E369-4A2F-A3DF-F1DEE8A633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45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8"/>
            <a:ext cx="4121150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17638"/>
            <a:ext cx="4122738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13A26-1DE2-4A27-A0E0-AA9B143FD1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77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9A91F-B14B-46A9-939F-262058059E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697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CEED3-6DFA-4BE6-AEE9-F7C03D3DDE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3003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1C169-FBC2-4169-A89F-64C12366B3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873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B9A34-383F-4AA7-B24F-4FA709A92F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300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B0401-B970-432B-8D39-99A7ECED85A0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56AAB-EDA5-464A-96AD-8B58879557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482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2065C-3A34-4155-89A0-CF7851A205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453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FDC09-0C77-42EA-BF01-619167DE1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702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274638"/>
            <a:ext cx="2098675" cy="60340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74638"/>
            <a:ext cx="6145213" cy="60340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CFF9A-C97E-4F7A-9B93-F02EB62DFF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113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DDA82-0B30-4C90-AED7-FE2363CF18EF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76713-B0D5-4DC6-A6E9-38FEDC20AE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278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26775-E2B6-4295-8A64-44ECA5C4CB7A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1805E-62AA-4BEA-BCEB-ABBDCE128E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10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292AA-F34A-4BB0-B704-466565C5D017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B795F-0E2C-4941-8BA8-8378424387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0015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8FB70-7B5F-4470-BF3A-EADF680F2014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BB9B3-F0E6-4567-8A97-21CEC73294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098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F7ECC-87C7-422F-82CA-DC7865E5E4E5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0E5AE-9488-426F-8BE3-0C1181773B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683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3E64E-E3A3-48B9-B17A-78C33B0A7AB9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D9991-517C-4E47-8A3E-486A423CEA8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07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7F978-248B-4343-99F6-011B84912ACD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FEA05-88D9-4D89-9A64-FAE1F95575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83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fld id="{E3319006-42A5-4C9B-B216-365FD995219F}" type="datetime1">
              <a:rPr lang="en-GB" altLang="en-US"/>
              <a:pPr>
                <a:defRPr/>
              </a:pPr>
              <a:t>27/03/2017</a:t>
            </a:fld>
            <a:endParaRPr lang="en-GB" altLang="en-US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5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fld id="{8378A2D2-B096-4371-A189-4A17038482C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2" r:id="rId1"/>
    <p:sldLayoutId id="2147484413" r:id="rId2"/>
    <p:sldLayoutId id="2147484414" r:id="rId3"/>
    <p:sldLayoutId id="2147484415" r:id="rId4"/>
    <p:sldLayoutId id="2147484416" r:id="rId5"/>
    <p:sldLayoutId id="2147484417" r:id="rId6"/>
    <p:sldLayoutId id="2147484418" r:id="rId7"/>
    <p:sldLayoutId id="2147484419" r:id="rId8"/>
    <p:sldLayoutId id="2147484420" r:id="rId9"/>
    <p:sldLayoutId id="2147484421" r:id="rId10"/>
    <p:sldLayoutId id="2147484422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anose="020B0604020202020204" pitchFamily="34" charset="-128"/>
        <a:buChar char="✓"/>
        <a:defRPr sz="16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2600" y="274638"/>
            <a:ext cx="8128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540500"/>
            <a:ext cx="6858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20000"/>
              </a:spcBef>
              <a:defRPr sz="100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9200" y="6515100"/>
            <a:ext cx="1409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F24B93F5-E7D0-4DC0-9CAE-124072FB67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17638"/>
            <a:ext cx="8396288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23" r:id="rId2"/>
    <p:sldLayoutId id="2147484424" r:id="rId3"/>
    <p:sldLayoutId id="2147484425" r:id="rId4"/>
    <p:sldLayoutId id="2147484426" r:id="rId5"/>
    <p:sldLayoutId id="2147484427" r:id="rId6"/>
    <p:sldLayoutId id="2147484428" r:id="rId7"/>
    <p:sldLayoutId id="2147484429" r:id="rId8"/>
    <p:sldLayoutId id="2147484430" r:id="rId9"/>
    <p:sldLayoutId id="2147484431" r:id="rId10"/>
    <p:sldLayoutId id="21474844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itu.int/en/ITU-R/conferences/wrc/201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363538" y="55563"/>
            <a:ext cx="709651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2000" b="1" dirty="0"/>
              <a:t>Spectrum issues and challenges, not on the specific agenda for </a:t>
            </a:r>
            <a:r>
              <a:rPr lang="en-GB" sz="2000" b="1" dirty="0" smtClean="0"/>
              <a:t>WRC-19</a:t>
            </a:r>
          </a:p>
          <a:p>
            <a:pPr algn="ctr"/>
            <a:r>
              <a:rPr lang="en-US" sz="2400" b="1" dirty="0"/>
              <a:t>Potential interference to Radio Altimeters due to future WRC decisions and its </a:t>
            </a:r>
            <a:r>
              <a:rPr lang="en-US" sz="2400" b="1" dirty="0" smtClean="0"/>
              <a:t>mitigation WAIC, IMT </a:t>
            </a:r>
            <a:r>
              <a:rPr lang="en-US" sz="2400" b="1" dirty="0"/>
              <a:t>and other issues</a:t>
            </a:r>
            <a:endParaRPr lang="en-GB" alt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6482687" y="6305550"/>
            <a:ext cx="2712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 smtClean="0">
                <a:solidFill>
                  <a:srgbClr val="0C45B8"/>
                </a:solidFill>
              </a:rPr>
              <a:t>Noppadol </a:t>
            </a:r>
            <a:r>
              <a:rPr lang="en-GB" altLang="en-US" dirty="0" err="1" smtClean="0">
                <a:solidFill>
                  <a:srgbClr val="0C45B8"/>
                </a:solidFill>
              </a:rPr>
              <a:t>Pringvanich</a:t>
            </a:r>
            <a:r>
              <a:rPr lang="en-GB" altLang="en-US" dirty="0" smtClean="0">
                <a:solidFill>
                  <a:srgbClr val="0C45B8"/>
                </a:solidFill>
              </a:rPr>
              <a:t> – IATA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dirty="0" smtClean="0">
                <a:solidFill>
                  <a:srgbClr val="0C45B8"/>
                </a:solidFill>
              </a:rPr>
              <a:t>Joseph Cramer - Boeing</a:t>
            </a:r>
            <a:endParaRPr lang="en-GB" altLang="en-US" dirty="0">
              <a:solidFill>
                <a:srgbClr val="0C45B8"/>
              </a:solidFill>
            </a:endParaRP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1930400"/>
            <a:ext cx="3519487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9"/>
          <p:cNvSpPr txBox="1">
            <a:spLocks noChangeArrowheads="1"/>
          </p:cNvSpPr>
          <p:nvPr/>
        </p:nvSpPr>
        <p:spPr bwMode="auto">
          <a:xfrm>
            <a:off x="5530850" y="5124450"/>
            <a:ext cx="3613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b="1" dirty="0">
                <a:solidFill>
                  <a:srgbClr val="0F3CB9"/>
                </a:solidFill>
                <a:latin typeface="Arial Narrow" panose="020B0606020202030204" pitchFamily="34" charset="0"/>
              </a:rPr>
              <a:t>Aeronautical Spectrum </a:t>
            </a:r>
            <a:r>
              <a:rPr lang="en-GB" altLang="en-US" sz="2000" b="1" dirty="0" smtClean="0">
                <a:solidFill>
                  <a:srgbClr val="0F3CB9"/>
                </a:solidFill>
                <a:latin typeface="Arial Narrow" panose="020B0606020202030204" pitchFamily="34" charset="0"/>
              </a:rPr>
              <a:t>Seminar </a:t>
            </a: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Preparation </a:t>
            </a:r>
            <a:r>
              <a:rPr lang="en-GB" altLang="en-US" b="1" dirty="0">
                <a:solidFill>
                  <a:srgbClr val="0F3CB9"/>
                </a:solidFill>
                <a:latin typeface="Arial Rounded MT Bold" charset="0"/>
              </a:rPr>
              <a:t>for </a:t>
            </a: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WRC-19</a:t>
            </a:r>
            <a:endParaRPr lang="en-GB" altLang="en-US" b="1" dirty="0">
              <a:solidFill>
                <a:srgbClr val="0F3CB9"/>
              </a:solidFill>
              <a:latin typeface="Arial Rounded MT Bold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Bangkok, Thailand March 2017</a:t>
            </a:r>
            <a:endParaRPr lang="en-GB" altLang="en-US" b="1" dirty="0">
              <a:solidFill>
                <a:srgbClr val="0F3CB9"/>
              </a:solidFill>
              <a:latin typeface="Arial Rounded MT Bold" charset="0"/>
            </a:endParaRPr>
          </a:p>
        </p:txBody>
      </p:sp>
      <p:pic>
        <p:nvPicPr>
          <p:cNvPr id="5126" name="Picture 8" descr="http://www.itu.int/ITU-R/conferences/images/wrc-2015-logo-h350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1920875"/>
            <a:ext cx="4748213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938"/>
            <a:ext cx="79248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>
                <a:ea typeface="ＭＳ Ｐゴシック" charset="0"/>
              </a:rPr>
              <a:t>Overview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025" y="1215008"/>
            <a:ext cx="8430668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Potential </a:t>
            </a:r>
            <a:r>
              <a:rPr lang="en-GB" sz="2800" dirty="0" smtClean="0">
                <a:solidFill>
                  <a:schemeClr val="tx2"/>
                </a:solidFill>
                <a:ea typeface="+mn-ea"/>
              </a:rPr>
              <a:t>Interference to </a:t>
            </a:r>
            <a:r>
              <a:rPr lang="en-US" sz="2800" dirty="0" smtClean="0"/>
              <a:t>Radio </a:t>
            </a:r>
            <a:r>
              <a:rPr lang="en-US" sz="2800" dirty="0"/>
              <a:t>Altimeters due to future WRC decisions and its </a:t>
            </a:r>
            <a:r>
              <a:rPr lang="en-US" sz="2800" dirty="0" smtClean="0"/>
              <a:t>mitigation</a:t>
            </a:r>
            <a:endParaRPr lang="en-GB" altLang="en-US" sz="28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Wireless Avionics Intra-Communications (WAIC) Coexistence with Radio Altimeters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International Mobile Telecommunication (IMT)</a:t>
            </a:r>
          </a:p>
          <a:p>
            <a:pPr marL="0" indent="0" eaLnBrk="1" hangingPunct="1">
              <a:lnSpc>
                <a:spcPct val="80000"/>
              </a:lnSpc>
              <a:spcBef>
                <a:spcPct val="50000"/>
              </a:spcBef>
              <a:buNone/>
              <a:defRPr/>
            </a:pPr>
            <a:endParaRPr lang="en-GB" sz="2800" dirty="0" smtClean="0">
              <a:solidFill>
                <a:schemeClr val="tx2"/>
              </a:solidFill>
              <a:latin typeface="+mj-lt"/>
              <a:ea typeface="+mn-ea"/>
            </a:endParaRPr>
          </a:p>
        </p:txBody>
      </p:sp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7391400" y="1012825"/>
            <a:ext cx="126841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charset="0"/>
              <a:buNone/>
              <a:defRPr/>
            </a:pPr>
            <a:endParaRPr lang="en-GB" sz="3600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228599" y="1601788"/>
            <a:ext cx="8725277" cy="583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Essential component of an aircraft for precision approach, landing, ground proximity and collision avoidance.  </a:t>
            </a:r>
          </a:p>
          <a:p>
            <a:pPr marL="1085850" lvl="1" indent="-342900" eaLnBrk="1" hangingPunct="1">
              <a:spcBef>
                <a:spcPct val="30000"/>
              </a:spcBef>
              <a:buClrTx/>
            </a:pPr>
            <a:r>
              <a:rPr lang="en-US" altLang="en-US" sz="1800" dirty="0" smtClean="0">
                <a:solidFill>
                  <a:schemeClr val="accent2"/>
                </a:solidFill>
              </a:rPr>
              <a:t>Safety critical to pilot and flight operations</a:t>
            </a:r>
          </a:p>
          <a:p>
            <a:pPr marL="1085850" lvl="1" indent="-342900" eaLnBrk="1" hangingPunct="1">
              <a:spcBef>
                <a:spcPct val="30000"/>
              </a:spcBef>
              <a:buClrTx/>
            </a:pPr>
            <a:r>
              <a:rPr lang="en-US" altLang="en-US" sz="1800" dirty="0" smtClean="0">
                <a:solidFill>
                  <a:schemeClr val="accent2"/>
                </a:solidFill>
              </a:rPr>
              <a:t>Being used in all phases of flight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Provides accurate height measurements over many types of surface (forest, water, buildings, flat).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This information is used by:  Automatic flight control system; ground proximity warning system; terrain awareness and warning system; flight management guidance computer; flight control system; electronic centralized aircraft monitoring system; and engine-indicating and crew-alerting system.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Two types:  Frequency Modulated Continuous Wave and Pulsed Modulation.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Typical usage is -6 meters up to 6000 meters.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Up to three are installed on a single commercial aircraft.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</p:txBody>
      </p:sp>
      <p:sp>
        <p:nvSpPr>
          <p:cNvPr id="9220" name="Rectangle 2"/>
          <p:cNvSpPr txBox="1">
            <a:spLocks noChangeArrowheads="1"/>
          </p:cNvSpPr>
          <p:nvPr/>
        </p:nvSpPr>
        <p:spPr bwMode="auto">
          <a:xfrm>
            <a:off x="497941" y="69850"/>
            <a:ext cx="83650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smtClean="0">
                <a:solidFill>
                  <a:srgbClr val="0C5BCE"/>
                </a:solidFill>
                <a:latin typeface="Arial Rounded MT Bold" charset="0"/>
              </a:rPr>
              <a:t>Importance of the Radio Altimeter</a:t>
            </a:r>
            <a:endParaRPr lang="en-US" altLang="en-US" sz="2800" b="1" dirty="0">
              <a:solidFill>
                <a:srgbClr val="0C5BCE"/>
              </a:solidFill>
              <a:latin typeface="Arial Rounded MT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28599" y="1601788"/>
            <a:ext cx="86344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None/>
            </a:pPr>
            <a:r>
              <a:rPr lang="en-US" altLang="en-US" sz="2000" dirty="0" smtClean="0">
                <a:solidFill>
                  <a:schemeClr val="accent2"/>
                </a:solidFill>
              </a:rPr>
              <a:t>As a result of WRC-15, Wireless Avionics Intra-Communications (WAIC) share the radio frequency band 4200-4400 MHz with radio altimeters.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new allocation is: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 smtClean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 smtClean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 Aeronautical Mobile (R) service is limited to WAIC systems.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Aeronautical Radionavigation service is limited to radio altimeters.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While aviation interests had the intention of prioritizing radio altimeters over WAIC systems, such language was opposed at the WRC.   Aviation’s intent remains the same.    </a:t>
            </a:r>
            <a:endParaRPr lang="en-US" altLang="en-US" sz="2000" dirty="0">
              <a:solidFill>
                <a:schemeClr val="accent2"/>
              </a:solidFill>
            </a:endParaRPr>
          </a:p>
        </p:txBody>
      </p:sp>
      <p:sp>
        <p:nvSpPr>
          <p:cNvPr id="11267" name="Rectangle 2"/>
          <p:cNvSpPr txBox="1">
            <a:spLocks noChangeArrowheads="1"/>
          </p:cNvSpPr>
          <p:nvPr/>
        </p:nvSpPr>
        <p:spPr bwMode="auto">
          <a:xfrm>
            <a:off x="228600" y="69850"/>
            <a:ext cx="86344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b="1" dirty="0" smtClean="0">
                <a:solidFill>
                  <a:srgbClr val="0C5BCE"/>
                </a:solidFill>
                <a:latin typeface="Arial Rounded MT Bold" charset="0"/>
              </a:rPr>
              <a:t>WAIC Coexistence with Radio Altimeters</a:t>
            </a:r>
            <a:endParaRPr lang="en-US" altLang="en-US" sz="3600" b="1" dirty="0">
              <a:solidFill>
                <a:srgbClr val="0C5BCE"/>
              </a:solidFill>
              <a:latin typeface="Arial Rounded MT Bold" charset="0"/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3352475" y="3017560"/>
            <a:ext cx="947419" cy="167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Times New Roman"/>
                <a:cs typeface="Times New Roman"/>
              </a:rPr>
              <a:t>2 700-4 </a:t>
            </a:r>
            <a:r>
              <a:rPr sz="1000" b="1" dirty="0">
                <a:latin typeface="Times New Roman"/>
                <a:cs typeface="Times New Roman"/>
              </a:rPr>
              <a:t>800</a:t>
            </a:r>
            <a:r>
              <a:rPr sz="1000" b="1" spc="-60" dirty="0">
                <a:latin typeface="Times New Roman"/>
                <a:cs typeface="Times New Roman"/>
              </a:rPr>
              <a:t> </a:t>
            </a:r>
            <a:r>
              <a:rPr sz="1000" b="1" spc="-5" dirty="0">
                <a:latin typeface="Times New Roman"/>
                <a:cs typeface="Times New Roman"/>
              </a:rPr>
              <a:t>MHz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6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605758"/>
              </p:ext>
            </p:extLst>
          </p:nvPr>
        </p:nvGraphicFramePr>
        <p:xfrm>
          <a:off x="867008" y="3248192"/>
          <a:ext cx="5909766" cy="1039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4766"/>
                <a:gridCol w="1975358"/>
                <a:gridCol w="1969642"/>
              </a:tblGrid>
              <a:tr h="25755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Allocation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services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3180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75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4509">
                <a:tc gridSpan="3">
                  <a:txBody>
                    <a:bodyPr/>
                    <a:lstStyle/>
                    <a:p>
                      <a:pPr marL="1953895" marR="1052830" indent="-1890395">
                        <a:lnSpc>
                          <a:spcPts val="1250"/>
                        </a:lnSpc>
                        <a:spcBef>
                          <a:spcPts val="5"/>
                        </a:spcBef>
                        <a:tabLst>
                          <a:tab pos="1959610" algn="l"/>
                        </a:tabLst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200-4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 400		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AERONAUTICAL MOBILE (R)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ADD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5.A117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AERONAUTICAL RADIONAVIGATION MOD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5.438</a:t>
                      </a:r>
                    </a:p>
                    <a:p>
                      <a:pPr marL="195389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5.439 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5.440 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ADD</a:t>
                      </a:r>
                      <a:r>
                        <a:rPr sz="1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5.B117</a:t>
                      </a:r>
                    </a:p>
                  </a:txBody>
                  <a:tcPr marL="0" marR="0" marT="635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7" name="Picture 2" descr="B:\Google Drive\AsiaPacific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27" y="2591953"/>
            <a:ext cx="1637625" cy="163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29"/>
          <p:cNvSpPr txBox="1">
            <a:spLocks noChangeArrowheads="1"/>
          </p:cNvSpPr>
          <p:nvPr/>
        </p:nvSpPr>
        <p:spPr bwMode="auto">
          <a:xfrm>
            <a:off x="30163" y="4524375"/>
            <a:ext cx="52736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13315" name="Text Box 834"/>
          <p:cNvSpPr txBox="1">
            <a:spLocks noChangeArrowheads="1"/>
          </p:cNvSpPr>
          <p:nvPr/>
        </p:nvSpPr>
        <p:spPr bwMode="auto">
          <a:xfrm>
            <a:off x="209550" y="1534971"/>
            <a:ext cx="85344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Efforts are currently underway to safely incorporate WAIC onto aircraft.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Minimum Operational Performance Standards (MOPS) are being developed by RTCA (SC-236) and EUROCAE (WG-96).</a:t>
            </a:r>
          </a:p>
          <a:p>
            <a:pPr marL="1200150" lvl="1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en-GB" altLang="en-US" sz="2000" dirty="0" smtClean="0">
                <a:solidFill>
                  <a:srgbClr val="0F3CB9"/>
                </a:solidFill>
              </a:rPr>
              <a:t>EUROCAE exchanging information between WG-72 (Data security) and WG-99/SC-234 (PEDS).</a:t>
            </a:r>
          </a:p>
          <a:p>
            <a:pPr marL="1200150" lvl="1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en-GB" altLang="en-US" sz="2000" dirty="0" smtClean="0">
                <a:solidFill>
                  <a:srgbClr val="0F3CB9"/>
                </a:solidFill>
              </a:rPr>
              <a:t>Discussions with WG-68 (“Altimetry”) as well.  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Standards and Recommended Practices (SARPS) are being developed within the FSMP Working Group.  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endParaRPr lang="en-GB" altLang="en-US" sz="2800" dirty="0" smtClean="0">
              <a:solidFill>
                <a:srgbClr val="0F3CB9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2800" dirty="0">
              <a:solidFill>
                <a:schemeClr val="tx2"/>
              </a:solidFill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-68263"/>
            <a:ext cx="7924800" cy="1143001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latin typeface="Arial Rounded MT Bold" charset="0"/>
              </a:rPr>
              <a:t>WAIC Coexistence with Radio Altimeters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457130"/>
            <a:ext cx="6096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61832" y="133064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International Mobile Telecommunication (IMT)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46912"/>
            <a:ext cx="869703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000" dirty="0" smtClean="0">
                <a:solidFill>
                  <a:srgbClr val="0C45B8"/>
                </a:solidFill>
              </a:rPr>
              <a:t>IMT applications are increasing very rapidly. More frequency allocations and identifications are required to support this expansion.</a:t>
            </a:r>
          </a:p>
          <a:p>
            <a:pPr eaLnBrk="1" hangingPunct="1">
              <a:spcBef>
                <a:spcPct val="80000"/>
              </a:spcBef>
            </a:pPr>
            <a:r>
              <a:rPr lang="en-GB" altLang="en-US" sz="2000" dirty="0" smtClean="0">
                <a:solidFill>
                  <a:srgbClr val="0C45B8"/>
                </a:solidFill>
              </a:rPr>
              <a:t>During WRC-2015, the IMT industry through some States requested frequency </a:t>
            </a:r>
            <a:r>
              <a:rPr lang="en-US" sz="2000" dirty="0" smtClean="0">
                <a:solidFill>
                  <a:srgbClr val="0C45B8"/>
                </a:solidFill>
              </a:rPr>
              <a:t>identification </a:t>
            </a:r>
            <a:r>
              <a:rPr lang="en-US" sz="2000" dirty="0">
                <a:solidFill>
                  <a:srgbClr val="0C45B8"/>
                </a:solidFill>
              </a:rPr>
              <a:t>at </a:t>
            </a:r>
            <a:r>
              <a:rPr lang="en-US" sz="2000" dirty="0" smtClean="0">
                <a:solidFill>
                  <a:srgbClr val="0C45B8"/>
                </a:solidFill>
              </a:rPr>
              <a:t>4 </a:t>
            </a:r>
            <a:r>
              <a:rPr lang="en-US" sz="2000" dirty="0">
                <a:solidFill>
                  <a:srgbClr val="0C45B8"/>
                </a:solidFill>
              </a:rPr>
              <a:t>400 – 4 500 MHz for IMT </a:t>
            </a:r>
            <a:r>
              <a:rPr lang="en-US" sz="2000" dirty="0" smtClean="0">
                <a:solidFill>
                  <a:srgbClr val="0C45B8"/>
                </a:solidFill>
              </a:rPr>
              <a:t>applications.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This frequency band is adjacent </a:t>
            </a:r>
            <a:r>
              <a:rPr lang="en-US" sz="2000" dirty="0">
                <a:solidFill>
                  <a:srgbClr val="0C45B8"/>
                </a:solidFill>
              </a:rPr>
              <a:t>to the frequency </a:t>
            </a:r>
            <a:r>
              <a:rPr lang="en-US" sz="2000" dirty="0" smtClean="0">
                <a:solidFill>
                  <a:srgbClr val="0C45B8"/>
                </a:solidFill>
              </a:rPr>
              <a:t>band for </a:t>
            </a:r>
            <a:r>
              <a:rPr lang="en-US" sz="2000" dirty="0">
                <a:solidFill>
                  <a:srgbClr val="0C45B8"/>
                </a:solidFill>
              </a:rPr>
              <a:t>radio </a:t>
            </a:r>
            <a:r>
              <a:rPr lang="en-US" sz="2000" dirty="0" smtClean="0">
                <a:solidFill>
                  <a:srgbClr val="0C45B8"/>
                </a:solidFill>
              </a:rPr>
              <a:t>altimeter.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Some States support this request of the IMT industry. However, no ITU regional groups support such proposal.</a:t>
            </a:r>
          </a:p>
          <a:p>
            <a:pPr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Concerns were raised due to the lack of satisfactory adjacent-band compatibility test.</a:t>
            </a:r>
          </a:p>
          <a:p>
            <a:pPr marL="0" indent="0" eaLnBrk="1" hangingPunct="1">
              <a:spcBef>
                <a:spcPct val="80000"/>
              </a:spcBef>
              <a:buNone/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9" y="1501248"/>
            <a:ext cx="864244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US" sz="2400" dirty="0">
                <a:solidFill>
                  <a:srgbClr val="0C45B8"/>
                </a:solidFill>
              </a:rPr>
              <a:t>Due to the safety criticality of the aircraft radio altimeters, several States aviation regulators and airlines were directly requested to assist with lobbying with their Capitals during the WRC-2015. </a:t>
            </a:r>
            <a:endParaRPr lang="en-US" sz="24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C45B8"/>
                </a:solidFill>
              </a:rPr>
              <a:t>Competition between IMT and aviation for limited frequency resources</a:t>
            </a:r>
          </a:p>
          <a:p>
            <a:pPr eaLnBrk="1" hangingPunct="1">
              <a:spcBef>
                <a:spcPct val="80000"/>
              </a:spcBef>
            </a:pPr>
            <a:r>
              <a:rPr lang="en-US" sz="2400" dirty="0" smtClean="0">
                <a:solidFill>
                  <a:srgbClr val="0C45B8"/>
                </a:solidFill>
              </a:rPr>
              <a:t>Debates lasted </a:t>
            </a:r>
            <a:r>
              <a:rPr lang="en-US" sz="2400" dirty="0">
                <a:solidFill>
                  <a:srgbClr val="0C45B8"/>
                </a:solidFill>
              </a:rPr>
              <a:t>until the last day of the </a:t>
            </a:r>
            <a:r>
              <a:rPr lang="en-US" sz="2400" dirty="0" smtClean="0">
                <a:solidFill>
                  <a:srgbClr val="0C45B8"/>
                </a:solidFill>
              </a:rPr>
              <a:t>WRC-2015.</a:t>
            </a:r>
          </a:p>
          <a:p>
            <a:pPr eaLnBrk="1" hangingPunct="1">
              <a:spcBef>
                <a:spcPct val="80000"/>
              </a:spcBef>
            </a:pPr>
            <a:r>
              <a:rPr lang="en-US" sz="2400" dirty="0" smtClean="0">
                <a:solidFill>
                  <a:srgbClr val="0C45B8"/>
                </a:solidFill>
              </a:rPr>
              <a:t>The IMT proposal </a:t>
            </a:r>
            <a:r>
              <a:rPr lang="en-US" sz="2400" dirty="0">
                <a:solidFill>
                  <a:srgbClr val="0C45B8"/>
                </a:solidFill>
              </a:rPr>
              <a:t>was eventually dropped due to </a:t>
            </a:r>
            <a:r>
              <a:rPr lang="en-US" sz="2400" dirty="0" smtClean="0">
                <a:solidFill>
                  <a:srgbClr val="0C45B8"/>
                </a:solidFill>
              </a:rPr>
              <a:t>collaborative efforts by ICAO</a:t>
            </a:r>
            <a:r>
              <a:rPr lang="en-US" sz="2400" dirty="0">
                <a:solidFill>
                  <a:srgbClr val="0C45B8"/>
                </a:solidFill>
              </a:rPr>
              <a:t>, IATA, ITU regional </a:t>
            </a:r>
            <a:r>
              <a:rPr lang="en-US" sz="2400" dirty="0" smtClean="0">
                <a:solidFill>
                  <a:srgbClr val="0C45B8"/>
                </a:solidFill>
              </a:rPr>
              <a:t>groups, aviation stakeholders </a:t>
            </a:r>
            <a:r>
              <a:rPr lang="en-US" sz="2400" dirty="0">
                <a:solidFill>
                  <a:srgbClr val="0C45B8"/>
                </a:solidFill>
              </a:rPr>
              <a:t>and </a:t>
            </a:r>
            <a:r>
              <a:rPr lang="en-US" sz="2400" dirty="0" smtClean="0">
                <a:solidFill>
                  <a:srgbClr val="0C45B8"/>
                </a:solidFill>
              </a:rPr>
              <a:t>States themselves.  </a:t>
            </a:r>
            <a:endParaRPr lang="en-GB" altLang="en-US" sz="2400" dirty="0" smtClean="0">
              <a:solidFill>
                <a:srgbClr val="0C45B8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1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9" y="1501248"/>
            <a:ext cx="8697037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400" dirty="0" smtClean="0">
                <a:solidFill>
                  <a:srgbClr val="0C45B8"/>
                </a:solidFill>
              </a:rPr>
              <a:t>Lesson Learned: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200" dirty="0" smtClean="0">
                <a:solidFill>
                  <a:srgbClr val="0C45B8"/>
                </a:solidFill>
              </a:rPr>
              <a:t>Preparation for WRCs is a global aviation effort. This was a close call.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200" dirty="0">
                <a:solidFill>
                  <a:srgbClr val="0C45B8"/>
                </a:solidFill>
              </a:rPr>
              <a:t>Doing nothing is not an option. This type of IMT request can come back again in 2023</a:t>
            </a:r>
            <a:r>
              <a:rPr lang="en-US" sz="2200" dirty="0" smtClean="0">
                <a:solidFill>
                  <a:srgbClr val="0C45B8"/>
                </a:solidFill>
              </a:rPr>
              <a:t>.</a:t>
            </a:r>
            <a:endParaRPr lang="en-US" altLang="en-US" sz="22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altLang="en-US" sz="2200" dirty="0" smtClean="0">
                <a:solidFill>
                  <a:srgbClr val="0C45B8"/>
                </a:solidFill>
              </a:rPr>
              <a:t>Early </a:t>
            </a:r>
            <a:r>
              <a:rPr lang="en-US" altLang="en-US" sz="2200" dirty="0">
                <a:solidFill>
                  <a:srgbClr val="0C45B8"/>
                </a:solidFill>
              </a:rPr>
              <a:t>coordination and communication among State authorities (aviation and telecommunication) are </a:t>
            </a:r>
            <a:r>
              <a:rPr lang="en-US" altLang="en-US" sz="2200" dirty="0" smtClean="0">
                <a:solidFill>
                  <a:srgbClr val="0C45B8"/>
                </a:solidFill>
              </a:rPr>
              <a:t>essential</a:t>
            </a:r>
            <a:r>
              <a:rPr lang="en-US" altLang="en-US" sz="2200" dirty="0">
                <a:solidFill>
                  <a:srgbClr val="0C45B8"/>
                </a:solidFill>
              </a:rPr>
              <a:t> </a:t>
            </a:r>
            <a:r>
              <a:rPr lang="en-US" altLang="en-US" sz="2200" dirty="0" smtClean="0">
                <a:solidFill>
                  <a:srgbClr val="0C45B8"/>
                </a:solidFill>
              </a:rPr>
              <a:t>in forming and influencing States positions for WRCs.</a:t>
            </a:r>
            <a:endParaRPr lang="en-US" sz="22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sz="2200" dirty="0" smtClean="0">
                <a:solidFill>
                  <a:srgbClr val="0C45B8"/>
                </a:solidFill>
              </a:rPr>
              <a:t>A clear technical definition for adjacent-band interference rejection should be developed under ICAO for radio altimeters and some other safety critical equipment. </a:t>
            </a:r>
          </a:p>
          <a:p>
            <a:pPr eaLnBrk="1" hangingPunct="1">
              <a:spcBef>
                <a:spcPct val="80000"/>
              </a:spcBef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52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5968"/>
            <a:ext cx="869703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400" dirty="0" smtClean="0">
                <a:solidFill>
                  <a:srgbClr val="0C45B8"/>
                </a:solidFill>
              </a:rPr>
              <a:t>What are being done?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ICAO Frequency Spectrum Management Panel (FSMP) is defining an interference rejection criteria for radio altimeters to be included in future ICAO SARPs.</a:t>
            </a:r>
          </a:p>
          <a:p>
            <a:pPr lvl="2" eaLnBrk="1" hangingPunct="1">
              <a:spcBef>
                <a:spcPct val="80000"/>
              </a:spcBef>
            </a:pPr>
            <a:r>
              <a:rPr lang="en-US" sz="2000" dirty="0">
                <a:solidFill>
                  <a:srgbClr val="0C45B8"/>
                </a:solidFill>
              </a:rPr>
              <a:t>J</a:t>
            </a:r>
            <a:r>
              <a:rPr lang="en-US" sz="2000" dirty="0" smtClean="0">
                <a:solidFill>
                  <a:srgbClr val="0C45B8"/>
                </a:solidFill>
              </a:rPr>
              <a:t>oint effort with the development of SARPs for WAIC.</a:t>
            </a:r>
          </a:p>
          <a:p>
            <a:pPr lvl="2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An industry-wide consultation will be needed noting many radio altimeters are already installed and being operated on aircraft.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Continue global aviation efforts to protect this safety-critical equipment and the safety of traveling publics</a:t>
            </a:r>
          </a:p>
          <a:p>
            <a:pPr lvl="2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Your assistance is needed and is highly appreciated.</a:t>
            </a:r>
          </a:p>
          <a:p>
            <a:pPr eaLnBrk="1" hangingPunct="1">
              <a:spcBef>
                <a:spcPct val="80000"/>
              </a:spcBef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3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June 1 2004 ato template">
  <a:themeElements>
    <a:clrScheme name="1_June 1 2004 ato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June 1 2004 ato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June 1 2004 ato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07BAA1C-65C9-4DC8-AEA4-B01374540A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066982D-BF27-44E8-9276-0C584888B4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41692B-9D0B-45FA-93A8-F5A3952DDD12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ACP-WGF24-RPW-IP10_Aeronautical Frequency Spectrum Management and ACP WG-F (r3)</Template>
  <TotalTime>18026</TotalTime>
  <Words>732</Words>
  <Application>Microsoft Office PowerPoint</Application>
  <PresentationFormat>On-screen Show (4:3)</PresentationFormat>
  <Paragraphs>81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ACP-WGF24-RPW-IP10_Aeronautical Frequency Spectrum Management and ACP WG-F (r3)</vt:lpstr>
      <vt:lpstr>1_June 1 2004 ato template</vt:lpstr>
      <vt:lpstr>PowerPoint Presentation</vt:lpstr>
      <vt:lpstr>Overview</vt:lpstr>
      <vt:lpstr>PowerPoint Presentation</vt:lpstr>
      <vt:lpstr>PowerPoint Presentation</vt:lpstr>
      <vt:lpstr>WAIC Coexistence with Radio Altimeters</vt:lpstr>
      <vt:lpstr>International Mobile Telecommunication (IMT)</vt:lpstr>
      <vt:lpstr>IMT</vt:lpstr>
      <vt:lpstr>IMT</vt:lpstr>
      <vt:lpstr>IMT</vt:lpstr>
    </vt:vector>
  </TitlesOfParts>
  <Company>I.C.A.O.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Aeronautical Radio Frequency Spectrum;  and updates to the  ICAO Position for the ITU World Radiocommunication Conference 2012 (WRC-12)</dc:title>
  <dc:creator>Loftur Jonasson</dc:creator>
  <cp:lastModifiedBy>Loftur Jonasson2</cp:lastModifiedBy>
  <cp:revision>235</cp:revision>
  <cp:lastPrinted>2014-03-04T14:42:54Z</cp:lastPrinted>
  <dcterms:created xsi:type="dcterms:W3CDTF">2011-04-28T19:19:29Z</dcterms:created>
  <dcterms:modified xsi:type="dcterms:W3CDTF">2017-03-27T07:14:17Z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