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4"/>
  </p:sldMasterIdLst>
  <p:notesMasterIdLst>
    <p:notesMasterId r:id="rId12"/>
  </p:notesMasterIdLst>
  <p:handoutMasterIdLst>
    <p:handoutMasterId r:id="rId13"/>
  </p:handoutMasterIdLst>
  <p:sldIdLst>
    <p:sldId id="256" r:id="rId5"/>
    <p:sldId id="259" r:id="rId6"/>
    <p:sldId id="263" r:id="rId7"/>
    <p:sldId id="260" r:id="rId8"/>
    <p:sldId id="261" r:id="rId9"/>
    <p:sldId id="262" r:id="rId10"/>
    <p:sldId id="258"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0000"/>
    <a:srgbClr val="CC0000"/>
    <a:srgbClr val="FF3300"/>
    <a:srgbClr val="FF9933"/>
    <a:srgbClr val="CC9900"/>
    <a:srgbClr val="0054A4"/>
    <a:srgbClr val="444D53"/>
    <a:srgbClr val="0070C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8" autoAdjust="0"/>
    <p:restoredTop sz="96980" autoAdjust="0"/>
  </p:normalViewPr>
  <p:slideViewPr>
    <p:cSldViewPr>
      <p:cViewPr>
        <p:scale>
          <a:sx n="120" d="100"/>
          <a:sy n="120" d="100"/>
        </p:scale>
        <p:origin x="216" y="223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25" tIns="45712" rIns="91425" bIns="45712"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5138"/>
          </a:xfrm>
          <a:prstGeom prst="rect">
            <a:avLst/>
          </a:prstGeom>
        </p:spPr>
        <p:txBody>
          <a:bodyPr vert="horz" lIns="91425" tIns="45712" rIns="91425" bIns="45712" rtlCol="0"/>
          <a:lstStyle>
            <a:lvl1pPr algn="r">
              <a:defRPr sz="1200"/>
            </a:lvl1pPr>
          </a:lstStyle>
          <a:p>
            <a:fld id="{8B50F2CA-DB2D-46FA-8114-DAAD70F5CDD0}" type="datetimeFigureOut">
              <a:rPr lang="en-US" smtClean="0"/>
              <a:t>3/27/2017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25" tIns="45712" rIns="91425" bIns="45712"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25" tIns="45712" rIns="91425" bIns="45712" rtlCol="0" anchor="b"/>
          <a:lstStyle>
            <a:lvl1pPr algn="r">
              <a:defRPr sz="1200"/>
            </a:lvl1pPr>
          </a:lstStyle>
          <a:p>
            <a:fld id="{C763F3B5-A75F-4749-901F-EF3F689DB590}" type="slidenum">
              <a:rPr lang="en-US" smtClean="0"/>
              <a:t>‹#›</a:t>
            </a:fld>
            <a:endParaRPr lang="en-US"/>
          </a:p>
        </p:txBody>
      </p:sp>
    </p:spTree>
    <p:extLst>
      <p:ext uri="{BB962C8B-B14F-4D97-AF65-F5344CB8AC3E}">
        <p14:creationId xmlns:p14="http://schemas.microsoft.com/office/powerpoint/2010/main" val="3915888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2" tIns="46581" rIns="93162" bIns="46581"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2" tIns="46581" rIns="93162" bIns="46581" rtlCol="0"/>
          <a:lstStyle>
            <a:lvl1pPr algn="r">
              <a:defRPr sz="1200"/>
            </a:lvl1pPr>
          </a:lstStyle>
          <a:p>
            <a:fld id="{20896DAA-1568-41AD-AFF2-297EF6D0F542}" type="datetimeFigureOut">
              <a:rPr lang="en-US" smtClean="0"/>
              <a:t>3/27/2017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2" tIns="46581" rIns="93162" bIns="46581"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2" tIns="46581" rIns="93162" bIns="465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62" tIns="46581" rIns="93162" bIns="46581"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62" tIns="46581" rIns="93162" bIns="46581" rtlCol="0" anchor="b"/>
          <a:lstStyle>
            <a:lvl1pPr algn="r">
              <a:defRPr sz="1200"/>
            </a:lvl1pPr>
          </a:lstStyle>
          <a:p>
            <a:fld id="{555C989B-9071-4BAD-9A27-513F14EAE481}" type="slidenum">
              <a:rPr lang="en-US" smtClean="0"/>
              <a:t>‹#›</a:t>
            </a:fld>
            <a:endParaRPr lang="en-US"/>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C989B-9071-4BAD-9A27-513F14EAE481}" type="slidenum">
              <a:rPr lang="en-US" smtClean="0"/>
              <a:t>1</a:t>
            </a:fld>
            <a:endParaRPr lang="en-US"/>
          </a:p>
        </p:txBody>
      </p:sp>
    </p:spTree>
    <p:extLst>
      <p:ext uri="{BB962C8B-B14F-4D97-AF65-F5344CB8AC3E}">
        <p14:creationId xmlns:p14="http://schemas.microsoft.com/office/powerpoint/2010/main" val="4202701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5C989B-9071-4BAD-9A27-513F14EAE481}" type="slidenum">
              <a:rPr lang="en-US" smtClean="0"/>
              <a:t>7</a:t>
            </a:fld>
            <a:endParaRPr lang="en-US"/>
          </a:p>
        </p:txBody>
      </p:sp>
    </p:spTree>
    <p:extLst>
      <p:ext uri="{BB962C8B-B14F-4D97-AF65-F5344CB8AC3E}">
        <p14:creationId xmlns:p14="http://schemas.microsoft.com/office/powerpoint/2010/main" val="2050887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smtClean="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r>
              <a:rPr lang="en-US" smtClean="0"/>
              <a:t>18-21 October 2016</a:t>
            </a:r>
            <a:endParaRPr lang="en-CA"/>
          </a:p>
        </p:txBody>
      </p:sp>
      <p:sp>
        <p:nvSpPr>
          <p:cNvPr id="5" name="Footer Placeholder 4"/>
          <p:cNvSpPr>
            <a:spLocks noGrp="1"/>
          </p:cNvSpPr>
          <p:nvPr>
            <p:ph type="ftr" sz="quarter" idx="11"/>
          </p:nvPr>
        </p:nvSpPr>
        <p:spPr>
          <a:xfrm>
            <a:off x="3124200" y="6525344"/>
            <a:ext cx="2895600" cy="331200"/>
          </a:xfrm>
        </p:spPr>
        <p:txBody>
          <a:bodyPr/>
          <a:lstStyle/>
          <a:p>
            <a:r>
              <a:rPr lang="en-US" smtClean="0"/>
              <a:t>- DRAFT VERSION -                                               FOR DISCUSSION PURPOSE ONLY</a:t>
            </a:r>
            <a:endParaRPr lang="en-CA"/>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502602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smtClean="0"/>
              <a:t>18-21 October 2016</a:t>
            </a:r>
            <a:endParaRPr lang="en-CA"/>
          </a:p>
        </p:txBody>
      </p:sp>
      <p:sp>
        <p:nvSpPr>
          <p:cNvPr id="5" name="Footer Placeholder 4"/>
          <p:cNvSpPr>
            <a:spLocks noGrp="1"/>
          </p:cNvSpPr>
          <p:nvPr>
            <p:ph type="ftr" sz="quarter" idx="11"/>
          </p:nvPr>
        </p:nvSpPr>
        <p:spPr/>
        <p:txBody>
          <a:bodyPr/>
          <a:lstStyle/>
          <a:p>
            <a:r>
              <a:rPr lang="en-US" smtClean="0"/>
              <a:t>- DRAFT VERSION -                                               FOR DISCUSSION PURPOSE ONLY</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78456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246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4425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smtClean="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Date Placeholder 3"/>
          <p:cNvSpPr>
            <a:spLocks noGrp="1"/>
          </p:cNvSpPr>
          <p:nvPr>
            <p:ph type="dt" sz="half" idx="10"/>
          </p:nvPr>
        </p:nvSpPr>
        <p:spPr/>
        <p:txBody>
          <a:bodyPr/>
          <a:lstStyle/>
          <a:p>
            <a:r>
              <a:rPr lang="en-US" smtClean="0"/>
              <a:t>18-21 October 2016</a:t>
            </a:r>
            <a:endParaRPr lang="en-CA"/>
          </a:p>
        </p:txBody>
      </p:sp>
      <p:sp>
        <p:nvSpPr>
          <p:cNvPr id="5" name="Footer Placeholder 4"/>
          <p:cNvSpPr>
            <a:spLocks noGrp="1"/>
          </p:cNvSpPr>
          <p:nvPr>
            <p:ph type="ftr" sz="quarter" idx="11"/>
          </p:nvPr>
        </p:nvSpPr>
        <p:spPr/>
        <p:txBody>
          <a:bodyPr/>
          <a:lstStyle/>
          <a:p>
            <a:r>
              <a:rPr lang="en-US" smtClean="0"/>
              <a:t>- DRAFT VERSION -                                               FOR DISCUSSION PURPOSE ONLY</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658586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18-21 October 2016</a:t>
            </a:r>
            <a:endParaRPr lang="en-CA"/>
          </a:p>
        </p:txBody>
      </p:sp>
      <p:sp>
        <p:nvSpPr>
          <p:cNvPr id="5" name="Footer Placeholder 4"/>
          <p:cNvSpPr>
            <a:spLocks noGrp="1"/>
          </p:cNvSpPr>
          <p:nvPr>
            <p:ph type="ftr" sz="quarter" idx="11"/>
          </p:nvPr>
        </p:nvSpPr>
        <p:spPr/>
        <p:txBody>
          <a:bodyPr/>
          <a:lstStyle/>
          <a:p>
            <a:r>
              <a:rPr lang="en-US" smtClean="0"/>
              <a:t>- DRAFT VERSION -                                               FOR DISCUSSION PURPOSE ONLY</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01779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smtClean="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r>
              <a:rPr lang="en-US" smtClean="0"/>
              <a:t>18-21 October 2016</a:t>
            </a:r>
            <a:endParaRPr lang="en-CA"/>
          </a:p>
        </p:txBody>
      </p:sp>
      <p:sp>
        <p:nvSpPr>
          <p:cNvPr id="6" name="Footer Placeholder 5"/>
          <p:cNvSpPr>
            <a:spLocks noGrp="1"/>
          </p:cNvSpPr>
          <p:nvPr>
            <p:ph type="ftr" sz="quarter" idx="11"/>
          </p:nvPr>
        </p:nvSpPr>
        <p:spPr/>
        <p:txBody>
          <a:bodyPr/>
          <a:lstStyle/>
          <a:p>
            <a:r>
              <a:rPr lang="en-US" smtClean="0"/>
              <a:t>- DRAFT VERSION -                                               FOR DISCUSSION PURPOSE ONLY</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624919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r>
              <a:rPr lang="en-US" smtClean="0"/>
              <a:t>18-21 October 2016</a:t>
            </a:r>
            <a:endParaRPr lang="en-CA"/>
          </a:p>
        </p:txBody>
      </p:sp>
      <p:sp>
        <p:nvSpPr>
          <p:cNvPr id="8" name="Footer Placeholder 7"/>
          <p:cNvSpPr>
            <a:spLocks noGrp="1"/>
          </p:cNvSpPr>
          <p:nvPr>
            <p:ph type="ftr" sz="quarter" idx="11"/>
          </p:nvPr>
        </p:nvSpPr>
        <p:spPr/>
        <p:txBody>
          <a:bodyPr/>
          <a:lstStyle/>
          <a:p>
            <a:r>
              <a:rPr lang="en-US" smtClean="0"/>
              <a:t>- DRAFT VERSION -                                               FOR DISCUSSION PURPOSE ONLY</a:t>
            </a:r>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369756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18-21 October 2016</a:t>
            </a:r>
            <a:endParaRPr lang="en-CA"/>
          </a:p>
        </p:txBody>
      </p:sp>
      <p:sp>
        <p:nvSpPr>
          <p:cNvPr id="4" name="Footer Placeholder 3"/>
          <p:cNvSpPr>
            <a:spLocks noGrp="1"/>
          </p:cNvSpPr>
          <p:nvPr>
            <p:ph type="ftr" sz="quarter" idx="11"/>
          </p:nvPr>
        </p:nvSpPr>
        <p:spPr/>
        <p:txBody>
          <a:bodyPr/>
          <a:lstStyle/>
          <a:p>
            <a:r>
              <a:rPr lang="en-US" smtClean="0"/>
              <a:t>- DRAFT VERSION -                                               FOR DISCUSSION PURPOSE ONLY</a:t>
            </a:r>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16653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smtClean="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18-21 October 2016</a:t>
            </a:r>
            <a:endParaRPr lang="en-CA"/>
          </a:p>
        </p:txBody>
      </p:sp>
      <p:sp>
        <p:nvSpPr>
          <p:cNvPr id="6" name="Footer Placeholder 5"/>
          <p:cNvSpPr>
            <a:spLocks noGrp="1"/>
          </p:cNvSpPr>
          <p:nvPr>
            <p:ph type="ftr" sz="quarter" idx="11"/>
          </p:nvPr>
        </p:nvSpPr>
        <p:spPr/>
        <p:txBody>
          <a:bodyPr/>
          <a:lstStyle/>
          <a:p>
            <a:r>
              <a:rPr lang="en-US" smtClean="0"/>
              <a:t>- DRAFT VERSION -                                               FOR DISCUSSION PURPOSE ONLY</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989485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18-21 October 2016</a:t>
            </a:r>
            <a:endParaRPr lang="en-CA"/>
          </a:p>
        </p:txBody>
      </p:sp>
      <p:sp>
        <p:nvSpPr>
          <p:cNvPr id="6" name="Footer Placeholder 5"/>
          <p:cNvSpPr>
            <a:spLocks noGrp="1"/>
          </p:cNvSpPr>
          <p:nvPr>
            <p:ph type="ftr" sz="quarter" idx="11"/>
          </p:nvPr>
        </p:nvSpPr>
        <p:spPr/>
        <p:txBody>
          <a:bodyPr/>
          <a:lstStyle/>
          <a:p>
            <a:r>
              <a:rPr lang="en-US" smtClean="0"/>
              <a:t>- DRAFT VERSION -                                               FOR DISCUSSION PURPOSE ONLY</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760940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smtClean="0"/>
              <a:t>18-21 October 2016</a:t>
            </a:r>
            <a:endParaRPr lang="en-CA"/>
          </a:p>
        </p:txBody>
      </p:sp>
      <p:sp>
        <p:nvSpPr>
          <p:cNvPr id="5" name="Footer Placeholder 4"/>
          <p:cNvSpPr>
            <a:spLocks noGrp="1"/>
          </p:cNvSpPr>
          <p:nvPr>
            <p:ph type="ftr" sz="quarter" idx="11"/>
          </p:nvPr>
        </p:nvSpPr>
        <p:spPr/>
        <p:txBody>
          <a:bodyPr/>
          <a:lstStyle/>
          <a:p>
            <a:r>
              <a:rPr lang="en-US" smtClean="0"/>
              <a:t>- DRAFT VERSION -                                               FOR DISCUSSION PURPOSE ONLY</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4060825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r>
              <a:rPr lang="en-US" smtClean="0"/>
              <a:t>18-21 October 2016</a:t>
            </a:r>
            <a:endParaRPr lang="en-CA"/>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smtClean="0"/>
              <a:t>- DRAFT VERSION -                                               FOR DISCUSSION PURPOSE ONLY</a:t>
            </a:r>
            <a:endParaRPr lang="en-CA"/>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3600"/>
            <a:ext cx="8496944" cy="1512168"/>
          </a:xfrm>
        </p:spPr>
        <p:txBody>
          <a:bodyPr/>
          <a:lstStyle/>
          <a:p>
            <a:r>
              <a:rPr lang="en-CA" sz="3200" dirty="0" smtClean="0">
                <a:solidFill>
                  <a:schemeClr val="tx2">
                    <a:lumMod val="50000"/>
                  </a:schemeClr>
                </a:solidFill>
                <a:effectLst/>
              </a:rPr>
              <a:t>APANPIRG </a:t>
            </a:r>
            <a:r>
              <a:rPr lang="en-CA" sz="3200" dirty="0" smtClean="0">
                <a:solidFill>
                  <a:schemeClr val="tx2">
                    <a:lumMod val="50000"/>
                  </a:schemeClr>
                </a:solidFill>
                <a:effectLst/>
              </a:rPr>
              <a:t>Conclusions</a:t>
            </a:r>
            <a:br>
              <a:rPr lang="en-CA" sz="3200" dirty="0" smtClean="0">
                <a:solidFill>
                  <a:schemeClr val="tx2">
                    <a:lumMod val="50000"/>
                  </a:schemeClr>
                </a:solidFill>
                <a:effectLst/>
              </a:rPr>
            </a:br>
            <a:r>
              <a:rPr lang="en-CA" sz="3200" dirty="0" smtClean="0">
                <a:solidFill>
                  <a:schemeClr val="tx2">
                    <a:lumMod val="50000"/>
                  </a:schemeClr>
                </a:solidFill>
                <a:effectLst/>
              </a:rPr>
              <a:t>Regarding Frequency Management</a:t>
            </a:r>
            <a:endParaRPr lang="en-CA" sz="3200" dirty="0">
              <a:solidFill>
                <a:schemeClr val="tx2">
                  <a:lumMod val="50000"/>
                </a:schemeClr>
              </a:solidFill>
              <a:effectLst/>
            </a:endParaRPr>
          </a:p>
        </p:txBody>
      </p:sp>
      <p:sp>
        <p:nvSpPr>
          <p:cNvPr id="6" name="Subtitle 3"/>
          <p:cNvSpPr>
            <a:spLocks noGrp="1"/>
          </p:cNvSpPr>
          <p:nvPr>
            <p:ph type="subTitle" idx="1"/>
          </p:nvPr>
        </p:nvSpPr>
        <p:spPr>
          <a:xfrm>
            <a:off x="1371600" y="4293096"/>
            <a:ext cx="6400800" cy="1224136"/>
          </a:xfrm>
        </p:spPr>
        <p:txBody>
          <a:bodyPr>
            <a:normAutofit/>
          </a:bodyPr>
          <a:lstStyle/>
          <a:p>
            <a:r>
              <a:rPr lang="en-US" sz="2800" b="1" smtClean="0"/>
              <a:t>(Spectrum </a:t>
            </a:r>
            <a:r>
              <a:rPr lang="en-US" sz="2800" b="1" dirty="0" smtClean="0"/>
              <a:t>Review </a:t>
            </a:r>
            <a:r>
              <a:rPr lang="en-US" sz="2800" b="1" smtClean="0"/>
              <a:t>Working </a:t>
            </a:r>
            <a:r>
              <a:rPr lang="en-US" sz="2800" b="1" smtClean="0"/>
              <a:t>Group)</a:t>
            </a:r>
            <a:endParaRPr lang="en-US" sz="2000" dirty="0"/>
          </a:p>
          <a:p>
            <a:r>
              <a:rPr lang="en-US" dirty="0" smtClean="0"/>
              <a:t>Presented by the Secretariat</a:t>
            </a:r>
            <a:endParaRPr lang="en-US" dirty="0"/>
          </a:p>
        </p:txBody>
      </p:sp>
      <p:sp>
        <p:nvSpPr>
          <p:cNvPr id="7" name="Subtitle 2"/>
          <p:cNvSpPr txBox="1">
            <a:spLocks/>
          </p:cNvSpPr>
          <p:nvPr/>
        </p:nvSpPr>
        <p:spPr>
          <a:xfrm>
            <a:off x="1411560" y="5877272"/>
            <a:ext cx="6400800" cy="576064"/>
          </a:xfrm>
          <a:prstGeom prst="rect">
            <a:avLst/>
          </a:prstGeom>
        </p:spPr>
        <p:txBody>
          <a:bodyPr vert="horz" lIns="91440" tIns="45720" rIns="91440" bIns="45720" rtlCol="0">
            <a:noAutofit/>
          </a:bodyPr>
          <a:lstStyle>
            <a:lvl1pPr marL="0" indent="0" algn="ctr" defTabSz="914400" rtl="0" eaLnBrk="1" latinLnBrk="0" hangingPunct="1">
              <a:spcBef>
                <a:spcPct val="20000"/>
              </a:spcBef>
              <a:buClr>
                <a:srgbClr val="EF5E41"/>
              </a:buClr>
              <a:buFont typeface="Arial" pitchFamily="34" charset="0"/>
              <a:buNone/>
              <a:defRPr sz="2800" kern="1200" baseline="0">
                <a:solidFill>
                  <a:schemeClr val="tx1">
                    <a:tint val="75000"/>
                  </a:schemeClr>
                </a:solidFill>
                <a:latin typeface="+mn-lt"/>
                <a:ea typeface="+mn-ea"/>
                <a:cs typeface="+mn-cs"/>
              </a:defRPr>
            </a:lvl1pPr>
            <a:lvl2pPr marL="457200" indent="0" algn="ctr" defTabSz="914400" rtl="0" eaLnBrk="1" latinLnBrk="0" hangingPunct="1">
              <a:spcBef>
                <a:spcPct val="20000"/>
              </a:spcBef>
              <a:buClr>
                <a:srgbClr val="EF5E41"/>
              </a:buClr>
              <a:buFont typeface="Arial" pitchFamily="34" charset="0"/>
              <a:buNone/>
              <a:defRPr sz="2800" kern="12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rgbClr val="EF5E41"/>
              </a:buClr>
              <a:buFont typeface="Arial" pitchFamily="34" charset="0"/>
              <a:buNone/>
              <a:defRPr sz="2400" kern="12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rgbClr val="EF5E41"/>
              </a:buClr>
              <a:buFont typeface="Arial" pitchFamily="34" charset="0"/>
              <a:buNone/>
              <a:defRPr sz="2000" kern="1200" baseline="0">
                <a:solidFill>
                  <a:schemeClr val="tx1">
                    <a:tint val="75000"/>
                  </a:schemeClr>
                </a:solidFill>
                <a:latin typeface="+mn-lt"/>
                <a:ea typeface="+mn-ea"/>
                <a:cs typeface="+mn-cs"/>
              </a:defRPr>
            </a:lvl4pPr>
            <a:lvl5pPr marL="1828800" indent="0" algn="ctr" defTabSz="914400" rtl="0" eaLnBrk="1" latinLnBrk="0" hangingPunct="1">
              <a:spcBef>
                <a:spcPct val="20000"/>
              </a:spcBef>
              <a:buClr>
                <a:srgbClr val="EF5E41"/>
              </a:buClr>
              <a:buFont typeface="Arial" pitchFamily="34" charset="0"/>
              <a:buNone/>
              <a:defRPr sz="20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600" i="1" dirty="0" smtClean="0">
                <a:solidFill>
                  <a:srgbClr val="5A6870"/>
                </a:solidFill>
              </a:rPr>
              <a:t>28  March  2017</a:t>
            </a:r>
            <a:endParaRPr lang="en-US" sz="1600" i="1" dirty="0">
              <a:solidFill>
                <a:srgbClr val="5A6870"/>
              </a:solidFill>
            </a:endParaRPr>
          </a:p>
        </p:txBody>
      </p:sp>
    </p:spTree>
    <p:extLst>
      <p:ext uri="{BB962C8B-B14F-4D97-AF65-F5344CB8AC3E}">
        <p14:creationId xmlns:p14="http://schemas.microsoft.com/office/powerpoint/2010/main" val="3107769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52736"/>
            <a:ext cx="8305800" cy="928464"/>
          </a:xfrm>
        </p:spPr>
        <p:txBody>
          <a:bodyPr/>
          <a:lstStyle/>
          <a:p>
            <a:r>
              <a:rPr lang="en-US" sz="2400" dirty="0" smtClean="0"/>
              <a:t>Conclusion APANPIRG/26/47 – Strategic planning and tactical use of VHF frequencies in the APAC Region from 2015 onwards</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a:off x="457200" y="1752600"/>
            <a:ext cx="8229600" cy="3886200"/>
          </a:xfrm>
        </p:spPr>
        <p:txBody>
          <a:bodyPr>
            <a:normAutofit/>
          </a:bodyPr>
          <a:lstStyle/>
          <a:p>
            <a:endParaRPr lang="en-US" dirty="0" smtClean="0"/>
          </a:p>
          <a:p>
            <a:pPr marL="0" indent="0">
              <a:buNone/>
            </a:pPr>
            <a:r>
              <a:rPr lang="en-US" sz="2800" dirty="0" smtClean="0"/>
              <a:t>That, the guidance on Strategic planning and tactical use of VHF frequencies in the APAC Region from 2015 onwards provided in Appendix 1D to the Report under Agenda Item 3.4 is adopted.</a:t>
            </a:r>
          </a:p>
          <a:p>
            <a:endParaRPr lang="en-US" sz="2800" dirty="0"/>
          </a:p>
        </p:txBody>
      </p:sp>
      <p:sp>
        <p:nvSpPr>
          <p:cNvPr id="4" name="Date Placeholder 3"/>
          <p:cNvSpPr>
            <a:spLocks noGrp="1"/>
          </p:cNvSpPr>
          <p:nvPr>
            <p:ph type="dt" sz="half" idx="10"/>
          </p:nvPr>
        </p:nvSpPr>
        <p:spPr/>
        <p:txBody>
          <a:bodyPr/>
          <a:lstStyle/>
          <a:p>
            <a:r>
              <a:rPr lang="en-US" smtClean="0"/>
              <a:t>18-21 October 2016</a:t>
            </a:r>
            <a:endParaRPr lang="en-CA"/>
          </a:p>
        </p:txBody>
      </p:sp>
    </p:spTree>
    <p:extLst>
      <p:ext uri="{BB962C8B-B14F-4D97-AF65-F5344CB8AC3E}">
        <p14:creationId xmlns:p14="http://schemas.microsoft.com/office/powerpoint/2010/main" val="1056575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STRATEGIC PLANNING AND TACTICAL USE OF VHF FREQUENCIES IN </a:t>
            </a:r>
            <a:br>
              <a:rPr lang="en-US" sz="2000" dirty="0"/>
            </a:br>
            <a:r>
              <a:rPr lang="en-US" sz="2000" dirty="0"/>
              <a:t>THE APAC REGION FROM 2015 ONWARDS</a:t>
            </a:r>
            <a:br>
              <a:rPr lang="en-US" sz="2000" dirty="0"/>
            </a:b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endParaRPr lang="en-US" dirty="0"/>
          </a:p>
          <a:p>
            <a:r>
              <a:rPr lang="en-US" dirty="0"/>
              <a:t>Considering that the simulations conducted by SRWG on the basis of the needs submitted, showed that congestion in the APAC region for VHF frequencies using a 25 kHz channel spacing was unlikely to happen until 2020, and considering the necessity to continue using 25 kHz channel spacing as long as possible,</a:t>
            </a:r>
          </a:p>
          <a:p>
            <a:pPr marL="0" indent="0">
              <a:buNone/>
            </a:pPr>
            <a:endParaRPr lang="en-US" dirty="0"/>
          </a:p>
          <a:p>
            <a:pPr lvl="1"/>
            <a:r>
              <a:rPr lang="en-US" dirty="0"/>
              <a:t>1/ All APAC States should contribute to the strategic planning by submitting number of VHF channel required based on the operational requirement (planned use and release) for a 5-years sliding window so as to detect and mitigate any spectrum congestion sufficiently beforehand and optimize the efficiency of the available spectrum, by submitting and updating their operational needs in terms of VHF frequencies (international and national) on a yearly basis to the ICAO Regional Office;</a:t>
            </a:r>
          </a:p>
          <a:p>
            <a:pPr marL="400050" lvl="1" indent="0">
              <a:buNone/>
            </a:pPr>
            <a:endParaRPr lang="en-US" dirty="0"/>
          </a:p>
          <a:p>
            <a:pPr lvl="1"/>
            <a:r>
              <a:rPr lang="en-US" dirty="0"/>
              <a:t>2/ If the frequencies for the channels could be reserved for protection as a result of strategic planning, their effective use should start after tactical assignment coordinated with the ICAO Regional Office;</a:t>
            </a:r>
          </a:p>
          <a:p>
            <a:pPr marL="400050" lvl="1" indent="0">
              <a:buNone/>
            </a:pPr>
            <a:endParaRPr lang="en-US" dirty="0"/>
          </a:p>
          <a:p>
            <a:pPr lvl="1"/>
            <a:r>
              <a:rPr lang="en-US" dirty="0"/>
              <a:t>3/ The tactical coordination of frequencies without any prior strategic planning should be avoided as much as possible in congested areas;</a:t>
            </a:r>
          </a:p>
          <a:p>
            <a:pPr marL="400050" lvl="1" indent="0">
              <a:buNone/>
            </a:pPr>
            <a:endParaRPr lang="en-US" dirty="0"/>
          </a:p>
          <a:p>
            <a:pPr lvl="1"/>
            <a:r>
              <a:rPr lang="en-US" dirty="0"/>
              <a:t>4/ Both strategic planning and tactical assignments should be completed using the ICAO global tool Frequency Finder; and</a:t>
            </a:r>
          </a:p>
          <a:p>
            <a:pPr marL="400050" lvl="1" indent="0">
              <a:buNone/>
            </a:pPr>
            <a:endParaRPr lang="en-US" dirty="0"/>
          </a:p>
          <a:p>
            <a:pPr lvl="1"/>
            <a:r>
              <a:rPr lang="en-US" dirty="0"/>
              <a:t>5/ Strategic planning should be revised on an annual basis; in case of detected congestion within a 3-year timeframe based on the latest simulations made, the decision to move to 8.33 KHz spacing would need to be made by APANPIRG and implemented in a coordinated manner, after due consultation of airspace users.</a:t>
            </a:r>
          </a:p>
          <a:p>
            <a:endParaRPr lang="en-US" dirty="0"/>
          </a:p>
        </p:txBody>
      </p:sp>
      <p:sp>
        <p:nvSpPr>
          <p:cNvPr id="4" name="Date Placeholder 3"/>
          <p:cNvSpPr>
            <a:spLocks noGrp="1"/>
          </p:cNvSpPr>
          <p:nvPr>
            <p:ph type="dt" sz="half" idx="10"/>
          </p:nvPr>
        </p:nvSpPr>
        <p:spPr/>
        <p:txBody>
          <a:bodyPr/>
          <a:lstStyle/>
          <a:p>
            <a:r>
              <a:rPr lang="en-US" smtClean="0"/>
              <a:t>18-21 October 2016</a:t>
            </a:r>
            <a:endParaRPr lang="en-CA" dirty="0"/>
          </a:p>
        </p:txBody>
      </p:sp>
    </p:spTree>
    <p:extLst>
      <p:ext uri="{BB962C8B-B14F-4D97-AF65-F5344CB8AC3E}">
        <p14:creationId xmlns:p14="http://schemas.microsoft.com/office/powerpoint/2010/main" val="458397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52736"/>
            <a:ext cx="8305800" cy="1080864"/>
          </a:xfrm>
        </p:spPr>
        <p:txBody>
          <a:bodyPr/>
          <a:lstStyle/>
          <a:p>
            <a:r>
              <a:rPr lang="en-US" dirty="0" smtClean="0"/>
              <a:t>Conclusion APANPIRG/26/48 – Transition to the new global database</a:t>
            </a:r>
            <a:br>
              <a:rPr lang="en-US" dirty="0" smtClean="0"/>
            </a:br>
            <a:endParaRPr lang="en-US" dirty="0"/>
          </a:p>
        </p:txBody>
      </p:sp>
      <p:sp>
        <p:nvSpPr>
          <p:cNvPr id="3" name="Content Placeholder 2"/>
          <p:cNvSpPr>
            <a:spLocks noGrp="1"/>
          </p:cNvSpPr>
          <p:nvPr>
            <p:ph idx="1"/>
          </p:nvPr>
        </p:nvSpPr>
        <p:spPr>
          <a:xfrm>
            <a:off x="457200" y="1600200"/>
            <a:ext cx="8458200" cy="3557736"/>
          </a:xfrm>
        </p:spPr>
        <p:txBody>
          <a:bodyPr>
            <a:normAutofit fontScale="70000" lnSpcReduction="20000"/>
          </a:bodyPr>
          <a:lstStyle/>
          <a:p>
            <a:pPr marL="0" indent="0">
              <a:buNone/>
            </a:pPr>
            <a:endParaRPr lang="en-US" dirty="0" smtClean="0"/>
          </a:p>
          <a:p>
            <a:pPr marL="0" indent="0">
              <a:buNone/>
            </a:pPr>
            <a:r>
              <a:rPr lang="en-US" dirty="0" smtClean="0"/>
              <a:t> </a:t>
            </a:r>
          </a:p>
          <a:p>
            <a:r>
              <a:rPr lang="en-US" dirty="0" smtClean="0"/>
              <a:t>That, considering that Frequency Finder and the global database were a necessary toolkit for efficient frequency management across ICAO Regions, and training on using it is needed,</a:t>
            </a:r>
          </a:p>
          <a:p>
            <a:pPr marL="0" indent="0">
              <a:buNone/>
            </a:pPr>
            <a:endParaRPr lang="en-US" dirty="0" smtClean="0"/>
          </a:p>
          <a:p>
            <a:pPr marL="400050" lvl="1" indent="0">
              <a:buNone/>
            </a:pPr>
            <a:r>
              <a:rPr lang="en-US" dirty="0" smtClean="0"/>
              <a:t>a)  ICAO be invited to secure the resources to maintain the tool and organize a seminar/workshop on Frequency Finder in 2016,</a:t>
            </a:r>
          </a:p>
          <a:p>
            <a:pPr marL="400050" lvl="1" indent="0">
              <a:buNone/>
            </a:pPr>
            <a:endParaRPr lang="en-US" dirty="0" smtClean="0"/>
          </a:p>
          <a:p>
            <a:pPr marL="400050" lvl="1" indent="0">
              <a:buNone/>
            </a:pPr>
            <a:r>
              <a:rPr lang="en-US" dirty="0" smtClean="0"/>
              <a:t>b) States secure the attendance of their Subject Matter experts to the Seminar/workshop</a:t>
            </a:r>
          </a:p>
          <a:p>
            <a:endParaRPr lang="en-US" dirty="0"/>
          </a:p>
        </p:txBody>
      </p:sp>
      <p:sp>
        <p:nvSpPr>
          <p:cNvPr id="4" name="Date Placeholder 3"/>
          <p:cNvSpPr>
            <a:spLocks noGrp="1"/>
          </p:cNvSpPr>
          <p:nvPr>
            <p:ph type="dt" sz="half" idx="10"/>
          </p:nvPr>
        </p:nvSpPr>
        <p:spPr/>
        <p:txBody>
          <a:bodyPr/>
          <a:lstStyle/>
          <a:p>
            <a:r>
              <a:rPr lang="en-US" smtClean="0"/>
              <a:t>18-21 October 2016</a:t>
            </a:r>
            <a:endParaRPr lang="en-CA"/>
          </a:p>
        </p:txBody>
      </p:sp>
    </p:spTree>
    <p:extLst>
      <p:ext uri="{BB962C8B-B14F-4D97-AF65-F5344CB8AC3E}">
        <p14:creationId xmlns:p14="http://schemas.microsoft.com/office/powerpoint/2010/main" val="3721260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Conclusion APANPIRG/26/49 – Assignment of back up frequencies in APAC Region</a:t>
            </a:r>
            <a:r>
              <a:rPr lang="en-US" dirty="0" smtClean="0"/>
              <a:t/>
            </a:r>
            <a:br>
              <a:rPr lang="en-US" dirty="0" smtClean="0"/>
            </a:br>
            <a:endParaRPr lang="en-US" dirty="0"/>
          </a:p>
        </p:txBody>
      </p:sp>
      <p:sp>
        <p:nvSpPr>
          <p:cNvPr id="3" name="Content Placeholder 2"/>
          <p:cNvSpPr>
            <a:spLocks noGrp="1"/>
          </p:cNvSpPr>
          <p:nvPr>
            <p:ph idx="1"/>
          </p:nvPr>
        </p:nvSpPr>
        <p:spPr>
          <a:xfrm>
            <a:off x="381000" y="2438400"/>
            <a:ext cx="8229600" cy="3710136"/>
          </a:xfrm>
        </p:spPr>
        <p:txBody>
          <a:bodyPr>
            <a:normAutofit fontScale="55000" lnSpcReduction="20000"/>
          </a:bodyPr>
          <a:lstStyle/>
          <a:p>
            <a:pPr marL="0" indent="0">
              <a:buNone/>
              <a:tabLst>
                <a:tab pos="2241550" algn="l"/>
              </a:tabLst>
            </a:pPr>
            <a:r>
              <a:rPr lang="en-US" dirty="0" smtClean="0"/>
              <a:t>That, considering that the assigned number of backup frequencies should be kept to a minimum,</a:t>
            </a:r>
          </a:p>
          <a:p>
            <a:pPr marL="0" indent="0">
              <a:buNone/>
              <a:tabLst>
                <a:tab pos="2241550" algn="l"/>
              </a:tabLst>
            </a:pPr>
            <a:endParaRPr lang="en-US" dirty="0" smtClean="0"/>
          </a:p>
          <a:p>
            <a:pPr>
              <a:tabLst>
                <a:tab pos="2241550" algn="l"/>
              </a:tabLst>
            </a:pPr>
            <a:r>
              <a:rPr lang="en-US" dirty="0" smtClean="0"/>
              <a:t>1)     </a:t>
            </a:r>
            <a:r>
              <a:rPr lang="en-US" dirty="0" smtClean="0"/>
              <a:t>the </a:t>
            </a:r>
            <a:r>
              <a:rPr lang="en-US" dirty="0" smtClean="0"/>
              <a:t>guidance material placed at Appendix N to WP/9 is adopted as regional guidance;</a:t>
            </a:r>
          </a:p>
          <a:p>
            <a:pPr marL="0" indent="0">
              <a:buNone/>
              <a:tabLst>
                <a:tab pos="2241550" algn="l"/>
              </a:tabLst>
            </a:pPr>
            <a:endParaRPr lang="en-US" dirty="0" smtClean="0"/>
          </a:p>
          <a:p>
            <a:pPr>
              <a:tabLst>
                <a:tab pos="2241550" algn="l"/>
              </a:tabLst>
            </a:pPr>
            <a:r>
              <a:rPr lang="en-US" dirty="0" smtClean="0"/>
              <a:t>2)    States/Administrations requiring back up frequencies, where operationally feasible:</a:t>
            </a:r>
          </a:p>
          <a:p>
            <a:pPr marL="0" indent="0">
              <a:buNone/>
              <a:tabLst>
                <a:tab pos="2241550" algn="l"/>
              </a:tabLst>
            </a:pPr>
            <a:endParaRPr lang="en-US" dirty="0" smtClean="0"/>
          </a:p>
          <a:p>
            <a:pPr lvl="1">
              <a:tabLst>
                <a:tab pos="2241550" algn="l"/>
              </a:tabLst>
            </a:pPr>
            <a:r>
              <a:rPr lang="en-US" dirty="0" smtClean="0"/>
              <a:t>share backup frequencies either between different services (at the same ATC center) or between different facilities (e.g. different aerodromes or different APP/ACC/FIS serves from different ATC centers);</a:t>
            </a:r>
          </a:p>
          <a:p>
            <a:pPr lvl="1">
              <a:tabLst>
                <a:tab pos="2241550" algn="l"/>
              </a:tabLst>
            </a:pPr>
            <a:r>
              <a:rPr lang="en-US" dirty="0" smtClean="0"/>
              <a:t>follow the regional guidance for the backup frequencies to be assigned; and </a:t>
            </a:r>
          </a:p>
          <a:p>
            <a:pPr lvl="1">
              <a:tabLst>
                <a:tab pos="2241550" algn="l"/>
              </a:tabLst>
            </a:pPr>
            <a:r>
              <a:rPr lang="en-US" dirty="0" smtClean="0"/>
              <a:t>re-coordinate the backup frequencies already assigned as necessary.</a:t>
            </a:r>
          </a:p>
          <a:p>
            <a:pPr>
              <a:tabLst>
                <a:tab pos="2241550" algn="l"/>
              </a:tabLst>
            </a:pPr>
            <a:endParaRPr lang="en-US" dirty="0"/>
          </a:p>
        </p:txBody>
      </p:sp>
      <p:sp>
        <p:nvSpPr>
          <p:cNvPr id="4" name="Date Placeholder 3"/>
          <p:cNvSpPr>
            <a:spLocks noGrp="1"/>
          </p:cNvSpPr>
          <p:nvPr>
            <p:ph type="dt" sz="half" idx="10"/>
          </p:nvPr>
        </p:nvSpPr>
        <p:spPr/>
        <p:txBody>
          <a:bodyPr/>
          <a:lstStyle/>
          <a:p>
            <a:r>
              <a:rPr lang="en-US" smtClean="0"/>
              <a:t>18-21 October 2016</a:t>
            </a:r>
            <a:endParaRPr lang="en-CA"/>
          </a:p>
        </p:txBody>
      </p:sp>
    </p:spTree>
    <p:extLst>
      <p:ext uri="{BB962C8B-B14F-4D97-AF65-F5344CB8AC3E}">
        <p14:creationId xmlns:p14="http://schemas.microsoft.com/office/powerpoint/2010/main" val="3006951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APANPIRG/26/50 – Amendment to the APAC frequency allotment plan</a:t>
            </a:r>
            <a:br>
              <a:rPr lang="en-US" dirty="0"/>
            </a:br>
            <a:endParaRPr lang="en-US" dirty="0"/>
          </a:p>
        </p:txBody>
      </p:sp>
      <p:sp>
        <p:nvSpPr>
          <p:cNvPr id="3" name="Content Placeholder 2"/>
          <p:cNvSpPr>
            <a:spLocks noGrp="1"/>
          </p:cNvSpPr>
          <p:nvPr>
            <p:ph idx="1"/>
          </p:nvPr>
        </p:nvSpPr>
        <p:spPr>
          <a:xfrm>
            <a:off x="533400" y="2819400"/>
            <a:ext cx="8229600" cy="3481536"/>
          </a:xfrm>
        </p:spPr>
        <p:txBody>
          <a:bodyPr>
            <a:normAutofit fontScale="55000" lnSpcReduction="20000"/>
          </a:bodyPr>
          <a:lstStyle/>
          <a:p>
            <a:endParaRPr lang="en-US" dirty="0"/>
          </a:p>
          <a:p>
            <a:r>
              <a:rPr lang="en-US" dirty="0"/>
              <a:t>That, considering the effect of the reduction of the guard band around the frequency 121.500 MHz and the four new channels that can be used for ATC communications and the necessity to map services previously defined in APAC Region under ASIA/PAC/3 RAN meeting Recommendation 11/4, </a:t>
            </a:r>
          </a:p>
          <a:p>
            <a:pPr marL="1257300" lvl="2" indent="-457200">
              <a:buAutoNum type="alphaLcParenR"/>
            </a:pPr>
            <a:r>
              <a:rPr lang="en-US" dirty="0" smtClean="0"/>
              <a:t>the </a:t>
            </a:r>
            <a:r>
              <a:rPr lang="en-US" dirty="0"/>
              <a:t>frequency allotment plan for the APAC Region be modified as follows</a:t>
            </a:r>
            <a:r>
              <a:rPr lang="en-US" dirty="0" smtClean="0"/>
              <a:t>:</a:t>
            </a:r>
          </a:p>
          <a:p>
            <a:pPr marL="1257300" lvl="2" indent="-457200">
              <a:buAutoNum type="alphaLcParenR"/>
            </a:pPr>
            <a:endParaRPr lang="en-US" dirty="0"/>
          </a:p>
          <a:p>
            <a:pPr marL="1257300" lvl="2" indent="-457200">
              <a:buAutoNum type="alphaLcParenR"/>
            </a:pPr>
            <a:endParaRPr lang="en-US" dirty="0" smtClean="0"/>
          </a:p>
          <a:p>
            <a:pPr marL="800100" lvl="2" indent="0">
              <a:buNone/>
            </a:pPr>
            <a:endParaRPr lang="en-US" dirty="0"/>
          </a:p>
          <a:p>
            <a:pPr marL="800100" lvl="2" indent="0">
              <a:buNone/>
            </a:pPr>
            <a:endParaRPr lang="en-US" dirty="0"/>
          </a:p>
          <a:p>
            <a:pPr marL="800100" lvl="2" indent="0">
              <a:buNone/>
            </a:pPr>
            <a:r>
              <a:rPr lang="en-US" dirty="0"/>
              <a:t>b) 	coordination be undertaken with ICAO HQ to update the ICAO Doc 9718 Volume II accordingly.</a:t>
            </a:r>
          </a:p>
          <a:p>
            <a:pPr lvl="2"/>
            <a:endParaRPr lang="en-US" dirty="0"/>
          </a:p>
          <a:p>
            <a:pPr marL="800100" lvl="2" indent="0">
              <a:buNone/>
            </a:pPr>
            <a:r>
              <a:rPr lang="en-US" dirty="0"/>
              <a:t>c)  	the mapping between the services and designated operational coverages previously defined in APAC Region under ASIA/PAC/3 RAN Meeting Recommendation 11/4 and those defined in the global Database as per Appendix O to WP/9 is adopted.</a:t>
            </a:r>
          </a:p>
          <a:p>
            <a:endParaRPr lang="en-US" dirty="0"/>
          </a:p>
        </p:txBody>
      </p:sp>
      <p:sp>
        <p:nvSpPr>
          <p:cNvPr id="4" name="Date Placeholder 3"/>
          <p:cNvSpPr>
            <a:spLocks noGrp="1"/>
          </p:cNvSpPr>
          <p:nvPr>
            <p:ph type="dt" sz="half" idx="10"/>
          </p:nvPr>
        </p:nvSpPr>
        <p:spPr/>
        <p:txBody>
          <a:bodyPr/>
          <a:lstStyle/>
          <a:p>
            <a:r>
              <a:rPr lang="en-US" smtClean="0"/>
              <a:t>18-21 October 2016</a:t>
            </a:r>
            <a:endParaRPr lang="en-CA"/>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4343400"/>
            <a:ext cx="588962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9178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ICAO templat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5696A3E-9E78-4DE6-91B9-4AF86983F6AE}"/>
</file>

<file path=customXml/itemProps2.xml><?xml version="1.0" encoding="utf-8"?>
<ds:datastoreItem xmlns:ds="http://schemas.openxmlformats.org/officeDocument/2006/customXml" ds:itemID="{5DCA3A57-0BFD-406F-B25B-7BC6E166D86A}"/>
</file>

<file path=customXml/itemProps3.xml><?xml version="1.0" encoding="utf-8"?>
<ds:datastoreItem xmlns:ds="http://schemas.openxmlformats.org/officeDocument/2006/customXml" ds:itemID="{B61DBB69-14DF-4349-82DA-22B51B545C2E}"/>
</file>

<file path=docProps/app.xml><?xml version="1.0" encoding="utf-8"?>
<Properties xmlns="http://schemas.openxmlformats.org/officeDocument/2006/extended-properties" xmlns:vt="http://schemas.openxmlformats.org/officeDocument/2006/docPropsVTypes">
  <Template>ICAO template</Template>
  <TotalTime>690</TotalTime>
  <Words>555</Words>
  <Application>Microsoft Office PowerPoint</Application>
  <PresentationFormat>On-screen Show (4:3)</PresentationFormat>
  <Paragraphs>56</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ICAO template</vt:lpstr>
      <vt:lpstr>APANPIRG Conclusions Regarding Frequency Management</vt:lpstr>
      <vt:lpstr>Conclusion APANPIRG/26/47 – Strategic planning and tactical use of VHF frequencies in the APAC Region from 2015 onwards  </vt:lpstr>
      <vt:lpstr>STRATEGIC PLANNING AND TACTICAL USE OF VHF FREQUENCIES IN  THE APAC REGION FROM 2015 ONWARDS </vt:lpstr>
      <vt:lpstr>Conclusion APANPIRG/26/48 – Transition to the new global database </vt:lpstr>
      <vt:lpstr>Conclusion APANPIRG/26/49 – Assignment of back up frequencies in APAC Region </vt:lpstr>
      <vt:lpstr>Conclusion APANPIRG/26/50 – Amendment to the APAC frequency allotment plan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FF3A - Recent APANPIRG Conclusions Regarding Frequency Management</dc:title>
  <dc:creator>Lecat Frederic</dc:creator>
  <cp:lastModifiedBy>Li, Peng</cp:lastModifiedBy>
  <cp:revision>11</cp:revision>
  <cp:lastPrinted>2016-10-17T03:25:09Z</cp:lastPrinted>
  <dcterms:created xsi:type="dcterms:W3CDTF">2016-10-17T03:11:15Z</dcterms:created>
  <dcterms:modified xsi:type="dcterms:W3CDTF">2017-03-26T23:17:04Z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