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ink/ink1.xml" ContentType="application/inkml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15"/>
  </p:notesMasterIdLst>
  <p:sldIdLst>
    <p:sldId id="258" r:id="rId6"/>
    <p:sldId id="260" r:id="rId7"/>
    <p:sldId id="302" r:id="rId8"/>
    <p:sldId id="303" r:id="rId9"/>
    <p:sldId id="261" r:id="rId10"/>
    <p:sldId id="304" r:id="rId11"/>
    <p:sldId id="262" r:id="rId12"/>
    <p:sldId id="263" r:id="rId13"/>
    <p:sldId id="295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0101"/>
    <a:srgbClr val="006EB7"/>
    <a:srgbClr val="5A6870"/>
    <a:srgbClr val="279DD9"/>
    <a:srgbClr val="A2CFEF"/>
    <a:srgbClr val="8C99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3" autoAdjust="0"/>
    <p:restoredTop sz="74161" autoAdjust="0"/>
  </p:normalViewPr>
  <p:slideViewPr>
    <p:cSldViewPr>
      <p:cViewPr varScale="1">
        <p:scale>
          <a:sx n="116" d="100"/>
          <a:sy n="116" d="100"/>
        </p:scale>
        <p:origin x="1248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7-03-26T16:54:30.659"/>
    </inkml:context>
    <inkml:brush xml:id="br0">
      <inkml:brushProperty name="width" value="0.35" units="cm"/>
      <inkml:brushProperty name="height" value="0.35" units="cm"/>
      <inkml:brushProperty name="ignorePressure" value="1"/>
    </inkml:brush>
  </inkml:definitions>
  <inkml:traceGroup>
    <inkml:annotationXML>
      <emma:emma xmlns:emma="http://www.w3.org/2003/04/emma" version="1.0">
        <emma:interpretation id="{92C352DB-E8CE-453C-9BCE-1999EE1EAE4F}" emma:medium="tactile" emma:mode="ink">
          <msink:context xmlns:msink="http://schemas.microsoft.com/ink/2010/main" type="inkDrawing" rotatedBoundingBox="16901,11080 16916,11080 16916,11095 16901,11095" shapeName="Other"/>
        </emma:interpretation>
      </emma:emma>
    </inkml:annotationXML>
    <inkml:trace contextRef="#ctx0" brushRef="#br0">0 0</inkml:trace>
  </inkml:traceGroup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60E247-97BD-4F4D-A9D3-D4C1EE722971}" type="datetimeFigureOut">
              <a:rPr lang="en-GB" smtClean="0"/>
              <a:t>07/09/2017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5261F7-CF20-49DD-8D6B-04EC80D8F5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9007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29057" indent="-28040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21626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70276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18927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467577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16227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364878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13528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3A1F94C0-7BF0-4E52-ADFE-CDB7D0AD65D1}" type="slidenum">
              <a:rPr lang="en-GB" altLang="en-US">
                <a:solidFill>
                  <a:prstClr val="black"/>
                </a:solidFill>
                <a:cs typeface="Arial" charset="0"/>
              </a:rPr>
              <a:pPr eaLnBrk="1" hangingPunct="1">
                <a:spcBef>
                  <a:spcPct val="0"/>
                </a:spcBef>
              </a:pPr>
              <a:t>1</a:t>
            </a:fld>
            <a:endParaRPr lang="en-GB" alt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ea typeface="ＭＳ Ｐゴシック" pitchFamily="34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22804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29057" indent="-28040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21626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70276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18927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467577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16227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364878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13528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D4871070-5ED7-4F91-A611-366C90EA8465}" type="slidenum">
              <a:rPr lang="en-GB" altLang="en-US" smtClean="0">
                <a:cs typeface="Arial" charset="0"/>
              </a:rPr>
              <a:pPr eaLnBrk="1" hangingPunct="1">
                <a:spcBef>
                  <a:spcPct val="0"/>
                </a:spcBef>
              </a:pPr>
              <a:t>2</a:t>
            </a:fld>
            <a:endParaRPr lang="en-GB" altLang="en-US">
              <a:cs typeface="Arial" charset="0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dirty="0">
              <a:ea typeface="ＭＳ Ｐゴシック" pitchFamily="34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8939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29057" indent="-28040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21626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70276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18927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467577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16227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364878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13528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D4871070-5ED7-4F91-A611-366C90EA8465}" type="slidenum">
              <a:rPr lang="en-GB" altLang="en-US" smtClean="0">
                <a:cs typeface="Arial" charset="0"/>
              </a:rPr>
              <a:pPr eaLnBrk="1" hangingPunct="1">
                <a:spcBef>
                  <a:spcPct val="0"/>
                </a:spcBef>
              </a:pPr>
              <a:t>3</a:t>
            </a:fld>
            <a:endParaRPr lang="en-GB" altLang="en-US">
              <a:cs typeface="Arial" charset="0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dirty="0">
              <a:ea typeface="ＭＳ Ｐゴシック" pitchFamily="34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35800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29057" indent="-28040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21626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70276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18927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467577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16227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364878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13528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D4871070-5ED7-4F91-A611-366C90EA8465}" type="slidenum">
              <a:rPr lang="en-GB" altLang="en-US" smtClean="0">
                <a:cs typeface="Arial" charset="0"/>
              </a:rPr>
              <a:pPr eaLnBrk="1" hangingPunct="1">
                <a:spcBef>
                  <a:spcPct val="0"/>
                </a:spcBef>
              </a:pPr>
              <a:t>4</a:t>
            </a:fld>
            <a:endParaRPr lang="en-GB" altLang="en-US">
              <a:cs typeface="Arial" charset="0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dirty="0">
              <a:ea typeface="ＭＳ Ｐゴシック" pitchFamily="34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68960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29057" indent="-28040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21626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70276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18927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467577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16227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364878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13528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E6DBB9C3-7413-4BFA-86F7-49C9059F4933}" type="slidenum">
              <a:rPr lang="en-GB" altLang="en-US" smtClean="0">
                <a:cs typeface="Arial" charset="0"/>
              </a:rPr>
              <a:pPr eaLnBrk="1" hangingPunct="1">
                <a:spcBef>
                  <a:spcPct val="0"/>
                </a:spcBef>
              </a:pPr>
              <a:t>5</a:t>
            </a:fld>
            <a:endParaRPr lang="en-GB" altLang="en-US">
              <a:cs typeface="Arial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ea typeface="ＭＳ Ｐゴシック" pitchFamily="34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88932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29057" indent="-28040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21626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70276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18927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467577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16227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364878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13528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E6DBB9C3-7413-4BFA-86F7-49C9059F4933}" type="slidenum">
              <a:rPr lang="en-GB" altLang="en-US" smtClean="0">
                <a:cs typeface="Arial" charset="0"/>
              </a:rPr>
              <a:pPr eaLnBrk="1" hangingPunct="1">
                <a:spcBef>
                  <a:spcPct val="0"/>
                </a:spcBef>
              </a:pPr>
              <a:t>6</a:t>
            </a:fld>
            <a:endParaRPr lang="en-GB" altLang="en-US">
              <a:cs typeface="Arial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ea typeface="ＭＳ Ｐゴシック" pitchFamily="34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81384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29057" indent="-28040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21626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70276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18927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467577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16227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364878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13528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ADCFE996-7F1F-4720-BBDC-D5141407BE56}" type="slidenum">
              <a:rPr lang="en-GB" altLang="en-US" smtClean="0">
                <a:cs typeface="Arial" charset="0"/>
              </a:rPr>
              <a:pPr eaLnBrk="1" hangingPunct="1">
                <a:spcBef>
                  <a:spcPct val="0"/>
                </a:spcBef>
              </a:pPr>
              <a:t>7</a:t>
            </a:fld>
            <a:endParaRPr lang="en-GB" altLang="en-US">
              <a:cs typeface="Arial" charset="0"/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z="900" dirty="0">
              <a:ea typeface="ＭＳ Ｐゴシック" pitchFamily="34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8123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29057" indent="-28040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21626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70276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18927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467577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16227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364878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13528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3F5530DF-8C03-4F27-9ACB-0A70B6CFB1C3}" type="slidenum">
              <a:rPr lang="en-GB" altLang="en-US" smtClean="0">
                <a:cs typeface="Arial" charset="0"/>
              </a:rPr>
              <a:pPr eaLnBrk="1" hangingPunct="1">
                <a:spcBef>
                  <a:spcPct val="0"/>
                </a:spcBef>
              </a:pPr>
              <a:t>8</a:t>
            </a:fld>
            <a:endParaRPr lang="en-GB" altLang="en-US">
              <a:cs typeface="Arial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dirty="0">
              <a:ea typeface="ＭＳ Ｐゴシック" pitchFamily="34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75160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29057" indent="-28040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21626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70276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18927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467577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16227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364878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13528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5F1CD467-7110-4DE2-8868-D2F12D755474}" type="slidenum">
              <a:rPr lang="en-GB" altLang="en-US" smtClean="0">
                <a:cs typeface="Arial" charset="0"/>
              </a:rPr>
              <a:pPr eaLnBrk="1" hangingPunct="1">
                <a:spcBef>
                  <a:spcPct val="0"/>
                </a:spcBef>
              </a:pPr>
              <a:t>9</a:t>
            </a:fld>
            <a:endParaRPr lang="en-GB" altLang="en-US">
              <a:cs typeface="Arial" charset="0"/>
            </a:endParaRPr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dirty="0">
              <a:ea typeface="ＭＳ Ｐゴシック" pitchFamily="34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96917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C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5A687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597352"/>
            <a:ext cx="2133600" cy="365125"/>
          </a:xfrm>
        </p:spPr>
        <p:txBody>
          <a:bodyPr/>
          <a:lstStyle/>
          <a:p>
            <a:fld id="{60D3C204-BFC8-40DF-BCA5-4BA5280D0F4D}" type="datetimeFigureOut">
              <a:rPr lang="en-CA" smtClean="0"/>
              <a:pPr/>
              <a:t>2017-09-07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597352"/>
            <a:ext cx="2895600" cy="365125"/>
          </a:xfrm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597352"/>
            <a:ext cx="2133600" cy="365125"/>
          </a:xfrm>
        </p:spPr>
        <p:txBody>
          <a:bodyPr/>
          <a:lstStyle/>
          <a:p>
            <a:fld id="{3FF909EE-2C65-48BC-95E5-26F3591A45A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02602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52736"/>
            <a:ext cx="2057400" cy="5256584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52736"/>
            <a:ext cx="6019800" cy="525658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pPr/>
              <a:t>2017-09-07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84563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4598D7-21F4-4B2B-A6B6-93E0960A23B4}" type="datetime1">
              <a:rPr lang="en-GB" altLang="en-US"/>
              <a:pPr>
                <a:defRPr/>
              </a:pPr>
              <a:t>07/09/2017</a:t>
            </a:fld>
            <a:endParaRPr lang="en-GB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CE3EFA-B69B-4779-913D-D6A8F13C090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303095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6C2523-2249-402C-8CEE-B22DC759FCF0}" type="datetime1">
              <a:rPr lang="en-GB" altLang="en-US"/>
              <a:pPr>
                <a:defRPr/>
              </a:pPr>
              <a:t>07/09/2017</a:t>
            </a:fld>
            <a:endParaRPr lang="en-GB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9A6C3A-8CC9-46FB-8700-44A3AFA9CFD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483743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7CCE78-9264-47C3-839E-B4FAF066AF56}" type="datetime1">
              <a:rPr lang="en-GB" altLang="en-US"/>
              <a:pPr>
                <a:defRPr/>
              </a:pPr>
              <a:t>07/09/2017</a:t>
            </a:fld>
            <a:endParaRPr lang="en-GB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23F8EC-5EE9-4273-BF68-BF28CF0848A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623738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B79098-4F7E-4EFB-9563-27F64CB6C757}" type="datetime1">
              <a:rPr lang="en-GB" altLang="en-US"/>
              <a:pPr>
                <a:defRPr/>
              </a:pPr>
              <a:t>07/09/2017</a:t>
            </a:fld>
            <a:endParaRPr lang="en-GB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571E02-A24F-4240-AF73-643779B8BCA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19264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752600"/>
            <a:ext cx="3810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752600"/>
            <a:ext cx="3810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8C8582-437B-439D-93C0-127263521684}" type="datetime1">
              <a:rPr lang="en-GB" altLang="en-US"/>
              <a:pPr>
                <a:defRPr/>
              </a:pPr>
              <a:t>07/09/2017</a:t>
            </a:fld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34FD13-1977-4323-BAE0-255D031BC27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298367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B7CB26-D18F-41AD-8DAD-469885672703}" type="datetime1">
              <a:rPr lang="en-GB" altLang="en-US"/>
              <a:pPr>
                <a:defRPr/>
              </a:pPr>
              <a:t>07/09/2017</a:t>
            </a:fld>
            <a:endParaRPr lang="en-GB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C13B40-E340-46B0-89F2-DF07298DC9A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960699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7EACB7-0056-4818-938A-B07199F1E1BD}" type="datetime1">
              <a:rPr lang="en-GB" altLang="en-US"/>
              <a:pPr>
                <a:defRPr/>
              </a:pPr>
              <a:t>07/09/2017</a:t>
            </a:fld>
            <a:endParaRPr lang="en-GB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7A1D04-3B6C-4451-B29D-4198F67273C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581691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4598D7-21F4-4B2B-A6B6-93E0960A23B4}" type="datetime1">
              <a:rPr lang="en-GB" altLang="en-US"/>
              <a:pPr>
                <a:defRPr/>
              </a:pPr>
              <a:t>07/09/2017</a:t>
            </a:fld>
            <a:endParaRPr lang="en-GB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CE3EFA-B69B-4779-913D-D6A8F13C090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995162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096B99-41C3-486C-8D96-1565896D1521}" type="datetime1">
              <a:rPr lang="en-GB" altLang="en-US"/>
              <a:pPr>
                <a:defRPr/>
              </a:pPr>
              <a:t>07/09/2017</a:t>
            </a:fld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98A54B-124A-4662-A0DC-514A7CBFD53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71499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4929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pPr/>
              <a:t>2017-09-07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585864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A839C6-3FD7-41C0-89E6-EAB473C77335}" type="datetime1">
              <a:rPr lang="en-GB" altLang="en-US"/>
              <a:pPr>
                <a:defRPr/>
              </a:pPr>
              <a:t>07/09/2017</a:t>
            </a:fld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B7024B-8329-4B9C-AFDA-8CF3DC06F6B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618127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87AF9D-35FE-4ADE-B9A8-15FDBC5BFC4F}" type="datetime1">
              <a:rPr lang="en-GB" altLang="en-US"/>
              <a:pPr>
                <a:defRPr/>
              </a:pPr>
              <a:t>07/09/2017</a:t>
            </a:fld>
            <a:endParaRPr lang="en-GB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E3CC3C-FCDE-4D59-88DE-26B2C6DE576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0269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77000" y="228600"/>
            <a:ext cx="1981200" cy="60499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228600"/>
            <a:ext cx="5791200" cy="60499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BD049B-2047-4647-BA73-29A9C1A7136B}" type="datetime1">
              <a:rPr lang="en-GB" altLang="en-US"/>
              <a:pPr>
                <a:defRPr/>
              </a:pPr>
              <a:t>07/09/2017</a:t>
            </a:fld>
            <a:endParaRPr lang="en-GB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BC54BD-14B6-42B3-8E41-010748C7560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1183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3200" b="1" cap="all">
                <a:solidFill>
                  <a:srgbClr val="FFC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5A687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pPr/>
              <a:t>2017-09-07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17791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20888"/>
            <a:ext cx="4038600" cy="3705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20888"/>
            <a:ext cx="4038600" cy="3705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pPr/>
              <a:t>2017-09-07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24919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83664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44139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883901"/>
            <a:ext cx="4040188" cy="342541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244139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883901"/>
            <a:ext cx="4041775" cy="342541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pPr/>
              <a:t>2017-09-07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69756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pPr/>
              <a:t>2017-09-07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6653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24743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124744"/>
            <a:ext cx="5111750" cy="459611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286794"/>
            <a:ext cx="3008313" cy="343406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pPr/>
              <a:t>2017-09-07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89485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5310534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5A687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122709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877272"/>
            <a:ext cx="5486400" cy="432048"/>
          </a:xfrm>
        </p:spPr>
        <p:txBody>
          <a:bodyPr/>
          <a:lstStyle>
            <a:lvl1pPr marL="0" indent="0">
              <a:buNone/>
              <a:defRPr sz="1400">
                <a:solidFill>
                  <a:srgbClr val="5A687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pPr/>
              <a:t>2017-09-07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60940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100811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04864"/>
            <a:ext cx="8229600" cy="39212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pPr/>
              <a:t>2017-09-07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60825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8C99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982265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525344"/>
            <a:ext cx="2133600" cy="3326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60D3C204-BFC8-40DF-BCA5-4BA5280D0F4D}" type="datetimeFigureOut">
              <a:rPr lang="en-CA" smtClean="0"/>
              <a:pPr/>
              <a:t>2017-09-07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525344"/>
            <a:ext cx="2895600" cy="3326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Footer</a:t>
            </a: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525344"/>
            <a:ext cx="2133600" cy="3326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3FF909EE-2C65-48BC-95E5-26F3591A45A6}" type="slidenum">
              <a:rPr lang="en-CA" smtClean="0"/>
              <a:pPr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323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6" r:id="rId7"/>
    <p:sldLayoutId id="2147483657" r:id="rId8"/>
    <p:sldLayoutId id="2147483658" r:id="rId9"/>
    <p:sldLayoutId id="2147483659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FFC000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5A6870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5A6870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5A6870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5A6870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lobe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228600"/>
            <a:ext cx="7924800" cy="1143000"/>
          </a:xfrm>
          <a:prstGeom prst="rect">
            <a:avLst/>
          </a:prstGeom>
          <a:noFill/>
          <a:ln>
            <a:noFill/>
          </a:ln>
          <a:effectLst>
            <a:outerShdw blurRad="63500" dist="29783" dir="1514402" algn="ctr" rotWithShape="0">
              <a:srgbClr val="DDDDDD">
                <a:alpha val="74997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/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752600"/>
            <a:ext cx="7772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11366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68313" y="6381750"/>
            <a:ext cx="2819400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000099"/>
                </a:solidFill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B190135-148A-4D44-B805-BF12C5DCE4F6}" type="datetime1">
              <a:rPr lang="en-GB" altLang="en-US"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07/09/2017</a:t>
            </a:fld>
            <a:endParaRPr lang="en-GB" altLang="en-US">
              <a:ea typeface="ＭＳ Ｐゴシック" pitchFamily="34" charset="-128"/>
            </a:endParaRPr>
          </a:p>
        </p:txBody>
      </p:sp>
      <p:sp>
        <p:nvSpPr>
          <p:cNvPr id="11367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19475" y="6381750"/>
            <a:ext cx="2895600" cy="228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000099"/>
                </a:solidFill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altLang="en-US">
              <a:ea typeface="ＭＳ Ｐゴシック" pitchFamily="34" charset="-128"/>
            </a:endParaRPr>
          </a:p>
        </p:txBody>
      </p:sp>
      <p:sp>
        <p:nvSpPr>
          <p:cNvPr id="11367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88125" y="6381750"/>
            <a:ext cx="2133600" cy="4762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99"/>
                </a:solidFill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D294A2-F2AA-4410-BB9D-6B683602001B}" type="slidenum">
              <a:rPr lang="en-GB" altLang="en-US"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 altLang="en-US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77526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C5BCE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C5BCE"/>
          </a:solidFill>
          <a:latin typeface="Arial Rounded MT Bold" pitchFamily="34" charset="0"/>
          <a:ea typeface="ＭＳ Ｐゴシック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C5BCE"/>
          </a:solidFill>
          <a:latin typeface="Arial Rounded MT Bold" pitchFamily="34" charset="0"/>
          <a:ea typeface="ＭＳ Ｐゴシック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C5BCE"/>
          </a:solidFill>
          <a:latin typeface="Arial Rounded MT Bold" pitchFamily="34" charset="0"/>
          <a:ea typeface="ＭＳ Ｐゴシック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C5BCE"/>
          </a:solidFill>
          <a:latin typeface="Arial Rounded MT Bold" pitchFamily="34" charset="0"/>
          <a:ea typeface="ＭＳ Ｐゴシック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C5BCE"/>
          </a:solidFill>
          <a:latin typeface="Arial Rounded MT Bold" pitchFamily="34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C5BCE"/>
          </a:solidFill>
          <a:latin typeface="Arial Rounded MT Bold" pitchFamily="34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C5BCE"/>
          </a:solidFill>
          <a:latin typeface="Arial Rounded MT Bold" pitchFamily="34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C5BCE"/>
          </a:solidFill>
          <a:latin typeface="Arial Rounded MT Bold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Ø"/>
        <a:defRPr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CC3300"/>
        </a:buClr>
        <a:buFont typeface="Arial Unicode MS" pitchFamily="34" charset="-128"/>
        <a:buChar char="✓"/>
        <a:defRPr sz="16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1.png"/><Relationship Id="rId5" Type="http://schemas.openxmlformats.org/officeDocument/2006/relationships/customXml" Target="../ink/ink1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41" name="Rectangle 5"/>
          <p:cNvSpPr>
            <a:spLocks noChangeArrowheads="1"/>
          </p:cNvSpPr>
          <p:nvPr/>
        </p:nvSpPr>
        <p:spPr bwMode="auto">
          <a:xfrm>
            <a:off x="0" y="1196752"/>
            <a:ext cx="9036496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br>
              <a:rPr lang="en-GB" altLang="en-US" sz="2800" b="1" dirty="0">
                <a:solidFill>
                  <a:srgbClr val="0C45B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34" charset="0"/>
              </a:rPr>
            </a:br>
            <a:r>
              <a:rPr lang="en-GB" altLang="en-US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34" charset="0"/>
              </a:rPr>
              <a:t>2019 World Radiocommunication Conference Agenda Item 9.1.4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Rounded MT Bold" pitchFamily="34" charset="0"/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34" charset="0"/>
              </a:rPr>
              <a:t>Stations on-Board Sub-Orbital Vehicles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34" charset="0"/>
              </a:rPr>
              <a:t>(</a:t>
            </a:r>
            <a:r>
              <a:rPr lang="en-GB" alt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34" charset="0"/>
              </a:rPr>
              <a:t>Spaceplanes</a:t>
            </a:r>
            <a:r>
              <a:rPr lang="en-GB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34" charset="0"/>
              </a:rPr>
              <a:t>)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4000" b="1" dirty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101" name="Rectangle 6"/>
          <p:cNvSpPr>
            <a:spLocks noChangeArrowheads="1"/>
          </p:cNvSpPr>
          <p:nvPr/>
        </p:nvSpPr>
        <p:spPr bwMode="auto">
          <a:xfrm>
            <a:off x="7164288" y="6327132"/>
            <a:ext cx="1528762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Ø"/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CC3300"/>
              </a:buClr>
              <a:buFont typeface="Arial Unicode MS" pitchFamily="34" charset="-128"/>
              <a:buChar char="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GB" altLang="en-US" sz="1400" dirty="0">
                <a:solidFill>
                  <a:srgbClr val="0C45B8"/>
                </a:solidFill>
              </a:rPr>
              <a:t>John Mettrop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GB" altLang="en-US" sz="1400" dirty="0">
                <a:solidFill>
                  <a:srgbClr val="0C45B8"/>
                </a:solidFill>
              </a:rPr>
              <a:t>UK CAA</a:t>
            </a:r>
          </a:p>
        </p:txBody>
      </p:sp>
      <p:sp>
        <p:nvSpPr>
          <p:cNvPr id="4102" name="TextBox 9"/>
          <p:cNvSpPr txBox="1">
            <a:spLocks noChangeArrowheads="1"/>
          </p:cNvSpPr>
          <p:nvPr/>
        </p:nvSpPr>
        <p:spPr bwMode="auto">
          <a:xfrm>
            <a:off x="4211960" y="5514037"/>
            <a:ext cx="4788024" cy="72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Ø"/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CC3300"/>
              </a:buClr>
              <a:buFont typeface="Arial Unicode MS" pitchFamily="34" charset="-128"/>
              <a:buChar char="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GB" altLang="en-US" sz="2000" b="1" dirty="0">
                <a:solidFill>
                  <a:srgbClr val="0F3CB9"/>
                </a:solidFill>
                <a:latin typeface="Arial Narrow" pitchFamily="34" charset="0"/>
              </a:rPr>
              <a:t>ICAO Regional Preparatory Group meeting</a:t>
            </a:r>
            <a:endParaRPr lang="en-GB" altLang="en-US" sz="800" b="1" dirty="0">
              <a:solidFill>
                <a:srgbClr val="0F3CB9"/>
              </a:solidFill>
              <a:latin typeface="Arial Narrow" pitchFamily="34" charset="0"/>
            </a:endParaRP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GB" altLang="en-US" sz="1400" b="1" dirty="0">
                <a:solidFill>
                  <a:srgbClr val="0F3CB9"/>
                </a:solidFill>
                <a:latin typeface="Arial Rounded MT Bold" pitchFamily="34" charset="0"/>
              </a:rPr>
              <a:t>Paris, France 11-12 September 2017</a:t>
            </a:r>
          </a:p>
        </p:txBody>
      </p:sp>
    </p:spTree>
    <p:extLst>
      <p:ext uri="{BB962C8B-B14F-4D97-AF65-F5344CB8AC3E}">
        <p14:creationId xmlns:p14="http://schemas.microsoft.com/office/powerpoint/2010/main" val="332573257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146" name="Text Box 3"/>
          <p:cNvSpPr txBox="1">
            <a:spLocks noChangeArrowheads="1"/>
          </p:cNvSpPr>
          <p:nvPr/>
        </p:nvSpPr>
        <p:spPr bwMode="auto">
          <a:xfrm>
            <a:off x="254793" y="1967061"/>
            <a:ext cx="8634413" cy="292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Ø"/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CC3300"/>
              </a:buClr>
              <a:buFont typeface="Arial Unicode MS" pitchFamily="34" charset="-128"/>
              <a:buChar char="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r>
              <a:rPr lang="en-US" sz="2400" b="1" i="1" dirty="0">
                <a:solidFill>
                  <a:srgbClr val="FF0000"/>
                </a:solidFill>
              </a:rPr>
              <a:t>resolves to invite the ITU </a:t>
            </a:r>
            <a:r>
              <a:rPr lang="en-US" sz="2400" b="1" i="1" dirty="0" err="1">
                <a:solidFill>
                  <a:srgbClr val="FF0000"/>
                </a:solidFill>
              </a:rPr>
              <a:t>Radiocommunication</a:t>
            </a:r>
            <a:r>
              <a:rPr lang="en-US" sz="2400" b="1" i="1" dirty="0">
                <a:solidFill>
                  <a:srgbClr val="FF0000"/>
                </a:solidFill>
              </a:rPr>
              <a:t> Sector</a:t>
            </a:r>
            <a:endParaRPr lang="en-GB" sz="2400" b="1" i="1" dirty="0">
              <a:solidFill>
                <a:srgbClr val="FF0000"/>
              </a:solidFill>
            </a:endParaRPr>
          </a:p>
          <a:p>
            <a:pPr marL="800100" lvl="1" indent="-342900">
              <a:spcBef>
                <a:spcPts val="1200"/>
              </a:spcBef>
              <a:buFont typeface="+mj-lt"/>
              <a:buAutoNum type="arabicPeriod"/>
            </a:pPr>
            <a:r>
              <a:rPr lang="en-US" sz="2000" b="1" dirty="0">
                <a:solidFill>
                  <a:srgbClr val="FF0000"/>
                </a:solidFill>
              </a:rPr>
              <a:t>to conduct studies to identify any required technical and operational measures, in relation to stations on board sub-orbital vehicles, that could assist in avoiding harmful interference between radiocommunication services;</a:t>
            </a:r>
            <a:endParaRPr lang="en-GB" sz="2000" b="1" dirty="0">
              <a:solidFill>
                <a:srgbClr val="FF0000"/>
              </a:solidFill>
            </a:endParaRPr>
          </a:p>
          <a:p>
            <a:pPr marL="914400" lvl="1" indent="-457200">
              <a:spcBef>
                <a:spcPts val="1200"/>
              </a:spcBef>
              <a:buFont typeface="+mj-lt"/>
              <a:buAutoNum type="arabicPeriod"/>
            </a:pPr>
            <a:r>
              <a:rPr lang="en-US" sz="2000" b="1" dirty="0">
                <a:solidFill>
                  <a:srgbClr val="FF0000"/>
                </a:solidFill>
              </a:rPr>
              <a:t>to conduct studies to determine spectrum requirements and, based on the outcome of those studies, to consider a possible future agenda item for WRC</a:t>
            </a:r>
            <a:r>
              <a:rPr lang="en-US" sz="2000" b="1" dirty="0"/>
              <a:t>‑</a:t>
            </a:r>
            <a:r>
              <a:rPr lang="en-US" sz="2000" b="1" dirty="0">
                <a:solidFill>
                  <a:srgbClr val="FF0000"/>
                </a:solidFill>
              </a:rPr>
              <a:t>23;</a:t>
            </a:r>
          </a:p>
        </p:txBody>
      </p:sp>
      <p:sp>
        <p:nvSpPr>
          <p:cNvPr id="6148" name="Rectangle 2"/>
          <p:cNvSpPr txBox="1">
            <a:spLocks noChangeArrowheads="1"/>
          </p:cNvSpPr>
          <p:nvPr/>
        </p:nvSpPr>
        <p:spPr bwMode="auto">
          <a:xfrm>
            <a:off x="228600" y="701824"/>
            <a:ext cx="8634413" cy="782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Ø"/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CC3300"/>
              </a:buClr>
              <a:buFont typeface="Arial Unicode MS" pitchFamily="34" charset="-128"/>
              <a:buChar char="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en-US" altLang="en-US" sz="800" b="1" dirty="0">
              <a:solidFill>
                <a:srgbClr val="0C5BCE"/>
              </a:solidFill>
              <a:latin typeface="Arial Rounded MT Bold" pitchFamily="34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Arial Rounded MT Bold" pitchFamily="34" charset="0"/>
              </a:rPr>
              <a:t>Agenda Item 9.1.4 – Resolution 763</a:t>
            </a:r>
            <a:endParaRPr lang="en-US" altLang="en-US" b="1" dirty="0">
              <a:solidFill>
                <a:srgbClr val="FF0000"/>
              </a:solidFill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11455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75"/>
                                      </p:to>
                                    </p:set>
                                    <p:animEffect filter="image" prLst="opacity: 0.75">
                                      <p:cBhvr rctx="IE">
                                        <p:cTn id="7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e result for space plane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81" t="1282" r="5847" b="-1282"/>
          <a:stretch/>
        </p:blipFill>
        <p:spPr bwMode="auto">
          <a:xfrm>
            <a:off x="0" y="908719"/>
            <a:ext cx="9144000" cy="5726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6" name="Text Box 3"/>
          <p:cNvSpPr txBox="1">
            <a:spLocks noChangeArrowheads="1"/>
          </p:cNvSpPr>
          <p:nvPr/>
        </p:nvSpPr>
        <p:spPr bwMode="auto">
          <a:xfrm>
            <a:off x="0" y="1916832"/>
            <a:ext cx="8660493" cy="34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Ø"/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CC3300"/>
              </a:buClr>
              <a:buFont typeface="Arial Unicode MS" pitchFamily="34" charset="-128"/>
              <a:buChar char="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buClr>
                <a:srgbClr val="FF0000"/>
              </a:buClr>
            </a:pPr>
            <a:r>
              <a:rPr lang="en-GB" sz="2400" i="1" dirty="0">
                <a:solidFill>
                  <a:srgbClr val="FF0000"/>
                </a:solidFill>
              </a:rPr>
              <a:t>decides that the following Questions should be studied</a:t>
            </a:r>
          </a:p>
          <a:p>
            <a:pPr marL="800100" lvl="1" indent="-342900">
              <a:spcBef>
                <a:spcPts val="1200"/>
              </a:spcBef>
              <a:buFont typeface="+mj-lt"/>
              <a:buAutoNum type="arabicPeriod"/>
            </a:pPr>
            <a:r>
              <a:rPr lang="en-GB" sz="2000" dirty="0">
                <a:solidFill>
                  <a:srgbClr val="FF0000"/>
                </a:solidFill>
              </a:rPr>
              <a:t>How will planes be operated including a description of the various phases of flight?</a:t>
            </a:r>
          </a:p>
          <a:p>
            <a:pPr marL="800100" lvl="1" indent="-342900">
              <a:spcBef>
                <a:spcPts val="1200"/>
              </a:spcBef>
              <a:buFont typeface="+mj-lt"/>
              <a:buAutoNum type="arabicPeriod"/>
            </a:pPr>
            <a:r>
              <a:rPr lang="en-GB" sz="2000" dirty="0">
                <a:solidFill>
                  <a:srgbClr val="FF0000"/>
                </a:solidFill>
              </a:rPr>
              <a:t>During which phases of flight described in </a:t>
            </a:r>
            <a:r>
              <a:rPr lang="en-GB" sz="2000" i="1" dirty="0">
                <a:solidFill>
                  <a:srgbClr val="FF0000"/>
                </a:solidFill>
              </a:rPr>
              <a:t>decides 1</a:t>
            </a:r>
            <a:r>
              <a:rPr lang="en-GB" sz="2000" dirty="0">
                <a:solidFill>
                  <a:srgbClr val="FF0000"/>
                </a:solidFill>
              </a:rPr>
              <a:t>, will, if at all, need to be supported by air traffic control systems and what sort of systems are expected?</a:t>
            </a:r>
          </a:p>
          <a:p>
            <a:pPr marL="800100" lvl="1" indent="-342900">
              <a:spcBef>
                <a:spcPts val="1200"/>
              </a:spcBef>
              <a:buFont typeface="+mj-lt"/>
              <a:buAutoNum type="arabicPeriod"/>
            </a:pPr>
            <a:r>
              <a:rPr lang="en-GB" sz="2000" dirty="0">
                <a:solidFill>
                  <a:srgbClr val="FF0000"/>
                </a:solidFill>
              </a:rPr>
              <a:t>What radio links will be required to support planes operations and under what radiocommunication service definition will they fall?</a:t>
            </a:r>
          </a:p>
          <a:p>
            <a:pPr eaLnBrk="1" hangingPunct="1">
              <a:spcBef>
                <a:spcPct val="30000"/>
              </a:spcBef>
              <a:buClrTx/>
              <a:buFontTx/>
              <a:buNone/>
            </a:pPr>
            <a:endParaRPr lang="en-US" altLang="en-US" sz="2000" dirty="0">
              <a:solidFill>
                <a:srgbClr val="FF0000"/>
              </a:solidFill>
            </a:endParaRPr>
          </a:p>
        </p:txBody>
      </p:sp>
      <p:sp>
        <p:nvSpPr>
          <p:cNvPr id="6148" name="Rectangle 2"/>
          <p:cNvSpPr txBox="1">
            <a:spLocks noChangeArrowheads="1"/>
          </p:cNvSpPr>
          <p:nvPr/>
        </p:nvSpPr>
        <p:spPr bwMode="auto">
          <a:xfrm>
            <a:off x="228600" y="701824"/>
            <a:ext cx="8634413" cy="782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Ø"/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CC3300"/>
              </a:buClr>
              <a:buFont typeface="Arial Unicode MS" pitchFamily="34" charset="-128"/>
              <a:buChar char="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en-US" altLang="en-US" sz="800" b="1" dirty="0">
              <a:solidFill>
                <a:srgbClr val="0C5BCE"/>
              </a:solidFill>
              <a:latin typeface="Arial Rounded MT Bold" pitchFamily="34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Arial Rounded MT Bold" pitchFamily="34" charset="0"/>
              </a:rPr>
              <a:t>ITU-R Question 259/5</a:t>
            </a:r>
            <a:endParaRPr lang="en-US" altLang="en-US" b="1" dirty="0">
              <a:solidFill>
                <a:srgbClr val="FF0000"/>
              </a:solidFill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34711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75"/>
                                      </p:to>
                                    </p:set>
                                    <p:animEffect filter="image" prLst="opacity: 0.75">
                                      <p:cBhvr rctx="IE">
                                        <p:cTn id="7" dur="indefinite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1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597" y="1474655"/>
            <a:ext cx="6093225" cy="4718886"/>
          </a:xfrm>
          <a:prstGeom prst="rect">
            <a:avLst/>
          </a:prstGeom>
        </p:spPr>
      </p:pic>
      <p:sp>
        <p:nvSpPr>
          <p:cNvPr id="6146" name="Text Box 3"/>
          <p:cNvSpPr txBox="1">
            <a:spLocks noChangeArrowheads="1"/>
          </p:cNvSpPr>
          <p:nvPr/>
        </p:nvSpPr>
        <p:spPr bwMode="auto">
          <a:xfrm>
            <a:off x="6291207" y="1916832"/>
            <a:ext cx="2915816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Ø"/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CC3300"/>
              </a:buClr>
              <a:buFont typeface="Arial Unicode MS" pitchFamily="34" charset="-128"/>
              <a:buChar char="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ts val="1800"/>
              </a:spcBef>
              <a:buClr>
                <a:srgbClr val="FF0000"/>
              </a:buClr>
            </a:pPr>
            <a:r>
              <a:rPr lang="en-GB" sz="2400" dirty="0">
                <a:solidFill>
                  <a:srgbClr val="FF0000"/>
                </a:solidFill>
              </a:rPr>
              <a:t>Space tourism</a:t>
            </a:r>
          </a:p>
          <a:p>
            <a:pPr>
              <a:spcBef>
                <a:spcPts val="1800"/>
              </a:spcBef>
              <a:buClr>
                <a:srgbClr val="FF0000"/>
              </a:buClr>
            </a:pPr>
            <a:r>
              <a:rPr lang="en-GB" sz="2400" dirty="0">
                <a:solidFill>
                  <a:srgbClr val="FF0000"/>
                </a:solidFill>
              </a:rPr>
              <a:t>Satellite Launch</a:t>
            </a:r>
          </a:p>
          <a:p>
            <a:pPr>
              <a:spcBef>
                <a:spcPts val="1800"/>
              </a:spcBef>
              <a:buClr>
                <a:srgbClr val="FF0000"/>
              </a:buClr>
            </a:pPr>
            <a:r>
              <a:rPr lang="en-GB" sz="2400" dirty="0">
                <a:solidFill>
                  <a:srgbClr val="FF0000"/>
                </a:solidFill>
              </a:rPr>
              <a:t>Hypersonic Travel</a:t>
            </a:r>
          </a:p>
          <a:p>
            <a:pPr eaLnBrk="1" hangingPunct="1">
              <a:spcBef>
                <a:spcPct val="30000"/>
              </a:spcBef>
              <a:buClrTx/>
              <a:buFontTx/>
              <a:buNone/>
            </a:pPr>
            <a:endParaRPr lang="en-US" altLang="en-US" sz="2000" dirty="0">
              <a:solidFill>
                <a:srgbClr val="FF0000"/>
              </a:solidFill>
            </a:endParaRPr>
          </a:p>
        </p:txBody>
      </p:sp>
      <p:sp>
        <p:nvSpPr>
          <p:cNvPr id="6148" name="Rectangle 2"/>
          <p:cNvSpPr txBox="1">
            <a:spLocks noChangeArrowheads="1"/>
          </p:cNvSpPr>
          <p:nvPr/>
        </p:nvSpPr>
        <p:spPr bwMode="auto">
          <a:xfrm>
            <a:off x="228600" y="701824"/>
            <a:ext cx="8634413" cy="782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Ø"/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CC3300"/>
              </a:buClr>
              <a:buFont typeface="Arial Unicode MS" pitchFamily="34" charset="-128"/>
              <a:buChar char="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en-US" altLang="en-US" sz="800" b="1" dirty="0">
              <a:solidFill>
                <a:srgbClr val="0C5BCE"/>
              </a:solidFill>
              <a:latin typeface="Arial Rounded MT Bold" pitchFamily="34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Arial Rounded MT Bold" pitchFamily="34" charset="0"/>
              </a:rPr>
              <a:t>Space Plane Applications</a:t>
            </a:r>
            <a:endParaRPr lang="en-US" altLang="en-US" b="1" dirty="0">
              <a:solidFill>
                <a:srgbClr val="FF0000"/>
              </a:solidFill>
              <a:latin typeface="Arial Rounded MT Bold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599" y="1339077"/>
            <a:ext cx="6093224" cy="499864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00" y="1628800"/>
            <a:ext cx="6093223" cy="4708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1071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"/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07504" y="659691"/>
            <a:ext cx="8634413" cy="782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Ø"/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CC3300"/>
              </a:buClr>
              <a:buFont typeface="Arial Unicode MS" pitchFamily="34" charset="-128"/>
              <a:buChar char="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en-US" altLang="en-US" sz="800" b="1" dirty="0">
              <a:solidFill>
                <a:srgbClr val="0C5BCE"/>
              </a:solidFill>
              <a:latin typeface="Arial Rounded MT Bold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2800" b="1" dirty="0">
                <a:solidFill>
                  <a:srgbClr val="0C5BCE"/>
                </a:solidFill>
                <a:latin typeface="Arial Rounded MT Bold" pitchFamily="34" charset="0"/>
              </a:rPr>
              <a:t>Aircraft or Spacecraft?</a:t>
            </a:r>
            <a:endParaRPr lang="en-US" altLang="en-US" b="1" dirty="0">
              <a:solidFill>
                <a:srgbClr val="0C5BCE"/>
              </a:solidFill>
              <a:latin typeface="Arial Rounded MT Bold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1520" y="5013176"/>
            <a:ext cx="576064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40060" y="1330491"/>
            <a:ext cx="8663880" cy="49530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rgbClr val="FFC00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80000"/>
              </a:spcBef>
              <a:buFont typeface="Wingdings" panose="05000000000000000000" pitchFamily="2" charset="2"/>
              <a:buChar char="Ø"/>
            </a:pPr>
            <a:r>
              <a:rPr lang="en-GB" altLang="en-US" sz="2000" b="1" i="1" dirty="0">
                <a:solidFill>
                  <a:srgbClr val="FF0000"/>
                </a:solidFill>
              </a:rPr>
              <a:t>Aircraft:</a:t>
            </a:r>
            <a:r>
              <a:rPr lang="en-GB" altLang="en-US" sz="2000" dirty="0">
                <a:solidFill>
                  <a:srgbClr val="FF0000"/>
                </a:solidFill>
              </a:rPr>
              <a:t> Any machine that can derive support in the atmosphere from the reactions of the air other that the reactions of the air against the Earth’s surface (ICAO)</a:t>
            </a:r>
          </a:p>
          <a:p>
            <a:pPr>
              <a:spcBef>
                <a:spcPct val="80000"/>
              </a:spcBef>
              <a:buFont typeface="Wingdings" panose="05000000000000000000" pitchFamily="2" charset="2"/>
              <a:buChar char="Ø"/>
            </a:pPr>
            <a:endParaRPr lang="en-GB" altLang="en-US" sz="2000" dirty="0">
              <a:solidFill>
                <a:srgbClr val="FF0000"/>
              </a:solidFill>
            </a:endParaRPr>
          </a:p>
          <a:p>
            <a:pPr>
              <a:spcBef>
                <a:spcPct val="80000"/>
              </a:spcBef>
              <a:buFont typeface="Wingdings" panose="05000000000000000000" pitchFamily="2" charset="2"/>
              <a:buChar char="Ø"/>
            </a:pPr>
            <a:endParaRPr lang="en-GB" altLang="en-US" sz="2000" dirty="0">
              <a:solidFill>
                <a:srgbClr val="FF0000"/>
              </a:solidFill>
            </a:endParaRPr>
          </a:p>
          <a:p>
            <a:pPr>
              <a:spcBef>
                <a:spcPct val="80000"/>
              </a:spcBef>
              <a:buFont typeface="Wingdings" panose="05000000000000000000" pitchFamily="2" charset="2"/>
              <a:buChar char="Ø"/>
            </a:pPr>
            <a:endParaRPr lang="en-GB" altLang="en-US" sz="2000" dirty="0">
              <a:solidFill>
                <a:srgbClr val="FF0000"/>
              </a:solidFill>
            </a:endParaRPr>
          </a:p>
          <a:p>
            <a:pPr>
              <a:spcBef>
                <a:spcPct val="80000"/>
              </a:spcBef>
              <a:buFont typeface="Wingdings" panose="05000000000000000000" pitchFamily="2" charset="2"/>
              <a:buChar char="Ø"/>
            </a:pPr>
            <a:endParaRPr lang="en-GB" altLang="en-US" sz="2000" dirty="0">
              <a:solidFill>
                <a:srgbClr val="FF0000"/>
              </a:solidFill>
            </a:endParaRPr>
          </a:p>
          <a:p>
            <a:pPr>
              <a:spcBef>
                <a:spcPct val="80000"/>
              </a:spcBef>
              <a:buFont typeface="Wingdings" panose="05000000000000000000" pitchFamily="2" charset="2"/>
              <a:buChar char="Ø"/>
            </a:pPr>
            <a:endParaRPr lang="en-GB" altLang="en-US" sz="2000" dirty="0">
              <a:solidFill>
                <a:srgbClr val="FF0000"/>
              </a:solidFill>
            </a:endParaRPr>
          </a:p>
          <a:p>
            <a:pPr>
              <a:spcBef>
                <a:spcPct val="80000"/>
              </a:spcBef>
              <a:buFont typeface="Wingdings" panose="05000000000000000000" pitchFamily="2" charset="2"/>
              <a:buChar char="Ø"/>
            </a:pPr>
            <a:endParaRPr lang="en-GB" altLang="en-US" sz="2000" dirty="0">
              <a:solidFill>
                <a:srgbClr val="FF0000"/>
              </a:solidFill>
            </a:endParaRPr>
          </a:p>
          <a:p>
            <a:pPr>
              <a:spcBef>
                <a:spcPct val="80000"/>
              </a:spcBef>
              <a:buFont typeface="Wingdings" panose="05000000000000000000" pitchFamily="2" charset="2"/>
              <a:buChar char="Ø"/>
            </a:pPr>
            <a:r>
              <a:rPr lang="en-GB" altLang="en-US" sz="2000" dirty="0">
                <a:solidFill>
                  <a:srgbClr val="FF0000"/>
                </a:solidFill>
              </a:rPr>
              <a:t> </a:t>
            </a:r>
            <a:r>
              <a:rPr lang="en-GB" altLang="en-US" sz="2000" b="1" i="1" dirty="0">
                <a:solidFill>
                  <a:srgbClr val="FF0000"/>
                </a:solidFill>
              </a:rPr>
              <a:t>spacecraft:  </a:t>
            </a:r>
            <a:r>
              <a:rPr lang="en-GB" altLang="en-US" sz="2000" dirty="0">
                <a:solidFill>
                  <a:srgbClr val="FF0000"/>
                </a:solidFill>
              </a:rPr>
              <a:t>A man-made vehicle which is intended to go beyond the major portion of the Earth's atmosphere. (ITU)</a:t>
            </a:r>
          </a:p>
        </p:txBody>
      </p:sp>
      <p:pic>
        <p:nvPicPr>
          <p:cNvPr id="6" name="Picture 5" descr="Spacepor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607" y="2348880"/>
            <a:ext cx="6262786" cy="3463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9685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07504" y="659691"/>
            <a:ext cx="8634413" cy="782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Ø"/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CC3300"/>
              </a:buClr>
              <a:buFont typeface="Arial Unicode MS" pitchFamily="34" charset="-128"/>
              <a:buChar char="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en-US" altLang="en-US" sz="800" b="1" dirty="0">
              <a:solidFill>
                <a:srgbClr val="0C5BCE"/>
              </a:solidFill>
              <a:latin typeface="Arial Rounded MT Bold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2800" b="1" dirty="0">
                <a:solidFill>
                  <a:srgbClr val="0C5BCE"/>
                </a:solidFill>
                <a:latin typeface="Arial Rounded MT Bold" pitchFamily="34" charset="0"/>
              </a:rPr>
              <a:t>Issues with Respect to Aeronautical Spectrum</a:t>
            </a:r>
            <a:endParaRPr lang="en-US" altLang="en-US" b="1" dirty="0">
              <a:solidFill>
                <a:srgbClr val="0C5BCE"/>
              </a:solidFill>
              <a:latin typeface="Arial Rounded MT Bold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1520" y="5013176"/>
            <a:ext cx="576064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" name="Group 1"/>
          <p:cNvGrpSpPr/>
          <p:nvPr/>
        </p:nvGrpSpPr>
        <p:grpSpPr>
          <a:xfrm>
            <a:off x="251520" y="1533229"/>
            <a:ext cx="8640960" cy="4996755"/>
            <a:chOff x="251520" y="1340768"/>
            <a:chExt cx="8640960" cy="4996755"/>
          </a:xfrm>
        </p:grpSpPr>
        <p:pic>
          <p:nvPicPr>
            <p:cNvPr id="3074" name="Picture 2" descr="Image result for earth's surface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3019394"/>
              <a:ext cx="8640960" cy="33181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Image result for earth's surface"/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7917"/>
            <a:stretch/>
          </p:blipFill>
          <p:spPr bwMode="auto">
            <a:xfrm>
              <a:off x="251520" y="1340768"/>
              <a:ext cx="8640960" cy="17281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67945" y="4115099"/>
            <a:ext cx="1296144" cy="38432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4" name="Ink 13"/>
              <p14:cNvContentPartPr/>
              <p14:nvPr/>
            </p14:nvContentPartPr>
            <p14:xfrm>
              <a:off x="6084480" y="3988920"/>
              <a:ext cx="360" cy="360"/>
            </p14:xfrm>
          </p:contentPart>
        </mc:Choice>
        <mc:Fallback xmlns="">
          <p:pic>
            <p:nvPicPr>
              <p:cNvPr id="14" name="Ink 13"/>
              <p:cNvPicPr/>
              <p:nvPr/>
            </p:nvPicPr>
            <p:blipFill/>
            <p:spPr/>
          </p:pic>
        </mc:Fallback>
      </mc:AlternateContent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6"/>
          <a:srcRect l="11926" t="17877" r="2885" b="24720"/>
          <a:stretch/>
        </p:blipFill>
        <p:spPr>
          <a:xfrm rot="20546159" flipH="1">
            <a:off x="3649722" y="1834072"/>
            <a:ext cx="2132590" cy="898120"/>
          </a:xfrm>
          <a:prstGeom prst="rect">
            <a:avLst/>
          </a:prstGeom>
        </p:spPr>
      </p:pic>
      <p:sp>
        <p:nvSpPr>
          <p:cNvPr id="47" name="Isosceles Triangle 46"/>
          <p:cNvSpPr/>
          <p:nvPr/>
        </p:nvSpPr>
        <p:spPr>
          <a:xfrm>
            <a:off x="3275856" y="2698626"/>
            <a:ext cx="2649051" cy="2288349"/>
          </a:xfrm>
          <a:prstGeom prst="triangle">
            <a:avLst/>
          </a:prstGeom>
          <a:solidFill>
            <a:schemeClr val="bg1">
              <a:alpha val="25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073" name="Straight Connector 3072"/>
          <p:cNvCxnSpPr>
            <a:cxnSpLocks/>
          </p:cNvCxnSpPr>
          <p:nvPr/>
        </p:nvCxnSpPr>
        <p:spPr>
          <a:xfrm flipV="1">
            <a:off x="5508104" y="4307260"/>
            <a:ext cx="0" cy="705917"/>
          </a:xfrm>
          <a:prstGeom prst="line">
            <a:avLst/>
          </a:prstGeom>
          <a:ln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cxnSpLocks/>
          </p:cNvCxnSpPr>
          <p:nvPr/>
        </p:nvCxnSpPr>
        <p:spPr>
          <a:xfrm flipV="1">
            <a:off x="6065544" y="2397325"/>
            <a:ext cx="18936" cy="2615852"/>
          </a:xfrm>
          <a:prstGeom prst="line">
            <a:avLst/>
          </a:prstGeom>
          <a:ln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6" name="TextBox 3075"/>
          <p:cNvSpPr txBox="1"/>
          <p:nvPr/>
        </p:nvSpPr>
        <p:spPr>
          <a:xfrm>
            <a:off x="4767196" y="4462207"/>
            <a:ext cx="7409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45,000 </a:t>
            </a:r>
            <a:r>
              <a:rPr lang="en-GB" sz="1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ft</a:t>
            </a:r>
            <a:endParaRPr lang="en-GB" sz="1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085571" y="3584814"/>
            <a:ext cx="6511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120 km</a:t>
            </a:r>
          </a:p>
        </p:txBody>
      </p:sp>
      <p:sp>
        <p:nvSpPr>
          <p:cNvPr id="3078" name="Isosceles Triangle 3077"/>
          <p:cNvSpPr/>
          <p:nvPr/>
        </p:nvSpPr>
        <p:spPr>
          <a:xfrm>
            <a:off x="4257277" y="4436006"/>
            <a:ext cx="648072" cy="550969"/>
          </a:xfrm>
          <a:prstGeom prst="triangle">
            <a:avLst/>
          </a:prstGeom>
          <a:solidFill>
            <a:schemeClr val="bg1">
              <a:alpha val="25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1" name="Straight Connector 40"/>
          <p:cNvCxnSpPr>
            <a:cxnSpLocks/>
          </p:cNvCxnSpPr>
          <p:nvPr/>
        </p:nvCxnSpPr>
        <p:spPr>
          <a:xfrm flipH="1" flipV="1">
            <a:off x="4237495" y="5085186"/>
            <a:ext cx="667854" cy="1128"/>
          </a:xfrm>
          <a:prstGeom prst="line">
            <a:avLst/>
          </a:prstGeom>
          <a:ln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4210859" y="5141922"/>
            <a:ext cx="7008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522 NM</a:t>
            </a:r>
          </a:p>
        </p:txBody>
      </p:sp>
      <p:cxnSp>
        <p:nvCxnSpPr>
          <p:cNvPr id="49" name="Straight Connector 48"/>
          <p:cNvCxnSpPr>
            <a:cxnSpLocks/>
          </p:cNvCxnSpPr>
          <p:nvPr/>
        </p:nvCxnSpPr>
        <p:spPr>
          <a:xfrm flipH="1">
            <a:off x="3275856" y="5494645"/>
            <a:ext cx="2649051" cy="0"/>
          </a:xfrm>
          <a:prstGeom prst="line">
            <a:avLst/>
          </a:prstGeom>
          <a:ln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4259728" y="5567782"/>
            <a:ext cx="8162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1,544 NM</a:t>
            </a:r>
          </a:p>
        </p:txBody>
      </p:sp>
      <p:cxnSp>
        <p:nvCxnSpPr>
          <p:cNvPr id="3084" name="Straight Arrow Connector 3083"/>
          <p:cNvCxnSpPr>
            <a:cxnSpLocks/>
          </p:cNvCxnSpPr>
          <p:nvPr/>
        </p:nvCxnSpPr>
        <p:spPr>
          <a:xfrm flipH="1">
            <a:off x="2699792" y="2211072"/>
            <a:ext cx="864126" cy="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2784879" y="2282263"/>
            <a:ext cx="9380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6,500 km/hr</a:t>
            </a:r>
          </a:p>
        </p:txBody>
      </p:sp>
      <p:cxnSp>
        <p:nvCxnSpPr>
          <p:cNvPr id="56" name="Straight Arrow Connector 55"/>
          <p:cNvCxnSpPr>
            <a:cxnSpLocks/>
          </p:cNvCxnSpPr>
          <p:nvPr/>
        </p:nvCxnSpPr>
        <p:spPr>
          <a:xfrm flipH="1">
            <a:off x="3275856" y="4307260"/>
            <a:ext cx="648102" cy="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3225926" y="4319570"/>
            <a:ext cx="9380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1,000 km/hr</a:t>
            </a:r>
          </a:p>
        </p:txBody>
      </p:sp>
      <p:sp>
        <p:nvSpPr>
          <p:cNvPr id="60" name="Text Box 3"/>
          <p:cNvSpPr txBox="1">
            <a:spLocks noChangeArrowheads="1"/>
          </p:cNvSpPr>
          <p:nvPr/>
        </p:nvSpPr>
        <p:spPr bwMode="auto">
          <a:xfrm>
            <a:off x="280815" y="1819641"/>
            <a:ext cx="2915816" cy="5116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Ø"/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CC3300"/>
              </a:buClr>
              <a:buFont typeface="Arial Unicode MS" pitchFamily="34" charset="-128"/>
              <a:buChar char="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ts val="1800"/>
              </a:spcBef>
              <a:buClr>
                <a:srgbClr val="FF0000"/>
              </a:buClr>
            </a:pPr>
            <a:r>
              <a:rPr lang="en-GB" sz="2000" dirty="0">
                <a:solidFill>
                  <a:srgbClr val="FF0000"/>
                </a:solidFill>
              </a:rPr>
              <a:t>Height</a:t>
            </a:r>
          </a:p>
          <a:p>
            <a:pPr>
              <a:spcBef>
                <a:spcPts val="1200"/>
              </a:spcBef>
              <a:buClr>
                <a:srgbClr val="FF0000"/>
              </a:buClr>
            </a:pPr>
            <a:r>
              <a:rPr lang="en-GB" sz="2000" dirty="0">
                <a:solidFill>
                  <a:srgbClr val="FF0000"/>
                </a:solidFill>
              </a:rPr>
              <a:t>Radio Horizon</a:t>
            </a:r>
          </a:p>
          <a:p>
            <a:pPr lvl="1">
              <a:spcBef>
                <a:spcPts val="3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GB" sz="1800" dirty="0">
                <a:solidFill>
                  <a:srgbClr val="FF0000"/>
                </a:solidFill>
              </a:rPr>
              <a:t>Link Budget</a:t>
            </a:r>
          </a:p>
          <a:p>
            <a:pPr lvl="1">
              <a:spcBef>
                <a:spcPts val="3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GB" sz="1800" dirty="0">
                <a:solidFill>
                  <a:srgbClr val="FF0000"/>
                </a:solidFill>
              </a:rPr>
              <a:t>Time in Sector</a:t>
            </a:r>
          </a:p>
          <a:p>
            <a:pPr>
              <a:spcBef>
                <a:spcPts val="1200"/>
              </a:spcBef>
              <a:buClr>
                <a:srgbClr val="FF0000"/>
              </a:buClr>
            </a:pPr>
            <a:r>
              <a:rPr lang="en-GB" sz="2000" dirty="0">
                <a:solidFill>
                  <a:srgbClr val="FF0000"/>
                </a:solidFill>
              </a:rPr>
              <a:t>Speed</a:t>
            </a:r>
          </a:p>
          <a:p>
            <a:pPr lvl="1">
              <a:spcBef>
                <a:spcPts val="3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GB" sz="1800" dirty="0">
                <a:solidFill>
                  <a:srgbClr val="FF0000"/>
                </a:solidFill>
              </a:rPr>
              <a:t>Doppler Shift</a:t>
            </a:r>
          </a:p>
          <a:p>
            <a:pPr>
              <a:spcBef>
                <a:spcPts val="1200"/>
              </a:spcBef>
              <a:buClr>
                <a:srgbClr val="FF0000"/>
              </a:buClr>
            </a:pPr>
            <a:r>
              <a:rPr lang="en-GB" sz="2000" dirty="0">
                <a:solidFill>
                  <a:srgbClr val="FF0000"/>
                </a:solidFill>
              </a:rPr>
              <a:t>Incompatible with current planning rules</a:t>
            </a:r>
          </a:p>
          <a:p>
            <a:pPr>
              <a:spcBef>
                <a:spcPts val="1200"/>
              </a:spcBef>
              <a:buClr>
                <a:srgbClr val="FF0000"/>
              </a:buClr>
            </a:pPr>
            <a:r>
              <a:rPr lang="en-GB" sz="2000" dirty="0">
                <a:solidFill>
                  <a:srgbClr val="FF0000"/>
                </a:solidFill>
              </a:rPr>
              <a:t>Aeronautical system Capabilities </a:t>
            </a:r>
            <a:r>
              <a:rPr lang="en-GB" sz="1800" dirty="0">
                <a:solidFill>
                  <a:srgbClr val="FF0000"/>
                </a:solidFill>
              </a:rPr>
              <a:t>e.g. ADS-B max</a:t>
            </a:r>
          </a:p>
          <a:p>
            <a:pPr marL="534988" lvl="2" indent="-263525">
              <a:spcBef>
                <a:spcPts val="300"/>
              </a:spcBef>
              <a:buClr>
                <a:srgbClr val="FF0000"/>
              </a:buClr>
            </a:pPr>
            <a:r>
              <a:rPr lang="en-GB" sz="1800" dirty="0">
                <a:solidFill>
                  <a:srgbClr val="FF0000"/>
                </a:solidFill>
              </a:rPr>
              <a:t>height 131,072ft</a:t>
            </a:r>
          </a:p>
          <a:p>
            <a:pPr marL="534988" lvl="2" indent="-263525">
              <a:spcBef>
                <a:spcPts val="300"/>
              </a:spcBef>
              <a:buClr>
                <a:srgbClr val="FF0000"/>
              </a:buClr>
            </a:pPr>
            <a:r>
              <a:rPr lang="en-GB" sz="1800" dirty="0">
                <a:solidFill>
                  <a:srgbClr val="FF0000"/>
                </a:solidFill>
              </a:rPr>
              <a:t>velocity 4096 knots</a:t>
            </a:r>
          </a:p>
          <a:p>
            <a:pPr eaLnBrk="1" hangingPunct="1">
              <a:spcBef>
                <a:spcPct val="30000"/>
              </a:spcBef>
              <a:buClrTx/>
              <a:buFontTx/>
              <a:buNone/>
            </a:pPr>
            <a:endParaRPr lang="en-US" alt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37045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3" dur="5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6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6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6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3076" grpId="0"/>
      <p:bldP spid="3076" grpId="1"/>
      <p:bldP spid="39" grpId="0"/>
      <p:bldP spid="39" grpId="1"/>
      <p:bldP spid="3078" grpId="0" animBg="1"/>
      <p:bldP spid="3078" grpId="1" animBg="1"/>
      <p:bldP spid="45" grpId="0"/>
      <p:bldP spid="45" grpId="1"/>
      <p:bldP spid="51" grpId="0"/>
      <p:bldP spid="51" grpId="1"/>
      <p:bldP spid="55" grpId="0"/>
      <p:bldP spid="5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Picture 8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89385"/>
            <a:ext cx="9144000" cy="6095999"/>
          </a:xfrm>
          <a:prstGeom prst="rect">
            <a:avLst/>
          </a:prstGeom>
        </p:spPr>
      </p:pic>
      <p:sp>
        <p:nvSpPr>
          <p:cNvPr id="8194" name="Text Box 629"/>
          <p:cNvSpPr txBox="1">
            <a:spLocks noChangeArrowheads="1"/>
          </p:cNvSpPr>
          <p:nvPr/>
        </p:nvSpPr>
        <p:spPr bwMode="auto">
          <a:xfrm>
            <a:off x="30163" y="4524375"/>
            <a:ext cx="5273675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Ø"/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CC3300"/>
              </a:buClr>
              <a:buFont typeface="Arial Unicode MS" pitchFamily="34" charset="-128"/>
              <a:buChar char="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endParaRPr lang="en-US" altLang="en-US" sz="1000">
              <a:solidFill>
                <a:srgbClr val="FF0000"/>
              </a:solidFill>
              <a:latin typeface="Times New Roman" pitchFamily="18" charset="0"/>
            </a:endParaRPr>
          </a:p>
          <a:p>
            <a:pPr eaLnBrk="1" hangingPunct="1">
              <a:spcBef>
                <a:spcPct val="50000"/>
              </a:spcBef>
              <a:buClrTx/>
              <a:buFontTx/>
              <a:buNone/>
            </a:pPr>
            <a:endParaRPr lang="en-US" altLang="en-US" sz="100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3100" y="1583896"/>
            <a:ext cx="401447" cy="475649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vert="wordArtVert" wrap="none" lIns="36000" tIns="0" rIns="36000" bIns="0" rtlCol="0">
            <a:spAutoFit/>
          </a:bodyPr>
          <a:lstStyle/>
          <a:p>
            <a:pPr algn="ctr"/>
            <a:r>
              <a:rPr lang="en-GB" b="1" kern="100" spc="-500" dirty="0">
                <a:solidFill>
                  <a:srgbClr val="FF0000"/>
                </a:solidFill>
                <a:latin typeface="Calibri Light" panose="020F0302020204030204" pitchFamily="34" charset="0"/>
              </a:rPr>
              <a:t>Radiocommunication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87590" y="2144530"/>
            <a:ext cx="2580124" cy="21544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400" b="1" dirty="0">
                <a:solidFill>
                  <a:srgbClr val="FF0000"/>
                </a:solidFill>
                <a:latin typeface="Calibri Light" panose="020F0302020204030204" pitchFamily="34" charset="0"/>
              </a:rPr>
              <a:t>Mobile Service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87104" y="2408403"/>
            <a:ext cx="2580610" cy="21544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400" b="1" dirty="0" err="1">
                <a:solidFill>
                  <a:srgbClr val="FF0000"/>
                </a:solidFill>
                <a:latin typeface="Calibri Light" panose="020F0302020204030204" pitchFamily="34" charset="0"/>
              </a:rPr>
              <a:t>Radiodetermination</a:t>
            </a:r>
            <a:endParaRPr lang="en-GB" sz="1400" b="1" dirty="0">
              <a:solidFill>
                <a:srgbClr val="FF0000"/>
              </a:solidFill>
              <a:latin typeface="Calibri Light" panose="020F03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87589" y="1239067"/>
            <a:ext cx="2579151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Amateur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86616" y="1470536"/>
            <a:ext cx="2580124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Broadcasting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86617" y="1695034"/>
            <a:ext cx="2580123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Fixed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87589" y="1921203"/>
            <a:ext cx="2579151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Meteorological aids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80459" y="2678637"/>
            <a:ext cx="2587254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Standard frequency &amp; time signal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74995" y="5723510"/>
            <a:ext cx="2592719" cy="21544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400" b="1" dirty="0">
                <a:solidFill>
                  <a:srgbClr val="FF0000"/>
                </a:solidFill>
                <a:latin typeface="Calibri Light" panose="020F0302020204030204" pitchFamily="34" charset="0"/>
              </a:rPr>
              <a:t>Mobile-satellite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74996" y="5985621"/>
            <a:ext cx="2592718" cy="21544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400" b="1" dirty="0" err="1">
                <a:solidFill>
                  <a:srgbClr val="FF0000"/>
                </a:solidFill>
                <a:latin typeface="Calibri Light" panose="020F0302020204030204" pitchFamily="34" charset="0"/>
              </a:rPr>
              <a:t>Radiodetermination</a:t>
            </a:r>
            <a:r>
              <a:rPr lang="en-GB" sz="1400" b="1" dirty="0">
                <a:solidFill>
                  <a:srgbClr val="FF0000"/>
                </a:solidFill>
                <a:latin typeface="Calibri Light" panose="020F0302020204030204" pitchFamily="34" charset="0"/>
              </a:rPr>
              <a:t>-satellite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75554" y="4570229"/>
            <a:ext cx="2592160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Amateur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72000" y="4802967"/>
            <a:ext cx="2595713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Broadcasting-Satellite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78285" y="5256082"/>
            <a:ext cx="2589428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Fixed-Satellite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72000" y="5023543"/>
            <a:ext cx="2595713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Earth exploration-satellite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80459" y="6249545"/>
            <a:ext cx="2579296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Standard frequency &amp; time signal-satellite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78308" y="5490971"/>
            <a:ext cx="2589405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Inter-satellite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81926" y="3403929"/>
            <a:ext cx="2585788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Safety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88382" y="3631405"/>
            <a:ext cx="2579331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Special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80460" y="3984520"/>
            <a:ext cx="2587254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Space research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88382" y="3037934"/>
            <a:ext cx="2579331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Radio astronomy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90168" y="4209808"/>
            <a:ext cx="2577545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Space operation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962067" y="1656190"/>
            <a:ext cx="2025866" cy="21544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400" b="1" dirty="0">
                <a:solidFill>
                  <a:srgbClr val="FF0000"/>
                </a:solidFill>
                <a:latin typeface="Calibri Light" panose="020F0302020204030204" pitchFamily="34" charset="0"/>
              </a:rPr>
              <a:t>Aeronautical mobile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282001" y="1413356"/>
            <a:ext cx="2632350" cy="21544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400" b="1" dirty="0">
                <a:solidFill>
                  <a:srgbClr val="FF0000"/>
                </a:solidFill>
                <a:latin typeface="Calibri Light" panose="020F0302020204030204" pitchFamily="34" charset="0"/>
              </a:rPr>
              <a:t>Aeronautical mobile (R)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282000" y="1672448"/>
            <a:ext cx="2632351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Aeronautical mobile (OR)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956721" y="1931956"/>
            <a:ext cx="2017432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Land mobile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952538" y="2163243"/>
            <a:ext cx="2017433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Maritime mobile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302255" y="1928220"/>
            <a:ext cx="2612096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Port operations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304512" y="2166747"/>
            <a:ext cx="2609840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Ship movement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953056" y="2428151"/>
            <a:ext cx="2017429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Radiolocation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942000" y="2659311"/>
            <a:ext cx="2032153" cy="21544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400" b="1" dirty="0" err="1">
                <a:solidFill>
                  <a:srgbClr val="FF0000"/>
                </a:solidFill>
                <a:latin typeface="Calibri Light" panose="020F0302020204030204" pitchFamily="34" charset="0"/>
              </a:rPr>
              <a:t>Radionavigation</a:t>
            </a:r>
            <a:endParaRPr lang="en-GB" sz="1400" b="1" dirty="0">
              <a:solidFill>
                <a:srgbClr val="FF0000"/>
              </a:solidFill>
              <a:latin typeface="Calibri Light" panose="020F030202020403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282001" y="2403071"/>
            <a:ext cx="2632351" cy="21544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400" b="1" dirty="0">
                <a:solidFill>
                  <a:srgbClr val="FF0000"/>
                </a:solidFill>
                <a:latin typeface="Calibri Light" panose="020F0302020204030204" pitchFamily="34" charset="0"/>
              </a:rPr>
              <a:t>Aeronautical </a:t>
            </a:r>
            <a:r>
              <a:rPr lang="en-GB" sz="1400" b="1" dirty="0" err="1">
                <a:solidFill>
                  <a:srgbClr val="FF0000"/>
                </a:solidFill>
                <a:latin typeface="Calibri Light" panose="020F0302020204030204" pitchFamily="34" charset="0"/>
              </a:rPr>
              <a:t>radionavigation</a:t>
            </a:r>
            <a:endParaRPr lang="en-GB" sz="1400" b="1" dirty="0">
              <a:solidFill>
                <a:srgbClr val="FF0000"/>
              </a:solidFill>
              <a:latin typeface="Calibri Light" panose="020F030202020403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282002" y="2670173"/>
            <a:ext cx="2632351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Maritime </a:t>
            </a:r>
            <a:r>
              <a:rPr lang="en-GB" sz="1200" b="1" dirty="0" err="1">
                <a:solidFill>
                  <a:srgbClr val="FF0000"/>
                </a:solidFill>
                <a:latin typeface="Calibri Light" panose="020F0302020204030204" pitchFamily="34" charset="0"/>
              </a:rPr>
              <a:t>radionavigation</a:t>
            </a:r>
            <a:endParaRPr lang="en-GB" sz="1200" b="1" dirty="0">
              <a:solidFill>
                <a:srgbClr val="FF0000"/>
              </a:solidFill>
              <a:latin typeface="Calibri Light" panose="020F030202020403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948358" y="5022399"/>
            <a:ext cx="2025795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Meteorological-satellite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286715" y="5005746"/>
            <a:ext cx="2627638" cy="21544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400" b="1" dirty="0">
                <a:solidFill>
                  <a:srgbClr val="FF0000"/>
                </a:solidFill>
                <a:latin typeface="Calibri Light" panose="020F0302020204030204" pitchFamily="34" charset="0"/>
              </a:rPr>
              <a:t>Aeronautical mobile-satellite (R)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922500" y="5244120"/>
            <a:ext cx="2067041" cy="21544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GB" sz="1400" b="1" dirty="0">
                <a:solidFill>
                  <a:srgbClr val="FF0000"/>
                </a:solidFill>
                <a:latin typeface="Calibri Light" panose="020F0302020204030204" pitchFamily="34" charset="0"/>
              </a:rPr>
              <a:t>Aeronautical mobile-satellite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946205" y="5486081"/>
            <a:ext cx="2019553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Land mobile-satellite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944141" y="5738899"/>
            <a:ext cx="2021617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Maritime mobile-satellite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948328" y="6005102"/>
            <a:ext cx="2017430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Radiolocation-satellite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258850" y="5982443"/>
            <a:ext cx="2683555" cy="21544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GB" sz="1400" b="1" dirty="0">
                <a:solidFill>
                  <a:srgbClr val="FF0000"/>
                </a:solidFill>
                <a:latin typeface="Calibri Light" panose="020F0302020204030204" pitchFamily="34" charset="0"/>
              </a:rPr>
              <a:t>Aeronautical </a:t>
            </a:r>
            <a:r>
              <a:rPr lang="en-GB" sz="1400" b="1" dirty="0" err="1">
                <a:solidFill>
                  <a:srgbClr val="FF0000"/>
                </a:solidFill>
                <a:latin typeface="Calibri Light" panose="020F0302020204030204" pitchFamily="34" charset="0"/>
              </a:rPr>
              <a:t>radionavigation</a:t>
            </a:r>
            <a:r>
              <a:rPr lang="en-GB" sz="1400" b="1" dirty="0">
                <a:solidFill>
                  <a:srgbClr val="FF0000"/>
                </a:solidFill>
                <a:latin typeface="Calibri Light" panose="020F0302020204030204" pitchFamily="34" charset="0"/>
              </a:rPr>
              <a:t>-satellite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282002" y="6249545"/>
            <a:ext cx="2632351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Maritime </a:t>
            </a:r>
            <a:r>
              <a:rPr lang="en-GB" sz="1200" b="1" dirty="0" err="1">
                <a:solidFill>
                  <a:srgbClr val="FF0000"/>
                </a:solidFill>
                <a:latin typeface="Calibri Light" panose="020F0302020204030204" pitchFamily="34" charset="0"/>
              </a:rPr>
              <a:t>radionavigation</a:t>
            </a:r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-satellite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3942000" y="6237892"/>
            <a:ext cx="2023758" cy="21544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400" b="1" dirty="0" err="1">
                <a:solidFill>
                  <a:srgbClr val="FF0000"/>
                </a:solidFill>
                <a:latin typeface="Calibri Light" panose="020F0302020204030204" pitchFamily="34" charset="0"/>
              </a:rPr>
              <a:t>Radionavigation</a:t>
            </a:r>
            <a:r>
              <a:rPr lang="en-GB" sz="1400" b="1" dirty="0">
                <a:solidFill>
                  <a:srgbClr val="FF0000"/>
                </a:solidFill>
                <a:latin typeface="Calibri Light" panose="020F0302020204030204" pitchFamily="34" charset="0"/>
              </a:rPr>
              <a:t>-satellite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286715" y="5252239"/>
            <a:ext cx="2627638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Aeronautical mobile-satellite (OR)</a:t>
            </a:r>
          </a:p>
        </p:txBody>
      </p:sp>
      <p:cxnSp>
        <p:nvCxnSpPr>
          <p:cNvPr id="49" name="Elbow Connector 56"/>
          <p:cNvCxnSpPr>
            <a:stCxn id="16" idx="3"/>
            <a:endCxn id="44" idx="1"/>
          </p:cNvCxnSpPr>
          <p:nvPr/>
        </p:nvCxnSpPr>
        <p:spPr>
          <a:xfrm>
            <a:off x="3567714" y="6093343"/>
            <a:ext cx="380614" cy="4092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Elbow Connector 58"/>
          <p:cNvCxnSpPr>
            <a:stCxn id="16" idx="3"/>
            <a:endCxn id="47" idx="1"/>
          </p:cNvCxnSpPr>
          <p:nvPr/>
        </p:nvCxnSpPr>
        <p:spPr>
          <a:xfrm>
            <a:off x="3567714" y="6093343"/>
            <a:ext cx="374286" cy="252271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Elbow Connector 71"/>
          <p:cNvCxnSpPr>
            <a:stCxn id="15" idx="3"/>
            <a:endCxn id="43" idx="1"/>
          </p:cNvCxnSpPr>
          <p:nvPr/>
        </p:nvCxnSpPr>
        <p:spPr>
          <a:xfrm>
            <a:off x="3567714" y="5831232"/>
            <a:ext cx="376427" cy="12700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Elbow Connector 74"/>
          <p:cNvCxnSpPr>
            <a:stCxn id="15" idx="3"/>
            <a:endCxn id="42" idx="1"/>
          </p:cNvCxnSpPr>
          <p:nvPr/>
        </p:nvCxnSpPr>
        <p:spPr>
          <a:xfrm flipV="1">
            <a:off x="3567714" y="5578414"/>
            <a:ext cx="378491" cy="252818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Elbow Connector 76"/>
          <p:cNvCxnSpPr>
            <a:stCxn id="15" idx="3"/>
            <a:endCxn id="41" idx="1"/>
          </p:cNvCxnSpPr>
          <p:nvPr/>
        </p:nvCxnSpPr>
        <p:spPr>
          <a:xfrm flipV="1">
            <a:off x="3567714" y="5351842"/>
            <a:ext cx="354786" cy="479390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stCxn id="20" idx="3"/>
            <a:endCxn id="39" idx="1"/>
          </p:cNvCxnSpPr>
          <p:nvPr/>
        </p:nvCxnSpPr>
        <p:spPr>
          <a:xfrm flipV="1">
            <a:off x="3567713" y="5114732"/>
            <a:ext cx="380645" cy="11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Elbow Connector 81"/>
          <p:cNvCxnSpPr>
            <a:stCxn id="47" idx="3"/>
            <a:endCxn id="45" idx="1"/>
          </p:cNvCxnSpPr>
          <p:nvPr/>
        </p:nvCxnSpPr>
        <p:spPr>
          <a:xfrm flipV="1">
            <a:off x="5965758" y="6090165"/>
            <a:ext cx="293092" cy="255449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Elbow Connector 83"/>
          <p:cNvCxnSpPr>
            <a:stCxn id="47" idx="3"/>
            <a:endCxn id="46" idx="1"/>
          </p:cNvCxnSpPr>
          <p:nvPr/>
        </p:nvCxnSpPr>
        <p:spPr>
          <a:xfrm flipV="1">
            <a:off x="5965758" y="6341878"/>
            <a:ext cx="316244" cy="3736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Elbow Connector 85"/>
          <p:cNvCxnSpPr>
            <a:stCxn id="41" idx="3"/>
            <a:endCxn id="48" idx="1"/>
          </p:cNvCxnSpPr>
          <p:nvPr/>
        </p:nvCxnSpPr>
        <p:spPr>
          <a:xfrm flipV="1">
            <a:off x="5989541" y="5344572"/>
            <a:ext cx="297174" cy="7270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Elbow Connector 87"/>
          <p:cNvCxnSpPr>
            <a:stCxn id="41" idx="3"/>
            <a:endCxn id="40" idx="1"/>
          </p:cNvCxnSpPr>
          <p:nvPr/>
        </p:nvCxnSpPr>
        <p:spPr>
          <a:xfrm flipV="1">
            <a:off x="5989541" y="5113468"/>
            <a:ext cx="297174" cy="238374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Elbow Connector 89"/>
          <p:cNvCxnSpPr>
            <a:stCxn id="36" idx="3"/>
            <a:endCxn id="38" idx="1"/>
          </p:cNvCxnSpPr>
          <p:nvPr/>
        </p:nvCxnSpPr>
        <p:spPr>
          <a:xfrm flipV="1">
            <a:off x="5974153" y="2762506"/>
            <a:ext cx="307849" cy="4527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Elbow Connector 91"/>
          <p:cNvCxnSpPr>
            <a:stCxn id="36" idx="3"/>
            <a:endCxn id="37" idx="1"/>
          </p:cNvCxnSpPr>
          <p:nvPr/>
        </p:nvCxnSpPr>
        <p:spPr>
          <a:xfrm flipV="1">
            <a:off x="5974153" y="2510793"/>
            <a:ext cx="307848" cy="256240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Elbow Connector 95"/>
          <p:cNvCxnSpPr>
            <a:stCxn id="32" idx="3"/>
            <a:endCxn id="34" idx="1"/>
          </p:cNvCxnSpPr>
          <p:nvPr/>
        </p:nvCxnSpPr>
        <p:spPr>
          <a:xfrm>
            <a:off x="5969971" y="2255576"/>
            <a:ext cx="334541" cy="3504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Elbow Connector 97"/>
          <p:cNvCxnSpPr>
            <a:stCxn id="32" idx="3"/>
            <a:endCxn id="33" idx="1"/>
          </p:cNvCxnSpPr>
          <p:nvPr/>
        </p:nvCxnSpPr>
        <p:spPr>
          <a:xfrm flipV="1">
            <a:off x="5969971" y="2020553"/>
            <a:ext cx="332284" cy="235023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Elbow Connector 99"/>
          <p:cNvCxnSpPr>
            <a:stCxn id="28" idx="3"/>
            <a:endCxn id="30" idx="1"/>
          </p:cNvCxnSpPr>
          <p:nvPr/>
        </p:nvCxnSpPr>
        <p:spPr>
          <a:xfrm>
            <a:off x="5987933" y="1763912"/>
            <a:ext cx="294067" cy="869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Elbow Connector 101"/>
          <p:cNvCxnSpPr>
            <a:stCxn id="28" idx="3"/>
            <a:endCxn id="29" idx="1"/>
          </p:cNvCxnSpPr>
          <p:nvPr/>
        </p:nvCxnSpPr>
        <p:spPr>
          <a:xfrm flipV="1">
            <a:off x="5987933" y="1521078"/>
            <a:ext cx="294068" cy="242834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Elbow Connector 103"/>
          <p:cNvCxnSpPr>
            <a:stCxn id="9" idx="3"/>
            <a:endCxn id="35" idx="1"/>
          </p:cNvCxnSpPr>
          <p:nvPr/>
        </p:nvCxnSpPr>
        <p:spPr>
          <a:xfrm>
            <a:off x="3567714" y="2516125"/>
            <a:ext cx="385342" cy="4359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Elbow Connector 106"/>
          <p:cNvCxnSpPr>
            <a:stCxn id="9" idx="3"/>
            <a:endCxn id="36" idx="1"/>
          </p:cNvCxnSpPr>
          <p:nvPr/>
        </p:nvCxnSpPr>
        <p:spPr>
          <a:xfrm>
            <a:off x="3567714" y="2516125"/>
            <a:ext cx="374286" cy="250908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Elbow Connector 108"/>
          <p:cNvCxnSpPr>
            <a:stCxn id="8" idx="3"/>
            <a:endCxn id="32" idx="1"/>
          </p:cNvCxnSpPr>
          <p:nvPr/>
        </p:nvCxnSpPr>
        <p:spPr>
          <a:xfrm>
            <a:off x="3567714" y="2252252"/>
            <a:ext cx="384824" cy="3324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Elbow Connector 110"/>
          <p:cNvCxnSpPr>
            <a:stCxn id="8" idx="3"/>
            <a:endCxn id="31" idx="1"/>
          </p:cNvCxnSpPr>
          <p:nvPr/>
        </p:nvCxnSpPr>
        <p:spPr>
          <a:xfrm flipV="1">
            <a:off x="3567714" y="2024289"/>
            <a:ext cx="389007" cy="227963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Elbow Connector 112"/>
          <p:cNvCxnSpPr>
            <a:stCxn id="8" idx="3"/>
            <a:endCxn id="28" idx="1"/>
          </p:cNvCxnSpPr>
          <p:nvPr/>
        </p:nvCxnSpPr>
        <p:spPr>
          <a:xfrm flipV="1">
            <a:off x="3567714" y="1763912"/>
            <a:ext cx="394353" cy="488340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Elbow Connector 114"/>
          <p:cNvCxnSpPr>
            <a:stCxn id="7" idx="3"/>
            <a:endCxn id="10" idx="1"/>
          </p:cNvCxnSpPr>
          <p:nvPr/>
        </p:nvCxnSpPr>
        <p:spPr>
          <a:xfrm flipV="1">
            <a:off x="534547" y="1331400"/>
            <a:ext cx="453042" cy="2630743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Elbow Connector 116"/>
          <p:cNvCxnSpPr>
            <a:stCxn id="7" idx="3"/>
            <a:endCxn id="11" idx="1"/>
          </p:cNvCxnSpPr>
          <p:nvPr/>
        </p:nvCxnSpPr>
        <p:spPr>
          <a:xfrm flipV="1">
            <a:off x="534547" y="1562869"/>
            <a:ext cx="452069" cy="2399274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Elbow Connector 118"/>
          <p:cNvCxnSpPr>
            <a:stCxn id="7" idx="3"/>
            <a:endCxn id="12" idx="1"/>
          </p:cNvCxnSpPr>
          <p:nvPr/>
        </p:nvCxnSpPr>
        <p:spPr>
          <a:xfrm flipV="1">
            <a:off x="534547" y="1787367"/>
            <a:ext cx="452070" cy="2174776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Elbow Connector 120"/>
          <p:cNvCxnSpPr>
            <a:stCxn id="7" idx="3"/>
            <a:endCxn id="13" idx="1"/>
          </p:cNvCxnSpPr>
          <p:nvPr/>
        </p:nvCxnSpPr>
        <p:spPr>
          <a:xfrm flipV="1">
            <a:off x="534547" y="2013536"/>
            <a:ext cx="453042" cy="1948607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Elbow Connector 122"/>
          <p:cNvCxnSpPr>
            <a:stCxn id="7" idx="3"/>
            <a:endCxn id="8" idx="1"/>
          </p:cNvCxnSpPr>
          <p:nvPr/>
        </p:nvCxnSpPr>
        <p:spPr>
          <a:xfrm flipV="1">
            <a:off x="534547" y="2252252"/>
            <a:ext cx="453043" cy="1709891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Elbow Connector 124"/>
          <p:cNvCxnSpPr>
            <a:stCxn id="7" idx="3"/>
            <a:endCxn id="9" idx="1"/>
          </p:cNvCxnSpPr>
          <p:nvPr/>
        </p:nvCxnSpPr>
        <p:spPr>
          <a:xfrm flipV="1">
            <a:off x="534547" y="2516125"/>
            <a:ext cx="452557" cy="1446018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Elbow Connector 126"/>
          <p:cNvCxnSpPr>
            <a:stCxn id="7" idx="3"/>
            <a:endCxn id="14" idx="1"/>
          </p:cNvCxnSpPr>
          <p:nvPr/>
        </p:nvCxnSpPr>
        <p:spPr>
          <a:xfrm flipV="1">
            <a:off x="534547" y="2770970"/>
            <a:ext cx="445912" cy="1191173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Elbow Connector 128"/>
          <p:cNvCxnSpPr>
            <a:stCxn id="7" idx="3"/>
            <a:endCxn id="23" idx="1"/>
          </p:cNvCxnSpPr>
          <p:nvPr/>
        </p:nvCxnSpPr>
        <p:spPr>
          <a:xfrm flipV="1">
            <a:off x="534547" y="3496262"/>
            <a:ext cx="447379" cy="465881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Elbow Connector 130"/>
          <p:cNvCxnSpPr>
            <a:stCxn id="7" idx="3"/>
            <a:endCxn id="24" idx="1"/>
          </p:cNvCxnSpPr>
          <p:nvPr/>
        </p:nvCxnSpPr>
        <p:spPr>
          <a:xfrm flipV="1">
            <a:off x="534547" y="3723738"/>
            <a:ext cx="453835" cy="238405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Elbow Connector 132"/>
          <p:cNvCxnSpPr>
            <a:stCxn id="7" idx="3"/>
            <a:endCxn id="26" idx="1"/>
          </p:cNvCxnSpPr>
          <p:nvPr/>
        </p:nvCxnSpPr>
        <p:spPr>
          <a:xfrm flipV="1">
            <a:off x="534547" y="3130267"/>
            <a:ext cx="453835" cy="831876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Elbow Connector 134"/>
          <p:cNvCxnSpPr>
            <a:stCxn id="7" idx="3"/>
            <a:endCxn id="25" idx="1"/>
          </p:cNvCxnSpPr>
          <p:nvPr/>
        </p:nvCxnSpPr>
        <p:spPr>
          <a:xfrm>
            <a:off x="534547" y="3962143"/>
            <a:ext cx="445913" cy="114710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Elbow Connector 136"/>
          <p:cNvCxnSpPr>
            <a:stCxn id="7" idx="3"/>
            <a:endCxn id="27" idx="1"/>
          </p:cNvCxnSpPr>
          <p:nvPr/>
        </p:nvCxnSpPr>
        <p:spPr>
          <a:xfrm>
            <a:off x="534547" y="3962143"/>
            <a:ext cx="455621" cy="339998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Elbow Connector 138"/>
          <p:cNvCxnSpPr>
            <a:stCxn id="7" idx="3"/>
            <a:endCxn id="17" idx="1"/>
          </p:cNvCxnSpPr>
          <p:nvPr/>
        </p:nvCxnSpPr>
        <p:spPr>
          <a:xfrm>
            <a:off x="534547" y="3962143"/>
            <a:ext cx="441007" cy="700419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Elbow Connector 140"/>
          <p:cNvCxnSpPr>
            <a:stCxn id="7" idx="3"/>
            <a:endCxn id="18" idx="1"/>
          </p:cNvCxnSpPr>
          <p:nvPr/>
        </p:nvCxnSpPr>
        <p:spPr>
          <a:xfrm>
            <a:off x="534547" y="3962143"/>
            <a:ext cx="437453" cy="933157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Elbow Connector 142"/>
          <p:cNvCxnSpPr>
            <a:stCxn id="7" idx="3"/>
            <a:endCxn id="20" idx="1"/>
          </p:cNvCxnSpPr>
          <p:nvPr/>
        </p:nvCxnSpPr>
        <p:spPr>
          <a:xfrm>
            <a:off x="534547" y="3962143"/>
            <a:ext cx="437453" cy="1153733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Elbow Connector 144"/>
          <p:cNvCxnSpPr>
            <a:stCxn id="7" idx="3"/>
            <a:endCxn id="19" idx="1"/>
          </p:cNvCxnSpPr>
          <p:nvPr/>
        </p:nvCxnSpPr>
        <p:spPr>
          <a:xfrm>
            <a:off x="534547" y="3962143"/>
            <a:ext cx="443738" cy="1386272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Elbow Connector 146"/>
          <p:cNvCxnSpPr>
            <a:stCxn id="7" idx="3"/>
            <a:endCxn id="22" idx="1"/>
          </p:cNvCxnSpPr>
          <p:nvPr/>
        </p:nvCxnSpPr>
        <p:spPr>
          <a:xfrm>
            <a:off x="534547" y="3962143"/>
            <a:ext cx="443761" cy="1621161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Elbow Connector 148"/>
          <p:cNvCxnSpPr>
            <a:stCxn id="7" idx="3"/>
            <a:endCxn id="15" idx="1"/>
          </p:cNvCxnSpPr>
          <p:nvPr/>
        </p:nvCxnSpPr>
        <p:spPr>
          <a:xfrm>
            <a:off x="534547" y="3962143"/>
            <a:ext cx="440448" cy="1869089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Elbow Connector 150"/>
          <p:cNvCxnSpPr>
            <a:stCxn id="7" idx="3"/>
            <a:endCxn id="16" idx="1"/>
          </p:cNvCxnSpPr>
          <p:nvPr/>
        </p:nvCxnSpPr>
        <p:spPr>
          <a:xfrm>
            <a:off x="534547" y="3962143"/>
            <a:ext cx="440449" cy="2131200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Elbow Connector 152"/>
          <p:cNvCxnSpPr>
            <a:stCxn id="7" idx="3"/>
            <a:endCxn id="21" idx="1"/>
          </p:cNvCxnSpPr>
          <p:nvPr/>
        </p:nvCxnSpPr>
        <p:spPr>
          <a:xfrm>
            <a:off x="534547" y="3962143"/>
            <a:ext cx="445912" cy="2379735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6286270" y="1412897"/>
            <a:ext cx="2632351" cy="21544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91" name="Rectangle 90"/>
          <p:cNvSpPr/>
          <p:nvPr/>
        </p:nvSpPr>
        <p:spPr>
          <a:xfrm>
            <a:off x="6292127" y="1660287"/>
            <a:ext cx="2632351" cy="21544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6282000" y="2395077"/>
            <a:ext cx="2632351" cy="21544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93" name="Rectangle 92"/>
          <p:cNvSpPr/>
          <p:nvPr/>
        </p:nvSpPr>
        <p:spPr>
          <a:xfrm>
            <a:off x="3942001" y="2667824"/>
            <a:ext cx="2032152" cy="21544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3956722" y="1665855"/>
            <a:ext cx="2041338" cy="21544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95" name="Rectangle 94"/>
          <p:cNvSpPr/>
          <p:nvPr/>
        </p:nvSpPr>
        <p:spPr>
          <a:xfrm>
            <a:off x="6292127" y="5016679"/>
            <a:ext cx="2632351" cy="21544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6275862" y="5254335"/>
            <a:ext cx="2632351" cy="21544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97" name="Rectangle 96"/>
          <p:cNvSpPr/>
          <p:nvPr/>
        </p:nvSpPr>
        <p:spPr>
          <a:xfrm>
            <a:off x="3922501" y="5249684"/>
            <a:ext cx="2075560" cy="21544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98" name="Rectangle 97"/>
          <p:cNvSpPr/>
          <p:nvPr/>
        </p:nvSpPr>
        <p:spPr>
          <a:xfrm>
            <a:off x="6258851" y="5985622"/>
            <a:ext cx="2683554" cy="20160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99" name="Rectangle 98"/>
          <p:cNvSpPr/>
          <p:nvPr/>
        </p:nvSpPr>
        <p:spPr>
          <a:xfrm>
            <a:off x="3948358" y="6253024"/>
            <a:ext cx="2021613" cy="20160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100" name="Rectangle 99"/>
          <p:cNvSpPr/>
          <p:nvPr/>
        </p:nvSpPr>
        <p:spPr>
          <a:xfrm>
            <a:off x="981926" y="5985621"/>
            <a:ext cx="2577829" cy="21430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979064" y="5730430"/>
            <a:ext cx="2577829" cy="21430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102" name="Rectangle 101"/>
          <p:cNvSpPr/>
          <p:nvPr/>
        </p:nvSpPr>
        <p:spPr>
          <a:xfrm>
            <a:off x="985702" y="2136150"/>
            <a:ext cx="2577829" cy="21430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103" name="Rectangle 102"/>
          <p:cNvSpPr/>
          <p:nvPr/>
        </p:nvSpPr>
        <p:spPr>
          <a:xfrm>
            <a:off x="998268" y="2409543"/>
            <a:ext cx="2577829" cy="21430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104" name="Rectangle 103"/>
          <p:cNvSpPr/>
          <p:nvPr/>
        </p:nvSpPr>
        <p:spPr>
          <a:xfrm>
            <a:off x="985702" y="3383085"/>
            <a:ext cx="2577829" cy="20525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988381" y="3393939"/>
            <a:ext cx="2573852" cy="196580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106" name="Rectangle 105"/>
          <p:cNvSpPr/>
          <p:nvPr/>
        </p:nvSpPr>
        <p:spPr>
          <a:xfrm>
            <a:off x="988803" y="4203153"/>
            <a:ext cx="2577829" cy="198241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107" name="Rectangle 106"/>
          <p:cNvSpPr/>
          <p:nvPr/>
        </p:nvSpPr>
        <p:spPr>
          <a:xfrm>
            <a:off x="988381" y="3616601"/>
            <a:ext cx="2587715" cy="213309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108" name="Rectangle 107"/>
          <p:cNvSpPr/>
          <p:nvPr/>
        </p:nvSpPr>
        <p:spPr>
          <a:xfrm>
            <a:off x="968704" y="5737350"/>
            <a:ext cx="2577829" cy="214304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111" name="Rectangle 2"/>
          <p:cNvSpPr txBox="1">
            <a:spLocks noChangeArrowheads="1"/>
          </p:cNvSpPr>
          <p:nvPr/>
        </p:nvSpPr>
        <p:spPr bwMode="auto">
          <a:xfrm>
            <a:off x="1579931" y="571453"/>
            <a:ext cx="6660232" cy="782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Ø"/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CC3300"/>
              </a:buClr>
              <a:buFont typeface="Arial Unicode MS" pitchFamily="34" charset="-128"/>
              <a:buChar char="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en-US" altLang="en-US" sz="800" b="1" dirty="0">
              <a:solidFill>
                <a:srgbClr val="0C5BCE"/>
              </a:solidFill>
              <a:latin typeface="Arial Rounded MT Bold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Arial Rounded MT Bold" pitchFamily="34" charset="0"/>
              </a:rPr>
              <a:t>What Radio Service?</a:t>
            </a:r>
            <a:endParaRPr lang="en-US" altLang="en-US" b="1" dirty="0">
              <a:solidFill>
                <a:srgbClr val="FF0000"/>
              </a:solidFill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2845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3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2" presetClass="exit" presetSubtype="8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6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2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91" grpId="0" animBg="1"/>
      <p:bldP spid="91" grpId="1" animBg="1"/>
      <p:bldP spid="92" grpId="0" animBg="1"/>
      <p:bldP spid="92" grpId="1" animBg="1"/>
      <p:bldP spid="93" grpId="0" animBg="1"/>
      <p:bldP spid="93" grpId="1" animBg="1"/>
      <p:bldP spid="94" grpId="0" animBg="1"/>
      <p:bldP spid="94" grpId="1" animBg="1"/>
      <p:bldP spid="95" grpId="0" animBg="1"/>
      <p:bldP spid="95" grpId="1" animBg="1"/>
      <p:bldP spid="96" grpId="0" animBg="1"/>
      <p:bldP spid="96" grpId="1" animBg="1"/>
      <p:bldP spid="97" grpId="0" animBg="1"/>
      <p:bldP spid="97" grpId="1" animBg="1"/>
      <p:bldP spid="98" grpId="0" animBg="1"/>
      <p:bldP spid="98" grpId="1" animBg="1"/>
      <p:bldP spid="99" grpId="0" animBg="1"/>
      <p:bldP spid="99" grpId="1" animBg="1"/>
      <p:bldP spid="100" grpId="0" animBg="1"/>
      <p:bldP spid="100" grpId="1" animBg="1"/>
      <p:bldP spid="101" grpId="0" animBg="1"/>
      <p:bldP spid="101" grpId="1" animBg="1"/>
      <p:bldP spid="101" grpId="2" animBg="1"/>
      <p:bldP spid="102" grpId="0" animBg="1"/>
      <p:bldP spid="102" grpId="1" animBg="1"/>
      <p:bldP spid="103" grpId="0" animBg="1"/>
      <p:bldP spid="103" grpId="1" animBg="1"/>
      <p:bldP spid="104" grpId="0" animBg="1"/>
      <p:bldP spid="104" grpId="1" animBg="1"/>
      <p:bldP spid="105" grpId="0" animBg="1"/>
      <p:bldP spid="106" grpId="0" animBg="1"/>
      <p:bldP spid="107" grpId="0" animBg="1"/>
      <p:bldP spid="10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/>
          <a:srcRect l="3537" r="5001"/>
          <a:stretch/>
        </p:blipFill>
        <p:spPr>
          <a:xfrm>
            <a:off x="-35752" y="908720"/>
            <a:ext cx="9163115" cy="5541893"/>
          </a:xfrm>
          <a:prstGeom prst="rect">
            <a:avLst/>
          </a:prstGeom>
        </p:spPr>
      </p:pic>
      <p:sp>
        <p:nvSpPr>
          <p:cNvPr id="5" name="Rectangle 2"/>
          <p:cNvSpPr txBox="1">
            <a:spLocks noChangeArrowheads="1"/>
          </p:cNvSpPr>
          <p:nvPr/>
        </p:nvSpPr>
        <p:spPr bwMode="auto">
          <a:xfrm flipH="1">
            <a:off x="6607175" y="1546225"/>
            <a:ext cx="46038" cy="46038"/>
          </a:xfrm>
          <a:prstGeom prst="rect">
            <a:avLst/>
          </a:prstGeom>
          <a:noFill/>
          <a:ln>
            <a:noFill/>
          </a:ln>
          <a:effectLst>
            <a:outerShdw blurRad="63500" dist="29783" dir="1514402" algn="ctr" rotWithShape="0">
              <a:srgbClr val="DDDDDD">
                <a:alpha val="74997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br>
              <a:rPr lang="en-GB" altLang="en-US" sz="4000" b="1">
                <a:solidFill>
                  <a:srgbClr val="0C5BCE"/>
                </a:solidFill>
                <a:latin typeface="Arial Rounded MT Bold" pitchFamily="34" charset="0"/>
              </a:rPr>
            </a:br>
            <a:endParaRPr lang="en-GB" altLang="en-US" sz="4000" b="1">
              <a:solidFill>
                <a:srgbClr val="0C5BCE"/>
              </a:solidFill>
              <a:latin typeface="Arial Rounded MT Bold" pitchFamily="34" charset="0"/>
            </a:endParaRP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228600" y="701824"/>
            <a:ext cx="8634413" cy="782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Ø"/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CC3300"/>
              </a:buClr>
              <a:buFont typeface="Arial Unicode MS" pitchFamily="34" charset="-128"/>
              <a:buChar char="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en-US" altLang="en-US" sz="800" b="1" dirty="0">
              <a:solidFill>
                <a:srgbClr val="0C5BCE"/>
              </a:solidFill>
              <a:latin typeface="Arial Rounded MT Bold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Arial Rounded MT Bold" pitchFamily="34" charset="0"/>
              </a:rPr>
              <a:t>Summary</a:t>
            </a:r>
            <a:endParaRPr lang="en-US" altLang="en-US" b="1" dirty="0">
              <a:solidFill>
                <a:srgbClr val="FF0000"/>
              </a:solidFill>
              <a:latin typeface="Arial Rounded MT Bold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46225"/>
            <a:ext cx="8229600" cy="3849291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dirty="0">
                <a:solidFill>
                  <a:srgbClr val="FF0000"/>
                </a:solidFill>
              </a:rPr>
              <a:t>How Much Spectrum is Required?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>
                <a:solidFill>
                  <a:srgbClr val="FF0000"/>
                </a:solidFill>
              </a:rPr>
              <a:t>Which Service?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>
                <a:solidFill>
                  <a:srgbClr val="FF0000"/>
                </a:solidFill>
              </a:rPr>
              <a:t>Sufficient Spectrum Available?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>
                <a:solidFill>
                  <a:srgbClr val="FF0000"/>
                </a:solidFill>
              </a:rPr>
              <a:t>Impact on Existing Aeronautical Services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dirty="0">
                <a:solidFill>
                  <a:srgbClr val="FF0000"/>
                </a:solidFill>
              </a:rPr>
              <a:t>Standards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dirty="0">
                <a:solidFill>
                  <a:srgbClr val="FF0000"/>
                </a:solidFill>
              </a:rPr>
              <a:t>Planning rules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dirty="0">
                <a:solidFill>
                  <a:srgbClr val="FF0000"/>
                </a:solidFill>
              </a:rPr>
              <a:t>Sector Size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>
                <a:solidFill>
                  <a:srgbClr val="FF0000"/>
                </a:solidFill>
              </a:rPr>
              <a:t>Support ICAO/ITU Studies</a:t>
            </a:r>
          </a:p>
        </p:txBody>
      </p:sp>
    </p:spTree>
    <p:extLst>
      <p:ext uri="{BB962C8B-B14F-4D97-AF65-F5344CB8AC3E}">
        <p14:creationId xmlns:p14="http://schemas.microsoft.com/office/powerpoint/2010/main" val="615218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I:\Briefings Presentations Useful Information\UAS Related Briefs\uav images\avion-girafe-afriqu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846559"/>
            <a:ext cx="4067944" cy="5685451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5220072" y="2967335"/>
            <a:ext cx="30767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7531888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ICAO - Capacity &amp; Efficiency">
      <a:dk1>
        <a:srgbClr val="279DD9"/>
      </a:dk1>
      <a:lt1>
        <a:sysClr val="window" lastClr="FFFFFF"/>
      </a:lt1>
      <a:dk2>
        <a:srgbClr val="006EB7"/>
      </a:dk2>
      <a:lt2>
        <a:srgbClr val="FFFFFF"/>
      </a:lt2>
      <a:accent1>
        <a:srgbClr val="0054A4"/>
      </a:accent1>
      <a:accent2>
        <a:srgbClr val="A1CFEF"/>
      </a:accent2>
      <a:accent3>
        <a:srgbClr val="8DC63F"/>
      </a:accent3>
      <a:accent4>
        <a:srgbClr val="CED8DD"/>
      </a:accent4>
      <a:accent5>
        <a:srgbClr val="8C99A1"/>
      </a:accent5>
      <a:accent6>
        <a:srgbClr val="5A6870"/>
      </a:accent6>
      <a:hlink>
        <a:srgbClr val="39474F"/>
      </a:hlink>
      <a:folHlink>
        <a:srgbClr val="C4007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CP-WGF24-RPW-IP10_Aeronautical Frequency Spectrum Management and ACP WG-F (r3)">
  <a:themeElements>
    <a:clrScheme name="1_DGCA_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GCA_2">
      <a:majorFont>
        <a:latin typeface="Arial Rounded MT Bold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DGCA_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GCA_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GCA_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GCA_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GCA_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GCA_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GCA_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GCA_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GCA_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GCA_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GCA_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GCA_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372B09A9A77C4438999FF1325BEF759" ma:contentTypeVersion="0" ma:contentTypeDescription="Create a new document." ma:contentTypeScope="" ma:versionID="65bd2d6fcaa3f4ac24b296b660148a9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3FC2F9D-A98B-46BE-9F8B-AA619FAA8F6A}">
  <ds:schemaRefs>
    <ds:schemaRef ds:uri="http://schemas.microsoft.com/office/2006/metadata/properties"/>
    <ds:schemaRef ds:uri="http://purl.org/dc/terms/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FE9F746-3D19-48FB-AC06-CF979AB5283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181AD95-32E2-42B5-B64A-7F0C68DD308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1949</TotalTime>
  <Words>414</Words>
  <Application>Microsoft Office PowerPoint</Application>
  <PresentationFormat>On-screen Show (4:3)</PresentationFormat>
  <Paragraphs>117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20" baseType="lpstr">
      <vt:lpstr>Arial Unicode MS</vt:lpstr>
      <vt:lpstr>ＭＳ Ｐゴシック</vt:lpstr>
      <vt:lpstr>Arial</vt:lpstr>
      <vt:lpstr>Arial Narrow</vt:lpstr>
      <vt:lpstr>Arial Rounded MT Bold</vt:lpstr>
      <vt:lpstr>Calibri</vt:lpstr>
      <vt:lpstr>Calibri Light</vt:lpstr>
      <vt:lpstr>Times New Roman</vt:lpstr>
      <vt:lpstr>Wingdings</vt:lpstr>
      <vt:lpstr>Office Theme</vt:lpstr>
      <vt:lpstr>ACP-WGF24-RPW-IP10_Aeronautical Frequency Spectrum Management and ACP WG-F (r3)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I.C.A.O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Philbin, Anthony</dc:creator>
  <cp:lastModifiedBy>Chair</cp:lastModifiedBy>
  <cp:revision>91</cp:revision>
  <dcterms:created xsi:type="dcterms:W3CDTF">2013-08-20T15:49:37Z</dcterms:created>
  <dcterms:modified xsi:type="dcterms:W3CDTF">2017-09-07T09:35:12Z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r8>1500</vt:r8>
  </property>
  <property fmtid="{D5CDD505-2E9C-101B-9397-08002B2CF9AE}" pid="3" name="ContentTypeId">
    <vt:lpwstr>0x010100B372B09A9A77C4438999FF1325BEF759</vt:lpwstr>
  </property>
  <property fmtid="{D5CDD505-2E9C-101B-9397-08002B2CF9AE}" pid="4" name="_dlc_DocIdItemGuid">
    <vt:lpwstr>64ca4482-e7dd-4fef-ba79-79b4133309d6</vt:lpwstr>
  </property>
</Properties>
</file>