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3.xml" ContentType="application/vnd.openxmlformats-officedocument.presentationml.slide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6.xml" ContentType="application/vnd.openxmlformats-officedocument.presentationml.slide+xml"/>
  <Override PartName="/ppt/slides/slide32.xml" ContentType="application/vnd.openxmlformats-officedocument.presentationml.slide+xml"/>
  <Override PartName="/ppt/slides/slide28.xml" ContentType="application/vnd.openxmlformats-officedocument.presentationml.slide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59" r:id="rId5"/>
    <p:sldId id="288" r:id="rId6"/>
    <p:sldId id="260" r:id="rId7"/>
    <p:sldId id="261" r:id="rId8"/>
    <p:sldId id="262" r:id="rId9"/>
    <p:sldId id="263" r:id="rId10"/>
    <p:sldId id="265" r:id="rId11"/>
    <p:sldId id="289" r:id="rId12"/>
    <p:sldId id="264" r:id="rId13"/>
    <p:sldId id="290" r:id="rId14"/>
    <p:sldId id="266" r:id="rId15"/>
    <p:sldId id="267" r:id="rId16"/>
    <p:sldId id="268" r:id="rId17"/>
    <p:sldId id="270" r:id="rId18"/>
    <p:sldId id="269" r:id="rId19"/>
    <p:sldId id="271" r:id="rId20"/>
    <p:sldId id="272" r:id="rId21"/>
    <p:sldId id="291" r:id="rId22"/>
    <p:sldId id="292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3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AC"/>
    <a:srgbClr val="044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3" autoAdjust="0"/>
    <p:restoredTop sz="94666" autoAdjust="0"/>
  </p:normalViewPr>
  <p:slideViewPr>
    <p:cSldViewPr>
      <p:cViewPr varScale="1">
        <p:scale>
          <a:sx n="76" d="100"/>
          <a:sy n="76" d="100"/>
        </p:scale>
        <p:origin x="1357" y="3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987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FBF3C-B941-4578-BF7B-CA717E0274D0}" type="datetimeFigureOut">
              <a:rPr lang="fr-FR" smtClean="0"/>
              <a:t>10/09/2018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B0F80-BF89-4D03-B8A7-6C8A52A089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14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17CA4-4A8D-4339-8884-0943B842632D}" type="datetimeFigureOut">
              <a:rPr lang="fr-FR" smtClean="0"/>
              <a:t>10/09/2018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F18A5-9372-4CED-B9A0-7D8D720D6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2467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F18A5-9372-4CED-B9A0-7D8D720D609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81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F18A5-9372-4CED-B9A0-7D8D720D609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61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496066" y="188640"/>
            <a:ext cx="6479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b="1" dirty="0" smtClean="0">
                <a:solidFill>
                  <a:srgbClr val="333399"/>
                </a:solidFill>
                <a:latin typeface="Arial" charset="0"/>
                <a:cs typeface="+mn-cs"/>
              </a:rPr>
              <a:t>- </a:t>
            </a:r>
            <a:fld id="{B67F7822-970F-4EA7-AD4C-E567F353811C}" type="slidenum">
              <a:rPr lang="fr-FR" sz="1200" b="1" smtClean="0">
                <a:solidFill>
                  <a:srgbClr val="333399"/>
                </a:solidFill>
                <a:latin typeface="Arial" charset="0"/>
                <a:cs typeface="+mn-cs"/>
              </a:rPr>
              <a:pPr algn="r" eaLnBrk="0" hangingPunct="0">
                <a:defRPr/>
              </a:pPr>
              <a:t>‹N°›</a:t>
            </a:fld>
            <a:r>
              <a:rPr lang="fr-FR" sz="1200" b="1" dirty="0" smtClean="0">
                <a:solidFill>
                  <a:srgbClr val="333399"/>
                </a:solidFill>
                <a:latin typeface="Arial" charset="0"/>
                <a:cs typeface="+mn-cs"/>
              </a:rPr>
              <a:t> -</a:t>
            </a:r>
            <a:endParaRPr lang="fr-FR" sz="1200" b="1" dirty="0">
              <a:solidFill>
                <a:srgbClr val="333399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892480" cy="648072"/>
          </a:xfrm>
          <a:prstGeom prst="rect">
            <a:avLst/>
          </a:prstGeom>
        </p:spPr>
        <p:txBody>
          <a:bodyPr/>
          <a:lstStyle>
            <a:lvl1pPr algn="l">
              <a:defRPr sz="36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496066" y="188640"/>
            <a:ext cx="6479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b="1" dirty="0" smtClean="0">
                <a:solidFill>
                  <a:srgbClr val="333399"/>
                </a:solidFill>
                <a:latin typeface="Arial" charset="0"/>
                <a:cs typeface="+mn-cs"/>
              </a:rPr>
              <a:t>- </a:t>
            </a:r>
            <a:fld id="{B67F7822-970F-4EA7-AD4C-E567F353811C}" type="slidenum">
              <a:rPr lang="fr-FR" sz="1200" b="1" smtClean="0">
                <a:solidFill>
                  <a:srgbClr val="333399"/>
                </a:solidFill>
                <a:latin typeface="Arial" charset="0"/>
                <a:cs typeface="+mn-cs"/>
              </a:rPr>
              <a:pPr algn="r" eaLnBrk="0" hangingPunct="0">
                <a:defRPr/>
              </a:pPr>
              <a:t>‹N°›</a:t>
            </a:fld>
            <a:r>
              <a:rPr lang="fr-FR" sz="1200" b="1" dirty="0" smtClean="0">
                <a:solidFill>
                  <a:srgbClr val="333399"/>
                </a:solidFill>
                <a:latin typeface="Arial" charset="0"/>
                <a:cs typeface="+mn-cs"/>
              </a:rPr>
              <a:t> -</a:t>
            </a:r>
            <a:endParaRPr lang="fr-FR" sz="1200" b="1" dirty="0">
              <a:solidFill>
                <a:srgbClr val="333399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892480" cy="648072"/>
          </a:xfrm>
          <a:prstGeom prst="rect">
            <a:avLst/>
          </a:prstGeom>
        </p:spPr>
        <p:txBody>
          <a:bodyPr/>
          <a:lstStyle>
            <a:lvl1pPr algn="l">
              <a:defRPr sz="36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496066" y="188640"/>
            <a:ext cx="6479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b="1" dirty="0" smtClean="0">
                <a:solidFill>
                  <a:srgbClr val="333399"/>
                </a:solidFill>
                <a:latin typeface="Arial" charset="0"/>
                <a:cs typeface="+mn-cs"/>
              </a:rPr>
              <a:t>- </a:t>
            </a:r>
            <a:fld id="{B67F7822-970F-4EA7-AD4C-E567F353811C}" type="slidenum">
              <a:rPr lang="fr-FR" sz="1200" b="1" smtClean="0">
                <a:solidFill>
                  <a:srgbClr val="333399"/>
                </a:solidFill>
                <a:latin typeface="Arial" charset="0"/>
                <a:cs typeface="+mn-cs"/>
              </a:rPr>
              <a:pPr algn="r" eaLnBrk="0" hangingPunct="0">
                <a:defRPr/>
              </a:pPr>
              <a:t>‹N°›</a:t>
            </a:fld>
            <a:r>
              <a:rPr lang="fr-FR" sz="1200" b="1" dirty="0" smtClean="0">
                <a:solidFill>
                  <a:srgbClr val="333399"/>
                </a:solidFill>
                <a:latin typeface="Arial" charset="0"/>
                <a:cs typeface="+mn-cs"/>
              </a:rPr>
              <a:t> -</a:t>
            </a:r>
            <a:endParaRPr lang="fr-FR" sz="1200" b="1" dirty="0">
              <a:solidFill>
                <a:srgbClr val="333399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347864" cy="90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966078"/>
              </p:ext>
            </p:extLst>
          </p:nvPr>
        </p:nvGraphicFramePr>
        <p:xfrm>
          <a:off x="827584" y="2492896"/>
          <a:ext cx="7848872" cy="1944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/>
              </a:tblGrid>
              <a:tr h="1944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the methodologies to </a:t>
                      </a:r>
                      <a:r>
                        <a:rPr lang="en-GB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assign terrestrial </a:t>
                      </a:r>
                      <a:r>
                        <a:rPr lang="en-GB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C2 link frequency channels within the 5030-5091 MHz frequency band to a realistic UAS traffic</a:t>
                      </a:r>
                      <a:endParaRPr lang="fr-FR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3275856" y="5013176"/>
            <a:ext cx="2318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Florian RIBAUD (ENAC)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78944" y="146429"/>
            <a:ext cx="2139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  <a:r>
              <a:rPr lang="en-US" sz="2400" b="1" dirty="0" smtClean="0"/>
              <a:t>. Assumptions</a:t>
            </a:r>
            <a:endParaRPr lang="en-US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382917" y="642398"/>
            <a:ext cx="4581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u="sng" dirty="0" smtClean="0"/>
              <a:t>2.1. </a:t>
            </a:r>
            <a:r>
              <a:rPr lang="en-US" sz="2000" i="1" u="sng" dirty="0" smtClean="0"/>
              <a:t>Types of UAS</a:t>
            </a:r>
            <a:endParaRPr lang="en-US" sz="2000" i="1" u="sng" dirty="0"/>
          </a:p>
        </p:txBody>
      </p:sp>
      <p:sp>
        <p:nvSpPr>
          <p:cNvPr id="6" name="Rectangle 5"/>
          <p:cNvSpPr/>
          <p:nvPr/>
        </p:nvSpPr>
        <p:spPr>
          <a:xfrm>
            <a:off x="251521" y="1556792"/>
            <a:ext cx="8712968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As proposed in MOPS DO-362, the UAS (Unmanned Aircraft Systems) are divided in </a:t>
            </a:r>
            <a:r>
              <a:rPr lang="en-US" b="1" dirty="0" smtClean="0"/>
              <a:t>3 categories of UAS, </a:t>
            </a:r>
            <a:r>
              <a:rPr lang="en-US" dirty="0" smtClean="0"/>
              <a:t>depending on their speed and SV (Service Volume) Dimensions: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121558"/>
              </p:ext>
            </p:extLst>
          </p:nvPr>
        </p:nvGraphicFramePr>
        <p:xfrm>
          <a:off x="1043608" y="2996952"/>
          <a:ext cx="6861618" cy="15121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15073"/>
                <a:gridCol w="1715073"/>
                <a:gridCol w="1715073"/>
                <a:gridCol w="1716399"/>
              </a:tblGrid>
              <a:tr h="533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UAS category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Service Volume </a:t>
                      </a:r>
                      <a:r>
                        <a:rPr lang="en-US" sz="1600" dirty="0" smtClean="0">
                          <a:effectLst/>
                        </a:rPr>
                        <a:t>Radius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Service Volume Ceiling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Maximum Speed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6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Small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65 km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1500 m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110 km/h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6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Medium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130 km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6000 m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220 km/h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6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Large 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185 km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14000 m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1200 km/h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639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477610"/>
              </p:ext>
            </p:extLst>
          </p:nvPr>
        </p:nvGraphicFramePr>
        <p:xfrm>
          <a:off x="5292080" y="5157192"/>
          <a:ext cx="3431472" cy="15121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15073"/>
                <a:gridCol w="1716399"/>
              </a:tblGrid>
              <a:tr h="533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UAS category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Minimum data rate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6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Small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34.5 kb/s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6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Medium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180 kb/s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6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Large 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240</a:t>
                      </a:r>
                      <a:r>
                        <a:rPr lang="fr-FR" sz="1600" baseline="0" dirty="0" smtClean="0">
                          <a:effectLst/>
                        </a:rPr>
                        <a:t> kb/s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778944" y="146429"/>
            <a:ext cx="2139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  <a:r>
              <a:rPr lang="en-US" sz="2400" b="1" dirty="0" smtClean="0"/>
              <a:t>. Assumptions</a:t>
            </a:r>
            <a:endParaRPr lang="en-US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4382917" y="642398"/>
            <a:ext cx="4581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u="sng" dirty="0" smtClean="0"/>
              <a:t>2.2. </a:t>
            </a:r>
            <a:r>
              <a:rPr lang="en-US" sz="2000" i="1" u="sng" dirty="0" smtClean="0"/>
              <a:t>Functions of the C2 link</a:t>
            </a:r>
            <a:endParaRPr lang="en-US" sz="2000" i="1" u="sng" dirty="0"/>
          </a:p>
        </p:txBody>
      </p:sp>
      <p:sp>
        <p:nvSpPr>
          <p:cNvPr id="7" name="Rectangle 6"/>
          <p:cNvSpPr/>
          <p:nvPr/>
        </p:nvSpPr>
        <p:spPr>
          <a:xfrm>
            <a:off x="251521" y="1340768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Each category of UAS may use a specific set of functions of the C2 link: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103655"/>
              </p:ext>
            </p:extLst>
          </p:nvPr>
        </p:nvGraphicFramePr>
        <p:xfrm>
          <a:off x="323529" y="1772816"/>
          <a:ext cx="4032448" cy="27363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16224"/>
                <a:gridCol w="2016224"/>
              </a:tblGrid>
              <a:tr h="389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Uplink</a:t>
                      </a:r>
                      <a:r>
                        <a:rPr lang="en-GB" sz="1600" b="1" baseline="0" dirty="0" smtClean="0">
                          <a:effectLst/>
                        </a:rPr>
                        <a:t> d</a:t>
                      </a:r>
                      <a:r>
                        <a:rPr lang="en-GB" sz="1600" b="1" dirty="0" smtClean="0">
                          <a:effectLst/>
                        </a:rPr>
                        <a:t>ata type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UAS type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38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Telemetry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Small,</a:t>
                      </a:r>
                      <a:r>
                        <a:rPr lang="fr-FR" sz="1600" baseline="0" dirty="0" smtClean="0">
                          <a:effectLst/>
                        </a:rPr>
                        <a:t> </a:t>
                      </a:r>
                      <a:r>
                        <a:rPr lang="fr-FR" sz="1600" dirty="0" smtClean="0">
                          <a:effectLst/>
                        </a:rPr>
                        <a:t>Medium,</a:t>
                      </a:r>
                      <a:r>
                        <a:rPr lang="fr-FR" sz="1600" baseline="0" dirty="0" smtClean="0">
                          <a:effectLst/>
                        </a:rPr>
                        <a:t> </a:t>
                      </a:r>
                      <a:r>
                        <a:rPr lang="fr-FR" sz="1600" dirty="0" smtClean="0">
                          <a:effectLst/>
                        </a:rPr>
                        <a:t>Large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9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Voice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r>
                        <a:rPr lang="en-GB" sz="1600" dirty="0" smtClean="0">
                          <a:effectLst/>
                        </a:rPr>
                        <a:t>Medium, Large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9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effectLst/>
                        </a:rPr>
                        <a:t>Navaid</a:t>
                      </a:r>
                      <a:r>
                        <a:rPr lang="en-GB" sz="1600" b="1" dirty="0">
                          <a:effectLst/>
                        </a:rPr>
                        <a:t> &amp; Data display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Medium, Large</a:t>
                      </a:r>
                      <a:r>
                        <a:rPr lang="en-GB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059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Detect and Avoid Targets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r>
                        <a:rPr lang="en-GB" sz="1600" dirty="0" smtClean="0">
                          <a:effectLst/>
                        </a:rPr>
                        <a:t>Medium, Large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9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Weather Radar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r>
                        <a:rPr lang="en-GB" sz="1600" dirty="0" smtClean="0">
                          <a:effectLst/>
                        </a:rPr>
                        <a:t>Large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211698"/>
              </p:ext>
            </p:extLst>
          </p:nvPr>
        </p:nvGraphicFramePr>
        <p:xfrm>
          <a:off x="4860034" y="1772816"/>
          <a:ext cx="4032448" cy="17412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16224"/>
                <a:gridCol w="2016224"/>
              </a:tblGrid>
              <a:tr h="389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Downlink</a:t>
                      </a:r>
                      <a:r>
                        <a:rPr lang="en-GB" sz="1600" b="1" baseline="0" dirty="0" smtClean="0">
                          <a:effectLst/>
                        </a:rPr>
                        <a:t> d</a:t>
                      </a:r>
                      <a:r>
                        <a:rPr lang="en-GB" sz="1600" b="1" dirty="0" smtClean="0">
                          <a:effectLst/>
                        </a:rPr>
                        <a:t>ata type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UAS type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38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Telecommand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Small,</a:t>
                      </a:r>
                      <a:r>
                        <a:rPr lang="fr-FR" sz="1600" baseline="0" dirty="0" smtClean="0">
                          <a:effectLst/>
                        </a:rPr>
                        <a:t> </a:t>
                      </a:r>
                      <a:r>
                        <a:rPr lang="fr-FR" sz="1600" dirty="0" smtClean="0">
                          <a:effectLst/>
                        </a:rPr>
                        <a:t>Medium,</a:t>
                      </a:r>
                      <a:r>
                        <a:rPr lang="fr-FR" sz="1600" baseline="0" dirty="0" smtClean="0">
                          <a:effectLst/>
                        </a:rPr>
                        <a:t> </a:t>
                      </a:r>
                      <a:r>
                        <a:rPr lang="fr-FR" sz="1600" dirty="0" smtClean="0">
                          <a:effectLst/>
                        </a:rPr>
                        <a:t>Large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9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Voice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Medium, Large</a:t>
                      </a:r>
                      <a:r>
                        <a:rPr lang="en-GB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9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effectLst/>
                        </a:rPr>
                        <a:t>Navaid</a:t>
                      </a:r>
                      <a:r>
                        <a:rPr lang="en-GB" sz="1600" b="1" dirty="0">
                          <a:effectLst/>
                        </a:rPr>
                        <a:t> </a:t>
                      </a:r>
                      <a:r>
                        <a:rPr lang="en-GB" sz="1600" b="1" dirty="0" smtClean="0">
                          <a:effectLst/>
                        </a:rPr>
                        <a:t>Setting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r>
                        <a:rPr lang="en-GB" sz="1600" dirty="0" smtClean="0">
                          <a:effectLst/>
                        </a:rPr>
                        <a:t>Large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79512" y="5229200"/>
            <a:ext cx="47582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b="1" dirty="0" smtClean="0"/>
              <a:t>minimum data rate </a:t>
            </a:r>
            <a:r>
              <a:rPr lang="en-US" dirty="0" smtClean="0"/>
              <a:t>of each category are derived from the </a:t>
            </a:r>
            <a:r>
              <a:rPr lang="en-US" b="1" dirty="0" smtClean="0"/>
              <a:t>throughput requirements </a:t>
            </a:r>
            <a:r>
              <a:rPr lang="en-US" dirty="0" smtClean="0"/>
              <a:t>of the </a:t>
            </a:r>
            <a:r>
              <a:rPr lang="en-US" b="1" dirty="0" smtClean="0"/>
              <a:t>functions</a:t>
            </a:r>
            <a:r>
              <a:rPr lang="en-US" dirty="0" smtClean="0"/>
              <a:t> of the C2 link.</a:t>
            </a:r>
          </a:p>
        </p:txBody>
      </p:sp>
    </p:spTree>
    <p:extLst>
      <p:ext uri="{BB962C8B-B14F-4D97-AF65-F5344CB8AC3E}">
        <p14:creationId xmlns:p14="http://schemas.microsoft.com/office/powerpoint/2010/main" val="956270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78944" y="146429"/>
            <a:ext cx="2139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  <a:r>
              <a:rPr lang="en-US" sz="2400" b="1" dirty="0" smtClean="0"/>
              <a:t>. Assumptions</a:t>
            </a:r>
            <a:endParaRPr lang="en-US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382917" y="642398"/>
            <a:ext cx="4581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u="sng" dirty="0" smtClean="0"/>
              <a:t>2.3. </a:t>
            </a:r>
            <a:r>
              <a:rPr lang="en-US" sz="2000" i="1" u="sng" dirty="0" smtClean="0"/>
              <a:t>5030-5091 MHz division in frequency channels</a:t>
            </a:r>
            <a:endParaRPr lang="en-US" sz="2000" i="1" u="sng" dirty="0"/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97152"/>
            <a:ext cx="4896544" cy="122007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07501" y="3928120"/>
            <a:ext cx="8784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2400"/>
              </a:spcAft>
              <a:buFont typeface="+mj-lt"/>
              <a:buAutoNum type="arabicPeriod"/>
            </a:pPr>
            <a:r>
              <a:rPr lang="en-US" dirty="0" smtClean="0"/>
              <a:t>In this study, the </a:t>
            </a:r>
            <a:r>
              <a:rPr lang="en-US" b="1" dirty="0" smtClean="0"/>
              <a:t>Uplink</a:t>
            </a:r>
            <a:r>
              <a:rPr lang="en-US" dirty="0" smtClean="0"/>
              <a:t> (UL) and </a:t>
            </a:r>
            <a:r>
              <a:rPr lang="en-US" b="1" dirty="0" smtClean="0"/>
              <a:t>Downlink</a:t>
            </a:r>
            <a:r>
              <a:rPr lang="en-US" dirty="0" smtClean="0"/>
              <a:t> (DL) signals of a given UAS are separated using </a:t>
            </a:r>
            <a:r>
              <a:rPr lang="en-US" b="1" dirty="0" smtClean="0"/>
              <a:t>Time Division Duplex (TDD)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on the </a:t>
            </a:r>
            <a:r>
              <a:rPr lang="en-US" b="1" dirty="0" smtClean="0"/>
              <a:t>same carrier</a:t>
            </a:r>
            <a:r>
              <a:rPr lang="en-US" dirty="0" smtClean="0"/>
              <a:t>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7502" y="6093296"/>
            <a:ext cx="878497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u="sng" dirty="0" smtClean="0"/>
              <a:t>Important hypothesis: </a:t>
            </a:r>
            <a:r>
              <a:rPr lang="en-US" dirty="0" smtClean="0"/>
              <a:t>all the UAS of the territory synchronize their UL and DL time slots with a unique reference (all UAS are synchronized).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7501" y="1335539"/>
            <a:ext cx="878497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A frequency channel is the frequency interval allocated to a single UAS (Unmanned Aircraft System) for the C2 link communication UA-GRS, GRS-UA or both.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 It is defined by :</a:t>
            </a:r>
          </a:p>
          <a:p>
            <a:pPr marL="800100" lvl="1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b="1" dirty="0"/>
              <a:t>Uplink/Downlink signal Duplexing </a:t>
            </a:r>
            <a:r>
              <a:rPr lang="en-US" dirty="0"/>
              <a:t>architecture</a:t>
            </a:r>
            <a:r>
              <a:rPr lang="en-US" dirty="0" smtClean="0"/>
              <a:t>.</a:t>
            </a:r>
          </a:p>
          <a:p>
            <a:pPr marL="800100" lvl="1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the frequency </a:t>
            </a:r>
            <a:r>
              <a:rPr lang="en-US" b="1" dirty="0" smtClean="0"/>
              <a:t>channel bandwidth.</a:t>
            </a:r>
            <a:endParaRPr lang="en-US" dirty="0"/>
          </a:p>
          <a:p>
            <a:pPr marL="800100" lvl="1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dirty="0" smtClean="0"/>
              <a:t>center frequency </a:t>
            </a:r>
          </a:p>
        </p:txBody>
      </p:sp>
    </p:spTree>
    <p:extLst>
      <p:ext uri="{BB962C8B-B14F-4D97-AF65-F5344CB8AC3E}">
        <p14:creationId xmlns:p14="http://schemas.microsoft.com/office/powerpoint/2010/main" val="2181796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756" y="2520848"/>
            <a:ext cx="4522763" cy="331236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8616" y="1484784"/>
            <a:ext cx="88569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+mj-lt"/>
              <a:buAutoNum type="arabicPeriod" startAt="2"/>
            </a:pPr>
            <a:r>
              <a:rPr lang="en-US" dirty="0" smtClean="0"/>
              <a:t>The</a:t>
            </a:r>
            <a:r>
              <a:rPr lang="en-US" b="1" dirty="0" smtClean="0"/>
              <a:t> frequency channel bandwidth </a:t>
            </a:r>
            <a:r>
              <a:rPr lang="en-US" dirty="0" smtClean="0"/>
              <a:t>is defined by the </a:t>
            </a:r>
            <a:r>
              <a:rPr lang="en-US" b="1" dirty="0" smtClean="0"/>
              <a:t>power spectrum density mask</a:t>
            </a:r>
            <a:r>
              <a:rPr lang="en-US" dirty="0" smtClean="0"/>
              <a:t> are used for the transmitted and received C2 link of a single UAS (provided by MOPS DO-362).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778944" y="146429"/>
            <a:ext cx="2139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  <a:r>
              <a:rPr lang="en-US" sz="2400" b="1" dirty="0" smtClean="0"/>
              <a:t>. Assumptions</a:t>
            </a:r>
            <a:endParaRPr lang="en-US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4382917" y="642398"/>
            <a:ext cx="4581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u="sng" dirty="0" smtClean="0"/>
              <a:t>2.3. </a:t>
            </a:r>
            <a:r>
              <a:rPr lang="en-US" sz="2000" i="1" u="sng" dirty="0" smtClean="0"/>
              <a:t>5030-5091 MHz division in frequency channels</a:t>
            </a:r>
            <a:endParaRPr lang="en-US" sz="2000" i="1" u="sng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46303"/>
              </p:ext>
            </p:extLst>
          </p:nvPr>
        </p:nvGraphicFramePr>
        <p:xfrm>
          <a:off x="179512" y="3356992"/>
          <a:ext cx="3431472" cy="15121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15073"/>
                <a:gridCol w="1716399"/>
              </a:tblGrid>
              <a:tr h="533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UAS category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Frequency channel bandwidth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6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Small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85 kHz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6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Medium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170 kHz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6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Large 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205</a:t>
                      </a:r>
                      <a:r>
                        <a:rPr lang="fr-FR" sz="1600" baseline="0" dirty="0" smtClean="0">
                          <a:effectLst/>
                        </a:rPr>
                        <a:t> kHz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08699" y="5834029"/>
            <a:ext cx="8856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+mj-lt"/>
              <a:buAutoNum type="arabicPeriod" startAt="3"/>
            </a:pPr>
            <a:r>
              <a:rPr lang="en-US" dirty="0" smtClean="0"/>
              <a:t>The</a:t>
            </a:r>
            <a:r>
              <a:rPr lang="en-US" b="1" dirty="0" smtClean="0"/>
              <a:t> center frequency </a:t>
            </a:r>
            <a:r>
              <a:rPr lang="en-US" dirty="0" smtClean="0"/>
              <a:t>of the C2 link frequency channel of a single UAS is given by the frequency channel allocation methods.</a:t>
            </a:r>
          </a:p>
        </p:txBody>
      </p:sp>
    </p:spTree>
    <p:extLst>
      <p:ext uri="{BB962C8B-B14F-4D97-AF65-F5344CB8AC3E}">
        <p14:creationId xmlns:p14="http://schemas.microsoft.com/office/powerpoint/2010/main" val="3871592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78944" y="146429"/>
            <a:ext cx="2139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  <a:r>
              <a:rPr lang="en-US" sz="2400" b="1" dirty="0" smtClean="0"/>
              <a:t>. Assumptions</a:t>
            </a:r>
            <a:endParaRPr lang="en-US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382917" y="642398"/>
            <a:ext cx="4581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u="sng" dirty="0" smtClean="0"/>
              <a:t>2.4. </a:t>
            </a:r>
            <a:r>
              <a:rPr lang="en-US" sz="2000" i="1" u="sng" dirty="0" smtClean="0"/>
              <a:t>Interference protection criteria </a:t>
            </a:r>
            <a:endParaRPr lang="en-US" sz="2000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80013" y="3140359"/>
                <a:ext cx="9118075" cy="656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num>
                            <m:den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den>
                          </m:f>
                        </m:e>
                      </m:d>
                      <m:r>
                        <a:rPr lang="fr-FR" sz="16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</m:sSubSup>
                          <m:r>
                            <a:rPr lang="fr-FR" sz="16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p>
                          </m:sSubSup>
                        </m:e>
                      </m:d>
                      <m:r>
                        <a:rPr lang="fr-FR" sz="160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</m:sSubSup>
                          <m:r>
                            <a:rPr lang="fr-FR" sz="16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p>
                          </m:sSubSup>
                        </m:e>
                      </m:d>
                      <m:r>
                        <a:rPr lang="fr-FR" sz="1600" i="0">
                          <a:latin typeface="Cambria Math" panose="02040503050406030204" pitchFamily="18" charset="0"/>
                        </a:rPr>
                        <m:t>+20</m:t>
                      </m:r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fr-FR" sz="1600" i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fr-FR" sz="1600" i="0">
                          <a:latin typeface="Cambria Math" panose="02040503050406030204" pitchFamily="18" charset="0"/>
                        </a:rPr>
                        <m:t>+10</m:t>
                      </m:r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fr-FR" sz="1600" i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fr-FR" sz="160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</m:sSubSup>
                          <m:r>
                            <a:rPr lang="fr-FR" sz="16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p>
                          </m:sSubSup>
                        </m:e>
                      </m:d>
                      <m:r>
                        <a:rPr lang="fr-FR" sz="16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fr-FR" sz="16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1600" i="1">
                          <a:latin typeface="Cambria Math" panose="02040503050406030204" pitchFamily="18" charset="0"/>
                        </a:rPr>
                        <m:t>𝐹𝐷𝑅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13" y="3140359"/>
                <a:ext cx="9118075" cy="65614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16441" y="2465113"/>
            <a:ext cx="8837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For a given </a:t>
            </a:r>
            <a:r>
              <a:rPr lang="en-US" b="1" dirty="0" smtClean="0"/>
              <a:t>C2 link receiver</a:t>
            </a:r>
            <a:r>
              <a:rPr lang="en-US" dirty="0" smtClean="0"/>
              <a:t>, computation of the </a:t>
            </a:r>
            <a:r>
              <a:rPr lang="en-US" b="1" dirty="0" smtClean="0"/>
              <a:t>ratio between Desired signal (D) and Undesired signal (U)</a:t>
            </a:r>
            <a:r>
              <a:rPr lang="en-US" dirty="0" smtClean="0"/>
              <a:t>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20080" y="3963317"/>
            <a:ext cx="2115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Tx output power (dBm)</a:t>
            </a:r>
            <a:endParaRPr lang="en-US" sz="1600" dirty="0"/>
          </a:p>
        </p:txBody>
      </p:sp>
      <p:cxnSp>
        <p:nvCxnSpPr>
          <p:cNvPr id="11" name="Connecteur droit avec flèche 10"/>
          <p:cNvCxnSpPr>
            <a:stCxn id="9" idx="0"/>
          </p:cNvCxnSpPr>
          <p:nvPr/>
        </p:nvCxnSpPr>
        <p:spPr>
          <a:xfrm flipV="1">
            <a:off x="1777998" y="3713231"/>
            <a:ext cx="0" cy="250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000707" y="4309178"/>
            <a:ext cx="1985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Tx antenna gain (dBi)</a:t>
            </a:r>
            <a:endParaRPr lang="en-US" sz="1600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2952328" y="3713232"/>
            <a:ext cx="1" cy="538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936210" y="3819336"/>
            <a:ext cx="2995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Distance from the U and D Tx to the Rx</a:t>
            </a:r>
            <a:endParaRPr lang="en-US" sz="1600" dirty="0"/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4248472" y="3732204"/>
            <a:ext cx="0" cy="250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4739051" y="4309178"/>
            <a:ext cx="1593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Data rate (kbit/s)</a:t>
            </a:r>
            <a:endParaRPr lang="en-US" sz="1600" dirty="0"/>
          </a:p>
        </p:txBody>
      </p:sp>
      <p:cxnSp>
        <p:nvCxnSpPr>
          <p:cNvPr id="24" name="Connecteur droit avec flèche 23"/>
          <p:cNvCxnSpPr/>
          <p:nvPr/>
        </p:nvCxnSpPr>
        <p:spPr>
          <a:xfrm flipV="1">
            <a:off x="5760640" y="3713232"/>
            <a:ext cx="1" cy="538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5829710" y="3970447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</a:t>
            </a:r>
            <a:r>
              <a:rPr lang="en-US" sz="1600" dirty="0" smtClean="0"/>
              <a:t>x antenna gain (dBi)</a:t>
            </a:r>
            <a:endParaRPr lang="en-US" sz="1600" dirty="0"/>
          </a:p>
        </p:txBody>
      </p:sp>
      <p:cxnSp>
        <p:nvCxnSpPr>
          <p:cNvPr id="26" name="Connecteur droit avec flèche 25"/>
          <p:cNvCxnSpPr/>
          <p:nvPr/>
        </p:nvCxnSpPr>
        <p:spPr>
          <a:xfrm flipV="1">
            <a:off x="7113452" y="3732204"/>
            <a:ext cx="0" cy="250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800167" y="4190559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Signal fading due to multipath</a:t>
            </a:r>
            <a:endParaRPr lang="en-US" sz="1600" dirty="0"/>
          </a:p>
        </p:txBody>
      </p:sp>
      <p:sp>
        <p:nvSpPr>
          <p:cNvPr id="28" name="ZoneTexte 27"/>
          <p:cNvSpPr txBox="1"/>
          <p:nvPr/>
        </p:nvSpPr>
        <p:spPr>
          <a:xfrm>
            <a:off x="7236296" y="4685773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Frequency Dependant Rejection</a:t>
            </a:r>
            <a:endParaRPr lang="en-US" sz="1600" dirty="0"/>
          </a:p>
        </p:txBody>
      </p:sp>
      <p:cxnSp>
        <p:nvCxnSpPr>
          <p:cNvPr id="29" name="Connecteur droit avec flèche 28"/>
          <p:cNvCxnSpPr/>
          <p:nvPr/>
        </p:nvCxnSpPr>
        <p:spPr>
          <a:xfrm flipV="1">
            <a:off x="7987010" y="3725134"/>
            <a:ext cx="1" cy="538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8568313" y="3736252"/>
            <a:ext cx="10973" cy="949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80012" y="5180985"/>
            <a:ext cx="8873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b="1" dirty="0" smtClean="0"/>
              <a:t>Frequency Dependant Rejection </a:t>
            </a:r>
            <a:r>
              <a:rPr lang="en-US" dirty="0" smtClean="0"/>
              <a:t>is the interference attenuation due to the </a:t>
            </a:r>
            <a:r>
              <a:rPr lang="en-US" b="1" dirty="0" smtClean="0"/>
              <a:t>frequency offset between Desired and Undesired </a:t>
            </a:r>
            <a:r>
              <a:rPr lang="en-US" dirty="0" smtClean="0"/>
              <a:t>signals. It is given by the frequency channel masks: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80013" y="1184773"/>
            <a:ext cx="88734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b="1" dirty="0" smtClean="0"/>
              <a:t>interference protection criterion </a:t>
            </a:r>
            <a:r>
              <a:rPr lang="en-US" dirty="0" smtClean="0"/>
              <a:t>is defined by a minimum Signal to Interference ratio. It is provided the </a:t>
            </a:r>
            <a:r>
              <a:rPr lang="en-US" b="1" dirty="0" smtClean="0"/>
              <a:t>minimum Signal to Noise ratio </a:t>
            </a:r>
            <a:r>
              <a:rPr lang="en-US" dirty="0" smtClean="0"/>
              <a:t>plus an </a:t>
            </a:r>
            <a:r>
              <a:rPr lang="en-US" b="1" dirty="0" smtClean="0"/>
              <a:t>ICAO safety margin </a:t>
            </a:r>
            <a:r>
              <a:rPr lang="en-US" dirty="0" smtClean="0"/>
              <a:t>(MOPS DO-362):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046357" y="1809023"/>
                <a:ext cx="1379288" cy="504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num>
                          <m:den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</m:den>
                        </m:f>
                      </m:e>
                    </m:d>
                  </m:oMath>
                </a14:m>
                <a:r>
                  <a:rPr lang="fr-FR" b="1" dirty="0" smtClean="0"/>
                  <a:t> &gt; 13.5 dB</a:t>
                </a:r>
                <a:endParaRPr lang="fr-FR" b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357" y="1809023"/>
                <a:ext cx="1379288" cy="504818"/>
              </a:xfrm>
              <a:prstGeom prst="rect">
                <a:avLst/>
              </a:prstGeom>
              <a:blipFill rotWithShape="0">
                <a:blip r:embed="rId3"/>
                <a:stretch>
                  <a:fillRect r="-3097" b="-60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au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6081266"/>
                  </p:ext>
                </p:extLst>
              </p:nvPr>
            </p:nvGraphicFramePr>
            <p:xfrm>
              <a:off x="391455" y="5801598"/>
              <a:ext cx="8496944" cy="10058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24236"/>
                    <a:gridCol w="2124236"/>
                    <a:gridCol w="2124236"/>
                    <a:gridCol w="2124236"/>
                  </a:tblGrid>
                  <a:tr h="589623">
                    <a:tc>
                      <a:txBody>
                        <a:bodyPr/>
                        <a:lstStyle/>
                        <a:p>
                          <a:pPr algn="ctr"/>
                          <a:endParaRPr lang="en-US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noProof="0" dirty="0" smtClean="0"/>
                            <a:t>Co-channel</a:t>
                          </a:r>
                          <a:endParaRPr lang="en-US" b="1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noProof="0" dirty="0" smtClean="0"/>
                            <a:t>Adjacent channel</a:t>
                          </a:r>
                          <a:endParaRPr lang="en-US" b="1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noProof="0" dirty="0" smtClean="0"/>
                            <a:t>Non-adjacent channel</a:t>
                          </a:r>
                          <a:endParaRPr lang="en-US" b="1" noProof="0" dirty="0"/>
                        </a:p>
                      </a:txBody>
                      <a:tcPr anchor="ctr"/>
                    </a:tc>
                  </a:tr>
                  <a:tr h="34160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b="1" i="1" smtClean="0">
                                    <a:latin typeface="Cambria Math" panose="02040503050406030204" pitchFamily="18" charset="0"/>
                                  </a:rPr>
                                  <m:t>𝑭𝑫𝑹</m:t>
                                </m:r>
                              </m:oMath>
                            </m:oMathPara>
                          </a14:m>
                          <a:endParaRPr lang="fr-FR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0 </m:t>
                                </m:r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𝑑𝐵</m:t>
                                </m:r>
                              </m:oMath>
                            </m:oMathPara>
                          </a14:m>
                          <a:endParaRPr lang="fr-F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33 </m:t>
                                </m:r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𝑑𝐵</m:t>
                                </m:r>
                              </m:oMath>
                            </m:oMathPara>
                          </a14:m>
                          <a:endParaRPr lang="fr-F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58 </m:t>
                                </m:r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𝑑𝐵</m:t>
                                </m:r>
                              </m:oMath>
                            </m:oMathPara>
                          </a14:m>
                          <a:endParaRPr lang="fr-FR" sz="1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au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6081266"/>
                  </p:ext>
                </p:extLst>
              </p:nvPr>
            </p:nvGraphicFramePr>
            <p:xfrm>
              <a:off x="391455" y="5801598"/>
              <a:ext cx="8496944" cy="10058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24236"/>
                    <a:gridCol w="2124236"/>
                    <a:gridCol w="2124236"/>
                    <a:gridCol w="2124236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en-US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noProof="0" dirty="0" smtClean="0"/>
                            <a:t>Co-channel</a:t>
                          </a:r>
                          <a:endParaRPr lang="en-US" b="1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noProof="0" dirty="0" smtClean="0"/>
                            <a:t>Adjacent channel</a:t>
                          </a:r>
                          <a:endParaRPr lang="en-US" b="1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noProof="0" dirty="0" smtClean="0"/>
                            <a:t>Non-adjacent channel</a:t>
                          </a:r>
                          <a:endParaRPr lang="en-US" b="1" noProof="0" dirty="0"/>
                        </a:p>
                      </a:txBody>
                      <a:tcPr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87" t="-185000" r="-300287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287" t="-185000" r="-200287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0862" t="-185000" r="-100862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0000" t="-185000" r="-573" b="-3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92151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78944" y="146429"/>
            <a:ext cx="2139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  <a:r>
              <a:rPr lang="en-US" sz="2400" b="1" dirty="0" smtClean="0"/>
              <a:t>. Assumptions</a:t>
            </a:r>
            <a:endParaRPr lang="en-US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382917" y="642398"/>
            <a:ext cx="4581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u="sng" dirty="0" smtClean="0"/>
              <a:t>2.5. </a:t>
            </a:r>
            <a:r>
              <a:rPr lang="en-US" sz="2000" i="1" u="sng" dirty="0" smtClean="0"/>
              <a:t>Division of the territory </a:t>
            </a:r>
            <a:endParaRPr lang="en-US" sz="2000" i="1" u="sng" dirty="0"/>
          </a:p>
        </p:txBody>
      </p:sp>
      <p:sp>
        <p:nvSpPr>
          <p:cNvPr id="6" name="Rectangle 5"/>
          <p:cNvSpPr/>
          <p:nvPr/>
        </p:nvSpPr>
        <p:spPr>
          <a:xfrm>
            <a:off x="179512" y="1397879"/>
            <a:ext cx="5738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The territory vertical axis has been divided in </a:t>
            </a:r>
            <a:r>
              <a:rPr lang="en-US" b="1" dirty="0" smtClean="0"/>
              <a:t>3 altitude ranges. </a:t>
            </a:r>
            <a:r>
              <a:rPr lang="en-US" dirty="0" smtClean="0"/>
              <a:t>One given UA uses two distinct frequency channels in two different altitude ranges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68760"/>
            <a:ext cx="2520280" cy="158417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778944" y="3284984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Each altitude range is divided in a </a:t>
            </a:r>
            <a:r>
              <a:rPr lang="en-US" b="1" dirty="0" smtClean="0"/>
              <a:t>network of hexagonal cells. </a:t>
            </a:r>
            <a:r>
              <a:rPr lang="en-US" dirty="0" smtClean="0"/>
              <a:t>In one cell, a given UAS uses </a:t>
            </a:r>
            <a:r>
              <a:rPr lang="en-US" b="1" dirty="0" smtClean="0"/>
              <a:t>one unique frequency channel. </a:t>
            </a: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6732240" y="2852936"/>
            <a:ext cx="187220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6931507" y="2879124"/>
            <a:ext cx="1473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Territory length</a:t>
            </a:r>
            <a:endParaRPr lang="en-US" sz="1600" dirty="0"/>
          </a:p>
        </p:txBody>
      </p:sp>
      <p:pic>
        <p:nvPicPr>
          <p:cNvPr id="12" name="Imag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21209"/>
            <a:ext cx="3599432" cy="237623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76500" y="4764752"/>
            <a:ext cx="8326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dirty="0"/>
              <a:t>The </a:t>
            </a:r>
            <a:r>
              <a:rPr lang="en-US" b="1" dirty="0"/>
              <a:t>radius of the cells </a:t>
            </a:r>
            <a:r>
              <a:rPr lang="en-US" dirty="0"/>
              <a:t>is different for each altitude </a:t>
            </a:r>
            <a:r>
              <a:rPr lang="en-US" dirty="0" smtClean="0"/>
              <a:t>range. It is computed so that the center of the cell is in the </a:t>
            </a:r>
            <a:r>
              <a:rPr lang="en-US" b="1" dirty="0" smtClean="0"/>
              <a:t>Radio Horizon </a:t>
            </a:r>
            <a:r>
              <a:rPr lang="en-US" dirty="0" smtClean="0"/>
              <a:t>of any UA flying at </a:t>
            </a:r>
            <a:r>
              <a:rPr lang="en-US" b="1" dirty="0" smtClean="0"/>
              <a:t>minimum altitude</a:t>
            </a:r>
            <a:r>
              <a:rPr lang="en-US" dirty="0" smtClean="0"/>
              <a:t>, with: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39552" y="5478389"/>
                <a:ext cx="2614690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24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𝒌𝒎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𝟐𝟏</m:t>
                    </m:r>
                    <m:rad>
                      <m:radPr>
                        <m:degHide m:val="on"/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b="1" dirty="0"/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478389"/>
                <a:ext cx="2614690" cy="427746"/>
              </a:xfrm>
              <a:prstGeom prst="rect">
                <a:avLst/>
              </a:prstGeom>
              <a:blipFill rotWithShape="0">
                <a:blip r:embed="rId4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11083"/>
            <a:ext cx="6464037" cy="1350104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8621965" y="242088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8620855" y="198360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B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8624863" y="145017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203848" y="578285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</a:t>
            </a:r>
            <a:endParaRPr lang="fr-FR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5166112" y="547838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B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476994" y="537321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79963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78944" y="146429"/>
            <a:ext cx="2139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  <a:r>
              <a:rPr lang="en-US" sz="2400" b="1" dirty="0" smtClean="0"/>
              <a:t>. Assumptions</a:t>
            </a:r>
            <a:endParaRPr lang="en-US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382917" y="642398"/>
            <a:ext cx="4581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u="sng" dirty="0" smtClean="0"/>
              <a:t>2.6. </a:t>
            </a:r>
            <a:r>
              <a:rPr lang="en-US" sz="2000" i="1" u="sng" dirty="0" smtClean="0"/>
              <a:t>Communication architecture</a:t>
            </a:r>
            <a:endParaRPr lang="en-US" sz="2000" i="1" u="sng" dirty="0"/>
          </a:p>
        </p:txBody>
      </p:sp>
      <p:sp>
        <p:nvSpPr>
          <p:cNvPr id="7" name="Rectangle 6"/>
          <p:cNvSpPr/>
          <p:nvPr/>
        </p:nvSpPr>
        <p:spPr>
          <a:xfrm>
            <a:off x="179851" y="1123605"/>
            <a:ext cx="88569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b="1" dirty="0" smtClean="0"/>
              <a:t>Two possible communication architectures </a:t>
            </a:r>
            <a:r>
              <a:rPr lang="en-US" dirty="0" smtClean="0"/>
              <a:t>have been envisaged in this study: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u="sng" dirty="0" smtClean="0"/>
              <a:t>Standalone connection: </a:t>
            </a:r>
            <a:r>
              <a:rPr lang="en-US" dirty="0" smtClean="0"/>
              <a:t>The UA (Unmanned Aircraft) is connected to its own individual GRS (Ground Radio Station). Then, the </a:t>
            </a:r>
            <a:r>
              <a:rPr lang="en-US" b="1" dirty="0" smtClean="0"/>
              <a:t>GRS</a:t>
            </a:r>
            <a:r>
              <a:rPr lang="en-US" dirty="0" smtClean="0"/>
              <a:t>  is </a:t>
            </a:r>
            <a:r>
              <a:rPr lang="en-US" b="1" dirty="0" smtClean="0"/>
              <a:t>located at the center of the SV (Csv)</a:t>
            </a:r>
            <a:r>
              <a:rPr lang="en-US" dirty="0" smtClean="0"/>
              <a:t>, which might be anywhere within the cell.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u="sng" dirty="0" smtClean="0"/>
              <a:t>Centralized connection: </a:t>
            </a:r>
            <a:r>
              <a:rPr lang="en-US" dirty="0" smtClean="0"/>
              <a:t>The UA is connected to a </a:t>
            </a:r>
            <a:r>
              <a:rPr lang="en-US" b="1" dirty="0" smtClean="0"/>
              <a:t>network of centralized GRS</a:t>
            </a:r>
            <a:r>
              <a:rPr lang="en-US" dirty="0" smtClean="0"/>
              <a:t>, one GRS located at the </a:t>
            </a:r>
            <a:r>
              <a:rPr lang="en-US" b="1" dirty="0" smtClean="0"/>
              <a:t>center of each cell</a:t>
            </a:r>
            <a:r>
              <a:rPr lang="en-US" dirty="0" smtClean="0"/>
              <a:t>. The GRS is not at the same location as the Csv.</a:t>
            </a:r>
            <a:endParaRPr lang="en-US" b="1" u="sng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79" y="3356992"/>
            <a:ext cx="8856656" cy="324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59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988840"/>
            <a:ext cx="84249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2400"/>
              </a:spcAft>
              <a:buAutoNum type="arabicPeriod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Introduction and Scope of the study</a:t>
            </a:r>
          </a:p>
          <a:p>
            <a:pPr marL="342900" indent="-342900" algn="just">
              <a:spcAft>
                <a:spcPts val="2400"/>
              </a:spcAft>
              <a:buAutoNum type="arabicPeriod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Assumptions on the terrestrial C2 link system</a:t>
            </a:r>
          </a:p>
          <a:p>
            <a:pPr marL="342900" indent="-342900" algn="just">
              <a:spcAft>
                <a:spcPts val="2400"/>
              </a:spcAft>
              <a:buAutoNum type="arabicPeriod"/>
            </a:pPr>
            <a:r>
              <a:rPr lang="en-US" sz="2400" b="1" dirty="0" smtClean="0"/>
              <a:t>Definition of the Static and Dynamic </a:t>
            </a:r>
            <a:r>
              <a:rPr lang="en-US" sz="2400" b="1" dirty="0" smtClean="0"/>
              <a:t>assignment processes</a:t>
            </a:r>
            <a:endParaRPr lang="en-US" sz="2400" b="1" dirty="0" smtClean="0"/>
          </a:p>
          <a:p>
            <a:pPr marL="342900" indent="-342900" algn="just">
              <a:spcAft>
                <a:spcPts val="2400"/>
              </a:spcAft>
              <a:buAutoNum type="arabicPeriod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Results of the simulations</a:t>
            </a:r>
          </a:p>
          <a:p>
            <a:pPr marL="342900" indent="-342900" algn="just">
              <a:spcAft>
                <a:spcPts val="2400"/>
              </a:spcAft>
              <a:buAutoNum type="arabicPeriod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Conclusions and recommendations 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779912" y="260648"/>
            <a:ext cx="4343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Organization of the presentation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5864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78944" y="146429"/>
            <a:ext cx="3183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</a:t>
            </a:r>
            <a:r>
              <a:rPr lang="en-US" sz="2400" b="1" dirty="0" smtClean="0"/>
              <a:t>. </a:t>
            </a:r>
            <a:r>
              <a:rPr lang="en-US" sz="2400" b="1" dirty="0" smtClean="0"/>
              <a:t>Assignment methods</a:t>
            </a:r>
            <a:endParaRPr lang="en-US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382917" y="642398"/>
            <a:ext cx="4581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u="sng" dirty="0" smtClean="0"/>
              <a:t>3.1. General introduction to the methods</a:t>
            </a:r>
            <a:endParaRPr lang="en-US" sz="2000" i="1" u="sng" dirty="0"/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7920880" cy="266429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85981" y="1204702"/>
            <a:ext cx="885698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b="1" dirty="0" smtClean="0"/>
              <a:t>Two possible frequency </a:t>
            </a:r>
            <a:r>
              <a:rPr lang="en-US" b="1" dirty="0" smtClean="0"/>
              <a:t>assignment </a:t>
            </a:r>
            <a:r>
              <a:rPr lang="en-US" dirty="0" smtClean="0"/>
              <a:t>methodologies</a:t>
            </a:r>
            <a:r>
              <a:rPr lang="en-US" b="1" dirty="0" smtClean="0"/>
              <a:t> </a:t>
            </a:r>
            <a:r>
              <a:rPr lang="en-US" dirty="0" smtClean="0"/>
              <a:t>have been envisaged in this study: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u="sng" dirty="0" smtClean="0"/>
              <a:t>Static </a:t>
            </a:r>
            <a:r>
              <a:rPr lang="en-US" b="1" u="sng" dirty="0" smtClean="0"/>
              <a:t>assignment:</a:t>
            </a:r>
            <a:r>
              <a:rPr lang="en-US" dirty="0" smtClean="0"/>
              <a:t> </a:t>
            </a:r>
            <a:r>
              <a:rPr lang="en-GB" dirty="0"/>
              <a:t>the UAS asking for a channel allocation in a given cell may only </a:t>
            </a:r>
            <a:r>
              <a:rPr lang="en-GB" b="1" dirty="0"/>
              <a:t>receive a frequency channel from a pre-defined list of channels</a:t>
            </a:r>
            <a:r>
              <a:rPr lang="en-GB" dirty="0"/>
              <a:t>. Each cell receives a </a:t>
            </a:r>
            <a:r>
              <a:rPr lang="en-GB" dirty="0" smtClean="0"/>
              <a:t>fixed </a:t>
            </a:r>
            <a:r>
              <a:rPr lang="en-GB" dirty="0"/>
              <a:t>list of channels chosen so as to </a:t>
            </a:r>
            <a:r>
              <a:rPr lang="en-GB" b="1" dirty="0"/>
              <a:t>respect</a:t>
            </a:r>
            <a:r>
              <a:rPr lang="en-GB" dirty="0"/>
              <a:t> </a:t>
            </a:r>
            <a:r>
              <a:rPr lang="en-GB" b="1" dirty="0"/>
              <a:t>the interference protection </a:t>
            </a:r>
            <a:r>
              <a:rPr lang="en-GB" b="1" dirty="0" smtClean="0"/>
              <a:t>criteria</a:t>
            </a:r>
            <a:r>
              <a:rPr lang="en-GB" dirty="0" smtClean="0"/>
              <a:t>.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u="sng" dirty="0" smtClean="0"/>
              <a:t>Dynamic </a:t>
            </a:r>
            <a:r>
              <a:rPr lang="en-US" b="1" u="sng" dirty="0" smtClean="0"/>
              <a:t>assignment:</a:t>
            </a:r>
            <a:r>
              <a:rPr lang="en-US" dirty="0" smtClean="0"/>
              <a:t> </a:t>
            </a:r>
            <a:r>
              <a:rPr lang="en-GB" dirty="0" smtClean="0"/>
              <a:t>no fixed </a:t>
            </a:r>
            <a:r>
              <a:rPr lang="en-GB" dirty="0"/>
              <a:t>list of channel is pre-defined. The UAS asking for a channel </a:t>
            </a:r>
            <a:r>
              <a:rPr lang="en-GB" dirty="0" smtClean="0"/>
              <a:t>assignment in </a:t>
            </a:r>
            <a:r>
              <a:rPr lang="en-GB" dirty="0"/>
              <a:t>a given cell </a:t>
            </a:r>
            <a:r>
              <a:rPr lang="en-GB" b="1" dirty="0"/>
              <a:t>may receive any channel respecting the interference protection criteria</a:t>
            </a:r>
            <a:r>
              <a:rPr lang="en-GB" dirty="0"/>
              <a:t> with respect to the other UAS users. </a:t>
            </a:r>
            <a:endParaRPr lang="en-US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661881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78944" y="146429"/>
            <a:ext cx="3202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</a:t>
            </a:r>
            <a:r>
              <a:rPr lang="en-US" sz="2400" b="1" dirty="0" smtClean="0"/>
              <a:t>. </a:t>
            </a:r>
            <a:r>
              <a:rPr lang="en-US" sz="2400" b="1" dirty="0" smtClean="0"/>
              <a:t>Assignment Methods</a:t>
            </a:r>
            <a:endParaRPr lang="en-US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51520" y="980729"/>
            <a:ext cx="84969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b="1" u="sng" dirty="0" smtClean="0"/>
              <a:t>Static channel </a:t>
            </a:r>
            <a:r>
              <a:rPr lang="en-US" b="1" u="sng" dirty="0" smtClean="0"/>
              <a:t>assignment method</a:t>
            </a:r>
            <a:endParaRPr lang="en-US" dirty="0"/>
          </a:p>
          <a:p>
            <a:pPr marL="1200150" lvl="2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Pre-step:</a:t>
            </a:r>
            <a:r>
              <a:rPr lang="en-US" dirty="0" smtClean="0"/>
              <a:t> Allocation of a </a:t>
            </a:r>
            <a:r>
              <a:rPr lang="en-US" b="1" dirty="0" smtClean="0"/>
              <a:t>list of frequency channels </a:t>
            </a:r>
            <a:r>
              <a:rPr lang="en-US" dirty="0" smtClean="0"/>
              <a:t>to </a:t>
            </a:r>
            <a:r>
              <a:rPr lang="en-US" b="1" dirty="0" smtClean="0"/>
              <a:t>each cell</a:t>
            </a:r>
            <a:r>
              <a:rPr lang="en-US" dirty="0" smtClean="0"/>
              <a:t>.</a:t>
            </a:r>
          </a:p>
          <a:p>
            <a:pPr marL="1200150" lvl="2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Channel </a:t>
            </a:r>
            <a:r>
              <a:rPr lang="en-US" b="1" dirty="0" smtClean="0"/>
              <a:t>assignment:</a:t>
            </a:r>
            <a:r>
              <a:rPr lang="en-US" dirty="0" smtClean="0"/>
              <a:t> </a:t>
            </a:r>
            <a:endParaRPr lang="en-US" dirty="0"/>
          </a:p>
          <a:p>
            <a:pPr marL="1714500" lvl="3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Identify the cells in which the UAS may ask an </a:t>
            </a:r>
            <a:r>
              <a:rPr lang="en-US" dirty="0" smtClean="0"/>
              <a:t>assignment (cells </a:t>
            </a:r>
            <a:r>
              <a:rPr lang="en-US" dirty="0" smtClean="0"/>
              <a:t>intersected by the Service Volume).</a:t>
            </a:r>
          </a:p>
          <a:p>
            <a:pPr marL="1714500" lvl="3" indent="-342900" algn="just">
              <a:buFont typeface="+mj-lt"/>
              <a:buAutoNum type="arabicPeriod"/>
            </a:pPr>
            <a:r>
              <a:rPr lang="en-US" dirty="0" smtClean="0"/>
              <a:t>For each identified cell, determine if</a:t>
            </a:r>
            <a:r>
              <a:rPr lang="en-US" dirty="0"/>
              <a:t> </a:t>
            </a:r>
            <a:r>
              <a:rPr lang="en-US" dirty="0" smtClean="0"/>
              <a:t>the UA can receive a frequency channel </a:t>
            </a:r>
            <a:r>
              <a:rPr lang="en-US" dirty="0" smtClean="0"/>
              <a:t>assignment respecting </a:t>
            </a:r>
            <a:r>
              <a:rPr lang="en-US" dirty="0" smtClean="0"/>
              <a:t>the interference protection criteria.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0" y="3933056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b="1" u="sng" dirty="0" smtClean="0"/>
              <a:t>Dynamic channel </a:t>
            </a:r>
            <a:r>
              <a:rPr lang="en-US" b="1" u="sng" dirty="0" smtClean="0"/>
              <a:t>assignment method</a:t>
            </a:r>
            <a:endParaRPr lang="en-US" dirty="0"/>
          </a:p>
          <a:p>
            <a:pPr marL="1200150" lvl="2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Channel </a:t>
            </a:r>
            <a:r>
              <a:rPr lang="en-US" b="1" dirty="0" smtClean="0"/>
              <a:t>assignment:</a:t>
            </a:r>
            <a:r>
              <a:rPr lang="en-US" dirty="0" smtClean="0"/>
              <a:t> </a:t>
            </a:r>
            <a:endParaRPr lang="en-US" dirty="0"/>
          </a:p>
          <a:p>
            <a:pPr marL="1714500" lvl="3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Identify the cells in which the UAS may ask an </a:t>
            </a:r>
            <a:r>
              <a:rPr lang="en-US" dirty="0" smtClean="0"/>
              <a:t>assignment (cells </a:t>
            </a:r>
            <a:r>
              <a:rPr lang="en-US" dirty="0" smtClean="0"/>
              <a:t>intersected by the Service Volume).</a:t>
            </a:r>
          </a:p>
          <a:p>
            <a:pPr marL="1714500" lvl="3" indent="-342900" algn="just">
              <a:buFont typeface="+mj-lt"/>
              <a:buAutoNum type="arabicPeriod"/>
            </a:pPr>
            <a:r>
              <a:rPr lang="en-US" dirty="0" smtClean="0"/>
              <a:t>For each identified cell, determine if</a:t>
            </a:r>
            <a:r>
              <a:rPr lang="en-US" dirty="0"/>
              <a:t> </a:t>
            </a:r>
            <a:r>
              <a:rPr lang="en-US" dirty="0" smtClean="0"/>
              <a:t>the UA can receive a frequency channel </a:t>
            </a:r>
            <a:r>
              <a:rPr lang="en-US" dirty="0" smtClean="0"/>
              <a:t>assignment respecting </a:t>
            </a:r>
            <a:r>
              <a:rPr lang="en-US" dirty="0" smtClean="0"/>
              <a:t>the interference protection criteria.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52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79912" y="260648"/>
            <a:ext cx="4343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Organization of the presentation</a:t>
            </a:r>
            <a:endParaRPr lang="en-US" sz="2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323528" y="1988840"/>
            <a:ext cx="84249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2400"/>
              </a:spcAft>
              <a:buAutoNum type="arabicPeriod"/>
            </a:pPr>
            <a:r>
              <a:rPr lang="en-US" sz="2400" b="1" dirty="0" smtClean="0"/>
              <a:t>Introduction and Scope of the study</a:t>
            </a:r>
          </a:p>
          <a:p>
            <a:pPr marL="342900" indent="-342900" algn="just">
              <a:spcAft>
                <a:spcPts val="2400"/>
              </a:spcAft>
              <a:buAutoNum type="arabicPeriod"/>
            </a:pPr>
            <a:r>
              <a:rPr lang="en-US" sz="2400" b="1" dirty="0" smtClean="0"/>
              <a:t>Assumptions on the terrestrial C2 link system</a:t>
            </a:r>
          </a:p>
          <a:p>
            <a:pPr marL="342900" indent="-342900" algn="just">
              <a:spcAft>
                <a:spcPts val="2400"/>
              </a:spcAft>
              <a:buAutoNum type="arabicPeriod"/>
            </a:pPr>
            <a:r>
              <a:rPr lang="en-US" sz="2400" b="1" dirty="0" smtClean="0"/>
              <a:t>Definition of the Static and Dynamic </a:t>
            </a:r>
            <a:r>
              <a:rPr lang="en-US" sz="2400" b="1" dirty="0" smtClean="0"/>
              <a:t>assignment processes</a:t>
            </a:r>
            <a:endParaRPr lang="en-US" sz="2400" b="1" dirty="0" smtClean="0"/>
          </a:p>
          <a:p>
            <a:pPr marL="342900" indent="-342900" algn="just">
              <a:spcAft>
                <a:spcPts val="2400"/>
              </a:spcAft>
              <a:buAutoNum type="arabicPeriod"/>
            </a:pPr>
            <a:r>
              <a:rPr lang="en-US" sz="2400" b="1" dirty="0" smtClean="0"/>
              <a:t>Results of the simulations</a:t>
            </a:r>
          </a:p>
          <a:p>
            <a:pPr marL="342900" indent="-342900" algn="just">
              <a:spcAft>
                <a:spcPts val="2400"/>
              </a:spcAft>
              <a:buAutoNum type="arabicPeriod"/>
            </a:pPr>
            <a:r>
              <a:rPr lang="en-US" sz="2400" b="1" dirty="0" smtClean="0"/>
              <a:t>Conclusions and recommendations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0789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78944" y="146429"/>
            <a:ext cx="3202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</a:t>
            </a:r>
            <a:r>
              <a:rPr lang="en-US" sz="2400" b="1" dirty="0" smtClean="0"/>
              <a:t>. </a:t>
            </a:r>
            <a:r>
              <a:rPr lang="en-US" sz="2400" b="1" dirty="0" smtClean="0"/>
              <a:t>Assignment Methods</a:t>
            </a:r>
            <a:endParaRPr lang="en-US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382917" y="642398"/>
            <a:ext cx="4581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u="sng" dirty="0" smtClean="0"/>
              <a:t>3.1. Static </a:t>
            </a:r>
            <a:r>
              <a:rPr lang="en-US" sz="2000" i="1" u="sng" dirty="0" smtClean="0"/>
              <a:t>Assignment – </a:t>
            </a:r>
            <a:r>
              <a:rPr lang="en-US" sz="2000" i="1" u="sng" dirty="0" smtClean="0"/>
              <a:t>pre-step</a:t>
            </a:r>
            <a:endParaRPr lang="en-US" sz="2000" i="1" u="sng" dirty="0"/>
          </a:p>
        </p:txBody>
      </p:sp>
      <p:sp>
        <p:nvSpPr>
          <p:cNvPr id="6" name="Rectangle 5"/>
          <p:cNvSpPr/>
          <p:nvPr/>
        </p:nvSpPr>
        <p:spPr>
          <a:xfrm>
            <a:off x="136396" y="989969"/>
            <a:ext cx="87849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en-US" b="1" u="sng" dirty="0" smtClean="0"/>
              <a:t>Pre-step:</a:t>
            </a:r>
            <a:r>
              <a:rPr lang="en-US" dirty="0" smtClean="0"/>
              <a:t> a fixed </a:t>
            </a:r>
            <a:r>
              <a:rPr lang="en-US" b="1" dirty="0" smtClean="0"/>
              <a:t>list of frequency channels </a:t>
            </a:r>
            <a:r>
              <a:rPr lang="en-US" dirty="0" smtClean="0"/>
              <a:t>must be attributed to </a:t>
            </a:r>
            <a:r>
              <a:rPr lang="en-US" b="1" dirty="0" smtClean="0"/>
              <a:t>each cell </a:t>
            </a:r>
            <a:r>
              <a:rPr lang="en-US" dirty="0" smtClean="0"/>
              <a:t>of the territory. The main constraints are to completely prevent the </a:t>
            </a:r>
            <a:r>
              <a:rPr lang="en-US" b="1" dirty="0" smtClean="0"/>
              <a:t>co-channel interference (</a:t>
            </a:r>
            <a:r>
              <a:rPr lang="en-US" b="1" dirty="0" err="1" smtClean="0"/>
              <a:t>i</a:t>
            </a:r>
            <a:r>
              <a:rPr lang="en-US" b="1" dirty="0" smtClean="0"/>
              <a:t>) </a:t>
            </a:r>
            <a:r>
              <a:rPr lang="en-US" dirty="0" smtClean="0"/>
              <a:t>and mitigate as much as possible the </a:t>
            </a:r>
            <a:r>
              <a:rPr lang="en-US" b="1" dirty="0" smtClean="0"/>
              <a:t>adjacent-channel interference (</a:t>
            </a:r>
            <a:r>
              <a:rPr lang="en-US" b="1" dirty="0" err="1"/>
              <a:t>i</a:t>
            </a:r>
            <a:r>
              <a:rPr lang="en-US" b="1" dirty="0" smtClean="0"/>
              <a:t>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6396" y="1998457"/>
                <a:ext cx="5608470" cy="3093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b="1" u="sng" dirty="0" smtClean="0"/>
                  <a:t>(</a:t>
                </a:r>
                <a:r>
                  <a:rPr lang="en-US" b="1" u="sng" dirty="0" err="1" smtClean="0"/>
                  <a:t>i</a:t>
                </a:r>
                <a:r>
                  <a:rPr lang="en-US" b="1" u="sng" dirty="0" smtClean="0"/>
                  <a:t>):</a:t>
                </a:r>
                <a:r>
                  <a:rPr lang="en-US" b="1" dirty="0" smtClean="0"/>
                  <a:t> Clustering of the Network</a:t>
                </a:r>
                <a:r>
                  <a:rPr lang="en-US" dirty="0" smtClean="0"/>
                  <a:t>: </a:t>
                </a:r>
              </a:p>
              <a:p>
                <a:pPr marL="800100" lvl="1" indent="-34290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T</a:t>
                </a:r>
                <a:r>
                  <a:rPr lang="en-US" dirty="0" smtClean="0"/>
                  <a:t>he clusters are identical groups of cells, in which </a:t>
                </a:r>
                <a:r>
                  <a:rPr lang="en-US" b="1" dirty="0" smtClean="0"/>
                  <a:t>one given frequency channel can be used only once</a:t>
                </a:r>
                <a:r>
                  <a:rPr lang="en-US" dirty="0" smtClean="0"/>
                  <a:t>.  </a:t>
                </a:r>
              </a:p>
              <a:p>
                <a:pPr marL="800100" lvl="1" indent="-34290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size of the cluster is defined by the </a:t>
                </a:r>
                <a:r>
                  <a:rPr lang="en-US" b="1" dirty="0" smtClean="0"/>
                  <a:t>frequency reuse distance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sub>
                    </m:sSub>
                  </m:oMath>
                </a14:m>
                <a:r>
                  <a:rPr lang="en-US" b="1" dirty="0" smtClean="0"/>
                  <a:t>), which depends on the number of cells per cluster (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b="1" dirty="0" smtClean="0"/>
                  <a:t>).</a:t>
                </a:r>
              </a:p>
              <a:p>
                <a:pPr marL="800100" lvl="1" indent="-342900" algn="just">
                  <a:spcAft>
                    <a:spcPts val="2400"/>
                  </a:spcAft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Two UA using the same frequency channel must </a:t>
                </a:r>
                <a:r>
                  <a:rPr lang="en-US" b="1" dirty="0" smtClean="0"/>
                  <a:t>not be in Radio Line of Sight of each other</a:t>
                </a:r>
                <a:r>
                  <a:rPr lang="en-US" dirty="0" smtClean="0"/>
                  <a:t>, therefore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𝑼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𝑲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)&gt;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6" y="1998457"/>
                <a:ext cx="5608470" cy="3093154"/>
              </a:xfrm>
              <a:prstGeom prst="rect">
                <a:avLst/>
              </a:prstGeom>
              <a:blipFill rotWithShape="0">
                <a:blip r:embed="rId2"/>
                <a:stretch>
                  <a:fillRect l="-870" t="-1183" r="-978" b="-23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899" y="2307822"/>
            <a:ext cx="2736304" cy="2378810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5623635" y="4591994"/>
            <a:ext cx="3710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Clustering with K=4 cell per cluster, at altitude range C</a:t>
            </a:r>
            <a:endParaRPr lang="en-US" sz="1600" i="1" dirty="0"/>
          </a:p>
        </p:txBody>
      </p:sp>
      <p:sp>
        <p:nvSpPr>
          <p:cNvPr id="11" name="Rectangle 10"/>
          <p:cNvSpPr/>
          <p:nvPr/>
        </p:nvSpPr>
        <p:spPr>
          <a:xfrm>
            <a:off x="130365" y="5173797"/>
            <a:ext cx="8637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b="1" u="sng" dirty="0" smtClean="0"/>
              <a:t>(ii):</a:t>
            </a:r>
            <a:r>
              <a:rPr lang="en-US" b="1" dirty="0" smtClean="0"/>
              <a:t> Distribution of the frequency channels to the different cells of one cluster</a:t>
            </a:r>
            <a:r>
              <a:rPr lang="en-US" dirty="0" smtClean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1475656" y="6165304"/>
                <a:ext cx="7432419" cy="6047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/>
                  <a:t>Example of attribution of Large UAS channels to the cells of a K=4 cluster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𝑙𝑎𝑟𝑔𝑒</m:t>
                        </m:r>
                      </m:sub>
                    </m:sSub>
                  </m:oMath>
                </a14:m>
                <a:r>
                  <a:rPr lang="en-US" sz="1600" i="1" dirty="0" smtClean="0"/>
                  <a:t> is the band reserved for the frequency channel of  large UAS at altitude range C</a:t>
                </a:r>
                <a:endParaRPr lang="en-US" sz="1600" i="1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6165304"/>
                <a:ext cx="7432419" cy="604781"/>
              </a:xfrm>
              <a:prstGeom prst="rect">
                <a:avLst/>
              </a:prstGeom>
              <a:blipFill rotWithShape="0">
                <a:blip r:embed="rId4"/>
                <a:stretch>
                  <a:fillRect l="-410" t="-3000" b="-9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861" y="5415035"/>
            <a:ext cx="7894160" cy="105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46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78944" y="146429"/>
            <a:ext cx="3202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</a:t>
            </a:r>
            <a:r>
              <a:rPr lang="en-US" sz="2400" b="1" dirty="0" smtClean="0"/>
              <a:t>. </a:t>
            </a:r>
            <a:r>
              <a:rPr lang="en-US" sz="2400" b="1" dirty="0" smtClean="0"/>
              <a:t>Assignment Methods</a:t>
            </a:r>
            <a:endParaRPr lang="en-US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851920" y="511114"/>
            <a:ext cx="5582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u="sng" dirty="0" smtClean="0"/>
              <a:t>3.1. Static </a:t>
            </a:r>
            <a:r>
              <a:rPr lang="en-US" sz="2000" i="1" u="sng" dirty="0" smtClean="0"/>
              <a:t>Assignment – </a:t>
            </a:r>
            <a:r>
              <a:rPr lang="en-US" sz="2000" i="1" u="sng" dirty="0" smtClean="0"/>
              <a:t>Channel assignment step</a:t>
            </a:r>
            <a:endParaRPr lang="en-US" sz="2000" i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07504" y="997203"/>
                <a:ext cx="885698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spcAft>
                    <a:spcPts val="2400"/>
                  </a:spcAft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Let us consider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𝑈𝐴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requests a frequency channel </a:t>
                </a:r>
                <a:r>
                  <a:rPr lang="en-US" dirty="0" smtClean="0"/>
                  <a:t>assignment in </a:t>
                </a:r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𝐶𝐸𝐿𝐿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𝑈𝐴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may receive a frequency channel to communicate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𝐺𝑅𝑆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while it flies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𝐶𝐸𝐿𝐿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if: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997203"/>
                <a:ext cx="8856984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482" t="-5660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7504" y="1605748"/>
                <a:ext cx="885698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2400"/>
                  </a:spcAft>
                  <a:buFont typeface="+mj-lt"/>
                  <a:buAutoNum type="arabicPeriod"/>
                </a:pPr>
                <a:r>
                  <a:rPr lang="fr-FR" b="1" u="sng" dirty="0" smtClean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u="sng">
                            <a:latin typeface="Cambria Math" panose="02040503050406030204" pitchFamily="18" charset="0"/>
                          </a:rPr>
                          <m:t>𝑼𝑨</m:t>
                        </m:r>
                      </m:e>
                      <m:sub>
                        <m:r>
                          <a:rPr lang="fr-FR" b="1" i="1" u="sng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fr-FR" b="1" u="sng" dirty="0" smtClean="0"/>
                  <a:t> </a:t>
                </a:r>
                <a:r>
                  <a:rPr lang="en-US" b="1" u="sng" dirty="0" smtClean="0"/>
                  <a:t>allowed to communicate </a:t>
                </a:r>
                <a:r>
                  <a:rPr lang="fr-FR" b="1" u="sng" dirty="0" smtClean="0"/>
                  <a:t>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u="sng">
                            <a:latin typeface="Cambria Math" panose="02040503050406030204" pitchFamily="18" charset="0"/>
                          </a:rPr>
                          <m:t>𝑪𝑬𝑳𝑳</m:t>
                        </m:r>
                      </m:e>
                      <m:sub>
                        <m:r>
                          <a:rPr lang="fr-FR" b="1" i="1" u="sng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fr-FR" b="1" u="sng" dirty="0" smtClean="0"/>
                  <a:t> ? </a:t>
                </a:r>
                <a:r>
                  <a:rPr lang="en-US" dirty="0" smtClean="0"/>
                  <a:t>Depends on the connection architecture</a:t>
                </a:r>
                <a:r>
                  <a:rPr lang="fr-FR" dirty="0" smtClean="0"/>
                  <a:t>.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605748"/>
                <a:ext cx="885698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619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30506" t="-1806" r="8483" b="27763"/>
          <a:stretch/>
        </p:blipFill>
        <p:spPr>
          <a:xfrm>
            <a:off x="438031" y="2440311"/>
            <a:ext cx="3596003" cy="26327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/>
          <a:srcRect l="13666" t="-1888" r="6616" b="11278"/>
          <a:stretch/>
        </p:blipFill>
        <p:spPr>
          <a:xfrm>
            <a:off x="4800599" y="2275465"/>
            <a:ext cx="4206993" cy="288479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7926" y="1968678"/>
            <a:ext cx="2374293" cy="37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Standalone connection</a:t>
            </a:r>
            <a:endParaRPr lang="en-US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800600" y="1968678"/>
            <a:ext cx="2361870" cy="37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Centralized connection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107504" y="5073101"/>
                <a:ext cx="4176464" cy="1193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u="sng" dirty="0" smtClean="0"/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𝑈𝐴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may communicate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>
                            <a:latin typeface="Cambria Math" panose="02040503050406030204" pitchFamily="18" charset="0"/>
                          </a:rPr>
                          <m:t>𝐶𝐸𝐿𝐿</m:t>
                        </m:r>
                      </m:e>
                      <m:sub>
                        <m:r>
                          <a:rPr lang="fr-FR" b="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only </a:t>
                </a:r>
                <a:r>
                  <a:rPr lang="fr-FR" dirty="0" smtClean="0"/>
                  <a:t>if the GRS</a:t>
                </a:r>
                <a:r>
                  <a:rPr lang="en-US" dirty="0" smtClean="0"/>
                  <a:t> is located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>
                            <a:latin typeface="Cambria Math" panose="02040503050406030204" pitchFamily="18" charset="0"/>
                          </a:rPr>
                          <m:t>𝐶𝐸𝐿𝐿</m:t>
                        </m:r>
                      </m:e>
                      <m:sub>
                        <m:r>
                          <a:rPr lang="fr-FR" b="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because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a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single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frequency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channel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can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not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be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used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in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two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adjacent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cells</m:t>
                    </m:r>
                    <m:r>
                      <m:rPr>
                        <m:nor/>
                      </m:rPr>
                      <a:rPr lang="en-US" dirty="0"/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073101"/>
                <a:ext cx="4176464" cy="1193981"/>
              </a:xfrm>
              <a:prstGeom prst="rect">
                <a:avLst/>
              </a:prstGeom>
              <a:blipFill rotWithShape="0">
                <a:blip r:embed="rId6"/>
                <a:stretch>
                  <a:fillRect l="-1314" t="-2551" b="-25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4533836" y="5062044"/>
                <a:ext cx="461016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u="sng" dirty="0" smtClean="0"/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𝑈𝐴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may communicate in any cell of the Service Volume, because it can use one different GRS frequency channel in each cell.</a:t>
                </a:r>
                <a:endParaRPr lang="en-US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836" y="5062044"/>
                <a:ext cx="4610164" cy="923330"/>
              </a:xfrm>
              <a:prstGeom prst="rect">
                <a:avLst/>
              </a:prstGeom>
              <a:blipFill rotWithShape="0">
                <a:blip r:embed="rId7"/>
                <a:stretch>
                  <a:fillRect l="-1190" t="-3289" r="-1058" b="-92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7504" y="6310678"/>
                <a:ext cx="885698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2400"/>
                  </a:spcAft>
                  <a:buFont typeface="+mj-lt"/>
                  <a:buAutoNum type="arabicPeriod" startAt="2"/>
                </a:pPr>
                <a:r>
                  <a:rPr lang="en-US" b="1" u="sng" dirty="0" smtClean="0"/>
                  <a:t>Is there a frequency channel available </a:t>
                </a:r>
                <a:r>
                  <a:rPr lang="fr-FR" b="1" u="sng" dirty="0" smtClean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u="sng">
                            <a:latin typeface="Cambria Math" panose="02040503050406030204" pitchFamily="18" charset="0"/>
                          </a:rPr>
                          <m:t>𝑪𝑬𝑳𝑳</m:t>
                        </m:r>
                      </m:e>
                      <m:sub>
                        <m:r>
                          <a:rPr lang="fr-FR" b="1" i="1" u="sng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fr-FR" b="1" u="sng" dirty="0" smtClean="0"/>
                  <a:t> ?</a:t>
                </a:r>
                <a:r>
                  <a:rPr lang="fr-FR" b="1" dirty="0" smtClean="0"/>
                  <a:t>   </a:t>
                </a:r>
                <a:endParaRPr lang="en-US" b="1" dirty="0" smtClean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310678"/>
                <a:ext cx="8856984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619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6124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78944" y="146429"/>
            <a:ext cx="2999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</a:t>
            </a:r>
            <a:r>
              <a:rPr lang="en-US" sz="2400" b="1" dirty="0" smtClean="0"/>
              <a:t>. Allocation Methods</a:t>
            </a:r>
            <a:endParaRPr lang="en-US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563888" y="525885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u="sng" dirty="0" smtClean="0"/>
              <a:t>3.2. Dynamic Allocation – Channel assignment step</a:t>
            </a:r>
            <a:endParaRPr lang="en-US" sz="2000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7504" y="997203"/>
                <a:ext cx="885698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spcAft>
                    <a:spcPts val="2400"/>
                  </a:spcAft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Let us consider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𝑈𝐴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requests a frequency channel allocation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𝐶𝐸𝐿𝐿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𝑈𝐴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may receive a frequency channel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𝐶𝐸𝐿𝐿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if it exists a channel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so that: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997203"/>
                <a:ext cx="8856984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482" t="-5660" r="-551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7504" y="1605748"/>
                <a:ext cx="885698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24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u="sng">
                            <a:latin typeface="Cambria Math" panose="02040503050406030204" pitchFamily="18" charset="0"/>
                          </a:rPr>
                          <m:t>𝑼𝑨</m:t>
                        </m:r>
                      </m:e>
                      <m:sub>
                        <m:r>
                          <a:rPr lang="fr-FR" b="1" i="1" u="sng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b="1" u="sng" dirty="0"/>
                  <a:t> causes no interference to the other GRS of the </a:t>
                </a:r>
                <a:r>
                  <a:rPr lang="en-US" b="1" u="sng" dirty="0" smtClean="0"/>
                  <a:t>territory</a:t>
                </a:r>
                <a:r>
                  <a:rPr lang="en-US" dirty="0" smtClean="0"/>
                  <a:t> (and vice-versa).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605748"/>
                <a:ext cx="885698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551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7504" y="2067413"/>
                <a:ext cx="885698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2400"/>
                  </a:spcAft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u="sng" smtClean="0">
                            <a:latin typeface="Cambria Math" panose="02040503050406030204" pitchFamily="18" charset="0"/>
                          </a:rPr>
                          <m:t>𝑮𝑹𝑺</m:t>
                        </m:r>
                      </m:e>
                      <m:sub>
                        <m:r>
                          <a:rPr lang="fr-FR" b="1" i="1" u="sng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b="1" u="sng" dirty="0"/>
                  <a:t> causes no interference to the other </a:t>
                </a:r>
                <a:r>
                  <a:rPr lang="en-US" b="1" u="sng" dirty="0" smtClean="0"/>
                  <a:t>UA </a:t>
                </a:r>
                <a:r>
                  <a:rPr lang="en-US" b="1" u="sng" dirty="0"/>
                  <a:t>of the </a:t>
                </a:r>
                <a:r>
                  <a:rPr lang="en-US" b="1" u="sng" dirty="0" smtClean="0"/>
                  <a:t>territory</a:t>
                </a:r>
                <a:r>
                  <a:rPr lang="en-US" dirty="0" smtClean="0"/>
                  <a:t> (and vice-versa).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067413"/>
                <a:ext cx="885698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551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/>
          <a:srcRect l="19231" t="-2267" r="29944" b="34259"/>
          <a:stretch/>
        </p:blipFill>
        <p:spPr>
          <a:xfrm>
            <a:off x="497686" y="2850601"/>
            <a:ext cx="3979643" cy="3226739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6"/>
          <a:srcRect l="17127" t="-1663" r="31489" b="30166"/>
          <a:stretch/>
        </p:blipFill>
        <p:spPr>
          <a:xfrm>
            <a:off x="5137424" y="2850601"/>
            <a:ext cx="3827063" cy="3226739"/>
          </a:xfrm>
          <a:prstGeom prst="rect">
            <a:avLst/>
          </a:prstGeom>
        </p:spPr>
      </p:pic>
      <p:sp>
        <p:nvSpPr>
          <p:cNvPr id="44" name="ZoneTexte 43"/>
          <p:cNvSpPr txBox="1"/>
          <p:nvPr/>
        </p:nvSpPr>
        <p:spPr>
          <a:xfrm>
            <a:off x="110851" y="2578425"/>
            <a:ext cx="2374293" cy="37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Standalone connection</a:t>
            </a:r>
            <a:endParaRPr lang="en-US" b="1" dirty="0"/>
          </a:p>
        </p:txBody>
      </p:sp>
      <p:sp>
        <p:nvSpPr>
          <p:cNvPr id="45" name="ZoneTexte 44"/>
          <p:cNvSpPr txBox="1"/>
          <p:nvPr/>
        </p:nvSpPr>
        <p:spPr>
          <a:xfrm>
            <a:off x="4583525" y="2578425"/>
            <a:ext cx="2361870" cy="37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Centralized connection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/>
              <p:cNvSpPr txBox="1"/>
              <p:nvPr/>
            </p:nvSpPr>
            <p:spPr>
              <a:xfrm>
                <a:off x="251520" y="6195186"/>
                <a:ext cx="8712967" cy="592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600" i="1" dirty="0" smtClean="0"/>
                  <a:t>On this example,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𝑈𝐴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i="1" dirty="0" smtClean="0"/>
                  <a:t> may receive channel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6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𝐶𝐸𝐿𝐿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600" i="1" dirty="0" smtClean="0"/>
                  <a:t> 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𝐺𝑅𝑆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dirty="0"/>
                  <a:t> causes no interference </a:t>
                </a:r>
                <a:r>
                  <a:rPr lang="en-US" sz="1600" dirty="0" smtClean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𝑈𝐴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𝑈𝐴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/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𝑈𝐴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dirty="0"/>
                  <a:t> causes no interference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𝐺𝑅𝑆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𝐺𝑅𝑆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i="1" dirty="0" smtClean="0"/>
                  <a:t>. </a:t>
                </a:r>
                <a:endParaRPr lang="en-US" sz="1600" i="1" dirty="0"/>
              </a:p>
            </p:txBody>
          </p:sp>
        </mc:Choice>
        <mc:Fallback xmlns=""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195186"/>
                <a:ext cx="8712967" cy="592020"/>
              </a:xfrm>
              <a:prstGeom prst="rect">
                <a:avLst/>
              </a:prstGeom>
              <a:blipFill rotWithShape="0">
                <a:blip r:embed="rId7"/>
                <a:stretch>
                  <a:fillRect l="-350" t="-3093" r="-350" b="-113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3339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988840"/>
            <a:ext cx="84249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2400"/>
              </a:spcAft>
              <a:buAutoNum type="arabicPeriod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Introduction and Scope of the study</a:t>
            </a:r>
          </a:p>
          <a:p>
            <a:pPr marL="342900" indent="-342900" algn="just">
              <a:spcAft>
                <a:spcPts val="2400"/>
              </a:spcAft>
              <a:buAutoNum type="arabicPeriod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Assumptions on the terrestrial C2 link system</a:t>
            </a:r>
          </a:p>
          <a:p>
            <a:pPr marL="342900" indent="-342900" algn="just">
              <a:spcAft>
                <a:spcPts val="2400"/>
              </a:spcAft>
              <a:buAutoNum type="arabicPeriod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Definition of the Static and Dynamic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assignment processes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algn="just">
              <a:spcAft>
                <a:spcPts val="2400"/>
              </a:spcAft>
              <a:buAutoNum type="arabicPeriod"/>
            </a:pPr>
            <a:r>
              <a:rPr lang="en-US" sz="2400" b="1" dirty="0" smtClean="0"/>
              <a:t>Results of the simulations</a:t>
            </a:r>
          </a:p>
          <a:p>
            <a:pPr marL="342900" indent="-342900" algn="just">
              <a:spcAft>
                <a:spcPts val="2400"/>
              </a:spcAft>
              <a:buAutoNum type="arabicPeriod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Conclusions and recommendations 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779912" y="260648"/>
            <a:ext cx="4343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Organization of the presentation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52607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78944" y="146429"/>
            <a:ext cx="2999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4</a:t>
            </a:r>
            <a:r>
              <a:rPr lang="en-US" sz="2400" b="1" dirty="0" smtClean="0"/>
              <a:t>. Allocation Methods</a:t>
            </a:r>
            <a:endParaRPr lang="en-US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700414" y="2636912"/>
            <a:ext cx="78689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b="1" u="sng" dirty="0"/>
              <a:t>4</a:t>
            </a:r>
            <a:r>
              <a:rPr lang="en-US" b="1" u="sng" dirty="0" smtClean="0"/>
              <a:t>.1.</a:t>
            </a:r>
            <a:r>
              <a:rPr lang="en-US" dirty="0" smtClean="0"/>
              <a:t>	</a:t>
            </a:r>
            <a:r>
              <a:rPr lang="en-US" b="1" u="sng" dirty="0" smtClean="0"/>
              <a:t>Presentation of the simulation</a:t>
            </a:r>
            <a:endParaRPr lang="en-US" dirty="0"/>
          </a:p>
          <a:p>
            <a:pPr marL="1200150" lvl="2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Territory </a:t>
            </a:r>
            <a:r>
              <a:rPr lang="en-US" dirty="0" smtClean="0"/>
              <a:t>and</a:t>
            </a:r>
            <a:r>
              <a:rPr lang="en-US" b="1" dirty="0" smtClean="0"/>
              <a:t> Frequency band </a:t>
            </a:r>
            <a:r>
              <a:rPr lang="en-US" dirty="0" smtClean="0"/>
              <a:t>considered.</a:t>
            </a:r>
          </a:p>
          <a:p>
            <a:pPr marL="1200150" lvl="2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UAS </a:t>
            </a:r>
            <a:r>
              <a:rPr lang="en-US" dirty="0" smtClean="0"/>
              <a:t>(Unmanned Aircraft System) </a:t>
            </a:r>
            <a:r>
              <a:rPr lang="en-US" b="1" dirty="0" smtClean="0"/>
              <a:t>traffic.</a:t>
            </a:r>
          </a:p>
          <a:p>
            <a:pPr marL="1200150" lvl="2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C2 link parameters.</a:t>
            </a:r>
          </a:p>
          <a:p>
            <a:pPr marL="1200150" lvl="2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Authorization to fly </a:t>
            </a:r>
            <a:r>
              <a:rPr lang="en-US" dirty="0" smtClean="0"/>
              <a:t>rules.	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700414" y="5013176"/>
            <a:ext cx="844198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b="1" u="sng" dirty="0" smtClean="0"/>
              <a:t>4.2.</a:t>
            </a:r>
            <a:r>
              <a:rPr lang="en-US" dirty="0" smtClean="0"/>
              <a:t>	</a:t>
            </a:r>
            <a:r>
              <a:rPr lang="en-US" b="1" u="sng" dirty="0" smtClean="0"/>
              <a:t>Simulation results: </a:t>
            </a:r>
            <a:r>
              <a:rPr lang="en-US" dirty="0" smtClean="0"/>
              <a:t>comparison of the Static and Dynamic allocation methods.</a:t>
            </a:r>
            <a:endParaRPr lang="en-US" dirty="0"/>
          </a:p>
          <a:p>
            <a:pPr marL="1200150" lvl="2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Criterion 1: Number of UAS allowed to fly</a:t>
            </a:r>
            <a:r>
              <a:rPr lang="en-US" dirty="0" smtClean="0"/>
              <a:t>.</a:t>
            </a:r>
          </a:p>
          <a:p>
            <a:pPr marL="1200150" lvl="2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Criterion 2: Number of cells in which the UAs are allowed to fly.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4856" y="1340768"/>
            <a:ext cx="89600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b="1" u="sng" dirty="0" smtClean="0"/>
              <a:t>Simulation of the study: </a:t>
            </a:r>
            <a:r>
              <a:rPr lang="en-US" dirty="0" smtClean="0"/>
              <a:t>allocation of C2 link frequency channels to a simulated traffic of UAS (Centralized or Standalone), on a given territory, using both Static and Dynamic </a:t>
            </a:r>
            <a:r>
              <a:rPr lang="en-US" dirty="0" smtClean="0"/>
              <a:t>assignment methods</a:t>
            </a:r>
            <a:r>
              <a:rPr lang="en-US" dirty="0" smtClean="0"/>
              <a:t>, respecting the interference protection criteria.</a:t>
            </a:r>
          </a:p>
        </p:txBody>
      </p:sp>
    </p:spTree>
    <p:extLst>
      <p:ext uri="{BB962C8B-B14F-4D97-AF65-F5344CB8AC3E}">
        <p14:creationId xmlns:p14="http://schemas.microsoft.com/office/powerpoint/2010/main" val="3238762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78944" y="146429"/>
            <a:ext cx="2789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4</a:t>
            </a:r>
            <a:r>
              <a:rPr lang="en-US" sz="2400" b="1" dirty="0" smtClean="0"/>
              <a:t>. Simulation results</a:t>
            </a:r>
            <a:endParaRPr lang="en-US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382917" y="642398"/>
            <a:ext cx="4581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u="sng" dirty="0" smtClean="0"/>
              <a:t>4.1. Simulation parameters</a:t>
            </a:r>
            <a:endParaRPr lang="en-US" sz="2000" i="1" u="sng" dirty="0"/>
          </a:p>
        </p:txBody>
      </p:sp>
      <p:sp>
        <p:nvSpPr>
          <p:cNvPr id="6" name="Rectangle 5"/>
          <p:cNvSpPr/>
          <p:nvPr/>
        </p:nvSpPr>
        <p:spPr>
          <a:xfrm>
            <a:off x="4445" y="1712985"/>
            <a:ext cx="5021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b="1" u="sng" dirty="0" smtClean="0"/>
              <a:t>Territory:</a:t>
            </a:r>
            <a:r>
              <a:rPr lang="en-US" dirty="0" smtClean="0"/>
              <a:t> The territory considered for the simulation is </a:t>
            </a:r>
            <a:r>
              <a:rPr lang="en-US" b="1" dirty="0" smtClean="0"/>
              <a:t>3000x2000 km </a:t>
            </a:r>
            <a:r>
              <a:rPr lang="en-US" dirty="0" smtClean="0"/>
              <a:t>large.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141595"/>
            <a:ext cx="3978500" cy="21074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817" y="3119011"/>
            <a:ext cx="8964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GB" b="1" u="sng" dirty="0" smtClean="0"/>
              <a:t>Frequency band:</a:t>
            </a:r>
            <a:r>
              <a:rPr lang="en-GB" dirty="0" smtClean="0"/>
              <a:t> The </a:t>
            </a:r>
            <a:r>
              <a:rPr lang="en-GB" dirty="0"/>
              <a:t>part of the </a:t>
            </a:r>
            <a:r>
              <a:rPr lang="en-GB" b="1" dirty="0"/>
              <a:t>5030-5091 MHz </a:t>
            </a:r>
            <a:r>
              <a:rPr lang="en-GB" dirty="0"/>
              <a:t>frequency band allocated to the </a:t>
            </a:r>
            <a:r>
              <a:rPr lang="en-GB" b="1" dirty="0"/>
              <a:t>Terrestrial system </a:t>
            </a:r>
            <a:r>
              <a:rPr lang="en-GB" dirty="0"/>
              <a:t>is considered </a:t>
            </a:r>
            <a:r>
              <a:rPr lang="en-GB" b="1" dirty="0"/>
              <a:t>10 MHz </a:t>
            </a:r>
            <a:r>
              <a:rPr lang="en-GB" dirty="0" smtClean="0"/>
              <a:t>wide.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0" y="4149080"/>
            <a:ext cx="896448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b="1" u="sng" dirty="0" smtClean="0"/>
              <a:t>Simulation of the UAS traffic:</a:t>
            </a:r>
            <a:r>
              <a:rPr lang="en-GB" dirty="0" smtClean="0"/>
              <a:t> </a:t>
            </a:r>
            <a:r>
              <a:rPr lang="en-GB" b="1" dirty="0" smtClean="0"/>
              <a:t>3000 UAS</a:t>
            </a:r>
            <a:r>
              <a:rPr lang="en-GB" dirty="0" smtClean="0"/>
              <a:t>, </a:t>
            </a:r>
            <a:r>
              <a:rPr lang="en-GB" b="1" dirty="0" smtClean="0"/>
              <a:t>randomly spread </a:t>
            </a:r>
            <a:r>
              <a:rPr lang="en-GB" dirty="0" smtClean="0"/>
              <a:t>on the territory, request an authorization to fly in a </a:t>
            </a:r>
            <a:r>
              <a:rPr lang="en-GB" b="1" dirty="0" smtClean="0"/>
              <a:t>pre-defined order</a:t>
            </a:r>
            <a:r>
              <a:rPr lang="en-GB" dirty="0" smtClean="0"/>
              <a:t>. The type of the UAS has been chosen so that: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b="1" dirty="0" smtClean="0"/>
              <a:t>78%</a:t>
            </a:r>
            <a:r>
              <a:rPr lang="en-GB" dirty="0" smtClean="0"/>
              <a:t> of the UA are “</a:t>
            </a:r>
            <a:r>
              <a:rPr lang="en-GB" b="1" dirty="0" smtClean="0"/>
              <a:t>Small</a:t>
            </a:r>
            <a:r>
              <a:rPr lang="en-GB" dirty="0" smtClean="0"/>
              <a:t>”, </a:t>
            </a:r>
            <a:r>
              <a:rPr lang="en-GB" b="1" dirty="0" smtClean="0"/>
              <a:t>18%</a:t>
            </a:r>
            <a:r>
              <a:rPr lang="en-GB" dirty="0" smtClean="0"/>
              <a:t> are “</a:t>
            </a:r>
            <a:r>
              <a:rPr lang="en-GB" b="1" dirty="0" smtClean="0"/>
              <a:t>Medium</a:t>
            </a:r>
            <a:r>
              <a:rPr lang="en-GB" dirty="0" smtClean="0"/>
              <a:t>” and 4</a:t>
            </a:r>
            <a:r>
              <a:rPr lang="en-GB" b="1" dirty="0" smtClean="0"/>
              <a:t>%</a:t>
            </a:r>
            <a:r>
              <a:rPr lang="en-GB" dirty="0" smtClean="0"/>
              <a:t> are “</a:t>
            </a:r>
            <a:r>
              <a:rPr lang="en-GB" b="1" dirty="0" smtClean="0"/>
              <a:t>Large</a:t>
            </a:r>
            <a:r>
              <a:rPr lang="en-GB" dirty="0"/>
              <a:t>” </a:t>
            </a:r>
            <a:r>
              <a:rPr lang="en-GB" b="1" dirty="0"/>
              <a:t>(MOPS DO-362</a:t>
            </a:r>
            <a:r>
              <a:rPr lang="en-GB" b="1" dirty="0" smtClean="0"/>
              <a:t>) </a:t>
            </a:r>
            <a:r>
              <a:rPr lang="en-GB" dirty="0"/>
              <a:t>.</a:t>
            </a:r>
            <a:endParaRPr lang="en-GB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The “</a:t>
            </a:r>
            <a:r>
              <a:rPr lang="en-GB" b="1" dirty="0" smtClean="0"/>
              <a:t>Small</a:t>
            </a:r>
            <a:r>
              <a:rPr lang="en-GB" dirty="0" smtClean="0"/>
              <a:t>” UA are always in </a:t>
            </a:r>
            <a:r>
              <a:rPr lang="en-GB" b="1" dirty="0" smtClean="0"/>
              <a:t>altitude range A</a:t>
            </a:r>
            <a:r>
              <a:rPr lang="en-GB" dirty="0" smtClean="0"/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 </a:t>
            </a:r>
            <a:r>
              <a:rPr lang="en-GB" b="1" dirty="0" smtClean="0"/>
              <a:t>76%</a:t>
            </a:r>
            <a:r>
              <a:rPr lang="en-GB" dirty="0" smtClean="0"/>
              <a:t> of “</a:t>
            </a:r>
            <a:r>
              <a:rPr lang="en-GB" b="1" dirty="0" smtClean="0"/>
              <a:t>Medium</a:t>
            </a:r>
            <a:r>
              <a:rPr lang="en-GB" dirty="0" smtClean="0"/>
              <a:t>” UA are in </a:t>
            </a:r>
            <a:r>
              <a:rPr lang="en-GB" b="1" dirty="0" smtClean="0"/>
              <a:t>altitude range B </a:t>
            </a:r>
            <a:r>
              <a:rPr lang="en-GB" dirty="0" smtClean="0"/>
              <a:t>(cruise phase) and </a:t>
            </a:r>
            <a:r>
              <a:rPr lang="en-GB" b="1" dirty="0" smtClean="0"/>
              <a:t>24</a:t>
            </a:r>
            <a:r>
              <a:rPr lang="en-GB" dirty="0" smtClean="0"/>
              <a:t>% are in </a:t>
            </a:r>
            <a:r>
              <a:rPr lang="en-GB" b="1" dirty="0" smtClean="0"/>
              <a:t>altitude range A</a:t>
            </a:r>
            <a:r>
              <a:rPr lang="en-GB" dirty="0" smtClean="0"/>
              <a:t> (approach phase).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b="1" dirty="0"/>
              <a:t>76</a:t>
            </a:r>
            <a:r>
              <a:rPr lang="en-GB" dirty="0"/>
              <a:t>% of </a:t>
            </a:r>
            <a:r>
              <a:rPr lang="en-GB" dirty="0" smtClean="0"/>
              <a:t>“</a:t>
            </a:r>
            <a:r>
              <a:rPr lang="en-GB" b="1" dirty="0" smtClean="0"/>
              <a:t>Large</a:t>
            </a:r>
            <a:r>
              <a:rPr lang="en-GB" dirty="0" smtClean="0"/>
              <a:t>” UA </a:t>
            </a:r>
            <a:r>
              <a:rPr lang="en-GB" dirty="0"/>
              <a:t>are in </a:t>
            </a:r>
            <a:r>
              <a:rPr lang="en-GB" b="1" dirty="0"/>
              <a:t>altitude range </a:t>
            </a:r>
            <a:r>
              <a:rPr lang="en-GB" b="1" dirty="0" smtClean="0"/>
              <a:t>C </a:t>
            </a:r>
            <a:r>
              <a:rPr lang="en-GB" dirty="0"/>
              <a:t>(cruise phase) and </a:t>
            </a:r>
            <a:r>
              <a:rPr lang="en-GB" b="1" dirty="0"/>
              <a:t>24%</a:t>
            </a:r>
            <a:r>
              <a:rPr lang="en-GB" dirty="0"/>
              <a:t> are in </a:t>
            </a:r>
            <a:r>
              <a:rPr lang="en-GB" b="1" dirty="0"/>
              <a:t>altitude range A </a:t>
            </a:r>
            <a:r>
              <a:rPr lang="en-GB" dirty="0"/>
              <a:t>(approach phase</a:t>
            </a:r>
            <a:r>
              <a:rPr lang="en-GB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46104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78944" y="146429"/>
            <a:ext cx="2789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4</a:t>
            </a:r>
            <a:r>
              <a:rPr lang="en-US" sz="2400" b="1" dirty="0" smtClean="0"/>
              <a:t>. Simulation results</a:t>
            </a:r>
            <a:endParaRPr lang="en-US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382917" y="642398"/>
            <a:ext cx="4581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u="sng" dirty="0" smtClean="0"/>
              <a:t>4.1. Simulation parameters</a:t>
            </a:r>
            <a:endParaRPr lang="en-US" sz="2000" i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-36512" y="1196752"/>
                <a:ext cx="8960043" cy="5478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spcAft>
                    <a:spcPts val="2400"/>
                  </a:spcAft>
                  <a:buFont typeface="Wingdings" panose="05000000000000000000" pitchFamily="2" charset="2"/>
                  <a:buChar char="Ø"/>
                </a:pPr>
                <a:r>
                  <a:rPr lang="en-US" b="1" u="sng" dirty="0" smtClean="0"/>
                  <a:t>C2 link parameters:</a:t>
                </a:r>
                <a:r>
                  <a:rPr lang="en-US" dirty="0" smtClean="0"/>
                  <a:t> The parameters of the C2 link correspond to the </a:t>
                </a:r>
                <a:r>
                  <a:rPr lang="en-US" b="1" dirty="0" smtClean="0"/>
                  <a:t>C2 radio prototype </a:t>
                </a:r>
                <a:r>
                  <a:rPr lang="en-US" dirty="0" smtClean="0"/>
                  <a:t>provided in </a:t>
                </a:r>
                <a:r>
                  <a:rPr lang="en-US" b="1" dirty="0" smtClean="0"/>
                  <a:t>MOPS DO-362</a:t>
                </a:r>
                <a:r>
                  <a:rPr lang="en-US" dirty="0"/>
                  <a:t> </a:t>
                </a:r>
                <a:r>
                  <a:rPr lang="en-US" dirty="0" smtClean="0"/>
                  <a:t>(for each type of UAS considered): Tx output power, signal bandwidth, antenna gains, polarization.  </a:t>
                </a:r>
              </a:p>
              <a:p>
                <a:pPr marL="285750" indent="-285750" algn="just">
                  <a:spcAft>
                    <a:spcPts val="2400"/>
                  </a:spcAft>
                  <a:buFont typeface="Wingdings" panose="05000000000000000000" pitchFamily="2" charset="2"/>
                  <a:buChar char="Ø"/>
                </a:pPr>
                <a:r>
                  <a:rPr lang="en-US" b="1" u="sng" dirty="0" smtClean="0"/>
                  <a:t>Authorization to fly rule: </a:t>
                </a:r>
                <a:r>
                  <a:rPr lang="en-US" dirty="0" smtClean="0"/>
                  <a:t>For the simulation, the authorizations </a:t>
                </a:r>
                <a:r>
                  <a:rPr lang="fr-FR" dirty="0" smtClean="0"/>
                  <a:t>o</a:t>
                </a:r>
                <a:r>
                  <a:rPr lang="en-US" dirty="0" smtClean="0"/>
                  <a:t>f flight are examined for each UAS one after the other </a:t>
                </a:r>
                <a:r>
                  <a:rPr lang="en-US" b="1" dirty="0" smtClean="0"/>
                  <a:t>in a pre-defined order</a:t>
                </a:r>
                <a:r>
                  <a:rPr lang="en-US" dirty="0" smtClean="0"/>
                  <a:t>. Let us 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𝑈𝐴𝑆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logs on the system:</a:t>
                </a:r>
              </a:p>
              <a:p>
                <a:pPr marL="742950" lvl="1" indent="-285750" algn="just">
                  <a:spcAft>
                    <a:spcPts val="2400"/>
                  </a:spcAft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First,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𝑈𝐴𝑆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requests an </a:t>
                </a:r>
                <a:r>
                  <a:rPr lang="en-US" b="1" dirty="0" smtClean="0"/>
                  <a:t>authorization to take off</a:t>
                </a:r>
                <a:r>
                  <a:rPr lang="en-US" dirty="0" smtClean="0"/>
                  <a:t>. If it receives a frequency </a:t>
                </a:r>
                <a:r>
                  <a:rPr lang="en-US" b="1" dirty="0" smtClean="0"/>
                  <a:t>channel </a:t>
                </a:r>
                <a:r>
                  <a:rPr lang="en-US" b="1" dirty="0" smtClean="0"/>
                  <a:t>assignment </a:t>
                </a:r>
                <a:r>
                  <a:rPr lang="en-US" dirty="0" smtClean="0"/>
                  <a:t>in </a:t>
                </a:r>
                <a:r>
                  <a:rPr lang="en-US" dirty="0" smtClean="0"/>
                  <a:t>the </a:t>
                </a:r>
                <a:r>
                  <a:rPr lang="en-US" b="1" dirty="0" smtClean="0"/>
                  <a:t>cell in which the center of its Service Volume is located</a:t>
                </a:r>
                <a:r>
                  <a:rPr lang="en-US" dirty="0" smtClean="0"/>
                  <a:t>, it is </a:t>
                </a:r>
                <a:r>
                  <a:rPr lang="en-US" b="1" dirty="0" smtClean="0"/>
                  <a:t>allowed to take off</a:t>
                </a:r>
                <a:r>
                  <a:rPr lang="en-US" dirty="0" smtClean="0"/>
                  <a:t>.</a:t>
                </a:r>
              </a:p>
              <a:p>
                <a:pPr marL="742950" lvl="1" indent="-285750" algn="just">
                  <a:spcAft>
                    <a:spcPts val="2400"/>
                  </a:spcAft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Then, if the authorization to take off is approved,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𝑈𝐴𝑆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requests an </a:t>
                </a:r>
                <a:r>
                  <a:rPr lang="en-US" b="1" dirty="0" smtClean="0"/>
                  <a:t>authorization to fly </a:t>
                </a:r>
                <a:r>
                  <a:rPr lang="en-US" dirty="0" smtClean="0"/>
                  <a:t>in </a:t>
                </a:r>
                <a:r>
                  <a:rPr lang="en-US" b="1" dirty="0" smtClean="0"/>
                  <a:t>each cell intersected by its Service Volume</a:t>
                </a:r>
                <a:r>
                  <a:rPr lang="en-US" dirty="0" smtClean="0"/>
                  <a:t>. For each cell, if it receives a frequency channel </a:t>
                </a:r>
                <a:r>
                  <a:rPr lang="en-US" dirty="0" smtClean="0"/>
                  <a:t>assignment, </a:t>
                </a:r>
                <a:r>
                  <a:rPr lang="en-US" dirty="0" smtClean="0"/>
                  <a:t>it is allowed to fly </a:t>
                </a:r>
                <a:r>
                  <a:rPr lang="en-US" b="1" dirty="0" smtClean="0"/>
                  <a:t>within the cell</a:t>
                </a:r>
                <a:r>
                  <a:rPr lang="en-US" dirty="0" smtClean="0"/>
                  <a:t>. </a:t>
                </a:r>
                <a:endParaRPr lang="en-US" dirty="0"/>
              </a:p>
              <a:p>
                <a:pPr marL="742950" lvl="1" indent="-285750" algn="just">
                  <a:spcAft>
                    <a:spcPts val="2400"/>
                  </a:spcAft>
                  <a:buFont typeface="Arial" panose="020B0604020202020204" pitchFamily="34" charset="0"/>
                  <a:buChar char="•"/>
                </a:pPr>
                <a:r>
                  <a:rPr lang="en-US" i="1" u="sng" dirty="0" smtClean="0"/>
                  <a:t>Remark:</a:t>
                </a:r>
                <a:r>
                  <a:rPr lang="en-US" dirty="0" smtClean="0"/>
                  <a:t> an UA can be allowed to fly even if in all the cells intersected by the Service Volume, the UA has not received a frequency channel </a:t>
                </a:r>
                <a:r>
                  <a:rPr lang="en-US" dirty="0" smtClean="0"/>
                  <a:t>assignment. </a:t>
                </a:r>
                <a:r>
                  <a:rPr lang="en-US" dirty="0" smtClean="0"/>
                  <a:t>In this case, the UA is restricted to </a:t>
                </a:r>
                <a:r>
                  <a:rPr lang="en-US" dirty="0"/>
                  <a:t>f</a:t>
                </a:r>
                <a:r>
                  <a:rPr lang="en-US" dirty="0" smtClean="0"/>
                  <a:t>light on the cells in which it has received an </a:t>
                </a:r>
                <a:r>
                  <a:rPr lang="en-US" dirty="0" smtClean="0"/>
                  <a:t>assignment. </a:t>
                </a:r>
                <a:endParaRPr lang="en-US" dirty="0" smtClean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196752"/>
                <a:ext cx="8960043" cy="5478423"/>
              </a:xfrm>
              <a:prstGeom prst="rect">
                <a:avLst/>
              </a:prstGeom>
              <a:blipFill rotWithShape="0">
                <a:blip r:embed="rId2"/>
                <a:stretch>
                  <a:fillRect l="-408" t="-556" r="-612" b="-7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7166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78944" y="146429"/>
            <a:ext cx="2789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4</a:t>
            </a:r>
            <a:r>
              <a:rPr lang="en-US" sz="2400" b="1" dirty="0" smtClean="0"/>
              <a:t>. Simulation results</a:t>
            </a:r>
            <a:endParaRPr lang="en-US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382917" y="642398"/>
            <a:ext cx="4581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u="sng" dirty="0" smtClean="0"/>
              <a:t>4.2. Simulation results</a:t>
            </a:r>
            <a:endParaRPr lang="en-US" sz="2000" i="1" u="sng" dirty="0"/>
          </a:p>
        </p:txBody>
      </p:sp>
      <p:sp>
        <p:nvSpPr>
          <p:cNvPr id="6" name="Rectangle 5"/>
          <p:cNvSpPr/>
          <p:nvPr/>
        </p:nvSpPr>
        <p:spPr>
          <a:xfrm>
            <a:off x="107504" y="1070519"/>
            <a:ext cx="8964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GB" dirty="0" smtClean="0"/>
              <a:t>The </a:t>
            </a:r>
            <a:r>
              <a:rPr lang="en-GB" b="1" u="sng" dirty="0" smtClean="0"/>
              <a:t>first criterion </a:t>
            </a:r>
            <a:r>
              <a:rPr lang="en-GB" dirty="0" smtClean="0"/>
              <a:t>of comparison of the Static and Dynamic allocation methods is the </a:t>
            </a:r>
            <a:r>
              <a:rPr lang="en-GB" b="1" dirty="0" smtClean="0"/>
              <a:t>number of UAS who receive an authorization to fly </a:t>
            </a:r>
            <a:r>
              <a:rPr lang="en-GB" dirty="0" smtClean="0"/>
              <a:t>(in at least one cell).   </a:t>
            </a:r>
            <a:endParaRPr lang="en-US" dirty="0" smtClean="0"/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16850"/>
            <a:ext cx="7294384" cy="331236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12616" y="5157192"/>
            <a:ext cx="875187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GB" dirty="0" smtClean="0"/>
              <a:t>Considering </a:t>
            </a:r>
            <a:r>
              <a:rPr lang="en-GB" b="1" u="sng" dirty="0" smtClean="0"/>
              <a:t>UAS Standalone connection</a:t>
            </a:r>
            <a:r>
              <a:rPr lang="en-GB" dirty="0" smtClean="0"/>
              <a:t>: More UAS receive an authorization to fly with Static </a:t>
            </a:r>
            <a:r>
              <a:rPr lang="en-GB" dirty="0" smtClean="0"/>
              <a:t>assignment than </a:t>
            </a:r>
            <a:r>
              <a:rPr lang="en-GB" dirty="0" smtClean="0"/>
              <a:t>with Dynamic allocation (Static &gt; Dynamic). </a:t>
            </a:r>
          </a:p>
          <a:p>
            <a:pPr marL="285750" indent="-285750" algn="just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GB" dirty="0"/>
              <a:t>Considering </a:t>
            </a:r>
            <a:r>
              <a:rPr lang="en-GB" b="1" u="sng" dirty="0"/>
              <a:t>UAS </a:t>
            </a:r>
            <a:r>
              <a:rPr lang="en-GB" b="1" u="sng" dirty="0" smtClean="0"/>
              <a:t>Centralized connection</a:t>
            </a:r>
            <a:r>
              <a:rPr lang="en-GB" dirty="0"/>
              <a:t>: </a:t>
            </a:r>
            <a:r>
              <a:rPr lang="en-GB" dirty="0" smtClean="0"/>
              <a:t>The performance of Dynamic and Static </a:t>
            </a:r>
            <a:r>
              <a:rPr lang="en-GB" dirty="0" smtClean="0"/>
              <a:t>assignment are </a:t>
            </a:r>
            <a:r>
              <a:rPr lang="en-GB" dirty="0" smtClean="0"/>
              <a:t>close, even if Dynamic is slightly superior (Static ≈ </a:t>
            </a:r>
            <a:r>
              <a:rPr lang="en-GB" dirty="0"/>
              <a:t>Dynamic).</a:t>
            </a:r>
            <a:endParaRPr lang="en-US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7506509" y="2708920"/>
            <a:ext cx="108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1282 UAS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506508" y="1993849"/>
            <a:ext cx="108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1913 UAS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506508" y="3326867"/>
            <a:ext cx="96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712 UAS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506507" y="3575482"/>
            <a:ext cx="96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661 UAS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0338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78944" y="146429"/>
            <a:ext cx="2789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4</a:t>
            </a:r>
            <a:r>
              <a:rPr lang="en-US" sz="2400" b="1" dirty="0" smtClean="0"/>
              <a:t>. Simulation results</a:t>
            </a:r>
            <a:endParaRPr lang="en-US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382917" y="642398"/>
            <a:ext cx="4581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u="sng" dirty="0" smtClean="0"/>
              <a:t>4.2. Simulation results</a:t>
            </a:r>
            <a:endParaRPr lang="en-US" sz="2000" i="1" u="sng" dirty="0"/>
          </a:p>
        </p:txBody>
      </p:sp>
      <p:sp>
        <p:nvSpPr>
          <p:cNvPr id="6" name="Rectangle 5"/>
          <p:cNvSpPr/>
          <p:nvPr/>
        </p:nvSpPr>
        <p:spPr>
          <a:xfrm>
            <a:off x="107504" y="1070519"/>
            <a:ext cx="89644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GB" dirty="0" smtClean="0"/>
              <a:t>The </a:t>
            </a:r>
            <a:r>
              <a:rPr lang="en-GB" b="1" u="sng" dirty="0" smtClean="0"/>
              <a:t>second criterion </a:t>
            </a:r>
            <a:r>
              <a:rPr lang="en-GB" dirty="0" smtClean="0"/>
              <a:t>of comparison of the Static and Dynamic </a:t>
            </a:r>
            <a:r>
              <a:rPr lang="en-GB" dirty="0" smtClean="0"/>
              <a:t>assignment methods </a:t>
            </a:r>
            <a:r>
              <a:rPr lang="en-GB" dirty="0" smtClean="0"/>
              <a:t>is the </a:t>
            </a:r>
            <a:r>
              <a:rPr lang="en-GB" b="1" dirty="0" smtClean="0"/>
              <a:t>ratio between the area in which the UA is allowed to fly </a:t>
            </a:r>
            <a:r>
              <a:rPr lang="en-GB" dirty="0" smtClean="0"/>
              <a:t>(cells in which it received an </a:t>
            </a:r>
            <a:r>
              <a:rPr lang="en-GB" dirty="0" smtClean="0"/>
              <a:t>assignment)</a:t>
            </a:r>
            <a:r>
              <a:rPr lang="en-GB" b="1" dirty="0" smtClean="0"/>
              <a:t> </a:t>
            </a:r>
            <a:r>
              <a:rPr lang="en-GB" b="1" dirty="0" smtClean="0"/>
              <a:t>and the total area requested </a:t>
            </a:r>
            <a:r>
              <a:rPr lang="en-GB" dirty="0" smtClean="0"/>
              <a:t>(area of the SV).   </a:t>
            </a:r>
            <a:endParaRPr lang="en-US" dirty="0" smtClean="0"/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21860"/>
            <a:ext cx="7992888" cy="319677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12616" y="5265366"/>
            <a:ext cx="875187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GB" dirty="0" smtClean="0"/>
              <a:t>Considering </a:t>
            </a:r>
            <a:r>
              <a:rPr lang="en-GB" b="1" u="sng" dirty="0" smtClean="0"/>
              <a:t>UAS Standalone connection</a:t>
            </a:r>
            <a:r>
              <a:rPr lang="en-GB" dirty="0" smtClean="0"/>
              <a:t>: A significantly larger ratio of the SV is available for the UAS with Dynamic </a:t>
            </a:r>
            <a:r>
              <a:rPr lang="en-GB" dirty="0" smtClean="0"/>
              <a:t>assignment than </a:t>
            </a:r>
            <a:r>
              <a:rPr lang="en-GB" dirty="0" smtClean="0"/>
              <a:t>with Static allocation. (Dynamic&gt;&gt; Static). </a:t>
            </a:r>
          </a:p>
          <a:p>
            <a:pPr marL="285750" indent="-285750" algn="just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GB" dirty="0"/>
              <a:t>Considering </a:t>
            </a:r>
            <a:r>
              <a:rPr lang="en-GB" b="1" u="sng" dirty="0"/>
              <a:t>UAS </a:t>
            </a:r>
            <a:r>
              <a:rPr lang="en-GB" b="1" u="sng" dirty="0" smtClean="0"/>
              <a:t>Centralized connection</a:t>
            </a:r>
            <a:r>
              <a:rPr lang="en-GB" dirty="0"/>
              <a:t>: </a:t>
            </a:r>
            <a:r>
              <a:rPr lang="en-GB" dirty="0" smtClean="0"/>
              <a:t>The performance of Dynamic and Static </a:t>
            </a:r>
            <a:r>
              <a:rPr lang="en-GB" dirty="0" smtClean="0"/>
              <a:t>assignment are </a:t>
            </a:r>
            <a:r>
              <a:rPr lang="en-GB" dirty="0" smtClean="0"/>
              <a:t>close, even if Dynamic is slightly superior (Static ≈ </a:t>
            </a:r>
            <a:r>
              <a:rPr lang="en-GB" dirty="0"/>
              <a:t>Dynamic).</a:t>
            </a:r>
            <a:endParaRPr lang="en-US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8247601" y="4129359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M=51%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059832" y="4077072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M=85%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059831" y="2391192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M=92%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8252683" y="2391192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M=99%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657113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988840"/>
            <a:ext cx="84249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2400"/>
              </a:spcAft>
              <a:buAutoNum type="arabicPeriod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Introduction and Scope of the study</a:t>
            </a:r>
          </a:p>
          <a:p>
            <a:pPr marL="342900" indent="-342900" algn="just">
              <a:spcAft>
                <a:spcPts val="2400"/>
              </a:spcAft>
              <a:buAutoNum type="arabicPeriod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Assumptions on the terrestrial C2 link system</a:t>
            </a:r>
          </a:p>
          <a:p>
            <a:pPr marL="342900" indent="-342900" algn="just">
              <a:spcAft>
                <a:spcPts val="2400"/>
              </a:spcAft>
              <a:buAutoNum type="arabicPeriod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Definition of the Static and Dynamic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assignment processes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algn="just">
              <a:spcAft>
                <a:spcPts val="2400"/>
              </a:spcAft>
              <a:buAutoNum type="arabicPeriod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Results of the simulations</a:t>
            </a:r>
          </a:p>
          <a:p>
            <a:pPr marL="342900" indent="-342900" algn="just">
              <a:spcAft>
                <a:spcPts val="2400"/>
              </a:spcAft>
              <a:buAutoNum type="arabicPeriod"/>
            </a:pPr>
            <a:r>
              <a:rPr lang="en-US" sz="2400" b="1" dirty="0" smtClean="0"/>
              <a:t>Conclusions and recommendations </a:t>
            </a:r>
            <a:endParaRPr lang="en-US" sz="24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3779912" y="260648"/>
            <a:ext cx="4343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Organization of the presentation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9631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79912" y="260648"/>
            <a:ext cx="4343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Organization of the presentation</a:t>
            </a:r>
            <a:endParaRPr lang="en-US" sz="2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323528" y="1988840"/>
            <a:ext cx="84249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2400"/>
              </a:spcAft>
              <a:buAutoNum type="arabicPeriod"/>
            </a:pPr>
            <a:r>
              <a:rPr lang="en-US" sz="2400" b="1" dirty="0" smtClean="0"/>
              <a:t>Introduction and Scope of the study</a:t>
            </a:r>
          </a:p>
          <a:p>
            <a:pPr marL="342900" indent="-342900" algn="just">
              <a:spcAft>
                <a:spcPts val="2400"/>
              </a:spcAft>
              <a:buAutoNum type="arabicPeriod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Assumptions on the terrestrial C2 link system</a:t>
            </a:r>
          </a:p>
          <a:p>
            <a:pPr marL="342900" indent="-342900" algn="just">
              <a:spcAft>
                <a:spcPts val="2400"/>
              </a:spcAft>
              <a:buAutoNum type="arabicPeriod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Definition of the Static and Dynamic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assignment processes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algn="just">
              <a:spcAft>
                <a:spcPts val="2400"/>
              </a:spcAft>
              <a:buAutoNum type="arabicPeriod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Results of the simulations</a:t>
            </a:r>
          </a:p>
          <a:p>
            <a:pPr marL="342900" indent="-342900" algn="just">
              <a:spcAft>
                <a:spcPts val="2400"/>
              </a:spcAft>
              <a:buAutoNum type="arabicPeriod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Conclusions and recommendations 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47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78944" y="146429"/>
            <a:ext cx="1882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5</a:t>
            </a:r>
            <a:r>
              <a:rPr lang="en-US" sz="2400" b="1" dirty="0" smtClean="0"/>
              <a:t>. Conclusion</a:t>
            </a:r>
            <a:endParaRPr lang="en-US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382917" y="642398"/>
            <a:ext cx="4581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u="sng" dirty="0" smtClean="0"/>
              <a:t>5.1. Conclusion of the study</a:t>
            </a:r>
            <a:endParaRPr lang="en-US" sz="2000" i="1" u="sng" dirty="0"/>
          </a:p>
        </p:txBody>
      </p:sp>
      <p:sp>
        <p:nvSpPr>
          <p:cNvPr id="6" name="Rectangle 5"/>
          <p:cNvSpPr/>
          <p:nvPr/>
        </p:nvSpPr>
        <p:spPr>
          <a:xfrm>
            <a:off x="25152" y="1018216"/>
            <a:ext cx="896448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GB" dirty="0" smtClean="0"/>
              <a:t>Two major conclusions can be drawn from the study presented: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b="1" u="sng" dirty="0" smtClean="0"/>
              <a:t>Conclusion 1: comparison between Static and Dynamic </a:t>
            </a:r>
            <a:r>
              <a:rPr lang="en-GB" b="1" u="sng" dirty="0" smtClean="0"/>
              <a:t>assignment methodologies</a:t>
            </a:r>
            <a:endParaRPr lang="en-GB" b="1" u="sng" dirty="0" smtClean="0"/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For UAS using </a:t>
            </a:r>
            <a:r>
              <a:rPr lang="en-US" b="1" dirty="0" smtClean="0"/>
              <a:t>Standalone connection</a:t>
            </a:r>
            <a:r>
              <a:rPr lang="en-US" dirty="0"/>
              <a:t>: </a:t>
            </a:r>
          </a:p>
          <a:p>
            <a:pPr marL="1200150" lvl="2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Number of authorization </a:t>
            </a:r>
            <a:r>
              <a:rPr lang="en-US" dirty="0"/>
              <a:t>to </a:t>
            </a:r>
            <a:r>
              <a:rPr lang="en-US" dirty="0" smtClean="0"/>
              <a:t>fly (</a:t>
            </a:r>
            <a:r>
              <a:rPr lang="en-US" b="1" dirty="0" smtClean="0"/>
              <a:t>criterion 1</a:t>
            </a:r>
            <a:r>
              <a:rPr lang="en-US" dirty="0" smtClean="0"/>
              <a:t>): Static &gt; Dynamic.</a:t>
            </a:r>
            <a:endParaRPr lang="en-US" dirty="0"/>
          </a:p>
          <a:p>
            <a:pPr marL="1200150" lvl="2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However, </a:t>
            </a:r>
            <a:r>
              <a:rPr lang="en-US" dirty="0" smtClean="0"/>
              <a:t>for the ratio of the SV (Service Volume) in which the UA is allowed to fly (</a:t>
            </a:r>
            <a:r>
              <a:rPr lang="en-US" b="1" dirty="0" smtClean="0"/>
              <a:t>criterion 2</a:t>
            </a:r>
            <a:r>
              <a:rPr lang="en-US" dirty="0" smtClean="0"/>
              <a:t>): </a:t>
            </a:r>
          </a:p>
          <a:p>
            <a:pPr marL="1657350" lvl="3" indent="-285750" algn="just">
              <a:spcAft>
                <a:spcPts val="600"/>
              </a:spcAft>
              <a:buFontTx/>
              <a:buChar char="-"/>
            </a:pPr>
            <a:r>
              <a:rPr lang="en-US" dirty="0" smtClean="0"/>
              <a:t>For Static </a:t>
            </a:r>
            <a:r>
              <a:rPr lang="en-US" dirty="0" smtClean="0"/>
              <a:t>assignment, </a:t>
            </a:r>
            <a:r>
              <a:rPr lang="en-US" dirty="0" smtClean="0"/>
              <a:t>the UA may fly in only 50% of the SV in average and no UA was allowed to fly over 100% of its SV.</a:t>
            </a:r>
          </a:p>
          <a:p>
            <a:pPr marL="1657350" lvl="3" indent="-285750" algn="just">
              <a:spcAft>
                <a:spcPts val="600"/>
              </a:spcAft>
              <a:buFontTx/>
              <a:buChar char="-"/>
            </a:pPr>
            <a:r>
              <a:rPr lang="en-US" dirty="0" smtClean="0"/>
              <a:t>For Dynamic </a:t>
            </a:r>
            <a:r>
              <a:rPr lang="en-US" dirty="0" smtClean="0"/>
              <a:t>assignment, </a:t>
            </a:r>
            <a:r>
              <a:rPr lang="en-US" dirty="0" smtClean="0"/>
              <a:t>almost each UA may fly over 100% of its SV.</a:t>
            </a:r>
          </a:p>
          <a:p>
            <a:pPr lvl="2" algn="just">
              <a:spcAft>
                <a:spcPts val="2400"/>
              </a:spcAft>
            </a:pPr>
            <a:r>
              <a:rPr lang="fr-FR" dirty="0" smtClean="0"/>
              <a:t>⇒ </a:t>
            </a:r>
            <a:r>
              <a:rPr lang="en-US" dirty="0" smtClean="0"/>
              <a:t>The use of the </a:t>
            </a:r>
            <a:r>
              <a:rPr lang="en-US" b="1" dirty="0" smtClean="0"/>
              <a:t>Dynamic </a:t>
            </a:r>
            <a:r>
              <a:rPr lang="en-US" b="1" dirty="0" smtClean="0"/>
              <a:t>assignment method </a:t>
            </a:r>
            <a:r>
              <a:rPr lang="en-US" b="1" dirty="0" smtClean="0"/>
              <a:t>may be recommended</a:t>
            </a:r>
            <a:r>
              <a:rPr lang="fr-FR" dirty="0" smtClean="0"/>
              <a:t>. 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For UAS using </a:t>
            </a:r>
            <a:r>
              <a:rPr lang="en-US" b="1" dirty="0" smtClean="0"/>
              <a:t>Centralized connection</a:t>
            </a:r>
            <a:r>
              <a:rPr lang="en-US" dirty="0" smtClean="0"/>
              <a:t>:</a:t>
            </a:r>
          </a:p>
          <a:p>
            <a:pPr marL="1200150" lvl="2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b="1" dirty="0" smtClean="0"/>
              <a:t>criterion 1</a:t>
            </a:r>
            <a:r>
              <a:rPr lang="en-US" dirty="0" smtClean="0"/>
              <a:t>: Dynamic is slightly better than Static.</a:t>
            </a:r>
          </a:p>
          <a:p>
            <a:pPr marL="1200150" lvl="2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b="1" dirty="0" smtClean="0"/>
              <a:t>criterion 2</a:t>
            </a:r>
            <a:r>
              <a:rPr lang="en-US" dirty="0" smtClean="0"/>
              <a:t>: Dynamic is slightly better than Static.</a:t>
            </a:r>
          </a:p>
          <a:p>
            <a:pPr lvl="2" algn="just">
              <a:spcAft>
                <a:spcPts val="600"/>
              </a:spcAft>
            </a:pPr>
            <a:r>
              <a:rPr lang="fr-FR" dirty="0" smtClean="0"/>
              <a:t>⇒ </a:t>
            </a:r>
            <a:r>
              <a:rPr lang="en-US" dirty="0"/>
              <a:t>The use of the </a:t>
            </a:r>
            <a:r>
              <a:rPr lang="en-US" b="1" dirty="0" smtClean="0"/>
              <a:t>Static </a:t>
            </a:r>
            <a:r>
              <a:rPr lang="en-US" b="1" dirty="0" smtClean="0"/>
              <a:t>assignment method </a:t>
            </a:r>
            <a:r>
              <a:rPr lang="en-US" b="1" dirty="0"/>
              <a:t>may be </a:t>
            </a:r>
            <a:r>
              <a:rPr lang="en-US" b="1" dirty="0" smtClean="0"/>
              <a:t>recommended, </a:t>
            </a:r>
            <a:r>
              <a:rPr lang="en-US" dirty="0" smtClean="0"/>
              <a:t>because it might be </a:t>
            </a:r>
            <a:r>
              <a:rPr lang="en-GB" dirty="0" smtClean="0"/>
              <a:t>more </a:t>
            </a:r>
            <a:r>
              <a:rPr lang="en-GB" dirty="0"/>
              <a:t>adapted to future Frequency Provider </a:t>
            </a:r>
            <a:r>
              <a:rPr lang="en-GB" dirty="0" smtClean="0"/>
              <a:t>implementations, especially for Centralized system (centralized GRS using the cellular network).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7293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484784"/>
            <a:ext cx="842493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b="1" u="sng" dirty="0"/>
              <a:t>Conclusion </a:t>
            </a:r>
            <a:r>
              <a:rPr lang="en-GB" b="1" u="sng" dirty="0" smtClean="0"/>
              <a:t>2: absolute number of UAS allowed to fly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 smtClean="0"/>
              <a:t>Considering 3000x2000 km territory, 10 MHz terrestrial bandwidth and the C2 prototype of MOPS DO-362: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u="sng" dirty="0" smtClean="0"/>
              <a:t>Standalone UAS</a:t>
            </a:r>
            <a:r>
              <a:rPr lang="en-GB" dirty="0" smtClean="0"/>
              <a:t>: </a:t>
            </a:r>
            <a:r>
              <a:rPr lang="en-GB" b="1" dirty="0" smtClean="0"/>
              <a:t>1282 UAS </a:t>
            </a:r>
            <a:r>
              <a:rPr lang="en-GB" dirty="0" smtClean="0"/>
              <a:t>(out of 3000) could receive an authorization to fly, </a:t>
            </a:r>
            <a:r>
              <a:rPr lang="en-GB" b="1" dirty="0" smtClean="0"/>
              <a:t>over 100% of their SV</a:t>
            </a:r>
            <a:r>
              <a:rPr lang="en-GB" dirty="0" smtClean="0"/>
              <a:t> for almost all of them, using the </a:t>
            </a:r>
            <a:r>
              <a:rPr lang="en-GB" b="1" dirty="0" smtClean="0"/>
              <a:t>Dynamic </a:t>
            </a:r>
            <a:r>
              <a:rPr lang="en-GB" b="1" dirty="0" smtClean="0"/>
              <a:t>assignment </a:t>
            </a:r>
            <a:r>
              <a:rPr lang="en-GB" dirty="0" smtClean="0"/>
              <a:t>methodology</a:t>
            </a:r>
            <a:r>
              <a:rPr lang="en-GB" dirty="0" smtClean="0"/>
              <a:t>.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u="sng" dirty="0" smtClean="0"/>
              <a:t>Centralized UAS</a:t>
            </a:r>
            <a:r>
              <a:rPr lang="en-GB" dirty="0" smtClean="0"/>
              <a:t>: </a:t>
            </a:r>
            <a:r>
              <a:rPr lang="en-GB" b="1" dirty="0" smtClean="0"/>
              <a:t>660 UAS </a:t>
            </a:r>
            <a:r>
              <a:rPr lang="en-GB" dirty="0" smtClean="0"/>
              <a:t>(out of 3000) could receive an authorization to fly, over </a:t>
            </a:r>
            <a:r>
              <a:rPr lang="en-GB" b="1" dirty="0" smtClean="0"/>
              <a:t>85% of their SV </a:t>
            </a:r>
            <a:r>
              <a:rPr lang="en-GB" dirty="0" smtClean="0"/>
              <a:t>in average, using the </a:t>
            </a:r>
            <a:r>
              <a:rPr lang="en-GB" b="1" dirty="0" smtClean="0"/>
              <a:t>Static </a:t>
            </a:r>
            <a:r>
              <a:rPr lang="en-GB" b="1" dirty="0" smtClean="0"/>
              <a:t>assignment </a:t>
            </a:r>
            <a:r>
              <a:rPr lang="en-GB" dirty="0" smtClean="0"/>
              <a:t>methodology</a:t>
            </a:r>
            <a:r>
              <a:rPr lang="en-GB" dirty="0" smtClean="0"/>
              <a:t>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778944" y="146429"/>
            <a:ext cx="1882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5</a:t>
            </a:r>
            <a:r>
              <a:rPr lang="en-US" sz="2400" b="1" dirty="0" smtClean="0"/>
              <a:t>. Conclusion</a:t>
            </a:r>
            <a:endParaRPr lang="en-US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4382917" y="642398"/>
            <a:ext cx="4581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u="sng" dirty="0" smtClean="0"/>
              <a:t>5.1. Conclusion of the study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7791181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78944" y="146429"/>
            <a:ext cx="1882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5</a:t>
            </a:r>
            <a:r>
              <a:rPr lang="en-US" sz="2400" b="1" dirty="0" smtClean="0"/>
              <a:t>. Conclusion</a:t>
            </a:r>
            <a:endParaRPr lang="en-US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382917" y="642398"/>
            <a:ext cx="4581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u="sng" dirty="0" smtClean="0"/>
              <a:t>5.2. Future works</a:t>
            </a:r>
            <a:endParaRPr lang="en-US" sz="2000" i="1" u="sng" dirty="0"/>
          </a:p>
        </p:txBody>
      </p:sp>
      <p:sp>
        <p:nvSpPr>
          <p:cNvPr id="6" name="Rectangle 5"/>
          <p:cNvSpPr/>
          <p:nvPr/>
        </p:nvSpPr>
        <p:spPr>
          <a:xfrm>
            <a:off x="179512" y="1484784"/>
            <a:ext cx="842493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GB" b="1" dirty="0" smtClean="0"/>
              <a:t>Enhance to the Static </a:t>
            </a:r>
            <a:r>
              <a:rPr lang="en-GB" b="1" dirty="0" smtClean="0"/>
              <a:t>assignment </a:t>
            </a:r>
            <a:r>
              <a:rPr lang="en-GB" dirty="0" smtClean="0"/>
              <a:t>methodology</a:t>
            </a:r>
            <a:r>
              <a:rPr lang="en-GB" dirty="0" smtClean="0"/>
              <a:t>, which might be the future implementation method for the future </a:t>
            </a:r>
            <a:r>
              <a:rPr lang="en-GB" b="1" dirty="0" smtClean="0"/>
              <a:t>centralized UAS</a:t>
            </a:r>
            <a:r>
              <a:rPr lang="en-GB" dirty="0" smtClean="0"/>
              <a:t>.</a:t>
            </a:r>
          </a:p>
          <a:p>
            <a:pPr marL="285750" indent="-285750" algn="just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GB" dirty="0" smtClean="0"/>
              <a:t>As for future UAS traffic, Standalone and Centralized UAS will co-exist, an </a:t>
            </a:r>
            <a:r>
              <a:rPr lang="en-GB" b="1" dirty="0" smtClean="0"/>
              <a:t>hybridization of Static and Dynamic </a:t>
            </a:r>
            <a:r>
              <a:rPr lang="en-GB" dirty="0" smtClean="0"/>
              <a:t>assignment could </a:t>
            </a:r>
            <a:r>
              <a:rPr lang="en-GB" dirty="0" smtClean="0"/>
              <a:t>be envisaged.</a:t>
            </a:r>
          </a:p>
          <a:p>
            <a:pPr marL="285750" indent="-285750" algn="just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GB" b="1" dirty="0" smtClean="0"/>
              <a:t>More comparison criteria </a:t>
            </a:r>
            <a:r>
              <a:rPr lang="en-GB" dirty="0" smtClean="0"/>
              <a:t>should be considered to consolidate the results of this study, including the impact of </a:t>
            </a:r>
            <a:r>
              <a:rPr lang="en-GB" b="1" dirty="0" smtClean="0"/>
              <a:t>increase UAS density at some locations</a:t>
            </a:r>
            <a:r>
              <a:rPr lang="en-GB" dirty="0" smtClean="0"/>
              <a:t>.</a:t>
            </a:r>
          </a:p>
          <a:p>
            <a:pPr marL="285750" indent="-285750" algn="just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GB" b="1" dirty="0" smtClean="0"/>
              <a:t>More realistic simulation parameters </a:t>
            </a:r>
            <a:r>
              <a:rPr lang="en-GB" dirty="0" smtClean="0"/>
              <a:t>could be considered: relief and non uniform UAS distribution, other transmitted C2 link spectrum density mask.</a:t>
            </a:r>
          </a:p>
          <a:p>
            <a:pPr marL="285750" indent="-285750" algn="just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GB" dirty="0" smtClean="0"/>
              <a:t>Finally, similar channel </a:t>
            </a:r>
            <a:r>
              <a:rPr lang="en-GB" dirty="0" smtClean="0"/>
              <a:t>assignment methodologies </a:t>
            </a:r>
            <a:r>
              <a:rPr lang="en-GB" dirty="0" smtClean="0"/>
              <a:t>should be considered on the </a:t>
            </a:r>
            <a:r>
              <a:rPr lang="en-GB" b="1" dirty="0" smtClean="0"/>
              <a:t>satellite system</a:t>
            </a:r>
            <a:r>
              <a:rPr lang="en-GB" dirty="0" smtClean="0"/>
              <a:t>, so as to study the a</a:t>
            </a:r>
            <a:r>
              <a:rPr lang="en-GB" b="1" dirty="0" smtClean="0"/>
              <a:t>ggregation of satellite and terrestrial components on the 5030-5091 MHz band</a:t>
            </a:r>
            <a:r>
              <a:rPr lang="en-GB" dirty="0" smtClean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041919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95736" y="2636912"/>
            <a:ext cx="5076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Thank you for your attention</a:t>
            </a:r>
            <a:endParaRPr lang="en-US" sz="32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642157" y="3501008"/>
            <a:ext cx="2183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Questions 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38414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9990259"/>
                  </p:ext>
                </p:extLst>
              </p:nvPr>
            </p:nvGraphicFramePr>
            <p:xfrm>
              <a:off x="539552" y="1196752"/>
              <a:ext cx="8397995" cy="3325027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614580"/>
                    <a:gridCol w="816851"/>
                    <a:gridCol w="1018104"/>
                    <a:gridCol w="1018104"/>
                    <a:gridCol w="947074"/>
                    <a:gridCol w="1018104"/>
                    <a:gridCol w="1018104"/>
                    <a:gridCol w="947074"/>
                  </a:tblGrid>
                  <a:tr h="307815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Unit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UA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GRS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  <a:tr h="412265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Small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Medium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Large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Small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Medium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Large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3545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dBm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37.2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39.2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40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37.2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39.2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40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3545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𝑮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𝒎𝒂𝒙</m:t>
                                </m:r>
                              </m:oMath>
                            </m:oMathPara>
                          </a14:m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dBi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23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  <a:tr h="33545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𝑮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𝒔𝒍𝒃</m:t>
                                </m:r>
                              </m:oMath>
                            </m:oMathPara>
                          </a14:m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dBi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-12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5.4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  <a:tr h="30781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Kbit/s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34.5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103.5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138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34.5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103.5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138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0781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kHz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85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170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205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85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170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205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3757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fr-FR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𝑴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sub>
                                    </m:sSub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𝒎𝒂𝒙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dB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6.7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6.7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  <a:tr h="33757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fr-FR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𝑴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sub>
                                    </m:sSub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𝒎𝒊𝒏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dB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-23.3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-23.3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  <a:tr h="30781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Polarization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Vertical</a:t>
                          </a:r>
                          <a:endParaRPr lang="fr-FR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Vertical</a:t>
                          </a:r>
                          <a:endParaRPr lang="fr-FR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9990259"/>
                  </p:ext>
                </p:extLst>
              </p:nvPr>
            </p:nvGraphicFramePr>
            <p:xfrm>
              <a:off x="539552" y="1196752"/>
              <a:ext cx="8397995" cy="3325027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614580"/>
                    <a:gridCol w="816851"/>
                    <a:gridCol w="1018104"/>
                    <a:gridCol w="1018104"/>
                    <a:gridCol w="947074"/>
                    <a:gridCol w="1018104"/>
                    <a:gridCol w="1018104"/>
                    <a:gridCol w="947074"/>
                  </a:tblGrid>
                  <a:tr h="307815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Unit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UA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GRS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  <a:tr h="412265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Small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Medium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Large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Small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Medium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Large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3545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377" t="-236364" r="-421132" b="-7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dBm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37.2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39.2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40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37.2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39.2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40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3545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377" t="-336364" r="-421132" b="-6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dBi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23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  <a:tr h="33545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377" t="-436364" r="-421132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dBi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-12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5.4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  <a:tr h="3078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377" t="-578431" r="-421132" b="-46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Kbit/s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34.5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103.5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138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34.5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103.5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138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078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377" t="-678431" r="-421132" b="-36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kHz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85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170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205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85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170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205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3757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377" t="-721818" r="-421132" b="-23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dB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6.7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6.7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  <a:tr h="33757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377" t="-821818" r="-421132" b="-13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dB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-23.3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-23.3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  <a:tr h="30781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Polarization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</a:t>
                          </a:r>
                          <a:endParaRPr lang="fr-FR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Vertical</a:t>
                          </a:r>
                          <a:endParaRPr lang="fr-FR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Vertical</a:t>
                          </a:r>
                          <a:endParaRPr lang="fr-FR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1263734"/>
                  </p:ext>
                </p:extLst>
              </p:nvPr>
            </p:nvGraphicFramePr>
            <p:xfrm>
              <a:off x="539552" y="4941168"/>
              <a:ext cx="8397995" cy="171196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614580"/>
                    <a:gridCol w="816851"/>
                    <a:gridCol w="1018104"/>
                    <a:gridCol w="1018104"/>
                    <a:gridCol w="947074"/>
                    <a:gridCol w="1018104"/>
                    <a:gridCol w="1018104"/>
                    <a:gridCol w="947074"/>
                  </a:tblGrid>
                  <a:tr h="277033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Unit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UA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GRS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  <a:tr h="277033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Small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Medium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Large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Small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Medium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Large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0191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𝑮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𝑹</m:t>
                                        </m:r>
                                      </m:e>
                                      <m:sub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𝒎𝒂𝒙</m:t>
                                </m:r>
                              </m:oMath>
                            </m:oMathPara>
                          </a14:m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dBi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23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  <a:tr h="30191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𝑮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𝑹</m:t>
                                        </m:r>
                                      </m:e>
                                      <m:sub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𝒔𝒍𝒃</m:t>
                                </m:r>
                              </m:oMath>
                            </m:oMathPara>
                          </a14:m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dBi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-12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5.4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  <a:tr h="27703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𝒎𝒂𝒙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km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65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126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180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65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126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180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703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Polarization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Vertical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Vertical</a:t>
                          </a:r>
                          <a:endParaRPr lang="fr-FR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1263734"/>
                  </p:ext>
                </p:extLst>
              </p:nvPr>
            </p:nvGraphicFramePr>
            <p:xfrm>
              <a:off x="539552" y="4941168"/>
              <a:ext cx="8397995" cy="171196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614580"/>
                    <a:gridCol w="816851"/>
                    <a:gridCol w="1018104"/>
                    <a:gridCol w="1018104"/>
                    <a:gridCol w="947074"/>
                    <a:gridCol w="1018104"/>
                    <a:gridCol w="1018104"/>
                    <a:gridCol w="947074"/>
                  </a:tblGrid>
                  <a:tr h="277033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Unit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UA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GRS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  <a:tr h="277033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Small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Medium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Large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Small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Medium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Large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019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377" t="-206000" r="-421132" b="-32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dBi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23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  <a:tr h="3019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377" t="-306000" r="-421132" b="-22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dBi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-12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5.4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  <a:tr h="277033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377" t="-451111" r="-421132" b="-1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km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65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126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180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65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126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180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703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Polarization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Vertical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Vertical</a:t>
                          </a:r>
                          <a:endParaRPr lang="fr-FR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ZoneTexte 5"/>
          <p:cNvSpPr txBox="1"/>
          <p:nvPr/>
        </p:nvSpPr>
        <p:spPr>
          <a:xfrm>
            <a:off x="6516216" y="86084"/>
            <a:ext cx="1775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Backup slide</a:t>
            </a:r>
            <a:endParaRPr lang="en-US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275856" y="54868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u="sng" dirty="0" smtClean="0"/>
              <a:t>Parameters of the C2 link prototype of MOPS DO-362 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3280571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78944" y="146429"/>
            <a:ext cx="2083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 Introduction</a:t>
            </a:r>
            <a:endParaRPr lang="en-US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60703" y="1311400"/>
            <a:ext cx="849694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The 5030-5091 MHz frequency band will provide frequency allocations to both terrestrial and satellite aeronautical communication systems: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In 2012, ITU WRC-12 provided Terrestrial allocation to </a:t>
            </a:r>
            <a:r>
              <a:rPr lang="en-US" b="1" dirty="0" smtClean="0"/>
              <a:t>Aeronautical Mobile Route Service (AM(R)S)</a:t>
            </a:r>
            <a:r>
              <a:rPr lang="en-US" dirty="0" smtClean="0"/>
              <a:t>  in the </a:t>
            </a:r>
            <a:r>
              <a:rPr lang="en-US" b="1" dirty="0" smtClean="0"/>
              <a:t>5030-5091 MHz </a:t>
            </a:r>
            <a:r>
              <a:rPr lang="en-US" dirty="0" smtClean="0"/>
              <a:t>band.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ITU WRC-2012 Footnote No. 5.443D outlines the interest of </a:t>
            </a:r>
            <a:r>
              <a:rPr lang="en-US" b="1" dirty="0" smtClean="0"/>
              <a:t>5030-5091 MHz </a:t>
            </a:r>
            <a:r>
              <a:rPr lang="en-US" dirty="0" smtClean="0"/>
              <a:t>band for Satellite allocation to the </a:t>
            </a:r>
            <a:r>
              <a:rPr lang="en-US" b="1" dirty="0"/>
              <a:t>Aeronautical Mobile </a:t>
            </a:r>
            <a:r>
              <a:rPr lang="en-US" b="1" dirty="0" smtClean="0"/>
              <a:t>Satellite Route </a:t>
            </a:r>
            <a:r>
              <a:rPr lang="en-US" b="1" dirty="0"/>
              <a:t>Service (</a:t>
            </a:r>
            <a:r>
              <a:rPr lang="en-US" b="1" dirty="0" smtClean="0"/>
              <a:t>AMS(R)S)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4382916" y="642399"/>
            <a:ext cx="1423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sng" dirty="0" smtClean="0"/>
              <a:t>1.1. Context</a:t>
            </a:r>
            <a:endParaRPr lang="en-US" sz="2000" i="1" u="sng" dirty="0"/>
          </a:p>
        </p:txBody>
      </p:sp>
      <p:sp>
        <p:nvSpPr>
          <p:cNvPr id="8" name="Rectangle 7"/>
          <p:cNvSpPr/>
          <p:nvPr/>
        </p:nvSpPr>
        <p:spPr>
          <a:xfrm>
            <a:off x="5925117" y="5590374"/>
            <a:ext cx="764103" cy="441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SAT FWD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854449" y="5592290"/>
            <a:ext cx="1799587" cy="44000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Terrestrial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806959" y="5591286"/>
            <a:ext cx="7920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SAT RTN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1515671" y="6032296"/>
            <a:ext cx="6387008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7809441" y="6024338"/>
                <a:ext cx="3709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441" y="6024338"/>
                <a:ext cx="370935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12"/>
          <p:cNvCxnSpPr/>
          <p:nvPr/>
        </p:nvCxnSpPr>
        <p:spPr>
          <a:xfrm flipV="1">
            <a:off x="2810333" y="5384224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6699990" y="5376266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stCxn id="9" idx="0"/>
          </p:cNvCxnSpPr>
          <p:nvPr/>
        </p:nvCxnSpPr>
        <p:spPr>
          <a:xfrm flipV="1">
            <a:off x="4754243" y="5376266"/>
            <a:ext cx="30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4317240" y="5141208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5060 MHz</a:t>
            </a:r>
            <a:endParaRPr lang="fr-FR" sz="14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1984688" y="5133965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5030 MHz</a:t>
            </a:r>
            <a:endParaRPr lang="fr-FR" sz="14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6618473" y="5141209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5091 MHz</a:t>
            </a:r>
            <a:endParaRPr lang="fr-FR" sz="1400" b="1" dirty="0"/>
          </a:p>
        </p:txBody>
      </p:sp>
      <p:sp>
        <p:nvSpPr>
          <p:cNvPr id="19" name="Rectangle 18"/>
          <p:cNvSpPr/>
          <p:nvPr/>
        </p:nvSpPr>
        <p:spPr>
          <a:xfrm>
            <a:off x="3598346" y="5591013"/>
            <a:ext cx="254878" cy="42998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5655261" y="5591013"/>
            <a:ext cx="259087" cy="4299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5580803" y="5441742"/>
            <a:ext cx="39788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3530413" y="5441742"/>
            <a:ext cx="39788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3902343" y="6176312"/>
            <a:ext cx="17037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4427984" y="6175034"/>
                <a:ext cx="6676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fr-FR" sz="1600" b="1" i="1" smtClean="0">
                              <a:latin typeface="Cambria Math" panose="02040503050406030204" pitchFamily="18" charset="0"/>
                            </a:rPr>
                            <m:t>𝑳𝑶𝑺</m:t>
                          </m:r>
                        </m:sub>
                      </m:sSub>
                    </m:oMath>
                  </m:oMathPara>
                </a14:m>
                <a:endParaRPr lang="fr-FR" sz="1600" b="1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6175034"/>
                <a:ext cx="667683" cy="3385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ZoneTexte 24"/>
          <p:cNvSpPr txBox="1"/>
          <p:nvPr/>
        </p:nvSpPr>
        <p:spPr>
          <a:xfrm>
            <a:off x="3382028" y="4899368"/>
            <a:ext cx="685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Guard bands</a:t>
            </a:r>
            <a:endParaRPr lang="en-US" sz="1400" dirty="0"/>
          </a:p>
        </p:txBody>
      </p:sp>
      <p:sp>
        <p:nvSpPr>
          <p:cNvPr id="26" name="ZoneTexte 25"/>
          <p:cNvSpPr txBox="1"/>
          <p:nvPr/>
        </p:nvSpPr>
        <p:spPr>
          <a:xfrm>
            <a:off x="5414076" y="4899368"/>
            <a:ext cx="685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Guard bands</a:t>
            </a:r>
            <a:endParaRPr lang="en-US" sz="1400" dirty="0"/>
          </a:p>
        </p:txBody>
      </p:sp>
      <p:sp>
        <p:nvSpPr>
          <p:cNvPr id="27" name="ZoneTexte 26"/>
          <p:cNvSpPr txBox="1"/>
          <p:nvPr/>
        </p:nvSpPr>
        <p:spPr>
          <a:xfrm>
            <a:off x="460703" y="3940295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/>
              <a:t>Example: Sharing of the 5030-5091 MHz proposed by RPAS Panel of the EUROCAE in FSMP WG/04 WP/09: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974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78944" y="146429"/>
            <a:ext cx="2083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 Introduction</a:t>
            </a:r>
            <a:endParaRPr lang="en-US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382916" y="642399"/>
            <a:ext cx="3113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sng" dirty="0" smtClean="0"/>
              <a:t>1.2. Overview of ENAC study</a:t>
            </a:r>
            <a:endParaRPr lang="en-US" sz="2000" i="1" u="sng" dirty="0"/>
          </a:p>
        </p:txBody>
      </p:sp>
      <p:sp>
        <p:nvSpPr>
          <p:cNvPr id="6" name="ZoneTexte 5"/>
          <p:cNvSpPr txBox="1"/>
          <p:nvPr/>
        </p:nvSpPr>
        <p:spPr>
          <a:xfrm>
            <a:off x="467544" y="1556792"/>
            <a:ext cx="84969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b="1" dirty="0" smtClean="0"/>
              <a:t>ENAC</a:t>
            </a:r>
            <a:r>
              <a:rPr lang="en-US" dirty="0" smtClean="0"/>
              <a:t> (French Civil Aviation School) is tasked by the </a:t>
            </a:r>
            <a:r>
              <a:rPr lang="en-US" b="1" dirty="0" smtClean="0"/>
              <a:t>DGAC</a:t>
            </a:r>
            <a:r>
              <a:rPr lang="en-US" dirty="0" smtClean="0"/>
              <a:t> (French Civil Aviation Organization) to study the compatibility between terrestrial and satellite systems in the 5030-5091 MHz band. A </a:t>
            </a:r>
            <a:r>
              <a:rPr lang="en-US" b="1" dirty="0" smtClean="0"/>
              <a:t>3 step study </a:t>
            </a:r>
            <a:r>
              <a:rPr lang="en-US" dirty="0" smtClean="0"/>
              <a:t>has been proposed:</a:t>
            </a:r>
          </a:p>
          <a:p>
            <a:pPr marL="800100" lvl="1" indent="-342900" algn="just">
              <a:spcAft>
                <a:spcPts val="2400"/>
              </a:spcAft>
              <a:buFont typeface="+mj-lt"/>
              <a:buAutoNum type="arabicPeriod"/>
            </a:pPr>
            <a:r>
              <a:rPr lang="en-US" b="1" dirty="0" smtClean="0"/>
              <a:t>Analyze and propose optimal  methodologies to </a:t>
            </a:r>
            <a:r>
              <a:rPr lang="en-US" b="1" dirty="0" smtClean="0"/>
              <a:t>assign frequency </a:t>
            </a:r>
            <a:r>
              <a:rPr lang="en-US" b="1" dirty="0" smtClean="0"/>
              <a:t>channels to UAS (Unmanned Aircraft Systems) users on the terrestrial system. </a:t>
            </a:r>
          </a:p>
          <a:p>
            <a:pPr marL="800100" lvl="1" indent="-342900" algn="just">
              <a:spcAft>
                <a:spcPts val="2400"/>
              </a:spcAft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Analyze and propose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optimal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methodologies to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assign frequency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channels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to UAS (Unmanned Aircraft Systems) users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on the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satellite system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 algn="just">
              <a:spcAft>
                <a:spcPts val="24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Analyze the aggregation of both systems on the 5030-5091 MHz band.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522920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The study presented in this presentation is </a:t>
            </a:r>
            <a:r>
              <a:rPr lang="en-US" b="1" dirty="0" smtClean="0"/>
              <a:t>dedicated to step 1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90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78944" y="146429"/>
            <a:ext cx="2083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 Introduction</a:t>
            </a:r>
            <a:endParaRPr lang="en-US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382916" y="642399"/>
            <a:ext cx="4186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sng" dirty="0" smtClean="0"/>
              <a:t>1.3. Context of terrestrial system study</a:t>
            </a:r>
            <a:endParaRPr lang="en-US" sz="2000" i="1" u="sng" dirty="0"/>
          </a:p>
        </p:txBody>
      </p:sp>
      <p:sp>
        <p:nvSpPr>
          <p:cNvPr id="6" name="ZoneTexte 5"/>
          <p:cNvSpPr txBox="1"/>
          <p:nvPr/>
        </p:nvSpPr>
        <p:spPr>
          <a:xfrm>
            <a:off x="460703" y="1130364"/>
            <a:ext cx="84969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b="1" dirty="0"/>
              <a:t>NASA Phase 1 </a:t>
            </a:r>
            <a:r>
              <a:rPr lang="en-GB" dirty="0"/>
              <a:t>of the C2 (Command and Control) sub-project of the NASA’s UAS integration in the National Airspace (NAS) has been completed (2012-2016</a:t>
            </a:r>
            <a:r>
              <a:rPr lang="en-GB" dirty="0" smtClean="0"/>
              <a:t>).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 smtClean="0"/>
              <a:t>The results of Phase 1 provided development and testing of a prototype terrestrial C2 link system, in the </a:t>
            </a:r>
            <a:r>
              <a:rPr lang="en-GB" b="1" dirty="0" smtClean="0"/>
              <a:t>MOPS DO-362</a:t>
            </a:r>
            <a:r>
              <a:rPr lang="en-GB" dirty="0" smtClean="0"/>
              <a:t>. 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460703" y="3164775"/>
            <a:ext cx="8346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b="1" u="sng" dirty="0" smtClean="0"/>
              <a:t>Main goal of the study: </a:t>
            </a:r>
            <a:r>
              <a:rPr lang="en-GB" dirty="0" smtClean="0"/>
              <a:t>Using the </a:t>
            </a:r>
            <a:r>
              <a:rPr lang="en-GB" b="1" dirty="0" smtClean="0"/>
              <a:t>prototype C2 link of MOPS DO-362 and fulfilling the required ICAO interference protection criteria</a:t>
            </a:r>
            <a:r>
              <a:rPr lang="en-GB" dirty="0" smtClean="0"/>
              <a:t>, </a:t>
            </a:r>
            <a:r>
              <a:rPr lang="en-GB" b="1" dirty="0" smtClean="0"/>
              <a:t>how many UAS (Unmanned Aircraft Systems) may receive C2 link frequency channel </a:t>
            </a:r>
            <a:r>
              <a:rPr lang="en-GB" b="1" dirty="0" smtClean="0"/>
              <a:t>assignments </a:t>
            </a:r>
            <a:r>
              <a:rPr lang="en-GB" dirty="0" smtClean="0"/>
              <a:t>on </a:t>
            </a:r>
            <a:r>
              <a:rPr lang="en-GB" dirty="0" smtClean="0"/>
              <a:t>the terrestrial system, from the </a:t>
            </a:r>
            <a:r>
              <a:rPr lang="en-GB" b="1" dirty="0" smtClean="0"/>
              <a:t>5030-5091 MHz </a:t>
            </a:r>
            <a:r>
              <a:rPr lang="en-GB" dirty="0" smtClean="0"/>
              <a:t>band ? </a:t>
            </a:r>
            <a:endParaRPr lang="en-GB" b="1" u="sng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460703" y="4365104"/>
            <a:ext cx="849694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 smtClean="0"/>
              <a:t>To achieve this main goal, 2 </a:t>
            </a:r>
            <a:r>
              <a:rPr lang="en-GB" b="1" dirty="0" smtClean="0"/>
              <a:t>specific objectives will be addressed</a:t>
            </a:r>
            <a:r>
              <a:rPr lang="en-GB" dirty="0" smtClean="0"/>
              <a:t>: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Analyze and compare two methods of frequency C2 link channel </a:t>
            </a:r>
            <a:r>
              <a:rPr lang="en-US" b="1" dirty="0" smtClean="0"/>
              <a:t>assignment </a:t>
            </a:r>
            <a:r>
              <a:rPr lang="en-US" dirty="0" smtClean="0"/>
              <a:t>(Dynamic </a:t>
            </a:r>
            <a:r>
              <a:rPr lang="en-US" dirty="0" smtClean="0"/>
              <a:t>and Static).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Estimate the number of UAS who could receive frequency channel </a:t>
            </a:r>
            <a:r>
              <a:rPr lang="en-US" b="1" dirty="0" smtClean="0"/>
              <a:t>assignments</a:t>
            </a:r>
            <a:r>
              <a:rPr lang="en-US" dirty="0" smtClean="0"/>
              <a:t>, </a:t>
            </a:r>
            <a:r>
              <a:rPr lang="en-US" dirty="0" smtClean="0"/>
              <a:t>on a given territory, depending on the </a:t>
            </a:r>
            <a:r>
              <a:rPr lang="en-US" dirty="0" smtClean="0"/>
              <a:t>assignment method </a:t>
            </a:r>
            <a:r>
              <a:rPr lang="en-US" dirty="0" smtClean="0"/>
              <a:t>considered (Static or Dynamic) and on the communication architecture considered (Centralized Network or Standalone UAS).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427984" y="2624623"/>
            <a:ext cx="4255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sng" dirty="0" smtClean="0"/>
              <a:t>1.4. Goal of the terrestrial system study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1782377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78944" y="146429"/>
            <a:ext cx="2083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 Introduction</a:t>
            </a:r>
            <a:endParaRPr lang="en-US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382916" y="642399"/>
            <a:ext cx="3314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sng" dirty="0" smtClean="0"/>
              <a:t>1.3. Fundamental terminology</a:t>
            </a:r>
            <a:endParaRPr lang="en-US" sz="2000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467544" y="1204066"/>
                <a:ext cx="8572052" cy="2644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b="1" dirty="0" smtClean="0"/>
                  <a:t>UA: Unmanned Aircraft </a:t>
                </a:r>
                <a:r>
                  <a:rPr lang="en-US" dirty="0" smtClean="0"/>
                  <a:t>(drone vehicle).</a:t>
                </a:r>
              </a:p>
              <a:p>
                <a:pPr marL="285750" indent="-285750" algn="just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b="1" dirty="0" smtClean="0"/>
                  <a:t>GRS: Ground Radio Station</a:t>
                </a:r>
                <a:r>
                  <a:rPr lang="en-US" dirty="0" smtClean="0"/>
                  <a:t>, the radio station from which the C2 link signal is transmitted and received.</a:t>
                </a:r>
              </a:p>
              <a:p>
                <a:pPr marL="285750" indent="-285750" algn="just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b="1" dirty="0" smtClean="0"/>
                  <a:t>RPS: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Remote Pilot Station</a:t>
                </a:r>
                <a:r>
                  <a:rPr lang="en-US" dirty="0" smtClean="0"/>
                  <a:t>, where the Remote Pilot is located, not necessary at the same place as the GRS. </a:t>
                </a:r>
              </a:p>
              <a:p>
                <a:pPr marL="285750" indent="-285750" algn="just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b="1" dirty="0"/>
                  <a:t>UAS</a:t>
                </a:r>
                <a:r>
                  <a:rPr lang="en-US" dirty="0"/>
                  <a:t>: </a:t>
                </a:r>
                <a:r>
                  <a:rPr lang="en-US" b="1" dirty="0"/>
                  <a:t>Unmanned Aircraft System</a:t>
                </a:r>
                <a:r>
                  <a:rPr lang="en-US" dirty="0"/>
                  <a:t>: UA+GRS+RPS</a:t>
                </a:r>
                <a:r>
                  <a:rPr lang="en-US" dirty="0" smtClean="0"/>
                  <a:t>.</a:t>
                </a:r>
              </a:p>
              <a:p>
                <a:pPr marL="285750" lvl="0" indent="-285750" algn="just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b="1" dirty="0"/>
                  <a:t>SV: Service Volume</a:t>
                </a:r>
                <a:r>
                  <a:rPr lang="en-US" dirty="0"/>
                  <a:t>, which delimits the volume in which an UA is assumed to </a:t>
                </a:r>
                <a:r>
                  <a:rPr lang="en-US" dirty="0" smtClean="0"/>
                  <a:t>fly, defined by the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fr-F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𝑺𝑽</m:t>
                        </m:r>
                      </m:sub>
                    </m:sSub>
                  </m:oMath>
                </a14:m>
                <a:r>
                  <a:rPr lang="en-US" dirty="0" smtClean="0"/>
                  <a:t>, maximum altitude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𝑺𝑽</m:t>
                        </m:r>
                      </m:sub>
                    </m:sSub>
                  </m:oMath>
                </a14:m>
                <a:r>
                  <a:rPr lang="en-US" dirty="0" smtClean="0"/>
                  <a:t> and center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𝑺𝑽</m:t>
                        </m:r>
                      </m:sub>
                    </m:sSub>
                  </m:oMath>
                </a14:m>
                <a:r>
                  <a:rPr lang="fr-FR" dirty="0" smtClean="0"/>
                  <a:t>.</a:t>
                </a:r>
                <a:endParaRPr lang="fr-FR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04066"/>
                <a:ext cx="8572052" cy="2644920"/>
              </a:xfrm>
              <a:prstGeom prst="rect">
                <a:avLst/>
              </a:prstGeom>
              <a:blipFill rotWithShape="0">
                <a:blip r:embed="rId2"/>
                <a:stretch>
                  <a:fillRect l="-498" t="-1386" r="-569" b="-18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3030449" y="5407840"/>
                <a:ext cx="5965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𝑺𝑽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449" y="5407840"/>
                <a:ext cx="59657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lipse 8"/>
          <p:cNvSpPr/>
          <p:nvPr/>
        </p:nvSpPr>
        <p:spPr>
          <a:xfrm>
            <a:off x="1763688" y="4077072"/>
            <a:ext cx="2880320" cy="2647237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616746" y="4215249"/>
            <a:ext cx="1330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2060"/>
                </a:solidFill>
              </a:rPr>
              <a:t>Service Volume</a:t>
            </a:r>
            <a:endParaRPr lang="fr-FR" sz="1400" b="1" dirty="0">
              <a:solidFill>
                <a:srgbClr val="00206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627023" y="4651054"/>
            <a:ext cx="46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UA</a:t>
            </a:r>
            <a:endParaRPr lang="fr-FR" b="1" dirty="0"/>
          </a:p>
        </p:txBody>
      </p:sp>
      <p:sp>
        <p:nvSpPr>
          <p:cNvPr id="12" name="Ellipse 11"/>
          <p:cNvSpPr/>
          <p:nvPr/>
        </p:nvSpPr>
        <p:spPr>
          <a:xfrm>
            <a:off x="3185623" y="5377830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/>
          <p:cNvCxnSpPr>
            <a:stCxn id="12" idx="1"/>
          </p:cNvCxnSpPr>
          <p:nvPr/>
        </p:nvCxnSpPr>
        <p:spPr>
          <a:xfrm flipH="1" flipV="1">
            <a:off x="1946081" y="4745069"/>
            <a:ext cx="1246237" cy="6394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2508574" y="4814143"/>
                <a:ext cx="5650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fr-FR" sz="1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𝑺𝑽</m:t>
                          </m:r>
                        </m:sub>
                      </m:sSub>
                    </m:oMath>
                  </m:oMathPara>
                </a14:m>
                <a:endParaRPr lang="fr-FR" sz="16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574" y="4814143"/>
                <a:ext cx="565091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/>
          <p:cNvSpPr txBox="1"/>
          <p:nvPr/>
        </p:nvSpPr>
        <p:spPr>
          <a:xfrm>
            <a:off x="5570938" y="5910845"/>
            <a:ext cx="568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GRS</a:t>
            </a:r>
            <a:endParaRPr lang="fr-FR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6738108" y="5910845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RPS</a:t>
            </a:r>
            <a:endParaRPr lang="fr-FR" b="1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 flipV="1">
            <a:off x="4095613" y="4968032"/>
            <a:ext cx="1481495" cy="5578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4034313" y="5121920"/>
            <a:ext cx="1494484" cy="5580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 rot="1250173">
            <a:off x="4678273" y="4877485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C2 link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691585" y="5230703"/>
            <a:ext cx="15445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Terrestrial connection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 rot="1246828">
            <a:off x="4017709" y="5148538"/>
            <a:ext cx="1620748" cy="352591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5"/>
          <a:srcRect l="16695" t="55665" r="78833" b="40624"/>
          <a:stretch/>
        </p:blipFill>
        <p:spPr>
          <a:xfrm>
            <a:off x="3613341" y="4941295"/>
            <a:ext cx="373116" cy="124372"/>
          </a:xfrm>
          <a:prstGeom prst="rect">
            <a:avLst/>
          </a:prstGeom>
        </p:spPr>
      </p:pic>
      <p:pic>
        <p:nvPicPr>
          <p:cNvPr id="26" name="Picture 2" descr="RÃ©sultat de recherche d'images pour &quot;remote pilot drone&quot;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6845" b="-3224"/>
          <a:stretch/>
        </p:blipFill>
        <p:spPr bwMode="auto">
          <a:xfrm>
            <a:off x="6873182" y="5473110"/>
            <a:ext cx="276799" cy="39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Connecteur droit 26"/>
          <p:cNvCxnSpPr/>
          <p:nvPr/>
        </p:nvCxnSpPr>
        <p:spPr>
          <a:xfrm>
            <a:off x="6139683" y="5680012"/>
            <a:ext cx="67644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6" descr="Image associÃ©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850" y="5439917"/>
            <a:ext cx="384981" cy="54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281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79912" y="260648"/>
            <a:ext cx="4343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Organization of the presentation</a:t>
            </a:r>
            <a:endParaRPr lang="en-US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1988840"/>
            <a:ext cx="84249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2400"/>
              </a:spcAft>
              <a:buAutoNum type="arabicPeriod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Introduction and Scope of the study</a:t>
            </a:r>
          </a:p>
          <a:p>
            <a:pPr marL="342900" indent="-342900" algn="just">
              <a:spcAft>
                <a:spcPts val="2400"/>
              </a:spcAft>
              <a:buAutoNum type="arabicPeriod"/>
            </a:pPr>
            <a:r>
              <a:rPr lang="en-US" sz="2400" b="1" dirty="0" smtClean="0"/>
              <a:t>Assumptions on the terrestrial C2 link system</a:t>
            </a:r>
          </a:p>
          <a:p>
            <a:pPr marL="342900" indent="-342900" algn="just">
              <a:spcAft>
                <a:spcPts val="2400"/>
              </a:spcAft>
              <a:buAutoNum type="arabicPeriod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Definition of the Static and Dynamic allocation processes</a:t>
            </a:r>
          </a:p>
          <a:p>
            <a:pPr marL="342900" indent="-342900" algn="just">
              <a:spcAft>
                <a:spcPts val="2400"/>
              </a:spcAft>
              <a:buAutoNum type="arabicPeriod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Results of the simulations</a:t>
            </a:r>
          </a:p>
          <a:p>
            <a:pPr marL="342900" indent="-342900" algn="just">
              <a:spcAft>
                <a:spcPts val="2400"/>
              </a:spcAft>
              <a:buAutoNum type="arabicPeriod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Conclusions and recommendations 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202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78944" y="146429"/>
            <a:ext cx="2139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  <a:r>
              <a:rPr lang="en-US" sz="2400" b="1" dirty="0" smtClean="0"/>
              <a:t>. Assumptions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323528" y="1628800"/>
            <a:ext cx="864096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The different assumptions that will be considered all along this study are grouped in </a:t>
            </a:r>
            <a:r>
              <a:rPr lang="en-US" b="1" dirty="0"/>
              <a:t>5</a:t>
            </a:r>
            <a:r>
              <a:rPr lang="en-US" b="1" dirty="0" smtClean="0"/>
              <a:t> major categories</a:t>
            </a:r>
            <a:r>
              <a:rPr lang="en-US" dirty="0" smtClean="0"/>
              <a:t>:</a:t>
            </a:r>
          </a:p>
          <a:p>
            <a:pPr lvl="1">
              <a:spcAft>
                <a:spcPts val="2400"/>
              </a:spcAft>
            </a:pPr>
            <a:r>
              <a:rPr lang="en-US" b="1" u="sng" dirty="0" smtClean="0"/>
              <a:t>2.1</a:t>
            </a:r>
            <a:r>
              <a:rPr lang="en-US" b="1" u="sng" dirty="0" smtClean="0"/>
              <a:t>.</a:t>
            </a:r>
            <a:r>
              <a:rPr lang="en-US" dirty="0" smtClean="0"/>
              <a:t>	</a:t>
            </a:r>
            <a:r>
              <a:rPr lang="en-US" dirty="0" smtClean="0"/>
              <a:t>Assumptions </a:t>
            </a:r>
            <a:r>
              <a:rPr lang="en-US" dirty="0" smtClean="0"/>
              <a:t>on the </a:t>
            </a:r>
            <a:r>
              <a:rPr lang="en-US" b="1" dirty="0" smtClean="0"/>
              <a:t>types of UAS</a:t>
            </a:r>
            <a:r>
              <a:rPr lang="en-US" dirty="0" smtClean="0"/>
              <a:t>.</a:t>
            </a:r>
          </a:p>
          <a:p>
            <a:pPr lvl="1">
              <a:spcAft>
                <a:spcPts val="2400"/>
              </a:spcAft>
            </a:pPr>
            <a:r>
              <a:rPr lang="en-US" b="1" u="sng" dirty="0" smtClean="0"/>
              <a:t>2.2.</a:t>
            </a:r>
            <a:r>
              <a:rPr lang="en-US" dirty="0" smtClean="0"/>
              <a:t> </a:t>
            </a:r>
            <a:r>
              <a:rPr lang="en-US" dirty="0"/>
              <a:t>Assumptions on the </a:t>
            </a:r>
            <a:r>
              <a:rPr lang="en-US" b="1" dirty="0"/>
              <a:t>functions of the C2 link</a:t>
            </a:r>
            <a:r>
              <a:rPr lang="en-US" dirty="0" smtClean="0"/>
              <a:t>.</a:t>
            </a:r>
            <a:endParaRPr lang="en-US" dirty="0" smtClean="0"/>
          </a:p>
          <a:p>
            <a:pPr lvl="1">
              <a:spcAft>
                <a:spcPts val="2400"/>
              </a:spcAft>
            </a:pPr>
            <a:r>
              <a:rPr lang="en-US" b="1" u="sng" dirty="0" smtClean="0"/>
              <a:t>2.3.</a:t>
            </a:r>
            <a:r>
              <a:rPr lang="en-US" dirty="0" smtClean="0"/>
              <a:t>	Assumptions on the </a:t>
            </a:r>
            <a:r>
              <a:rPr lang="en-US" b="1" dirty="0" smtClean="0"/>
              <a:t>division of the </a:t>
            </a:r>
            <a:r>
              <a:rPr lang="en-US" b="1" dirty="0" smtClean="0"/>
              <a:t>5030-5091 </a:t>
            </a:r>
            <a:r>
              <a:rPr lang="en-US" b="1" dirty="0" smtClean="0"/>
              <a:t>MHz band </a:t>
            </a:r>
            <a:r>
              <a:rPr lang="en-US" dirty="0" smtClean="0"/>
              <a:t>between the different UAS (Unmanned Aircraft Systems).</a:t>
            </a:r>
          </a:p>
          <a:p>
            <a:pPr lvl="1">
              <a:spcAft>
                <a:spcPts val="2400"/>
              </a:spcAft>
            </a:pPr>
            <a:r>
              <a:rPr lang="en-US" b="1" u="sng" dirty="0" smtClean="0"/>
              <a:t>2.4.</a:t>
            </a:r>
            <a:r>
              <a:rPr lang="en-US" dirty="0" smtClean="0"/>
              <a:t>	Assumptions on the </a:t>
            </a:r>
            <a:r>
              <a:rPr lang="en-US" b="1" dirty="0" smtClean="0"/>
              <a:t>interference protection criteria</a:t>
            </a:r>
            <a:r>
              <a:rPr lang="en-US" dirty="0" smtClean="0"/>
              <a:t>.</a:t>
            </a:r>
          </a:p>
          <a:p>
            <a:pPr lvl="1">
              <a:spcAft>
                <a:spcPts val="2400"/>
              </a:spcAft>
            </a:pPr>
            <a:r>
              <a:rPr lang="en-US" b="1" u="sng" dirty="0" smtClean="0"/>
              <a:t>2.5.</a:t>
            </a:r>
            <a:r>
              <a:rPr lang="en-US" dirty="0" smtClean="0"/>
              <a:t>	Assumptions on the </a:t>
            </a:r>
            <a:r>
              <a:rPr lang="en-US" b="1" dirty="0" smtClean="0"/>
              <a:t>division of the territory</a:t>
            </a:r>
            <a:r>
              <a:rPr lang="en-US" dirty="0" smtClean="0"/>
              <a:t>.</a:t>
            </a:r>
          </a:p>
          <a:p>
            <a:pPr lvl="1">
              <a:spcAft>
                <a:spcPts val="2400"/>
              </a:spcAft>
            </a:pPr>
            <a:r>
              <a:rPr lang="en-US" b="1" u="sng" dirty="0" smtClean="0"/>
              <a:t>2.6.</a:t>
            </a:r>
            <a:r>
              <a:rPr lang="en-US" dirty="0" smtClean="0"/>
              <a:t>	Assumptions on the </a:t>
            </a:r>
            <a:r>
              <a:rPr lang="en-US" b="1" dirty="0" smtClean="0"/>
              <a:t>UAS communication architecture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78001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72B09A9A77C4438999FF1325BEF759" ma:contentTypeVersion="0" ma:contentTypeDescription="Create a new document." ma:contentTypeScope="" ma:versionID="65bd2d6fcaa3f4ac24b296b660148a9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B0CC37-3409-4611-A047-7029434B2290}"/>
</file>

<file path=customXml/itemProps2.xml><?xml version="1.0" encoding="utf-8"?>
<ds:datastoreItem xmlns:ds="http://schemas.openxmlformats.org/officeDocument/2006/customXml" ds:itemID="{51EF5EE7-E9C3-4FCB-AC6B-3032B5845B17}"/>
</file>

<file path=customXml/itemProps3.xml><?xml version="1.0" encoding="utf-8"?>
<ds:datastoreItem xmlns:ds="http://schemas.openxmlformats.org/officeDocument/2006/customXml" ds:itemID="{E2D888DE-6545-4A95-954E-359926BDD0BB}"/>
</file>

<file path=docProps/app.xml><?xml version="1.0" encoding="utf-8"?>
<Properties xmlns="http://schemas.openxmlformats.org/officeDocument/2006/extended-properties" xmlns:vt="http://schemas.openxmlformats.org/officeDocument/2006/docPropsVTypes">
  <TotalTime>2880</TotalTime>
  <Words>2921</Words>
  <Application>Microsoft Office PowerPoint</Application>
  <PresentationFormat>Affichage à l'écran (4:3)</PresentationFormat>
  <Paragraphs>408</Paragraphs>
  <Slides>34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Cambria Math</vt:lpstr>
      <vt:lpstr>Courier New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Olivier Julien</dc:creator>
  <cp:lastModifiedBy>Florian Ribaud</cp:lastModifiedBy>
  <cp:revision>158</cp:revision>
  <dcterms:created xsi:type="dcterms:W3CDTF">2012-05-04T14:23:53Z</dcterms:created>
  <dcterms:modified xsi:type="dcterms:W3CDTF">2018-09-10T08:14:36Z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0x010100B372B09A9A77C4438999FF1325BEF759</vt:lpwstr>
  </property>
</Properties>
</file>