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entation.xml" ContentType="application/vnd.openxmlformats-officedocument.presentationml.presentation.main+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
  </p:notesMasterIdLst>
  <p:handoutMasterIdLst>
    <p:handoutMasterId r:id="rId14"/>
  </p:handoutMasterIdLst>
  <p:sldIdLst>
    <p:sldId id="257" r:id="rId2"/>
    <p:sldId id="264" r:id="rId3"/>
    <p:sldId id="267" r:id="rId4"/>
    <p:sldId id="268" r:id="rId5"/>
    <p:sldId id="266" r:id="rId6"/>
    <p:sldId id="275" r:id="rId7"/>
    <p:sldId id="276" r:id="rId8"/>
    <p:sldId id="269" r:id="rId9"/>
    <p:sldId id="277" r:id="rId10"/>
    <p:sldId id="270" r:id="rId11"/>
    <p:sldId id="265" r:id="rId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4233"/>
    <a:srgbClr val="006EB7"/>
    <a:srgbClr val="0054A4"/>
    <a:srgbClr val="279DD9"/>
    <a:srgbClr val="CC8004"/>
    <a:srgbClr val="F37021"/>
    <a:srgbClr val="5A6870"/>
    <a:srgbClr val="C40075"/>
    <a:srgbClr val="7B0052"/>
    <a:srgbClr val="A2C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7959" autoAdjust="0"/>
  </p:normalViewPr>
  <p:slideViewPr>
    <p:cSldViewPr>
      <p:cViewPr varScale="1">
        <p:scale>
          <a:sx n="131" d="100"/>
          <a:sy n="131" d="100"/>
        </p:scale>
        <p:origin x="1624" y="176"/>
      </p:cViewPr>
      <p:guideLst>
        <p:guide orient="horz" pos="1620"/>
        <p:guide pos="2880"/>
      </p:guideLst>
    </p:cSldViewPr>
  </p:slideViewPr>
  <p:notesTextViewPr>
    <p:cViewPr>
      <p:scale>
        <a:sx n="1" d="1"/>
        <a:sy n="1" d="1"/>
      </p:scale>
      <p:origin x="0" y="0"/>
    </p:cViewPr>
  </p:notesTextViewPr>
  <p:notesViewPr>
    <p:cSldViewPr>
      <p:cViewPr varScale="1">
        <p:scale>
          <a:sx n="89" d="100"/>
          <a:sy n="89" d="100"/>
        </p:scale>
        <p:origin x="-384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7F609B-3C38-4C98-80EF-5B92AC30913F}" type="datetimeFigureOut">
              <a:rPr lang="en-GB" smtClean="0"/>
              <a:t>25/04/2022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1AB995-7A80-4CB4-9B0D-46282E13D9CA}" type="slidenum">
              <a:rPr lang="en-GB" smtClean="0"/>
              <a:t>‹#›</a:t>
            </a:fld>
            <a:endParaRPr lang="en-GB"/>
          </a:p>
        </p:txBody>
      </p:sp>
    </p:spTree>
    <p:extLst>
      <p:ext uri="{BB962C8B-B14F-4D97-AF65-F5344CB8AC3E}">
        <p14:creationId xmlns:p14="http://schemas.microsoft.com/office/powerpoint/2010/main" val="64375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B477E-D4FD-429E-8CF0-37577E4D7AB3}" type="datetimeFigureOut">
              <a:rPr lang="en-CA" smtClean="0"/>
              <a:t>2022-04-25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0856E0-E207-43F1-8E20-F02534830A19}" type="slidenum">
              <a:rPr lang="en-CA" smtClean="0"/>
              <a:t>‹#›</a:t>
            </a:fld>
            <a:endParaRPr lang="en-CA"/>
          </a:p>
        </p:txBody>
      </p:sp>
    </p:spTree>
    <p:extLst>
      <p:ext uri="{BB962C8B-B14F-4D97-AF65-F5344CB8AC3E}">
        <p14:creationId xmlns:p14="http://schemas.microsoft.com/office/powerpoint/2010/main" val="2229101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0856E0-E207-43F1-8E20-F02534830A19}" type="slidenum">
              <a:rPr lang="en-CA" smtClean="0"/>
              <a:t>1</a:t>
            </a:fld>
            <a:endParaRPr lang="en-CA"/>
          </a:p>
        </p:txBody>
      </p:sp>
    </p:spTree>
    <p:extLst>
      <p:ext uri="{BB962C8B-B14F-4D97-AF65-F5344CB8AC3E}">
        <p14:creationId xmlns:p14="http://schemas.microsoft.com/office/powerpoint/2010/main" val="278861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0856E0-E207-43F1-8E20-F02534830A19}" type="slidenum">
              <a:rPr lang="en-CA" smtClean="0"/>
              <a:t>2</a:t>
            </a:fld>
            <a:endParaRPr lang="en-CA"/>
          </a:p>
        </p:txBody>
      </p:sp>
    </p:spTree>
    <p:extLst>
      <p:ext uri="{BB962C8B-B14F-4D97-AF65-F5344CB8AC3E}">
        <p14:creationId xmlns:p14="http://schemas.microsoft.com/office/powerpoint/2010/main" val="84977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0856E0-E207-43F1-8E20-F02534830A19}" type="slidenum">
              <a:rPr lang="en-CA" smtClean="0"/>
              <a:t>11</a:t>
            </a:fld>
            <a:endParaRPr lang="en-CA"/>
          </a:p>
        </p:txBody>
      </p:sp>
    </p:spTree>
    <p:extLst>
      <p:ext uri="{BB962C8B-B14F-4D97-AF65-F5344CB8AC3E}">
        <p14:creationId xmlns:p14="http://schemas.microsoft.com/office/powerpoint/2010/main" val="2642062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39799"/>
            <a:ext cx="9144000" cy="4152900"/>
          </a:xfrm>
          <a:prstGeom prst="rect">
            <a:avLst/>
          </a:prstGeom>
        </p:spPr>
      </p:pic>
      <p:sp>
        <p:nvSpPr>
          <p:cNvPr id="13" name="Rectangle 12"/>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27052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39799"/>
            <a:ext cx="9144000" cy="4152900"/>
          </a:xfrm>
          <a:prstGeom prst="rect">
            <a:avLst/>
          </a:prstGeom>
        </p:spPr>
      </p:pic>
      <p:sp>
        <p:nvSpPr>
          <p:cNvPr id="13" name="Rectangle 12"/>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29146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39799"/>
            <a:ext cx="9144000" cy="4152900"/>
          </a:xfrm>
          <a:prstGeom prst="rect">
            <a:avLst/>
          </a:prstGeom>
        </p:spPr>
      </p:pic>
      <p:sp>
        <p:nvSpPr>
          <p:cNvPr id="13" name="Rectangle 12"/>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2098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39799"/>
            <a:ext cx="9144000" cy="4152900"/>
          </a:xfrm>
          <a:prstGeom prst="rect">
            <a:avLst/>
          </a:prstGeom>
        </p:spPr>
      </p:pic>
      <p:sp>
        <p:nvSpPr>
          <p:cNvPr id="13" name="Rectangle 12"/>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74850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29138"/>
            <a:ext cx="9144000" cy="4152900"/>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87783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39799"/>
            <a:ext cx="9144000" cy="4152900"/>
          </a:xfrm>
          <a:prstGeom prst="rect">
            <a:avLst/>
          </a:prstGeom>
        </p:spPr>
      </p:pic>
      <p:sp>
        <p:nvSpPr>
          <p:cNvPr id="11" name="Rectangle 10"/>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10532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39799"/>
            <a:ext cx="9144000" cy="4152900"/>
          </a:xfrm>
          <a:prstGeom prst="rect">
            <a:avLst/>
          </a:prstGeom>
        </p:spPr>
      </p:pic>
      <p:sp>
        <p:nvSpPr>
          <p:cNvPr id="11" name="Rectangle 10"/>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77812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29138"/>
            <a:ext cx="9144000" cy="4152900"/>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9461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39799"/>
            <a:ext cx="9144000" cy="4152900"/>
          </a:xfrm>
          <a:prstGeom prst="rect">
            <a:avLst/>
          </a:prstGeom>
        </p:spPr>
      </p:pic>
      <p:sp>
        <p:nvSpPr>
          <p:cNvPr id="13" name="Rectangle 12"/>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76746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E83FC-E764-4556-B2F3-672750DF972E}"/>
              </a:ext>
            </a:extLst>
          </p:cNvPr>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38828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47356"/>
            <a:ext cx="9143997" cy="4152899"/>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5000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47356"/>
            <a:ext cx="9144000" cy="4152900"/>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3181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47356"/>
            <a:ext cx="9144000" cy="4152900"/>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31349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29138"/>
            <a:ext cx="9144000" cy="4152900"/>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69335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39799"/>
            <a:ext cx="9144000" cy="4152900"/>
          </a:xfrm>
          <a:prstGeom prst="rect">
            <a:avLst/>
          </a:prstGeom>
        </p:spPr>
      </p:pic>
      <p:sp>
        <p:nvSpPr>
          <p:cNvPr id="13" name="Rectangle 12"/>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2507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29138"/>
            <a:ext cx="9144000" cy="4152900"/>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35469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38207"/>
            <a:ext cx="9144000" cy="4152900"/>
          </a:xfrm>
          <a:prstGeom prst="rect">
            <a:avLst/>
          </a:prstGeom>
        </p:spPr>
      </p:pic>
      <p:sp>
        <p:nvSpPr>
          <p:cNvPr id="10" name="Rectangle 9"/>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0384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739799"/>
            <a:ext cx="9144000" cy="4152900"/>
          </a:xfrm>
          <a:prstGeom prst="rect">
            <a:avLst/>
          </a:prstGeom>
        </p:spPr>
      </p:pic>
      <p:sp>
        <p:nvSpPr>
          <p:cNvPr id="13" name="Rectangle 12"/>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61142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 y="-1"/>
            <a:ext cx="9143981" cy="981072"/>
          </a:xfrm>
          <a:prstGeom prst="rect">
            <a:avLst/>
          </a:prstGeom>
        </p:spPr>
      </p:pic>
    </p:spTree>
    <p:extLst>
      <p:ext uri="{BB962C8B-B14F-4D97-AF65-F5344CB8AC3E}">
        <p14:creationId xmlns:p14="http://schemas.microsoft.com/office/powerpoint/2010/main" val="83230000"/>
      </p:ext>
    </p:extLst>
  </p:cSld>
  <p:clrMap bg1="lt1" tx1="dk1" bg2="lt2" tx2="dk2" accent1="accent1" accent2="accent2" accent3="accent3" accent4="accent4" accent5="accent5" accent6="accent6" hlink="hlink" folHlink="folHlink"/>
  <p:sldLayoutIdLst>
    <p:sldLayoutId id="2147483689" r:id="rId1"/>
    <p:sldLayoutId id="2147483679" r:id="rId2"/>
    <p:sldLayoutId id="2147483677" r:id="rId3"/>
    <p:sldLayoutId id="2147483660" r:id="rId4"/>
    <p:sldLayoutId id="2147483681" r:id="rId5"/>
    <p:sldLayoutId id="2147483684" r:id="rId6"/>
    <p:sldLayoutId id="2147483683" r:id="rId7"/>
    <p:sldLayoutId id="2147483664" r:id="rId8"/>
    <p:sldLayoutId id="2147483685" r:id="rId9"/>
    <p:sldLayoutId id="2147483686" r:id="rId10"/>
    <p:sldLayoutId id="2147483687" r:id="rId11"/>
    <p:sldLayoutId id="2147483688" r:id="rId12"/>
    <p:sldLayoutId id="2147483665" r:id="rId13"/>
    <p:sldLayoutId id="2147483666" r:id="rId14"/>
    <p:sldLayoutId id="2147483661" r:id="rId15"/>
    <p:sldLayoutId id="2147483682" r:id="rId16"/>
    <p:sldLayoutId id="2147483663" r:id="rId17"/>
    <p:sldLayoutId id="2147483680"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0928" y="843559"/>
            <a:ext cx="7992888" cy="1728192"/>
          </a:xfrm>
          <a:prstGeom prst="rect">
            <a:avLst/>
          </a:prstGeom>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700"/>
              </a:lnSpc>
            </a:pPr>
            <a:endParaRPr lang="en-US" sz="3600" b="1" spc="-50" dirty="0">
              <a:solidFill>
                <a:schemeClr val="bg1"/>
              </a:solidFill>
            </a:endParaRPr>
          </a:p>
        </p:txBody>
      </p:sp>
      <p:sp>
        <p:nvSpPr>
          <p:cNvPr id="4" name="Subtitle 2"/>
          <p:cNvSpPr txBox="1">
            <a:spLocks/>
          </p:cNvSpPr>
          <p:nvPr/>
        </p:nvSpPr>
        <p:spPr>
          <a:xfrm>
            <a:off x="272682" y="3138027"/>
            <a:ext cx="4032448"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CA" dirty="0">
              <a:solidFill>
                <a:schemeClr val="accent1"/>
              </a:solidFill>
              <a:latin typeface="+mj-lt"/>
            </a:endParaRPr>
          </a:p>
        </p:txBody>
      </p:sp>
      <p:sp>
        <p:nvSpPr>
          <p:cNvPr id="5" name="Rectangle 4"/>
          <p:cNvSpPr/>
          <p:nvPr/>
        </p:nvSpPr>
        <p:spPr>
          <a:xfrm>
            <a:off x="179512" y="1275606"/>
            <a:ext cx="5308606" cy="892552"/>
          </a:xfrm>
          <a:prstGeom prst="rect">
            <a:avLst/>
          </a:prstGeom>
        </p:spPr>
        <p:txBody>
          <a:bodyPr wrap="square">
            <a:spAutoFit/>
          </a:bodyPr>
          <a:lstStyle/>
          <a:p>
            <a:pPr algn="just">
              <a:spcAft>
                <a:spcPts val="0"/>
              </a:spcAft>
            </a:pPr>
            <a:r>
              <a:rPr lang="en-CA" sz="1400" dirty="0">
                <a:latin typeface="Times New Roman" panose="02020603050405020304" pitchFamily="18" charset="0"/>
                <a:ea typeface="MS Mincho"/>
              </a:rPr>
              <a:t> </a:t>
            </a:r>
            <a:endParaRPr lang="en-CA" dirty="0">
              <a:solidFill>
                <a:schemeClr val="bg1"/>
              </a:solidFill>
              <a:ea typeface="MS Mincho"/>
            </a:endParaRPr>
          </a:p>
          <a:p>
            <a:pPr algn="ctr"/>
            <a:endParaRPr lang="en-CA" b="1" dirty="0">
              <a:solidFill>
                <a:schemeClr val="accent6">
                  <a:lumMod val="50000"/>
                </a:schemeClr>
              </a:solidFill>
              <a:ea typeface="MS Mincho"/>
            </a:endParaRPr>
          </a:p>
          <a:p>
            <a:pPr algn="ctr">
              <a:spcAft>
                <a:spcPts val="0"/>
              </a:spcAft>
            </a:pPr>
            <a:r>
              <a:rPr lang="en-CA" sz="2000" b="1" dirty="0">
                <a:solidFill>
                  <a:schemeClr val="bg1"/>
                </a:solidFill>
                <a:ea typeface="MS Mincho"/>
              </a:rPr>
              <a:t>TITLE / HEADING </a:t>
            </a:r>
            <a:endParaRPr lang="en-CA" sz="2000" dirty="0">
              <a:solidFill>
                <a:schemeClr val="bg1"/>
              </a:solidFill>
              <a:effectLst/>
              <a:ea typeface="MS Mincho"/>
            </a:endParaRPr>
          </a:p>
        </p:txBody>
      </p:sp>
      <p:sp>
        <p:nvSpPr>
          <p:cNvPr id="7" name="TextBox 6"/>
          <p:cNvSpPr txBox="1"/>
          <p:nvPr/>
        </p:nvSpPr>
        <p:spPr>
          <a:xfrm>
            <a:off x="107504" y="1203598"/>
            <a:ext cx="8928992" cy="1015663"/>
          </a:xfrm>
          <a:prstGeom prst="rect">
            <a:avLst/>
          </a:prstGeom>
          <a:noFill/>
        </p:spPr>
        <p:txBody>
          <a:bodyPr wrap="square" rtlCol="0">
            <a:spAutoFit/>
          </a:bodyPr>
          <a:lstStyle/>
          <a:p>
            <a:pPr algn="ctr"/>
            <a:r>
              <a:rPr lang="en-US" sz="2000" b="1" dirty="0">
                <a:solidFill>
                  <a:schemeClr val="accent1"/>
                </a:solidFill>
              </a:rPr>
              <a:t>ICAO WRC-23 Preparatory Workshop</a:t>
            </a:r>
          </a:p>
          <a:p>
            <a:pPr algn="ctr"/>
            <a:r>
              <a:rPr lang="en-US" sz="2000" b="1" dirty="0">
                <a:solidFill>
                  <a:schemeClr val="accent1"/>
                </a:solidFill>
              </a:rPr>
              <a:t>(virtual)</a:t>
            </a:r>
          </a:p>
          <a:p>
            <a:pPr algn="ctr"/>
            <a:r>
              <a:rPr lang="en-US" sz="2000" b="1" dirty="0">
                <a:solidFill>
                  <a:schemeClr val="accent1"/>
                </a:solidFill>
              </a:rPr>
              <a:t>April 2022</a:t>
            </a:r>
          </a:p>
        </p:txBody>
      </p:sp>
      <p:sp>
        <p:nvSpPr>
          <p:cNvPr id="8" name="TextBox 7"/>
          <p:cNvSpPr txBox="1"/>
          <p:nvPr/>
        </p:nvSpPr>
        <p:spPr>
          <a:xfrm>
            <a:off x="899592" y="2499742"/>
            <a:ext cx="7488832" cy="369332"/>
          </a:xfrm>
          <a:prstGeom prst="rect">
            <a:avLst/>
          </a:prstGeom>
          <a:noFill/>
        </p:spPr>
        <p:txBody>
          <a:bodyPr wrap="square" rtlCol="0">
            <a:spAutoFit/>
          </a:bodyPr>
          <a:lstStyle/>
          <a:p>
            <a:pPr algn="ctr"/>
            <a:r>
              <a:rPr lang="en-US" dirty="0">
                <a:solidFill>
                  <a:schemeClr val="accent1"/>
                </a:solidFill>
              </a:rPr>
              <a:t>Agenda Item 1.6 – Radiocommunications for Suborbital Vehicles</a:t>
            </a:r>
          </a:p>
        </p:txBody>
      </p:sp>
      <p:sp>
        <p:nvSpPr>
          <p:cNvPr id="3" name="TextBox 2"/>
          <p:cNvSpPr txBox="1"/>
          <p:nvPr/>
        </p:nvSpPr>
        <p:spPr>
          <a:xfrm>
            <a:off x="7668344" y="3867894"/>
            <a:ext cx="1440160" cy="830997"/>
          </a:xfrm>
          <a:prstGeom prst="rect">
            <a:avLst/>
          </a:prstGeom>
          <a:noFill/>
        </p:spPr>
        <p:txBody>
          <a:bodyPr wrap="square" rtlCol="0">
            <a:spAutoFit/>
          </a:bodyPr>
          <a:lstStyle/>
          <a:p>
            <a:r>
              <a:rPr lang="en-US" sz="1600" b="1" dirty="0">
                <a:solidFill>
                  <a:schemeClr val="accent1"/>
                </a:solidFill>
              </a:rPr>
              <a:t>Presented by:</a:t>
            </a:r>
          </a:p>
          <a:p>
            <a:r>
              <a:rPr lang="en-US" sz="1600" b="1" dirty="0">
                <a:solidFill>
                  <a:schemeClr val="accent1"/>
                </a:solidFill>
              </a:rPr>
              <a:t>Chris Tourigny</a:t>
            </a:r>
          </a:p>
          <a:p>
            <a:r>
              <a:rPr lang="en-US" sz="1600" b="1" dirty="0">
                <a:solidFill>
                  <a:schemeClr val="accent1"/>
                </a:solidFill>
              </a:rPr>
              <a:t>U.S. FAA</a:t>
            </a:r>
          </a:p>
        </p:txBody>
      </p:sp>
    </p:spTree>
    <p:extLst>
      <p:ext uri="{BB962C8B-B14F-4D97-AF65-F5344CB8AC3E}">
        <p14:creationId xmlns:p14="http://schemas.microsoft.com/office/powerpoint/2010/main" val="490435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07501" y="1059582"/>
            <a:ext cx="8928993" cy="369332"/>
          </a:xfrm>
          <a:prstGeom prst="rect">
            <a:avLst/>
          </a:prstGeom>
          <a:noFill/>
        </p:spPr>
        <p:txBody>
          <a:bodyPr wrap="square" rtlCol="0">
            <a:spAutoFit/>
          </a:bodyPr>
          <a:lstStyle/>
          <a:p>
            <a:r>
              <a:rPr lang="en-US" b="1" dirty="0">
                <a:solidFill>
                  <a:schemeClr val="accent1"/>
                </a:solidFill>
              </a:rPr>
              <a:t>ICAO Position</a:t>
            </a:r>
          </a:p>
        </p:txBody>
      </p:sp>
      <p:sp>
        <p:nvSpPr>
          <p:cNvPr id="4" name="Rounded Rectangle 3"/>
          <p:cNvSpPr/>
          <p:nvPr/>
        </p:nvSpPr>
        <p:spPr>
          <a:xfrm>
            <a:off x="179509" y="1923678"/>
            <a:ext cx="8784976" cy="18722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accent1"/>
                </a:solidFill>
              </a:rPr>
              <a:t>“To support ITU-R studies and the definition of relevant technical characteristics as called for by Resolution</a:t>
            </a:r>
            <a:r>
              <a:rPr lang="en-US" b="1">
                <a:solidFill>
                  <a:schemeClr val="accent1"/>
                </a:solidFill>
              </a:rPr>
              <a:t> 772 (WRC-19)</a:t>
            </a:r>
            <a:r>
              <a:rPr lang="en-US">
                <a:solidFill>
                  <a:schemeClr val="accent1"/>
                </a:solidFill>
              </a:rPr>
              <a:t> to ensure aviation needs are satisfied. To support, if identified as required by the studies called for in Resolution</a:t>
            </a:r>
            <a:r>
              <a:rPr lang="en-US" b="1">
                <a:solidFill>
                  <a:schemeClr val="accent1"/>
                </a:solidFill>
              </a:rPr>
              <a:t> 772 (WRC-19)</a:t>
            </a:r>
            <a:r>
              <a:rPr lang="en-US">
                <a:solidFill>
                  <a:schemeClr val="accent1"/>
                </a:solidFill>
              </a:rPr>
              <a:t>, modifications to the Radio Regulations that help enable the integration of sub-orbital vehicles into the airspace structure. To support, if studies show the need for access to additional spectrum, the establishment of a WRC agenda item at a future competent conference.”</a:t>
            </a:r>
            <a:endParaRPr lang="en-US" dirty="0">
              <a:solidFill>
                <a:schemeClr val="accent1"/>
              </a:solidFill>
            </a:endParaRPr>
          </a:p>
        </p:txBody>
      </p:sp>
    </p:spTree>
    <p:extLst>
      <p:ext uri="{BB962C8B-B14F-4D97-AF65-F5344CB8AC3E}">
        <p14:creationId xmlns:p14="http://schemas.microsoft.com/office/powerpoint/2010/main" val="172953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7584" y="843558"/>
            <a:ext cx="8064896" cy="2160239"/>
          </a:xfrm>
          <a:prstGeom prst="rect">
            <a:avLst/>
          </a:prstGeom>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3700"/>
              </a:lnSpc>
            </a:pPr>
            <a:endParaRPr lang="en-US" sz="3600" b="1" spc="-50" dirty="0">
              <a:solidFill>
                <a:schemeClr val="accent1"/>
              </a:solidFill>
            </a:endParaRPr>
          </a:p>
        </p:txBody>
      </p:sp>
      <p:sp>
        <p:nvSpPr>
          <p:cNvPr id="3" name="Subtitle 2"/>
          <p:cNvSpPr txBox="1">
            <a:spLocks/>
          </p:cNvSpPr>
          <p:nvPr/>
        </p:nvSpPr>
        <p:spPr>
          <a:xfrm>
            <a:off x="-180528" y="987574"/>
            <a:ext cx="9073008" cy="504056"/>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endParaRPr lang="en-CA" sz="3600" dirty="0">
              <a:solidFill>
                <a:schemeClr val="tx2">
                  <a:lumMod val="75000"/>
                </a:schemeClr>
              </a:solidFill>
              <a:latin typeface="+mn-lt"/>
            </a:endParaRPr>
          </a:p>
        </p:txBody>
      </p:sp>
      <p:sp>
        <p:nvSpPr>
          <p:cNvPr id="4" name="Subtitle 2"/>
          <p:cNvSpPr txBox="1">
            <a:spLocks/>
          </p:cNvSpPr>
          <p:nvPr/>
        </p:nvSpPr>
        <p:spPr>
          <a:xfrm>
            <a:off x="992762" y="3354051"/>
            <a:ext cx="7899718"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endParaRPr lang="en-CA" dirty="0">
              <a:solidFill>
                <a:schemeClr val="accent6"/>
              </a:solidFill>
              <a:latin typeface="+mj-lt"/>
            </a:endParaRPr>
          </a:p>
        </p:txBody>
      </p:sp>
      <p:sp>
        <p:nvSpPr>
          <p:cNvPr id="5" name="TextBox 4"/>
          <p:cNvSpPr txBox="1"/>
          <p:nvPr/>
        </p:nvSpPr>
        <p:spPr>
          <a:xfrm>
            <a:off x="2555776" y="1779662"/>
            <a:ext cx="5544616" cy="523220"/>
          </a:xfrm>
          <a:prstGeom prst="rect">
            <a:avLst/>
          </a:prstGeom>
          <a:noFill/>
        </p:spPr>
        <p:txBody>
          <a:bodyPr wrap="square" rtlCol="0">
            <a:spAutoFit/>
          </a:bodyPr>
          <a:lstStyle/>
          <a:p>
            <a:r>
              <a:rPr lang="en-US" sz="2800" dirty="0">
                <a:solidFill>
                  <a:srgbClr val="A74233"/>
                </a:solidFill>
              </a:rPr>
              <a:t>Questions?</a:t>
            </a:r>
          </a:p>
        </p:txBody>
      </p:sp>
    </p:spTree>
    <p:extLst>
      <p:ext uri="{BB962C8B-B14F-4D97-AF65-F5344CB8AC3E}">
        <p14:creationId xmlns:p14="http://schemas.microsoft.com/office/powerpoint/2010/main" val="2545020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7584" y="843559"/>
            <a:ext cx="8064896" cy="1800200"/>
          </a:xfrm>
          <a:prstGeom prst="rect">
            <a:avLst/>
          </a:prstGeom>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3700"/>
              </a:lnSpc>
            </a:pPr>
            <a:endParaRPr lang="en-US" sz="3600" b="1" spc="-50" dirty="0">
              <a:solidFill>
                <a:schemeClr val="accent1"/>
              </a:solidFill>
            </a:endParaRPr>
          </a:p>
        </p:txBody>
      </p:sp>
      <p:sp>
        <p:nvSpPr>
          <p:cNvPr id="3" name="Subtitle 2"/>
          <p:cNvSpPr txBox="1">
            <a:spLocks/>
          </p:cNvSpPr>
          <p:nvPr/>
        </p:nvSpPr>
        <p:spPr>
          <a:xfrm>
            <a:off x="323528" y="1131590"/>
            <a:ext cx="2808312" cy="576064"/>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just">
              <a:spcBef>
                <a:spcPts val="1300"/>
              </a:spcBef>
              <a:spcAft>
                <a:spcPts val="1300"/>
              </a:spcAft>
              <a:buSzPts val="1100"/>
              <a:buNone/>
              <a:tabLst>
                <a:tab pos="914400" algn="l"/>
                <a:tab pos="914400" algn="l"/>
              </a:tabLst>
            </a:pPr>
            <a:endParaRPr lang="en-GB" sz="3200" dirty="0">
              <a:solidFill>
                <a:schemeClr val="tx2">
                  <a:lumMod val="75000"/>
                </a:schemeClr>
              </a:solidFill>
              <a:latin typeface="+mj-lt"/>
              <a:ea typeface="Times New Roman" panose="02020603050405020304" pitchFamily="18" charset="0"/>
            </a:endParaRPr>
          </a:p>
        </p:txBody>
      </p:sp>
      <p:sp>
        <p:nvSpPr>
          <p:cNvPr id="4" name="Subtitle 2"/>
          <p:cNvSpPr txBox="1">
            <a:spLocks/>
          </p:cNvSpPr>
          <p:nvPr/>
        </p:nvSpPr>
        <p:spPr>
          <a:xfrm>
            <a:off x="992762" y="3354051"/>
            <a:ext cx="7899718"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endParaRPr lang="en-CA" dirty="0">
              <a:solidFill>
                <a:schemeClr val="accent6"/>
              </a:solidFill>
              <a:latin typeface="+mj-lt"/>
            </a:endParaRPr>
          </a:p>
        </p:txBody>
      </p:sp>
      <p:sp>
        <p:nvSpPr>
          <p:cNvPr id="6" name="TextBox 5"/>
          <p:cNvSpPr txBox="1"/>
          <p:nvPr/>
        </p:nvSpPr>
        <p:spPr>
          <a:xfrm>
            <a:off x="198285" y="915566"/>
            <a:ext cx="8784976" cy="2862322"/>
          </a:xfrm>
          <a:prstGeom prst="rect">
            <a:avLst/>
          </a:prstGeom>
          <a:noFill/>
        </p:spPr>
        <p:txBody>
          <a:bodyPr wrap="square" rtlCol="0">
            <a:spAutoFit/>
          </a:bodyPr>
          <a:lstStyle/>
          <a:p>
            <a:r>
              <a:rPr lang="en-US" b="1" dirty="0">
                <a:solidFill>
                  <a:schemeClr val="accent1"/>
                </a:solidFill>
              </a:rPr>
              <a:t>Agenda item 1.6 (WRC-23)</a:t>
            </a:r>
            <a:r>
              <a:rPr lang="en-US" dirty="0">
                <a:solidFill>
                  <a:schemeClr val="accent1"/>
                </a:solidFill>
              </a:rPr>
              <a:t> -	</a:t>
            </a:r>
            <a:r>
              <a:rPr lang="en-US" i="1" dirty="0">
                <a:solidFill>
                  <a:schemeClr val="accent1"/>
                </a:solidFill>
              </a:rPr>
              <a:t>to consider, in accordance with Resolution </a:t>
            </a:r>
            <a:r>
              <a:rPr lang="en-US" b="1" i="1" dirty="0">
                <a:solidFill>
                  <a:schemeClr val="accent1"/>
                </a:solidFill>
              </a:rPr>
              <a:t>772 (WRC-19)</a:t>
            </a:r>
            <a:r>
              <a:rPr lang="en-US" i="1" dirty="0">
                <a:solidFill>
                  <a:schemeClr val="accent1"/>
                </a:solidFill>
              </a:rPr>
              <a:t>, regulatory provisions to facilitate radiocommunications for sub-orbital vehicles;</a:t>
            </a:r>
          </a:p>
          <a:p>
            <a:endParaRPr lang="en-US" dirty="0">
              <a:solidFill>
                <a:schemeClr val="accent1"/>
              </a:solidFill>
            </a:endParaRPr>
          </a:p>
          <a:p>
            <a:r>
              <a:rPr lang="en-US" dirty="0">
                <a:solidFill>
                  <a:schemeClr val="accent1"/>
                </a:solidFill>
              </a:rPr>
              <a:t>ITU-R is invited to study the radiocommunications for suborbital vehicles</a:t>
            </a:r>
          </a:p>
          <a:p>
            <a:endParaRPr lang="en-US" dirty="0">
              <a:solidFill>
                <a:schemeClr val="accent1"/>
              </a:solidFill>
            </a:endParaRPr>
          </a:p>
          <a:p>
            <a:r>
              <a:rPr lang="en-US" dirty="0">
                <a:solidFill>
                  <a:schemeClr val="accent1"/>
                </a:solidFill>
              </a:rPr>
              <a:t>ICAO is invited to participate in the studies and provide to ITU the relevant technical characteristics required for the studies</a:t>
            </a:r>
          </a:p>
          <a:p>
            <a:endParaRPr lang="en-US" dirty="0">
              <a:solidFill>
                <a:schemeClr val="accent1"/>
              </a:solidFill>
            </a:endParaRPr>
          </a:p>
          <a:p>
            <a:r>
              <a:rPr lang="en-US" dirty="0">
                <a:solidFill>
                  <a:schemeClr val="accent1"/>
                </a:solidFill>
              </a:rPr>
              <a:t>World Radiocommunication Conference 2023 is invited to consider the results of the studies above and take the appropriate action</a:t>
            </a:r>
          </a:p>
        </p:txBody>
      </p:sp>
    </p:spTree>
    <p:extLst>
      <p:ext uri="{BB962C8B-B14F-4D97-AF65-F5344CB8AC3E}">
        <p14:creationId xmlns:p14="http://schemas.microsoft.com/office/powerpoint/2010/main" val="2639681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987574"/>
            <a:ext cx="8856984" cy="369332"/>
          </a:xfrm>
          <a:prstGeom prst="rect">
            <a:avLst/>
          </a:prstGeom>
          <a:noFill/>
        </p:spPr>
        <p:txBody>
          <a:bodyPr wrap="square" rtlCol="0">
            <a:spAutoFit/>
          </a:bodyPr>
          <a:lstStyle/>
          <a:p>
            <a:r>
              <a:rPr lang="en-US" b="1" dirty="0">
                <a:solidFill>
                  <a:schemeClr val="accent1"/>
                </a:solidFill>
              </a:rPr>
              <a:t>Recognizing</a:t>
            </a:r>
          </a:p>
        </p:txBody>
      </p:sp>
      <p:sp>
        <p:nvSpPr>
          <p:cNvPr id="4" name="TextBox 3"/>
          <p:cNvSpPr txBox="1"/>
          <p:nvPr/>
        </p:nvSpPr>
        <p:spPr>
          <a:xfrm>
            <a:off x="179512" y="1419622"/>
            <a:ext cx="8856984" cy="3046988"/>
          </a:xfrm>
          <a:prstGeom prst="rect">
            <a:avLst/>
          </a:prstGeom>
          <a:noFill/>
        </p:spPr>
        <p:txBody>
          <a:bodyPr wrap="square" rtlCol="0">
            <a:spAutoFit/>
          </a:bodyPr>
          <a:lstStyle/>
          <a:p>
            <a:r>
              <a:rPr lang="en-US" sz="1600" i="1" dirty="0">
                <a:solidFill>
                  <a:schemeClr val="accent1"/>
                </a:solidFill>
              </a:rPr>
              <a:t>a) </a:t>
            </a:r>
            <a:r>
              <a:rPr lang="en-US" sz="1600" dirty="0">
                <a:solidFill>
                  <a:schemeClr val="accent1"/>
                </a:solidFill>
              </a:rPr>
              <a:t>that there is no internationally agreed legal demarcation between the Earth’s atmosphere</a:t>
            </a:r>
          </a:p>
          <a:p>
            <a:r>
              <a:rPr lang="en-US" sz="1600" dirty="0">
                <a:solidFill>
                  <a:schemeClr val="accent1"/>
                </a:solidFill>
              </a:rPr>
              <a:t>and the space domain;</a:t>
            </a:r>
          </a:p>
          <a:p>
            <a:r>
              <a:rPr lang="en-US" sz="1600" i="1" dirty="0">
                <a:solidFill>
                  <a:schemeClr val="accent1"/>
                </a:solidFill>
              </a:rPr>
              <a:t>b)</a:t>
            </a:r>
            <a:r>
              <a:rPr lang="en-US" sz="1600" dirty="0">
                <a:solidFill>
                  <a:schemeClr val="accent1"/>
                </a:solidFill>
              </a:rPr>
              <a:t> that there is no formal definition of sub-orbital flight, although it has been assumed in</a:t>
            </a:r>
          </a:p>
          <a:p>
            <a:r>
              <a:rPr lang="en-US" sz="1600" dirty="0">
                <a:solidFill>
                  <a:schemeClr val="accent1"/>
                </a:solidFill>
              </a:rPr>
              <a:t>Report ITU-R M.2477 to be an intentional flight of a vehicle expected to reach the upper atmosphere with a portion of its flight path that may occur in space without completing a full orbit around the Earth before returning back to the surface of the Earth;</a:t>
            </a:r>
          </a:p>
          <a:p>
            <a:r>
              <a:rPr lang="en-US" sz="1600" i="1" dirty="0">
                <a:solidFill>
                  <a:schemeClr val="accent1"/>
                </a:solidFill>
              </a:rPr>
              <a:t>c)</a:t>
            </a:r>
            <a:r>
              <a:rPr lang="en-US" sz="1600" dirty="0">
                <a:solidFill>
                  <a:schemeClr val="accent1"/>
                </a:solidFill>
              </a:rPr>
              <a:t> that stations on board sub-orbital vehicles may use systems operating under space and/or</a:t>
            </a:r>
          </a:p>
          <a:p>
            <a:r>
              <a:rPr lang="en-US" sz="1600" dirty="0">
                <a:solidFill>
                  <a:schemeClr val="accent1"/>
                </a:solidFill>
              </a:rPr>
              <a:t>terrestrial services;</a:t>
            </a:r>
          </a:p>
          <a:p>
            <a:r>
              <a:rPr lang="en-US" sz="1600" i="1" dirty="0">
                <a:solidFill>
                  <a:schemeClr val="accent1"/>
                </a:solidFill>
              </a:rPr>
              <a:t>d) </a:t>
            </a:r>
            <a:r>
              <a:rPr lang="en-US" sz="1600" dirty="0">
                <a:solidFill>
                  <a:schemeClr val="accent1"/>
                </a:solidFill>
              </a:rPr>
              <a:t>that the current regulatory provisions and procedures for terrestrial and space services may not be adequate for international use of relevant frequency assignments by stations on board suborbital vehicles;</a:t>
            </a:r>
          </a:p>
          <a:p>
            <a:r>
              <a:rPr lang="en-US" sz="1600" i="1" dirty="0">
                <a:solidFill>
                  <a:schemeClr val="accent1"/>
                </a:solidFill>
              </a:rPr>
              <a:t>e)</a:t>
            </a:r>
            <a:r>
              <a:rPr lang="en-US" sz="1600" dirty="0">
                <a:solidFill>
                  <a:schemeClr val="accent1"/>
                </a:solidFill>
              </a:rPr>
              <a:t> through </a:t>
            </a:r>
            <a:r>
              <a:rPr lang="en-US" sz="1600" i="1" dirty="0">
                <a:solidFill>
                  <a:schemeClr val="accent1"/>
                </a:solidFill>
              </a:rPr>
              <a:t>h)</a:t>
            </a:r>
            <a:r>
              <a:rPr lang="en-US" sz="1600" dirty="0">
                <a:solidFill>
                  <a:schemeClr val="accent1"/>
                </a:solidFill>
              </a:rPr>
              <a:t>, see Resolution 772</a:t>
            </a:r>
          </a:p>
        </p:txBody>
      </p:sp>
    </p:spTree>
    <p:extLst>
      <p:ext uri="{BB962C8B-B14F-4D97-AF65-F5344CB8AC3E}">
        <p14:creationId xmlns:p14="http://schemas.microsoft.com/office/powerpoint/2010/main" val="401711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059582"/>
            <a:ext cx="8928992" cy="646331"/>
          </a:xfrm>
          <a:prstGeom prst="rect">
            <a:avLst/>
          </a:prstGeom>
          <a:noFill/>
        </p:spPr>
        <p:txBody>
          <a:bodyPr wrap="square" rtlCol="0">
            <a:spAutoFit/>
          </a:bodyPr>
          <a:lstStyle/>
          <a:p>
            <a:endParaRPr lang="en-US" dirty="0"/>
          </a:p>
          <a:p>
            <a:endParaRPr lang="en-US" dirty="0"/>
          </a:p>
        </p:txBody>
      </p:sp>
      <p:sp>
        <p:nvSpPr>
          <p:cNvPr id="3" name="TextBox 2"/>
          <p:cNvSpPr txBox="1"/>
          <p:nvPr/>
        </p:nvSpPr>
        <p:spPr>
          <a:xfrm>
            <a:off x="107504" y="4083918"/>
            <a:ext cx="8928992" cy="646331"/>
          </a:xfrm>
          <a:prstGeom prst="rect">
            <a:avLst/>
          </a:prstGeom>
          <a:noFill/>
        </p:spPr>
        <p:txBody>
          <a:bodyPr wrap="square" rtlCol="0">
            <a:spAutoFit/>
          </a:bodyPr>
          <a:lstStyle/>
          <a:p>
            <a:r>
              <a:rPr lang="en-US" dirty="0">
                <a:solidFill>
                  <a:schemeClr val="accent1"/>
                </a:solidFill>
              </a:rPr>
              <a:t>Suborbital vehicles must be safely accommodated into airspace used by conventional</a:t>
            </a:r>
          </a:p>
          <a:p>
            <a:r>
              <a:rPr lang="en-US" dirty="0">
                <a:solidFill>
                  <a:schemeClr val="accent1"/>
                </a:solidFill>
              </a:rPr>
              <a:t>aircraft during certain phases of flight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1156898"/>
            <a:ext cx="5652745" cy="2449148"/>
          </a:xfrm>
          <a:prstGeom prst="rect">
            <a:avLst/>
          </a:prstGeom>
        </p:spPr>
      </p:pic>
      <p:sp>
        <p:nvSpPr>
          <p:cNvPr id="5" name="TextBox 4"/>
          <p:cNvSpPr txBox="1"/>
          <p:nvPr/>
        </p:nvSpPr>
        <p:spPr>
          <a:xfrm>
            <a:off x="6084168" y="1064777"/>
            <a:ext cx="2808312" cy="3046988"/>
          </a:xfrm>
          <a:prstGeom prst="rect">
            <a:avLst/>
          </a:prstGeom>
          <a:noFill/>
        </p:spPr>
        <p:txBody>
          <a:bodyPr wrap="square" rtlCol="0">
            <a:spAutoFit/>
          </a:bodyPr>
          <a:lstStyle/>
          <a:p>
            <a:r>
              <a:rPr lang="en-US" sz="1600" dirty="0">
                <a:solidFill>
                  <a:schemeClr val="accent1"/>
                </a:solidFill>
              </a:rPr>
              <a:t>Potential ICAO standardized system use case:</a:t>
            </a:r>
          </a:p>
          <a:p>
            <a:pPr marL="285750" indent="-285750">
              <a:buFont typeface="Arial" panose="020B0604020202020204" pitchFamily="34" charset="0"/>
              <a:buChar char="•"/>
            </a:pPr>
            <a:r>
              <a:rPr lang="en-US" sz="1600" dirty="0">
                <a:solidFill>
                  <a:schemeClr val="accent1"/>
                </a:solidFill>
              </a:rPr>
              <a:t>ADS-B Version 3 1090ES and 978UAT</a:t>
            </a:r>
          </a:p>
          <a:p>
            <a:pPr marL="285750" indent="-285750">
              <a:buFont typeface="Arial" panose="020B0604020202020204" pitchFamily="34" charset="0"/>
              <a:buChar char="•"/>
            </a:pPr>
            <a:r>
              <a:rPr lang="en-US" sz="1600" dirty="0">
                <a:solidFill>
                  <a:schemeClr val="accent1"/>
                </a:solidFill>
              </a:rPr>
              <a:t>Standardized messages specifically for this application</a:t>
            </a:r>
          </a:p>
          <a:p>
            <a:pPr marL="742950" lvl="1" indent="-285750">
              <a:buFont typeface="Arial" panose="020B0604020202020204" pitchFamily="34" charset="0"/>
              <a:buChar char="•"/>
            </a:pPr>
            <a:r>
              <a:rPr lang="en-US" sz="1600" dirty="0">
                <a:solidFill>
                  <a:schemeClr val="accent1"/>
                </a:solidFill>
              </a:rPr>
              <a:t>Max horizontal velocity: 15,690 </a:t>
            </a:r>
            <a:r>
              <a:rPr lang="en-US" sz="1600" dirty="0" err="1">
                <a:solidFill>
                  <a:schemeClr val="accent1"/>
                </a:solidFill>
              </a:rPr>
              <a:t>kts</a:t>
            </a:r>
            <a:endParaRPr lang="en-US" sz="1600" dirty="0">
              <a:solidFill>
                <a:schemeClr val="accent1"/>
              </a:solidFill>
            </a:endParaRPr>
          </a:p>
          <a:p>
            <a:pPr marL="742950" lvl="1" indent="-285750">
              <a:buFont typeface="Arial" panose="020B0604020202020204" pitchFamily="34" charset="0"/>
              <a:buChar char="•"/>
            </a:pPr>
            <a:r>
              <a:rPr lang="en-US" sz="1600" dirty="0">
                <a:solidFill>
                  <a:schemeClr val="accent1"/>
                </a:solidFill>
              </a:rPr>
              <a:t>Max </a:t>
            </a:r>
            <a:r>
              <a:rPr lang="en-US" sz="1600" dirty="0" err="1">
                <a:solidFill>
                  <a:schemeClr val="accent1"/>
                </a:solidFill>
              </a:rPr>
              <a:t>verticle</a:t>
            </a:r>
            <a:r>
              <a:rPr lang="en-US" sz="1600" dirty="0">
                <a:solidFill>
                  <a:schemeClr val="accent1"/>
                </a:solidFill>
              </a:rPr>
              <a:t> velocity: 415,258 </a:t>
            </a:r>
            <a:r>
              <a:rPr lang="en-US" sz="1600" dirty="0" err="1">
                <a:solidFill>
                  <a:schemeClr val="accent1"/>
                </a:solidFill>
              </a:rPr>
              <a:t>ft</a:t>
            </a:r>
            <a:r>
              <a:rPr lang="en-US" sz="1600" dirty="0">
                <a:solidFill>
                  <a:schemeClr val="accent1"/>
                </a:solidFill>
              </a:rPr>
              <a:t>/min</a:t>
            </a:r>
          </a:p>
          <a:p>
            <a:pPr marL="742950" lvl="1" indent="-285750">
              <a:buFont typeface="Arial" panose="020B0604020202020204" pitchFamily="34" charset="0"/>
              <a:buChar char="•"/>
            </a:pPr>
            <a:r>
              <a:rPr lang="en-US" sz="1600" dirty="0">
                <a:solidFill>
                  <a:schemeClr val="accent1"/>
                </a:solidFill>
              </a:rPr>
              <a:t>Max altitude: 533 </a:t>
            </a:r>
            <a:r>
              <a:rPr lang="en-US" sz="1600" dirty="0" err="1">
                <a:solidFill>
                  <a:schemeClr val="accent1"/>
                </a:solidFill>
              </a:rPr>
              <a:t>nmi</a:t>
            </a:r>
            <a:endParaRPr lang="en-US" sz="1600" dirty="0">
              <a:solidFill>
                <a:schemeClr val="accent1"/>
              </a:solidFill>
            </a:endParaRPr>
          </a:p>
        </p:txBody>
      </p:sp>
      <p:sp>
        <p:nvSpPr>
          <p:cNvPr id="6" name="TextBox 5"/>
          <p:cNvSpPr txBox="1"/>
          <p:nvPr/>
        </p:nvSpPr>
        <p:spPr>
          <a:xfrm>
            <a:off x="323528" y="3633973"/>
            <a:ext cx="2304256" cy="276999"/>
          </a:xfrm>
          <a:prstGeom prst="rect">
            <a:avLst/>
          </a:prstGeom>
          <a:noFill/>
        </p:spPr>
        <p:txBody>
          <a:bodyPr wrap="square" rtlCol="0">
            <a:spAutoFit/>
          </a:bodyPr>
          <a:lstStyle/>
          <a:p>
            <a:r>
              <a:rPr lang="en-US" sz="1200" dirty="0">
                <a:solidFill>
                  <a:schemeClr val="accent1"/>
                </a:solidFill>
              </a:rPr>
              <a:t>Picture credit: WP5B/481 Annex 1</a:t>
            </a:r>
          </a:p>
        </p:txBody>
      </p:sp>
    </p:spTree>
    <p:extLst>
      <p:ext uri="{BB962C8B-B14F-4D97-AF65-F5344CB8AC3E}">
        <p14:creationId xmlns:p14="http://schemas.microsoft.com/office/powerpoint/2010/main" val="3543132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987574"/>
            <a:ext cx="8928992" cy="369332"/>
          </a:xfrm>
          <a:prstGeom prst="rect">
            <a:avLst/>
          </a:prstGeom>
          <a:noFill/>
        </p:spPr>
        <p:txBody>
          <a:bodyPr wrap="square" rtlCol="0">
            <a:spAutoFit/>
          </a:bodyPr>
          <a:lstStyle/>
          <a:p>
            <a:r>
              <a:rPr lang="en-US" b="1" dirty="0">
                <a:solidFill>
                  <a:schemeClr val="accent1"/>
                </a:solidFill>
              </a:rPr>
              <a:t>ITU-R studies: Invites 1</a:t>
            </a:r>
          </a:p>
        </p:txBody>
      </p:sp>
      <p:sp>
        <p:nvSpPr>
          <p:cNvPr id="4" name="Rounded Rectangle 3"/>
          <p:cNvSpPr/>
          <p:nvPr/>
        </p:nvSpPr>
        <p:spPr>
          <a:xfrm>
            <a:off x="251520" y="1995686"/>
            <a:ext cx="8712968" cy="15121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1"/>
                </a:solidFill>
              </a:rPr>
              <a:t>to study spectrum needs for communications between stations on board sub-orbital vehicles and terrestrial/space stations providing functions such as, inter alia, voice/data</a:t>
            </a:r>
          </a:p>
          <a:p>
            <a:r>
              <a:rPr lang="en-US" dirty="0">
                <a:solidFill>
                  <a:schemeClr val="accent1"/>
                </a:solidFill>
              </a:rPr>
              <a:t>communications, navigation, surveillance and TT&amp;C;</a:t>
            </a:r>
          </a:p>
        </p:txBody>
      </p:sp>
    </p:spTree>
    <p:extLst>
      <p:ext uri="{BB962C8B-B14F-4D97-AF65-F5344CB8AC3E}">
        <p14:creationId xmlns:p14="http://schemas.microsoft.com/office/powerpoint/2010/main" val="160283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843558"/>
            <a:ext cx="8928992" cy="369332"/>
          </a:xfrm>
          <a:prstGeom prst="rect">
            <a:avLst/>
          </a:prstGeom>
          <a:noFill/>
        </p:spPr>
        <p:txBody>
          <a:bodyPr wrap="square" rtlCol="0">
            <a:spAutoFit/>
          </a:bodyPr>
          <a:lstStyle/>
          <a:p>
            <a:r>
              <a:rPr lang="en-US" b="1" dirty="0">
                <a:solidFill>
                  <a:schemeClr val="accent1"/>
                </a:solidFill>
              </a:rPr>
              <a:t>ITU-R studies: Invites 2</a:t>
            </a:r>
          </a:p>
        </p:txBody>
      </p:sp>
      <p:sp>
        <p:nvSpPr>
          <p:cNvPr id="4" name="Rounded Rectangle 3"/>
          <p:cNvSpPr/>
          <p:nvPr/>
        </p:nvSpPr>
        <p:spPr>
          <a:xfrm>
            <a:off x="251520" y="1203598"/>
            <a:ext cx="8712968" cy="374441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Invites 2 to study appropriate modification, if any, to the Radio Regulations, excluding any new allocations or changes to the existing allocations in Article 5, to accommodate stations on board suborbital vehicles, whilst avoiding any impact on conventional space launch systems, with the following objectives:</a:t>
            </a:r>
          </a:p>
          <a:p>
            <a:pPr marL="285750" indent="-285750">
              <a:buFontTx/>
              <a:buChar char="-"/>
            </a:pPr>
            <a:r>
              <a:rPr lang="en-US" sz="1400" dirty="0">
                <a:solidFill>
                  <a:schemeClr val="accent1"/>
                </a:solidFill>
              </a:rPr>
              <a:t>to determine the status of stations on sub-orbital vehicles, and study corresponding regulatory provisions to determine which existing </a:t>
            </a:r>
            <a:r>
              <a:rPr lang="en-US" sz="1400" dirty="0" err="1">
                <a:solidFill>
                  <a:schemeClr val="accent1"/>
                </a:solidFill>
              </a:rPr>
              <a:t>radiocommunication</a:t>
            </a:r>
            <a:r>
              <a:rPr lang="en-US" sz="1400" dirty="0">
                <a:solidFill>
                  <a:schemeClr val="accent1"/>
                </a:solidFill>
              </a:rPr>
              <a:t> services can be used by stations on sub-orbital vehicles, if necessary;</a:t>
            </a:r>
          </a:p>
          <a:p>
            <a:pPr marL="285750" indent="-285750">
              <a:buFontTx/>
              <a:buChar char="-"/>
            </a:pPr>
            <a:r>
              <a:rPr lang="en-US" sz="1400" b="1" dirty="0">
                <a:solidFill>
                  <a:schemeClr val="accent1"/>
                </a:solidFill>
              </a:rPr>
              <a:t>to determine the technical and regulatory conditions to allow some stations on board suborbital vehicles to operate under the aeronautical regulation and to be considered as earth stations or terrestrial stations even if a part of the flight occurs in space;</a:t>
            </a:r>
          </a:p>
          <a:p>
            <a:pPr marL="285750" indent="-285750">
              <a:buFontTx/>
              <a:buChar char="-"/>
            </a:pPr>
            <a:r>
              <a:rPr lang="en-US" sz="1400" b="1" dirty="0">
                <a:solidFill>
                  <a:schemeClr val="accent1"/>
                </a:solidFill>
              </a:rPr>
              <a:t>to facilitate radiocommunications that support aviation to safely integrate sub-orbital vehicles into airspace and ensure interoperability with international civil aviation;</a:t>
            </a:r>
          </a:p>
          <a:p>
            <a:pPr marL="285750" indent="-285750">
              <a:buFontTx/>
              <a:buChar char="-"/>
            </a:pPr>
            <a:r>
              <a:rPr lang="en-US" sz="1400" dirty="0">
                <a:solidFill>
                  <a:schemeClr val="accent1"/>
                </a:solidFill>
              </a:rPr>
              <a:t>to define the relevant technical characteristics and protection criteria for the studies to be undertaken in accordance with the bullet point below;</a:t>
            </a:r>
          </a:p>
          <a:p>
            <a:pPr marL="285750" indent="-285750">
              <a:buFontTx/>
              <a:buChar char="-"/>
            </a:pPr>
            <a:r>
              <a:rPr lang="en-US" sz="1400" dirty="0">
                <a:solidFill>
                  <a:schemeClr val="accent1"/>
                </a:solidFill>
              </a:rPr>
              <a:t>to conduct sharing and compatibility studies with incumbent services that are allocated on a primary basis in the same and adjacent frequency bands in order to avoid harmful interference to other </a:t>
            </a:r>
            <a:r>
              <a:rPr lang="en-US" sz="1400" dirty="0" err="1">
                <a:solidFill>
                  <a:schemeClr val="accent1"/>
                </a:solidFill>
              </a:rPr>
              <a:t>radiocommunication</a:t>
            </a:r>
            <a:r>
              <a:rPr lang="en-US" sz="1400" dirty="0">
                <a:solidFill>
                  <a:schemeClr val="accent1"/>
                </a:solidFill>
              </a:rPr>
              <a:t> services and to existing applications of the same service in which stations on board sub-orbital vehicles operate, having regard to the sub-orbital flight application scenarios;</a:t>
            </a:r>
          </a:p>
        </p:txBody>
      </p:sp>
    </p:spTree>
    <p:extLst>
      <p:ext uri="{BB962C8B-B14F-4D97-AF65-F5344CB8AC3E}">
        <p14:creationId xmlns:p14="http://schemas.microsoft.com/office/powerpoint/2010/main" val="26626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987574"/>
            <a:ext cx="8928992" cy="369332"/>
          </a:xfrm>
          <a:prstGeom prst="rect">
            <a:avLst/>
          </a:prstGeom>
          <a:noFill/>
        </p:spPr>
        <p:txBody>
          <a:bodyPr wrap="square" rtlCol="0">
            <a:spAutoFit/>
          </a:bodyPr>
          <a:lstStyle/>
          <a:p>
            <a:r>
              <a:rPr lang="en-US" b="1" dirty="0">
                <a:solidFill>
                  <a:schemeClr val="accent1"/>
                </a:solidFill>
              </a:rPr>
              <a:t>ITU-R studies: Invites 3</a:t>
            </a:r>
          </a:p>
        </p:txBody>
      </p:sp>
      <p:sp>
        <p:nvSpPr>
          <p:cNvPr id="4" name="Rounded Rectangle 3"/>
          <p:cNvSpPr/>
          <p:nvPr/>
        </p:nvSpPr>
        <p:spPr>
          <a:xfrm>
            <a:off x="251520" y="1995686"/>
            <a:ext cx="8712968" cy="15121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1"/>
                </a:solidFill>
              </a:rPr>
              <a:t>to identify, as a result of the studies above, whether there is a need for access to additional spectrum that should be addressed after WRC-23 by a future competent conference</a:t>
            </a:r>
          </a:p>
        </p:txBody>
      </p:sp>
    </p:spTree>
    <p:extLst>
      <p:ext uri="{BB962C8B-B14F-4D97-AF65-F5344CB8AC3E}">
        <p14:creationId xmlns:p14="http://schemas.microsoft.com/office/powerpoint/2010/main" val="3288280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987574"/>
            <a:ext cx="8784976" cy="369332"/>
          </a:xfrm>
          <a:prstGeom prst="rect">
            <a:avLst/>
          </a:prstGeom>
          <a:noFill/>
        </p:spPr>
        <p:txBody>
          <a:bodyPr wrap="square" rtlCol="0">
            <a:spAutoFit/>
          </a:bodyPr>
          <a:lstStyle/>
          <a:p>
            <a:r>
              <a:rPr lang="en-US" b="1" dirty="0">
                <a:solidFill>
                  <a:schemeClr val="accent1"/>
                </a:solidFill>
              </a:rPr>
              <a:t>ITU-R supporting studies</a:t>
            </a:r>
          </a:p>
        </p:txBody>
      </p:sp>
      <p:sp>
        <p:nvSpPr>
          <p:cNvPr id="3" name="TextBox 2"/>
          <p:cNvSpPr txBox="1"/>
          <p:nvPr/>
        </p:nvSpPr>
        <p:spPr>
          <a:xfrm>
            <a:off x="179512" y="1385844"/>
            <a:ext cx="8784976" cy="3323987"/>
          </a:xfrm>
          <a:prstGeom prst="rect">
            <a:avLst/>
          </a:prstGeom>
          <a:noFill/>
        </p:spPr>
        <p:txBody>
          <a:bodyPr wrap="square" rtlCol="0">
            <a:spAutoFit/>
          </a:bodyPr>
          <a:lstStyle/>
          <a:p>
            <a:r>
              <a:rPr lang="en-US" sz="1600" dirty="0">
                <a:solidFill>
                  <a:schemeClr val="accent1"/>
                </a:solidFill>
              </a:rPr>
              <a:t>Report ITU-R M.2477 provides information on the current understanding of</a:t>
            </a:r>
          </a:p>
          <a:p>
            <a:r>
              <a:rPr lang="en-US" sz="1600" dirty="0">
                <a:solidFill>
                  <a:schemeClr val="accent1"/>
                </a:solidFill>
              </a:rPr>
              <a:t>radiocommunications for sub-orbital vehicles, including a description of the flight trajectory,</a:t>
            </a:r>
          </a:p>
          <a:p>
            <a:r>
              <a:rPr lang="en-US" sz="1600" dirty="0">
                <a:solidFill>
                  <a:schemeClr val="accent1"/>
                </a:solidFill>
              </a:rPr>
              <a:t>categories of sub-orbital vehicles, technical studies related to possible avionics systems used by suborbital vehicles, and service allocations of those systems;</a:t>
            </a:r>
          </a:p>
          <a:p>
            <a:endParaRPr lang="en-US" sz="1600" dirty="0"/>
          </a:p>
          <a:p>
            <a:r>
              <a:rPr lang="en-US" sz="1600" dirty="0">
                <a:solidFill>
                  <a:schemeClr val="accent1"/>
                </a:solidFill>
              </a:rPr>
              <a:t>WP5B/481 Annex 1: Working document towards a draft CPM text for WRC-23 agenda item 1.6</a:t>
            </a:r>
          </a:p>
          <a:p>
            <a:r>
              <a:rPr lang="en-US" sz="1600" dirty="0">
                <a:solidFill>
                  <a:schemeClr val="accent1"/>
                </a:solidFill>
              </a:rPr>
              <a:t>	Contains methods to resolve the agenda item</a:t>
            </a:r>
          </a:p>
          <a:p>
            <a:endParaRPr lang="en-US" sz="1600" dirty="0">
              <a:solidFill>
                <a:schemeClr val="accent1"/>
              </a:solidFill>
            </a:endParaRPr>
          </a:p>
          <a:p>
            <a:r>
              <a:rPr lang="en-US" sz="1600" dirty="0">
                <a:solidFill>
                  <a:schemeClr val="accent1"/>
                </a:solidFill>
              </a:rPr>
              <a:t>WP5B/481 Annex 30: Working document towards preliminary draft new Report on WRC-23 agenda item 1.6 [suborbital vehicles studies] - Regulatory, operational, and technical studies of radiocommunications for suborbital vehicles</a:t>
            </a:r>
          </a:p>
          <a:p>
            <a:r>
              <a:rPr lang="en-US" sz="1600" dirty="0">
                <a:solidFill>
                  <a:schemeClr val="accent1"/>
                </a:solidFill>
              </a:rPr>
              <a:t>	Contains studies to support invites 1, 2, and 3</a:t>
            </a:r>
          </a:p>
          <a:p>
            <a:endParaRPr lang="en-US" dirty="0"/>
          </a:p>
        </p:txBody>
      </p:sp>
    </p:spTree>
    <p:extLst>
      <p:ext uri="{BB962C8B-B14F-4D97-AF65-F5344CB8AC3E}">
        <p14:creationId xmlns:p14="http://schemas.microsoft.com/office/powerpoint/2010/main" val="2727078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987574"/>
            <a:ext cx="8784976" cy="369332"/>
          </a:xfrm>
          <a:prstGeom prst="rect">
            <a:avLst/>
          </a:prstGeom>
          <a:noFill/>
        </p:spPr>
        <p:txBody>
          <a:bodyPr wrap="square" rtlCol="0">
            <a:spAutoFit/>
          </a:bodyPr>
          <a:lstStyle/>
          <a:p>
            <a:r>
              <a:rPr lang="en-US" b="1" dirty="0">
                <a:solidFill>
                  <a:schemeClr val="accent1"/>
                </a:solidFill>
              </a:rPr>
              <a:t>Status of the draft CPM text (subject to change)</a:t>
            </a:r>
          </a:p>
        </p:txBody>
      </p:sp>
      <p:sp>
        <p:nvSpPr>
          <p:cNvPr id="3" name="TextBox 2"/>
          <p:cNvSpPr txBox="1"/>
          <p:nvPr/>
        </p:nvSpPr>
        <p:spPr>
          <a:xfrm>
            <a:off x="179512" y="1385844"/>
            <a:ext cx="8784976" cy="3139321"/>
          </a:xfrm>
          <a:prstGeom prst="rect">
            <a:avLst/>
          </a:prstGeom>
          <a:noFill/>
        </p:spPr>
        <p:txBody>
          <a:bodyPr wrap="square" rtlCol="0">
            <a:spAutoFit/>
          </a:bodyPr>
          <a:lstStyle/>
          <a:p>
            <a:pPr hangingPunct="0"/>
            <a:r>
              <a:rPr lang="en-GB" dirty="0">
                <a:solidFill>
                  <a:schemeClr val="accent1"/>
                </a:solidFill>
              </a:rPr>
              <a:t>Four Methods are proposed to address this agenda item:  </a:t>
            </a:r>
            <a:endParaRPr lang="en-US" dirty="0">
              <a:solidFill>
                <a:schemeClr val="accent1"/>
              </a:solidFill>
            </a:endParaRPr>
          </a:p>
          <a:p>
            <a:pPr hangingPunct="0"/>
            <a:endParaRPr lang="en-GB" b="1" dirty="0">
              <a:solidFill>
                <a:schemeClr val="accent1"/>
              </a:solidFill>
            </a:endParaRPr>
          </a:p>
          <a:p>
            <a:pPr hangingPunct="0"/>
            <a:r>
              <a:rPr lang="en-GB" b="1" dirty="0">
                <a:solidFill>
                  <a:schemeClr val="accent1"/>
                </a:solidFill>
              </a:rPr>
              <a:t>Method A </a:t>
            </a:r>
            <a:endParaRPr lang="en-US" b="1" dirty="0">
              <a:solidFill>
                <a:schemeClr val="accent1"/>
              </a:solidFill>
            </a:endParaRPr>
          </a:p>
          <a:p>
            <a:pPr hangingPunct="0"/>
            <a:r>
              <a:rPr lang="en-GB" dirty="0">
                <a:solidFill>
                  <a:schemeClr val="accent1"/>
                </a:solidFill>
              </a:rPr>
              <a:t>No change to the Radio Regulations (RR). </a:t>
            </a:r>
            <a:endParaRPr lang="en-US" dirty="0">
              <a:solidFill>
                <a:schemeClr val="accent1"/>
              </a:solidFill>
            </a:endParaRPr>
          </a:p>
          <a:p>
            <a:pPr hangingPunct="0"/>
            <a:r>
              <a:rPr lang="en-GB" b="1" dirty="0">
                <a:solidFill>
                  <a:schemeClr val="accent1"/>
                </a:solidFill>
              </a:rPr>
              <a:t>Method B</a:t>
            </a:r>
            <a:endParaRPr lang="en-US" b="1" dirty="0">
              <a:solidFill>
                <a:schemeClr val="accent1"/>
              </a:solidFill>
            </a:endParaRPr>
          </a:p>
          <a:p>
            <a:pPr hangingPunct="0"/>
            <a:r>
              <a:rPr lang="en-GB" dirty="0">
                <a:solidFill>
                  <a:schemeClr val="accent1"/>
                </a:solidFill>
              </a:rPr>
              <a:t>A WRC Resolution, not incorporated by reference in the RR.  </a:t>
            </a:r>
            <a:endParaRPr lang="en-US" dirty="0">
              <a:solidFill>
                <a:schemeClr val="accent1"/>
              </a:solidFill>
            </a:endParaRPr>
          </a:p>
          <a:p>
            <a:pPr hangingPunct="0"/>
            <a:r>
              <a:rPr lang="en-GB" b="1" dirty="0">
                <a:solidFill>
                  <a:schemeClr val="accent1"/>
                </a:solidFill>
              </a:rPr>
              <a:t>Method C </a:t>
            </a:r>
            <a:endParaRPr lang="en-US" b="1" dirty="0">
              <a:solidFill>
                <a:schemeClr val="accent1"/>
              </a:solidFill>
            </a:endParaRPr>
          </a:p>
          <a:p>
            <a:pPr hangingPunct="0"/>
            <a:r>
              <a:rPr lang="en-GB" dirty="0">
                <a:solidFill>
                  <a:schemeClr val="accent1"/>
                </a:solidFill>
              </a:rPr>
              <a:t>Modification of RR Article </a:t>
            </a:r>
            <a:r>
              <a:rPr lang="en-GB" b="1" dirty="0">
                <a:solidFill>
                  <a:schemeClr val="accent1"/>
                </a:solidFill>
              </a:rPr>
              <a:t>4</a:t>
            </a:r>
            <a:r>
              <a:rPr lang="en-GB" dirty="0">
                <a:solidFill>
                  <a:schemeClr val="accent1"/>
                </a:solidFill>
              </a:rPr>
              <a:t>.  </a:t>
            </a:r>
            <a:endParaRPr lang="en-US" dirty="0">
              <a:solidFill>
                <a:schemeClr val="accent1"/>
              </a:solidFill>
            </a:endParaRPr>
          </a:p>
          <a:p>
            <a:pPr hangingPunct="0"/>
            <a:r>
              <a:rPr lang="en-GB" b="1" dirty="0">
                <a:solidFill>
                  <a:schemeClr val="accent1"/>
                </a:solidFill>
              </a:rPr>
              <a:t>Method D</a:t>
            </a:r>
            <a:endParaRPr lang="en-US" b="1" dirty="0">
              <a:solidFill>
                <a:schemeClr val="accent1"/>
              </a:solidFill>
            </a:endParaRPr>
          </a:p>
          <a:p>
            <a:pPr hangingPunct="0"/>
            <a:r>
              <a:rPr lang="en-GB" dirty="0">
                <a:solidFill>
                  <a:schemeClr val="accent1"/>
                </a:solidFill>
              </a:rPr>
              <a:t>No Change to RR Article </a:t>
            </a:r>
            <a:r>
              <a:rPr lang="en-GB" b="1" dirty="0">
                <a:solidFill>
                  <a:schemeClr val="accent1"/>
                </a:solidFill>
              </a:rPr>
              <a:t>4</a:t>
            </a:r>
            <a:r>
              <a:rPr lang="en-GB" dirty="0">
                <a:solidFill>
                  <a:schemeClr val="accent1"/>
                </a:solidFill>
              </a:rPr>
              <a:t>.</a:t>
            </a:r>
            <a:endParaRPr lang="en-US" dirty="0">
              <a:solidFill>
                <a:schemeClr val="accent1"/>
              </a:solidFill>
            </a:endParaRPr>
          </a:p>
          <a:p>
            <a:endParaRPr lang="en-US" dirty="0"/>
          </a:p>
        </p:txBody>
      </p:sp>
    </p:spTree>
    <p:extLst>
      <p:ext uri="{BB962C8B-B14F-4D97-AF65-F5344CB8AC3E}">
        <p14:creationId xmlns:p14="http://schemas.microsoft.com/office/powerpoint/2010/main" val="2241695168"/>
      </p:ext>
    </p:extLst>
  </p:cSld>
  <p:clrMapOvr>
    <a:masterClrMapping/>
  </p:clrMapOvr>
</p:sld>
</file>

<file path=ppt/theme/theme1.xml><?xml version="1.0" encoding="utf-8"?>
<a:theme xmlns:a="http://schemas.openxmlformats.org/drawingml/2006/main" name="Office Theme">
  <a:themeElements>
    <a:clrScheme name="ICAO - Capacity &amp; Efficiency">
      <a:dk1>
        <a:srgbClr val="279DD9"/>
      </a:dk1>
      <a:lt1>
        <a:sysClr val="window" lastClr="FFFFFF"/>
      </a:lt1>
      <a:dk2>
        <a:srgbClr val="006EB7"/>
      </a:dk2>
      <a:lt2>
        <a:srgbClr val="FFFFFF"/>
      </a:lt2>
      <a:accent1>
        <a:srgbClr val="0054A4"/>
      </a:accent1>
      <a:accent2>
        <a:srgbClr val="A1CFEF"/>
      </a:accent2>
      <a:accent3>
        <a:srgbClr val="8DC63F"/>
      </a:accent3>
      <a:accent4>
        <a:srgbClr val="CED8DD"/>
      </a:accent4>
      <a:accent5>
        <a:srgbClr val="8C99A1"/>
      </a:accent5>
      <a:accent6>
        <a:srgbClr val="5A6870"/>
      </a:accent6>
      <a:hlink>
        <a:srgbClr val="39474F"/>
      </a:hlink>
      <a:folHlink>
        <a:srgbClr val="C400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72B09A9A77C4438999FF1325BEF759" ma:contentTypeVersion="0" ma:contentTypeDescription="Create a new document." ma:contentTypeScope="" ma:versionID="65bd2d6fcaa3f4ac24b296b660148a9b">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2BEFB1-2628-4C67-A901-A26C9EE7E7B1}"/>
</file>

<file path=customXml/itemProps2.xml><?xml version="1.0" encoding="utf-8"?>
<ds:datastoreItem xmlns:ds="http://schemas.openxmlformats.org/officeDocument/2006/customXml" ds:itemID="{031349D6-35D5-4B22-BF0F-E4CCC9CE630C}"/>
</file>

<file path=customXml/itemProps3.xml><?xml version="1.0" encoding="utf-8"?>
<ds:datastoreItem xmlns:ds="http://schemas.openxmlformats.org/officeDocument/2006/customXml" ds:itemID="{B7B43A4E-620D-484A-81B3-0EB70E2225F0}"/>
</file>

<file path=docProps/app.xml><?xml version="1.0" encoding="utf-8"?>
<Properties xmlns="http://schemas.openxmlformats.org/officeDocument/2006/extended-properties" xmlns:vt="http://schemas.openxmlformats.org/officeDocument/2006/docPropsVTypes">
  <Template/>
  <TotalTime>0</TotalTime>
  <Words>920</Words>
  <Application>Microsoft Macintosh PowerPoint</Application>
  <PresentationFormat>On-screen Show (16:9)</PresentationFormat>
  <Paragraphs>74</Paragraphs>
  <Slides>11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2022-02-16T16:48:54Z</dcterms:created>
  <dcterms:modified xsi:type="dcterms:W3CDTF">2022-04-25T17:46:03Z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0x010100B372B09A9A77C4438999FF1325BEF759</vt:lpwstr>
  </property>
</Properties>
</file>