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4"/>
  </p:sldMasterIdLst>
  <p:notesMasterIdLst>
    <p:notesMasterId r:id="rId9"/>
  </p:notesMasterIdLst>
  <p:handoutMasterIdLst>
    <p:handoutMasterId r:id="rId10"/>
  </p:handoutMasterIdLst>
  <p:sldIdLst>
    <p:sldId id="553" r:id="rId5"/>
    <p:sldId id="552" r:id="rId6"/>
    <p:sldId id="556" r:id="rId7"/>
    <p:sldId id="555" r:id="rId8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2882">
          <p15:clr>
            <a:srgbClr val="A4A3A4"/>
          </p15:clr>
        </p15:guide>
        <p15:guide id="3" pos="28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8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, Elizabeth (AFRC-Z)[Media Fusion Inc. (DFRC - CATS)]" initials="LE(FI(-C" lastIdx="0" clrIdx="0">
    <p:extLst/>
  </p:cmAuthor>
  <p:cmAuthor id="2" name="george studor" initials="gs" lastIdx="13" clrIdx="1">
    <p:extLst/>
  </p:cmAuthor>
  <p:cmAuthor id="3" name="Robert Croce" initials="RC" lastIdx="2" clrIdx="2"/>
  <p:cmAuthor id="4" name="Truong Nguyen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  <a:srgbClr val="000000"/>
    <a:srgbClr val="5F0E1D"/>
    <a:srgbClr val="AB0620"/>
    <a:srgbClr val="AB032B"/>
    <a:srgbClr val="5F0E2A"/>
    <a:srgbClr val="2F0400"/>
    <a:srgbClr val="00FF00"/>
    <a:srgbClr val="E6E600"/>
    <a:srgbClr val="E7E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29" autoAdjust="0"/>
    <p:restoredTop sz="91691" autoAdjust="0"/>
  </p:normalViewPr>
  <p:slideViewPr>
    <p:cSldViewPr snapToGrid="0" snapToObjects="1" showGuides="1">
      <p:cViewPr>
        <p:scale>
          <a:sx n="60" d="100"/>
          <a:sy n="60" d="100"/>
        </p:scale>
        <p:origin x="-936" y="86"/>
      </p:cViewPr>
      <p:guideLst>
        <p:guide orient="horz" pos="2162"/>
        <p:guide pos="2882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2" d="100"/>
          <a:sy n="92" d="100"/>
        </p:scale>
        <p:origin x="-3440" y="-104"/>
      </p:cViewPr>
      <p:guideLst>
        <p:guide orient="horz" pos="2888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6005" y="229195"/>
            <a:ext cx="2715250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90082" y="229195"/>
            <a:ext cx="2712996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0B72A682-CED2-EE49-9C74-ED4FC6B72A7E}" type="datetimeFigureOut">
              <a:rPr lang="en-US" smtClean="0">
                <a:latin typeface="Arial"/>
              </a:rPr>
              <a:pPr/>
              <a:t>9/6/2016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263058" y="8478636"/>
            <a:ext cx="3281979" cy="458391"/>
          </a:xfrm>
          <a:prstGeom prst="rect">
            <a:avLst/>
          </a:prstGeom>
        </p:spPr>
        <p:txBody>
          <a:bodyPr vert="horz" lIns="92098" tIns="46049" rIns="92098" bIns="46049" rtlCol="0" anchor="b" anchorCtr="0"/>
          <a:lstStyle>
            <a:lvl1pPr algn="l">
              <a:defRPr sz="1200"/>
            </a:lvl1pPr>
          </a:lstStyle>
          <a:p>
            <a:r>
              <a:rPr lang="en-US" dirty="0" smtClean="0">
                <a:latin typeface="Arial"/>
              </a:rPr>
              <a:t>© 2010 Texas Engineering Experiment Station</a:t>
            </a:r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900593" y="8478636"/>
            <a:ext cx="502486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26D1500D-7C1E-8941-898C-B2A130D13148}" type="slidenum">
              <a:rPr lang="en-US" smtClean="0">
                <a:latin typeface="Arial"/>
              </a:rPr>
              <a:pPr/>
              <a:t>‹Nr.›</a:t>
            </a:fld>
            <a:endParaRPr lang="en-US" dirty="0">
              <a:latin typeface="Arial"/>
            </a:endParaRPr>
          </a:p>
        </p:txBody>
      </p:sp>
      <p:pic>
        <p:nvPicPr>
          <p:cNvPr id="10" name="Picture 9" descr="189460_logo_final.eps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45" t="28945" r="10645" b="18090"/>
          <a:stretch>
            <a:fillRect/>
          </a:stretch>
        </p:blipFill>
        <p:spPr>
          <a:xfrm>
            <a:off x="556006" y="8478635"/>
            <a:ext cx="1287151" cy="45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62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>
                <a:latin typeface="Arial"/>
              </a:defRPr>
            </a:lvl1pPr>
          </a:lstStyle>
          <a:p>
            <a:fld id="{53356612-1093-7B4E-B7B8-0E36E5952A86}" type="datetimeFigureOut">
              <a:rPr lang="en-US" smtClean="0"/>
              <a:pPr/>
              <a:t>9/6/2016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7388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098" tIns="46049" rIns="92098" bIns="460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>
                <a:latin typeface="Arial"/>
              </a:defRPr>
            </a:lvl1pPr>
          </a:lstStyle>
          <a:p>
            <a:fld id="{A82EAE26-AD30-C945-9FC5-959C30C96F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48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0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EAE26-AD30-C945-9FC5-959C30C96F6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5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"/>
            <a:ext cx="4572000" cy="4572000"/>
          </a:xfr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182880" tIns="182880" rIns="182880" bIns="182880"/>
          <a:lstStyle>
            <a:lvl1pPr>
              <a:defRPr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637" y="5181600"/>
            <a:ext cx="8655327" cy="1447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572000"/>
            <a:ext cx="9144000" cy="30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0" y="4876800"/>
            <a:ext cx="4572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72000" y="85174"/>
            <a:ext cx="4506260" cy="4447906"/>
            <a:chOff x="3721517" y="758944"/>
            <a:chExt cx="4506260" cy="4447906"/>
          </a:xfrm>
        </p:grpSpPr>
        <p:pic>
          <p:nvPicPr>
            <p:cNvPr id="77" name="Picture 76" descr="logo-aero-def-fd-blanc.jpg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21517" y="2985185"/>
              <a:ext cx="818727" cy="5644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065" y="1320659"/>
              <a:ext cx="665054" cy="5705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44125" y="4133717"/>
              <a:ext cx="1124648" cy="3767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29" descr="DODc-small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0563" y="4600569"/>
              <a:ext cx="606281" cy="606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80" descr="top_banner_left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409" y="4427339"/>
              <a:ext cx="1107560" cy="376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9221" y="758944"/>
              <a:ext cx="1118823" cy="40062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8445" y="1051785"/>
              <a:ext cx="1068749" cy="33898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01239" y="3702065"/>
              <a:ext cx="782205" cy="63599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member_logo_utc.gif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812375" y="1640183"/>
              <a:ext cx="1378848" cy="33832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7860" y="4645945"/>
              <a:ext cx="979407" cy="3186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7" name="Picture 86" descr="faa head_logo2.gif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60165" y="3369683"/>
              <a:ext cx="624570" cy="6245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8" name="Picture 87" descr="GE Aviation.jpg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3746" y="2601584"/>
              <a:ext cx="606282" cy="60628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9" name="Picture 31" descr="logo_honeywell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7149059" y="2121033"/>
              <a:ext cx="1078718" cy="1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89" descr="member_logo_rockwellcollins.jpg"/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"/>
            <a:stretch/>
          </p:blipFill>
          <p:spPr>
            <a:xfrm>
              <a:off x="6197834" y="885939"/>
              <a:ext cx="1295795" cy="3429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7770" y="2689530"/>
              <a:ext cx="2253921" cy="6933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1517" y="2303538"/>
              <a:ext cx="1085708" cy="425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3" name="Rectangle 22"/>
          <p:cNvSpPr/>
          <p:nvPr/>
        </p:nvSpPr>
        <p:spPr>
          <a:xfrm>
            <a:off x="0" y="4572000"/>
            <a:ext cx="9144000" cy="30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4876800"/>
            <a:ext cx="4572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4572000"/>
            <a:ext cx="9144000" cy="3048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4572000" y="4876800"/>
            <a:ext cx="4572000" cy="304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1088"/>
            <a:ext cx="8229600" cy="5029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247" y="0"/>
            <a:ext cx="84757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ubl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57199"/>
            <a:ext cx="8229600" cy="1097076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77988"/>
            <a:ext cx="8229600" cy="46624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247" y="0"/>
            <a:ext cx="84757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gradFill flip="none" rotWithShape="1">
          <a:gsLst>
            <a:gs pos="0">
              <a:schemeClr val="bg2">
                <a:lumMod val="10000"/>
              </a:schemeClr>
            </a:gs>
            <a:gs pos="100000">
              <a:schemeClr val="tx2">
                <a:lumMod val="75000"/>
                <a:lumOff val="25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77138" y="923588"/>
            <a:ext cx="818973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162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AVSI</a:t>
            </a:r>
            <a:endParaRPr lang="en-US" sz="239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138" y="923588"/>
            <a:ext cx="8189731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all" dirty="0" smtClean="0">
                <a:ln w="9000" cmpd="sng">
                  <a:noFill/>
                  <a:prstDash val="solid"/>
                </a:ln>
                <a:gradFill>
                  <a:gsLst>
                    <a:gs pos="0">
                      <a:schemeClr val="tx2">
                        <a:lumMod val="75000"/>
                        <a:lumOff val="25000"/>
                      </a:schemeClr>
                    </a:gs>
                    <a:gs pos="100000">
                      <a:schemeClr val="bg2">
                        <a:lumMod val="10000"/>
                      </a:schemeClr>
                    </a:gs>
                  </a:gsLst>
                  <a:lin ang="162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/>
              </a:rPr>
              <a:t>AVSI</a:t>
            </a:r>
            <a:endParaRPr lang="en-US" sz="23900" b="1" cap="all" dirty="0">
              <a:ln w="9000" cmpd="sng">
                <a:noFill/>
                <a:prstDash val="solid"/>
              </a:ln>
              <a:gradFill>
                <a:gsLst>
                  <a:gs pos="0">
                    <a:schemeClr val="tx2">
                      <a:lumMod val="75000"/>
                      <a:lumOff val="25000"/>
                    </a:schemeClr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</a:gradFill>
              <a:effectLst>
                <a:reflection blurRad="12700" stA="28000" endPos="45000" dist="1000" dir="5400000" sy="-100000" algn="bl" rotWithShape="0"/>
              </a:effectLst>
              <a:latin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29305"/>
            <a:ext cx="7772400" cy="3205740"/>
          </a:xfrm>
        </p:spPr>
        <p:txBody>
          <a:bodyPr anchor="ctr">
            <a:noAutofit/>
          </a:bodyPr>
          <a:lstStyle>
            <a:lvl1pPr algn="ctr">
              <a:defRPr sz="5400" b="1" cap="all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en-US" sz="3200" b="1" kern="1200" dirty="0" smtClean="0">
                <a:solidFill>
                  <a:schemeClr val="tx2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0"/>
            <a:ext cx="4038600" cy="5029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247" y="0"/>
            <a:ext cx="84757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247" y="0"/>
            <a:ext cx="84757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658E-D922-2744-8F1B-96610776A3A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" y="0"/>
            <a:ext cx="1486208" cy="4572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631950" y="0"/>
            <a:ext cx="6400800" cy="457200"/>
          </a:xfrm>
          <a:prstGeom prst="rect">
            <a:avLst/>
          </a:prstGeom>
          <a:gradFill>
            <a:gsLst>
              <a:gs pos="0">
                <a:schemeClr val="bg2">
                  <a:lumMod val="10000"/>
                </a:schemeClr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rtlCol="0" anchor="b" anchorCtr="0"/>
          <a:lstStyle/>
          <a:p>
            <a:pPr marL="2395538" indent="0" algn="l"/>
            <a:endParaRPr lang="en-US" sz="3600" spc="600" dirty="0">
              <a:gradFill flip="none" rotWithShape="1">
                <a:gsLst>
                  <a:gs pos="0">
                    <a:schemeClr val="accent2"/>
                  </a:gs>
                  <a:gs pos="100000">
                    <a:schemeClr val="bg2">
                      <a:lumMod val="10000"/>
                    </a:schemeClr>
                  </a:gs>
                </a:gsLst>
                <a:lin ang="16200000" scaled="0"/>
                <a:tileRect/>
              </a:gradFill>
              <a:latin typeface="Arial Black"/>
              <a:cs typeface="Arial Black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66247" y="0"/>
            <a:ext cx="847578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smtClean="0"/>
              <a:t>April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850" y="6412056"/>
            <a:ext cx="3802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Briefing for NASA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120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52658E-D922-2744-8F1B-96610776A3A4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WAIC Co-</a:t>
            </a:r>
            <a:r>
              <a:rPr lang="de-DE" dirty="0" err="1" smtClean="0"/>
              <a:t>existence</a:t>
            </a:r>
            <a:r>
              <a:rPr lang="de-DE" dirty="0" smtClean="0"/>
              <a:t> Scenarios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FSMP-WG3 Meeting</a:t>
            </a:r>
          </a:p>
          <a:p>
            <a:r>
              <a:rPr lang="en-US" dirty="0"/>
              <a:t>Montreal, Canada, 6 to 14 September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723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680" y="356719"/>
            <a:ext cx="8229600" cy="1357097"/>
          </a:xfrm>
        </p:spPr>
        <p:txBody>
          <a:bodyPr/>
          <a:lstStyle/>
          <a:p>
            <a:r>
              <a:rPr lang="en-US" dirty="0" smtClean="0"/>
              <a:t>Airport Stand Scenario (1/2)</a:t>
            </a:r>
            <a:br>
              <a:rPr lang="en-US" dirty="0" smtClean="0"/>
            </a:br>
            <a:r>
              <a:rPr lang="en-US" dirty="0" smtClean="0"/>
              <a:t>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2344"/>
            <a:ext cx="2133600" cy="365125"/>
          </a:xfrm>
        </p:spPr>
        <p:txBody>
          <a:bodyPr/>
          <a:lstStyle/>
          <a:p>
            <a:r>
              <a:rPr lang="en-US" dirty="0" smtClean="0"/>
              <a:t>September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20" y="6452248"/>
            <a:ext cx="4861364" cy="365125"/>
          </a:xfrm>
        </p:spPr>
        <p:txBody>
          <a:bodyPr/>
          <a:lstStyle/>
          <a:p>
            <a:r>
              <a:rPr lang="en-US" dirty="0"/>
              <a:t>FSMP-WG3 </a:t>
            </a:r>
            <a:r>
              <a:rPr lang="en-US" dirty="0" smtClean="0"/>
              <a:t>Meeting, Montreal</a:t>
            </a:r>
            <a:r>
              <a:rPr lang="en-US" dirty="0"/>
              <a:t>, Canada, 6 to 14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344"/>
            <a:ext cx="2133600" cy="365125"/>
          </a:xfrm>
        </p:spPr>
        <p:txBody>
          <a:bodyPr/>
          <a:lstStyle/>
          <a:p>
            <a:fld id="{7752658E-D922-2744-8F1B-96610776A3A4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2" name="Gruppieren 41"/>
          <p:cNvGrpSpPr/>
          <p:nvPr/>
        </p:nvGrpSpPr>
        <p:grpSpPr>
          <a:xfrm>
            <a:off x="-87495" y="2058657"/>
            <a:ext cx="7143752" cy="3917616"/>
            <a:chOff x="101116" y="1326252"/>
            <a:chExt cx="5427684" cy="2976528"/>
          </a:xfrm>
        </p:grpSpPr>
        <p:pic>
          <p:nvPicPr>
            <p:cNvPr id="15" name="Inhaltsplatzhalter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7" t="5826" r="5840" b="8134"/>
            <a:stretch/>
          </p:blipFill>
          <p:spPr>
            <a:xfrm>
              <a:off x="379738" y="1390792"/>
              <a:ext cx="5149062" cy="2911988"/>
            </a:xfrm>
            <a:prstGeom prst="rect">
              <a:avLst/>
            </a:prstGeom>
          </p:spPr>
        </p:pic>
        <p:sp>
          <p:nvSpPr>
            <p:cNvPr id="19" name="Freihandform 18"/>
            <p:cNvSpPr/>
            <p:nvPr/>
          </p:nvSpPr>
          <p:spPr>
            <a:xfrm>
              <a:off x="1295400" y="1464752"/>
              <a:ext cx="4123267" cy="2396067"/>
            </a:xfrm>
            <a:custGeom>
              <a:avLst/>
              <a:gdLst>
                <a:gd name="connsiteX0" fmla="*/ 1049867 w 4123267"/>
                <a:gd name="connsiteY0" fmla="*/ 2235200 h 2396067"/>
                <a:gd name="connsiteX1" fmla="*/ 2057400 w 4123267"/>
                <a:gd name="connsiteY1" fmla="*/ 1820334 h 2396067"/>
                <a:gd name="connsiteX2" fmla="*/ 2904067 w 4123267"/>
                <a:gd name="connsiteY2" fmla="*/ 2396067 h 2396067"/>
                <a:gd name="connsiteX3" fmla="*/ 4123267 w 4123267"/>
                <a:gd name="connsiteY3" fmla="*/ 1879600 h 2396067"/>
                <a:gd name="connsiteX4" fmla="*/ 1464733 w 4123267"/>
                <a:gd name="connsiteY4" fmla="*/ 0 h 2396067"/>
                <a:gd name="connsiteX5" fmla="*/ 228600 w 4123267"/>
                <a:gd name="connsiteY5" fmla="*/ 508000 h 2396067"/>
                <a:gd name="connsiteX6" fmla="*/ 1109133 w 4123267"/>
                <a:gd name="connsiteY6" fmla="*/ 1109134 h 2396067"/>
                <a:gd name="connsiteX7" fmla="*/ 0 w 4123267"/>
                <a:gd name="connsiteY7" fmla="*/ 1557867 h 2396067"/>
                <a:gd name="connsiteX8" fmla="*/ 948267 w 4123267"/>
                <a:gd name="connsiteY8" fmla="*/ 2252134 h 2396067"/>
                <a:gd name="connsiteX9" fmla="*/ 1126067 w 4123267"/>
                <a:gd name="connsiteY9" fmla="*/ 2218267 h 2396067"/>
                <a:gd name="connsiteX10" fmla="*/ 1126067 w 4123267"/>
                <a:gd name="connsiteY10" fmla="*/ 2218267 h 239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23267" h="2396067">
                  <a:moveTo>
                    <a:pt x="1049867" y="2235200"/>
                  </a:moveTo>
                  <a:lnTo>
                    <a:pt x="2057400" y="1820334"/>
                  </a:lnTo>
                  <a:lnTo>
                    <a:pt x="2904067" y="2396067"/>
                  </a:lnTo>
                  <a:lnTo>
                    <a:pt x="4123267" y="1879600"/>
                  </a:lnTo>
                  <a:lnTo>
                    <a:pt x="1464733" y="0"/>
                  </a:lnTo>
                  <a:lnTo>
                    <a:pt x="228600" y="508000"/>
                  </a:lnTo>
                  <a:lnTo>
                    <a:pt x="1109133" y="1109134"/>
                  </a:lnTo>
                  <a:lnTo>
                    <a:pt x="0" y="1557867"/>
                  </a:lnTo>
                  <a:lnTo>
                    <a:pt x="948267" y="2252134"/>
                  </a:lnTo>
                  <a:lnTo>
                    <a:pt x="1126067" y="2218267"/>
                  </a:lnTo>
                  <a:lnTo>
                    <a:pt x="1126067" y="2218267"/>
                  </a:lnTo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Gerade Verbindung mit Pfeil 21"/>
            <p:cNvCxnSpPr/>
            <p:nvPr/>
          </p:nvCxnSpPr>
          <p:spPr bwMode="auto">
            <a:xfrm>
              <a:off x="1522326" y="1603251"/>
              <a:ext cx="1834707" cy="84363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3" name="Textfeld 22"/>
            <p:cNvSpPr txBox="1"/>
            <p:nvPr/>
          </p:nvSpPr>
          <p:spPr>
            <a:xfrm>
              <a:off x="899188" y="1326252"/>
              <a:ext cx="12462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Victim Aircraft</a:t>
              </a:r>
            </a:p>
          </p:txBody>
        </p:sp>
        <p:cxnSp>
          <p:nvCxnSpPr>
            <p:cNvPr id="27" name="Gerade Verbindung mit Pfeil 26"/>
            <p:cNvCxnSpPr>
              <a:stCxn id="28" idx="0"/>
            </p:cNvCxnSpPr>
            <p:nvPr/>
          </p:nvCxnSpPr>
          <p:spPr bwMode="auto">
            <a:xfrm flipV="1">
              <a:off x="1002453" y="2218286"/>
              <a:ext cx="1308947" cy="13655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feld 27"/>
            <p:cNvSpPr txBox="1"/>
            <p:nvPr/>
          </p:nvSpPr>
          <p:spPr>
            <a:xfrm>
              <a:off x="101116" y="3583820"/>
              <a:ext cx="1802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Interfering Aircraft</a:t>
              </a:r>
              <a:endParaRPr lang="en-US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3" name="Gerade Verbindung mit Pfeil 32"/>
            <p:cNvCxnSpPr>
              <a:stCxn id="28" idx="0"/>
            </p:cNvCxnSpPr>
            <p:nvPr/>
          </p:nvCxnSpPr>
          <p:spPr bwMode="auto">
            <a:xfrm flipV="1">
              <a:off x="1002453" y="3285086"/>
              <a:ext cx="1012614" cy="2987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Gerade Verbindung mit Pfeil 35"/>
            <p:cNvCxnSpPr>
              <a:stCxn id="28" idx="0"/>
            </p:cNvCxnSpPr>
            <p:nvPr/>
          </p:nvCxnSpPr>
          <p:spPr bwMode="auto">
            <a:xfrm flipV="1">
              <a:off x="1002453" y="3285086"/>
              <a:ext cx="3027680" cy="298734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3516086" y="1713817"/>
            <a:ext cx="5681959" cy="4806738"/>
          </a:xfrm>
        </p:spPr>
        <p:txBody>
          <a:bodyPr>
            <a:noAutofit/>
          </a:bodyPr>
          <a:lstStyle/>
          <a:p>
            <a:pPr marL="0" indent="15875" defTabSz="439738">
              <a:buNone/>
            </a:pPr>
            <a:r>
              <a:rPr lang="en-US" sz="1600" dirty="0" smtClean="0"/>
              <a:t>Typical dimensions taken from </a:t>
            </a:r>
            <a:r>
              <a:rPr lang="de-DE" sz="1600" dirty="0" smtClean="0"/>
              <a:t>IATA </a:t>
            </a:r>
            <a:r>
              <a:rPr lang="de-DE" sz="1600" dirty="0"/>
              <a:t>Airport Development Reference </a:t>
            </a:r>
            <a:r>
              <a:rPr lang="de-DE" sz="1600" dirty="0" smtClean="0"/>
              <a:t>Manual </a:t>
            </a:r>
            <a:r>
              <a:rPr lang="de-DE" sz="1600" dirty="0" smtClean="0"/>
              <a:t>(for ICAO </a:t>
            </a:r>
            <a:r>
              <a:rPr lang="de-DE" sz="1600" dirty="0" smtClean="0"/>
              <a:t>Aerodrome Reference Code C)</a:t>
            </a:r>
            <a:endParaRPr lang="de-DE" sz="1600" dirty="0"/>
          </a:p>
          <a:p>
            <a:pPr marL="892175" defTabSz="439738">
              <a:spcBef>
                <a:spcPts val="1200"/>
              </a:spcBef>
              <a:buNone/>
            </a:pPr>
            <a:r>
              <a:rPr lang="en-US" sz="1600" dirty="0" smtClean="0"/>
              <a:t>Proposed </a:t>
            </a:r>
            <a:r>
              <a:rPr lang="en-US" sz="1600" dirty="0"/>
              <a:t>scenario: </a:t>
            </a:r>
          </a:p>
          <a:p>
            <a:pPr marL="1252538" defTabSz="439738"/>
            <a:r>
              <a:rPr lang="en-US" sz="1600" dirty="0"/>
              <a:t>v</a:t>
            </a:r>
            <a:r>
              <a:rPr lang="en-US" sz="1600" dirty="0" smtClean="0"/>
              <a:t>ictim </a:t>
            </a:r>
            <a:r>
              <a:rPr lang="en-US" sz="1600" dirty="0"/>
              <a:t>aircraft in the middle stand</a:t>
            </a:r>
          </a:p>
          <a:p>
            <a:pPr marL="1698625" defTabSz="439738"/>
            <a:r>
              <a:rPr lang="en-US" sz="1600" dirty="0"/>
              <a:t>two adjacent aircraft</a:t>
            </a:r>
          </a:p>
          <a:p>
            <a:pPr marL="2155825" defTabSz="439738"/>
            <a:r>
              <a:rPr lang="en-US" sz="1600" dirty="0"/>
              <a:t>one aircraft on taxi way</a:t>
            </a:r>
          </a:p>
          <a:p>
            <a:pPr marL="2689225" defTabSz="439738">
              <a:spcBef>
                <a:spcPts val="1200"/>
              </a:spcBef>
              <a:buNone/>
            </a:pPr>
            <a:r>
              <a:rPr lang="en-US" sz="1600" dirty="0" smtClean="0"/>
              <a:t>Interference </a:t>
            </a:r>
            <a:r>
              <a:rPr lang="en-US" sz="1600" dirty="0"/>
              <a:t>analysis for:</a:t>
            </a:r>
          </a:p>
          <a:p>
            <a:pPr marL="3048000" defTabSz="439738"/>
            <a:r>
              <a:rPr lang="en-US" sz="1600" dirty="0" smtClean="0"/>
              <a:t>RA+WAIC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WAIC</a:t>
            </a:r>
            <a:endParaRPr lang="en-US" sz="1600" dirty="0"/>
          </a:p>
          <a:p>
            <a:pPr marL="3494088" defTabSz="439738"/>
            <a:r>
              <a:rPr lang="en-US" sz="1600" dirty="0" smtClean="0"/>
              <a:t>WAIC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smtClean="0"/>
              <a:t>RA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6121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2344"/>
            <a:ext cx="2133600" cy="365125"/>
          </a:xfrm>
        </p:spPr>
        <p:txBody>
          <a:bodyPr/>
          <a:lstStyle/>
          <a:p>
            <a:r>
              <a:rPr lang="en-US" dirty="0" smtClean="0"/>
              <a:t>September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20" y="6452248"/>
            <a:ext cx="4861364" cy="365125"/>
          </a:xfrm>
        </p:spPr>
        <p:txBody>
          <a:bodyPr/>
          <a:lstStyle/>
          <a:p>
            <a:r>
              <a:rPr lang="en-US" dirty="0"/>
              <a:t>FSMP-WG3 </a:t>
            </a:r>
            <a:r>
              <a:rPr lang="en-US" dirty="0" smtClean="0"/>
              <a:t>Meeting, Montreal</a:t>
            </a:r>
            <a:r>
              <a:rPr lang="en-US" dirty="0"/>
              <a:t>, Canada, 6 to 14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344"/>
            <a:ext cx="2133600" cy="365125"/>
          </a:xfrm>
        </p:spPr>
        <p:txBody>
          <a:bodyPr/>
          <a:lstStyle/>
          <a:p>
            <a:fld id="{7752658E-D922-2744-8F1B-96610776A3A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Textfeld 10"/>
          <p:cNvSpPr txBox="1"/>
          <p:nvPr/>
        </p:nvSpPr>
        <p:spPr>
          <a:xfrm>
            <a:off x="2226075" y="4064587"/>
            <a:ext cx="4711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Excerpt from IATA Airport Development Reference Manual</a:t>
            </a:r>
            <a:endParaRPr lang="en-US" sz="1200" dirty="0"/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648537"/>
              </p:ext>
            </p:extLst>
          </p:nvPr>
        </p:nvGraphicFramePr>
        <p:xfrm>
          <a:off x="2226075" y="4341586"/>
          <a:ext cx="6109970" cy="2091055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397510"/>
                <a:gridCol w="871220"/>
                <a:gridCol w="640080"/>
                <a:gridCol w="500380"/>
                <a:gridCol w="450215"/>
                <a:gridCol w="436245"/>
                <a:gridCol w="426085"/>
                <a:gridCol w="568960"/>
                <a:gridCol w="426720"/>
                <a:gridCol w="568960"/>
                <a:gridCol w="453390"/>
                <a:gridCol w="370205"/>
              </a:tblGrid>
              <a:tr h="1341120"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ICAO Aerodrome Reference Code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Span Criteria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 grid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Aircraft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Head of Stand Access Road &amp; Push Back Truck Clearance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Taxiway Centre Line To Taxiway Centre Line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Taxiway Outer Than Aircraft Stand Taxi-Lane, Centre Line To Object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Stand Depth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Head of Stand Access Road, Push Back Truck Clearance &amp; Expansion Zone For Satellite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Satellite Width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Minimum Clearance Between Aircraft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/>
                </a:tc>
              </a:tr>
              <a:tr h="2616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Type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Length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Span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B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d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g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8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24 m up to but not including 36 m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A319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A320-200</a:t>
                      </a:r>
                      <a:endParaRPr lang="en-US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B737-800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33,84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37,57</a:t>
                      </a:r>
                      <a:endParaRPr lang="en-US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39,50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34,10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34,10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34,30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20,00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44,00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28.00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45,00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30,00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25-35</a:t>
                      </a:r>
                      <a:endParaRPr lang="en-US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43" name="Grafik 4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0" y="1799424"/>
            <a:ext cx="6172200" cy="22174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557680" y="356719"/>
            <a:ext cx="8229600" cy="135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Airport Stand Scenario (1/2)</a:t>
            </a:r>
            <a:br>
              <a:rPr lang="en-US" dirty="0" smtClean="0"/>
            </a:br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557680" y="1526641"/>
            <a:ext cx="4711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Excerpt from IATA Airport Development Reference Manual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5006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2344"/>
            <a:ext cx="2133600" cy="365125"/>
          </a:xfrm>
        </p:spPr>
        <p:txBody>
          <a:bodyPr/>
          <a:lstStyle/>
          <a:p>
            <a:r>
              <a:rPr lang="en-US" dirty="0" smtClean="0"/>
              <a:t>September 1,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1320" y="6452248"/>
            <a:ext cx="4861364" cy="365125"/>
          </a:xfrm>
        </p:spPr>
        <p:txBody>
          <a:bodyPr/>
          <a:lstStyle/>
          <a:p>
            <a:r>
              <a:rPr lang="en-US" dirty="0"/>
              <a:t>FSMP-WG3 </a:t>
            </a:r>
            <a:r>
              <a:rPr lang="en-US" dirty="0" smtClean="0"/>
              <a:t>Meeting, Montreal</a:t>
            </a:r>
            <a:r>
              <a:rPr lang="en-US" dirty="0"/>
              <a:t>, Canada, 6 to 14 September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2344"/>
            <a:ext cx="2133600" cy="365125"/>
          </a:xfrm>
        </p:spPr>
        <p:txBody>
          <a:bodyPr/>
          <a:lstStyle/>
          <a:p>
            <a:fld id="{7752658E-D922-2744-8F1B-96610776A3A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5" name="Grafik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51" y="1997291"/>
            <a:ext cx="5999329" cy="303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rafik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66" y="1447775"/>
            <a:ext cx="2518534" cy="5153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557680" y="356719"/>
            <a:ext cx="8229600" cy="1357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Landing Scenario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Geometry </a:t>
            </a:r>
            <a:r>
              <a:rPr lang="en-US" sz="2000" dirty="0"/>
              <a:t>(Source: ITU-R Report </a:t>
            </a:r>
            <a:r>
              <a:rPr lang="en-US" sz="2000" dirty="0" smtClean="0"/>
              <a:t>M.2319)</a:t>
            </a:r>
            <a:endParaRPr lang="en-US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3365500" y="4978400"/>
            <a:ext cx="55982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taxiing aircraft in line on taxiway</a:t>
            </a:r>
          </a:p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87m (cf. ICAO Annex 14, Table 3-1,</a:t>
            </a:r>
          </a:p>
          <a:p>
            <a:pPr marL="1435100" indent="-1435100"/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ICAO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Aerodrome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de-DE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TBD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3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SI EB Template">
  <a:themeElements>
    <a:clrScheme name="150331 AVSI">
      <a:dk1>
        <a:srgbClr val="500000"/>
      </a:dk1>
      <a:lt1>
        <a:sysClr val="window" lastClr="FFFFFF"/>
      </a:lt1>
      <a:dk2>
        <a:srgbClr val="4B0716"/>
      </a:dk2>
      <a:lt2>
        <a:srgbClr val="CCCCCC"/>
      </a:lt2>
      <a:accent1>
        <a:srgbClr val="F8C336"/>
      </a:accent1>
      <a:accent2>
        <a:srgbClr val="A3302A"/>
      </a:accent2>
      <a:accent3>
        <a:srgbClr val="2E6427"/>
      </a:accent3>
      <a:accent4>
        <a:srgbClr val="000096"/>
      </a:accent4>
      <a:accent5>
        <a:srgbClr val="E6E6E6"/>
      </a:accent5>
      <a:accent6>
        <a:srgbClr val="838DBB"/>
      </a:accent6>
      <a:hlink>
        <a:srgbClr val="A05050"/>
      </a:hlink>
      <a:folHlink>
        <a:srgbClr val="BA9B37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72B09A9A77C4438999FF1325BEF759" ma:contentTypeVersion="0" ma:contentTypeDescription="Create a new document." ma:contentTypeScope="" ma:versionID="65bd2d6fcaa3f4ac24b296b660148a9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C9E0502-6FB2-489A-AFC0-0DD3A67E5C57}"/>
</file>

<file path=customXml/itemProps2.xml><?xml version="1.0" encoding="utf-8"?>
<ds:datastoreItem xmlns:ds="http://schemas.openxmlformats.org/officeDocument/2006/customXml" ds:itemID="{2838066C-404F-4588-9AB6-1030EDCFA2E2}"/>
</file>

<file path=customXml/itemProps3.xml><?xml version="1.0" encoding="utf-8"?>
<ds:datastoreItem xmlns:ds="http://schemas.openxmlformats.org/officeDocument/2006/customXml" ds:itemID="{0053194F-555F-461A-B4F3-F2004512B945}"/>
</file>

<file path=docProps/app.xml><?xml version="1.0" encoding="utf-8"?>
<Properties xmlns="http://schemas.openxmlformats.org/officeDocument/2006/extended-properties" xmlns:vt="http://schemas.openxmlformats.org/officeDocument/2006/docPropsVTypes">
  <Template>AVSI EB Template.potx</Template>
  <TotalTime>0</TotalTime>
  <Words>257</Words>
  <Application>Microsoft Office PowerPoint</Application>
  <PresentationFormat>Bildschirmpräsentation (4:3)</PresentationFormat>
  <Paragraphs>74</Paragraphs>
  <Slides>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5" baseType="lpstr">
      <vt:lpstr>AVSI EB Template</vt:lpstr>
      <vt:lpstr>WAIC Co-existence Scenarios</vt:lpstr>
      <vt:lpstr>Airport Stand Scenario (1/2) Geometry</vt:lpstr>
      <vt:lpstr>PowerPoint-Präsentation</vt:lpstr>
      <vt:lpstr>PowerPoint-Präsentation</vt:lpstr>
    </vt:vector>
  </TitlesOfParts>
  <Company>AVSI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Flight Test Plan for NASA Armstrong</dc:title>
  <dc:subject>AVSI Presentation</dc:subject>
  <dc:creator>David Redman</dc:creator>
  <dc:description>This template was updated after TEES rebranding effort</dc:description>
  <cp:lastModifiedBy>Uwe Schwark</cp:lastModifiedBy>
  <cp:revision>1503</cp:revision>
  <cp:lastPrinted>2011-09-16T14:02:08Z</cp:lastPrinted>
  <dcterms:created xsi:type="dcterms:W3CDTF">2010-10-06T01:46:53Z</dcterms:created>
  <dcterms:modified xsi:type="dcterms:W3CDTF">2016-09-06T17:51:42Z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0x010100B372B09A9A77C4438999FF1325BEF759</vt:lpwstr>
  </property>
  <property fmtid="{D5CDD505-2E9C-101B-9397-08002B2CF9AE}" pid="3" name="Audience">
    <vt:lpwstr>Audience</vt:lpwstr>
  </property>
  <property fmtid="{D5CDD505-2E9C-101B-9397-08002B2CF9AE}" pid="4" name="Venue">
    <vt:lpwstr>Venue</vt:lpwstr>
  </property>
  <property fmtid="{D5CDD505-2E9C-101B-9397-08002B2CF9AE}" pid="5" name="PresentationDate">
    <vt:lpwstr>Presentation Date</vt:lpwstr>
  </property>
  <property fmtid="{D5CDD505-2E9C-101B-9397-08002B2CF9AE}" pid="6" name="Presenter">
    <vt:lpwstr>Presenter</vt:lpwstr>
  </property>
  <property fmtid="{D5CDD505-2E9C-101B-9397-08002B2CF9AE}" pid="7" name="_AdHocReviewCycleID">
    <vt:i4>-1989857599</vt:i4>
  </property>
  <property fmtid="{D5CDD505-2E9C-101B-9397-08002B2CF9AE}" pid="8" name="_NewReviewCycle">
    <vt:lpwstr/>
  </property>
  <property fmtid="{D5CDD505-2E9C-101B-9397-08002B2CF9AE}" pid="9" name="_EmailSubject">
    <vt:lpwstr>Additional material for the upcomming discussion on SARPs for WAIC</vt:lpwstr>
  </property>
  <property fmtid="{D5CDD505-2E9C-101B-9397-08002B2CF9AE}" pid="10" name="_AuthorEmail">
    <vt:lpwstr>uwe.schwark@airbus.com</vt:lpwstr>
  </property>
  <property fmtid="{D5CDD505-2E9C-101B-9397-08002B2CF9AE}" pid="11" name="_AuthorEmailDisplayName">
    <vt:lpwstr>Schwark, Uwe</vt:lpwstr>
  </property>
</Properties>
</file>