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58" r:id="rId7"/>
    <p:sldId id="259" r:id="rId8"/>
    <p:sldId id="260" r:id="rId9"/>
    <p:sldId id="261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htnMzCzrX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0D26-01D6-44E5-A114-9E9C89DD0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477" y="720090"/>
            <a:ext cx="7766936" cy="4937760"/>
          </a:xfrm>
        </p:spPr>
        <p:txBody>
          <a:bodyPr/>
          <a:lstStyle/>
          <a:p>
            <a:pPr algn="l"/>
            <a:r>
              <a:rPr lang="en-ZA" dirty="0"/>
              <a:t>ICAO - AFI Regional Preparatory Group (RPG) Workshop </a:t>
            </a:r>
            <a:br>
              <a:rPr lang="en-ZA" dirty="0"/>
            </a:br>
            <a:r>
              <a:rPr lang="en-ZA" dirty="0"/>
              <a:t>&amp;</a:t>
            </a:r>
            <a:br>
              <a:rPr lang="en-ZA" dirty="0"/>
            </a:br>
            <a:r>
              <a:rPr lang="en-ZA" dirty="0"/>
              <a:t> 7</a:t>
            </a:r>
            <a:r>
              <a:rPr lang="en-ZA" baseline="30000" dirty="0"/>
              <a:t>th</a:t>
            </a:r>
            <a:r>
              <a:rPr lang="en-ZA" dirty="0"/>
              <a:t> Working Group meeting of the FSMP </a:t>
            </a:r>
          </a:p>
        </p:txBody>
      </p:sp>
    </p:spTree>
    <p:extLst>
      <p:ext uri="{BB962C8B-B14F-4D97-AF65-F5344CB8AC3E}">
        <p14:creationId xmlns:p14="http://schemas.microsoft.com/office/powerpoint/2010/main" val="78470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BC983E-C7FE-4AC3-B0F2-9620EC083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217" y="835014"/>
            <a:ext cx="1860432" cy="2488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3C3EB0-1E43-4991-9BEA-9E9846110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156" y="835015"/>
            <a:ext cx="1860432" cy="2488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A47246-5D2A-4741-9421-1BA2D2D2D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156" y="3552488"/>
            <a:ext cx="1860432" cy="2488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34BD8A-53BB-4D88-9B51-8A5F26E36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104" y="3552488"/>
            <a:ext cx="1860432" cy="248887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D92ABE2-C13D-445A-ADE3-6B6184885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423" y="2011681"/>
            <a:ext cx="3742675" cy="31360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LIST OF TOURIST PLACES IN JO’BURG: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Cradle of Human kind 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Lion Park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Apartheid Museum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Museum Africa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Mandela Square 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Gold Reef city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SAB World of beer</a:t>
            </a:r>
          </a:p>
          <a:p>
            <a:pPr algn="l">
              <a:lnSpc>
                <a:spcPct val="90000"/>
              </a:lnSpc>
            </a:pPr>
            <a:endParaRPr lang="en-US" sz="500" dirty="0"/>
          </a:p>
          <a:p>
            <a:pPr algn="l">
              <a:lnSpc>
                <a:spcPct val="90000"/>
              </a:lnSpc>
            </a:pPr>
            <a:endParaRPr lang="en-US" sz="500" dirty="0"/>
          </a:p>
          <a:p>
            <a:pPr algn="l">
              <a:lnSpc>
                <a:spcPct val="90000"/>
              </a:lnSpc>
            </a:pPr>
            <a:endParaRPr lang="en-US" sz="5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EA3A38-FF87-4A6A-8C4A-8F67586B2896}"/>
              </a:ext>
            </a:extLst>
          </p:cNvPr>
          <p:cNvSpPr txBox="1">
            <a:spLocks/>
          </p:cNvSpPr>
          <p:nvPr/>
        </p:nvSpPr>
        <p:spPr>
          <a:xfrm>
            <a:off x="890423" y="835014"/>
            <a:ext cx="3742675" cy="44927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TOURIST ATTRACTION </a:t>
            </a:r>
          </a:p>
        </p:txBody>
      </p:sp>
    </p:spTree>
    <p:extLst>
      <p:ext uri="{BB962C8B-B14F-4D97-AF65-F5344CB8AC3E}">
        <p14:creationId xmlns:p14="http://schemas.microsoft.com/office/powerpoint/2010/main" val="252809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1E528A-F0A7-4FA5-B56E-C6DD2FDF2E7C}"/>
              </a:ext>
            </a:extLst>
          </p:cNvPr>
          <p:cNvSpPr/>
          <p:nvPr/>
        </p:nvSpPr>
        <p:spPr>
          <a:xfrm>
            <a:off x="4356581" y="3244334"/>
            <a:ext cx="3478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hlinkClick r:id="rId2"/>
              </a:rPr>
              <a:t>https://youtu.be/mhtnMzCzrXk</a:t>
            </a:r>
            <a:endParaRPr lang="en-ZA" dirty="0"/>
          </a:p>
          <a:p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4EBCF0-4B3F-4108-8881-457081CF54B7}"/>
              </a:ext>
            </a:extLst>
          </p:cNvPr>
          <p:cNvSpPr txBox="1">
            <a:spLocks/>
          </p:cNvSpPr>
          <p:nvPr/>
        </p:nvSpPr>
        <p:spPr>
          <a:xfrm>
            <a:off x="1324763" y="1289238"/>
            <a:ext cx="3742675" cy="44927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SA TOURISM VIDEO </a:t>
            </a:r>
          </a:p>
        </p:txBody>
      </p:sp>
    </p:spTree>
    <p:extLst>
      <p:ext uri="{BB962C8B-B14F-4D97-AF65-F5344CB8AC3E}">
        <p14:creationId xmlns:p14="http://schemas.microsoft.com/office/powerpoint/2010/main" val="375258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92ABE2-C13D-445A-ADE3-6B6184885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777" y="1970573"/>
            <a:ext cx="7766936" cy="3698707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ZA" sz="2000" dirty="0"/>
              <a:t>Meeting dates.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ZA" sz="2000" dirty="0"/>
              <a:t>Location.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ZA" sz="2000" dirty="0"/>
              <a:t>Weather information.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ZA" sz="2000" dirty="0"/>
              <a:t>List of hotels around venue.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ZA" sz="2000" dirty="0"/>
              <a:t>List of airports.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ZA" sz="2000" dirty="0"/>
              <a:t>General information,</a:t>
            </a:r>
          </a:p>
          <a:p>
            <a:pPr marL="342900" indent="-342900" algn="l">
              <a:buFont typeface="+mj-lt"/>
              <a:buAutoNum type="arabicPeriod"/>
            </a:pPr>
            <a:endParaRPr lang="en-ZA" dirty="0"/>
          </a:p>
          <a:p>
            <a:pPr marL="342900" indent="-342900" algn="l">
              <a:buFont typeface="+mj-lt"/>
              <a:buAutoNum type="arabicPeriod"/>
            </a:pPr>
            <a:endParaRPr lang="en-ZA" dirty="0"/>
          </a:p>
          <a:p>
            <a:pPr algn="l"/>
            <a:endParaRPr lang="en-ZA" dirty="0"/>
          </a:p>
          <a:p>
            <a:pPr algn="l"/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CF9ADD-3F49-404B-A213-80DE10DD0861}"/>
              </a:ext>
            </a:extLst>
          </p:cNvPr>
          <p:cNvSpPr txBox="1">
            <a:spLocks/>
          </p:cNvSpPr>
          <p:nvPr/>
        </p:nvSpPr>
        <p:spPr>
          <a:xfrm>
            <a:off x="1472777" y="963930"/>
            <a:ext cx="7677996" cy="647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ZA" sz="280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9729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92ABE2-C13D-445A-ADE3-6B6184885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777" y="1970573"/>
            <a:ext cx="7766936" cy="3698707"/>
          </a:xfrm>
        </p:spPr>
        <p:txBody>
          <a:bodyPr>
            <a:normAutofit/>
          </a:bodyPr>
          <a:lstStyle/>
          <a:p>
            <a:pPr algn="l"/>
            <a:r>
              <a:rPr lang="en-ZA" dirty="0"/>
              <a:t>DATE : 4</a:t>
            </a:r>
            <a:r>
              <a:rPr lang="en-ZA" baseline="30000" dirty="0"/>
              <a:t>th</a:t>
            </a:r>
            <a:r>
              <a:rPr lang="en-ZA" dirty="0"/>
              <a:t> – 5</a:t>
            </a:r>
            <a:r>
              <a:rPr lang="en-ZA" baseline="30000" dirty="0"/>
              <a:t>th</a:t>
            </a:r>
            <a:r>
              <a:rPr lang="en-ZA" dirty="0"/>
              <a:t> SEPTEMBER 2018</a:t>
            </a:r>
          </a:p>
          <a:p>
            <a:pPr algn="l"/>
            <a:r>
              <a:rPr lang="en-ZA" b="1" dirty="0"/>
              <a:t>Regional Preparatory Group (RPG) workshop. </a:t>
            </a:r>
          </a:p>
          <a:p>
            <a:pPr algn="l"/>
            <a:endParaRPr lang="en-ZA" dirty="0"/>
          </a:p>
          <a:p>
            <a:pPr algn="l"/>
            <a:r>
              <a:rPr lang="en-ZA" dirty="0"/>
              <a:t>DATE: 6</a:t>
            </a:r>
            <a:r>
              <a:rPr lang="en-ZA" baseline="30000" dirty="0"/>
              <a:t>th</a:t>
            </a:r>
            <a:r>
              <a:rPr lang="en-ZA" dirty="0"/>
              <a:t> – 13</a:t>
            </a:r>
            <a:r>
              <a:rPr lang="en-ZA" baseline="30000" dirty="0"/>
              <a:t>th</a:t>
            </a:r>
            <a:r>
              <a:rPr lang="en-ZA" dirty="0"/>
              <a:t> SEPTEMBER 2018</a:t>
            </a:r>
          </a:p>
          <a:p>
            <a:pPr algn="l"/>
            <a:r>
              <a:rPr lang="en-ZA" b="1" dirty="0"/>
              <a:t>7</a:t>
            </a:r>
            <a:r>
              <a:rPr lang="en-ZA" b="1" baseline="30000" dirty="0"/>
              <a:t>th</a:t>
            </a:r>
            <a:r>
              <a:rPr lang="en-ZA" b="1" dirty="0"/>
              <a:t> Frequency Spectrum Management Panel (FSMP) meeting. </a:t>
            </a:r>
          </a:p>
          <a:p>
            <a:pPr algn="l"/>
            <a:endParaRPr lang="en-ZA" dirty="0"/>
          </a:p>
          <a:p>
            <a:pPr algn="l"/>
            <a:endParaRPr lang="en-Z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C0ED3-CCAF-4F8B-B949-D17A5BA7DCD1}"/>
              </a:ext>
            </a:extLst>
          </p:cNvPr>
          <p:cNvSpPr txBox="1">
            <a:spLocks/>
          </p:cNvSpPr>
          <p:nvPr/>
        </p:nvSpPr>
        <p:spPr>
          <a:xfrm>
            <a:off x="1472777" y="963930"/>
            <a:ext cx="7677996" cy="647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ZA" sz="2800" dirty="0"/>
              <a:t>PROPOSED DATES</a:t>
            </a:r>
          </a:p>
        </p:txBody>
      </p:sp>
    </p:spTree>
    <p:extLst>
      <p:ext uri="{BB962C8B-B14F-4D97-AF65-F5344CB8AC3E}">
        <p14:creationId xmlns:p14="http://schemas.microsoft.com/office/powerpoint/2010/main" val="363814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877C7E-2839-4D3E-B157-9F4B6A691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8" y="168195"/>
            <a:ext cx="3176538" cy="260929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D92ABE2-C13D-445A-ADE3-6B6184885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958" y="2777490"/>
            <a:ext cx="8288035" cy="3543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endParaRPr lang="en-US" sz="500" dirty="0"/>
          </a:p>
          <a:p>
            <a:pPr algn="l">
              <a:lnSpc>
                <a:spcPct val="90000"/>
              </a:lnSpc>
            </a:pPr>
            <a:r>
              <a:rPr lang="en-US" sz="1900" b="1" dirty="0"/>
              <a:t>ICAO REGIONAL OFFICES</a:t>
            </a:r>
            <a:r>
              <a:rPr lang="en-US" sz="1900" dirty="0"/>
              <a:t>: </a:t>
            </a:r>
          </a:p>
          <a:p>
            <a:pPr algn="l">
              <a:lnSpc>
                <a:spcPct val="90000"/>
              </a:lnSpc>
            </a:pPr>
            <a:endParaRPr lang="en-US" sz="1900" dirty="0"/>
          </a:p>
          <a:p>
            <a:pPr algn="l">
              <a:lnSpc>
                <a:spcPct val="90000"/>
              </a:lnSpc>
            </a:pPr>
            <a:r>
              <a:rPr lang="en-US" sz="1900" dirty="0"/>
              <a:t>ESAF ( East &amp; South African ) – Nairobi , Kenya</a:t>
            </a:r>
          </a:p>
          <a:p>
            <a:pPr algn="l">
              <a:lnSpc>
                <a:spcPct val="90000"/>
              </a:lnSpc>
            </a:pPr>
            <a:endParaRPr lang="en-US" sz="1900" dirty="0"/>
          </a:p>
          <a:p>
            <a:pPr algn="l">
              <a:lnSpc>
                <a:spcPct val="90000"/>
              </a:lnSpc>
            </a:pPr>
            <a:r>
              <a:rPr lang="en-US" sz="1900" dirty="0"/>
              <a:t>WACAF ( West African ) – Dakar, Senegal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C0ED3-CCAF-4F8B-B949-D17A5BA7DCD1}"/>
              </a:ext>
            </a:extLst>
          </p:cNvPr>
          <p:cNvSpPr txBox="1">
            <a:spLocks/>
          </p:cNvSpPr>
          <p:nvPr/>
        </p:nvSpPr>
        <p:spPr>
          <a:xfrm>
            <a:off x="4162506" y="168195"/>
            <a:ext cx="3343145" cy="7131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4800" dirty="0"/>
              <a:t>LOCATION </a:t>
            </a:r>
          </a:p>
        </p:txBody>
      </p:sp>
    </p:spTree>
    <p:extLst>
      <p:ext uri="{BB962C8B-B14F-4D97-AF65-F5344CB8AC3E}">
        <p14:creationId xmlns:p14="http://schemas.microsoft.com/office/powerpoint/2010/main" val="249598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8812BE-8A7D-4C12-B39A-4EC6F6EE2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58" y="1"/>
            <a:ext cx="2900362" cy="2217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77C7E-2839-4D3E-B157-9F4B6A69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771" y="3894375"/>
            <a:ext cx="3176538" cy="190063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D92ABE2-C13D-445A-ADE3-6B6184885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959" y="2777490"/>
            <a:ext cx="5403402" cy="3543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endParaRPr lang="en-US" sz="500" dirty="0"/>
          </a:p>
          <a:p>
            <a:pPr algn="l">
              <a:lnSpc>
                <a:spcPct val="90000"/>
              </a:lnSpc>
            </a:pPr>
            <a:r>
              <a:rPr lang="en-US" sz="1900" dirty="0"/>
              <a:t>LOCATION: Johannesburg; South Africa</a:t>
            </a:r>
          </a:p>
          <a:p>
            <a:pPr algn="l">
              <a:lnSpc>
                <a:spcPct val="90000"/>
              </a:lnSpc>
            </a:pPr>
            <a:r>
              <a:rPr lang="en-US" sz="1900" dirty="0"/>
              <a:t>CO-ORDINATES:  26.2041º S, 28.0473º E</a:t>
            </a:r>
          </a:p>
          <a:p>
            <a:pPr algn="l">
              <a:lnSpc>
                <a:spcPct val="90000"/>
              </a:lnSpc>
            </a:pPr>
            <a:r>
              <a:rPr lang="en-US" sz="1900" dirty="0"/>
              <a:t> </a:t>
            </a:r>
          </a:p>
          <a:p>
            <a:pPr algn="l">
              <a:lnSpc>
                <a:spcPct val="90000"/>
              </a:lnSpc>
            </a:pPr>
            <a:r>
              <a:rPr lang="en-US" sz="1900" dirty="0"/>
              <a:t>DISTANCE: from the Indian / Atlantic  Ocean South Coast – 1500 KM </a:t>
            </a:r>
          </a:p>
          <a:p>
            <a:pPr algn="l">
              <a:lnSpc>
                <a:spcPct val="90000"/>
              </a:lnSpc>
            </a:pPr>
            <a:endParaRPr lang="en-US" sz="1900" dirty="0"/>
          </a:p>
          <a:p>
            <a:pPr algn="l">
              <a:lnSpc>
                <a:spcPct val="90000"/>
              </a:lnSpc>
            </a:pPr>
            <a:r>
              <a:rPr lang="en-US" sz="1900" dirty="0"/>
              <a:t>ELEVATION: </a:t>
            </a:r>
            <a:r>
              <a:rPr lang="en-ZA" sz="2000" b="1" dirty="0"/>
              <a:t>1 753 metres</a:t>
            </a:r>
            <a:r>
              <a:rPr lang="en-ZA" sz="2000" dirty="0"/>
              <a:t> (</a:t>
            </a:r>
            <a:r>
              <a:rPr lang="en-ZA" sz="2000" b="1" dirty="0"/>
              <a:t>6 000 feet</a:t>
            </a:r>
            <a:r>
              <a:rPr lang="en-ZA" sz="2000" dirty="0"/>
              <a:t>) ASL</a:t>
            </a:r>
          </a:p>
          <a:p>
            <a:pPr algn="l">
              <a:lnSpc>
                <a:spcPct val="90000"/>
              </a:lnSpc>
            </a:pPr>
            <a:endParaRPr lang="en-US" sz="1900" dirty="0"/>
          </a:p>
          <a:p>
            <a:pPr algn="l">
              <a:lnSpc>
                <a:spcPct val="90000"/>
              </a:lnSpc>
            </a:pPr>
            <a:endParaRPr lang="en-US" sz="3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C0ED3-CCAF-4F8B-B949-D17A5BA7DCD1}"/>
              </a:ext>
            </a:extLst>
          </p:cNvPr>
          <p:cNvSpPr txBox="1">
            <a:spLocks/>
          </p:cNvSpPr>
          <p:nvPr/>
        </p:nvSpPr>
        <p:spPr>
          <a:xfrm>
            <a:off x="4162506" y="168195"/>
            <a:ext cx="3343145" cy="7131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4800" dirty="0"/>
              <a:t>MEETING VENUE </a:t>
            </a:r>
          </a:p>
        </p:txBody>
      </p:sp>
    </p:spTree>
    <p:extLst>
      <p:ext uri="{BB962C8B-B14F-4D97-AF65-F5344CB8AC3E}">
        <p14:creationId xmlns:p14="http://schemas.microsoft.com/office/powerpoint/2010/main" val="394554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92ABE2-C13D-445A-ADE3-6B6184885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777" y="1362476"/>
            <a:ext cx="7766936" cy="4912593"/>
          </a:xfrm>
        </p:spPr>
        <p:txBody>
          <a:bodyPr>
            <a:normAutofit/>
          </a:bodyPr>
          <a:lstStyle/>
          <a:p>
            <a:pPr algn="l"/>
            <a:endParaRPr lang="en-ZA" dirty="0"/>
          </a:p>
          <a:p>
            <a:pPr algn="l"/>
            <a:r>
              <a:rPr lang="en-ZA" dirty="0"/>
              <a:t>SEASON: </a:t>
            </a:r>
            <a:r>
              <a:rPr lang="en-ZA" b="1" dirty="0"/>
              <a:t>Spring </a:t>
            </a:r>
          </a:p>
          <a:p>
            <a:pPr algn="l"/>
            <a:endParaRPr lang="en-ZA" dirty="0"/>
          </a:p>
          <a:p>
            <a:pPr algn="l"/>
            <a:r>
              <a:rPr lang="en-ZA" dirty="0"/>
              <a:t>WEATHER: </a:t>
            </a:r>
            <a:r>
              <a:rPr lang="en-ZA" b="1" dirty="0"/>
              <a:t>Sunny, chilly air </a:t>
            </a:r>
          </a:p>
          <a:p>
            <a:pPr algn="l"/>
            <a:endParaRPr lang="en-ZA" dirty="0"/>
          </a:p>
          <a:p>
            <a:pPr algn="l"/>
            <a:r>
              <a:rPr lang="en-ZA" dirty="0"/>
              <a:t>TEMPERATURES: </a:t>
            </a:r>
            <a:r>
              <a:rPr lang="en-ZA" b="1" dirty="0"/>
              <a:t>Low 10 ºC</a:t>
            </a:r>
          </a:p>
          <a:p>
            <a:pPr algn="l"/>
            <a:r>
              <a:rPr lang="en-ZA" b="1" dirty="0"/>
              <a:t>		            High 25 ºC</a:t>
            </a:r>
          </a:p>
          <a:p>
            <a:pPr algn="l"/>
            <a:r>
              <a:rPr lang="en-ZA" dirty="0"/>
              <a:t>Wind: </a:t>
            </a:r>
            <a:r>
              <a:rPr lang="en-ZA" b="1" dirty="0"/>
              <a:t>9 miles p/h</a:t>
            </a:r>
          </a:p>
          <a:p>
            <a:pPr algn="l"/>
            <a:r>
              <a:rPr lang="en-ZA" dirty="0"/>
              <a:t>Humidity: </a:t>
            </a:r>
            <a:r>
              <a:rPr lang="en-ZA" b="1" dirty="0"/>
              <a:t>20%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2B53AA-0F75-4004-8115-B40C8F3EA118}"/>
              </a:ext>
            </a:extLst>
          </p:cNvPr>
          <p:cNvSpPr txBox="1">
            <a:spLocks/>
          </p:cNvSpPr>
          <p:nvPr/>
        </p:nvSpPr>
        <p:spPr>
          <a:xfrm>
            <a:off x="1472777" y="266700"/>
            <a:ext cx="7677996" cy="647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ZA" sz="2800" dirty="0"/>
              <a:t>WEATHER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2DD48-7A02-41A0-BA37-76E87D48F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773" y="1362476"/>
            <a:ext cx="3810000" cy="48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9A7894-A069-44E1-B11E-BD76440A7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1" r="21163"/>
          <a:stretch/>
        </p:blipFill>
        <p:spPr>
          <a:xfrm>
            <a:off x="332680" y="-1"/>
            <a:ext cx="5062280" cy="3429000"/>
          </a:xfrm>
          <a:custGeom>
            <a:avLst/>
            <a:gdLst>
              <a:gd name="connsiteX0" fmla="*/ 509916 w 5062280"/>
              <a:gd name="connsiteY0" fmla="*/ 0 h 3429000"/>
              <a:gd name="connsiteX1" fmla="*/ 5062280 w 5062280"/>
              <a:gd name="connsiteY1" fmla="*/ 0 h 3429000"/>
              <a:gd name="connsiteX2" fmla="*/ 5062280 w 5062280"/>
              <a:gd name="connsiteY2" fmla="*/ 21851 h 3429000"/>
              <a:gd name="connsiteX3" fmla="*/ 4549416 w 5062280"/>
              <a:gd name="connsiteY3" fmla="*/ 3429000 h 3429000"/>
              <a:gd name="connsiteX4" fmla="*/ 0 w 506228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C2F25F-BC46-492F-8F19-FA8724662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6" r="-2" b="3594"/>
          <a:stretch/>
        </p:blipFill>
        <p:spPr>
          <a:xfrm>
            <a:off x="20" y="3428999"/>
            <a:ext cx="4882076" cy="3429001"/>
          </a:xfrm>
          <a:custGeom>
            <a:avLst/>
            <a:gdLst>
              <a:gd name="connsiteX0" fmla="*/ 332680 w 4882096"/>
              <a:gd name="connsiteY0" fmla="*/ 0 h 3429001"/>
              <a:gd name="connsiteX1" fmla="*/ 4882096 w 4882096"/>
              <a:gd name="connsiteY1" fmla="*/ 0 h 3429001"/>
              <a:gd name="connsiteX2" fmla="*/ 4365943 w 4882096"/>
              <a:gd name="connsiteY2" fmla="*/ 3429001 h 3429001"/>
              <a:gd name="connsiteX3" fmla="*/ 0 w 4882096"/>
              <a:gd name="connsiteY3" fmla="*/ 3429001 h 3429001"/>
              <a:gd name="connsiteX4" fmla="*/ 0 w 488209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2EC607CC-319E-425D-8A0C-EC6E84F6C37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D92ABE2-C13D-445A-ADE3-6B6184885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6350" y="1828800"/>
            <a:ext cx="5212080" cy="4720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VENUE 1: FOURWAYS   ( Home to </a:t>
            </a:r>
            <a:r>
              <a:rPr lang="en-US" dirty="0" err="1"/>
              <a:t>Montecassino</a:t>
            </a:r>
            <a:r>
              <a:rPr lang="en-US" dirty="0"/>
              <a:t> &amp; The bird Garden)</a:t>
            </a:r>
          </a:p>
          <a:p>
            <a:pPr algn="l">
              <a:lnSpc>
                <a:spcPct val="90000"/>
              </a:lnSpc>
            </a:pPr>
            <a:r>
              <a:rPr lang="en-US" dirty="0"/>
              <a:t>LIST OF HOTELS: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Southern sun </a:t>
            </a:r>
            <a:r>
              <a:rPr lang="en-US" dirty="0" err="1"/>
              <a:t>Montecassino</a:t>
            </a:r>
            <a:r>
              <a:rPr lang="en-US" dirty="0"/>
              <a:t> hotel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Sun Square </a:t>
            </a:r>
            <a:r>
              <a:rPr lang="en-US" dirty="0" err="1"/>
              <a:t>Montecassino</a:t>
            </a:r>
            <a:r>
              <a:rPr lang="en-US" dirty="0"/>
              <a:t> hotel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 Palazzo </a:t>
            </a:r>
            <a:r>
              <a:rPr lang="en-US" dirty="0" err="1"/>
              <a:t>Montecassino</a:t>
            </a:r>
            <a:r>
              <a:rPr lang="en-US" dirty="0"/>
              <a:t> hotel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City Lodge </a:t>
            </a:r>
            <a:r>
              <a:rPr lang="en-US" dirty="0" err="1"/>
              <a:t>Montecassino</a:t>
            </a:r>
            <a:r>
              <a:rPr lang="en-US" dirty="0"/>
              <a:t> hotel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Indaba hotel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 err="1"/>
              <a:t>Fourways</a:t>
            </a:r>
            <a:r>
              <a:rPr lang="en-US" dirty="0"/>
              <a:t> guest house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Oaktree guest house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King fisher guest house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 err="1"/>
              <a:t>MaBella</a:t>
            </a:r>
            <a:r>
              <a:rPr lang="en-US" dirty="0"/>
              <a:t> lodge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Tuscany boutique hotel</a:t>
            </a:r>
          </a:p>
          <a:p>
            <a:pPr>
              <a:lnSpc>
                <a:spcPct val="90000"/>
              </a:lnSpc>
            </a:pPr>
            <a:endParaRPr lang="en-US" sz="500" dirty="0"/>
          </a:p>
          <a:p>
            <a:pPr>
              <a:lnSpc>
                <a:spcPct val="90000"/>
              </a:lnSpc>
            </a:pPr>
            <a:endParaRPr lang="en-US" sz="500" dirty="0"/>
          </a:p>
          <a:p>
            <a:pPr>
              <a:lnSpc>
                <a:spcPct val="90000"/>
              </a:lnSpc>
            </a:pPr>
            <a:endParaRPr lang="en-US" sz="5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EA3A38-FF87-4A6A-8C4A-8F67586B2896}"/>
              </a:ext>
            </a:extLst>
          </p:cNvPr>
          <p:cNvSpPr txBox="1">
            <a:spLocks/>
          </p:cNvSpPr>
          <p:nvPr/>
        </p:nvSpPr>
        <p:spPr>
          <a:xfrm>
            <a:off x="5194825" y="218546"/>
            <a:ext cx="3893439" cy="595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dirty="0"/>
              <a:t>HOTEL INFORMATION </a:t>
            </a:r>
          </a:p>
        </p:txBody>
      </p:sp>
    </p:spTree>
    <p:extLst>
      <p:ext uri="{BB962C8B-B14F-4D97-AF65-F5344CB8AC3E}">
        <p14:creationId xmlns:p14="http://schemas.microsoft.com/office/powerpoint/2010/main" val="71665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C5946-AEE5-49E2-A8B8-47FE51DA8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4908"/>
          <a:stretch/>
        </p:blipFill>
        <p:spPr>
          <a:xfrm>
            <a:off x="677334" y="468621"/>
            <a:ext cx="8274669" cy="2606049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D92ABE2-C13D-445A-ADE3-6B6184885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970" y="3592484"/>
            <a:ext cx="8571469" cy="317407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r>
              <a:rPr lang="en-ZA" sz="7200" dirty="0"/>
              <a:t>VENUE 2: SANDTON  (Home to Mandela Square &amp; Johannesburg Stock Exchange)</a:t>
            </a:r>
          </a:p>
          <a:p>
            <a:pPr algn="l">
              <a:lnSpc>
                <a:spcPct val="90000"/>
              </a:lnSpc>
            </a:pPr>
            <a:r>
              <a:rPr lang="en-ZA" sz="7200" dirty="0"/>
              <a:t>LIST OF HOTELS: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ZA" sz="7200" dirty="0"/>
              <a:t>Radisson Blu hotel					9. Garden Court </a:t>
            </a:r>
            <a:r>
              <a:rPr lang="en-ZA" sz="7200" dirty="0" err="1"/>
              <a:t>Sandton</a:t>
            </a:r>
            <a:endParaRPr lang="en-ZA" sz="7200" dirty="0"/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ZA" sz="7200" dirty="0"/>
              <a:t>Signature Lux hotel				10. Holiday Inn </a:t>
            </a:r>
            <a:r>
              <a:rPr lang="en-ZA" sz="7200" dirty="0" err="1"/>
              <a:t>Sandton</a:t>
            </a:r>
            <a:endParaRPr lang="en-ZA" sz="7200" dirty="0"/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ZA" sz="7200" dirty="0"/>
              <a:t>The Michelangelo hotel				11. Protea hotel </a:t>
            </a:r>
            <a:r>
              <a:rPr lang="en-ZA" sz="7200" dirty="0" err="1"/>
              <a:t>Sandton</a:t>
            </a:r>
            <a:endParaRPr lang="en-ZA" sz="7200" dirty="0"/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ZA" sz="7200" dirty="0" err="1"/>
              <a:t>DaVinci</a:t>
            </a:r>
            <a:r>
              <a:rPr lang="en-ZA" sz="7200" dirty="0"/>
              <a:t> hotel						12. Park Inn Radisson Blu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ZA" sz="7200" dirty="0"/>
              <a:t>Intercontinental hotel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ZA" sz="7200" dirty="0" err="1"/>
              <a:t>Sandton</a:t>
            </a:r>
            <a:r>
              <a:rPr lang="en-ZA" sz="7200" dirty="0"/>
              <a:t> Sun International hotel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ZA" sz="7200" dirty="0"/>
              <a:t>Hilton hotel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ZA" sz="7200" dirty="0"/>
              <a:t>The Maslow hotel	</a:t>
            </a:r>
          </a:p>
          <a:p>
            <a:pPr algn="l">
              <a:lnSpc>
                <a:spcPct val="90000"/>
              </a:lnSpc>
            </a:pPr>
            <a:endParaRPr lang="en-ZA" sz="5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0BEF1F9-A291-40EF-AB73-3DA43CD9ECCC}"/>
              </a:ext>
            </a:extLst>
          </p:cNvPr>
          <p:cNvSpPr txBox="1">
            <a:spLocks/>
          </p:cNvSpPr>
          <p:nvPr/>
        </p:nvSpPr>
        <p:spPr>
          <a:xfrm>
            <a:off x="921229" y="-88206"/>
            <a:ext cx="3893439" cy="595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dirty="0"/>
              <a:t>HOTEL INFORMATION </a:t>
            </a:r>
          </a:p>
        </p:txBody>
      </p:sp>
    </p:spTree>
    <p:extLst>
      <p:ext uri="{BB962C8B-B14F-4D97-AF65-F5344CB8AC3E}">
        <p14:creationId xmlns:p14="http://schemas.microsoft.com/office/powerpoint/2010/main" val="397866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B2F34-5F71-4746-84C4-54BF7F5DA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FFD44D11-B1C5-420A-9591-370DC8BAA1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F46BC6-C78D-47E7-87CF-A1DD38B02B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C958F-F320-49F4-9AB7-FD2F51A7712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809F8B1-FE88-427F-98C6-1B8CFED802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78FF87C-9F4A-4F75-998D-3ECB6543BA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167F201-EA3A-41F3-8305-5985A44A95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2ABE2-C13D-445A-ADE3-6B6184885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990" y="1869831"/>
            <a:ext cx="4573037" cy="379632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ZA" sz="2000" dirty="0"/>
              <a:t>AIRPORTS IN JOHANNESBURG</a:t>
            </a:r>
          </a:p>
          <a:p>
            <a:pPr algn="l">
              <a:lnSpc>
                <a:spcPct val="90000"/>
              </a:lnSpc>
            </a:pPr>
            <a:endParaRPr lang="en-ZA" sz="2000" dirty="0"/>
          </a:p>
          <a:p>
            <a:pPr marL="342900" indent="-342900" algn="l">
              <a:lnSpc>
                <a:spcPct val="90000"/>
              </a:lnSpc>
              <a:buAutoNum type="arabicPeriod"/>
            </a:pPr>
            <a:r>
              <a:rPr lang="en-ZA" sz="2000" dirty="0"/>
              <a:t>OR Tambo International airport</a:t>
            </a:r>
          </a:p>
          <a:p>
            <a:pPr marL="342900" indent="-342900" algn="l">
              <a:lnSpc>
                <a:spcPct val="90000"/>
              </a:lnSpc>
              <a:buAutoNum type="arabicPeriod"/>
            </a:pPr>
            <a:r>
              <a:rPr lang="en-ZA" sz="2000" dirty="0"/>
              <a:t>Lanseria airport</a:t>
            </a:r>
          </a:p>
          <a:p>
            <a:pPr marL="342900" indent="-342900" algn="l">
              <a:lnSpc>
                <a:spcPct val="90000"/>
              </a:lnSpc>
              <a:buAutoNum type="arabicPeriod"/>
            </a:pPr>
            <a:r>
              <a:rPr lang="en-ZA" sz="2000" dirty="0"/>
              <a:t>Grand Central airport</a:t>
            </a:r>
          </a:p>
          <a:p>
            <a:pPr marL="342900" indent="-342900" algn="l">
              <a:lnSpc>
                <a:spcPct val="90000"/>
              </a:lnSpc>
              <a:buAutoNum type="arabicPeriod"/>
            </a:pPr>
            <a:r>
              <a:rPr lang="en-ZA" sz="2000" dirty="0"/>
              <a:t>Rand airport</a:t>
            </a:r>
          </a:p>
          <a:p>
            <a:pPr marL="342900" indent="-342900" algn="l">
              <a:lnSpc>
                <a:spcPct val="90000"/>
              </a:lnSpc>
              <a:buAutoNum type="arabicPeriod"/>
            </a:pPr>
            <a:r>
              <a:rPr lang="en-ZA" sz="2000" dirty="0" err="1"/>
              <a:t>Wonderboom</a:t>
            </a:r>
            <a:r>
              <a:rPr lang="en-ZA" sz="2000" dirty="0"/>
              <a:t> airport</a:t>
            </a:r>
          </a:p>
          <a:p>
            <a:pPr>
              <a:lnSpc>
                <a:spcPct val="90000"/>
              </a:lnSpc>
            </a:pPr>
            <a:endParaRPr lang="en-ZA" sz="500" dirty="0"/>
          </a:p>
        </p:txBody>
      </p:sp>
    </p:spTree>
    <p:extLst>
      <p:ext uri="{BB962C8B-B14F-4D97-AF65-F5344CB8AC3E}">
        <p14:creationId xmlns:p14="http://schemas.microsoft.com/office/powerpoint/2010/main" val="15374966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6CD746-54B8-4692-A3C1-585B0EBD753A}"/>
</file>

<file path=customXml/itemProps2.xml><?xml version="1.0" encoding="utf-8"?>
<ds:datastoreItem xmlns:ds="http://schemas.openxmlformats.org/officeDocument/2006/customXml" ds:itemID="{D11F76FE-88AD-472E-B058-E7A441DA4ACA}"/>
</file>

<file path=customXml/itemProps3.xml><?xml version="1.0" encoding="utf-8"?>
<ds:datastoreItem xmlns:ds="http://schemas.openxmlformats.org/officeDocument/2006/customXml" ds:itemID="{D100B9F5-A976-4742-857E-5959D17AF236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418</TotalTime>
  <Words>270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ICAO - AFI Regional Preparatory Group (RPG) Workshop  &amp;  7th Working Group meeting of the FSMP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RPG &amp; FSMP 7</dc:title>
  <dc:creator>Lisa Tele</dc:creator>
  <cp:lastModifiedBy>Lisa Tele</cp:lastModifiedBy>
  <cp:revision>28</cp:revision>
  <dcterms:created xsi:type="dcterms:W3CDTF">2018-02-12T01:19:41Z</dcterms:created>
  <dcterms:modified xsi:type="dcterms:W3CDTF">2018-02-14T17:30:47Z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