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9" r:id="rId4"/>
    <p:sldId id="278" r:id="rId5"/>
    <p:sldId id="258" r:id="rId6"/>
    <p:sldId id="260" r:id="rId7"/>
    <p:sldId id="286" r:id="rId8"/>
    <p:sldId id="261" r:id="rId9"/>
    <p:sldId id="276" r:id="rId10"/>
    <p:sldId id="287" r:id="rId11"/>
    <p:sldId id="277" r:id="rId12"/>
    <p:sldId id="262" r:id="rId13"/>
    <p:sldId id="279" r:id="rId14"/>
    <p:sldId id="263" r:id="rId15"/>
    <p:sldId id="264" r:id="rId16"/>
    <p:sldId id="280" r:id="rId17"/>
    <p:sldId id="270" r:id="rId18"/>
    <p:sldId id="265" r:id="rId19"/>
    <p:sldId id="289" r:id="rId20"/>
    <p:sldId id="281" r:id="rId21"/>
    <p:sldId id="267" r:id="rId22"/>
    <p:sldId id="266" r:id="rId23"/>
    <p:sldId id="282" r:id="rId24"/>
    <p:sldId id="290" r:id="rId25"/>
    <p:sldId id="268" r:id="rId26"/>
    <p:sldId id="269" r:id="rId27"/>
    <p:sldId id="283" r:id="rId28"/>
    <p:sldId id="291" r:id="rId29"/>
    <p:sldId id="271" r:id="rId30"/>
    <p:sldId id="272" r:id="rId31"/>
    <p:sldId id="284" r:id="rId32"/>
    <p:sldId id="273" r:id="rId33"/>
    <p:sldId id="274" r:id="rId34"/>
    <p:sldId id="285" r:id="rId35"/>
    <p:sldId id="275" r:id="rId36"/>
    <p:sldId id="288" r:id="rId37"/>
    <p:sldId id="29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3" autoAdjust="0"/>
    <p:restoredTop sz="89299" autoAdjust="0"/>
  </p:normalViewPr>
  <p:slideViewPr>
    <p:cSldViewPr snapToGrid="0">
      <p:cViewPr varScale="1">
        <p:scale>
          <a:sx n="63" d="100"/>
          <a:sy n="63" d="100"/>
        </p:scale>
        <p:origin x="-3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5B0EC-4977-45F4-AABE-DA68B7F4D283}" type="datetimeFigureOut">
              <a:rPr lang="en-US" smtClean="0"/>
              <a:t>3/27/2017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C5367-0643-4FFC-8F13-1920C1BA2B49}" type="slidenum">
              <a:rPr lang="en-US" smtClean="0"/>
              <a:t>‹#›</a:t>
            </a:fld>
            <a:endParaRPr lang="en-US"/>
          </a:p>
        </p:txBody>
      </p:sp>
    </p:spTree>
    <p:extLst>
      <p:ext uri="{BB962C8B-B14F-4D97-AF65-F5344CB8AC3E}">
        <p14:creationId xmlns:p14="http://schemas.microsoft.com/office/powerpoint/2010/main" val="308224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C5367-0643-4FFC-8F13-1920C1BA2B49}" type="slidenum">
              <a:rPr lang="en-US" smtClean="0"/>
              <a:t>1</a:t>
            </a:fld>
            <a:endParaRPr lang="en-US"/>
          </a:p>
        </p:txBody>
      </p:sp>
    </p:spTree>
    <p:extLst>
      <p:ext uri="{BB962C8B-B14F-4D97-AF65-F5344CB8AC3E}">
        <p14:creationId xmlns:p14="http://schemas.microsoft.com/office/powerpoint/2010/main" val="166526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existing WAS/</a:t>
            </a:r>
            <a:r>
              <a:rPr lang="en-US" dirty="0" err="1"/>
              <a:t>RLAN</a:t>
            </a:r>
            <a:r>
              <a:rPr lang="en-US" dirty="0"/>
              <a:t> mitigation measures limited to the regulatory provisions of Resolution 229 (</a:t>
            </a:r>
            <a:r>
              <a:rPr lang="en-US" dirty="0" err="1"/>
              <a:t>Rev.WRC</a:t>
            </a:r>
            <a:r>
              <a:rPr lang="en-US" dirty="0"/>
              <a:t>-12) were used</a:t>
            </a:r>
          </a:p>
        </p:txBody>
      </p:sp>
      <p:sp>
        <p:nvSpPr>
          <p:cNvPr id="4" name="Slide Number Placeholder 3"/>
          <p:cNvSpPr>
            <a:spLocks noGrp="1"/>
          </p:cNvSpPr>
          <p:nvPr>
            <p:ph type="sldNum" sz="quarter" idx="10"/>
          </p:nvPr>
        </p:nvSpPr>
        <p:spPr/>
        <p:txBody>
          <a:bodyPr/>
          <a:lstStyle/>
          <a:p>
            <a:fld id="{EDFC5367-0643-4FFC-8F13-1920C1BA2B49}" type="slidenum">
              <a:rPr lang="en-US" smtClean="0"/>
              <a:t>28</a:t>
            </a:fld>
            <a:endParaRPr lang="en-US"/>
          </a:p>
        </p:txBody>
      </p:sp>
    </p:spTree>
    <p:extLst>
      <p:ext uri="{BB962C8B-B14F-4D97-AF65-F5344CB8AC3E}">
        <p14:creationId xmlns:p14="http://schemas.microsoft.com/office/powerpoint/2010/main" val="376817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C5367-0643-4FFC-8F13-1920C1BA2B49}" type="slidenum">
              <a:rPr lang="en-US" smtClean="0"/>
              <a:t>37</a:t>
            </a:fld>
            <a:endParaRPr lang="en-US"/>
          </a:p>
        </p:txBody>
      </p:sp>
    </p:spTree>
    <p:extLst>
      <p:ext uri="{BB962C8B-B14F-4D97-AF65-F5344CB8AC3E}">
        <p14:creationId xmlns:p14="http://schemas.microsoft.com/office/powerpoint/2010/main" val="334909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noChangeAspect="1"/>
          </p:cNvGrpSpPr>
          <p:nvPr/>
        </p:nvGrpSpPr>
        <p:grpSpPr bwMode="auto">
          <a:xfrm>
            <a:off x="3657600" y="123825"/>
            <a:ext cx="1828800" cy="1498600"/>
            <a:chOff x="240" y="144"/>
            <a:chExt cx="1296" cy="1062"/>
          </a:xfrm>
        </p:grpSpPr>
        <p:sp>
          <p:nvSpPr>
            <p:cNvPr id="6"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5" name="Rectangle 190"/>
          <p:cNvSpPr/>
          <p:nvPr/>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97" name="TextBox 192"/>
          <p:cNvSpPr txBox="1">
            <a:spLocks noChangeArrowheads="1"/>
          </p:cNvSpPr>
          <p:nvPr/>
        </p:nvSpPr>
        <p:spPr bwMode="auto">
          <a:xfrm>
            <a:off x="1905000" y="758825"/>
            <a:ext cx="308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400">
                <a:solidFill>
                  <a:schemeClr val="bg1"/>
                </a:solidFill>
                <a:cs typeface="Arial" charset="0"/>
              </a:rPr>
              <a:t>International Civil Aviation Organization</a:t>
            </a:r>
          </a:p>
        </p:txBody>
      </p:sp>
      <p:grpSp>
        <p:nvGrpSpPr>
          <p:cNvPr id="98" name="Group 2"/>
          <p:cNvGrpSpPr>
            <a:grpSpLocks noChangeAspect="1"/>
          </p:cNvGrpSpPr>
          <p:nvPr/>
        </p:nvGrpSpPr>
        <p:grpSpPr bwMode="auto">
          <a:xfrm>
            <a:off x="0" y="88900"/>
            <a:ext cx="1828800" cy="1498600"/>
            <a:chOff x="240" y="144"/>
            <a:chExt cx="1296" cy="1062"/>
          </a:xfrm>
          <a:solidFill>
            <a:schemeClr val="bg1"/>
          </a:solidFill>
        </p:grpSpPr>
        <p:sp>
          <p:nvSpPr>
            <p:cNvPr id="9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8" name="Date Placeholder 3"/>
          <p:cNvSpPr>
            <a:spLocks noGrp="1"/>
          </p:cNvSpPr>
          <p:nvPr>
            <p:ph type="dt" sz="half" idx="10"/>
          </p:nvPr>
        </p:nvSpPr>
        <p:spPr/>
        <p:txBody>
          <a:bodyPr/>
          <a:lstStyle>
            <a:lvl1pPr>
              <a:defRPr/>
            </a:lvl1pPr>
          </a:lstStyle>
          <a:p>
            <a:r>
              <a:rPr lang="en-US"/>
              <a:t>27 Mar 2017</a:t>
            </a:r>
          </a:p>
        </p:txBody>
      </p:sp>
      <p:sp>
        <p:nvSpPr>
          <p:cNvPr id="189" name="Footer Placeholder 4"/>
          <p:cNvSpPr>
            <a:spLocks noGrp="1"/>
          </p:cNvSpPr>
          <p:nvPr>
            <p:ph type="ftr" sz="quarter" idx="11"/>
          </p:nvPr>
        </p:nvSpPr>
        <p:spPr/>
        <p:txBody>
          <a:bodyPr/>
          <a:lstStyle>
            <a:lvl1pPr>
              <a:defRPr/>
            </a:lvl1pPr>
          </a:lstStyle>
          <a:p>
            <a:r>
              <a:rPr lang="en-US"/>
              <a:t>ICAO WRC-19 Positions</a:t>
            </a:r>
          </a:p>
        </p:txBody>
      </p:sp>
      <p:sp>
        <p:nvSpPr>
          <p:cNvPr id="190"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8252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_White">
    <p:spTree>
      <p:nvGrpSpPr>
        <p:cNvPr id="1" name=""/>
        <p:cNvGrpSpPr/>
        <p:nvPr/>
      </p:nvGrpSpPr>
      <p:grpSpPr>
        <a:xfrm>
          <a:off x="0" y="0"/>
          <a:ext cx="0" cy="0"/>
          <a:chOff x="0" y="0"/>
          <a:chExt cx="0" cy="0"/>
        </a:xfrm>
      </p:grpSpPr>
      <p:pic>
        <p:nvPicPr>
          <p:cNvPr id="2"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r>
              <a:rPr lang="en-US"/>
              <a:t>27 Mar 2017</a:t>
            </a:r>
          </a:p>
        </p:txBody>
      </p:sp>
      <p:sp>
        <p:nvSpPr>
          <p:cNvPr id="4" name="Footer Placeholder 3"/>
          <p:cNvSpPr>
            <a:spLocks noGrp="1"/>
          </p:cNvSpPr>
          <p:nvPr>
            <p:ph type="ftr" sz="quarter" idx="11"/>
          </p:nvPr>
        </p:nvSpPr>
        <p:spPr/>
        <p:txBody>
          <a:bodyPr/>
          <a:lstStyle>
            <a:lvl1pPr>
              <a:defRPr/>
            </a:lvl1pPr>
          </a:lstStyle>
          <a:p>
            <a:r>
              <a:rPr lang="en-US"/>
              <a:t>ICAO WRC-19 Positions</a:t>
            </a:r>
          </a:p>
        </p:txBody>
      </p:sp>
      <p:sp>
        <p:nvSpPr>
          <p:cNvPr id="5" name="Slide Number Placeholder 4"/>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22681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_White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noChangeAspect="1"/>
          </p:cNvGrpSpPr>
          <p:nvPr/>
        </p:nvGrpSpPr>
        <p:grpSpPr bwMode="auto">
          <a:xfrm>
            <a:off x="3017520" y="304800"/>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57200" y="273050"/>
            <a:ext cx="3008313" cy="1162050"/>
          </a:xfrm>
          <a:solidFill>
            <a:srgbClr val="2C6ABA"/>
          </a:solidFill>
        </p:spPr>
        <p:txBody>
          <a:bodyPr lIns="45720" rIns="45720"/>
          <a:lstStyle>
            <a:lvl1pPr marL="0"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6" name="Date Placeholder 4"/>
          <p:cNvSpPr>
            <a:spLocks noGrp="1"/>
          </p:cNvSpPr>
          <p:nvPr>
            <p:ph type="dt" sz="half" idx="10"/>
          </p:nvPr>
        </p:nvSpPr>
        <p:spPr/>
        <p:txBody>
          <a:bodyPr/>
          <a:lstStyle>
            <a:lvl1pPr>
              <a:defRPr/>
            </a:lvl1pPr>
          </a:lstStyle>
          <a:p>
            <a:r>
              <a:rPr lang="en-US"/>
              <a:t>27 Mar 2017</a:t>
            </a:r>
          </a:p>
        </p:txBody>
      </p:sp>
      <p:sp>
        <p:nvSpPr>
          <p:cNvPr id="97" name="Footer Placeholder 5"/>
          <p:cNvSpPr>
            <a:spLocks noGrp="1"/>
          </p:cNvSpPr>
          <p:nvPr>
            <p:ph type="ftr" sz="quarter" idx="11"/>
          </p:nvPr>
        </p:nvSpPr>
        <p:spPr/>
        <p:txBody>
          <a:bodyPr/>
          <a:lstStyle>
            <a:lvl1pPr>
              <a:defRPr/>
            </a:lvl1pPr>
          </a:lstStyle>
          <a:p>
            <a:r>
              <a:rPr lang="en-US"/>
              <a:t>ICAO WRC-19 Positions</a:t>
            </a:r>
          </a:p>
        </p:txBody>
      </p:sp>
      <p:sp>
        <p:nvSpPr>
          <p:cNvPr id="98" name="Slide Number Placeholder 6"/>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356593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t>27 Mar 2017</a:t>
            </a:r>
          </a:p>
        </p:txBody>
      </p:sp>
      <p:sp>
        <p:nvSpPr>
          <p:cNvPr id="6" name="Footer Placeholder 4"/>
          <p:cNvSpPr>
            <a:spLocks noGrp="1"/>
          </p:cNvSpPr>
          <p:nvPr>
            <p:ph type="ftr" sz="quarter" idx="11"/>
          </p:nvPr>
        </p:nvSpPr>
        <p:spPr/>
        <p:txBody>
          <a:bodyPr/>
          <a:lstStyle>
            <a:lvl1pPr>
              <a:defRPr/>
            </a:lvl1pPr>
          </a:lstStyle>
          <a:p>
            <a:r>
              <a:rPr lang="en-US"/>
              <a:t>ICAO WRC-19 Positions</a:t>
            </a:r>
          </a:p>
        </p:txBody>
      </p:sp>
      <p:sp>
        <p:nvSpPr>
          <p:cNvPr id="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9412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27 Mar 2017</a:t>
            </a:r>
          </a:p>
        </p:txBody>
      </p:sp>
      <p:sp>
        <p:nvSpPr>
          <p:cNvPr id="5" name="Footer Placeholder 4"/>
          <p:cNvSpPr>
            <a:spLocks noGrp="1"/>
          </p:cNvSpPr>
          <p:nvPr>
            <p:ph type="ftr" sz="quarter" idx="11"/>
          </p:nvPr>
        </p:nvSpPr>
        <p:spPr/>
        <p:txBody>
          <a:bodyPr/>
          <a:lstStyle>
            <a:lvl1pPr>
              <a:defRPr/>
            </a:lvl1pPr>
          </a:lstStyle>
          <a:p>
            <a:r>
              <a:rPr lang="en-US"/>
              <a:t>ICAO WRC-19 Positions</a:t>
            </a:r>
          </a:p>
        </p:txBody>
      </p:sp>
      <p:sp>
        <p:nvSpPr>
          <p:cNvPr id="6"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63413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noChangeAspect="1"/>
          </p:cNvGrpSpPr>
          <p:nvPr/>
        </p:nvGrpSpPr>
        <p:grpSpPr bwMode="auto">
          <a:xfrm rot="-5400000" flipH="1" flipV="1">
            <a:off x="8014494" y="5004594"/>
            <a:ext cx="1116012" cy="914400"/>
            <a:chOff x="240" y="144"/>
            <a:chExt cx="1296" cy="1062"/>
          </a:xfrm>
        </p:grpSpPr>
        <p:sp>
          <p:nvSpPr>
            <p:cNvPr id="6"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Date Placeholder 3"/>
          <p:cNvSpPr>
            <a:spLocks noGrp="1"/>
          </p:cNvSpPr>
          <p:nvPr>
            <p:ph type="dt" sz="half" idx="10"/>
          </p:nvPr>
        </p:nvSpPr>
        <p:spPr/>
        <p:txBody>
          <a:bodyPr/>
          <a:lstStyle>
            <a:lvl1pPr>
              <a:defRPr/>
            </a:lvl1pPr>
          </a:lstStyle>
          <a:p>
            <a:r>
              <a:rPr lang="en-US"/>
              <a:t>27 Mar 2017</a:t>
            </a:r>
          </a:p>
        </p:txBody>
      </p:sp>
      <p:sp>
        <p:nvSpPr>
          <p:cNvPr id="96" name="Footer Placeholder 4"/>
          <p:cNvSpPr>
            <a:spLocks noGrp="1"/>
          </p:cNvSpPr>
          <p:nvPr>
            <p:ph type="ftr" sz="quarter" idx="11"/>
          </p:nvPr>
        </p:nvSpPr>
        <p:spPr/>
        <p:txBody>
          <a:bodyPr/>
          <a:lstStyle>
            <a:lvl1pPr>
              <a:defRPr/>
            </a:lvl1pPr>
          </a:lstStyle>
          <a:p>
            <a:r>
              <a:rPr lang="en-US"/>
              <a:t>ICAO WRC-19 Positions</a:t>
            </a:r>
          </a:p>
        </p:txBody>
      </p:sp>
      <p:sp>
        <p:nvSpPr>
          <p:cNvPr id="9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74035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9"/>
          <p:cNvSpPr/>
          <p:nvPr/>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p:txBody>
          <a:bodyPr/>
          <a:lstStyle>
            <a:lvl1pPr marL="320040" algn="l">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BD04347-F16A-4DA3-B01E-EE22E2322B01}" type="slidenum">
              <a:rPr lang="en-US" smtClean="0"/>
              <a:t>‹#›</a:t>
            </a:fld>
            <a:endParaRPr lang="en-US"/>
          </a:p>
        </p:txBody>
      </p:sp>
      <p:sp>
        <p:nvSpPr>
          <p:cNvPr id="6" name="Date Placeholder 3"/>
          <p:cNvSpPr>
            <a:spLocks noGrp="1"/>
          </p:cNvSpPr>
          <p:nvPr>
            <p:ph type="dt" sz="half" idx="11"/>
          </p:nvPr>
        </p:nvSpPr>
        <p:spPr/>
        <p:txBody>
          <a:bodyPr/>
          <a:lstStyle>
            <a:lvl1pPr>
              <a:defRPr/>
            </a:lvl1pPr>
          </a:lstStyle>
          <a:p>
            <a:r>
              <a:rPr lang="en-US"/>
              <a:t>27 Mar 2017</a:t>
            </a:r>
          </a:p>
        </p:txBody>
      </p:sp>
      <p:sp>
        <p:nvSpPr>
          <p:cNvPr id="7" name="Footer Placeholder 4"/>
          <p:cNvSpPr>
            <a:spLocks noGrp="1"/>
          </p:cNvSpPr>
          <p:nvPr>
            <p:ph type="ftr" sz="quarter" idx="12"/>
          </p:nvPr>
        </p:nvSpPr>
        <p:spPr/>
        <p:txBody>
          <a:bodyPr/>
          <a:lstStyle>
            <a:lvl1pPr>
              <a:defRPr/>
            </a:lvl1pPr>
          </a:lstStyle>
          <a:p>
            <a:r>
              <a:rPr lang="en-US"/>
              <a:t>ICAO WRC-19 Positions</a:t>
            </a:r>
          </a:p>
        </p:txBody>
      </p:sp>
    </p:spTree>
    <p:extLst>
      <p:ext uri="{BB962C8B-B14F-4D97-AF65-F5344CB8AC3E}">
        <p14:creationId xmlns:p14="http://schemas.microsoft.com/office/powerpoint/2010/main" val="350109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4" name="Rectangle 99"/>
          <p:cNvSpPr/>
          <p:nvPr/>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6" name="Group 2"/>
          <p:cNvGrpSpPr>
            <a:grpSpLocks noChangeAspect="1"/>
          </p:cNvGrpSpPr>
          <p:nvPr/>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6" name="Date Placeholder 3"/>
          <p:cNvSpPr>
            <a:spLocks noGrp="1"/>
          </p:cNvSpPr>
          <p:nvPr>
            <p:ph type="dt" sz="half" idx="10"/>
          </p:nvPr>
        </p:nvSpPr>
        <p:spPr/>
        <p:txBody>
          <a:bodyPr/>
          <a:lstStyle>
            <a:lvl1pPr>
              <a:defRPr>
                <a:solidFill>
                  <a:srgbClr val="00153E"/>
                </a:solidFill>
              </a:defRPr>
            </a:lvl1pPr>
          </a:lstStyle>
          <a:p>
            <a:r>
              <a:rPr lang="en-US"/>
              <a:t>27 Mar 2017</a:t>
            </a:r>
          </a:p>
        </p:txBody>
      </p:sp>
      <p:sp>
        <p:nvSpPr>
          <p:cNvPr id="97" name="Footer Placeholder 4"/>
          <p:cNvSpPr>
            <a:spLocks noGrp="1"/>
          </p:cNvSpPr>
          <p:nvPr>
            <p:ph type="ftr" sz="quarter" idx="11"/>
          </p:nvPr>
        </p:nvSpPr>
        <p:spPr/>
        <p:txBody>
          <a:bodyPr/>
          <a:lstStyle>
            <a:lvl1pPr>
              <a:defRPr>
                <a:solidFill>
                  <a:srgbClr val="00153E"/>
                </a:solidFill>
              </a:defRPr>
            </a:lvl1pPr>
          </a:lstStyle>
          <a:p>
            <a:r>
              <a:rPr lang="en-US"/>
              <a:t>ICAO WRC-19 Positions</a:t>
            </a:r>
          </a:p>
        </p:txBody>
      </p:sp>
      <p:sp>
        <p:nvSpPr>
          <p:cNvPr id="98" name="Slide Number Placeholder 5"/>
          <p:cNvSpPr>
            <a:spLocks noGrp="1"/>
          </p:cNvSpPr>
          <p:nvPr>
            <p:ph type="sldNum" sz="quarter" idx="12"/>
          </p:nvPr>
        </p:nvSpPr>
        <p:spPr/>
        <p:txBody>
          <a:bodyPr/>
          <a:lstStyle>
            <a:lvl1pPr>
              <a:defRPr>
                <a:solidFill>
                  <a:srgbClr val="00153E"/>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31999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noChangeAspect="1"/>
          </p:cNvGrpSpPr>
          <p:nvPr/>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6" name="Date Placeholder 3"/>
          <p:cNvSpPr>
            <a:spLocks noGrp="1"/>
          </p:cNvSpPr>
          <p:nvPr>
            <p:ph type="dt" sz="half" idx="10"/>
          </p:nvPr>
        </p:nvSpPr>
        <p:spPr/>
        <p:txBody>
          <a:bodyPr/>
          <a:lstStyle>
            <a:lvl1pPr>
              <a:defRPr>
                <a:solidFill>
                  <a:schemeClr val="bg1"/>
                </a:solidFill>
              </a:defRPr>
            </a:lvl1pPr>
          </a:lstStyle>
          <a:p>
            <a:r>
              <a:rPr lang="en-US"/>
              <a:t>27 Mar 2017</a:t>
            </a:r>
          </a:p>
        </p:txBody>
      </p:sp>
      <p:sp>
        <p:nvSpPr>
          <p:cNvPr id="97" name="Footer Placeholder 4"/>
          <p:cNvSpPr>
            <a:spLocks noGrp="1"/>
          </p:cNvSpPr>
          <p:nvPr>
            <p:ph type="ftr" sz="quarter" idx="11"/>
          </p:nvPr>
        </p:nvSpPr>
        <p:spPr/>
        <p:txBody>
          <a:bodyPr/>
          <a:lstStyle>
            <a:lvl1pPr>
              <a:defRPr>
                <a:solidFill>
                  <a:schemeClr val="bg1"/>
                </a:solidFill>
              </a:defRPr>
            </a:lvl1pPr>
          </a:lstStyle>
          <a:p>
            <a:r>
              <a:rPr lang="en-US"/>
              <a:t>ICAO WRC-19 Positions</a:t>
            </a:r>
          </a:p>
        </p:txBody>
      </p:sp>
      <p:sp>
        <p:nvSpPr>
          <p:cNvPr id="98"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22868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27 Mar 2017</a:t>
            </a:r>
          </a:p>
        </p:txBody>
      </p:sp>
      <p:sp>
        <p:nvSpPr>
          <p:cNvPr id="6" name="Footer Placeholder 4"/>
          <p:cNvSpPr>
            <a:spLocks noGrp="1"/>
          </p:cNvSpPr>
          <p:nvPr>
            <p:ph type="ftr" sz="quarter" idx="11"/>
          </p:nvPr>
        </p:nvSpPr>
        <p:spPr/>
        <p:txBody>
          <a:bodyPr/>
          <a:lstStyle>
            <a:lvl1pPr>
              <a:defRPr/>
            </a:lvl1pPr>
          </a:lstStyle>
          <a:p>
            <a:r>
              <a:rPr lang="en-US"/>
              <a:t>ICAO WRC-19 Positions</a:t>
            </a:r>
          </a:p>
        </p:txBody>
      </p:sp>
      <p:sp>
        <p:nvSpPr>
          <p:cNvPr id="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7565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27 Mar 2017</a:t>
            </a:r>
          </a:p>
        </p:txBody>
      </p:sp>
      <p:sp>
        <p:nvSpPr>
          <p:cNvPr id="8" name="Footer Placeholder 4"/>
          <p:cNvSpPr>
            <a:spLocks noGrp="1"/>
          </p:cNvSpPr>
          <p:nvPr>
            <p:ph type="ftr" sz="quarter" idx="11"/>
          </p:nvPr>
        </p:nvSpPr>
        <p:spPr/>
        <p:txBody>
          <a:bodyPr/>
          <a:lstStyle>
            <a:lvl1pPr>
              <a:defRPr/>
            </a:lvl1pPr>
          </a:lstStyle>
          <a:p>
            <a:r>
              <a:rPr lang="en-US"/>
              <a:t>ICAO WRC-19 Positions</a:t>
            </a:r>
          </a:p>
        </p:txBody>
      </p:sp>
      <p:sp>
        <p:nvSpPr>
          <p:cNvPr id="9"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52237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99"/>
          <p:cNvSpPr/>
          <p:nvPr/>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43000" y="6629400"/>
            <a:ext cx="6858000" cy="228600"/>
          </a:xfrm>
        </p:spPr>
        <p:txBody>
          <a:bodyPr/>
          <a:lstStyle>
            <a:lvl1pPr>
              <a:defRPr/>
            </a:lvl1pPr>
          </a:lstStyle>
          <a:p>
            <a:r>
              <a:rPr lang="en-US"/>
              <a:t>ICAO WRC-19 Positions</a:t>
            </a:r>
          </a:p>
        </p:txBody>
      </p:sp>
      <p:sp>
        <p:nvSpPr>
          <p:cNvPr id="5" name="Slide Number Placeholder 4"/>
          <p:cNvSpPr>
            <a:spLocks noGrp="1"/>
          </p:cNvSpPr>
          <p:nvPr>
            <p:ph type="sldNum" sz="quarter" idx="11"/>
          </p:nvPr>
        </p:nvSpPr>
        <p:spPr>
          <a:xfrm>
            <a:off x="8001000" y="6629400"/>
            <a:ext cx="1143000" cy="228600"/>
          </a:xfrm>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69673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2" name="Picture 99" descr="White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solidFill>
                  <a:srgbClr val="00153E"/>
                </a:solidFill>
              </a:defRPr>
            </a:lvl1pPr>
          </a:lstStyle>
          <a:p>
            <a:r>
              <a:rPr lang="en-US"/>
              <a:t>27 Mar 2017</a:t>
            </a:r>
          </a:p>
        </p:txBody>
      </p:sp>
      <p:sp>
        <p:nvSpPr>
          <p:cNvPr id="4" name="Footer Placeholder 2"/>
          <p:cNvSpPr>
            <a:spLocks noGrp="1"/>
          </p:cNvSpPr>
          <p:nvPr>
            <p:ph type="ftr" sz="quarter" idx="11"/>
          </p:nvPr>
        </p:nvSpPr>
        <p:spPr/>
        <p:txBody>
          <a:bodyPr/>
          <a:lstStyle>
            <a:lvl1pPr>
              <a:defRPr>
                <a:solidFill>
                  <a:srgbClr val="00153E"/>
                </a:solidFill>
              </a:defRPr>
            </a:lvl1pPr>
          </a:lstStyle>
          <a:p>
            <a:r>
              <a:rPr lang="en-US"/>
              <a:t>ICAO WRC-19 Positions</a:t>
            </a:r>
          </a:p>
        </p:txBody>
      </p:sp>
      <p:sp>
        <p:nvSpPr>
          <p:cNvPr id="5" name="Slide Number Placeholder 3"/>
          <p:cNvSpPr>
            <a:spLocks noGrp="1"/>
          </p:cNvSpPr>
          <p:nvPr>
            <p:ph type="sldNum" sz="quarter" idx="12"/>
          </p:nvPr>
        </p:nvSpPr>
        <p:spPr/>
        <p:txBody>
          <a:bodyPr/>
          <a:lstStyle>
            <a:lvl1pPr>
              <a:defRPr>
                <a:solidFill>
                  <a:srgbClr val="00153E"/>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09499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32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8" descr="BottomBorder.png"/>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grpSp>
        <p:nvGrpSpPr>
          <p:cNvPr id="1028" name="Group 2"/>
          <p:cNvGrpSpPr>
            <a:grpSpLocks noChangeAspect="1"/>
          </p:cNvGrpSpPr>
          <p:nvPr/>
        </p:nvGrpSpPr>
        <p:grpSpPr bwMode="auto">
          <a:xfrm>
            <a:off x="7875588" y="114300"/>
            <a:ext cx="1116012" cy="914400"/>
            <a:chOff x="240" y="144"/>
            <a:chExt cx="1296" cy="1062"/>
          </a:xfrm>
        </p:grpSpPr>
        <p:sp>
          <p:nvSpPr>
            <p:cNvPr id="1034"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9"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2"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3"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4"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5"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7"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9"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0"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1"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2"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3"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4"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7"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8"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9"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0"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1"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2"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4"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5"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0"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1"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9" name="Title Placeholder 1"/>
          <p:cNvSpPr>
            <a:spLocks noGrp="1"/>
          </p:cNvSpPr>
          <p:nvPr>
            <p:ph type="title"/>
          </p:nvPr>
        </p:nvSpPr>
        <p:spPr bwMode="auto">
          <a:xfrm>
            <a:off x="4572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45720" rIns="1371600" bIns="45720" numCol="1" anchor="ctr" anchorCtr="0" compatLnSpc="1">
            <a:prstTxWarp prst="textNoShape">
              <a:avLst/>
            </a:prstTxWarp>
            <a:noAutofit/>
          </a:bodyPr>
          <a:lstStyle/>
          <a:p>
            <a:pPr lvl="0"/>
            <a:r>
              <a:rPr lang="en-US" altLang="nl-NL" dirty="0"/>
              <a:t>Click to edit Master title style</a:t>
            </a:r>
          </a:p>
        </p:txBody>
      </p:sp>
      <p:sp>
        <p:nvSpPr>
          <p:cNvPr id="1030" name="Text Placeholder 2"/>
          <p:cNvSpPr>
            <a:spLocks noGrp="1"/>
          </p:cNvSpPr>
          <p:nvPr>
            <p:ph type="body" idx="1"/>
          </p:nvPr>
        </p:nvSpPr>
        <p:spPr bwMode="auto">
          <a:xfrm>
            <a:off x="457200" y="1334793"/>
            <a:ext cx="8229600" cy="51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nl-NL" dirty="0"/>
              <a:t>Edit Master text styles</a:t>
            </a:r>
          </a:p>
          <a:p>
            <a:pPr lvl="1"/>
            <a:r>
              <a:rPr lang="en-US" altLang="nl-NL" dirty="0"/>
              <a:t>Second level</a:t>
            </a:r>
          </a:p>
          <a:p>
            <a:pPr lvl="2"/>
            <a:r>
              <a:rPr lang="en-US" altLang="nl-NL" dirty="0"/>
              <a:t>Third level</a:t>
            </a:r>
          </a:p>
          <a:p>
            <a:pPr lvl="3"/>
            <a:r>
              <a:rPr lang="en-US" altLang="nl-NL" dirty="0"/>
              <a:t>Fourth level</a:t>
            </a:r>
          </a:p>
          <a:p>
            <a:pPr lvl="4"/>
            <a:r>
              <a:rPr lang="en-US" altLang="nl-NL" dirty="0"/>
              <a:t>Fifth level</a:t>
            </a:r>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fontAlgn="auto">
              <a:spcBef>
                <a:spcPts val="0"/>
              </a:spcBef>
              <a:spcAft>
                <a:spcPts val="0"/>
              </a:spcAft>
              <a:defRPr sz="1200">
                <a:solidFill>
                  <a:schemeClr val="bg1"/>
                </a:solidFill>
                <a:latin typeface="+mn-lt"/>
                <a:cs typeface="+mn-cs"/>
              </a:defRPr>
            </a:lvl1pPr>
          </a:lstStyle>
          <a:p>
            <a:r>
              <a:rPr lang="en-US"/>
              <a:t>27 Mar 2017</a:t>
            </a:r>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r>
              <a:rPr lang="en-US"/>
              <a:t>ICAO WRC-19 Positions</a:t>
            </a:r>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wrap="square" lIns="91440" tIns="45720" rIns="457200" bIns="45720" numCol="1" anchor="ctr" anchorCtr="0" compatLnSpc="1">
            <a:prstTxWarp prst="textNoShape">
              <a:avLst/>
            </a:prstTxWarp>
          </a:bodyPr>
          <a:lstStyle>
            <a:lvl1pPr algn="r">
              <a:defRPr sz="1200">
                <a:solidFill>
                  <a:schemeClr val="bg1"/>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643409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marL="457200" indent="-457200" algn="l" rtl="0" eaLnBrk="1" fontAlgn="base" hangingPunct="1">
        <a:spcBef>
          <a:spcPct val="0"/>
        </a:spcBef>
        <a:spcAft>
          <a:spcPct val="0"/>
        </a:spcAft>
        <a:defRPr lang="en-US" sz="3600" kern="1200" dirty="0">
          <a:solidFill>
            <a:schemeClr val="bg1"/>
          </a:solidFill>
          <a:latin typeface="+mj-lt"/>
          <a:ea typeface="+mj-ea"/>
          <a:cs typeface="+mj-cs"/>
        </a:defRPr>
      </a:lvl1pPr>
      <a:lvl2pPr marL="457200" indent="-457200" algn="l" rtl="0" eaLnBrk="1" fontAlgn="base" hangingPunct="1">
        <a:spcBef>
          <a:spcPct val="0"/>
        </a:spcBef>
        <a:spcAft>
          <a:spcPct val="0"/>
        </a:spcAft>
        <a:defRPr sz="3600">
          <a:solidFill>
            <a:schemeClr val="bg1"/>
          </a:solidFill>
          <a:latin typeface="Calibri" pitchFamily="34" charset="0"/>
        </a:defRPr>
      </a:lvl2pPr>
      <a:lvl3pPr marL="457200" indent="-457200" algn="l" rtl="0" eaLnBrk="1" fontAlgn="base" hangingPunct="1">
        <a:spcBef>
          <a:spcPct val="0"/>
        </a:spcBef>
        <a:spcAft>
          <a:spcPct val="0"/>
        </a:spcAft>
        <a:defRPr sz="3600">
          <a:solidFill>
            <a:schemeClr val="bg1"/>
          </a:solidFill>
          <a:latin typeface="Calibri" pitchFamily="34" charset="0"/>
        </a:defRPr>
      </a:lvl3pPr>
      <a:lvl4pPr marL="457200" indent="-457200" algn="l" rtl="0" eaLnBrk="1" fontAlgn="base" hangingPunct="1">
        <a:spcBef>
          <a:spcPct val="0"/>
        </a:spcBef>
        <a:spcAft>
          <a:spcPct val="0"/>
        </a:spcAft>
        <a:defRPr sz="3600">
          <a:solidFill>
            <a:schemeClr val="bg1"/>
          </a:solidFill>
          <a:latin typeface="Calibri" pitchFamily="34" charset="0"/>
        </a:defRPr>
      </a:lvl4pPr>
      <a:lvl5pPr marL="457200" indent="-457200" algn="l" rtl="0" eaLnBrk="1" fontAlgn="base" hangingPunct="1">
        <a:spcBef>
          <a:spcPct val="0"/>
        </a:spcBef>
        <a:spcAft>
          <a:spcPct val="0"/>
        </a:spcAft>
        <a:defRPr sz="3600">
          <a:solidFill>
            <a:schemeClr val="bg1"/>
          </a:solidFill>
          <a:latin typeface="Calibri" pitchFamily="34" charset="0"/>
        </a:defRPr>
      </a:lvl5pPr>
      <a:lvl6pPr marL="914400" indent="-457200" algn="l" rtl="0" eaLnBrk="1" fontAlgn="base" hangingPunct="1">
        <a:spcBef>
          <a:spcPct val="0"/>
        </a:spcBef>
        <a:spcAft>
          <a:spcPct val="0"/>
        </a:spcAft>
        <a:defRPr sz="3600">
          <a:solidFill>
            <a:schemeClr val="bg1"/>
          </a:solidFill>
          <a:latin typeface="Calibri" pitchFamily="34" charset="0"/>
        </a:defRPr>
      </a:lvl6pPr>
      <a:lvl7pPr marL="1371600" indent="-457200" algn="l" rtl="0" eaLnBrk="1" fontAlgn="base" hangingPunct="1">
        <a:spcBef>
          <a:spcPct val="0"/>
        </a:spcBef>
        <a:spcAft>
          <a:spcPct val="0"/>
        </a:spcAft>
        <a:defRPr sz="3600">
          <a:solidFill>
            <a:schemeClr val="bg1"/>
          </a:solidFill>
          <a:latin typeface="Calibri" pitchFamily="34" charset="0"/>
        </a:defRPr>
      </a:lvl7pPr>
      <a:lvl8pPr marL="1828800" indent="-457200" algn="l" rtl="0" eaLnBrk="1" fontAlgn="base" hangingPunct="1">
        <a:spcBef>
          <a:spcPct val="0"/>
        </a:spcBef>
        <a:spcAft>
          <a:spcPct val="0"/>
        </a:spcAft>
        <a:defRPr sz="3600">
          <a:solidFill>
            <a:schemeClr val="bg1"/>
          </a:solidFill>
          <a:latin typeface="Calibri" pitchFamily="34" charset="0"/>
        </a:defRPr>
      </a:lvl8pPr>
      <a:lvl9pPr marL="2286000" indent="-457200" algn="l" rtl="0" eaLnBrk="1" fontAlgn="base" hangingPunct="1">
        <a:spcBef>
          <a:spcPct val="0"/>
        </a:spcBef>
        <a:spcAft>
          <a:spcPct val="0"/>
        </a:spcAft>
        <a:defRPr sz="36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7FD13B"/>
        </a:buClr>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D13B"/>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D13B"/>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FD13B"/>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FD13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tu.int/en/ITU-R/study-groups/rcpm/Pages/wrc-19-studies.aspx" TargetMode="External"/><Relationship Id="rId2" Type="http://schemas.openxmlformats.org/officeDocument/2006/relationships/hyperlink" Target="http://www.icao.int/safety/FSMP/Documen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425" y="1663700"/>
            <a:ext cx="7772400" cy="708025"/>
          </a:xfrm>
        </p:spPr>
        <p:txBody>
          <a:bodyPr/>
          <a:lstStyle/>
          <a:p>
            <a:r>
              <a:rPr lang="en-US" dirty="0"/>
              <a:t>WRC-19 – Agenda Items for Other Issues</a:t>
            </a:r>
          </a:p>
        </p:txBody>
      </p:sp>
      <p:sp>
        <p:nvSpPr>
          <p:cNvPr id="3" name="Subtitle 2"/>
          <p:cNvSpPr>
            <a:spLocks noGrp="1"/>
          </p:cNvSpPr>
          <p:nvPr>
            <p:ph type="subTitle" idx="1"/>
          </p:nvPr>
        </p:nvSpPr>
        <p:spPr>
          <a:xfrm>
            <a:off x="1371600" y="6124575"/>
            <a:ext cx="6400800" cy="466724"/>
          </a:xfrm>
        </p:spPr>
        <p:txBody>
          <a:bodyPr>
            <a:normAutofit fontScale="92500" lnSpcReduction="20000"/>
          </a:bodyPr>
          <a:lstStyle/>
          <a:p>
            <a:r>
              <a:rPr lang="en-US" dirty="0"/>
              <a:t>Andrew Roy - ASRI</a:t>
            </a:r>
          </a:p>
        </p:txBody>
      </p:sp>
      <p:sp>
        <p:nvSpPr>
          <p:cNvPr id="4" name="Date Placeholder 3"/>
          <p:cNvSpPr>
            <a:spLocks noGrp="1"/>
          </p:cNvSpPr>
          <p:nvPr>
            <p:ph type="dt" sz="half" idx="10"/>
          </p:nvPr>
        </p:nvSpPr>
        <p:spPr/>
        <p:txBody>
          <a:bodyPr/>
          <a:lstStyle/>
          <a:p>
            <a:r>
              <a:rPr lang="en-US"/>
              <a:t>27 Mar 2017</a:t>
            </a:r>
          </a:p>
        </p:txBody>
      </p:sp>
      <p:sp>
        <p:nvSpPr>
          <p:cNvPr id="5" name="Footer Placeholder 4"/>
          <p:cNvSpPr>
            <a:spLocks noGrp="1"/>
          </p:cNvSpPr>
          <p:nvPr>
            <p:ph type="ftr" sz="quarter" idx="11"/>
          </p:nvPr>
        </p:nvSpPr>
        <p:spPr/>
        <p:txBody>
          <a:bodyPr/>
          <a:lstStyle/>
          <a:p>
            <a:r>
              <a:rPr lang="en-US"/>
              <a:t>ICAO WRC-19 Positions</a:t>
            </a:r>
          </a:p>
        </p:txBody>
      </p:sp>
      <p:sp>
        <p:nvSpPr>
          <p:cNvPr id="6" name="Slide Number Placeholder 5"/>
          <p:cNvSpPr>
            <a:spLocks noGrp="1"/>
          </p:cNvSpPr>
          <p:nvPr>
            <p:ph type="sldNum" sz="quarter" idx="12"/>
          </p:nvPr>
        </p:nvSpPr>
        <p:spPr/>
        <p:txBody>
          <a:bodyPr/>
          <a:lstStyle/>
          <a:p>
            <a:fld id="{6BD04347-F16A-4DA3-B01E-EE22E2322B01}" type="slidenum">
              <a:rPr lang="en-US" smtClean="0"/>
              <a:pPr/>
              <a:t>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2381250"/>
            <a:ext cx="6485466" cy="3648075"/>
          </a:xfrm>
          <a:prstGeom prst="rect">
            <a:avLst/>
          </a:prstGeom>
        </p:spPr>
      </p:pic>
    </p:spTree>
    <p:extLst>
      <p:ext uri="{BB962C8B-B14F-4D97-AF65-F5344CB8AC3E}">
        <p14:creationId xmlns:p14="http://schemas.microsoft.com/office/powerpoint/2010/main" val="205764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1.9 - Commentary</a:t>
            </a:r>
          </a:p>
        </p:txBody>
      </p:sp>
      <p:sp>
        <p:nvSpPr>
          <p:cNvPr id="11" name="Content Placeholder 10"/>
          <p:cNvSpPr>
            <a:spLocks noGrp="1"/>
          </p:cNvSpPr>
          <p:nvPr>
            <p:ph idx="1"/>
          </p:nvPr>
        </p:nvSpPr>
        <p:spPr/>
        <p:txBody>
          <a:bodyPr/>
          <a:lstStyle/>
          <a:p>
            <a:r>
              <a:rPr lang="en-GB" dirty="0"/>
              <a:t>Search and rescue aircraft are an integral part of the global maritime distress and safety system</a:t>
            </a:r>
          </a:p>
          <a:p>
            <a:pPr lvl="1"/>
            <a:r>
              <a:rPr lang="en-GB" dirty="0"/>
              <a:t>Need to ensure no adverse impact on the capability of search and rescue aircraft</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10</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87411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1.9 - ICAO Position</a:t>
            </a:r>
            <a:endParaRPr lang="en-US" dirty="0"/>
          </a:p>
        </p:txBody>
      </p:sp>
      <p:sp>
        <p:nvSpPr>
          <p:cNvPr id="3" name="Content Placeholder 2"/>
          <p:cNvSpPr>
            <a:spLocks noGrp="1"/>
          </p:cNvSpPr>
          <p:nvPr>
            <p:ph idx="1"/>
          </p:nvPr>
        </p:nvSpPr>
        <p:spPr/>
        <p:txBody>
          <a:bodyPr/>
          <a:lstStyle/>
          <a:p>
            <a:r>
              <a:rPr lang="en-US" i="1"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11</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7770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1.11</a:t>
            </a:r>
            <a:endParaRPr lang="en-US" dirty="0"/>
          </a:p>
        </p:txBody>
      </p:sp>
      <p:sp>
        <p:nvSpPr>
          <p:cNvPr id="11" name="Content Placeholder 10"/>
          <p:cNvSpPr>
            <a:spLocks noGrp="1"/>
          </p:cNvSpPr>
          <p:nvPr>
            <p:ph idx="1"/>
          </p:nvPr>
        </p:nvSpPr>
        <p:spPr/>
        <p:txBody>
          <a:bodyPr/>
          <a:lstStyle/>
          <a:p>
            <a:r>
              <a:rPr lang="en-US" dirty="0"/>
              <a:t>Railway radiocommunication systems between train and trackside </a:t>
            </a:r>
          </a:p>
          <a:p>
            <a:pPr lvl="1"/>
            <a:r>
              <a:rPr lang="en-US" dirty="0"/>
              <a:t>Actions to facilitate global or regional harmonized frequency bands within existing mobile service allocations</a:t>
            </a:r>
          </a:p>
          <a:p>
            <a:r>
              <a:rPr lang="en-US" dirty="0"/>
              <a:t>Resolution 236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12</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62981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1.11 - Commentary</a:t>
            </a:r>
          </a:p>
        </p:txBody>
      </p:sp>
      <p:sp>
        <p:nvSpPr>
          <p:cNvPr id="11" name="Content Placeholder 10"/>
          <p:cNvSpPr>
            <a:spLocks noGrp="1"/>
          </p:cNvSpPr>
          <p:nvPr>
            <p:ph idx="1"/>
          </p:nvPr>
        </p:nvSpPr>
        <p:spPr/>
        <p:txBody>
          <a:bodyPr>
            <a:normAutofit fontScale="85000" lnSpcReduction="10000"/>
          </a:bodyPr>
          <a:lstStyle/>
          <a:p>
            <a:r>
              <a:rPr lang="en-US" dirty="0"/>
              <a:t>Evolving rail operations requiring additional communications between train and trackside systems</a:t>
            </a:r>
          </a:p>
          <a:p>
            <a:pPr lvl="1"/>
            <a:r>
              <a:rPr lang="en-US" dirty="0"/>
              <a:t>Meeting the needs of a high-speed railway environment</a:t>
            </a:r>
          </a:p>
          <a:p>
            <a:pPr lvl="1"/>
            <a:r>
              <a:rPr lang="en-US" dirty="0"/>
              <a:t>New functions may not be supported by the current narrowband railway radiocommunication systems</a:t>
            </a:r>
          </a:p>
          <a:p>
            <a:r>
              <a:rPr lang="en-GB" dirty="0"/>
              <a:t>Existing railway communication bands </a:t>
            </a:r>
            <a:r>
              <a:rPr lang="en-US" dirty="0"/>
              <a:t>include 140-150 MHz, 330 – 360 MHz, 410 – 420 MHz and 450 – 460 MHz</a:t>
            </a:r>
          </a:p>
          <a:p>
            <a:pPr lvl="1"/>
            <a:r>
              <a:rPr lang="en-GB" dirty="0"/>
              <a:t>328.6 – 335.4 MHz an </a:t>
            </a:r>
            <a:r>
              <a:rPr lang="en-GB" dirty="0" err="1"/>
              <a:t>ARNS</a:t>
            </a:r>
            <a:r>
              <a:rPr lang="en-GB" dirty="0"/>
              <a:t> allocation for ILS glide slope</a:t>
            </a:r>
            <a:endParaRPr lang="en-US" dirty="0"/>
          </a:p>
          <a:p>
            <a:r>
              <a:rPr lang="en-GB" dirty="0"/>
              <a:t>Aeronautical mobile service is a subset of the mobile service</a:t>
            </a:r>
          </a:p>
          <a:p>
            <a:pPr lvl="1"/>
            <a:r>
              <a:rPr lang="en-GB" dirty="0"/>
              <a:t>Need to protect existing aviation allocations</a:t>
            </a:r>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13</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79800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1.11 - ICAO Position</a:t>
            </a:r>
          </a:p>
        </p:txBody>
      </p:sp>
      <p:sp>
        <p:nvSpPr>
          <p:cNvPr id="3" name="Content Placeholder 2"/>
          <p:cNvSpPr>
            <a:spLocks noGrp="1"/>
          </p:cNvSpPr>
          <p:nvPr>
            <p:ph idx="1"/>
          </p:nvPr>
        </p:nvSpPr>
        <p:spPr/>
        <p:txBody>
          <a:bodyPr/>
          <a:lstStyle/>
          <a:p>
            <a:r>
              <a:rPr lang="en-GB" i="1" dirty="0"/>
              <a:t>To ensure, on the basis of agreed ITU-R studies, that any regulatory actions within existing mobile-service bands do not impact existing aeronautical systems operating in accordance with the Radio Regulations</a:t>
            </a:r>
            <a:r>
              <a:rPr lang="en-US" i="1" dirty="0"/>
              <a:t>. </a:t>
            </a:r>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
        <p:nvSpPr>
          <p:cNvPr id="6" name="Slide Number Placeholder 5"/>
          <p:cNvSpPr>
            <a:spLocks noGrp="1"/>
          </p:cNvSpPr>
          <p:nvPr>
            <p:ph type="sldNum" sz="quarter" idx="10"/>
          </p:nvPr>
        </p:nvSpPr>
        <p:spPr/>
        <p:txBody>
          <a:bodyPr/>
          <a:lstStyle/>
          <a:p>
            <a:fld id="{6BD04347-F16A-4DA3-B01E-EE22E2322B01}" type="slidenum">
              <a:rPr lang="en-US" smtClean="0"/>
              <a:t>14</a:t>
            </a:fld>
            <a:endParaRPr lang="en-US"/>
          </a:p>
        </p:txBody>
      </p:sp>
    </p:spTree>
    <p:extLst>
      <p:ext uri="{BB962C8B-B14F-4D97-AF65-F5344CB8AC3E}">
        <p14:creationId xmlns:p14="http://schemas.microsoft.com/office/powerpoint/2010/main" val="144199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1.12</a:t>
            </a:r>
            <a:endParaRPr lang="en-US" dirty="0"/>
          </a:p>
        </p:txBody>
      </p:sp>
      <p:sp>
        <p:nvSpPr>
          <p:cNvPr id="11" name="Content Placeholder 10"/>
          <p:cNvSpPr>
            <a:spLocks noGrp="1"/>
          </p:cNvSpPr>
          <p:nvPr>
            <p:ph idx="1"/>
          </p:nvPr>
        </p:nvSpPr>
        <p:spPr/>
        <p:txBody>
          <a:bodyPr/>
          <a:lstStyle/>
          <a:p>
            <a:r>
              <a:rPr lang="en-US" dirty="0"/>
              <a:t>Evolution of Intelligent Transport Systems (ITS)</a:t>
            </a:r>
          </a:p>
          <a:p>
            <a:pPr lvl="1"/>
            <a:r>
              <a:rPr lang="en-US" dirty="0"/>
              <a:t>Consider possible global or regional harmonized frequency bands for implementation</a:t>
            </a:r>
          </a:p>
          <a:p>
            <a:pPr lvl="1"/>
            <a:r>
              <a:rPr lang="en-US" dirty="0"/>
              <a:t>Use existing mobile-service allocations</a:t>
            </a:r>
          </a:p>
          <a:p>
            <a:r>
              <a:rPr lang="en-US" dirty="0"/>
              <a:t>Resolution 237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15</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37162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1.12 - Commentary</a:t>
            </a:r>
          </a:p>
        </p:txBody>
      </p:sp>
      <p:sp>
        <p:nvSpPr>
          <p:cNvPr id="11" name="Content Placeholder 10"/>
          <p:cNvSpPr>
            <a:spLocks noGrp="1"/>
          </p:cNvSpPr>
          <p:nvPr>
            <p:ph idx="1"/>
          </p:nvPr>
        </p:nvSpPr>
        <p:spPr/>
        <p:txBody>
          <a:bodyPr>
            <a:normAutofit fontScale="85000" lnSpcReduction="20000"/>
          </a:bodyPr>
          <a:lstStyle/>
          <a:p>
            <a:r>
              <a:rPr lang="en-GB" dirty="0"/>
              <a:t>New technologies can be integrated in a vehicle system to provide Intelligent Transport Systems (ITS)</a:t>
            </a:r>
          </a:p>
          <a:p>
            <a:pPr lvl="1"/>
            <a:r>
              <a:rPr lang="en-US" dirty="0"/>
              <a:t>Improving traffic management and assisting safe driving</a:t>
            </a:r>
          </a:p>
          <a:p>
            <a:r>
              <a:rPr lang="en-US" dirty="0"/>
              <a:t>Harmonization of existing frequency bands for ITS not worldwide</a:t>
            </a:r>
          </a:p>
          <a:p>
            <a:r>
              <a:rPr lang="en-US" dirty="0"/>
              <a:t>Current bands being studied:</a:t>
            </a:r>
          </a:p>
          <a:p>
            <a:pPr lvl="1"/>
            <a:r>
              <a:rPr lang="en-US" dirty="0"/>
              <a:t>5 725 0 - 5 875 MHz (dedicated short range communications)</a:t>
            </a:r>
          </a:p>
          <a:p>
            <a:pPr lvl="1"/>
            <a:r>
              <a:rPr lang="en-US" dirty="0"/>
              <a:t>57 – 66 GHz (integrated systems for ITS)</a:t>
            </a:r>
          </a:p>
          <a:p>
            <a:pPr lvl="1"/>
            <a:r>
              <a:rPr lang="en-US" dirty="0"/>
              <a:t>76 – 81 GHz (used for </a:t>
            </a:r>
            <a:r>
              <a:rPr lang="en-GB" dirty="0"/>
              <a:t>vehicular collision avoidance radars)</a:t>
            </a:r>
          </a:p>
          <a:p>
            <a:r>
              <a:rPr lang="en-GB" dirty="0"/>
              <a:t>Aeronautical mobile service is a subset of the mobile service</a:t>
            </a:r>
          </a:p>
          <a:p>
            <a:pPr lvl="1"/>
            <a:r>
              <a:rPr lang="en-GB" dirty="0"/>
              <a:t>Need to protect existing aviation allocations</a:t>
            </a:r>
            <a:endParaRPr lang="en-US" dirty="0"/>
          </a:p>
          <a:p>
            <a:pPr lvl="1"/>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16</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93028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1.12 - ICAO Position</a:t>
            </a:r>
            <a:endParaRPr lang="en-US" dirty="0"/>
          </a:p>
        </p:txBody>
      </p:sp>
      <p:sp>
        <p:nvSpPr>
          <p:cNvPr id="3" name="Content Placeholder 2"/>
          <p:cNvSpPr>
            <a:spLocks noGrp="1"/>
          </p:cNvSpPr>
          <p:nvPr>
            <p:ph idx="1"/>
          </p:nvPr>
        </p:nvSpPr>
        <p:spPr/>
        <p:txBody>
          <a:bodyPr/>
          <a:lstStyle/>
          <a:p>
            <a:r>
              <a:rPr lang="en-US" i="1" dirty="0"/>
              <a:t>To ensure, on the basis of agreed ITU-R studies, that any regulatory actions within existing mobile-service bands do not impact existing aeronautical systems operating in accordance with the Radio Regulations.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17</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53141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1.13</a:t>
            </a:r>
          </a:p>
        </p:txBody>
      </p:sp>
      <p:sp>
        <p:nvSpPr>
          <p:cNvPr id="11" name="Content Placeholder 10"/>
          <p:cNvSpPr>
            <a:spLocks noGrp="1"/>
          </p:cNvSpPr>
          <p:nvPr>
            <p:ph idx="1"/>
          </p:nvPr>
        </p:nvSpPr>
        <p:spPr/>
        <p:txBody>
          <a:bodyPr/>
          <a:lstStyle/>
          <a:p>
            <a:r>
              <a:rPr lang="en-US" dirty="0"/>
              <a:t>International Mobile Telecommunications (</a:t>
            </a:r>
            <a:r>
              <a:rPr lang="en-US" dirty="0" err="1"/>
              <a:t>IMT</a:t>
            </a:r>
            <a:r>
              <a:rPr lang="en-US" dirty="0"/>
              <a:t>) above 24 GHz</a:t>
            </a:r>
          </a:p>
          <a:p>
            <a:pPr lvl="1"/>
            <a:r>
              <a:rPr lang="en-US" dirty="0"/>
              <a:t>Requires identification of frequency bands for the future development</a:t>
            </a:r>
          </a:p>
          <a:p>
            <a:r>
              <a:rPr lang="en-US" dirty="0"/>
              <a:t>Resolution 238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18</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43170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9088"/>
            <a:r>
              <a:rPr lang="en-US" dirty="0"/>
              <a:t>Agenda Item 1.13 – Commentary</a:t>
            </a:r>
          </a:p>
        </p:txBody>
      </p:sp>
      <p:sp>
        <p:nvSpPr>
          <p:cNvPr id="11" name="Content Placeholder 10"/>
          <p:cNvSpPr>
            <a:spLocks noGrp="1"/>
          </p:cNvSpPr>
          <p:nvPr>
            <p:ph idx="1"/>
          </p:nvPr>
        </p:nvSpPr>
        <p:spPr/>
        <p:txBody>
          <a:bodyPr>
            <a:normAutofit fontScale="85000" lnSpcReduction="10000"/>
          </a:bodyPr>
          <a:lstStyle/>
          <a:p>
            <a:r>
              <a:rPr lang="en-GB" dirty="0"/>
              <a:t>A number of frequency bands/ranges between 24.25 and 86 GHz have been identified for </a:t>
            </a:r>
            <a:r>
              <a:rPr lang="en-GB" dirty="0" err="1"/>
              <a:t>IMT</a:t>
            </a:r>
            <a:r>
              <a:rPr lang="en-GB" dirty="0"/>
              <a:t> (terrestrial)</a:t>
            </a:r>
          </a:p>
          <a:p>
            <a:r>
              <a:rPr lang="en-GB" dirty="0"/>
              <a:t>8 bands already have a primary MS allocation</a:t>
            </a:r>
          </a:p>
          <a:p>
            <a:pPr lvl="1" hangingPunct="0"/>
            <a:r>
              <a:rPr lang="en-GB" dirty="0"/>
              <a:t>24.25-27.5 GHz, 37-40.5 GHz, 42.5-43.5 GHz, 45.5-47 GHz, 47.2-50.2 GHz, 50.4-52.6 GHz, 66-76 GHz and 81-86 GHz</a:t>
            </a:r>
            <a:endParaRPr lang="en-US" dirty="0"/>
          </a:p>
          <a:p>
            <a:r>
              <a:rPr lang="en-GB" dirty="0"/>
              <a:t>3 bands may </a:t>
            </a:r>
            <a:r>
              <a:rPr lang="en-US" dirty="0"/>
              <a:t>require additional primary MS allocations</a:t>
            </a:r>
          </a:p>
          <a:p>
            <a:pPr lvl="1"/>
            <a:r>
              <a:rPr lang="en-GB" dirty="0"/>
              <a:t>31.8-33.4 GHz, 40.5-42.5 GHz and 47-47.2 GHz</a:t>
            </a:r>
          </a:p>
          <a:p>
            <a:r>
              <a:rPr lang="en-GB" dirty="0"/>
              <a:t>24.25-24.65 GHz &amp; 31.8-33.4 GHz bands are identified for Airport Surface Detection Equipment (</a:t>
            </a:r>
            <a:r>
              <a:rPr lang="en-GB" dirty="0" err="1"/>
              <a:t>ASDE</a:t>
            </a:r>
            <a:r>
              <a:rPr lang="en-GB" dirty="0"/>
              <a:t>)</a:t>
            </a:r>
          </a:p>
          <a:p>
            <a:pPr lvl="1"/>
            <a:r>
              <a:rPr lang="en-GB" dirty="0"/>
              <a:t>31.8-33.4 GHz also used for </a:t>
            </a:r>
            <a:r>
              <a:rPr lang="en-US" dirty="0"/>
              <a:t>embedded systems that generate navigation information/video for pilots</a:t>
            </a:r>
          </a:p>
          <a:p>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19</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dirty="0"/>
              <a:t>ICAO WRC-19 Positions</a:t>
            </a:r>
          </a:p>
        </p:txBody>
      </p:sp>
    </p:spTree>
    <p:extLst>
      <p:ext uri="{BB962C8B-B14F-4D97-AF65-F5344CB8AC3E}">
        <p14:creationId xmlns:p14="http://schemas.microsoft.com/office/powerpoint/2010/main" val="145606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a:t>
            </a:r>
            <a:endParaRPr lang="en-US" dirty="0"/>
          </a:p>
        </p:txBody>
      </p:sp>
      <p:sp>
        <p:nvSpPr>
          <p:cNvPr id="3" name="Content Placeholder 2"/>
          <p:cNvSpPr>
            <a:spLocks noGrp="1"/>
          </p:cNvSpPr>
          <p:nvPr>
            <p:ph idx="1"/>
          </p:nvPr>
        </p:nvSpPr>
        <p:spPr/>
        <p:txBody>
          <a:bodyPr>
            <a:normAutofit fontScale="85000" lnSpcReduction="20000"/>
          </a:bodyPr>
          <a:lstStyle/>
          <a:p>
            <a:r>
              <a:rPr lang="en-US" dirty="0"/>
              <a:t>1.7 - </a:t>
            </a:r>
            <a:r>
              <a:rPr lang="en-GB" dirty="0"/>
              <a:t>Non-GSO satellites </a:t>
            </a:r>
            <a:endParaRPr lang="en-US" dirty="0"/>
          </a:p>
          <a:p>
            <a:r>
              <a:rPr lang="en-US" dirty="0"/>
              <a:t>1.8 - Global Maritime Distress Safety Systems (</a:t>
            </a:r>
            <a:r>
              <a:rPr lang="en-US" dirty="0" err="1"/>
              <a:t>GMDSS</a:t>
            </a:r>
            <a:r>
              <a:rPr lang="en-US" dirty="0"/>
              <a:t>)</a:t>
            </a:r>
          </a:p>
          <a:p>
            <a:r>
              <a:rPr lang="en-US" dirty="0"/>
              <a:t>1.9 – Maritime Automatic Identifications System (AIS) and VHF data exchange system (</a:t>
            </a:r>
            <a:r>
              <a:rPr lang="en-US" dirty="0" err="1"/>
              <a:t>VDES</a:t>
            </a:r>
            <a:r>
              <a:rPr lang="en-US" dirty="0"/>
              <a:t>)</a:t>
            </a:r>
          </a:p>
          <a:p>
            <a:r>
              <a:rPr lang="en-US" dirty="0"/>
              <a:t>1.11 - railway radiocommunication systems </a:t>
            </a:r>
          </a:p>
          <a:p>
            <a:r>
              <a:rPr lang="en-US" dirty="0"/>
              <a:t>1.12 - Intelligent Transport Systems (ITS)</a:t>
            </a:r>
          </a:p>
          <a:p>
            <a:r>
              <a:rPr lang="en-US" dirty="0"/>
              <a:t>1.13 – New </a:t>
            </a:r>
            <a:r>
              <a:rPr lang="en-US" dirty="0" err="1"/>
              <a:t>IMT</a:t>
            </a:r>
            <a:r>
              <a:rPr lang="en-US" dirty="0"/>
              <a:t> between 24.25 and 86 GHz </a:t>
            </a:r>
          </a:p>
          <a:p>
            <a:r>
              <a:rPr lang="en-US" dirty="0"/>
              <a:t>1.14 - High-altitude platform stations (HAPS)</a:t>
            </a:r>
          </a:p>
          <a:p>
            <a:r>
              <a:rPr lang="en-US" dirty="0"/>
              <a:t>1.16 - Radio local area networks 5150 MHz and 5925 MHz</a:t>
            </a:r>
          </a:p>
          <a:p>
            <a:r>
              <a:rPr lang="en-US" dirty="0"/>
              <a:t>9.1.3 - Non-geostationary-satellite orbit systems in C-band</a:t>
            </a:r>
          </a:p>
          <a:p>
            <a:r>
              <a:rPr lang="en-US" dirty="0"/>
              <a:t>9.1.6 - Wireless Power Transmission (WPT) </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08368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1.13 - Commentary Cont.</a:t>
            </a:r>
          </a:p>
        </p:txBody>
      </p:sp>
      <p:sp>
        <p:nvSpPr>
          <p:cNvPr id="11" name="Content Placeholder 10"/>
          <p:cNvSpPr>
            <a:spLocks noGrp="1"/>
          </p:cNvSpPr>
          <p:nvPr>
            <p:ph idx="1"/>
          </p:nvPr>
        </p:nvSpPr>
        <p:spPr/>
        <p:txBody>
          <a:bodyPr>
            <a:normAutofit fontScale="85000" lnSpcReduction="10000"/>
          </a:bodyPr>
          <a:lstStyle/>
          <a:p>
            <a:r>
              <a:rPr lang="en-GB" dirty="0"/>
              <a:t>76-81 GHz is allocated to the radiolocation service</a:t>
            </a:r>
          </a:p>
          <a:p>
            <a:pPr lvl="1"/>
            <a:r>
              <a:rPr lang="en-GB" dirty="0"/>
              <a:t>Planned for non safety-critical, advisory applications on the airport surface such as wing-tip radar</a:t>
            </a:r>
          </a:p>
          <a:p>
            <a:pPr lvl="1"/>
            <a:r>
              <a:rPr lang="en-GB" dirty="0"/>
              <a:t>Band excluded from studies, but will need to be protected from adjacent band emissions either side</a:t>
            </a:r>
            <a:endParaRPr lang="en-US" dirty="0"/>
          </a:p>
          <a:p>
            <a:r>
              <a:rPr lang="en-US" dirty="0"/>
              <a:t>43.5-47 GHz and 66-71 GHz have allocations to the RNS and/or </a:t>
            </a:r>
            <a:r>
              <a:rPr lang="en-US" dirty="0" err="1"/>
              <a:t>RNSS</a:t>
            </a:r>
            <a:endParaRPr lang="en-US" dirty="0"/>
          </a:p>
          <a:p>
            <a:pPr lvl="1"/>
            <a:r>
              <a:rPr lang="en-US" dirty="0"/>
              <a:t>No aeronautical systems have currently been identified as operating in those frequency bands</a:t>
            </a:r>
          </a:p>
          <a:p>
            <a:r>
              <a:rPr lang="en-US" dirty="0"/>
              <a:t>Agenda Item work being developed in separate ITU-R Task Group 5/1</a:t>
            </a:r>
          </a:p>
          <a:p>
            <a:pPr lvl="1"/>
            <a:r>
              <a:rPr lang="en-US" dirty="0"/>
              <a:t>Meeting collocated with ITU Working Parties </a:t>
            </a:r>
            <a:r>
              <a:rPr lang="en-US" dirty="0" err="1"/>
              <a:t>5A</a:t>
            </a:r>
            <a:r>
              <a:rPr lang="en-US" dirty="0"/>
              <a:t>, 5B &amp; </a:t>
            </a:r>
            <a:r>
              <a:rPr lang="en-US" dirty="0" err="1"/>
              <a:t>5C</a:t>
            </a:r>
            <a:endParaRPr lang="en-US" dirty="0"/>
          </a:p>
          <a:p>
            <a:endParaRPr lang="en-US" dirty="0"/>
          </a:p>
          <a:p>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20</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dirty="0"/>
              <a:t>ICAO WRC-19 Positions</a:t>
            </a:r>
          </a:p>
        </p:txBody>
      </p:sp>
    </p:spTree>
    <p:extLst>
      <p:ext uri="{BB962C8B-B14F-4D97-AF65-F5344CB8AC3E}">
        <p14:creationId xmlns:p14="http://schemas.microsoft.com/office/powerpoint/2010/main" val="135929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1.13 - ICAO Position</a:t>
            </a:r>
            <a:endParaRPr lang="en-US" dirty="0"/>
          </a:p>
        </p:txBody>
      </p:sp>
      <p:sp>
        <p:nvSpPr>
          <p:cNvPr id="3" name="Content Placeholder 2"/>
          <p:cNvSpPr>
            <a:spLocks noGrp="1"/>
          </p:cNvSpPr>
          <p:nvPr>
            <p:ph idx="1"/>
          </p:nvPr>
        </p:nvSpPr>
        <p:spPr/>
        <p:txBody>
          <a:bodyPr/>
          <a:lstStyle/>
          <a:p>
            <a:r>
              <a:rPr lang="en-GB" i="1" dirty="0"/>
              <a:t>To oppose any identification of a frequency band for </a:t>
            </a:r>
            <a:r>
              <a:rPr lang="en-GB" i="1" dirty="0" err="1"/>
              <a:t>IMT</a:t>
            </a:r>
            <a:r>
              <a:rPr lang="en-GB" i="1" dirty="0"/>
              <a:t> that could impact aviation systems, within a new or existing allocation to the mobile service in the frequency range 24.25 GHz to 86 GHz, unless agreed ITU-R studies demonstrate no adverse impact to those systems.</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21</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92529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1.14</a:t>
            </a:r>
            <a:endParaRPr lang="en-US" dirty="0"/>
          </a:p>
        </p:txBody>
      </p:sp>
      <p:sp>
        <p:nvSpPr>
          <p:cNvPr id="11" name="Content Placeholder 10"/>
          <p:cNvSpPr>
            <a:spLocks noGrp="1"/>
          </p:cNvSpPr>
          <p:nvPr>
            <p:ph idx="1"/>
          </p:nvPr>
        </p:nvSpPr>
        <p:spPr/>
        <p:txBody>
          <a:bodyPr/>
          <a:lstStyle/>
          <a:p>
            <a:r>
              <a:rPr lang="en-US" dirty="0"/>
              <a:t>Appropriate regulatory actions for high-altitude platform stations (HAPS)</a:t>
            </a:r>
          </a:p>
          <a:p>
            <a:pPr lvl="1"/>
            <a:r>
              <a:rPr lang="en-US" dirty="0"/>
              <a:t>Within existing fixed-service allocations.</a:t>
            </a:r>
          </a:p>
          <a:p>
            <a:r>
              <a:rPr lang="en-US" dirty="0"/>
              <a:t>Resolution 160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22</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95734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1.14 - Commentary</a:t>
            </a:r>
          </a:p>
        </p:txBody>
      </p:sp>
      <p:sp>
        <p:nvSpPr>
          <p:cNvPr id="11" name="Content Placeholder 10"/>
          <p:cNvSpPr>
            <a:spLocks noGrp="1"/>
          </p:cNvSpPr>
          <p:nvPr>
            <p:ph idx="1"/>
          </p:nvPr>
        </p:nvSpPr>
        <p:spPr/>
        <p:txBody>
          <a:bodyPr>
            <a:normAutofit fontScale="92500"/>
          </a:bodyPr>
          <a:lstStyle/>
          <a:p>
            <a:r>
              <a:rPr lang="en-US" dirty="0"/>
              <a:t>High altitude platform stations (HAPS) stations located on an object at an altitude of 20-50 km</a:t>
            </a:r>
          </a:p>
          <a:p>
            <a:pPr lvl="1"/>
            <a:r>
              <a:rPr lang="en-US" dirty="0"/>
              <a:t>Operate at a specified, nominal, fixed point relative to the Earth</a:t>
            </a:r>
          </a:p>
          <a:p>
            <a:r>
              <a:rPr lang="en-US" dirty="0"/>
              <a:t>Reviewing current RR identifications for HAPS</a:t>
            </a:r>
          </a:p>
          <a:p>
            <a:pPr lvl="1"/>
            <a:r>
              <a:rPr lang="en-US" dirty="0"/>
              <a:t>6 440-6 520 MHz,  6 560-6 640 MHz,  27.9-28.2 GHz, 31.0-31.3 GHz, 47.2-47.5 GHz and 47.9-48.2 GHz </a:t>
            </a:r>
          </a:p>
          <a:p>
            <a:r>
              <a:rPr lang="en-US" dirty="0"/>
              <a:t>Additional spectrum possible in other FS bands</a:t>
            </a:r>
          </a:p>
          <a:p>
            <a:pPr lvl="1"/>
            <a:r>
              <a:rPr lang="en-US" dirty="0"/>
              <a:t>38-39.5 GHz globally</a:t>
            </a:r>
          </a:p>
          <a:p>
            <a:pPr lvl="1"/>
            <a:r>
              <a:rPr lang="en-US" dirty="0"/>
              <a:t>21.4-22 GHz and 24.25-27.5 GHz in Region 2</a:t>
            </a:r>
          </a:p>
          <a:p>
            <a:pPr lvl="1"/>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23</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62761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1.14 – Commentary </a:t>
            </a:r>
            <a:r>
              <a:rPr lang="en-US" dirty="0" err="1"/>
              <a:t>Cont</a:t>
            </a:r>
            <a:endParaRPr lang="en-US" dirty="0"/>
          </a:p>
        </p:txBody>
      </p:sp>
      <p:sp>
        <p:nvSpPr>
          <p:cNvPr id="3" name="Content Placeholder 2"/>
          <p:cNvSpPr>
            <a:spLocks noGrp="1"/>
          </p:cNvSpPr>
          <p:nvPr>
            <p:ph idx="1"/>
          </p:nvPr>
        </p:nvSpPr>
        <p:spPr/>
        <p:txBody>
          <a:bodyPr>
            <a:normAutofit/>
          </a:bodyPr>
          <a:lstStyle/>
          <a:p>
            <a:r>
              <a:rPr lang="en-US" dirty="0"/>
              <a:t>Future aviation may wish to incorporate the use of HAPS</a:t>
            </a:r>
          </a:p>
          <a:p>
            <a:pPr lvl="1"/>
            <a:r>
              <a:rPr lang="en-US" dirty="0"/>
              <a:t>Global air ground communication network</a:t>
            </a:r>
          </a:p>
          <a:p>
            <a:pPr lvl="1"/>
            <a:r>
              <a:rPr lang="en-US" dirty="0"/>
              <a:t>Alternative to </a:t>
            </a:r>
            <a:r>
              <a:rPr lang="en-US" dirty="0" err="1"/>
              <a:t>VSAT</a:t>
            </a:r>
            <a:r>
              <a:rPr lang="en-US" dirty="0"/>
              <a:t> ground networks</a:t>
            </a:r>
          </a:p>
          <a:p>
            <a:r>
              <a:rPr lang="en-US" dirty="0"/>
              <a:t>Additional concerns regarding the platform on which the HAPS resides</a:t>
            </a:r>
          </a:p>
          <a:p>
            <a:pPr lvl="1"/>
            <a:r>
              <a:rPr lang="en-US" dirty="0"/>
              <a:t>Radio links used for the HAPS communications service function do not impact any radio links used for safe operation (e.g., command and control links or see-and-avoid) of those platforms. </a:t>
            </a:r>
          </a:p>
        </p:txBody>
      </p:sp>
      <p:sp>
        <p:nvSpPr>
          <p:cNvPr id="4" name="Slide Number Placeholder 3"/>
          <p:cNvSpPr>
            <a:spLocks noGrp="1"/>
          </p:cNvSpPr>
          <p:nvPr>
            <p:ph type="sldNum" sz="quarter" idx="10"/>
          </p:nvPr>
        </p:nvSpPr>
        <p:spPr/>
        <p:txBody>
          <a:bodyPr/>
          <a:lstStyle/>
          <a:p>
            <a:fld id="{6BD04347-F16A-4DA3-B01E-EE22E2322B01}" type="slidenum">
              <a:rPr lang="en-US" smtClean="0"/>
              <a:t>24</a:t>
            </a:fld>
            <a:endParaRPr lang="en-US"/>
          </a:p>
        </p:txBody>
      </p:sp>
      <p:sp>
        <p:nvSpPr>
          <p:cNvPr id="5" name="Date Placeholder 4"/>
          <p:cNvSpPr>
            <a:spLocks noGrp="1"/>
          </p:cNvSpPr>
          <p:nvPr>
            <p:ph type="dt" sz="half" idx="11"/>
          </p:nvPr>
        </p:nvSpPr>
        <p:spPr/>
        <p:txBody>
          <a:bodyPr/>
          <a:lstStyle/>
          <a:p>
            <a:r>
              <a:rPr lang="en-US"/>
              <a:t>27 Mar 2017</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17577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1.14 - ICAO Position</a:t>
            </a:r>
            <a:endParaRPr lang="en-US" dirty="0"/>
          </a:p>
        </p:txBody>
      </p:sp>
      <p:sp>
        <p:nvSpPr>
          <p:cNvPr id="3" name="Content Placeholder 2"/>
          <p:cNvSpPr>
            <a:spLocks noGrp="1"/>
          </p:cNvSpPr>
          <p:nvPr>
            <p:ph idx="1"/>
          </p:nvPr>
        </p:nvSpPr>
        <p:spPr/>
        <p:txBody>
          <a:bodyPr>
            <a:normAutofit fontScale="92500"/>
          </a:bodyPr>
          <a:lstStyle/>
          <a:p>
            <a:r>
              <a:rPr lang="en-US" i="1" dirty="0"/>
              <a:t>If agreed ITU-R studies demonstrate there is no adverse impact on aeronautical systems including those used for the safe operation of the </a:t>
            </a:r>
            <a:r>
              <a:rPr lang="en-GB" i="1" dirty="0"/>
              <a:t>platform on which the HAPS resides, then </a:t>
            </a:r>
            <a:r>
              <a:rPr lang="en-US" i="1" dirty="0"/>
              <a:t>support the use of fixed service allocations for HAPS provided</a:t>
            </a:r>
            <a:r>
              <a:rPr lang="en-GB" i="1" dirty="0"/>
              <a:t> that any regulatory actions taken within the existing allocations to the fixed service noted in Resolution 160 (WRC-15) do not constrain the potential future use of those HAPS fixed links as part of aeronautical communication systems (e.g., </a:t>
            </a:r>
            <a:r>
              <a:rPr lang="en-GB" i="1" dirty="0" err="1"/>
              <a:t>VSAT</a:t>
            </a:r>
            <a:r>
              <a:rPr lang="en-GB" i="1" dirty="0"/>
              <a:t> enhancement).</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25</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42172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1.16</a:t>
            </a:r>
            <a:endParaRPr lang="en-US" dirty="0"/>
          </a:p>
        </p:txBody>
      </p:sp>
      <p:sp>
        <p:nvSpPr>
          <p:cNvPr id="11" name="Content Placeholder 10"/>
          <p:cNvSpPr>
            <a:spLocks noGrp="1"/>
          </p:cNvSpPr>
          <p:nvPr>
            <p:ph idx="1"/>
          </p:nvPr>
        </p:nvSpPr>
        <p:spPr/>
        <p:txBody>
          <a:bodyPr/>
          <a:lstStyle/>
          <a:p>
            <a:r>
              <a:rPr lang="en-US" dirty="0"/>
              <a:t>Consider wireless access systems, including radio local area networks (WAS/</a:t>
            </a:r>
            <a:r>
              <a:rPr lang="en-US" dirty="0" err="1"/>
              <a:t>RLAN</a:t>
            </a:r>
            <a:r>
              <a:rPr lang="en-US" dirty="0"/>
              <a:t>)</a:t>
            </a:r>
          </a:p>
          <a:p>
            <a:pPr lvl="1"/>
            <a:r>
              <a:rPr lang="en-US" dirty="0"/>
              <a:t>5 150 MHz and 5 925 MHz</a:t>
            </a:r>
          </a:p>
          <a:p>
            <a:r>
              <a:rPr lang="en-US" dirty="0"/>
              <a:t>Take the appropriate regulatory actions, including additional spectrum allocations to the mobile service</a:t>
            </a:r>
          </a:p>
          <a:p>
            <a:r>
              <a:rPr lang="en-US" dirty="0"/>
              <a:t>Resolution 239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26</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797429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1.16 - Commentary</a:t>
            </a:r>
          </a:p>
        </p:txBody>
      </p:sp>
      <p:sp>
        <p:nvSpPr>
          <p:cNvPr id="11" name="Content Placeholder 10"/>
          <p:cNvSpPr>
            <a:spLocks noGrp="1"/>
          </p:cNvSpPr>
          <p:nvPr>
            <p:ph idx="1"/>
          </p:nvPr>
        </p:nvSpPr>
        <p:spPr/>
        <p:txBody>
          <a:bodyPr>
            <a:normAutofit fontScale="85000" lnSpcReduction="10000"/>
          </a:bodyPr>
          <a:lstStyle/>
          <a:p>
            <a:r>
              <a:rPr lang="en-GB" dirty="0"/>
              <a:t>5 150-5 250 MHz</a:t>
            </a:r>
          </a:p>
          <a:p>
            <a:pPr lvl="1"/>
            <a:r>
              <a:rPr lang="en-CA" dirty="0"/>
              <a:t>Use of WAS/</a:t>
            </a:r>
            <a:r>
              <a:rPr lang="en-CA" dirty="0" err="1"/>
              <a:t>RLAN</a:t>
            </a:r>
            <a:r>
              <a:rPr lang="en-CA" dirty="0"/>
              <a:t> in this band is currently limited to indoor systems</a:t>
            </a:r>
          </a:p>
          <a:p>
            <a:pPr lvl="1"/>
            <a:r>
              <a:rPr lang="en-CA" dirty="0"/>
              <a:t>Intent to show compatibility between incumbent services and outdoor WAS/</a:t>
            </a:r>
            <a:r>
              <a:rPr lang="en-CA" dirty="0" err="1"/>
              <a:t>RLAN</a:t>
            </a:r>
            <a:r>
              <a:rPr lang="en-CA" dirty="0"/>
              <a:t> systems</a:t>
            </a:r>
          </a:p>
          <a:p>
            <a:pPr lvl="1"/>
            <a:r>
              <a:rPr lang="en-US" dirty="0"/>
              <a:t>Allocated worldwide on a primary basis to the </a:t>
            </a:r>
            <a:r>
              <a:rPr lang="en-US" dirty="0" err="1"/>
              <a:t>ARNS</a:t>
            </a:r>
            <a:r>
              <a:rPr lang="en-US" dirty="0"/>
              <a:t> &amp; FS</a:t>
            </a:r>
          </a:p>
          <a:p>
            <a:pPr lvl="2"/>
            <a:r>
              <a:rPr lang="en-US" dirty="0"/>
              <a:t>AMS allocation in Region 1 (some countries) and Brazil</a:t>
            </a:r>
          </a:p>
          <a:p>
            <a:pPr lvl="1"/>
            <a:r>
              <a:rPr lang="en-US" dirty="0"/>
              <a:t>possible UAS sense and avoid collision awareness systems</a:t>
            </a:r>
          </a:p>
          <a:p>
            <a:pPr lvl="2"/>
            <a:r>
              <a:rPr lang="en-US" dirty="0"/>
              <a:t>Designed to operate independently of Aircraft Collision Avoidance Systems (ACAS)</a:t>
            </a:r>
          </a:p>
          <a:p>
            <a:pPr lvl="1"/>
            <a:r>
              <a:rPr lang="en-US" dirty="0"/>
              <a:t>Frequency band below 5 150 MHz allocated for </a:t>
            </a:r>
            <a:r>
              <a:rPr lang="en-US" dirty="0" err="1"/>
              <a:t>ARNS</a:t>
            </a:r>
            <a:r>
              <a:rPr lang="en-US" dirty="0"/>
              <a:t>, AMS(R)S, and AM(R)S</a:t>
            </a:r>
          </a:p>
          <a:p>
            <a:pPr lvl="2"/>
            <a:r>
              <a:rPr lang="en-US" dirty="0"/>
              <a:t>Includes AeroMACS system</a:t>
            </a:r>
          </a:p>
          <a:p>
            <a:pPr lvl="2"/>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27</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1040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1.16 – Commentary </a:t>
            </a:r>
            <a:r>
              <a:rPr lang="en-US" dirty="0" err="1"/>
              <a:t>Cont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5 350-5 470 MHz</a:t>
            </a:r>
          </a:p>
          <a:p>
            <a:pPr lvl="1"/>
            <a:r>
              <a:rPr lang="en-US" dirty="0"/>
              <a:t>Allocated worldwide on a primary basis to the </a:t>
            </a:r>
            <a:r>
              <a:rPr lang="en-US" dirty="0" err="1"/>
              <a:t>ARNS</a:t>
            </a:r>
            <a:endParaRPr lang="en-US" dirty="0"/>
          </a:p>
          <a:p>
            <a:pPr lvl="2"/>
            <a:r>
              <a:rPr lang="en-US" dirty="0"/>
              <a:t>Airborne weather radars </a:t>
            </a:r>
          </a:p>
          <a:p>
            <a:pPr lvl="2"/>
            <a:r>
              <a:rPr lang="en-US" dirty="0"/>
              <a:t>Previous ITU-R studies indicated that sharing with WAS/</a:t>
            </a:r>
            <a:r>
              <a:rPr lang="en-US" dirty="0" err="1"/>
              <a:t>RLAN</a:t>
            </a:r>
            <a:r>
              <a:rPr lang="en-US" dirty="0"/>
              <a:t> was not feasible</a:t>
            </a:r>
          </a:p>
          <a:p>
            <a:pPr lvl="1"/>
            <a:r>
              <a:rPr lang="en-US" dirty="0"/>
              <a:t>Autonomous UAS sense and avoid system described for the 5 150-5 250 MHz band above, is also being designed to be capable of operating in this frequency band</a:t>
            </a:r>
          </a:p>
          <a:p>
            <a:r>
              <a:rPr lang="en-US" dirty="0"/>
              <a:t>5 850-5 925 MHz</a:t>
            </a:r>
          </a:p>
          <a:p>
            <a:pPr lvl="1"/>
            <a:r>
              <a:rPr lang="en-US" dirty="0"/>
              <a:t>Primary mobile allocation in all three regions </a:t>
            </a:r>
          </a:p>
          <a:p>
            <a:pPr lvl="1"/>
            <a:r>
              <a:rPr lang="en-US" dirty="0"/>
              <a:t>Some countries in Region 2 have an AMS allocation in  5925-6700 MHz</a:t>
            </a:r>
          </a:p>
          <a:p>
            <a:pPr lvl="2"/>
            <a:r>
              <a:rPr lang="en-US" dirty="0"/>
              <a:t>Does not preclude the use of this band by other mobile service applications </a:t>
            </a:r>
          </a:p>
          <a:p>
            <a:pPr lvl="1"/>
            <a:r>
              <a:rPr lang="en-US" dirty="0"/>
              <a:t>FSS usage (E-s) by </a:t>
            </a:r>
            <a:r>
              <a:rPr lang="en-US" dirty="0" err="1"/>
              <a:t>VSATs</a:t>
            </a:r>
            <a:r>
              <a:rPr lang="en-US" dirty="0"/>
              <a:t> f</a:t>
            </a:r>
            <a:r>
              <a:rPr lang="en-GB" dirty="0"/>
              <a:t>or critical aeronautical and meteorological information</a:t>
            </a:r>
            <a:endParaRPr lang="en-US" dirty="0"/>
          </a:p>
          <a:p>
            <a:pPr lvl="2"/>
            <a:endParaRPr lang="en-US" dirty="0"/>
          </a:p>
        </p:txBody>
      </p:sp>
      <p:sp>
        <p:nvSpPr>
          <p:cNvPr id="4" name="Slide Number Placeholder 3"/>
          <p:cNvSpPr>
            <a:spLocks noGrp="1"/>
          </p:cNvSpPr>
          <p:nvPr>
            <p:ph type="sldNum" sz="quarter" idx="10"/>
          </p:nvPr>
        </p:nvSpPr>
        <p:spPr/>
        <p:txBody>
          <a:bodyPr/>
          <a:lstStyle/>
          <a:p>
            <a:fld id="{6BD04347-F16A-4DA3-B01E-EE22E2322B01}" type="slidenum">
              <a:rPr lang="en-US" smtClean="0"/>
              <a:t>28</a:t>
            </a:fld>
            <a:endParaRPr lang="en-US"/>
          </a:p>
        </p:txBody>
      </p:sp>
      <p:sp>
        <p:nvSpPr>
          <p:cNvPr id="5" name="Date Placeholder 4"/>
          <p:cNvSpPr>
            <a:spLocks noGrp="1"/>
          </p:cNvSpPr>
          <p:nvPr>
            <p:ph type="dt" sz="half" idx="11"/>
          </p:nvPr>
        </p:nvSpPr>
        <p:spPr/>
        <p:txBody>
          <a:bodyPr/>
          <a:lstStyle/>
          <a:p>
            <a:r>
              <a:rPr lang="en-US"/>
              <a:t>27 Mar 2017</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47581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1.16 - ICAO Position</a:t>
            </a:r>
            <a:endParaRPr lang="en-US" dirty="0"/>
          </a:p>
        </p:txBody>
      </p:sp>
      <p:sp>
        <p:nvSpPr>
          <p:cNvPr id="3" name="Content Placeholder 2"/>
          <p:cNvSpPr>
            <a:spLocks noGrp="1"/>
          </p:cNvSpPr>
          <p:nvPr>
            <p:ph idx="1"/>
          </p:nvPr>
        </p:nvSpPr>
        <p:spPr/>
        <p:txBody>
          <a:bodyPr/>
          <a:lstStyle/>
          <a:p>
            <a:r>
              <a:rPr lang="en-US" i="1" dirty="0"/>
              <a:t>To ensure, on the basis of agreed ITU-R studies, that any new provisions, or changes to existing regulatory provisions, in the frequency bands/ranges 5 150 -5 250 MHz, 5 350 – 5 470 MHz and 5 850 – 5 925 MHz do not adversely impact aviation systems.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29</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5836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1.7</a:t>
            </a:r>
            <a:endParaRPr lang="en-US" dirty="0"/>
          </a:p>
        </p:txBody>
      </p:sp>
      <p:sp>
        <p:nvSpPr>
          <p:cNvPr id="3" name="Content Placeholder 2"/>
          <p:cNvSpPr>
            <a:spLocks noGrp="1"/>
          </p:cNvSpPr>
          <p:nvPr>
            <p:ph idx="1"/>
          </p:nvPr>
        </p:nvSpPr>
        <p:spPr/>
        <p:txBody>
          <a:bodyPr/>
          <a:lstStyle/>
          <a:p>
            <a:r>
              <a:rPr lang="en-US"/>
              <a:t>To study the spectrum needs for telemetry, tracking and command in the space operation service for non-GSO satellites with short duration missions</a:t>
            </a:r>
          </a:p>
          <a:p>
            <a:r>
              <a:rPr lang="en-US"/>
              <a:t>Assess the suitability of existing allocations to the Space Operation Service (SOS)</a:t>
            </a:r>
          </a:p>
          <a:p>
            <a:r>
              <a:rPr lang="en-US"/>
              <a:t>If necessary, to consider new SOS allocations</a:t>
            </a:r>
          </a:p>
          <a:p>
            <a:r>
              <a:rPr lang="en-US"/>
              <a:t>Resolution 659 (WRC 15).</a:t>
            </a:r>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765427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9.1.3</a:t>
            </a:r>
            <a:endParaRPr lang="en-US" dirty="0"/>
          </a:p>
        </p:txBody>
      </p:sp>
      <p:sp>
        <p:nvSpPr>
          <p:cNvPr id="11" name="Content Placeholder 10"/>
          <p:cNvSpPr>
            <a:spLocks noGrp="1"/>
          </p:cNvSpPr>
          <p:nvPr>
            <p:ph idx="1"/>
          </p:nvPr>
        </p:nvSpPr>
        <p:spPr/>
        <p:txBody>
          <a:bodyPr/>
          <a:lstStyle/>
          <a:p>
            <a:r>
              <a:rPr lang="en-US" dirty="0"/>
              <a:t>Study of technical and operational issues and regulatory provisions for non-geostationary-satellite orbit systems</a:t>
            </a:r>
          </a:p>
          <a:p>
            <a:pPr lvl="1"/>
            <a:r>
              <a:rPr lang="en-US" dirty="0"/>
              <a:t>Existing frequency bands allocated to the fixed-satellite service</a:t>
            </a:r>
          </a:p>
          <a:p>
            <a:pPr lvl="1"/>
            <a:r>
              <a:rPr lang="en-US" dirty="0"/>
              <a:t>3 700 – 4 200 MHz, 4 500 -4 800 MHz, 5 925 – 6 425 MHz and 6 725 – 7 025 MHz</a:t>
            </a:r>
          </a:p>
          <a:p>
            <a:r>
              <a:rPr lang="en-US" dirty="0"/>
              <a:t>Resolution 157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30</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341740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9.1.3 - Commentary</a:t>
            </a:r>
          </a:p>
        </p:txBody>
      </p:sp>
      <p:sp>
        <p:nvSpPr>
          <p:cNvPr id="11" name="Content Placeholder 10"/>
          <p:cNvSpPr>
            <a:spLocks noGrp="1"/>
          </p:cNvSpPr>
          <p:nvPr>
            <p:ph idx="1"/>
          </p:nvPr>
        </p:nvSpPr>
        <p:spPr/>
        <p:txBody>
          <a:bodyPr/>
          <a:lstStyle/>
          <a:p>
            <a:r>
              <a:rPr lang="en-US" dirty="0"/>
              <a:t>3 700 – 4 200 MHz and 5 925-6 425 MHz are the main bands for </a:t>
            </a:r>
            <a:r>
              <a:rPr lang="en-US" dirty="0" err="1"/>
              <a:t>VSAT</a:t>
            </a:r>
            <a:r>
              <a:rPr lang="en-US" dirty="0"/>
              <a:t> transmissions used for aeronautical ground-ground communications</a:t>
            </a:r>
          </a:p>
          <a:p>
            <a:pPr lvl="1"/>
            <a:r>
              <a:rPr lang="en-US" dirty="0"/>
              <a:t>Often used in remote areas</a:t>
            </a:r>
          </a:p>
          <a:p>
            <a:r>
              <a:rPr lang="en-US" dirty="0"/>
              <a:t>Adjacent to </a:t>
            </a:r>
            <a:r>
              <a:rPr lang="en-US" dirty="0" err="1"/>
              <a:t>ARNS</a:t>
            </a:r>
            <a:r>
              <a:rPr lang="en-US" dirty="0"/>
              <a:t> and AM(R)S band 4 200 – 4 400 MHz</a:t>
            </a:r>
          </a:p>
          <a:p>
            <a:pPr lvl="1"/>
            <a:r>
              <a:rPr lang="en-US" dirty="0"/>
              <a:t>Both radio altimeter and Wireless Avionics Intra-Communication (WAIC) system</a:t>
            </a:r>
          </a:p>
          <a:p>
            <a:pPr lvl="1"/>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31</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51295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9.1.3 - ICAO Position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To oppose any new or changes to existing regulatory provisions in Article 21 of the ITU Radio Regulations for the frequency bands 3 700 – 4 200 MHz and 5 925-6 425 MHz unless it has been demonstrated through agreed ITU-R studies that there will be no impact from the potential introduction of new non-geostationary-satellites on aviation use in those bands.  </a:t>
            </a:r>
          </a:p>
          <a:p>
            <a:r>
              <a:rPr lang="en-US" i="1" dirty="0"/>
              <a:t>To oppose introduction of new non-geostationary-satellites in frequency bands near to the frequency band 4 200 – 4 400 MHz unless aviation use of that band is ensured through agreed ITU-R studies. </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32</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40797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9.1.6</a:t>
            </a:r>
            <a:endParaRPr lang="en-US" dirty="0"/>
          </a:p>
        </p:txBody>
      </p:sp>
      <p:sp>
        <p:nvSpPr>
          <p:cNvPr id="11" name="Content Placeholder 10"/>
          <p:cNvSpPr>
            <a:spLocks noGrp="1"/>
          </p:cNvSpPr>
          <p:nvPr>
            <p:ph idx="1"/>
          </p:nvPr>
        </p:nvSpPr>
        <p:spPr/>
        <p:txBody>
          <a:bodyPr/>
          <a:lstStyle/>
          <a:p>
            <a:r>
              <a:rPr lang="en-US" dirty="0"/>
              <a:t>Studies for Wireless Power Transmission (WPT) for electric vehicles</a:t>
            </a:r>
          </a:p>
          <a:p>
            <a:pPr lvl="1"/>
            <a:r>
              <a:rPr lang="en-US" dirty="0"/>
              <a:t>Preparation for WRC-19</a:t>
            </a:r>
          </a:p>
          <a:p>
            <a:r>
              <a:rPr lang="en-US" dirty="0"/>
              <a:t>Resolution 958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33</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5741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9.1.6 - Commentary</a:t>
            </a:r>
          </a:p>
        </p:txBody>
      </p:sp>
      <p:sp>
        <p:nvSpPr>
          <p:cNvPr id="11" name="Content Placeholder 10"/>
          <p:cNvSpPr>
            <a:spLocks noGrp="1"/>
          </p:cNvSpPr>
          <p:nvPr>
            <p:ph idx="1"/>
          </p:nvPr>
        </p:nvSpPr>
        <p:spPr/>
        <p:txBody>
          <a:bodyPr>
            <a:normAutofit fontScale="92500" lnSpcReduction="20000"/>
          </a:bodyPr>
          <a:lstStyle/>
          <a:p>
            <a:r>
              <a:rPr lang="en-US" dirty="0"/>
              <a:t>WPT being considered in the low and very low frequency ranges </a:t>
            </a:r>
          </a:p>
          <a:p>
            <a:pPr lvl="1"/>
            <a:r>
              <a:rPr lang="en-US" dirty="0"/>
              <a:t>Power limits of up to </a:t>
            </a:r>
            <a:r>
              <a:rPr lang="en-US" dirty="0" err="1"/>
              <a:t>100kW</a:t>
            </a:r>
            <a:r>
              <a:rPr lang="en-US" dirty="0"/>
              <a:t> for charging electric vehicles</a:t>
            </a:r>
          </a:p>
          <a:p>
            <a:r>
              <a:rPr lang="en-US" dirty="0"/>
              <a:t>Majority of work conducted externally to ITU-R standards organizations</a:t>
            </a:r>
          </a:p>
          <a:p>
            <a:r>
              <a:rPr lang="en-US" dirty="0"/>
              <a:t>Broader bandwidth with more complex modulation mechanisms than existing WPT technology</a:t>
            </a:r>
          </a:p>
          <a:p>
            <a:pPr lvl="1"/>
            <a:r>
              <a:rPr lang="en-US" dirty="0"/>
              <a:t>Potentially leaking large amounts of power into adjacent band</a:t>
            </a:r>
          </a:p>
          <a:p>
            <a:pPr lvl="1"/>
            <a:r>
              <a:rPr lang="en-US" dirty="0"/>
              <a:t>HF bands at potential risk</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34</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572781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9.1.6 - ICAO Position</a:t>
            </a:r>
            <a:endParaRPr lang="en-US" dirty="0"/>
          </a:p>
        </p:txBody>
      </p:sp>
      <p:sp>
        <p:nvSpPr>
          <p:cNvPr id="3" name="Content Placeholder 2"/>
          <p:cNvSpPr>
            <a:spLocks noGrp="1"/>
          </p:cNvSpPr>
          <p:nvPr>
            <p:ph idx="1"/>
          </p:nvPr>
        </p:nvSpPr>
        <p:spPr/>
        <p:txBody>
          <a:bodyPr/>
          <a:lstStyle/>
          <a:p>
            <a:r>
              <a:rPr lang="en-US" i="1" dirty="0"/>
              <a:t>To ensure that the protection of aeronautical systems is appropriately taken into account during the studies called for in response to Resolution 958 (WRC-15).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35</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7422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Supporting Info</a:t>
            </a:r>
            <a:endParaRPr lang="en-US" dirty="0"/>
          </a:p>
        </p:txBody>
      </p:sp>
      <p:sp>
        <p:nvSpPr>
          <p:cNvPr id="3" name="Content Placeholder 2"/>
          <p:cNvSpPr>
            <a:spLocks noGrp="1"/>
          </p:cNvSpPr>
          <p:nvPr>
            <p:ph idx="1"/>
          </p:nvPr>
        </p:nvSpPr>
        <p:spPr/>
        <p:txBody>
          <a:bodyPr>
            <a:normAutofit/>
          </a:bodyPr>
          <a:lstStyle/>
          <a:p>
            <a:r>
              <a:rPr lang="en-US" dirty="0"/>
              <a:t>Draft ICAO Position Document (from Sept 2016)</a:t>
            </a:r>
          </a:p>
          <a:p>
            <a:pPr lvl="1"/>
            <a:r>
              <a:rPr lang="en-US" dirty="0">
                <a:hlinkClick r:id="rId2"/>
              </a:rPr>
              <a:t>http</a:t>
            </a:r>
            <a:r>
              <a:rPr lang="en-US">
                <a:hlinkClick r:id="rId2"/>
              </a:rPr>
              <a:t>://</a:t>
            </a:r>
            <a:r>
              <a:rPr lang="en-US" smtClean="0">
                <a:hlinkClick r:id="rId2"/>
              </a:rPr>
              <a:t>www.icao.int/safety/FSMP/Documents</a:t>
            </a:r>
            <a:r>
              <a:rPr lang="en-US" dirty="0">
                <a:hlinkClick r:id="rId2"/>
              </a:rPr>
              <a:t>/</a:t>
            </a:r>
            <a:endParaRPr lang="en-US" dirty="0"/>
          </a:p>
          <a:p>
            <a:r>
              <a:rPr lang="en-US" dirty="0"/>
              <a:t>ITU-R list of WRC-19 Agenda Items</a:t>
            </a:r>
          </a:p>
          <a:p>
            <a:pPr lvl="1"/>
            <a:r>
              <a:rPr lang="en-US" dirty="0">
                <a:hlinkClick r:id="rId3"/>
              </a:rPr>
              <a:t>http://www.itu.int/en/ITU-R/study-groups/rcpm/Pages/wrc-19-studies.aspx</a:t>
            </a:r>
            <a:endParaRPr lang="en-US" dirty="0"/>
          </a:p>
          <a:p>
            <a:pPr lvl="1"/>
            <a:r>
              <a:rPr lang="en-US" dirty="0"/>
              <a:t>Identifies lead ITU-R study group for each item</a:t>
            </a:r>
          </a:p>
          <a:p>
            <a:pPr lvl="1"/>
            <a:r>
              <a:rPr lang="en-US" dirty="0"/>
              <a:t>Links to latest study group work (requires ITU TIES account)</a:t>
            </a:r>
          </a:p>
          <a:p>
            <a:endParaRPr lang="en-US" dirty="0"/>
          </a:p>
        </p:txBody>
      </p:sp>
      <p:sp>
        <p:nvSpPr>
          <p:cNvPr id="4" name="Slide Number Placeholder 3"/>
          <p:cNvSpPr>
            <a:spLocks noGrp="1"/>
          </p:cNvSpPr>
          <p:nvPr>
            <p:ph type="sldNum" sz="quarter" idx="10"/>
          </p:nvPr>
        </p:nvSpPr>
        <p:spPr/>
        <p:txBody>
          <a:bodyPr/>
          <a:lstStyle/>
          <a:p>
            <a:fld id="{6BD04347-F16A-4DA3-B01E-EE22E2322B01}" type="slidenum">
              <a:rPr lang="en-US" smtClean="0"/>
              <a:pPr/>
              <a:t>36</a:t>
            </a:fld>
            <a:endParaRPr lang="en-US"/>
          </a:p>
        </p:txBody>
      </p:sp>
      <p:sp>
        <p:nvSpPr>
          <p:cNvPr id="5" name="Date Placeholder 4"/>
          <p:cNvSpPr>
            <a:spLocks noGrp="1"/>
          </p:cNvSpPr>
          <p:nvPr>
            <p:ph type="dt" sz="half" idx="11"/>
          </p:nvPr>
        </p:nvSpPr>
        <p:spPr/>
        <p:txBody>
          <a:bodyPr/>
          <a:lstStyle/>
          <a:p>
            <a:r>
              <a:rPr lang="en-US"/>
              <a:t>27 Mar 2017</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988608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58950"/>
            <a:ext cx="7772400" cy="479425"/>
          </a:xfrm>
        </p:spPr>
        <p:txBody>
          <a:bodyPr/>
          <a:lstStyle/>
          <a:p>
            <a:r>
              <a:rPr lang="en-US" dirty="0"/>
              <a:t>Questions?</a:t>
            </a:r>
          </a:p>
        </p:txBody>
      </p:sp>
      <p:sp>
        <p:nvSpPr>
          <p:cNvPr id="5" name="Date Placeholder 4"/>
          <p:cNvSpPr>
            <a:spLocks noGrp="1"/>
          </p:cNvSpPr>
          <p:nvPr>
            <p:ph type="dt" sz="half" idx="10"/>
          </p:nvPr>
        </p:nvSpPr>
        <p:spPr/>
        <p:txBody>
          <a:bodyPr/>
          <a:lstStyle/>
          <a:p>
            <a:r>
              <a:rPr lang="en-US"/>
              <a:t>27 Mar 2017</a:t>
            </a:r>
          </a:p>
        </p:txBody>
      </p:sp>
      <p:sp>
        <p:nvSpPr>
          <p:cNvPr id="6" name="Footer Placeholder 5"/>
          <p:cNvSpPr>
            <a:spLocks noGrp="1"/>
          </p:cNvSpPr>
          <p:nvPr>
            <p:ph type="ftr" sz="quarter" idx="11"/>
          </p:nvPr>
        </p:nvSpPr>
        <p:spPr/>
        <p:txBody>
          <a:bodyPr/>
          <a:lstStyle/>
          <a:p>
            <a:r>
              <a:rPr lang="en-US"/>
              <a:t>ICAO WRC-19 Positions</a:t>
            </a:r>
          </a:p>
        </p:txBody>
      </p:sp>
      <p:sp>
        <p:nvSpPr>
          <p:cNvPr id="4" name="Slide Number Placeholder 3"/>
          <p:cNvSpPr>
            <a:spLocks noGrp="1"/>
          </p:cNvSpPr>
          <p:nvPr>
            <p:ph type="sldNum" sz="quarter" idx="12"/>
          </p:nvPr>
        </p:nvSpPr>
        <p:spPr/>
        <p:txBody>
          <a:bodyPr/>
          <a:lstStyle/>
          <a:p>
            <a:fld id="{6BD04347-F16A-4DA3-B01E-EE22E2322B01}" type="slidenum">
              <a:rPr lang="en-US" smtClean="0"/>
              <a:t>37</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5789" y="2365176"/>
            <a:ext cx="7092422" cy="3989487"/>
          </a:xfrm>
          <a:prstGeom prst="rect">
            <a:avLst/>
          </a:prstGeom>
        </p:spPr>
      </p:pic>
    </p:spTree>
    <p:extLst>
      <p:ext uri="{BB962C8B-B14F-4D97-AF65-F5344CB8AC3E}">
        <p14:creationId xmlns:p14="http://schemas.microsoft.com/office/powerpoint/2010/main" val="7254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1.7 - Commentary</a:t>
            </a:r>
          </a:p>
        </p:txBody>
      </p:sp>
      <p:sp>
        <p:nvSpPr>
          <p:cNvPr id="3" name="Content Placeholder 2"/>
          <p:cNvSpPr>
            <a:spLocks noGrp="1"/>
          </p:cNvSpPr>
          <p:nvPr>
            <p:ph idx="1"/>
          </p:nvPr>
        </p:nvSpPr>
        <p:spPr/>
        <p:txBody>
          <a:bodyPr/>
          <a:lstStyle/>
          <a:p>
            <a:r>
              <a:rPr lang="en-US" dirty="0"/>
              <a:t>WRC-19 studies will determine if existing SOS allocations are sufficient</a:t>
            </a:r>
          </a:p>
          <a:p>
            <a:pPr lvl="1"/>
            <a:r>
              <a:rPr lang="en-US" dirty="0"/>
              <a:t>If not, will consider new allocations within the frequency ranges 150.05-174 MHz and 400.15-420 </a:t>
            </a:r>
            <a:r>
              <a:rPr lang="en-US" dirty="0" err="1"/>
              <a:t>MHz.</a:t>
            </a:r>
            <a:endParaRPr lang="en-US" dirty="0"/>
          </a:p>
          <a:p>
            <a:r>
              <a:rPr lang="en-US" dirty="0"/>
              <a:t>Primary concern is an affect on </a:t>
            </a:r>
            <a:r>
              <a:rPr lang="en-US" dirty="0" err="1"/>
              <a:t>COSPAS</a:t>
            </a:r>
            <a:r>
              <a:rPr lang="en-US" dirty="0"/>
              <a:t> </a:t>
            </a:r>
            <a:r>
              <a:rPr lang="en-US" dirty="0" err="1"/>
              <a:t>SARSAT</a:t>
            </a:r>
            <a:r>
              <a:rPr lang="en-US" dirty="0"/>
              <a:t> (EPIRB) in 406.1 MHz</a:t>
            </a:r>
          </a:p>
          <a:p>
            <a:r>
              <a:rPr lang="en-US" dirty="0"/>
              <a:t>Space planes may want to use SOS spectrum</a:t>
            </a:r>
          </a:p>
          <a:p>
            <a:pPr lvl="1"/>
            <a:r>
              <a:rPr lang="en-US" dirty="0"/>
              <a:t>Need to ensure flexibility for any space plane use of SOS spectrum</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06162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1.7 - ICAO Position</a:t>
            </a:r>
            <a:endParaRPr lang="en-US" dirty="0"/>
          </a:p>
        </p:txBody>
      </p:sp>
      <p:sp>
        <p:nvSpPr>
          <p:cNvPr id="3" name="Content Placeholder 2"/>
          <p:cNvSpPr>
            <a:spLocks noGrp="1"/>
          </p:cNvSpPr>
          <p:nvPr>
            <p:ph idx="1"/>
          </p:nvPr>
        </p:nvSpPr>
        <p:spPr/>
        <p:txBody>
          <a:bodyPr>
            <a:normAutofit fontScale="85000" lnSpcReduction="20000"/>
          </a:bodyPr>
          <a:lstStyle/>
          <a:p>
            <a:r>
              <a:rPr lang="en-GB" i="1" dirty="0"/>
              <a:t>To oppose any new allocations to the space operations service unless agreed ITU-R studies have proven sharing and compatibility with aviation systems.  In particular,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a:t>
            </a:r>
            <a:endParaRPr lang="en-US" i="1" dirty="0"/>
          </a:p>
          <a:p>
            <a:r>
              <a:rPr lang="en-GB" i="1" dirty="0"/>
              <a:t>To ensure that any change to the regulatory provisions and spectrum allocations resulting from this agenda item do not preclude  the use of SOS allocations for space planes if this service is deemed appropriate for such use.</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5</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70397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1.8</a:t>
            </a:r>
            <a:endParaRPr lang="en-US" dirty="0"/>
          </a:p>
        </p:txBody>
      </p:sp>
      <p:sp>
        <p:nvSpPr>
          <p:cNvPr id="3" name="Content Placeholder 2"/>
          <p:cNvSpPr>
            <a:spLocks noGrp="1"/>
          </p:cNvSpPr>
          <p:nvPr>
            <p:ph idx="1"/>
          </p:nvPr>
        </p:nvSpPr>
        <p:spPr/>
        <p:txBody>
          <a:bodyPr/>
          <a:lstStyle/>
          <a:p>
            <a:r>
              <a:rPr lang="en-US"/>
              <a:t>Regulatory actions to support Global Maritime Distress Safety Systems (GMDSS) modernization </a:t>
            </a:r>
          </a:p>
          <a:p>
            <a:r>
              <a:rPr lang="en-US"/>
              <a:t>To support the introduction of additional satellite systems into the GMDSS</a:t>
            </a:r>
          </a:p>
          <a:p>
            <a:r>
              <a:rPr lang="en-US"/>
              <a:t>Resolution 359 (Rev.WRC 15)</a:t>
            </a:r>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6</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4835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1.8 - Commentary</a:t>
            </a:r>
          </a:p>
        </p:txBody>
      </p:sp>
      <p:sp>
        <p:nvSpPr>
          <p:cNvPr id="3" name="Content Placeholder 2"/>
          <p:cNvSpPr>
            <a:spLocks noGrp="1"/>
          </p:cNvSpPr>
          <p:nvPr>
            <p:ph idx="1"/>
          </p:nvPr>
        </p:nvSpPr>
        <p:spPr/>
        <p:txBody>
          <a:bodyPr/>
          <a:lstStyle/>
          <a:p>
            <a:r>
              <a:rPr lang="en-GB" dirty="0"/>
              <a:t>Search and rescue aircraft are an integral part of the global maritime distress and safety system</a:t>
            </a:r>
          </a:p>
          <a:p>
            <a:pPr lvl="1"/>
            <a:r>
              <a:rPr lang="en-GB" dirty="0"/>
              <a:t>Need to ensure no adverse impact on the capability of search and rescue aircraft</a:t>
            </a:r>
          </a:p>
          <a:p>
            <a:r>
              <a:rPr lang="en-GB" dirty="0"/>
              <a:t>If AMS(R)S system which already carries such communications is identified to also carry </a:t>
            </a:r>
            <a:r>
              <a:rPr lang="en-GB" dirty="0" err="1"/>
              <a:t>GMDSS</a:t>
            </a:r>
            <a:endParaRPr lang="en-US" dirty="0"/>
          </a:p>
          <a:p>
            <a:pPr lvl="1"/>
            <a:r>
              <a:rPr lang="en-GB" dirty="0"/>
              <a:t>Any AMS(R)S use must comply with priority requirements contained in ICAO </a:t>
            </a:r>
            <a:r>
              <a:rPr lang="en-GB" dirty="0" err="1"/>
              <a:t>SARPS</a:t>
            </a:r>
            <a:endParaRPr lang="en-GB"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7</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20811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Agenda Item 1.8 - ICAO Position</a:t>
            </a:r>
            <a:endParaRPr lang="en-US" dirty="0"/>
          </a:p>
        </p:txBody>
      </p:sp>
      <p:sp>
        <p:nvSpPr>
          <p:cNvPr id="3" name="Content Placeholder 2"/>
          <p:cNvSpPr>
            <a:spLocks noGrp="1"/>
          </p:cNvSpPr>
          <p:nvPr>
            <p:ph idx="1"/>
          </p:nvPr>
        </p:nvSpPr>
        <p:spPr/>
        <p:txBody>
          <a:bodyPr>
            <a:normAutofit lnSpcReduction="10000"/>
          </a:bodyPr>
          <a:lstStyle/>
          <a:p>
            <a:r>
              <a:rPr lang="en-GB" i="1" dirty="0"/>
              <a:t>To ensure that any change to the regulatory provisions and spectrum allocations resulting from this agenda item do not adversely impact on the capability of search and rescue aircraft to effectively communicate with vessels during disaster relief operations. </a:t>
            </a:r>
            <a:endParaRPr lang="en-US" i="1" dirty="0"/>
          </a:p>
          <a:p>
            <a:r>
              <a:rPr lang="en-GB" i="1" dirty="0"/>
              <a:t>To ensure that any regulatory provisions in response to this agenda item do not adversely impact </a:t>
            </a:r>
            <a:r>
              <a:rPr lang="en-GB" i="1" dirty="0" err="1"/>
              <a:t>SARPS</a:t>
            </a:r>
            <a:r>
              <a:rPr lang="en-GB" i="1" dirty="0"/>
              <a:t> compliance of aeronautical mobile-satellite (route) service satellite systems.</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8</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7500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1.9 (</a:t>
            </a:r>
            <a:r>
              <a:rPr lang="en-US" dirty="0" err="1"/>
              <a:t>incl</a:t>
            </a:r>
            <a:r>
              <a:rPr lang="en-US" dirty="0"/>
              <a:t> 1.9.1 &amp; 1.9.2)</a:t>
            </a:r>
          </a:p>
        </p:txBody>
      </p:sp>
      <p:sp>
        <p:nvSpPr>
          <p:cNvPr id="3" name="Content Placeholder 2"/>
          <p:cNvSpPr>
            <a:spLocks noGrp="1"/>
          </p:cNvSpPr>
          <p:nvPr>
            <p:ph idx="1"/>
          </p:nvPr>
        </p:nvSpPr>
        <p:spPr/>
        <p:txBody>
          <a:bodyPr>
            <a:normAutofit fontScale="92500" lnSpcReduction="10000"/>
          </a:bodyPr>
          <a:lstStyle/>
          <a:p>
            <a:r>
              <a:rPr lang="en-US" sz="2800" dirty="0"/>
              <a:t>1.9.1 - Regulatory actions within the frequency band 156-162.05 MHz for autonomous maritime radio devices to protect the </a:t>
            </a:r>
            <a:r>
              <a:rPr lang="en-US" sz="2800" dirty="0" err="1"/>
              <a:t>GMDSS</a:t>
            </a:r>
            <a:r>
              <a:rPr lang="en-US" sz="2800" dirty="0"/>
              <a:t> and automatic identifications system (AIS)</a:t>
            </a:r>
          </a:p>
          <a:p>
            <a:pPr lvl="1"/>
            <a:r>
              <a:rPr lang="en-US" sz="2400" dirty="0"/>
              <a:t>Resolution 362 (WRC 15)</a:t>
            </a:r>
          </a:p>
          <a:p>
            <a:r>
              <a:rPr lang="en-US" sz="2800" dirty="0"/>
              <a:t>1.9.2 - Modifications of the Radio Regulations, including new spectrum allocations to the MMSS (E-s &amp; s-E)</a:t>
            </a:r>
          </a:p>
          <a:p>
            <a:pPr lvl="1"/>
            <a:r>
              <a:rPr lang="en-US" sz="2400" dirty="0"/>
              <a:t>Preferably within the frequency bands 156.0125-157.4375 MHz and 160.6125-162.0375 MHz of Appendix 18</a:t>
            </a:r>
          </a:p>
          <a:p>
            <a:pPr lvl="1"/>
            <a:r>
              <a:rPr lang="en-US" sz="2400" dirty="0"/>
              <a:t>Enable a new VHF Data Exchange System (</a:t>
            </a:r>
            <a:r>
              <a:rPr lang="en-US" sz="2400" dirty="0" err="1"/>
              <a:t>VDES</a:t>
            </a:r>
            <a:r>
              <a:rPr lang="en-US" sz="2400" dirty="0"/>
              <a:t>) satellite component</a:t>
            </a:r>
          </a:p>
          <a:p>
            <a:pPr lvl="1"/>
            <a:r>
              <a:rPr lang="en-US" sz="2400" dirty="0"/>
              <a:t>Do not degrade the current terrestrial </a:t>
            </a:r>
            <a:r>
              <a:rPr lang="en-US" sz="2400" dirty="0" err="1"/>
              <a:t>VDES</a:t>
            </a:r>
            <a:r>
              <a:rPr lang="en-US" sz="2400" dirty="0"/>
              <a:t> components or AIS</a:t>
            </a:r>
          </a:p>
          <a:p>
            <a:pPr lvl="1"/>
            <a:r>
              <a:rPr lang="en-US" sz="2400" dirty="0"/>
              <a:t>Resolution 360 (</a:t>
            </a:r>
            <a:r>
              <a:rPr lang="en-US" sz="2400" dirty="0" err="1"/>
              <a:t>Rev.WRC</a:t>
            </a:r>
            <a:r>
              <a:rPr lang="en-US" sz="2400" dirty="0"/>
              <a:t>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9</a:t>
            </a:fld>
            <a:endParaRPr lang="en-US"/>
          </a:p>
        </p:txBody>
      </p:sp>
      <p:sp>
        <p:nvSpPr>
          <p:cNvPr id="4" name="Date Placeholder 3"/>
          <p:cNvSpPr>
            <a:spLocks noGrp="1"/>
          </p:cNvSpPr>
          <p:nvPr>
            <p:ph type="dt" sz="half" idx="11"/>
          </p:nvPr>
        </p:nvSpPr>
        <p:spPr/>
        <p:txBody>
          <a:bodyPr/>
          <a:lstStyle/>
          <a:p>
            <a:r>
              <a:rPr lang="en-US"/>
              <a:t>27 Mar 2017</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8788691"/>
      </p:ext>
    </p:extLst>
  </p:cSld>
  <p:clrMapOvr>
    <a:masterClrMapping/>
  </p:clrMapOvr>
</p:sld>
</file>

<file path=ppt/theme/theme1.xml><?xml version="1.0" encoding="utf-8"?>
<a:theme xmlns:a="http://schemas.openxmlformats.org/drawingml/2006/main" name="ICAO Presentation Theme">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CAO Presentation Theme" id="{5A87C269-C66E-4080-8804-5FD9A1B4A276}" vid="{7CB2D095-F73F-49FE-B89B-61648E6711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771ACB-5E33-428E-928F-278CFFD9F081}"/>
</file>

<file path=customXml/itemProps2.xml><?xml version="1.0" encoding="utf-8"?>
<ds:datastoreItem xmlns:ds="http://schemas.openxmlformats.org/officeDocument/2006/customXml" ds:itemID="{24A240D1-97AE-4268-A0E7-17B06F395CC7}"/>
</file>

<file path=customXml/itemProps3.xml><?xml version="1.0" encoding="utf-8"?>
<ds:datastoreItem xmlns:ds="http://schemas.openxmlformats.org/officeDocument/2006/customXml" ds:itemID="{62FC4CF4-B9B1-4DAF-B8BB-6B5FE923CF21}"/>
</file>

<file path=docProps/app.xml><?xml version="1.0" encoding="utf-8"?>
<Properties xmlns="http://schemas.openxmlformats.org/officeDocument/2006/extended-properties" xmlns:vt="http://schemas.openxmlformats.org/officeDocument/2006/docPropsVTypes">
  <Template>ICAO Presentation Theme</Template>
  <TotalTime>651</TotalTime>
  <Words>2445</Words>
  <Application>Microsoft Office PowerPoint</Application>
  <PresentationFormat>On-screen Show (4:3)</PresentationFormat>
  <Paragraphs>303</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ICAO Presentation Theme</vt:lpstr>
      <vt:lpstr>WRC-19 – Agenda Items for Other Issues</vt:lpstr>
      <vt:lpstr>Scope</vt:lpstr>
      <vt:lpstr>Agenda Item 1.7</vt:lpstr>
      <vt:lpstr>Agenda Item 1.7 - Commentary</vt:lpstr>
      <vt:lpstr>Agenda Item 1.7 - ICAO Position</vt:lpstr>
      <vt:lpstr>Agenda Item 1.8</vt:lpstr>
      <vt:lpstr>Agenda Item 1.8 - Commentary</vt:lpstr>
      <vt:lpstr>Agenda Item 1.8 - ICAO Position</vt:lpstr>
      <vt:lpstr>Agenda Item 1.9 (incl 1.9.1 &amp; 1.9.2)</vt:lpstr>
      <vt:lpstr>Agenda Item 1.9 - Commentary</vt:lpstr>
      <vt:lpstr>Agenda Item 1.9 - ICAO Position</vt:lpstr>
      <vt:lpstr>Agenda Item 1.11</vt:lpstr>
      <vt:lpstr>Agenda Item 1.11 - Commentary</vt:lpstr>
      <vt:lpstr>Agenda Item 1.11 - ICAO Position</vt:lpstr>
      <vt:lpstr>Agenda Item 1.12</vt:lpstr>
      <vt:lpstr>Agenda Item 1.12 - Commentary</vt:lpstr>
      <vt:lpstr>Agenda Item 1.12 - ICAO Position</vt:lpstr>
      <vt:lpstr>Agenda Item 1.13</vt:lpstr>
      <vt:lpstr>Agenda Item 1.13 – Commentary</vt:lpstr>
      <vt:lpstr>Agenda Item 1.13 - Commentary Cont.</vt:lpstr>
      <vt:lpstr>Agenda Item 1.13 - ICAO Position</vt:lpstr>
      <vt:lpstr>Agenda Item 1.14</vt:lpstr>
      <vt:lpstr>Agenda Item 1.14 - Commentary</vt:lpstr>
      <vt:lpstr>Agenda Item 1.14 – Commentary Cont</vt:lpstr>
      <vt:lpstr>Agenda Item 1.14 - ICAO Position</vt:lpstr>
      <vt:lpstr>Agenda Item 1.16</vt:lpstr>
      <vt:lpstr>Agenda Item 1.16 - Commentary</vt:lpstr>
      <vt:lpstr>Agenda Item 1.16 – Commentary Cont</vt:lpstr>
      <vt:lpstr>Agenda Item 1.16 - ICAO Position</vt:lpstr>
      <vt:lpstr>Agenda Item 9.1.3</vt:lpstr>
      <vt:lpstr>Agenda Item 9.1.3 - Commentary</vt:lpstr>
      <vt:lpstr>Agenda Item 9.1.3 - ICAO Position</vt:lpstr>
      <vt:lpstr>Agenda Item 9.1.6</vt:lpstr>
      <vt:lpstr>Agenda Item 9.1.6 - Commentary</vt:lpstr>
      <vt:lpstr>Agenda Item 9.1.6 - ICAO Position</vt:lpstr>
      <vt:lpstr>Supporting Info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ACR</dc:creator>
  <cp:lastModifiedBy>Loftur Jonasson2</cp:lastModifiedBy>
  <cp:revision>29</cp:revision>
  <dcterms:created xsi:type="dcterms:W3CDTF">2017-03-15T17:46:55Z</dcterms:created>
  <dcterms:modified xsi:type="dcterms:W3CDTF">2017-03-27T07:16:34Z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-1198702070</vt:i4>
  </property>
  <property fmtid="{D5CDD505-2E9C-101B-9397-08002B2CF9AE}" pid="3" name="_NewReviewCycle">
    <vt:lpwstr/>
  </property>
  <property fmtid="{D5CDD505-2E9C-101B-9397-08002B2CF9AE}" pid="4" name="_EmailSubject">
    <vt:lpwstr>FSMP Presentations and Papers</vt:lpwstr>
  </property>
  <property fmtid="{D5CDD505-2E9C-101B-9397-08002B2CF9AE}" pid="5" name="_AuthorEmail">
    <vt:lpwstr>acr@asri.aero</vt:lpwstr>
  </property>
  <property fmtid="{D5CDD505-2E9C-101B-9397-08002B2CF9AE}" pid="6" name="_AuthorEmailDisplayName">
    <vt:lpwstr>Andrew Roy</vt:lpwstr>
  </property>
  <property fmtid="{D5CDD505-2E9C-101B-9397-08002B2CF9AE}" pid="7" name="ContentTypeId">
    <vt:lpwstr>0x010100B372B09A9A77C4438999FF1325BEF759</vt:lpwstr>
  </property>
</Properties>
</file>