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4"/>
  </p:sldMasterIdLst>
  <p:notesMasterIdLst>
    <p:notesMasterId r:id="rId17"/>
  </p:notesMasterIdLst>
  <p:handoutMasterIdLst>
    <p:handoutMasterId r:id="rId18"/>
  </p:handoutMasterIdLst>
  <p:sldIdLst>
    <p:sldId id="474" r:id="rId5"/>
    <p:sldId id="1628" r:id="rId6"/>
    <p:sldId id="1636" r:id="rId7"/>
    <p:sldId id="1634" r:id="rId8"/>
    <p:sldId id="1635" r:id="rId9"/>
    <p:sldId id="1638" r:id="rId10"/>
    <p:sldId id="1637" r:id="rId11"/>
    <p:sldId id="1639" r:id="rId12"/>
    <p:sldId id="1640" r:id="rId13"/>
    <p:sldId id="1641" r:id="rId14"/>
    <p:sldId id="1642" r:id="rId15"/>
    <p:sldId id="1632" r:id="rId16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2">
          <p15:clr>
            <a:srgbClr val="A4A3A4"/>
          </p15:clr>
        </p15:guide>
        <p15:guide id="2" pos="2882">
          <p15:clr>
            <a:srgbClr val="A4A3A4"/>
          </p15:clr>
        </p15:guide>
        <p15:guide id="3" pos="287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8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Redman" initials="DR" lastIdx="2" clrIdx="0"/>
  <p:cmAuthor id="1" name="mkerstetter" initials="m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8000"/>
    <a:srgbClr val="5F0E1D"/>
    <a:srgbClr val="AB0620"/>
    <a:srgbClr val="AB032B"/>
    <a:srgbClr val="5F0E2A"/>
    <a:srgbClr val="2F0400"/>
    <a:srgbClr val="E6E600"/>
    <a:srgbClr val="000000"/>
    <a:srgbClr val="E7E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51" autoAdjust="0"/>
    <p:restoredTop sz="81115" autoAdjust="0"/>
  </p:normalViewPr>
  <p:slideViewPr>
    <p:cSldViewPr snapToGrid="0" snapToObjects="1" showGuides="1">
      <p:cViewPr varScale="1">
        <p:scale>
          <a:sx n="92" d="100"/>
          <a:sy n="92" d="100"/>
        </p:scale>
        <p:origin x="-1277" y="-86"/>
      </p:cViewPr>
      <p:guideLst>
        <p:guide orient="horz" pos="2162"/>
        <p:guide pos="2882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552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-3440" y="-104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44448" y="248603"/>
            <a:ext cx="2658812" cy="497205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13381" y="248603"/>
            <a:ext cx="2656605" cy="497205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0B72A682-CED2-EE49-9C74-ED4FC6B72A7E}" type="datetimeFigureOut">
              <a:rPr lang="en-US" smtClean="0">
                <a:latin typeface="Arial"/>
              </a:rPr>
              <a:pPr/>
              <a:t>3/28/2017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216019" y="9196567"/>
            <a:ext cx="3213761" cy="497205"/>
          </a:xfrm>
          <a:prstGeom prst="rect">
            <a:avLst/>
          </a:prstGeom>
        </p:spPr>
        <p:txBody>
          <a:bodyPr vert="horz" lIns="92098" tIns="46049" rIns="92098" bIns="46049" rtlCol="0" anchor="b" anchorCtr="0"/>
          <a:lstStyle>
            <a:lvl1pPr algn="l">
              <a:defRPr sz="1200"/>
            </a:lvl1pPr>
          </a:lstStyle>
          <a:p>
            <a:r>
              <a:rPr lang="en-US" dirty="0" smtClean="0">
                <a:latin typeface="Arial"/>
              </a:rPr>
              <a:t>© 2010 Texas Engineering Experiment Station</a:t>
            </a: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77945" y="9196567"/>
            <a:ext cx="492041" cy="497205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26D1500D-7C1E-8941-898C-B2A130D13148}" type="slidenum">
              <a:rPr lang="en-US" smtClean="0">
                <a:latin typeface="Arial"/>
              </a:rPr>
              <a:pPr/>
              <a:t>‹Nr.›</a:t>
            </a:fld>
            <a:endParaRPr lang="en-US" dirty="0">
              <a:latin typeface="Arial"/>
            </a:endParaRPr>
          </a:p>
        </p:txBody>
      </p:sp>
      <p:pic>
        <p:nvPicPr>
          <p:cNvPr id="10" name="Picture 9" descr="189460_logo_final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5" t="28945" r="10645" b="18090"/>
          <a:stretch>
            <a:fillRect/>
          </a:stretch>
        </p:blipFill>
        <p:spPr>
          <a:xfrm>
            <a:off x="544449" y="9196566"/>
            <a:ext cx="1260397" cy="4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2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>
                <a:latin typeface="Arial"/>
              </a:defRPr>
            </a:lvl1pPr>
          </a:lstStyle>
          <a:p>
            <a:fld id="{53356612-1093-7B4E-B7B8-0E36E5952A86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2098" tIns="46049" rIns="92098" bIns="4604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>
                <a:latin typeface="Arial"/>
              </a:defRPr>
            </a:lvl1pPr>
          </a:lstStyle>
          <a:p>
            <a:fld id="{A82EAE26-AD30-C945-9FC5-959C30C96F6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48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046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Arial" pitchFamily="-107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1926-3C07-9C4A-8513-46BCAD4F29C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5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4572000" cy="4572000"/>
          </a:xfr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82880" tIns="182880" rIns="182880" bIns="182880"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638815" y="214931"/>
            <a:ext cx="4470060" cy="4247350"/>
            <a:chOff x="4638815" y="214931"/>
            <a:chExt cx="4470060" cy="4247350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387624" y="214931"/>
              <a:ext cx="2978057" cy="320040"/>
              <a:chOff x="5387624" y="214931"/>
              <a:chExt cx="2978057" cy="320040"/>
            </a:xfrm>
          </p:grpSpPr>
          <p:pic>
            <p:nvPicPr>
              <p:cNvPr id="81" name="Picture 8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013280" y="219503"/>
                <a:ext cx="1352401" cy="310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624" y="214931"/>
                <a:ext cx="1328075" cy="32004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342" y="838107"/>
              <a:ext cx="1337058" cy="3108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31" descr="logo_honeywe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11092" y="870075"/>
              <a:ext cx="1386784" cy="24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84" descr="member_logo_utc.gif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221685" y="4142241"/>
              <a:ext cx="1304321" cy="320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3" descr="C:\Users\murphyp\AppData\Local\Microsoft\Windows\Temporary Internet Files\Content.Outlook\1CIOE6NM\HarcoSemco_New LogoRGB_stacked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069" y="3409348"/>
              <a:ext cx="949605" cy="42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member_logo_rockwellcollins.jpg"/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"/>
            <a:stretch/>
          </p:blipFill>
          <p:spPr>
            <a:xfrm>
              <a:off x="7473864" y="3457349"/>
              <a:ext cx="1261240" cy="333756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1" name="Group 10"/>
            <p:cNvGrpSpPr/>
            <p:nvPr userDrawn="1"/>
          </p:nvGrpSpPr>
          <p:grpSpPr>
            <a:xfrm>
              <a:off x="4638815" y="1452139"/>
              <a:ext cx="4470060" cy="1654073"/>
              <a:chOff x="4638815" y="1458964"/>
              <a:chExt cx="4470060" cy="1654073"/>
            </a:xfrm>
          </p:grpSpPr>
          <p:pic>
            <p:nvPicPr>
              <p:cNvPr id="88" name="Picture 87" descr="GE Aviation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8815" y="1961388"/>
                <a:ext cx="649224" cy="649224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7" name="Group 6"/>
              <p:cNvGrpSpPr/>
              <p:nvPr userDrawn="1"/>
            </p:nvGrpSpPr>
            <p:grpSpPr>
              <a:xfrm>
                <a:off x="5943600" y="1458964"/>
                <a:ext cx="1828800" cy="1654073"/>
                <a:chOff x="5927972" y="1497071"/>
                <a:chExt cx="1828800" cy="1654073"/>
              </a:xfrm>
            </p:grpSpPr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7972" y="2588553"/>
                  <a:ext cx="1828800" cy="56259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" name="Picture 3" descr="WAIC-LOGO-FINAL.jpg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7972" y="1497071"/>
                  <a:ext cx="1828800" cy="989584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/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05456" y="1984250"/>
                <a:ext cx="703419" cy="6035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9" name="Rectangle 8"/>
          <p:cNvSpPr/>
          <p:nvPr/>
        </p:nvSpPr>
        <p:spPr>
          <a:xfrm>
            <a:off x="0" y="4572000"/>
            <a:ext cx="9144000" cy="3048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4876800"/>
            <a:ext cx="45720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637" y="5181600"/>
            <a:ext cx="8655327" cy="1447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1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31950" y="0"/>
            <a:ext cx="6629400" cy="457200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marL="2395538" indent="0" algn="l"/>
            <a:endParaRPr lang="en-US" sz="3600" spc="6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bg2">
                      <a:lumMod val="10000"/>
                    </a:schemeClr>
                  </a:gs>
                </a:gsLst>
                <a:lin ang="16200000" scaled="0"/>
                <a:tileRect/>
              </a:gradFill>
              <a:latin typeface="Arial Black"/>
              <a:cs typeface="Arial Black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9" y="0"/>
            <a:ext cx="1486208" cy="457200"/>
          </a:xfrm>
          <a:prstGeom prst="rect">
            <a:avLst/>
          </a:prstGeom>
        </p:spPr>
      </p:pic>
      <p:pic>
        <p:nvPicPr>
          <p:cNvPr id="11" name="Picture 10" descr="WAIC-LOGO-FI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9" y="0"/>
            <a:ext cx="844928" cy="457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&lt;date&gt;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&lt;venue/event name&gt; © 2017 AVSI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1088"/>
            <a:ext cx="8229600" cy="5029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631950" y="0"/>
            <a:ext cx="6629400" cy="457200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marL="2395538" indent="0" algn="l"/>
            <a:endParaRPr lang="en-US" sz="3600" spc="6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bg2">
                      <a:lumMod val="10000"/>
                    </a:schemeClr>
                  </a:gs>
                </a:gsLst>
                <a:lin ang="16200000" scaled="0"/>
                <a:tileRect/>
              </a:gradFill>
              <a:latin typeface="Arial Black"/>
              <a:cs typeface="Arial Black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9" y="0"/>
            <a:ext cx="1486208" cy="457200"/>
          </a:xfrm>
          <a:prstGeom prst="rect">
            <a:avLst/>
          </a:prstGeom>
        </p:spPr>
      </p:pic>
      <p:pic>
        <p:nvPicPr>
          <p:cNvPr id="13" name="Picture 12" descr="WAIC-LOGO-FI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9" y="0"/>
            <a:ext cx="844928" cy="45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&lt;date&gt;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&lt;venue/event name&gt; © 2017 AVSI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8229600" cy="1097076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77988"/>
            <a:ext cx="8229600" cy="46624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8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bg>
      <p:bgPr>
        <a:gradFill flip="none" rotWithShape="1">
          <a:gsLst>
            <a:gs pos="0">
              <a:schemeClr val="bg2">
                <a:lumMod val="10000"/>
              </a:schemeClr>
            </a:gs>
            <a:gs pos="100000">
              <a:schemeClr val="tx2">
                <a:lumMod val="75000"/>
                <a:lumOff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77138" y="923588"/>
            <a:ext cx="8189731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chemeClr val="tx2">
                        <a:lumMod val="75000"/>
                        <a:lumOff val="25000"/>
                      </a:schemeClr>
                    </a:gs>
                    <a:gs pos="100000">
                      <a:schemeClr val="bg2">
                        <a:lumMod val="10000"/>
                      </a:schemeClr>
                    </a:gs>
                  </a:gsLst>
                  <a:lin ang="162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AVSI</a:t>
            </a:r>
            <a:endParaRPr lang="en-US" sz="23900" b="1" cap="all" dirty="0">
              <a:ln w="9000" cmpd="sng">
                <a:noFill/>
                <a:prstDash val="solid"/>
              </a:ln>
              <a:gradFill>
                <a:gsLst>
                  <a:gs pos="0">
                    <a:schemeClr val="tx2">
                      <a:lumMod val="75000"/>
                      <a:lumOff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lin ang="162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29305"/>
            <a:ext cx="7772400" cy="3205740"/>
          </a:xfrm>
        </p:spPr>
        <p:txBody>
          <a:bodyPr anchor="ctr">
            <a:noAutofit/>
          </a:bodyPr>
          <a:lstStyle>
            <a:lvl1pPr algn="ctr">
              <a:defRPr sz="5400" b="1" cap="all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IC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IC-LOGO-FINAL.jpg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" y="979667"/>
            <a:ext cx="9052801" cy="489857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1829305"/>
            <a:ext cx="7772400" cy="3205740"/>
          </a:xfrm>
        </p:spPr>
        <p:txBody>
          <a:bodyPr anchor="ctr">
            <a:noAutofit/>
          </a:bodyPr>
          <a:lstStyle>
            <a:lvl1pPr algn="ctr">
              <a:defRPr sz="5400" b="1" cap="all">
                <a:solidFill>
                  <a:srgbClr val="00000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6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631950" y="0"/>
            <a:ext cx="6629400" cy="457200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marL="2395538" indent="0" algn="l"/>
            <a:endParaRPr lang="en-US" sz="3600" spc="6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bg2">
                      <a:lumMod val="10000"/>
                    </a:schemeClr>
                  </a:gs>
                </a:gsLst>
                <a:lin ang="16200000" scaled="0"/>
                <a:tileRect/>
              </a:gradFill>
              <a:latin typeface="Arial Black"/>
              <a:cs typeface="Arial Black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9" y="0"/>
            <a:ext cx="1486208" cy="457200"/>
          </a:xfrm>
          <a:prstGeom prst="rect">
            <a:avLst/>
          </a:prstGeom>
        </p:spPr>
      </p:pic>
      <p:pic>
        <p:nvPicPr>
          <p:cNvPr id="14" name="Picture 13" descr="WAIC-LOGO-FI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9" y="0"/>
            <a:ext cx="844928" cy="4572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&lt;date&gt;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&lt;venue/event name&gt; © 2017 AVSI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200" b="0" kern="1200" dirty="0" smtClean="0">
                <a:solidFill>
                  <a:schemeClr val="tx2"/>
                </a:solidFill>
                <a:latin typeface="+mj-lt"/>
                <a:ea typeface="+mj-ea"/>
                <a:cs typeface="Arial Black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0"/>
            <a:ext cx="4038600" cy="502920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0"/>
            <a:ext cx="4038600" cy="5029200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631950" y="0"/>
            <a:ext cx="6629400" cy="457200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marL="2395538" indent="0" algn="l"/>
            <a:endParaRPr lang="en-US" sz="3600" spc="6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bg2">
                      <a:lumMod val="10000"/>
                    </a:schemeClr>
                  </a:gs>
                </a:gsLst>
                <a:lin ang="16200000" scaled="0"/>
                <a:tileRect/>
              </a:gradFill>
              <a:latin typeface="Arial Black"/>
              <a:cs typeface="Arial Black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9" y="0"/>
            <a:ext cx="1486208" cy="457200"/>
          </a:xfrm>
          <a:prstGeom prst="rect">
            <a:avLst/>
          </a:prstGeom>
        </p:spPr>
      </p:pic>
      <p:pic>
        <p:nvPicPr>
          <p:cNvPr id="12" name="Picture 11" descr="WAIC-LOGO-FI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9" y="0"/>
            <a:ext cx="844928" cy="45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&lt;date&gt;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&lt;venue/event name&gt; © 2017 AVSI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631950" y="0"/>
            <a:ext cx="6629400" cy="457200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b" anchorCtr="0"/>
          <a:lstStyle/>
          <a:p>
            <a:pPr marL="2395538" indent="0" algn="l"/>
            <a:endParaRPr lang="en-US" sz="3600" spc="60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bg2">
                      <a:lumMod val="10000"/>
                    </a:schemeClr>
                  </a:gs>
                </a:gsLst>
                <a:lin ang="16200000" scaled="0"/>
                <a:tileRect/>
              </a:gradFill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9" y="0"/>
            <a:ext cx="1486208" cy="457200"/>
          </a:xfrm>
          <a:prstGeom prst="rect">
            <a:avLst/>
          </a:prstGeom>
        </p:spPr>
      </p:pic>
      <p:pic>
        <p:nvPicPr>
          <p:cNvPr id="11" name="Picture 10" descr="WAIC-LOGO-FI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9" y="0"/>
            <a:ext cx="844928" cy="4572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&lt;date&gt;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&lt;venue/event name&gt; 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20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&lt;date&gt;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0850" y="6412056"/>
            <a:ext cx="3802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&lt;venue/event name&gt; © 2017 AVSI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20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752658E-D922-2744-8F1B-96610776A3A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016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2" r:id="rId2"/>
    <p:sldLayoutId id="2147483673" r:id="rId3"/>
    <p:sldLayoutId id="2147483674" r:id="rId4"/>
    <p:sldLayoutId id="2147483679" r:id="rId5"/>
    <p:sldLayoutId id="2147483675" r:id="rId6"/>
    <p:sldLayoutId id="2147483676" r:id="rId7"/>
    <p:sldLayoutId id="2147483677" r:id="rId8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1600" dirty="0" smtClean="0"/>
              <a:t>Aerospace Vehicle Systems Institute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600" dirty="0" smtClean="0"/>
              <a:t>AVSI</a:t>
            </a:r>
            <a:br>
              <a:rPr lang="en-US" sz="6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Texas A&amp;M Engineering </a:t>
            </a:r>
            <a:br>
              <a:rPr lang="en-US" sz="1600" dirty="0" smtClean="0"/>
            </a:br>
            <a:r>
              <a:rPr lang="en-US" sz="1600" dirty="0" smtClean="0"/>
              <a:t>Experiment Station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Measurement </a:t>
            </a:r>
            <a:r>
              <a:rPr lang="en-US" sz="1800" dirty="0"/>
              <a:t>of Interference Path Loss </a:t>
            </a:r>
            <a:r>
              <a:rPr lang="en-US" sz="1800" dirty="0" smtClean="0"/>
              <a:t>between WAIC System installed inside the Aircraft Cabin and Radio Altimeters within the frequency band 4 200 – 4 400 MHz </a:t>
            </a:r>
            <a:endParaRPr lang="en-US" sz="1800" b="1" dirty="0" smtClean="0"/>
          </a:p>
          <a:p>
            <a:r>
              <a:rPr lang="en-US" sz="1800" dirty="0" smtClean="0"/>
              <a:t>Author: Uwe Schwark (Airbus), Presenter: </a:t>
            </a:r>
            <a:r>
              <a:rPr lang="en-US" sz="1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TBD</a:t>
            </a:r>
            <a:endParaRPr lang="en-US" sz="1800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1800" dirty="0"/>
              <a:t>ICAO </a:t>
            </a:r>
            <a:r>
              <a:rPr lang="en-US" sz="1800" dirty="0" smtClean="0"/>
              <a:t>FSMP-WG/4</a:t>
            </a:r>
            <a:r>
              <a:rPr lang="en-US" sz="1800" dirty="0"/>
              <a:t>, </a:t>
            </a:r>
            <a:r>
              <a:rPr lang="en-US" sz="1800" dirty="0" smtClean="0"/>
              <a:t>Bangkok, Thailand 29 March - 7 </a:t>
            </a:r>
            <a:r>
              <a:rPr lang="en-US" sz="1800" dirty="0"/>
              <a:t>April, 2017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018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	</a:t>
            </a:r>
            <a:r>
              <a:rPr lang="en-US" sz="2400" dirty="0" smtClean="0"/>
              <a:t>Results – ‘Off Board’ IPL, Scenario ‘Pass-by’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81088"/>
            <a:ext cx="272034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Discussion</a:t>
            </a:r>
            <a:endParaRPr lang="en-US" sz="2000" dirty="0"/>
          </a:p>
          <a:p>
            <a:r>
              <a:rPr lang="en-US" sz="1400" dirty="0" smtClean="0"/>
              <a:t>IPL &gt; 102 dB across all polarizations and locations</a:t>
            </a:r>
          </a:p>
          <a:p>
            <a:r>
              <a:rPr lang="en-US" sz="1400" dirty="0"/>
              <a:t>L</a:t>
            </a:r>
            <a:r>
              <a:rPr lang="en-US" sz="1400" dirty="0" smtClean="0"/>
              <a:t>arge variation of IPL across frequency and </a:t>
            </a:r>
            <a:r>
              <a:rPr lang="en-US" sz="1400" dirty="0"/>
              <a:t>polarizations </a:t>
            </a:r>
            <a:r>
              <a:rPr lang="en-US" sz="1400" dirty="0" smtClean="0"/>
              <a:t>(</a:t>
            </a:r>
            <a:r>
              <a:rPr lang="en-US" sz="1400" dirty="0" err="1" smtClean="0"/>
              <a:t>RadAlt</a:t>
            </a:r>
            <a:r>
              <a:rPr lang="en-US" sz="1400" dirty="0" smtClean="0"/>
              <a:t> </a:t>
            </a:r>
            <a:r>
              <a:rPr lang="en-US" sz="1400" dirty="0"/>
              <a:t>antenna is polarized in y-direction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lowest IPL, in z-direction, is about 80 dB in the forward and center aircraft </a:t>
            </a:r>
            <a:r>
              <a:rPr lang="en-US" sz="1400" dirty="0" smtClean="0"/>
              <a:t>sections</a:t>
            </a:r>
          </a:p>
          <a:p>
            <a:r>
              <a:rPr lang="en-US" sz="1400" dirty="0" smtClean="0"/>
              <a:t>Measured IPL in </a:t>
            </a:r>
            <a:r>
              <a:rPr lang="en-US" sz="1400" dirty="0"/>
              <a:t>the aft </a:t>
            </a:r>
            <a:r>
              <a:rPr lang="en-US" sz="1400" dirty="0" smtClean="0"/>
              <a:t>section about </a:t>
            </a:r>
            <a:r>
              <a:rPr lang="en-US" sz="1400" dirty="0"/>
              <a:t>92 </a:t>
            </a:r>
            <a:r>
              <a:rPr lang="en-US" sz="1400" dirty="0" smtClean="0"/>
              <a:t>dB</a:t>
            </a:r>
          </a:p>
          <a:p>
            <a:r>
              <a:rPr lang="en-US" sz="1400" dirty="0" smtClean="0"/>
              <a:t>Difference </a:t>
            </a:r>
            <a:r>
              <a:rPr lang="en-US" sz="1400" dirty="0"/>
              <a:t>between the IPL value determined in </a:t>
            </a:r>
            <a:r>
              <a:rPr lang="en-US" sz="1400" dirty="0" smtClean="0"/>
              <a:t>aft section and the </a:t>
            </a:r>
            <a:r>
              <a:rPr lang="en-US" sz="1400" dirty="0"/>
              <a:t>ones in the forward and center sections </a:t>
            </a:r>
            <a:r>
              <a:rPr lang="en-US" sz="1400" dirty="0" smtClean="0"/>
              <a:t>can </a:t>
            </a:r>
            <a:r>
              <a:rPr lang="en-US" sz="1400" dirty="0"/>
              <a:t>be attributed to shadowing effects caused by the wings of both </a:t>
            </a:r>
            <a:r>
              <a:rPr lang="en-US" sz="1400" dirty="0" smtClean="0"/>
              <a:t>aircraft</a:t>
            </a:r>
            <a:endParaRPr lang="en-US" sz="1400" dirty="0"/>
          </a:p>
          <a:p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45" y="1815183"/>
            <a:ext cx="5099414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00" y="1037611"/>
            <a:ext cx="2367915" cy="11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© </a:t>
            </a:r>
            <a:r>
              <a:rPr lang="en-US" dirty="0" smtClean="0"/>
              <a:t>2017 AVSI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For both scenarios the worst-case interference path loss (IPL) values for measurement </a:t>
            </a:r>
            <a:r>
              <a:rPr lang="en-US" dirty="0" smtClean="0"/>
              <a:t>locations directly next to the </a:t>
            </a:r>
            <a:r>
              <a:rPr lang="en-US" dirty="0"/>
              <a:t>w</a:t>
            </a:r>
            <a:r>
              <a:rPr lang="en-US" dirty="0" smtClean="0"/>
              <a:t>indows </a:t>
            </a:r>
            <a:r>
              <a:rPr lang="en-US" dirty="0"/>
              <a:t>in forward, center and aft </a:t>
            </a:r>
            <a:r>
              <a:rPr lang="en-US" dirty="0" smtClean="0"/>
              <a:t>fuselage </a:t>
            </a:r>
            <a:r>
              <a:rPr lang="en-US" dirty="0"/>
              <a:t>and for receive antenna </a:t>
            </a:r>
            <a:r>
              <a:rPr lang="en-US" dirty="0" smtClean="0"/>
              <a:t>polarization in </a:t>
            </a:r>
            <a:r>
              <a:rPr lang="en-US" dirty="0"/>
              <a:t>x-, y- and </a:t>
            </a:r>
            <a:r>
              <a:rPr lang="en-US" dirty="0" smtClean="0"/>
              <a:t>z planes were measured. </a:t>
            </a:r>
            <a:r>
              <a:rPr lang="en-US" dirty="0"/>
              <a:t>The minimum observed IPL of around 80 dB occurs in two </a:t>
            </a:r>
            <a:r>
              <a:rPr lang="en-US" dirty="0" smtClean="0"/>
              <a:t>cases:</a:t>
            </a:r>
            <a:endParaRPr lang="en-US" dirty="0"/>
          </a:p>
          <a:p>
            <a:pPr lvl="1"/>
            <a:r>
              <a:rPr lang="en-US" dirty="0" smtClean="0"/>
              <a:t>Coupling </a:t>
            </a:r>
            <a:r>
              <a:rPr lang="en-US" dirty="0"/>
              <a:t>between the </a:t>
            </a:r>
            <a:r>
              <a:rPr lang="en-US" dirty="0" smtClean="0"/>
              <a:t>radio altimeter </a:t>
            </a:r>
            <a:r>
              <a:rPr lang="en-US" dirty="0"/>
              <a:t>system of an aircraft with an antenna located inside the aft </a:t>
            </a:r>
            <a:r>
              <a:rPr lang="en-US" dirty="0" smtClean="0"/>
              <a:t>fuselage of </a:t>
            </a:r>
            <a:r>
              <a:rPr lang="en-US" dirty="0"/>
              <a:t>the same aircraft and</a:t>
            </a:r>
          </a:p>
          <a:p>
            <a:pPr lvl="1"/>
            <a:r>
              <a:rPr lang="en-US" dirty="0" smtClean="0"/>
              <a:t>Coupling </a:t>
            </a:r>
            <a:r>
              <a:rPr lang="en-US" dirty="0"/>
              <a:t>between the radio altimeter system of a first aircraft with an antenna located </a:t>
            </a:r>
            <a:r>
              <a:rPr lang="en-US" dirty="0" smtClean="0"/>
              <a:t>in </a:t>
            </a:r>
            <a:r>
              <a:rPr lang="en-US" dirty="0"/>
              <a:t>forward or center </a:t>
            </a:r>
            <a:r>
              <a:rPr lang="en-US" dirty="0" smtClean="0"/>
              <a:t>fuselage </a:t>
            </a:r>
            <a:r>
              <a:rPr lang="en-US" dirty="0"/>
              <a:t>of a second aircraft aligned in parallel to the first one in a </a:t>
            </a:r>
            <a:r>
              <a:rPr lang="en-US" dirty="0" smtClean="0"/>
              <a:t>distance of 83m (min. separation between taxiway and runway center lines (ICAO code letter A instrument runway) </a:t>
            </a:r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IPL values presented in this paper reflect worst-case values as they were obtained in close proximity to the aircraft windows. </a:t>
            </a:r>
            <a:r>
              <a:rPr lang="en-US" dirty="0" smtClean="0"/>
              <a:t>In a realistic WAIC system installation additional </a:t>
            </a:r>
            <a:r>
              <a:rPr lang="en-US" dirty="0"/>
              <a:t>isolation </a:t>
            </a:r>
            <a:r>
              <a:rPr lang="en-US" dirty="0" smtClean="0"/>
              <a:t>can be expected due to additional path loss and shadowing effects inside the cabin.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9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© </a:t>
            </a:r>
            <a:r>
              <a:rPr lang="en-US" dirty="0" smtClean="0"/>
              <a:t>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WRC-15 has made a new AM(R)S allocation exclusively reserved for WAIC systems</a:t>
            </a:r>
          </a:p>
          <a:p>
            <a:r>
              <a:rPr lang="en-US" sz="2000" dirty="0"/>
              <a:t>RESOLUTION 424 (WRC-15</a:t>
            </a:r>
            <a:r>
              <a:rPr lang="en-US" sz="2000" dirty="0" smtClean="0"/>
              <a:t>) states within its resolves 2</a:t>
            </a:r>
            <a:br>
              <a:rPr lang="en-US" sz="2000" dirty="0" smtClean="0"/>
            </a:br>
            <a:r>
              <a:rPr lang="en-US" sz="2000" dirty="0" smtClean="0"/>
              <a:t>“… </a:t>
            </a:r>
            <a:r>
              <a:rPr lang="en-US" sz="2000" i="1" dirty="0" smtClean="0"/>
              <a:t>that </a:t>
            </a:r>
            <a:r>
              <a:rPr lang="en-US" sz="2000" i="1" dirty="0"/>
              <a:t>WAIC systems operating in the frequency band 4 200-4 400 MHz shall not </a:t>
            </a:r>
            <a:r>
              <a:rPr lang="en-US" sz="2000" i="1" dirty="0" smtClean="0"/>
              <a:t>cause harmful </a:t>
            </a:r>
            <a:r>
              <a:rPr lang="en-US" sz="2000" i="1" dirty="0"/>
              <a:t>interference to, nor claim protection from, systems of the aeronautical </a:t>
            </a:r>
            <a:r>
              <a:rPr lang="en-US" sz="2000" i="1" dirty="0" err="1" smtClean="0"/>
              <a:t>radionavigation</a:t>
            </a:r>
            <a:r>
              <a:rPr lang="en-US" sz="2000" i="1" dirty="0" smtClean="0"/>
              <a:t> service </a:t>
            </a:r>
            <a:r>
              <a:rPr lang="en-US" sz="2000" i="1" dirty="0"/>
              <a:t>operating in this frequency </a:t>
            </a:r>
            <a:r>
              <a:rPr lang="en-US" sz="2000" i="1" dirty="0" smtClean="0"/>
              <a:t>band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In order for being able to quantify the potential interference impact of a WAIC system, the Interference Path Loss (IPL) is the relevant measure for characterizing the level of coupling between systems.</a:t>
            </a:r>
          </a:p>
          <a:p>
            <a:r>
              <a:rPr lang="en-US" sz="2000" dirty="0" smtClean="0"/>
              <a:t>A systematic measurement campaign has been carried out to determine the minimum coupling between assumed installation locations of WAIC transmitting antennas inside the aircraft cabin and the radio altimeter receiver.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2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Measurement Campaign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Characterization of ‘Own Ship’ interference potential, i.e. determination of IPL between various points in the aircraft cabin and the own aircraft’s radio altimeter receiver</a:t>
            </a:r>
          </a:p>
          <a:p>
            <a:r>
              <a:rPr lang="en-US" sz="2000" dirty="0"/>
              <a:t>Characterization of </a:t>
            </a:r>
            <a:r>
              <a:rPr lang="en-US" sz="2000" dirty="0" smtClean="0"/>
              <a:t>‘Off Board’ </a:t>
            </a:r>
            <a:r>
              <a:rPr lang="en-US" sz="2000" dirty="0"/>
              <a:t>interference potential, i.e. determination of IPL between various points in the aircraft cabin and the </a:t>
            </a:r>
            <a:r>
              <a:rPr lang="en-US" sz="2000" dirty="0" smtClean="0"/>
              <a:t>radio altimeter receiver on board other (nearby) aircraft</a:t>
            </a:r>
          </a:p>
          <a:p>
            <a:r>
              <a:rPr lang="en-US" sz="2000" dirty="0" smtClean="0"/>
              <a:t>Assessment of ‘Off Board’ IPL for relevant interference geometries, i.e. different distances and mutual orientations of two aircraft occurring in usual operational scenarios</a:t>
            </a:r>
          </a:p>
          <a:p>
            <a:r>
              <a:rPr lang="en-US" sz="2000" dirty="0" smtClean="0"/>
              <a:t>Assessment of IPL for x, y and z polarization planes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7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Scenarios I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3" y="1489574"/>
            <a:ext cx="7880279" cy="39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22054" y="5192443"/>
            <a:ext cx="176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‘Own Ship‘ IPL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Scenarios II</a:t>
            </a:r>
            <a:endParaRPr lang="de-DE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8" y="1033540"/>
            <a:ext cx="794136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222620" y="5938463"/>
            <a:ext cx="731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‘Off Board’ </a:t>
            </a:r>
            <a:r>
              <a:rPr lang="en-US" dirty="0"/>
              <a:t>IPL</a:t>
            </a:r>
            <a:r>
              <a:rPr lang="en-US" dirty="0" smtClean="0"/>
              <a:t> - Scenarios </a:t>
            </a:r>
            <a:r>
              <a:rPr lang="en-US" dirty="0"/>
              <a:t>a) ‘Follow’, b) ‘Wait’ and c) ‘Pass-by</a:t>
            </a:r>
            <a:r>
              <a:rPr lang="en-US" dirty="0" smtClean="0"/>
              <a:t>’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Locations within Cabin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0" y="2180170"/>
            <a:ext cx="7930176" cy="29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24695" y="1633867"/>
            <a:ext cx="763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 locations in forward, center and aft fuselage sections within window aperture.</a:t>
            </a:r>
            <a:endParaRPr lang="en-US" dirty="0"/>
          </a:p>
        </p:txBody>
      </p:sp>
      <p:pic>
        <p:nvPicPr>
          <p:cNvPr id="2051" name="Picture 3" descr="C:\Users\TH88SB\Documents\Daten\Work_Packages\AVSI-AFE76\Working_Documents\IPL_Measurements\Resources\IMG_20131107_1148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38" y="4165176"/>
            <a:ext cx="1548000" cy="206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3421380" y="3573780"/>
            <a:ext cx="792480" cy="1310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8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Results – ‘Own Ship’ IPL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81088"/>
            <a:ext cx="272034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Discussion</a:t>
            </a:r>
            <a:endParaRPr lang="en-US" sz="2000" dirty="0"/>
          </a:p>
          <a:p>
            <a:r>
              <a:rPr lang="en-US" sz="1400" dirty="0" smtClean="0"/>
              <a:t>Lowest IPL is measured in aft cabin section due to shortest path (&gt;80dB)</a:t>
            </a:r>
          </a:p>
          <a:p>
            <a:r>
              <a:rPr lang="en-US" sz="1400" dirty="0" smtClean="0"/>
              <a:t>No significant difference in coupling for different polarizations due to indirect coupling paths (multiple reflections at ground, pylon and nacelles, </a:t>
            </a:r>
            <a:r>
              <a:rPr lang="en-US" sz="1400" dirty="0" err="1" smtClean="0"/>
              <a:t>RadAlt</a:t>
            </a:r>
            <a:r>
              <a:rPr lang="en-US" sz="1400" dirty="0" smtClean="0"/>
              <a:t> antenna is polarized in y-direction)</a:t>
            </a:r>
          </a:p>
          <a:p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16" y="1514856"/>
            <a:ext cx="5224854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63" y="936244"/>
            <a:ext cx="2367915" cy="11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TH88SB\Documents\Daten\Work_Packages\AVSI-AFE76\Working_Documents\IPL_Measurements\Resources\IMG_20130821_0824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" y="4240184"/>
            <a:ext cx="24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6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2700" dirty="0" smtClean="0"/>
              <a:t>Results – ‘Off Board’ IPL, Scenario ‘Follow’</a:t>
            </a:r>
            <a:endParaRPr lang="en-US" sz="27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199" y="1048324"/>
            <a:ext cx="2959331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Discussion</a:t>
            </a:r>
            <a:endParaRPr lang="en-US" sz="2000" dirty="0"/>
          </a:p>
          <a:p>
            <a:r>
              <a:rPr lang="en-US" sz="1400" dirty="0" smtClean="0"/>
              <a:t>IPL &gt; 105 dB across all polarizations</a:t>
            </a:r>
          </a:p>
          <a:p>
            <a:r>
              <a:rPr lang="en-US" sz="1400" dirty="0" smtClean="0"/>
              <a:t>Power measureable only on right hand side in forward fuselage of Aircraft A</a:t>
            </a:r>
          </a:p>
          <a:p>
            <a:r>
              <a:rPr lang="en-US" sz="1400" dirty="0" smtClean="0"/>
              <a:t>Little variation of IPL across frequency</a:t>
            </a:r>
          </a:p>
          <a:p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87" y="2330235"/>
            <a:ext cx="5659391" cy="336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70" y="1187241"/>
            <a:ext cx="2367915" cy="11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TH88SB\Documents\Daten\Work_Packages\AVSI-AFE76\Working_Documents\IPL_Measurements\Resources\IMG_20131108_1115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40" y="4558118"/>
            <a:ext cx="24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H88SB\Documents\Daten\Work_Packages\AVSI-AFE76\Working_Documents\IPL_Measurements\Resources\IMG_20131108_1115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3" y="3114997"/>
            <a:ext cx="24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8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March 29,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ICAO FSMP-WG/4 </a:t>
            </a:r>
            <a:r>
              <a:rPr lang="en-US" dirty="0" smtClean="0"/>
              <a:t>© 2017 AVSI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658E-D922-2744-8F1B-96610776A3A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	</a:t>
            </a:r>
            <a:r>
              <a:rPr lang="en-US" sz="2400" dirty="0" smtClean="0"/>
              <a:t>Results – ‘Off Board’ IPL, Scenario ‘Wait’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81088"/>
            <a:ext cx="272034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Discussion</a:t>
            </a:r>
            <a:endParaRPr lang="en-US" sz="2000" dirty="0"/>
          </a:p>
          <a:p>
            <a:r>
              <a:rPr lang="en-US" sz="1400" dirty="0" smtClean="0"/>
              <a:t>IPL &gt; 102 dB across all polarizations and locations</a:t>
            </a:r>
          </a:p>
          <a:p>
            <a:r>
              <a:rPr lang="en-US" sz="1400" dirty="0"/>
              <a:t>No significant difference in coupling for different polarizations due to indirect coupling paths (multiple reflections at ground, pylon and </a:t>
            </a:r>
            <a:r>
              <a:rPr lang="en-US" sz="1400" dirty="0" smtClean="0"/>
              <a:t>nacelles; </a:t>
            </a:r>
            <a:r>
              <a:rPr lang="en-US" sz="1400" dirty="0" err="1"/>
              <a:t>RadAlt</a:t>
            </a:r>
            <a:r>
              <a:rPr lang="en-US" sz="1400" dirty="0"/>
              <a:t> antenna is polarized in y-direction)</a:t>
            </a:r>
          </a:p>
          <a:p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21" y="1858491"/>
            <a:ext cx="4983141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500" y="1037611"/>
            <a:ext cx="2367915" cy="11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TH88SB\Documents\Daten\Work_Packages\AVSI-AFE76\Working_Documents\IPL_Measurements\Resources\IMG_20131108_1511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2" y="3990673"/>
            <a:ext cx="24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5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VSI WAIC Presentation Template">
  <a:themeElements>
    <a:clrScheme name="150331 AVSI">
      <a:dk1>
        <a:srgbClr val="500000"/>
      </a:dk1>
      <a:lt1>
        <a:sysClr val="window" lastClr="FFFFFF"/>
      </a:lt1>
      <a:dk2>
        <a:srgbClr val="4B0716"/>
      </a:dk2>
      <a:lt2>
        <a:srgbClr val="CCCCCC"/>
      </a:lt2>
      <a:accent1>
        <a:srgbClr val="F8C336"/>
      </a:accent1>
      <a:accent2>
        <a:srgbClr val="A3302A"/>
      </a:accent2>
      <a:accent3>
        <a:srgbClr val="2E6427"/>
      </a:accent3>
      <a:accent4>
        <a:srgbClr val="000096"/>
      </a:accent4>
      <a:accent5>
        <a:srgbClr val="E6E6E6"/>
      </a:accent5>
      <a:accent6>
        <a:srgbClr val="838DBB"/>
      </a:accent6>
      <a:hlink>
        <a:srgbClr val="A05050"/>
      </a:hlink>
      <a:folHlink>
        <a:srgbClr val="BA9B37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72B09A9A77C4438999FF1325BEF759" ma:contentTypeVersion="0" ma:contentTypeDescription="Create a new document." ma:contentTypeScope="" ma:versionID="65bd2d6fcaa3f4ac24b296b660148a9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6ADD04-E6E6-4451-A2F4-CEDCF220D977}"/>
</file>

<file path=customXml/itemProps2.xml><?xml version="1.0" encoding="utf-8"?>
<ds:datastoreItem xmlns:ds="http://schemas.openxmlformats.org/officeDocument/2006/customXml" ds:itemID="{0053194F-555F-461A-B4F3-F2004512B945}"/>
</file>

<file path=customXml/itemProps3.xml><?xml version="1.0" encoding="utf-8"?>
<ds:datastoreItem xmlns:ds="http://schemas.openxmlformats.org/officeDocument/2006/customXml" ds:itemID="{5CFE16D4-0ED6-40C2-B3D2-877CFCA17FFA}"/>
</file>

<file path=docProps/app.xml><?xml version="1.0" encoding="utf-8"?>
<Properties xmlns="http://schemas.openxmlformats.org/officeDocument/2006/extended-properties" xmlns:vt="http://schemas.openxmlformats.org/officeDocument/2006/docPropsVTypes">
  <Template>AVSI WAIC Presentation Template</Template>
  <TotalTime>0</TotalTime>
  <Words>714</Words>
  <Application>Microsoft Office PowerPoint</Application>
  <PresentationFormat>Bildschirmpräsentation (4:3)</PresentationFormat>
  <Paragraphs>79</Paragraphs>
  <Slides>12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AVSI WAIC Presentation Template</vt:lpstr>
      <vt:lpstr>Aerospace Vehicle Systems Institute  AVSI  Texas A&amp;M Engineering  Experiment Station</vt:lpstr>
      <vt:lpstr>Background</vt:lpstr>
      <vt:lpstr>Goals of Measurement Campaign</vt:lpstr>
      <vt:lpstr>Measurement Scenarios I</vt:lpstr>
      <vt:lpstr>Measurement Scenarios II</vt:lpstr>
      <vt:lpstr>Measurement Locations within Cabin</vt:lpstr>
      <vt:lpstr> Results – ‘Own Ship’ IPL</vt:lpstr>
      <vt:lpstr> Results – ‘Off Board’ IPL, Scenario ‘Follow’</vt:lpstr>
      <vt:lpstr> Results – ‘Off Board’ IPL, Scenario ‘Wait’</vt:lpstr>
      <vt:lpstr> Results – ‘Off Board’ IPL, Scenario ‘Pass-by’</vt:lpstr>
      <vt:lpstr>Summary</vt:lpstr>
      <vt:lpstr>PowerPoint-Präsentation</vt:lpstr>
    </vt:vector>
  </TitlesOfParts>
  <Company>Airbus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Aerospace Vehicle Systems Institute  AVSI  Texas A&amp;M Engineering  Experiment Station</dc:title>
  <dc:subject>WAIC Presentation</dc:subject>
  <dc:creator>Schwark, Uwe</dc:creator>
  <dc:description>As of 24 March 2017</dc:description>
  <cp:lastModifiedBy>Uwe Schwark</cp:lastModifiedBy>
  <cp:revision>20</cp:revision>
  <cp:lastPrinted>2017-03-29T11:29:05Z</cp:lastPrinted>
  <dcterms:created xsi:type="dcterms:W3CDTF">2017-03-28T06:13:25Z</dcterms:created>
  <dcterms:modified xsi:type="dcterms:W3CDTF">2017-03-29T14:15:35Z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0x010100B372B09A9A77C4438999FF1325BEF759</vt:lpwstr>
  </property>
  <property fmtid="{D5CDD505-2E9C-101B-9397-08002B2CF9AE}" pid="3" name="Audience">
    <vt:lpwstr>Audience</vt:lpwstr>
  </property>
  <property fmtid="{D5CDD505-2E9C-101B-9397-08002B2CF9AE}" pid="4" name="Venue">
    <vt:lpwstr>Venue</vt:lpwstr>
  </property>
  <property fmtid="{D5CDD505-2E9C-101B-9397-08002B2CF9AE}" pid="5" name="PresentationDate">
    <vt:lpwstr>Presentation Date</vt:lpwstr>
  </property>
  <property fmtid="{D5CDD505-2E9C-101B-9397-08002B2CF9AE}" pid="6" name="Presenter">
    <vt:lpwstr>Presenter</vt:lpwstr>
  </property>
  <property fmtid="{D5CDD505-2E9C-101B-9397-08002B2CF9AE}" pid="7" name="Order">
    <vt:r8>5300</vt:r8>
  </property>
  <property fmtid="{D5CDD505-2E9C-101B-9397-08002B2CF9AE}" pid="8" name="AVSIFolderContent">
    <vt:lpwstr/>
  </property>
  <property fmtid="{D5CDD505-2E9C-101B-9397-08002B2CF9AE}" pid="9" name="xd_Signature">
    <vt:bool>false</vt:bool>
  </property>
  <property fmtid="{D5CDD505-2E9C-101B-9397-08002B2CF9AE}" pid="10" name="xd_ProgID">
    <vt:lpwstr/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TemplateUrl">
    <vt:lpwstr/>
  </property>
</Properties>
</file>