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Masters/slideMaster2.xml" ContentType="application/vnd.openxmlformats-officedocument.presentationml.slideMaster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6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15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theme/theme3.xml" ContentType="application/vnd.openxmlformats-officedocument.them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notesMasters/notesMaster1.xml" ContentType="application/vnd.openxmlformats-officedocument.presentationml.notesMaster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diagrams/colors1.xml" ContentType="application/vnd.openxmlformats-officedocument.drawingml.diagramColors+xml"/>
  <Override PartName="/ppt/diagrams/layout1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73" r:id="rId2"/>
  </p:sldMasterIdLst>
  <p:notesMasterIdLst>
    <p:notesMasterId r:id="rId20"/>
  </p:notesMasterIdLst>
  <p:handoutMasterIdLst>
    <p:handoutMasterId r:id="rId21"/>
  </p:handoutMasterIdLst>
  <p:sldIdLst>
    <p:sldId id="617" r:id="rId3"/>
    <p:sldId id="1090" r:id="rId4"/>
    <p:sldId id="1096" r:id="rId5"/>
    <p:sldId id="1092" r:id="rId6"/>
    <p:sldId id="1093" r:id="rId7"/>
    <p:sldId id="1095" r:id="rId8"/>
    <p:sldId id="1057" r:id="rId9"/>
    <p:sldId id="1054" r:id="rId10"/>
    <p:sldId id="1097" r:id="rId11"/>
    <p:sldId id="1104" r:id="rId12"/>
    <p:sldId id="1101" r:id="rId13"/>
    <p:sldId id="1077" r:id="rId14"/>
    <p:sldId id="1102" r:id="rId15"/>
    <p:sldId id="1067" r:id="rId16"/>
    <p:sldId id="1053" r:id="rId17"/>
    <p:sldId id="1105" r:id="rId18"/>
    <p:sldId id="1098" r:id="rId19"/>
  </p:sldIdLst>
  <p:sldSz cx="9144000" cy="6858000" type="screen4x3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buClr>
        <a:schemeClr val="tx1"/>
      </a:buClr>
      <a:buFont typeface="Arial" pitchFamily="34" charset="0"/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b="1" kern="1200">
        <a:solidFill>
          <a:srgbClr val="000066"/>
        </a:solidFill>
        <a:latin typeface="Tahoma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0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0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72222"/>
  </p:normalViewPr>
  <p:slideViewPr>
    <p:cSldViewPr snapToGrid="0" snapToObjects="1" showGuides="1">
      <p:cViewPr>
        <p:scale>
          <a:sx n="104" d="100"/>
          <a:sy n="104" d="100"/>
        </p:scale>
        <p:origin x="1000" y="88"/>
      </p:cViewPr>
      <p:guideLst>
        <p:guide orient="horz" pos="2160"/>
        <p:guide pos="106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>
        <p:guide orient="horz" pos="3128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8" Type="http://schemas.openxmlformats.org/officeDocument/2006/relationships/slide" Target="slides/slide6.xml"/><Relationship Id="rId26" Type="http://schemas.openxmlformats.org/officeDocument/2006/relationships/customXml" Target="../customXml/item1.xml"/><Relationship Id="rId21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7" Type="http://schemas.openxmlformats.org/officeDocument/2006/relationships/slide" Target="slides/slide5.xml"/><Relationship Id="rId20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24" Type="http://schemas.openxmlformats.org/officeDocument/2006/relationships/theme" Target="theme/theme1.xml"/><Relationship Id="rId11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23" Type="http://schemas.openxmlformats.org/officeDocument/2006/relationships/viewProps" Target="viewProps.xml"/><Relationship Id="rId15" Type="http://schemas.openxmlformats.org/officeDocument/2006/relationships/slide" Target="slides/slide13.xml"/><Relationship Id="rId5" Type="http://schemas.openxmlformats.org/officeDocument/2006/relationships/slide" Target="slides/slide3.xml"/><Relationship Id="rId28" Type="http://schemas.openxmlformats.org/officeDocument/2006/relationships/customXml" Target="../customXml/item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9" Type="http://schemas.openxmlformats.org/officeDocument/2006/relationships/slide" Target="slides/slide7.xml"/><Relationship Id="rId22" Type="http://schemas.openxmlformats.org/officeDocument/2006/relationships/presProps" Target="presProps.xml"/><Relationship Id="rId14" Type="http://schemas.openxmlformats.org/officeDocument/2006/relationships/slide" Target="slides/slide12.xml"/><Relationship Id="rId4" Type="http://schemas.openxmlformats.org/officeDocument/2006/relationships/slide" Target="slides/slide2.xml"/><Relationship Id="rId27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580F5A-5C61-B547-93A8-795443B2561A}" type="doc">
      <dgm:prSet loTypeId="urn:microsoft.com/office/officeart/2005/8/layout/vProcess5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E682566E-5168-D141-AFC3-2B715712A617}">
      <dgm:prSet phldrT="[文本]" custT="1"/>
      <dgm:spPr/>
      <dgm:t>
        <a:bodyPr/>
        <a:lstStyle/>
        <a:p>
          <a:r>
            <a:rPr lang="en-US" altLang="zh-CN" sz="1500" b="0" u="none" dirty="0" smtClean="0">
              <a:latin typeface="+mn-lt"/>
            </a:rPr>
            <a:t>1</a:t>
          </a:r>
          <a:r>
            <a:rPr lang="en-US" altLang="zh-CN" sz="1500" b="0" u="none" baseline="30000" dirty="0" smtClean="0">
              <a:latin typeface="+mn-lt"/>
            </a:rPr>
            <a:t>st</a:t>
          </a:r>
          <a:r>
            <a:rPr lang="en-US" altLang="zh-CN" sz="1500" b="0" u="none" dirty="0" smtClean="0">
              <a:latin typeface="+mn-lt"/>
            </a:rPr>
            <a:t> Workshop [Nov.2017], </a:t>
          </a:r>
          <a:r>
            <a:rPr lang="en-US" sz="1500" b="0" u="none" dirty="0" smtClean="0">
              <a:latin typeface="+mn-lt"/>
            </a:rPr>
            <a:t>To be scheduled halfway through the preparatory cycle </a:t>
          </a:r>
        </a:p>
        <a:p>
          <a:r>
            <a:rPr lang="en-US" sz="1500" b="0" dirty="0" smtClean="0">
              <a:solidFill>
                <a:srgbClr val="FF0000"/>
              </a:solidFill>
              <a:latin typeface="+mn-lt"/>
            </a:rPr>
            <a:t>-Presentation and review of the on-going preparatory studies of the ITU-R responsible groups for CPM-19 </a:t>
          </a:r>
        </a:p>
        <a:p>
          <a:r>
            <a:rPr lang="en-US" sz="1500" b="0" dirty="0" smtClean="0">
              <a:latin typeface="+mn-lt"/>
            </a:rPr>
            <a:t>-Presentation of the organization, preliminary views, draft priorities and positions of the regional groups </a:t>
          </a:r>
          <a:r>
            <a:rPr lang="en-GB" altLang="zh-CN" sz="1500" b="0" dirty="0" smtClean="0">
              <a:latin typeface="+mn-lt"/>
            </a:rPr>
            <a:t>&amp; the preliminary positions from international organizations like ICAO, IMO, WMO</a:t>
          </a:r>
          <a:endParaRPr lang="zh-CN" altLang="en-US" sz="1500" b="0" dirty="0">
            <a:latin typeface="+mn-lt"/>
          </a:endParaRPr>
        </a:p>
      </dgm:t>
    </dgm:pt>
    <dgm:pt modelId="{A6F98D1E-9FCF-4843-97EF-28F628E5ED15}" type="parTrans" cxnId="{A88540AA-5805-7C41-8D2C-DD34AC51A486}">
      <dgm:prSet/>
      <dgm:spPr/>
      <dgm:t>
        <a:bodyPr/>
        <a:lstStyle/>
        <a:p>
          <a:endParaRPr lang="zh-CN" altLang="en-US"/>
        </a:p>
      </dgm:t>
    </dgm:pt>
    <dgm:pt modelId="{1F347FC9-A0E2-6F40-BB10-D0C67462EC47}" type="sibTrans" cxnId="{A88540AA-5805-7C41-8D2C-DD34AC51A486}">
      <dgm:prSet/>
      <dgm:spPr/>
      <dgm:t>
        <a:bodyPr/>
        <a:lstStyle/>
        <a:p>
          <a:endParaRPr lang="zh-CN" altLang="en-US"/>
        </a:p>
      </dgm:t>
    </dgm:pt>
    <dgm:pt modelId="{EB6A05BA-1698-7648-A4D0-C47532480C41}">
      <dgm:prSet phldrT="[文本]" custT="1"/>
      <dgm:spPr/>
      <dgm:t>
        <a:bodyPr/>
        <a:lstStyle/>
        <a:p>
          <a:r>
            <a:rPr lang="en-US" altLang="zh-CN" sz="1500" b="0" dirty="0" smtClean="0">
              <a:latin typeface="+mn-lt"/>
            </a:rPr>
            <a:t>2</a:t>
          </a:r>
          <a:r>
            <a:rPr lang="en-US" altLang="zh-CN" sz="1500" b="0" baseline="30000" dirty="0" smtClean="0">
              <a:latin typeface="+mn-lt"/>
            </a:rPr>
            <a:t>nd</a:t>
          </a:r>
          <a:r>
            <a:rPr lang="en-US" altLang="zh-CN" sz="1500" b="0" dirty="0" smtClean="0">
              <a:latin typeface="+mn-lt"/>
            </a:rPr>
            <a:t> Work shop [Q4 2018], </a:t>
          </a:r>
          <a:r>
            <a:rPr lang="en-US" sz="1500" b="0" dirty="0" smtClean="0">
              <a:latin typeface="+mn-lt"/>
            </a:rPr>
            <a:t>To be scheduled few months prior to CPM19-2</a:t>
          </a:r>
        </a:p>
        <a:p>
          <a:r>
            <a:rPr lang="en-US" sz="1500" b="0" dirty="0" smtClean="0">
              <a:solidFill>
                <a:srgbClr val="FF0000"/>
              </a:solidFill>
              <a:latin typeface="+mn-lt"/>
            </a:rPr>
            <a:t>-Presentation of the Draft CPM Report to WRC-19 (explanation of the draft Methods to satisfy the WRC-19 agenda items) </a:t>
          </a:r>
        </a:p>
        <a:p>
          <a:r>
            <a:rPr lang="en-US" sz="1500" b="0" dirty="0" smtClean="0">
              <a:latin typeface="+mn-lt"/>
            </a:rPr>
            <a:t>-Presentation and review of the regional groups’ draft views, positions and common proposals </a:t>
          </a:r>
          <a:r>
            <a:rPr lang="en-GB" altLang="zh-CN" sz="1500" b="0" dirty="0" smtClean="0">
              <a:latin typeface="+mn-lt"/>
            </a:rPr>
            <a:t>&amp; the draft positions from international organizations like ICAO, IMO, WMO</a:t>
          </a:r>
          <a:endParaRPr lang="zh-CN" altLang="en-US" sz="1500" b="0" dirty="0">
            <a:latin typeface="+mn-lt"/>
          </a:endParaRPr>
        </a:p>
      </dgm:t>
    </dgm:pt>
    <dgm:pt modelId="{6AA45E90-233B-3A4B-814F-8B56D0916B52}" type="parTrans" cxnId="{AA724FF7-E049-594F-B01E-9BF47357C44F}">
      <dgm:prSet/>
      <dgm:spPr/>
      <dgm:t>
        <a:bodyPr/>
        <a:lstStyle/>
        <a:p>
          <a:endParaRPr lang="zh-CN" altLang="en-US"/>
        </a:p>
      </dgm:t>
    </dgm:pt>
    <dgm:pt modelId="{281EAC3A-D43E-9742-A63B-2E706DB526A1}" type="sibTrans" cxnId="{AA724FF7-E049-594F-B01E-9BF47357C44F}">
      <dgm:prSet/>
      <dgm:spPr/>
      <dgm:t>
        <a:bodyPr/>
        <a:lstStyle/>
        <a:p>
          <a:endParaRPr lang="zh-CN" altLang="en-US"/>
        </a:p>
      </dgm:t>
    </dgm:pt>
    <dgm:pt modelId="{0354D92A-45B7-CC42-AEC5-C8F864BA3ED3}">
      <dgm:prSet phldrT="[文本]" custT="1"/>
      <dgm:spPr/>
      <dgm:t>
        <a:bodyPr/>
        <a:lstStyle/>
        <a:p>
          <a:pPr algn="l"/>
          <a:r>
            <a:rPr lang="en-US" altLang="zh-CN" sz="1500" b="0" dirty="0" smtClean="0">
              <a:latin typeface="+mn-lt"/>
            </a:rPr>
            <a:t>3</a:t>
          </a:r>
          <a:r>
            <a:rPr lang="en-US" altLang="zh-CN" sz="1500" b="0" baseline="30000" dirty="0" smtClean="0">
              <a:latin typeface="+mn-lt"/>
            </a:rPr>
            <a:t>rd</a:t>
          </a:r>
          <a:r>
            <a:rPr lang="en-US" altLang="zh-CN" sz="1500" b="0" dirty="0" smtClean="0">
              <a:latin typeface="+mn-lt"/>
            </a:rPr>
            <a:t>  Workshop [Q3 2019], </a:t>
          </a:r>
          <a:r>
            <a:rPr lang="en-US" sz="1500" b="0" dirty="0" smtClean="0">
              <a:latin typeface="+mn-lt"/>
            </a:rPr>
            <a:t>To be scheduled few months prior to WRC-19</a:t>
          </a:r>
        </a:p>
        <a:p>
          <a:pPr algn="l"/>
          <a:r>
            <a:rPr lang="en-US" sz="1500" b="0" dirty="0" smtClean="0">
              <a:solidFill>
                <a:srgbClr val="FF0000"/>
              </a:solidFill>
              <a:latin typeface="+mn-lt"/>
            </a:rPr>
            <a:t> -Presentation of the CPM &amp; Dir. Reports to WRC-19 </a:t>
          </a:r>
        </a:p>
        <a:p>
          <a:pPr algn="l"/>
          <a:r>
            <a:rPr lang="en-US" sz="1500" b="0" dirty="0" smtClean="0">
              <a:latin typeface="+mn-lt"/>
            </a:rPr>
            <a:t> -Presentation and review of the regional groups’ draft views, positions and common proposals </a:t>
          </a:r>
          <a:r>
            <a:rPr lang="en-GB" altLang="zh-CN" sz="1500" b="0" dirty="0" smtClean="0">
              <a:latin typeface="+mn-lt"/>
            </a:rPr>
            <a:t>&amp; the draft positions from international organizations like ICAO, IMO, WMO</a:t>
          </a:r>
          <a:endParaRPr lang="zh-CN" altLang="en-US" sz="1500" b="0" dirty="0">
            <a:latin typeface="+mn-lt"/>
          </a:endParaRPr>
        </a:p>
      </dgm:t>
    </dgm:pt>
    <dgm:pt modelId="{014CCA70-3737-0043-95B2-DF5608355E54}" type="parTrans" cxnId="{3A784B42-4A42-4448-8A90-F335602F8EAB}">
      <dgm:prSet/>
      <dgm:spPr/>
      <dgm:t>
        <a:bodyPr/>
        <a:lstStyle/>
        <a:p>
          <a:endParaRPr lang="zh-CN" altLang="en-US"/>
        </a:p>
      </dgm:t>
    </dgm:pt>
    <dgm:pt modelId="{51C8F678-0B14-494A-B9DF-16D490613016}" type="sibTrans" cxnId="{3A784B42-4A42-4448-8A90-F335602F8EAB}">
      <dgm:prSet/>
      <dgm:spPr/>
      <dgm:t>
        <a:bodyPr/>
        <a:lstStyle/>
        <a:p>
          <a:endParaRPr lang="zh-CN" altLang="en-US"/>
        </a:p>
      </dgm:t>
    </dgm:pt>
    <dgm:pt modelId="{A9776DBE-7434-BF47-A050-1779632C88FB}" type="pres">
      <dgm:prSet presAssocID="{00580F5A-5C61-B547-93A8-795443B2561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327DE922-5793-BB4A-926B-1621FE084CDA}" type="pres">
      <dgm:prSet presAssocID="{00580F5A-5C61-B547-93A8-795443B2561A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C04102CF-F89B-3040-942C-F3D770130D04}" type="pres">
      <dgm:prSet presAssocID="{00580F5A-5C61-B547-93A8-795443B2561A}" presName="ThreeNodes_1" presStyleLbl="node1" presStyleIdx="0" presStyleCnt="3" custScaleX="101255" custScaleY="116867" custLinFactNeighborX="-218" custLinFactNeighborY="-376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E6B0D23-B969-E941-9539-04E08A1EC51F}" type="pres">
      <dgm:prSet presAssocID="{00580F5A-5C61-B547-93A8-795443B2561A}" presName="ThreeNodes_2" presStyleLbl="node1" presStyleIdx="1" presStyleCnt="3" custScaleX="106351" custScaleY="112362" custLinFactNeighborX="2161" custLinFactNeighborY="218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7424CBE-832F-BE41-BC15-3BD7B16A5F21}" type="pres">
      <dgm:prSet presAssocID="{00580F5A-5C61-B547-93A8-795443B2561A}" presName="ThreeNodes_3" presStyleLbl="node1" presStyleIdx="2" presStyleCnt="3" custScaleX="101814" custLinFactNeighborX="-893" custLinFactNeighborY="232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9911556-522D-F543-B51F-00F3690730F4}" type="pres">
      <dgm:prSet presAssocID="{00580F5A-5C61-B547-93A8-795443B2561A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F491A3C-199C-364D-98D2-0F2ADDD7B3FB}" type="pres">
      <dgm:prSet presAssocID="{00580F5A-5C61-B547-93A8-795443B2561A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C9C9111-90E1-1B44-8F45-FA8FCAAE9DC6}" type="pres">
      <dgm:prSet presAssocID="{00580F5A-5C61-B547-93A8-795443B2561A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27EE05A-AD2C-C44F-9429-1AB9F8CA5F5B}" type="pres">
      <dgm:prSet presAssocID="{00580F5A-5C61-B547-93A8-795443B2561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85F548E-636A-E940-BF22-352661D1B895}" type="pres">
      <dgm:prSet presAssocID="{00580F5A-5C61-B547-93A8-795443B2561A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AA724FF7-E049-594F-B01E-9BF47357C44F}" srcId="{00580F5A-5C61-B547-93A8-795443B2561A}" destId="{EB6A05BA-1698-7648-A4D0-C47532480C41}" srcOrd="1" destOrd="0" parTransId="{6AA45E90-233B-3A4B-814F-8B56D0916B52}" sibTransId="{281EAC3A-D43E-9742-A63B-2E706DB526A1}"/>
    <dgm:cxn modelId="{3B6AC05C-6494-1B48-A138-7E3E8F60B77B}" type="presOf" srcId="{00580F5A-5C61-B547-93A8-795443B2561A}" destId="{A9776DBE-7434-BF47-A050-1779632C88FB}" srcOrd="0" destOrd="0" presId="urn:microsoft.com/office/officeart/2005/8/layout/vProcess5"/>
    <dgm:cxn modelId="{A88540AA-5805-7C41-8D2C-DD34AC51A486}" srcId="{00580F5A-5C61-B547-93A8-795443B2561A}" destId="{E682566E-5168-D141-AFC3-2B715712A617}" srcOrd="0" destOrd="0" parTransId="{A6F98D1E-9FCF-4843-97EF-28F628E5ED15}" sibTransId="{1F347FC9-A0E2-6F40-BB10-D0C67462EC47}"/>
    <dgm:cxn modelId="{EE0AF684-27FA-FC42-9CBF-2D7169E9AFA3}" type="presOf" srcId="{E682566E-5168-D141-AFC3-2B715712A617}" destId="{9C9C9111-90E1-1B44-8F45-FA8FCAAE9DC6}" srcOrd="1" destOrd="0" presId="urn:microsoft.com/office/officeart/2005/8/layout/vProcess5"/>
    <dgm:cxn modelId="{BEAD6000-BB1E-8B45-B884-BB880BFF9211}" type="presOf" srcId="{EB6A05BA-1698-7648-A4D0-C47532480C41}" destId="{B27EE05A-AD2C-C44F-9429-1AB9F8CA5F5B}" srcOrd="1" destOrd="0" presId="urn:microsoft.com/office/officeart/2005/8/layout/vProcess5"/>
    <dgm:cxn modelId="{3A784B42-4A42-4448-8A90-F335602F8EAB}" srcId="{00580F5A-5C61-B547-93A8-795443B2561A}" destId="{0354D92A-45B7-CC42-AEC5-C8F864BA3ED3}" srcOrd="2" destOrd="0" parTransId="{014CCA70-3737-0043-95B2-DF5608355E54}" sibTransId="{51C8F678-0B14-494A-B9DF-16D490613016}"/>
    <dgm:cxn modelId="{0FE17C2D-4522-8548-9E6D-7FBA2EB8DE19}" type="presOf" srcId="{0354D92A-45B7-CC42-AEC5-C8F864BA3ED3}" destId="{285F548E-636A-E940-BF22-352661D1B895}" srcOrd="1" destOrd="0" presId="urn:microsoft.com/office/officeart/2005/8/layout/vProcess5"/>
    <dgm:cxn modelId="{BF1C34FB-8C83-7B49-805C-2AD1617E663F}" type="presOf" srcId="{EB6A05BA-1698-7648-A4D0-C47532480C41}" destId="{8E6B0D23-B969-E941-9539-04E08A1EC51F}" srcOrd="0" destOrd="0" presId="urn:microsoft.com/office/officeart/2005/8/layout/vProcess5"/>
    <dgm:cxn modelId="{F094C9A3-AE5C-814E-8A5C-3DDEDD3145DB}" type="presOf" srcId="{E682566E-5168-D141-AFC3-2B715712A617}" destId="{C04102CF-F89B-3040-942C-F3D770130D04}" srcOrd="0" destOrd="0" presId="urn:microsoft.com/office/officeart/2005/8/layout/vProcess5"/>
    <dgm:cxn modelId="{B4F203A9-1B34-F940-BC4B-6D8DC2675715}" type="presOf" srcId="{281EAC3A-D43E-9742-A63B-2E706DB526A1}" destId="{3F491A3C-199C-364D-98D2-0F2ADDD7B3FB}" srcOrd="0" destOrd="0" presId="urn:microsoft.com/office/officeart/2005/8/layout/vProcess5"/>
    <dgm:cxn modelId="{C01B1C3A-E255-7345-9E04-E2D1482B36E3}" type="presOf" srcId="{0354D92A-45B7-CC42-AEC5-C8F864BA3ED3}" destId="{87424CBE-832F-BE41-BC15-3BD7B16A5F21}" srcOrd="0" destOrd="0" presId="urn:microsoft.com/office/officeart/2005/8/layout/vProcess5"/>
    <dgm:cxn modelId="{86354BC0-8000-F64B-B186-12D4EEBF9D22}" type="presOf" srcId="{1F347FC9-A0E2-6F40-BB10-D0C67462EC47}" destId="{69911556-522D-F543-B51F-00F3690730F4}" srcOrd="0" destOrd="0" presId="urn:microsoft.com/office/officeart/2005/8/layout/vProcess5"/>
    <dgm:cxn modelId="{0B4E891E-E5C5-E44D-8304-7BB3ACDDF1DB}" type="presParOf" srcId="{A9776DBE-7434-BF47-A050-1779632C88FB}" destId="{327DE922-5793-BB4A-926B-1621FE084CDA}" srcOrd="0" destOrd="0" presId="urn:microsoft.com/office/officeart/2005/8/layout/vProcess5"/>
    <dgm:cxn modelId="{D1F040C9-07E0-DA43-93A5-66B43550BCBD}" type="presParOf" srcId="{A9776DBE-7434-BF47-A050-1779632C88FB}" destId="{C04102CF-F89B-3040-942C-F3D770130D04}" srcOrd="1" destOrd="0" presId="urn:microsoft.com/office/officeart/2005/8/layout/vProcess5"/>
    <dgm:cxn modelId="{042898ED-6A1E-9341-AEC3-893E81D18DF5}" type="presParOf" srcId="{A9776DBE-7434-BF47-A050-1779632C88FB}" destId="{8E6B0D23-B969-E941-9539-04E08A1EC51F}" srcOrd="2" destOrd="0" presId="urn:microsoft.com/office/officeart/2005/8/layout/vProcess5"/>
    <dgm:cxn modelId="{6434AAAA-AF7E-2B4B-A0E6-B1123199A9E3}" type="presParOf" srcId="{A9776DBE-7434-BF47-A050-1779632C88FB}" destId="{87424CBE-832F-BE41-BC15-3BD7B16A5F21}" srcOrd="3" destOrd="0" presId="urn:microsoft.com/office/officeart/2005/8/layout/vProcess5"/>
    <dgm:cxn modelId="{A1EC3CC2-0B65-4549-96E3-B30192E82041}" type="presParOf" srcId="{A9776DBE-7434-BF47-A050-1779632C88FB}" destId="{69911556-522D-F543-B51F-00F3690730F4}" srcOrd="4" destOrd="0" presId="urn:microsoft.com/office/officeart/2005/8/layout/vProcess5"/>
    <dgm:cxn modelId="{AC0C1E2F-2C36-B448-880F-263BD274F318}" type="presParOf" srcId="{A9776DBE-7434-BF47-A050-1779632C88FB}" destId="{3F491A3C-199C-364D-98D2-0F2ADDD7B3FB}" srcOrd="5" destOrd="0" presId="urn:microsoft.com/office/officeart/2005/8/layout/vProcess5"/>
    <dgm:cxn modelId="{C396D34C-61DE-944B-AFF2-1BF791CAEC49}" type="presParOf" srcId="{A9776DBE-7434-BF47-A050-1779632C88FB}" destId="{9C9C9111-90E1-1B44-8F45-FA8FCAAE9DC6}" srcOrd="6" destOrd="0" presId="urn:microsoft.com/office/officeart/2005/8/layout/vProcess5"/>
    <dgm:cxn modelId="{E42640A6-7DA6-2B47-95F7-F5D8C42D0D08}" type="presParOf" srcId="{A9776DBE-7434-BF47-A050-1779632C88FB}" destId="{B27EE05A-AD2C-C44F-9429-1AB9F8CA5F5B}" srcOrd="7" destOrd="0" presId="urn:microsoft.com/office/officeart/2005/8/layout/vProcess5"/>
    <dgm:cxn modelId="{115347F0-5295-E84E-9B09-1127B7AB5D7E}" type="presParOf" srcId="{A9776DBE-7434-BF47-A050-1779632C88FB}" destId="{285F548E-636A-E940-BF22-352661D1B895}" srcOrd="8" destOrd="0" presId="urn:microsoft.com/office/officeart/2005/8/layout/vProcess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5D3906-3035-AA45-8FFF-0E34A1517774}" type="doc">
      <dgm:prSet loTypeId="urn:microsoft.com/office/officeart/2005/8/layout/vProcess5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FC9AF41A-0350-0C42-9931-0A633DE935A3}">
      <dgm:prSet phldrT="[文本]" custT="1"/>
      <dgm:spPr/>
      <dgm:t>
        <a:bodyPr/>
        <a:lstStyle/>
        <a:p>
          <a:r>
            <a:rPr lang="en-US" altLang="zh-CN" sz="2000" b="0" dirty="0" smtClean="0">
              <a:solidFill>
                <a:srgbClr val="FFCC00"/>
              </a:solidFill>
              <a:cs typeface="Arial" panose="020B0604020202020204" pitchFamily="34" charset="0"/>
            </a:rPr>
            <a:t>30 Nov. – 01 Dec. 2015: </a:t>
          </a:r>
          <a:r>
            <a:rPr lang="en-US" altLang="zh-CN" sz="2000" b="0" dirty="0" smtClean="0">
              <a:solidFill>
                <a:prstClr val="white"/>
              </a:solidFill>
              <a:cs typeface="Arial" panose="020B0604020202020204" pitchFamily="34" charset="0"/>
            </a:rPr>
            <a:t>CPM19-1</a:t>
          </a:r>
          <a:endParaRPr lang="zh-CN" altLang="en-US" sz="2000" dirty="0"/>
        </a:p>
      </dgm:t>
    </dgm:pt>
    <dgm:pt modelId="{A46784C7-19D5-514F-9C2A-47D9FDB084AB}" type="parTrans" cxnId="{9908F484-17E4-7C44-A538-DB6FDB81AD0B}">
      <dgm:prSet/>
      <dgm:spPr/>
      <dgm:t>
        <a:bodyPr/>
        <a:lstStyle/>
        <a:p>
          <a:endParaRPr lang="zh-CN" altLang="en-US"/>
        </a:p>
      </dgm:t>
    </dgm:pt>
    <dgm:pt modelId="{A968153D-667E-EA49-AB93-F3440123558B}" type="sibTrans" cxnId="{9908F484-17E4-7C44-A538-DB6FDB81AD0B}">
      <dgm:prSet/>
      <dgm:spPr/>
      <dgm:t>
        <a:bodyPr/>
        <a:lstStyle/>
        <a:p>
          <a:endParaRPr lang="zh-CN" altLang="en-US"/>
        </a:p>
      </dgm:t>
    </dgm:pt>
    <dgm:pt modelId="{6D4B8ACF-6B16-5F4A-BDD5-0BCB2BE05F83}">
      <dgm:prSet phldrT="[文本]" custT="1"/>
      <dgm:spPr/>
      <dgm:t>
        <a:bodyPr/>
        <a:lstStyle/>
        <a:p>
          <a:r>
            <a:rPr lang="en-US" altLang="zh-CN" sz="2000" dirty="0" smtClean="0">
              <a:solidFill>
                <a:srgbClr val="FF0000"/>
              </a:solidFill>
            </a:rPr>
            <a:t>31.8. 2018</a:t>
          </a:r>
          <a:r>
            <a:rPr lang="en-US" altLang="zh-CN" sz="2000" dirty="0" smtClean="0">
              <a:solidFill>
                <a:srgbClr val="FFCC00"/>
              </a:solidFill>
            </a:rPr>
            <a:t>: </a:t>
          </a:r>
          <a:r>
            <a:rPr lang="en-US" altLang="zh-CN" sz="2000" dirty="0" smtClean="0"/>
            <a:t>Submission of material from SGs to CPM19 Chapter Rapporteurs           </a:t>
          </a:r>
        </a:p>
        <a:p>
          <a:r>
            <a:rPr lang="en-US" altLang="zh-CN" sz="2000" dirty="0" smtClean="0">
              <a:solidFill>
                <a:srgbClr val="FFCC00"/>
              </a:solidFill>
            </a:rPr>
            <a:t>[Q4. 2018]:  </a:t>
          </a:r>
          <a:r>
            <a:rPr lang="en-US" altLang="zh-CN" sz="2000" dirty="0" smtClean="0"/>
            <a:t>2</a:t>
          </a:r>
          <a:r>
            <a:rPr lang="en-US" altLang="zh-CN" sz="2000" baseline="30000" dirty="0" smtClean="0"/>
            <a:t>nd</a:t>
          </a:r>
          <a:r>
            <a:rPr lang="en-US" altLang="zh-CN" sz="2000" dirty="0" smtClean="0"/>
            <a:t> </a:t>
          </a:r>
          <a:r>
            <a:rPr lang="en-US" sz="2000" baseline="0" dirty="0" smtClean="0"/>
            <a:t>Inter-regional Workshop</a:t>
          </a:r>
          <a:endParaRPr lang="zh-CN" altLang="en-US" sz="2000" dirty="0"/>
        </a:p>
      </dgm:t>
    </dgm:pt>
    <dgm:pt modelId="{0B67059D-BFB9-7142-98E1-F2A1F1B64CB9}" type="parTrans" cxnId="{588CC24C-A75A-3E4A-A0A6-BC7A8C5A839E}">
      <dgm:prSet/>
      <dgm:spPr/>
      <dgm:t>
        <a:bodyPr/>
        <a:lstStyle/>
        <a:p>
          <a:endParaRPr lang="zh-CN" altLang="en-US"/>
        </a:p>
      </dgm:t>
    </dgm:pt>
    <dgm:pt modelId="{AC1F78E9-851D-CB4C-8176-A066E9AE238A}" type="sibTrans" cxnId="{588CC24C-A75A-3E4A-A0A6-BC7A8C5A839E}">
      <dgm:prSet/>
      <dgm:spPr/>
      <dgm:t>
        <a:bodyPr/>
        <a:lstStyle/>
        <a:p>
          <a:endParaRPr lang="zh-CN" altLang="en-US"/>
        </a:p>
      </dgm:t>
    </dgm:pt>
    <dgm:pt modelId="{3B32C544-185C-624A-927E-EEEF53F14C4B}">
      <dgm:prSet custT="1"/>
      <dgm:spPr/>
      <dgm:t>
        <a:bodyPr/>
        <a:lstStyle/>
        <a:p>
          <a:r>
            <a:rPr lang="en-US" altLang="zh-CN" sz="2000" dirty="0" smtClean="0">
              <a:solidFill>
                <a:srgbClr val="FF0000"/>
              </a:solidFill>
            </a:rPr>
            <a:t>2016-2018</a:t>
          </a:r>
          <a:r>
            <a:rPr lang="en-US" altLang="zh-CN" sz="2000" dirty="0" smtClean="0">
              <a:solidFill>
                <a:srgbClr val="FFCC00"/>
              </a:solidFill>
            </a:rPr>
            <a:t>: </a:t>
          </a:r>
          <a:r>
            <a:rPr lang="en-US" altLang="zh-CN" sz="2000" dirty="0" smtClean="0"/>
            <a:t>ITU-R Study Groups studies                   </a:t>
          </a:r>
        </a:p>
        <a:p>
          <a:r>
            <a:rPr lang="en-US" altLang="zh-CN" sz="2000" dirty="0" smtClean="0"/>
            <a:t> </a:t>
          </a:r>
          <a:r>
            <a:rPr lang="en-US" altLang="zh-CN" sz="2000" dirty="0" smtClean="0">
              <a:solidFill>
                <a:srgbClr val="FFCC00"/>
              </a:solidFill>
            </a:rPr>
            <a:t>[Nov. 2017]:  </a:t>
          </a:r>
          <a:r>
            <a:rPr lang="en-US" altLang="zh-CN" sz="2000" dirty="0" smtClean="0"/>
            <a:t>1</a:t>
          </a:r>
          <a:r>
            <a:rPr lang="en-US" altLang="zh-CN" sz="2000" baseline="30000" dirty="0" smtClean="0"/>
            <a:t>st</a:t>
          </a:r>
          <a:r>
            <a:rPr lang="en-US" altLang="zh-CN" sz="2000" dirty="0" smtClean="0"/>
            <a:t> </a:t>
          </a:r>
          <a:r>
            <a:rPr lang="en-US" sz="2000" baseline="0" dirty="0" smtClean="0"/>
            <a:t>Inter-regional Workshop</a:t>
          </a:r>
          <a:endParaRPr lang="zh-CN" altLang="en-US" sz="2000" dirty="0"/>
        </a:p>
      </dgm:t>
    </dgm:pt>
    <dgm:pt modelId="{5B6D7C0D-3D55-2544-BEF8-143DD5A3333F}" type="parTrans" cxnId="{4CA777E5-7E03-A043-BF99-3E8FB3EC9528}">
      <dgm:prSet/>
      <dgm:spPr/>
      <dgm:t>
        <a:bodyPr/>
        <a:lstStyle/>
        <a:p>
          <a:endParaRPr lang="zh-CN" altLang="en-US"/>
        </a:p>
      </dgm:t>
    </dgm:pt>
    <dgm:pt modelId="{BFC4B5B2-E9CB-614B-852F-11C4E1E280DF}" type="sibTrans" cxnId="{4CA777E5-7E03-A043-BF99-3E8FB3EC9528}">
      <dgm:prSet/>
      <dgm:spPr/>
      <dgm:t>
        <a:bodyPr/>
        <a:lstStyle/>
        <a:p>
          <a:endParaRPr lang="zh-CN" altLang="en-US"/>
        </a:p>
      </dgm:t>
    </dgm:pt>
    <dgm:pt modelId="{FCD006C2-5036-A748-BADE-C4B1CDC9A9DA}">
      <dgm:prSet custT="1"/>
      <dgm:spPr/>
      <dgm:t>
        <a:bodyPr/>
        <a:lstStyle/>
        <a:p>
          <a:r>
            <a:rPr lang="en-US" sz="2000" b="0" u="none" dirty="0" smtClean="0">
              <a:solidFill>
                <a:srgbClr val="FFC000"/>
              </a:solidFill>
            </a:rPr>
            <a:t>18-28 Feb. </a:t>
          </a:r>
          <a:r>
            <a:rPr lang="en-GB" sz="2000" b="0" u="none" dirty="0" smtClean="0">
              <a:solidFill>
                <a:srgbClr val="FFC000"/>
              </a:solidFill>
            </a:rPr>
            <a:t>2019</a:t>
          </a:r>
          <a:r>
            <a:rPr lang="en-US" altLang="zh-CN" sz="2000" dirty="0" smtClean="0">
              <a:solidFill>
                <a:srgbClr val="FFCC00"/>
              </a:solidFill>
            </a:rPr>
            <a:t>: </a:t>
          </a:r>
          <a:r>
            <a:rPr lang="en-US" altLang="zh-CN" sz="2000" dirty="0" smtClean="0"/>
            <a:t>CPM19-2                                                                 </a:t>
          </a:r>
          <a:r>
            <a:rPr lang="en-US" altLang="zh-CN" sz="2000" dirty="0" smtClean="0">
              <a:solidFill>
                <a:srgbClr val="FFCC00"/>
              </a:solidFill>
            </a:rPr>
            <a:t>[Q3. 2019]: </a:t>
          </a:r>
          <a:r>
            <a:rPr lang="en-US" altLang="zh-CN" sz="2000" dirty="0" smtClean="0"/>
            <a:t>3</a:t>
          </a:r>
          <a:r>
            <a:rPr lang="en-US" altLang="zh-CN" sz="2000" baseline="30000" dirty="0" smtClean="0"/>
            <a:t>rd</a:t>
          </a:r>
          <a:r>
            <a:rPr lang="en-US" altLang="zh-CN" sz="2000" dirty="0" smtClean="0"/>
            <a:t> </a:t>
          </a:r>
          <a:r>
            <a:rPr lang="en-US" sz="2000" baseline="0" dirty="0" smtClean="0"/>
            <a:t>Inter-regional Workshop</a:t>
          </a:r>
          <a:endParaRPr lang="zh-CN" altLang="en-US" sz="2000" dirty="0"/>
        </a:p>
      </dgm:t>
    </dgm:pt>
    <dgm:pt modelId="{31D8834B-9AE0-D944-883D-99729B18C4BC}" type="parTrans" cxnId="{D6B42C61-C3B7-604D-B7A8-1686289F3608}">
      <dgm:prSet/>
      <dgm:spPr/>
      <dgm:t>
        <a:bodyPr/>
        <a:lstStyle/>
        <a:p>
          <a:endParaRPr lang="zh-CN" altLang="en-US"/>
        </a:p>
      </dgm:t>
    </dgm:pt>
    <dgm:pt modelId="{642AD50E-7B2A-5646-B483-6C430C6F0B29}" type="sibTrans" cxnId="{D6B42C61-C3B7-604D-B7A8-1686289F3608}">
      <dgm:prSet/>
      <dgm:spPr/>
      <dgm:t>
        <a:bodyPr/>
        <a:lstStyle/>
        <a:p>
          <a:endParaRPr lang="zh-CN" altLang="en-US"/>
        </a:p>
      </dgm:t>
    </dgm:pt>
    <dgm:pt modelId="{3BED0C26-1EF0-434F-9B6A-2BF8538C60FB}">
      <dgm:prSet custT="1"/>
      <dgm:spPr/>
      <dgm:t>
        <a:bodyPr/>
        <a:lstStyle/>
        <a:p>
          <a:r>
            <a:rPr lang="en-GB" sz="2000" b="0" u="none" dirty="0" smtClean="0">
              <a:solidFill>
                <a:srgbClr val="FFC000"/>
              </a:solidFill>
            </a:rPr>
            <a:t>21-25 Oct. 2019</a:t>
          </a:r>
          <a:r>
            <a:rPr lang="en-US" altLang="zh-CN" sz="2000" dirty="0" smtClean="0">
              <a:solidFill>
                <a:srgbClr val="FFCC00"/>
              </a:solidFill>
            </a:rPr>
            <a:t>: </a:t>
          </a:r>
          <a:r>
            <a:rPr lang="en-US" altLang="zh-CN" sz="2000" dirty="0" smtClean="0">
              <a:solidFill>
                <a:schemeClr val="bg1"/>
              </a:solidFill>
            </a:rPr>
            <a:t>RA-19                                            </a:t>
          </a:r>
          <a:r>
            <a:rPr lang="en-GB" sz="2000" b="0" u="none" dirty="0" smtClean="0">
              <a:solidFill>
                <a:srgbClr val="FFC000"/>
              </a:solidFill>
            </a:rPr>
            <a:t>28 Oct. to 22 Nov. 2019</a:t>
          </a:r>
          <a:r>
            <a:rPr lang="en-US" altLang="zh-CN" sz="2000" dirty="0" smtClean="0">
              <a:solidFill>
                <a:srgbClr val="FFCC00"/>
              </a:solidFill>
            </a:rPr>
            <a:t>: </a:t>
          </a:r>
          <a:r>
            <a:rPr lang="en-US" altLang="zh-CN" sz="2000" dirty="0" smtClean="0"/>
            <a:t>WRC-19</a:t>
          </a:r>
          <a:endParaRPr lang="zh-CN" altLang="en-US" sz="2000" dirty="0"/>
        </a:p>
      </dgm:t>
    </dgm:pt>
    <dgm:pt modelId="{18E39777-91D7-574D-8AF0-C54E4B1860D6}" type="parTrans" cxnId="{AE4B667C-061E-934E-B882-D4850B647BED}">
      <dgm:prSet/>
      <dgm:spPr/>
      <dgm:t>
        <a:bodyPr/>
        <a:lstStyle/>
        <a:p>
          <a:endParaRPr lang="zh-CN" altLang="en-US"/>
        </a:p>
      </dgm:t>
    </dgm:pt>
    <dgm:pt modelId="{F0AC65EC-C73D-4843-BF70-5E4E3499FB86}" type="sibTrans" cxnId="{AE4B667C-061E-934E-B882-D4850B647BED}">
      <dgm:prSet/>
      <dgm:spPr/>
      <dgm:t>
        <a:bodyPr/>
        <a:lstStyle/>
        <a:p>
          <a:endParaRPr lang="zh-CN" altLang="en-US"/>
        </a:p>
      </dgm:t>
    </dgm:pt>
    <dgm:pt modelId="{5B081CCC-EC8D-044C-AA61-D115E6446634}" type="pres">
      <dgm:prSet presAssocID="{9F5D3906-3035-AA45-8FFF-0E34A151777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F7354F0-0A40-784F-AA86-DC38BEEBFB29}" type="pres">
      <dgm:prSet presAssocID="{9F5D3906-3035-AA45-8FFF-0E34A1517774}" presName="dummyMaxCanvas" presStyleCnt="0">
        <dgm:presLayoutVars/>
      </dgm:prSet>
      <dgm:spPr/>
    </dgm:pt>
    <dgm:pt modelId="{C176DCD5-0341-AD41-BEEF-34CC2A2A3EC1}" type="pres">
      <dgm:prSet presAssocID="{9F5D3906-3035-AA45-8FFF-0E34A1517774}" presName="FiveNodes_1" presStyleLbl="node1" presStyleIdx="0" presStyleCnt="5" custScaleY="78258" custLinFactNeighborY="719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AB39CE2-F782-CB4F-B6AB-F48D82A8E982}" type="pres">
      <dgm:prSet presAssocID="{9F5D3906-3035-AA45-8FFF-0E34A1517774}" presName="FiveNodes_2" presStyleLbl="node1" presStyleIdx="1" presStyleCnt="5" custScaleY="10486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FE37546-7A17-B446-A8AD-7414D56BCBBC}" type="pres">
      <dgm:prSet presAssocID="{9F5D3906-3035-AA45-8FFF-0E34A1517774}" presName="FiveNodes_3" presStyleLbl="node1" presStyleIdx="2" presStyleCnt="5" custScaleY="107059" custLinFactNeighborX="471" custLinFactNeighborY="182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73E0E16-B501-0A4B-9ECA-F8615A333DCB}" type="pres">
      <dgm:prSet presAssocID="{9F5D3906-3035-AA45-8FFF-0E34A1517774}" presName="FiveNodes_4" presStyleLbl="node1" presStyleIdx="3" presStyleCnt="5" custScaleY="10015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DB25B8F-2A52-0243-8D40-073CBF81FF5A}" type="pres">
      <dgm:prSet presAssocID="{9F5D3906-3035-AA45-8FFF-0E34A1517774}" presName="FiveNodes_5" presStyleLbl="node1" presStyleIdx="4" presStyleCnt="5" custScaleY="96947" custLinFactNeighborX="1008" custLinFactNeighborY="1527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91033DE-A61F-CC49-A3C0-773CBD12C120}" type="pres">
      <dgm:prSet presAssocID="{9F5D3906-3035-AA45-8FFF-0E34A1517774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49EA62-60FB-BC45-8795-68466B76EA48}" type="pres">
      <dgm:prSet presAssocID="{9F5D3906-3035-AA45-8FFF-0E34A1517774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F0A883-A98B-394E-AE49-FB34633F698C}" type="pres">
      <dgm:prSet presAssocID="{9F5D3906-3035-AA45-8FFF-0E34A1517774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2493A4-3278-B04F-885B-061897CFFA6F}" type="pres">
      <dgm:prSet presAssocID="{9F5D3906-3035-AA45-8FFF-0E34A1517774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F83456-E1B9-6543-98E9-B5CDEE9BC82F}" type="pres">
      <dgm:prSet presAssocID="{9F5D3906-3035-AA45-8FFF-0E34A1517774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DA14EB9F-0A3B-D34E-A088-002E9FA39AB6}" type="pres">
      <dgm:prSet presAssocID="{9F5D3906-3035-AA45-8FFF-0E34A1517774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51BC2C3-0B2C-5940-94C0-2284CB341A4B}" type="pres">
      <dgm:prSet presAssocID="{9F5D3906-3035-AA45-8FFF-0E34A1517774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B4D8302-1473-4644-908C-B4E3A752423B}" type="pres">
      <dgm:prSet presAssocID="{9F5D3906-3035-AA45-8FFF-0E34A1517774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9C8AB6F-6702-8A43-B327-47432E6AD737}" type="pres">
      <dgm:prSet presAssocID="{9F5D3906-3035-AA45-8FFF-0E34A1517774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9908F484-17E4-7C44-A538-DB6FDB81AD0B}" srcId="{9F5D3906-3035-AA45-8FFF-0E34A1517774}" destId="{FC9AF41A-0350-0C42-9931-0A633DE935A3}" srcOrd="0" destOrd="0" parTransId="{A46784C7-19D5-514F-9C2A-47D9FDB084AB}" sibTransId="{A968153D-667E-EA49-AB93-F3440123558B}"/>
    <dgm:cxn modelId="{5574D681-053C-47D6-995E-F1DBF238DBE1}" type="presOf" srcId="{FCD006C2-5036-A748-BADE-C4B1CDC9A9DA}" destId="{573E0E16-B501-0A4B-9ECA-F8615A333DCB}" srcOrd="0" destOrd="0" presId="urn:microsoft.com/office/officeart/2005/8/layout/vProcess5"/>
    <dgm:cxn modelId="{81ADFF22-A19C-430F-9950-C63E31BD86FB}" type="presOf" srcId="{AC1F78E9-851D-CB4C-8176-A066E9AE238A}" destId="{55F0A883-A98B-394E-AE49-FB34633F698C}" srcOrd="0" destOrd="0" presId="urn:microsoft.com/office/officeart/2005/8/layout/vProcess5"/>
    <dgm:cxn modelId="{0DCA8C89-BE61-41DF-BE31-A17C77F26714}" type="presOf" srcId="{642AD50E-7B2A-5646-B483-6C430C6F0B29}" destId="{DA2493A4-3278-B04F-885B-061897CFFA6F}" srcOrd="0" destOrd="0" presId="urn:microsoft.com/office/officeart/2005/8/layout/vProcess5"/>
    <dgm:cxn modelId="{D6B42C61-C3B7-604D-B7A8-1686289F3608}" srcId="{9F5D3906-3035-AA45-8FFF-0E34A1517774}" destId="{FCD006C2-5036-A748-BADE-C4B1CDC9A9DA}" srcOrd="3" destOrd="0" parTransId="{31D8834B-9AE0-D944-883D-99729B18C4BC}" sibTransId="{642AD50E-7B2A-5646-B483-6C430C6F0B29}"/>
    <dgm:cxn modelId="{4CA777E5-7E03-A043-BF99-3E8FB3EC9528}" srcId="{9F5D3906-3035-AA45-8FFF-0E34A1517774}" destId="{3B32C544-185C-624A-927E-EEEF53F14C4B}" srcOrd="1" destOrd="0" parTransId="{5B6D7C0D-3D55-2544-BEF8-143DD5A3333F}" sibTransId="{BFC4B5B2-E9CB-614B-852F-11C4E1E280DF}"/>
    <dgm:cxn modelId="{588CC24C-A75A-3E4A-A0A6-BC7A8C5A839E}" srcId="{9F5D3906-3035-AA45-8FFF-0E34A1517774}" destId="{6D4B8ACF-6B16-5F4A-BDD5-0BCB2BE05F83}" srcOrd="2" destOrd="0" parTransId="{0B67059D-BFB9-7142-98E1-F2A1F1B64CB9}" sibTransId="{AC1F78E9-851D-CB4C-8176-A066E9AE238A}"/>
    <dgm:cxn modelId="{7B57BE83-E863-40D7-B057-640158998067}" type="presOf" srcId="{6D4B8ACF-6B16-5F4A-BDD5-0BCB2BE05F83}" destId="{E51BC2C3-0B2C-5940-94C0-2284CB341A4B}" srcOrd="1" destOrd="0" presId="urn:microsoft.com/office/officeart/2005/8/layout/vProcess5"/>
    <dgm:cxn modelId="{9F431245-37E1-4AE9-AC66-5812E4F045F9}" type="presOf" srcId="{FC9AF41A-0350-0C42-9931-0A633DE935A3}" destId="{C176DCD5-0341-AD41-BEEF-34CC2A2A3EC1}" srcOrd="0" destOrd="0" presId="urn:microsoft.com/office/officeart/2005/8/layout/vProcess5"/>
    <dgm:cxn modelId="{C3D8B2D4-D199-47B7-93B8-BA8FA485B745}" type="presOf" srcId="{3BED0C26-1EF0-434F-9B6A-2BF8538C60FB}" destId="{69C8AB6F-6702-8A43-B327-47432E6AD737}" srcOrd="1" destOrd="0" presId="urn:microsoft.com/office/officeart/2005/8/layout/vProcess5"/>
    <dgm:cxn modelId="{BC76C03E-786F-48C6-A341-B783AE5A95E6}" type="presOf" srcId="{BFC4B5B2-E9CB-614B-852F-11C4E1E280DF}" destId="{9F49EA62-60FB-BC45-8795-68466B76EA48}" srcOrd="0" destOrd="0" presId="urn:microsoft.com/office/officeart/2005/8/layout/vProcess5"/>
    <dgm:cxn modelId="{0E205356-BF32-4D6A-92B2-B0926479775F}" type="presOf" srcId="{9F5D3906-3035-AA45-8FFF-0E34A1517774}" destId="{5B081CCC-EC8D-044C-AA61-D115E6446634}" srcOrd="0" destOrd="0" presId="urn:microsoft.com/office/officeart/2005/8/layout/vProcess5"/>
    <dgm:cxn modelId="{39C7F480-EECF-4051-B8D6-10472A3C32CC}" type="presOf" srcId="{3BED0C26-1EF0-434F-9B6A-2BF8538C60FB}" destId="{BDB25B8F-2A52-0243-8D40-073CBF81FF5A}" srcOrd="0" destOrd="0" presId="urn:microsoft.com/office/officeart/2005/8/layout/vProcess5"/>
    <dgm:cxn modelId="{42955C36-1C99-4259-82DF-67927893E6F9}" type="presOf" srcId="{A968153D-667E-EA49-AB93-F3440123558B}" destId="{B91033DE-A61F-CC49-A3C0-773CBD12C120}" srcOrd="0" destOrd="0" presId="urn:microsoft.com/office/officeart/2005/8/layout/vProcess5"/>
    <dgm:cxn modelId="{CE20A51B-C9E2-4DF5-863A-31FE0722BFD3}" type="presOf" srcId="{FC9AF41A-0350-0C42-9931-0A633DE935A3}" destId="{B4F83456-E1B9-6543-98E9-B5CDEE9BC82F}" srcOrd="1" destOrd="0" presId="urn:microsoft.com/office/officeart/2005/8/layout/vProcess5"/>
    <dgm:cxn modelId="{AE4B667C-061E-934E-B882-D4850B647BED}" srcId="{9F5D3906-3035-AA45-8FFF-0E34A1517774}" destId="{3BED0C26-1EF0-434F-9B6A-2BF8538C60FB}" srcOrd="4" destOrd="0" parTransId="{18E39777-91D7-574D-8AF0-C54E4B1860D6}" sibTransId="{F0AC65EC-C73D-4843-BF70-5E4E3499FB86}"/>
    <dgm:cxn modelId="{FE3EC7C1-51AD-4D9E-8DB2-F761F4CBD36E}" type="presOf" srcId="{6D4B8ACF-6B16-5F4A-BDD5-0BCB2BE05F83}" destId="{3FE37546-7A17-B446-A8AD-7414D56BCBBC}" srcOrd="0" destOrd="0" presId="urn:microsoft.com/office/officeart/2005/8/layout/vProcess5"/>
    <dgm:cxn modelId="{5523F39D-4966-49E2-9F1B-11241EB18ADE}" type="presOf" srcId="{FCD006C2-5036-A748-BADE-C4B1CDC9A9DA}" destId="{3B4D8302-1473-4644-908C-B4E3A752423B}" srcOrd="1" destOrd="0" presId="urn:microsoft.com/office/officeart/2005/8/layout/vProcess5"/>
    <dgm:cxn modelId="{52C4AACF-252F-457E-AED8-464C3B1B05A4}" type="presOf" srcId="{3B32C544-185C-624A-927E-EEEF53F14C4B}" destId="{DA14EB9F-0A3B-D34E-A088-002E9FA39AB6}" srcOrd="1" destOrd="0" presId="urn:microsoft.com/office/officeart/2005/8/layout/vProcess5"/>
    <dgm:cxn modelId="{0F2B3B94-ED4D-4CB9-A099-A1FC54FB6A12}" type="presOf" srcId="{3B32C544-185C-624A-927E-EEEF53F14C4B}" destId="{1AB39CE2-F782-CB4F-B6AB-F48D82A8E982}" srcOrd="0" destOrd="0" presId="urn:microsoft.com/office/officeart/2005/8/layout/vProcess5"/>
    <dgm:cxn modelId="{036FABE5-6E0E-469F-ACEF-728715E502B5}" type="presParOf" srcId="{5B081CCC-EC8D-044C-AA61-D115E6446634}" destId="{DF7354F0-0A40-784F-AA86-DC38BEEBFB29}" srcOrd="0" destOrd="0" presId="urn:microsoft.com/office/officeart/2005/8/layout/vProcess5"/>
    <dgm:cxn modelId="{78E0562E-29C7-4B83-9FDB-A7B439D70CFB}" type="presParOf" srcId="{5B081CCC-EC8D-044C-AA61-D115E6446634}" destId="{C176DCD5-0341-AD41-BEEF-34CC2A2A3EC1}" srcOrd="1" destOrd="0" presId="urn:microsoft.com/office/officeart/2005/8/layout/vProcess5"/>
    <dgm:cxn modelId="{5058CEE2-EC75-42A6-8400-A19F25249E1A}" type="presParOf" srcId="{5B081CCC-EC8D-044C-AA61-D115E6446634}" destId="{1AB39CE2-F782-CB4F-B6AB-F48D82A8E982}" srcOrd="2" destOrd="0" presId="urn:microsoft.com/office/officeart/2005/8/layout/vProcess5"/>
    <dgm:cxn modelId="{78D15E8E-EA60-4664-9AD4-1A7609FF3C9F}" type="presParOf" srcId="{5B081CCC-EC8D-044C-AA61-D115E6446634}" destId="{3FE37546-7A17-B446-A8AD-7414D56BCBBC}" srcOrd="3" destOrd="0" presId="urn:microsoft.com/office/officeart/2005/8/layout/vProcess5"/>
    <dgm:cxn modelId="{59B72C93-9C79-4E0B-8EB5-2C68D57ACB38}" type="presParOf" srcId="{5B081CCC-EC8D-044C-AA61-D115E6446634}" destId="{573E0E16-B501-0A4B-9ECA-F8615A333DCB}" srcOrd="4" destOrd="0" presId="urn:microsoft.com/office/officeart/2005/8/layout/vProcess5"/>
    <dgm:cxn modelId="{73765891-7680-4EE5-90FC-009DE5C70888}" type="presParOf" srcId="{5B081CCC-EC8D-044C-AA61-D115E6446634}" destId="{BDB25B8F-2A52-0243-8D40-073CBF81FF5A}" srcOrd="5" destOrd="0" presId="urn:microsoft.com/office/officeart/2005/8/layout/vProcess5"/>
    <dgm:cxn modelId="{2449D393-AE0D-4AF8-9509-25C50E8E9DD0}" type="presParOf" srcId="{5B081CCC-EC8D-044C-AA61-D115E6446634}" destId="{B91033DE-A61F-CC49-A3C0-773CBD12C120}" srcOrd="6" destOrd="0" presId="urn:microsoft.com/office/officeart/2005/8/layout/vProcess5"/>
    <dgm:cxn modelId="{4272448D-CD9A-45F4-8B0C-5EB22AE9B7FC}" type="presParOf" srcId="{5B081CCC-EC8D-044C-AA61-D115E6446634}" destId="{9F49EA62-60FB-BC45-8795-68466B76EA48}" srcOrd="7" destOrd="0" presId="urn:microsoft.com/office/officeart/2005/8/layout/vProcess5"/>
    <dgm:cxn modelId="{49B2BD30-B98D-4DC6-B9EB-00943436A868}" type="presParOf" srcId="{5B081CCC-EC8D-044C-AA61-D115E6446634}" destId="{55F0A883-A98B-394E-AE49-FB34633F698C}" srcOrd="8" destOrd="0" presId="urn:microsoft.com/office/officeart/2005/8/layout/vProcess5"/>
    <dgm:cxn modelId="{06301957-DDC7-460A-BC55-C8B4B49B416B}" type="presParOf" srcId="{5B081CCC-EC8D-044C-AA61-D115E6446634}" destId="{DA2493A4-3278-B04F-885B-061897CFFA6F}" srcOrd="9" destOrd="0" presId="urn:microsoft.com/office/officeart/2005/8/layout/vProcess5"/>
    <dgm:cxn modelId="{F234A7FD-1C4D-424B-8DED-E6C97E00B007}" type="presParOf" srcId="{5B081CCC-EC8D-044C-AA61-D115E6446634}" destId="{B4F83456-E1B9-6543-98E9-B5CDEE9BC82F}" srcOrd="10" destOrd="0" presId="urn:microsoft.com/office/officeart/2005/8/layout/vProcess5"/>
    <dgm:cxn modelId="{D76A9410-086A-4208-9E35-D7777119DB52}" type="presParOf" srcId="{5B081CCC-EC8D-044C-AA61-D115E6446634}" destId="{DA14EB9F-0A3B-D34E-A088-002E9FA39AB6}" srcOrd="11" destOrd="0" presId="urn:microsoft.com/office/officeart/2005/8/layout/vProcess5"/>
    <dgm:cxn modelId="{945B862D-B894-4060-B385-2276A0707981}" type="presParOf" srcId="{5B081CCC-EC8D-044C-AA61-D115E6446634}" destId="{E51BC2C3-0B2C-5940-94C0-2284CB341A4B}" srcOrd="12" destOrd="0" presId="urn:microsoft.com/office/officeart/2005/8/layout/vProcess5"/>
    <dgm:cxn modelId="{78EAC62E-2B5A-4243-9618-33577FC6B74A}" type="presParOf" srcId="{5B081CCC-EC8D-044C-AA61-D115E6446634}" destId="{3B4D8302-1473-4644-908C-B4E3A752423B}" srcOrd="13" destOrd="0" presId="urn:microsoft.com/office/officeart/2005/8/layout/vProcess5"/>
    <dgm:cxn modelId="{011970D3-24F3-44A1-8BF1-2DFBF38B5596}" type="presParOf" srcId="{5B081CCC-EC8D-044C-AA61-D115E6446634}" destId="{69C8AB6F-6702-8A43-B327-47432E6AD737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4102CF-F89B-3040-942C-F3D770130D04}">
      <dsp:nvSpPr>
        <dsp:cNvPr id="0" name=""/>
        <dsp:cNvSpPr/>
      </dsp:nvSpPr>
      <dsp:spPr>
        <a:xfrm>
          <a:off x="-54488" y="-63960"/>
          <a:ext cx="7190968" cy="17726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500" b="0" u="none" kern="1200" dirty="0" smtClean="0">
              <a:latin typeface="+mn-lt"/>
            </a:rPr>
            <a:t>1</a:t>
          </a:r>
          <a:r>
            <a:rPr lang="en-US" altLang="zh-CN" sz="1500" b="0" u="none" kern="1200" baseline="30000" dirty="0" smtClean="0">
              <a:latin typeface="+mn-lt"/>
            </a:rPr>
            <a:t>st</a:t>
          </a:r>
          <a:r>
            <a:rPr lang="en-US" altLang="zh-CN" sz="1500" b="0" u="none" kern="1200" dirty="0" smtClean="0">
              <a:latin typeface="+mn-lt"/>
            </a:rPr>
            <a:t> Workshop [Nov.2017], </a:t>
          </a:r>
          <a:r>
            <a:rPr lang="en-US" sz="1500" b="0" u="none" kern="1200" dirty="0" smtClean="0">
              <a:latin typeface="+mn-lt"/>
            </a:rPr>
            <a:t>To be scheduled halfway through the preparatory cycle 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solidFill>
                <a:srgbClr val="FF0000"/>
              </a:solidFill>
              <a:latin typeface="+mn-lt"/>
            </a:rPr>
            <a:t>-Presentation and review of the on-going preparatory studies of the ITU-R responsible groups for CPM-19 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latin typeface="+mn-lt"/>
            </a:rPr>
            <a:t>-Presentation of the organization, preliminary views, draft priorities and positions of the regional groups </a:t>
          </a:r>
          <a:r>
            <a:rPr lang="en-GB" altLang="zh-CN" sz="1500" b="0" kern="1200" dirty="0" smtClean="0">
              <a:latin typeface="+mn-lt"/>
            </a:rPr>
            <a:t>&amp; the preliminary positions from international organizations like ICAO, IMO, WMO</a:t>
          </a:r>
          <a:endParaRPr lang="zh-CN" altLang="en-US" sz="1500" b="0" kern="1200" dirty="0">
            <a:latin typeface="+mn-lt"/>
          </a:endParaRPr>
        </a:p>
      </dsp:txBody>
      <dsp:txXfrm>
        <a:off x="-2569" y="-12041"/>
        <a:ext cx="5519796" cy="1668815"/>
      </dsp:txXfrm>
    </dsp:sp>
    <dsp:sp modelId="{8E6B0D23-B969-E941-9539-04E08A1EC51F}">
      <dsp:nvSpPr>
        <dsp:cNvPr id="0" name=""/>
        <dsp:cNvSpPr/>
      </dsp:nvSpPr>
      <dsp:spPr>
        <a:xfrm>
          <a:off x="544659" y="1772887"/>
          <a:ext cx="7552877" cy="17043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500" b="0" kern="1200" dirty="0" smtClean="0">
              <a:latin typeface="+mn-lt"/>
            </a:rPr>
            <a:t>2</a:t>
          </a:r>
          <a:r>
            <a:rPr lang="en-US" altLang="zh-CN" sz="1500" b="0" kern="1200" baseline="30000" dirty="0" smtClean="0">
              <a:latin typeface="+mn-lt"/>
            </a:rPr>
            <a:t>nd</a:t>
          </a:r>
          <a:r>
            <a:rPr lang="en-US" altLang="zh-CN" sz="1500" b="0" kern="1200" dirty="0" smtClean="0">
              <a:latin typeface="+mn-lt"/>
            </a:rPr>
            <a:t> Work shop [Q4 2018], </a:t>
          </a:r>
          <a:r>
            <a:rPr lang="en-US" sz="1500" b="0" kern="1200" dirty="0" smtClean="0">
              <a:latin typeface="+mn-lt"/>
            </a:rPr>
            <a:t>To be scheduled few months prior to CPM19-2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solidFill>
                <a:srgbClr val="FF0000"/>
              </a:solidFill>
              <a:latin typeface="+mn-lt"/>
            </a:rPr>
            <a:t>-Presentation of the Draft CPM Report to WRC-19 (explanation of the draft Methods to satisfy the WRC-19 agenda items) 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latin typeface="+mn-lt"/>
            </a:rPr>
            <a:t>-Presentation and review of the regional groups’ draft views, positions and common proposals </a:t>
          </a:r>
          <a:r>
            <a:rPr lang="en-GB" altLang="zh-CN" sz="1500" b="0" kern="1200" dirty="0" smtClean="0">
              <a:latin typeface="+mn-lt"/>
            </a:rPr>
            <a:t>&amp; the draft positions from international organizations like ICAO, IMO, WMO</a:t>
          </a:r>
          <a:endParaRPr lang="zh-CN" altLang="en-US" sz="1500" b="0" kern="1200" dirty="0">
            <a:latin typeface="+mn-lt"/>
          </a:endParaRPr>
        </a:p>
      </dsp:txBody>
      <dsp:txXfrm>
        <a:off x="594577" y="1822805"/>
        <a:ext cx="5738066" cy="1604485"/>
      </dsp:txXfrm>
    </dsp:sp>
    <dsp:sp modelId="{87424CBE-832F-BE41-BC15-3BD7B16A5F21}">
      <dsp:nvSpPr>
        <dsp:cNvPr id="0" name=""/>
        <dsp:cNvSpPr/>
      </dsp:nvSpPr>
      <dsp:spPr>
        <a:xfrm>
          <a:off x="1115507" y="3603190"/>
          <a:ext cx="7230667" cy="15168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1500" b="0" kern="1200" dirty="0" smtClean="0">
              <a:latin typeface="+mn-lt"/>
            </a:rPr>
            <a:t>3</a:t>
          </a:r>
          <a:r>
            <a:rPr lang="en-US" altLang="zh-CN" sz="1500" b="0" kern="1200" baseline="30000" dirty="0" smtClean="0">
              <a:latin typeface="+mn-lt"/>
            </a:rPr>
            <a:t>rd</a:t>
          </a:r>
          <a:r>
            <a:rPr lang="en-US" altLang="zh-CN" sz="1500" b="0" kern="1200" dirty="0" smtClean="0">
              <a:latin typeface="+mn-lt"/>
            </a:rPr>
            <a:t>  Workshop [Q3 2019], </a:t>
          </a:r>
          <a:r>
            <a:rPr lang="en-US" sz="1500" b="0" kern="1200" dirty="0" smtClean="0">
              <a:latin typeface="+mn-lt"/>
            </a:rPr>
            <a:t>To be scheduled few months prior to WRC-19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solidFill>
                <a:srgbClr val="FF0000"/>
              </a:solidFill>
              <a:latin typeface="+mn-lt"/>
            </a:rPr>
            <a:t> -Presentation of the CPM &amp; Dir. Reports to WRC-19 </a:t>
          </a:r>
        </a:p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b="0" kern="1200" dirty="0" smtClean="0">
              <a:latin typeface="+mn-lt"/>
            </a:rPr>
            <a:t> -Presentation and review of the regional groups’ draft views, positions and common proposals </a:t>
          </a:r>
          <a:r>
            <a:rPr lang="en-GB" altLang="zh-CN" sz="1500" b="0" kern="1200" dirty="0" smtClean="0">
              <a:latin typeface="+mn-lt"/>
            </a:rPr>
            <a:t>&amp; the draft positions from international organizations like ICAO, IMO, WMO</a:t>
          </a:r>
          <a:endParaRPr lang="zh-CN" altLang="en-US" sz="1500" b="0" kern="1200" dirty="0">
            <a:latin typeface="+mn-lt"/>
          </a:endParaRPr>
        </a:p>
      </dsp:txBody>
      <dsp:txXfrm>
        <a:off x="1159933" y="3647616"/>
        <a:ext cx="5500002" cy="1427960"/>
      </dsp:txXfrm>
    </dsp:sp>
    <dsp:sp modelId="{69911556-522D-F543-B51F-00F3690730F4}">
      <dsp:nvSpPr>
        <dsp:cNvPr id="0" name=""/>
        <dsp:cNvSpPr/>
      </dsp:nvSpPr>
      <dsp:spPr>
        <a:xfrm>
          <a:off x="6105986" y="1214209"/>
          <a:ext cx="985928" cy="98592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3600" kern="1200"/>
        </a:p>
      </dsp:txBody>
      <dsp:txXfrm>
        <a:off x="6327820" y="1214209"/>
        <a:ext cx="542260" cy="741911"/>
      </dsp:txXfrm>
    </dsp:sp>
    <dsp:sp modelId="{3F491A3C-199C-364D-98D2-0F2ADDD7B3FB}">
      <dsp:nvSpPr>
        <dsp:cNvPr id="0" name=""/>
        <dsp:cNvSpPr/>
      </dsp:nvSpPr>
      <dsp:spPr>
        <a:xfrm>
          <a:off x="6732619" y="2973712"/>
          <a:ext cx="985928" cy="98592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3600" kern="1200"/>
        </a:p>
      </dsp:txBody>
      <dsp:txXfrm>
        <a:off x="6954453" y="2973712"/>
        <a:ext cx="542260" cy="7419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76DCD5-0341-AD41-BEEF-34CC2A2A3EC1}">
      <dsp:nvSpPr>
        <dsp:cNvPr id="0" name=""/>
        <dsp:cNvSpPr/>
      </dsp:nvSpPr>
      <dsp:spPr>
        <a:xfrm>
          <a:off x="0" y="166007"/>
          <a:ext cx="6072759" cy="7191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b="0" kern="1200" dirty="0" smtClean="0">
              <a:solidFill>
                <a:srgbClr val="FFCC00"/>
              </a:solidFill>
              <a:cs typeface="Arial" panose="020B0604020202020204" pitchFamily="34" charset="0"/>
            </a:rPr>
            <a:t>30 Nov. – 01 Dec. 2015: </a:t>
          </a:r>
          <a:r>
            <a:rPr lang="en-US" altLang="zh-CN" sz="2000" b="0" kern="1200" dirty="0" smtClean="0">
              <a:solidFill>
                <a:prstClr val="white"/>
              </a:solidFill>
              <a:cs typeface="Arial" panose="020B0604020202020204" pitchFamily="34" charset="0"/>
            </a:rPr>
            <a:t>CPM19-1</a:t>
          </a:r>
          <a:endParaRPr lang="zh-CN" altLang="en-US" sz="2000" kern="1200" dirty="0"/>
        </a:p>
      </dsp:txBody>
      <dsp:txXfrm>
        <a:off x="21064" y="187071"/>
        <a:ext cx="4985273" cy="677059"/>
      </dsp:txXfrm>
    </dsp:sp>
    <dsp:sp modelId="{1AB39CE2-F782-CB4F-B6AB-F48D82A8E982}">
      <dsp:nvSpPr>
        <dsp:cNvPr id="0" name=""/>
        <dsp:cNvSpPr/>
      </dsp:nvSpPr>
      <dsp:spPr>
        <a:xfrm>
          <a:off x="453485" y="1024288"/>
          <a:ext cx="6072759" cy="9636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kern="1200" dirty="0" smtClean="0">
              <a:solidFill>
                <a:srgbClr val="FF0000"/>
              </a:solidFill>
            </a:rPr>
            <a:t>2016-2018</a:t>
          </a:r>
          <a:r>
            <a:rPr lang="en-US" altLang="zh-CN" sz="2000" kern="1200" dirty="0" smtClean="0">
              <a:solidFill>
                <a:srgbClr val="FFCC00"/>
              </a:solidFill>
            </a:rPr>
            <a:t>: </a:t>
          </a:r>
          <a:r>
            <a:rPr lang="en-US" altLang="zh-CN" sz="2000" kern="1200" dirty="0" smtClean="0"/>
            <a:t>ITU-R Study Groups studies                  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kern="1200" dirty="0" smtClean="0"/>
            <a:t> </a:t>
          </a:r>
          <a:r>
            <a:rPr lang="en-US" altLang="zh-CN" sz="2000" kern="1200" dirty="0" smtClean="0">
              <a:solidFill>
                <a:srgbClr val="FFCC00"/>
              </a:solidFill>
            </a:rPr>
            <a:t>[Nov. 2017]:  </a:t>
          </a:r>
          <a:r>
            <a:rPr lang="en-US" altLang="zh-CN" sz="2000" kern="1200" dirty="0" smtClean="0"/>
            <a:t>1</a:t>
          </a:r>
          <a:r>
            <a:rPr lang="en-US" altLang="zh-CN" sz="2000" kern="1200" baseline="30000" dirty="0" smtClean="0"/>
            <a:t>st</a:t>
          </a:r>
          <a:r>
            <a:rPr lang="en-US" altLang="zh-CN" sz="2000" kern="1200" dirty="0" smtClean="0"/>
            <a:t> </a:t>
          </a:r>
          <a:r>
            <a:rPr lang="en-US" sz="2000" kern="1200" baseline="0" dirty="0" smtClean="0"/>
            <a:t>Inter-regional Workshop</a:t>
          </a:r>
          <a:endParaRPr lang="zh-CN" altLang="en-US" sz="2000" kern="1200" dirty="0"/>
        </a:p>
      </dsp:txBody>
      <dsp:txXfrm>
        <a:off x="481710" y="1052513"/>
        <a:ext cx="4965476" cy="907236"/>
      </dsp:txXfrm>
    </dsp:sp>
    <dsp:sp modelId="{3FE37546-7A17-B446-A8AD-7414D56BCBBC}">
      <dsp:nvSpPr>
        <dsp:cNvPr id="0" name=""/>
        <dsp:cNvSpPr/>
      </dsp:nvSpPr>
      <dsp:spPr>
        <a:xfrm>
          <a:off x="935573" y="2077593"/>
          <a:ext cx="6072759" cy="9838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kern="1200" dirty="0" smtClean="0">
              <a:solidFill>
                <a:srgbClr val="FF0000"/>
              </a:solidFill>
            </a:rPr>
            <a:t>31.8. 2018</a:t>
          </a:r>
          <a:r>
            <a:rPr lang="en-US" altLang="zh-CN" sz="2000" kern="1200" dirty="0" smtClean="0">
              <a:solidFill>
                <a:srgbClr val="FFCC00"/>
              </a:solidFill>
            </a:rPr>
            <a:t>: </a:t>
          </a:r>
          <a:r>
            <a:rPr lang="en-US" altLang="zh-CN" sz="2000" kern="1200" dirty="0" smtClean="0"/>
            <a:t>Submission of material from SGs to CPM19 Chapter Rapporteurs          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2000" kern="1200" dirty="0" smtClean="0">
              <a:solidFill>
                <a:srgbClr val="FFCC00"/>
              </a:solidFill>
            </a:rPr>
            <a:t>[Q4. 2018]:  </a:t>
          </a:r>
          <a:r>
            <a:rPr lang="en-US" altLang="zh-CN" sz="2000" kern="1200" dirty="0" smtClean="0"/>
            <a:t>2</a:t>
          </a:r>
          <a:r>
            <a:rPr lang="en-US" altLang="zh-CN" sz="2000" kern="1200" baseline="30000" dirty="0" smtClean="0"/>
            <a:t>nd</a:t>
          </a:r>
          <a:r>
            <a:rPr lang="en-US" altLang="zh-CN" sz="2000" kern="1200" dirty="0" smtClean="0"/>
            <a:t> </a:t>
          </a:r>
          <a:r>
            <a:rPr lang="en-US" sz="2000" kern="1200" baseline="0" dirty="0" smtClean="0"/>
            <a:t>Inter-regional Workshop</a:t>
          </a:r>
          <a:endParaRPr lang="zh-CN" altLang="en-US" sz="2000" kern="1200" dirty="0"/>
        </a:p>
      </dsp:txBody>
      <dsp:txXfrm>
        <a:off x="964389" y="2106409"/>
        <a:ext cx="4964294" cy="926235"/>
      </dsp:txXfrm>
    </dsp:sp>
    <dsp:sp modelId="{573E0E16-B501-0A4B-9ECA-F8615A333DCB}">
      <dsp:nvSpPr>
        <dsp:cNvPr id="0" name=""/>
        <dsp:cNvSpPr/>
      </dsp:nvSpPr>
      <dsp:spPr>
        <a:xfrm>
          <a:off x="1360455" y="3139211"/>
          <a:ext cx="6072759" cy="9203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u="none" kern="1200" dirty="0" smtClean="0">
              <a:solidFill>
                <a:srgbClr val="FFC000"/>
              </a:solidFill>
            </a:rPr>
            <a:t>18-28 Feb. </a:t>
          </a:r>
          <a:r>
            <a:rPr lang="en-GB" sz="2000" b="0" u="none" kern="1200" dirty="0" smtClean="0">
              <a:solidFill>
                <a:srgbClr val="FFC000"/>
              </a:solidFill>
            </a:rPr>
            <a:t>2019</a:t>
          </a:r>
          <a:r>
            <a:rPr lang="en-US" altLang="zh-CN" sz="2000" kern="1200" dirty="0" smtClean="0">
              <a:solidFill>
                <a:srgbClr val="FFCC00"/>
              </a:solidFill>
            </a:rPr>
            <a:t>: </a:t>
          </a:r>
          <a:r>
            <a:rPr lang="en-US" altLang="zh-CN" sz="2000" kern="1200" dirty="0" smtClean="0"/>
            <a:t>CPM19-2                                                                 </a:t>
          </a:r>
          <a:r>
            <a:rPr lang="en-US" altLang="zh-CN" sz="2000" kern="1200" dirty="0" smtClean="0">
              <a:solidFill>
                <a:srgbClr val="FFCC00"/>
              </a:solidFill>
            </a:rPr>
            <a:t>[Q3. 2019]: </a:t>
          </a:r>
          <a:r>
            <a:rPr lang="en-US" altLang="zh-CN" sz="2000" kern="1200" dirty="0" smtClean="0"/>
            <a:t>3</a:t>
          </a:r>
          <a:r>
            <a:rPr lang="en-US" altLang="zh-CN" sz="2000" kern="1200" baseline="30000" dirty="0" smtClean="0"/>
            <a:t>rd</a:t>
          </a:r>
          <a:r>
            <a:rPr lang="en-US" altLang="zh-CN" sz="2000" kern="1200" dirty="0" smtClean="0"/>
            <a:t> </a:t>
          </a:r>
          <a:r>
            <a:rPr lang="en-US" sz="2000" kern="1200" baseline="0" dirty="0" smtClean="0"/>
            <a:t>Inter-regional Workshop</a:t>
          </a:r>
          <a:endParaRPr lang="zh-CN" altLang="en-US" sz="2000" kern="1200" dirty="0"/>
        </a:p>
      </dsp:txBody>
      <dsp:txXfrm>
        <a:off x="1387412" y="3166168"/>
        <a:ext cx="4968012" cy="866459"/>
      </dsp:txXfrm>
    </dsp:sp>
    <dsp:sp modelId="{BDB25B8F-2A52-0243-8D40-073CBF81FF5A}">
      <dsp:nvSpPr>
        <dsp:cNvPr id="0" name=""/>
        <dsp:cNvSpPr/>
      </dsp:nvSpPr>
      <dsp:spPr>
        <a:xfrm>
          <a:off x="1813940" y="4214591"/>
          <a:ext cx="6072759" cy="8909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0" u="none" kern="1200" dirty="0" smtClean="0">
              <a:solidFill>
                <a:srgbClr val="FFC000"/>
              </a:solidFill>
            </a:rPr>
            <a:t>21-25 Oct. 2019</a:t>
          </a:r>
          <a:r>
            <a:rPr lang="en-US" altLang="zh-CN" sz="2000" kern="1200" dirty="0" smtClean="0">
              <a:solidFill>
                <a:srgbClr val="FFCC00"/>
              </a:solidFill>
            </a:rPr>
            <a:t>: </a:t>
          </a:r>
          <a:r>
            <a:rPr lang="en-US" altLang="zh-CN" sz="2000" kern="1200" dirty="0" smtClean="0">
              <a:solidFill>
                <a:schemeClr val="bg1"/>
              </a:solidFill>
            </a:rPr>
            <a:t>RA-19                                            </a:t>
          </a:r>
          <a:r>
            <a:rPr lang="en-GB" sz="2000" b="0" u="none" kern="1200" dirty="0" smtClean="0">
              <a:solidFill>
                <a:srgbClr val="FFC000"/>
              </a:solidFill>
            </a:rPr>
            <a:t>28 Oct. to 22 Nov. 2019</a:t>
          </a:r>
          <a:r>
            <a:rPr lang="en-US" altLang="zh-CN" sz="2000" kern="1200" dirty="0" smtClean="0">
              <a:solidFill>
                <a:srgbClr val="FFCC00"/>
              </a:solidFill>
            </a:rPr>
            <a:t>: </a:t>
          </a:r>
          <a:r>
            <a:rPr lang="en-US" altLang="zh-CN" sz="2000" kern="1200" dirty="0" smtClean="0"/>
            <a:t>WRC-19</a:t>
          </a:r>
          <a:endParaRPr lang="zh-CN" altLang="en-US" sz="2000" kern="1200" dirty="0"/>
        </a:p>
      </dsp:txBody>
      <dsp:txXfrm>
        <a:off x="1840035" y="4240686"/>
        <a:ext cx="4969736" cy="838748"/>
      </dsp:txXfrm>
    </dsp:sp>
    <dsp:sp modelId="{B91033DE-A61F-CC49-A3C0-773CBD12C120}">
      <dsp:nvSpPr>
        <dsp:cNvPr id="0" name=""/>
        <dsp:cNvSpPr/>
      </dsp:nvSpPr>
      <dsp:spPr>
        <a:xfrm>
          <a:off x="5475411" y="671377"/>
          <a:ext cx="597347" cy="59734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700" kern="1200"/>
        </a:p>
      </dsp:txBody>
      <dsp:txXfrm>
        <a:off x="5609814" y="671377"/>
        <a:ext cx="328541" cy="449504"/>
      </dsp:txXfrm>
    </dsp:sp>
    <dsp:sp modelId="{9F49EA62-60FB-BC45-8795-68466B76EA48}">
      <dsp:nvSpPr>
        <dsp:cNvPr id="0" name=""/>
        <dsp:cNvSpPr/>
      </dsp:nvSpPr>
      <dsp:spPr>
        <a:xfrm>
          <a:off x="5928897" y="1718010"/>
          <a:ext cx="597347" cy="59734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700" kern="1200"/>
        </a:p>
      </dsp:txBody>
      <dsp:txXfrm>
        <a:off x="6063300" y="1718010"/>
        <a:ext cx="328541" cy="449504"/>
      </dsp:txXfrm>
    </dsp:sp>
    <dsp:sp modelId="{55F0A883-A98B-394E-AE49-FB34633F698C}">
      <dsp:nvSpPr>
        <dsp:cNvPr id="0" name=""/>
        <dsp:cNvSpPr/>
      </dsp:nvSpPr>
      <dsp:spPr>
        <a:xfrm>
          <a:off x="6382382" y="2749327"/>
          <a:ext cx="597347" cy="59734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700" kern="1200"/>
        </a:p>
      </dsp:txBody>
      <dsp:txXfrm>
        <a:off x="6516785" y="2749327"/>
        <a:ext cx="328541" cy="449504"/>
      </dsp:txXfrm>
    </dsp:sp>
    <dsp:sp modelId="{DA2493A4-3278-B04F-885B-061897CFFA6F}">
      <dsp:nvSpPr>
        <dsp:cNvPr id="0" name=""/>
        <dsp:cNvSpPr/>
      </dsp:nvSpPr>
      <dsp:spPr>
        <a:xfrm>
          <a:off x="6835867" y="3806172"/>
          <a:ext cx="597347" cy="59734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2700" kern="1200"/>
        </a:p>
      </dsp:txBody>
      <dsp:txXfrm>
        <a:off x="6970270" y="3806172"/>
        <a:ext cx="328541" cy="4495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1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9"/>
            <a:ext cx="28908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en-US" smtClean="0"/>
              <a:t>FSMPG WRC-19 WS, Bangkok, Tailand</a:t>
            </a: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31339"/>
            <a:ext cx="28908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F32DD918-3E4C-4DC8-9AB5-47F4BD98EC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3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1"/>
            <a:ext cx="28908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5663" y="746125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4"/>
            <a:ext cx="4891088" cy="446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9"/>
            <a:ext cx="28908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r>
              <a:rPr lang="en-US" smtClean="0"/>
              <a:t>FSMPG WRC-19 WS, Bangkok, Tailand</a:t>
            </a:r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1339"/>
            <a:ext cx="28908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0">
                <a:solidFill>
                  <a:schemeClr val="tx1"/>
                </a:solidFill>
                <a:latin typeface="Verdana" pitchFamily="34" charset="0"/>
              </a:defRPr>
            </a:lvl1pPr>
          </a:lstStyle>
          <a:p>
            <a:fld id="{D7987D5C-6284-4394-9BFF-3A5B425480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73410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0787BA-A333-432E-9E1B-245A1012C03C}" type="slidenum">
              <a:rPr lang="en-US"/>
              <a:pPr/>
              <a:t>1</a:t>
            </a:fld>
            <a:endParaRPr lang="en-US"/>
          </a:p>
        </p:txBody>
      </p:sp>
      <p:sp>
        <p:nvSpPr>
          <p:cNvPr id="85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5811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523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7D5C-6284-4394-9BFF-3A5B4254802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1319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7D5C-6284-4394-9BFF-3A5B4254802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1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5FED36-1EE0-4196-A2B4-F97909E81B89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1813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5663" y="746125"/>
            <a:ext cx="4960937" cy="3721100"/>
          </a:xfrm>
          <a:ln/>
        </p:spPr>
      </p:sp>
      <p:sp>
        <p:nvSpPr>
          <p:cNvPr id="1813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9406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7D5C-6284-4394-9BFF-3A5B4254802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937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7D5C-6284-4394-9BFF-3A5B4254802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5667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595073-8764-4E6B-AC16-32A0DB30825E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732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alt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163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7D5C-6284-4394-9BFF-3A5B4254802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2978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E7E218-9473-4E4E-BA13-22C19D998763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97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34D249-8C8D-462F-A411-709931CFDE94}" type="slidenum">
              <a:rPr lang="en-US"/>
              <a:pPr/>
              <a:t>2</a:t>
            </a:fld>
            <a:endParaRPr lang="en-US"/>
          </a:p>
        </p:txBody>
      </p:sp>
      <p:sp>
        <p:nvSpPr>
          <p:cNvPr id="130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27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sz="5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7D5C-6284-4394-9BFF-3A5B4254802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17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zh-CN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7D5C-6284-4394-9BFF-3A5B4254802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588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987D5C-6284-4394-9BFF-3A5B4254802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3475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96988" y="1149350"/>
            <a:ext cx="4135437" cy="31035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aseline="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8F8097-C128-412F-8DAD-0D19B42935B8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387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2EB519-E74D-4591-B03B-C799EC34AB5F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80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endParaRPr lang="en-US" baseline="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705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3A6338-5B80-49F6-BC46-FFD6C9DA4ADB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654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baseline="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889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34D249-8C8D-462F-A411-709931CFDE94}" type="slidenum">
              <a:rPr lang="en-US"/>
              <a:pPr/>
              <a:t>9</a:t>
            </a:fld>
            <a:endParaRPr lang="en-US"/>
          </a:p>
        </p:txBody>
      </p:sp>
      <p:sp>
        <p:nvSpPr>
          <p:cNvPr id="130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FSMPG WRC-19 WS, Bangkok, Tailand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03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5" r="20492"/>
          <a:stretch/>
        </p:blipFill>
        <p:spPr>
          <a:xfrm>
            <a:off x="157596" y="0"/>
            <a:ext cx="942109" cy="977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048121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70998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09532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4559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59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13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28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948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415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5354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53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5" r="20492"/>
          <a:stretch/>
        </p:blipFill>
        <p:spPr>
          <a:xfrm>
            <a:off x="101601" y="57085"/>
            <a:ext cx="942109" cy="92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" name="Straight Connector 7"/>
          <p:cNvCxnSpPr/>
          <p:nvPr userDrawn="1"/>
        </p:nvCxnSpPr>
        <p:spPr>
          <a:xfrm flipV="1">
            <a:off x="82551" y="1036139"/>
            <a:ext cx="9042400" cy="46181"/>
          </a:xfrm>
          <a:prstGeom prst="line">
            <a:avLst/>
          </a:prstGeom>
          <a:ln cap="sq">
            <a:solidFill>
              <a:schemeClr val="accent3">
                <a:alpha val="9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V="1">
            <a:off x="32328" y="6257652"/>
            <a:ext cx="9042400" cy="46181"/>
          </a:xfrm>
          <a:prstGeom prst="line">
            <a:avLst/>
          </a:prstGeom>
          <a:ln cap="sq">
            <a:solidFill>
              <a:schemeClr val="accent3">
                <a:alpha val="9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6" descr="ITU-R CCIR 90-logo _410352c_e-0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2801" y="103698"/>
            <a:ext cx="949598" cy="851751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6792526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696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654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24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34744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5" r="20492"/>
          <a:stretch/>
        </p:blipFill>
        <p:spPr>
          <a:xfrm>
            <a:off x="8100292" y="30310"/>
            <a:ext cx="942109" cy="977900"/>
          </a:xfrm>
          <a:prstGeom prst="rect">
            <a:avLst/>
          </a:prstGeom>
          <a:effectLst>
            <a:softEdge rad="0"/>
          </a:effectLst>
          <a:scene3d>
            <a:camera prst="orthographicFront">
              <a:rot lat="600000" lon="0" rev="0"/>
            </a:camera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35832061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89617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2652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44541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40409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05640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altLang="zh-CN" b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t>27/3/2017</a:t>
            </a:r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b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t>ICAO FSMP, WRC-19 RPG, Bangkok, Thailand </a:t>
            </a:r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fld id="{7C021B37-211E-43F9-B572-875673115ECD}" type="slidenum">
              <a:rPr lang="en-US" b="0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cs typeface="+mn-cs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buClrTx/>
              </a:pPr>
              <a:t>‹#›</a:t>
            </a:fld>
            <a:endParaRPr lang="en-US" b="0">
              <a:solidFill>
                <a:prstClr val="black">
                  <a:tint val="75000"/>
                </a:prstClr>
              </a:solidFill>
              <a:latin typeface="Calibri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406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smtClean="0"/>
              <a:t>27/3/2017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ICAO FSMP, WRC-19 RPG, Bangkok, Thailand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FED63-1105-4CFA-A80D-3C1DA73B51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01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hyperlink" Target="http://www.itu.int/go/wrc-19-regional" TargetMode="External"/><Relationship Id="rId7" Type="http://schemas.openxmlformats.org/officeDocument/2006/relationships/image" Target="../media/image11.jpeg"/><Relationship Id="rId8" Type="http://schemas.openxmlformats.org/officeDocument/2006/relationships/image" Target="../media/image12.jpg"/><Relationship Id="rId9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tu.int/en/events/Pages/Calendar-Events.aspx?sector=ITU-R" TargetMode="External"/><Relationship Id="rId4" Type="http://schemas.openxmlformats.org/officeDocument/2006/relationships/diagramData" Target="../diagrams/data2.xml"/><Relationship Id="rId5" Type="http://schemas.openxmlformats.org/officeDocument/2006/relationships/diagramLayout" Target="../diagrams/layout2.xml"/><Relationship Id="rId6" Type="http://schemas.openxmlformats.org/officeDocument/2006/relationships/diagramQuickStyle" Target="../diagrams/quickStyle2.xml"/><Relationship Id="rId7" Type="http://schemas.openxmlformats.org/officeDocument/2006/relationships/diagramColors" Target="../diagrams/colors2.xml"/><Relationship Id="rId8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e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itu.int/en/ITU-R/study-groups/rcpm/Pages/wrc-19-studies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71268" y="1961377"/>
            <a:ext cx="7644082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Preparation process for</a:t>
            </a:r>
            <a:b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WRC-19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362405" y="4208692"/>
            <a:ext cx="891099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buClrTx/>
              <a:buFontTx/>
              <a:buNone/>
            </a:pPr>
            <a:r>
              <a:rPr lang="en-GB" dirty="0" err="1" smtClean="0">
                <a:solidFill>
                  <a:srgbClr val="0728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Xingguo</a:t>
            </a:r>
            <a:r>
              <a:rPr lang="en-GB" dirty="0" smtClean="0">
                <a:solidFill>
                  <a:srgbClr val="0728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Zhou</a:t>
            </a:r>
            <a:endParaRPr lang="en-GB" b="0" dirty="0" smtClean="0">
              <a:solidFill>
                <a:srgbClr val="07289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Tx/>
              <a:buFontTx/>
              <a:buNone/>
            </a:pPr>
            <a:r>
              <a:rPr lang="en-GB" b="0" dirty="0" err="1" smtClean="0">
                <a:solidFill>
                  <a:srgbClr val="0728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Radiocommunication</a:t>
            </a:r>
            <a:r>
              <a:rPr lang="en-GB" b="0" dirty="0" smtClean="0">
                <a:solidFill>
                  <a:srgbClr val="07289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Bureau, ITU</a:t>
            </a:r>
          </a:p>
        </p:txBody>
      </p:sp>
      <p:sp>
        <p:nvSpPr>
          <p:cNvPr id="6" name="Rectangle 32"/>
          <p:cNvSpPr>
            <a:spLocks noChangeArrowheads="1"/>
          </p:cNvSpPr>
          <p:nvPr/>
        </p:nvSpPr>
        <p:spPr bwMode="auto">
          <a:xfrm>
            <a:off x="1621991" y="5622994"/>
            <a:ext cx="66246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US" sz="1600" dirty="0" smtClean="0">
                <a:solidFill>
                  <a:srgbClr val="1B5BA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ICAO </a:t>
            </a:r>
            <a:r>
              <a:rPr lang="en-US" sz="1600" dirty="0">
                <a:solidFill>
                  <a:srgbClr val="1B5BA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Frequency </a:t>
            </a:r>
            <a:r>
              <a:rPr lang="en-US" sz="1600" dirty="0" smtClean="0">
                <a:solidFill>
                  <a:srgbClr val="1B5BA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Spectrum Management Panel WRC-19 </a:t>
            </a:r>
            <a:r>
              <a:rPr lang="en-US" sz="1600" dirty="0">
                <a:solidFill>
                  <a:srgbClr val="1B5BA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Regional Preparatory </a:t>
            </a:r>
            <a:r>
              <a:rPr lang="en-US" sz="1600" dirty="0" smtClean="0">
                <a:solidFill>
                  <a:srgbClr val="1B5BA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Group, 27 </a:t>
            </a:r>
            <a:r>
              <a:rPr lang="en-US" sz="1600" dirty="0">
                <a:solidFill>
                  <a:srgbClr val="1B5BA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28 March 2017, Bangkok, </a:t>
            </a:r>
            <a:r>
              <a:rPr lang="en-US" sz="1600" dirty="0" smtClean="0">
                <a:solidFill>
                  <a:srgbClr val="1B5BA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Thailand</a:t>
            </a:r>
            <a:endParaRPr lang="en-US" sz="1600" dirty="0">
              <a:solidFill>
                <a:srgbClr val="1B5BA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advTm="26666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07833"/>
            <a:ext cx="7886700" cy="43513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400" dirty="0">
                <a:solidFill>
                  <a:prstClr val="black"/>
                </a:solidFill>
              </a:rPr>
              <a:t>Discussions and decisions of WRC are based on the following documents:</a:t>
            </a:r>
          </a:p>
          <a:p>
            <a:pPr lvl="0">
              <a:buFont typeface="Wingdings" charset="2"/>
              <a:buChar char="ü"/>
            </a:pPr>
            <a:r>
              <a:rPr lang="en-US" altLang="zh-CN" sz="2400" dirty="0">
                <a:solidFill>
                  <a:prstClr val="black"/>
                </a:solidFill>
              </a:rPr>
              <a:t>contributions from the ITU Member States </a:t>
            </a:r>
          </a:p>
          <a:p>
            <a:pPr lvl="0">
              <a:buFont typeface="Wingdings" charset="2"/>
              <a:buChar char="ü"/>
            </a:pPr>
            <a:r>
              <a:rPr lang="en-US" altLang="zh-CN" sz="2400" dirty="0">
                <a:solidFill>
                  <a:srgbClr val="FF0000"/>
                </a:solidFill>
              </a:rPr>
              <a:t>Regional Common proposals of Regional Groups and groups of countries</a:t>
            </a:r>
          </a:p>
          <a:p>
            <a:pPr lvl="0">
              <a:buFont typeface="Wingdings" panose="05000000000000000000" pitchFamily="2" charset="2"/>
              <a:buChar char="Ø"/>
            </a:pPr>
            <a:endParaRPr lang="en-US" altLang="zh-CN" sz="2400" dirty="0" smtClean="0">
              <a:solidFill>
                <a:prstClr val="black"/>
              </a:solidFill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en-US" altLang="zh-CN" sz="2400" dirty="0" smtClean="0">
                <a:solidFill>
                  <a:prstClr val="black"/>
                </a:solidFill>
              </a:rPr>
              <a:t>The </a:t>
            </a:r>
            <a:r>
              <a:rPr lang="en-US" altLang="zh-CN" sz="2400" dirty="0">
                <a:solidFill>
                  <a:prstClr val="black"/>
                </a:solidFill>
              </a:rPr>
              <a:t>following documents are taken into account into WRC discussions:</a:t>
            </a:r>
          </a:p>
          <a:p>
            <a:pPr lvl="0">
              <a:buFont typeface="Wingdings" charset="2"/>
              <a:buChar char="ü"/>
            </a:pPr>
            <a:r>
              <a:rPr lang="en-US" altLang="zh-CN" sz="2400" dirty="0">
                <a:solidFill>
                  <a:prstClr val="black"/>
                </a:solidFill>
              </a:rPr>
              <a:t>CPM Report - a reference document with technical basis for WRC-19 (3 years of studies</a:t>
            </a:r>
            <a:r>
              <a:rPr lang="en-US" altLang="zh-CN" sz="2400" dirty="0" smtClean="0">
                <a:solidFill>
                  <a:prstClr val="black"/>
                </a:solidFill>
              </a:rPr>
              <a:t>);</a:t>
            </a:r>
          </a:p>
          <a:p>
            <a:pPr lvl="0">
              <a:buFont typeface="Wingdings" charset="2"/>
              <a:buChar char="ü"/>
            </a:pPr>
            <a:r>
              <a:rPr lang="en-US" altLang="zh-CN" sz="2400" dirty="0" smtClean="0">
                <a:solidFill>
                  <a:prstClr val="black"/>
                </a:solidFill>
              </a:rPr>
              <a:t>positions </a:t>
            </a:r>
            <a:r>
              <a:rPr lang="en-US" altLang="zh-CN" sz="2400" dirty="0">
                <a:solidFill>
                  <a:prstClr val="black"/>
                </a:solidFill>
              </a:rPr>
              <a:t>of the main UN partners, i.e. ICAO, IMO, </a:t>
            </a:r>
            <a:r>
              <a:rPr lang="en-US" altLang="zh-CN" sz="2400" dirty="0" smtClean="0">
                <a:solidFill>
                  <a:prstClr val="black"/>
                </a:solidFill>
              </a:rPr>
              <a:t>WMO </a:t>
            </a:r>
            <a:r>
              <a:rPr lang="en-US" altLang="zh-CN" sz="2400" dirty="0">
                <a:solidFill>
                  <a:prstClr val="black"/>
                </a:solidFill>
              </a:rPr>
              <a:t>– informational but extremely important documents.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30077" y="497578"/>
            <a:ext cx="7083846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sz="2400" b="0" dirty="0" smtClean="0">
                <a:solidFill>
                  <a:schemeClr val="bg1"/>
                </a:solidFill>
                <a:latin typeface="Arial" pitchFamily="34" charset="0"/>
              </a:rPr>
              <a:t>Proposals to WRC-19</a:t>
            </a:r>
            <a:endParaRPr lang="en-US" sz="2400" b="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639262"/>
      </p:ext>
    </p:extLst>
  </p:cSld>
  <p:clrMapOvr>
    <a:masterClrMapping/>
  </p:clrMapOvr>
  <p:transition advTm="64783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594177"/>
            <a:ext cx="7886700" cy="4351338"/>
          </a:xfrm>
        </p:spPr>
        <p:txBody>
          <a:bodyPr/>
          <a:lstStyle/>
          <a:p>
            <a:endParaRPr kumimoji="1"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068956" y="440675"/>
            <a:ext cx="7028121" cy="49450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>
            <a:normAutofit fontScale="90000"/>
          </a:bodyPr>
          <a:lstStyle/>
          <a:p>
            <a:pPr algn="ctr">
              <a:buClrTx/>
              <a:buFontTx/>
              <a:buNone/>
            </a:pP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</a:rPr>
              <a:t>ITU </a:t>
            </a:r>
            <a:r>
              <a:rPr lang="en-GB" sz="2700" dirty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rPr>
              <a:t>Inter-regional</a:t>
            </a:r>
            <a:r>
              <a:rPr lang="en-GB" sz="2400" dirty="0" smtClean="0">
                <a:solidFill>
                  <a:schemeClr val="bg1"/>
                </a:solidFill>
                <a:latin typeface="Arial" pitchFamily="34" charset="0"/>
              </a:rPr>
              <a:t> Workshop on WRC-19 Preparation</a:t>
            </a:r>
            <a:endParaRPr lang="en-US" sz="3200" dirty="0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11" name="图表 10"/>
          <p:cNvGraphicFramePr/>
          <p:nvPr>
            <p:extLst>
              <p:ext uri="{D42A27DB-BD31-4B8C-83A1-F6EECF244321}">
                <p14:modId xmlns:p14="http://schemas.microsoft.com/office/powerpoint/2010/main" val="728455796"/>
              </p:ext>
            </p:extLst>
          </p:nvPr>
        </p:nvGraphicFramePr>
        <p:xfrm>
          <a:off x="340659" y="1300308"/>
          <a:ext cx="8355106" cy="5056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094686"/>
      </p:ext>
    </p:extLst>
  </p:cSld>
  <p:clrMapOvr>
    <a:masterClrMapping/>
  </p:clrMapOvr>
  <p:transition advTm="165744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32" y="4610101"/>
            <a:ext cx="939699" cy="809625"/>
          </a:xfrm>
        </p:spPr>
      </p:pic>
      <p:sp>
        <p:nvSpPr>
          <p:cNvPr id="2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F29E-5EB0-4569-8427-45F09FCB9184}" type="slidenum">
              <a:rPr lang="en-US"/>
              <a:pPr/>
              <a:t>12</a:t>
            </a:fld>
            <a:endParaRPr lang="en-US" dirty="0"/>
          </a:p>
        </p:txBody>
      </p:sp>
      <p:pic>
        <p:nvPicPr>
          <p:cNvPr id="1812483" name="Picture 3" descr="atu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32" y="2597150"/>
            <a:ext cx="1017918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12485" name="Picture 5" descr="image00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933450"/>
            <a:ext cx="914400" cy="83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12490" name="Text Box 10"/>
          <p:cNvSpPr txBox="1">
            <a:spLocks noChangeArrowheads="1"/>
          </p:cNvSpPr>
          <p:nvPr/>
        </p:nvSpPr>
        <p:spPr bwMode="auto">
          <a:xfrm>
            <a:off x="2209800" y="3623113"/>
            <a:ext cx="6647761" cy="830997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buClrTx/>
              <a:buFontTx/>
              <a:buChar char="•"/>
            </a:pPr>
            <a:r>
              <a:rPr lang="en-US" sz="1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4th CPG-19: 4-7 July 2017, Brussels, Belgium</a:t>
            </a:r>
          </a:p>
          <a:p>
            <a:pPr eaLnBrk="1" hangingPunct="1">
              <a:buClrTx/>
              <a:buFontTx/>
              <a:buChar char="•"/>
            </a:pPr>
            <a:r>
              <a:rPr lang="en-US" sz="1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3rd CPG-19: 14-17 March 2017, Vienna, Austria</a:t>
            </a:r>
          </a:p>
          <a:p>
            <a:pPr eaLnBrk="1" hangingPunct="1">
              <a:buClrTx/>
              <a:buFontTx/>
              <a:buChar char="•"/>
            </a:pPr>
            <a:r>
              <a:rPr lang="en-US" sz="1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2nd CPG-19: 6-9 December 2016, </a:t>
            </a:r>
            <a:r>
              <a:rPr lang="en-US" sz="12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Feusisberg</a:t>
            </a:r>
            <a:r>
              <a:rPr lang="en-US" sz="1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Switzerland</a:t>
            </a:r>
          </a:p>
          <a:p>
            <a:pPr eaLnBrk="1" hangingPunct="1">
              <a:buClrTx/>
              <a:buFontTx/>
              <a:buChar char="•"/>
            </a:pPr>
            <a:r>
              <a:rPr lang="en-US" sz="1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1st ECC Conference Preparatory Group for WRC-19 (</a:t>
            </a:r>
            <a:r>
              <a:rPr lang="en-US" sz="12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CPG-19) </a:t>
            </a:r>
            <a:r>
              <a:rPr lang="en-US" sz="1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2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16-18 </a:t>
            </a:r>
            <a:r>
              <a:rPr lang="en-US" sz="1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April 2016, Bonn, Germany</a:t>
            </a:r>
          </a:p>
        </p:txBody>
      </p:sp>
      <p:sp>
        <p:nvSpPr>
          <p:cNvPr id="1812491" name="Text Box 11"/>
          <p:cNvSpPr txBox="1">
            <a:spLocks noChangeArrowheads="1"/>
          </p:cNvSpPr>
          <p:nvPr/>
        </p:nvSpPr>
        <p:spPr bwMode="auto">
          <a:xfrm>
            <a:off x="2209800" y="899833"/>
            <a:ext cx="6647761" cy="757130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2075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FontTx/>
              <a:buChar char="•"/>
            </a:pPr>
            <a:r>
              <a:rPr lang="en-US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2nd APG-19: </a:t>
            </a:r>
            <a:r>
              <a:rPr lang="en-US" sz="16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17-21 </a:t>
            </a:r>
            <a:r>
              <a:rPr lang="en-US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July 2017, Bali, Indonesia</a:t>
            </a:r>
          </a:p>
          <a:p>
            <a:pPr eaLnBrk="1" hangingPunct="1">
              <a:lnSpc>
                <a:spcPct val="90000"/>
              </a:lnSpc>
              <a:buClrTx/>
              <a:buFontTx/>
              <a:buChar char="•"/>
            </a:pPr>
            <a:r>
              <a:rPr lang="en-US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1st APT Conference Preparatory Group </a:t>
            </a:r>
            <a:r>
              <a:rPr lang="en-US" sz="16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 WRC-19 (APG-19): 26-28 </a:t>
            </a:r>
            <a:r>
              <a:rPr lang="en-US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July 2016, Chengdu, People's Republic of China</a:t>
            </a:r>
          </a:p>
        </p:txBody>
      </p:sp>
      <p:sp>
        <p:nvSpPr>
          <p:cNvPr id="1812493" name="Text Box 13"/>
          <p:cNvSpPr txBox="1">
            <a:spLocks noChangeArrowheads="1"/>
          </p:cNvSpPr>
          <p:nvPr/>
        </p:nvSpPr>
        <p:spPr bwMode="auto">
          <a:xfrm>
            <a:off x="2209798" y="5507049"/>
            <a:ext cx="6647761" cy="738664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it-IT" altLang="zh-CN" sz="14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3rd</a:t>
            </a:r>
            <a:r>
              <a:rPr lang="it-IT" altLang="zh-CN" sz="1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RCC WG WRC-19/RA-19: 10-13 April 2017, </a:t>
            </a:r>
            <a:r>
              <a:rPr lang="it-IT" altLang="zh-CN" sz="14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Bishkek</a:t>
            </a:r>
            <a:r>
              <a:rPr lang="it-IT" altLang="zh-CN" sz="1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altLang="zh-CN" sz="14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Kyrgyz</a:t>
            </a:r>
            <a:r>
              <a:rPr lang="it-IT" altLang="zh-CN" sz="1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Republic</a:t>
            </a:r>
          </a:p>
          <a:p>
            <a:pPr eaLnBrk="1" hangingPunct="1">
              <a:buClrTx/>
              <a:buFontTx/>
              <a:buChar char="•"/>
            </a:pPr>
            <a:r>
              <a:rPr lang="en-US" sz="14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2nd </a:t>
            </a:r>
            <a:r>
              <a:rPr lang="en-US" sz="1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RCC WG WRC-19/RA-19: 12-15 September 2016, Minsk, Belarus (Republic of)</a:t>
            </a:r>
          </a:p>
          <a:p>
            <a:pPr eaLnBrk="1" hangingPunct="1">
              <a:buClrTx/>
              <a:buFontTx/>
              <a:buChar char="•"/>
            </a:pPr>
            <a:r>
              <a:rPr lang="en-US" sz="1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1st RCC WG </a:t>
            </a:r>
            <a:r>
              <a:rPr lang="en-US" sz="14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WRC-19/RA-19:25 </a:t>
            </a:r>
            <a:r>
              <a:rPr lang="en-US" sz="1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February 2016, Astana, Kazakhstan (Republic of)</a:t>
            </a:r>
          </a:p>
        </p:txBody>
      </p:sp>
      <p:sp>
        <p:nvSpPr>
          <p:cNvPr id="1812494" name="Text Box 14"/>
          <p:cNvSpPr txBox="1">
            <a:spLocks noChangeArrowheads="1"/>
          </p:cNvSpPr>
          <p:nvPr/>
        </p:nvSpPr>
        <p:spPr bwMode="auto">
          <a:xfrm>
            <a:off x="1809750" y="6470234"/>
            <a:ext cx="378821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</a:pPr>
            <a:r>
              <a:rPr lang="en-US" altLang="zh-CN" sz="1200" dirty="0" smtClean="0"/>
              <a:t>See </a:t>
            </a:r>
            <a:r>
              <a:rPr lang="en-US" altLang="zh-CN" sz="1200" dirty="0"/>
              <a:t>details </a:t>
            </a:r>
            <a:r>
              <a:rPr lang="en-US" altLang="zh-CN" sz="1200" dirty="0" smtClean="0"/>
              <a:t>at </a:t>
            </a:r>
            <a:r>
              <a:rPr lang="en-US" altLang="zh-CN" sz="1200" dirty="0" smtClean="0">
                <a:hlinkClick r:id="rId6"/>
              </a:rPr>
              <a:t>www.itu.int/go/wrc-19-regional</a:t>
            </a:r>
            <a:endParaRPr lang="en-US" altLang="zh-CN" sz="1200" dirty="0" smtClean="0"/>
          </a:p>
          <a:p>
            <a:pPr eaLnBrk="1" hangingPunct="1">
              <a:buClrTx/>
            </a:pPr>
            <a:r>
              <a:rPr lang="en-US" altLang="zh-CN" sz="1400" dirty="0" smtClean="0"/>
              <a:t> </a:t>
            </a:r>
            <a:endParaRPr lang="en-US" altLang="zh-CN" sz="1400" dirty="0"/>
          </a:p>
          <a:p>
            <a:pPr eaLnBrk="1" hangingPunct="1">
              <a:buClrTx/>
              <a:buFontTx/>
              <a:buNone/>
            </a:pPr>
            <a:endParaRPr lang="en-US" sz="1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12495" name="Text Box 15"/>
          <p:cNvSpPr txBox="1">
            <a:spLocks noChangeArrowheads="1"/>
          </p:cNvSpPr>
          <p:nvPr/>
        </p:nvSpPr>
        <p:spPr bwMode="auto">
          <a:xfrm>
            <a:off x="1752600" y="1511650"/>
            <a:ext cx="23066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Asia Pacific Telecommunity</a:t>
            </a:r>
          </a:p>
        </p:txBody>
      </p:sp>
      <p:sp>
        <p:nvSpPr>
          <p:cNvPr id="1812496" name="Text Box 16"/>
          <p:cNvSpPr txBox="1">
            <a:spLocks noChangeArrowheads="1"/>
          </p:cNvSpPr>
          <p:nvPr/>
        </p:nvSpPr>
        <p:spPr bwMode="auto">
          <a:xfrm>
            <a:off x="1701005" y="3300613"/>
            <a:ext cx="28892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African Telecommunications Union</a:t>
            </a:r>
          </a:p>
        </p:txBody>
      </p:sp>
      <p:sp>
        <p:nvSpPr>
          <p:cNvPr id="1812497" name="Text Box 17"/>
          <p:cNvSpPr txBox="1">
            <a:spLocks noChangeArrowheads="1"/>
          </p:cNvSpPr>
          <p:nvPr/>
        </p:nvSpPr>
        <p:spPr bwMode="auto">
          <a:xfrm>
            <a:off x="1738313" y="4302125"/>
            <a:ext cx="5816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European Conference of Postal and Telecommunications Administrations</a:t>
            </a:r>
            <a:r>
              <a:rPr lang="en-US" sz="1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812499" name="Line 19"/>
          <p:cNvSpPr>
            <a:spLocks noChangeShapeType="1"/>
          </p:cNvSpPr>
          <p:nvPr/>
        </p:nvSpPr>
        <p:spPr bwMode="white">
          <a:xfrm>
            <a:off x="107950" y="1773238"/>
            <a:ext cx="896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dirty="0"/>
          </a:p>
        </p:txBody>
      </p:sp>
      <p:sp>
        <p:nvSpPr>
          <p:cNvPr id="1812500" name="Line 20"/>
          <p:cNvSpPr>
            <a:spLocks noChangeShapeType="1"/>
          </p:cNvSpPr>
          <p:nvPr/>
        </p:nvSpPr>
        <p:spPr bwMode="white">
          <a:xfrm>
            <a:off x="107950" y="2565400"/>
            <a:ext cx="896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dirty="0"/>
          </a:p>
        </p:txBody>
      </p:sp>
      <p:sp>
        <p:nvSpPr>
          <p:cNvPr id="1812501" name="Line 21"/>
          <p:cNvSpPr>
            <a:spLocks noChangeShapeType="1"/>
          </p:cNvSpPr>
          <p:nvPr/>
        </p:nvSpPr>
        <p:spPr bwMode="white">
          <a:xfrm>
            <a:off x="107950" y="4581525"/>
            <a:ext cx="896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dirty="0"/>
          </a:p>
        </p:txBody>
      </p:sp>
      <p:sp>
        <p:nvSpPr>
          <p:cNvPr id="1812502" name="Line 22"/>
          <p:cNvSpPr>
            <a:spLocks noChangeShapeType="1"/>
          </p:cNvSpPr>
          <p:nvPr/>
        </p:nvSpPr>
        <p:spPr bwMode="white">
          <a:xfrm>
            <a:off x="107950" y="5445125"/>
            <a:ext cx="8964613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dirty="0"/>
          </a:p>
        </p:txBody>
      </p:sp>
      <p:sp>
        <p:nvSpPr>
          <p:cNvPr id="1812503" name="Line 23"/>
          <p:cNvSpPr>
            <a:spLocks noChangeShapeType="1"/>
          </p:cNvSpPr>
          <p:nvPr/>
        </p:nvSpPr>
        <p:spPr bwMode="white">
          <a:xfrm>
            <a:off x="71438" y="3573463"/>
            <a:ext cx="8964612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dirty="0"/>
          </a:p>
        </p:txBody>
      </p:sp>
      <p:sp>
        <p:nvSpPr>
          <p:cNvPr id="1812505" name="Rectangle 25"/>
          <p:cNvSpPr>
            <a:spLocks noChangeArrowheads="1"/>
          </p:cNvSpPr>
          <p:nvPr/>
        </p:nvSpPr>
        <p:spPr bwMode="auto">
          <a:xfrm>
            <a:off x="1076195" y="445591"/>
            <a:ext cx="7028121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sz="2400" b="0" dirty="0">
                <a:solidFill>
                  <a:schemeClr val="bg1"/>
                </a:solidFill>
                <a:latin typeface="Arial" pitchFamily="34" charset="0"/>
              </a:rPr>
              <a:t>WRC Regional Preparation</a:t>
            </a:r>
            <a:endParaRPr lang="en-US" sz="2400" b="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27" name="Picture 2" descr="C:\D-drive Iffi.dir\APT.dir\APG15-1(Sep12)\PhA presentation(Doc. INF-02)\Logo-CEPT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32" y="3623112"/>
            <a:ext cx="939699" cy="939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2209799" y="1791953"/>
            <a:ext cx="6647761" cy="683264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buClrTx/>
              <a:buFontTx/>
              <a:buChar char="•"/>
            </a:pPr>
            <a:r>
              <a:rPr lang="en-US" sz="16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2nd </a:t>
            </a:r>
            <a:r>
              <a:rPr lang="en-US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ASMG: [2017]</a:t>
            </a:r>
          </a:p>
          <a:p>
            <a:pPr eaLnBrk="1" hangingPunct="1">
              <a:lnSpc>
                <a:spcPct val="80000"/>
              </a:lnSpc>
              <a:buClrTx/>
              <a:buFontTx/>
              <a:buChar char="•"/>
            </a:pPr>
            <a:r>
              <a:rPr lang="en-US" sz="16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1st </a:t>
            </a:r>
            <a:r>
              <a:rPr lang="en-US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Arab Spectrum Management </a:t>
            </a:r>
            <a:r>
              <a:rPr lang="en-US" sz="16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Group (ASMG): </a:t>
            </a:r>
            <a:r>
              <a:rPr lang="en-US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17-20 July 2016, </a:t>
            </a:r>
            <a:r>
              <a:rPr lang="en-US" sz="1600" b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Sharm</a:t>
            </a:r>
            <a:r>
              <a:rPr lang="en-US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el-Sheikh, Egypt</a:t>
            </a: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2209800" y="2652547"/>
            <a:ext cx="6647761" cy="781752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2nd APM-19: </a:t>
            </a:r>
            <a:r>
              <a:rPr lang="en-US" altLang="zh-CN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7-11 August 2017, Dakar, Senegal</a:t>
            </a:r>
          </a:p>
          <a:p>
            <a:pPr eaLnBrk="1" hangingPunct="1">
              <a:lnSpc>
                <a:spcPct val="90000"/>
              </a:lnSpc>
              <a:buClrTx/>
              <a:buFontTx/>
              <a:buChar char="•"/>
            </a:pPr>
            <a:r>
              <a:rPr lang="en-US" sz="16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1st </a:t>
            </a:r>
            <a:r>
              <a:rPr lang="en-US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African Group Preparatory Meeting </a:t>
            </a:r>
            <a:r>
              <a:rPr lang="en-US" sz="16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 WRC-19(APM-19):19-22 </a:t>
            </a:r>
            <a:r>
              <a:rPr lang="en-US" sz="16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September 2016, Nairobi, Kenya</a:t>
            </a:r>
          </a:p>
        </p:txBody>
      </p:sp>
      <p:sp>
        <p:nvSpPr>
          <p:cNvPr id="1812498" name="Text Box 18"/>
          <p:cNvSpPr txBox="1">
            <a:spLocks noChangeArrowheads="1"/>
          </p:cNvSpPr>
          <p:nvPr/>
        </p:nvSpPr>
        <p:spPr bwMode="auto">
          <a:xfrm>
            <a:off x="1809750" y="5192865"/>
            <a:ext cx="39068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Inter-American Telecommunication Commission</a:t>
            </a:r>
            <a:endParaRPr lang="en-US" sz="14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13"/>
          <p:cNvSpPr txBox="1">
            <a:spLocks noChangeArrowheads="1"/>
          </p:cNvSpPr>
          <p:nvPr/>
        </p:nvSpPr>
        <p:spPr bwMode="auto">
          <a:xfrm>
            <a:off x="2209798" y="4615202"/>
            <a:ext cx="6647761" cy="677108"/>
          </a:xfrm>
          <a:prstGeom prst="rect">
            <a:avLst/>
          </a:prstGeom>
          <a:solidFill>
            <a:srgbClr val="FFFF00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buClrTx/>
              <a:buFontTx/>
              <a:buChar char="•"/>
            </a:pPr>
            <a:r>
              <a:rPr lang="en-US" sz="1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XXIX PCC.II: 27 - 30 June 2017, Orlando, USA</a:t>
            </a:r>
          </a:p>
          <a:p>
            <a:pPr eaLnBrk="1" hangingPunct="1">
              <a:buClrTx/>
              <a:buFontTx/>
              <a:buChar char="•"/>
            </a:pPr>
            <a:r>
              <a:rPr lang="en-US" sz="1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XXVIII PCC.II: 29 Nov. - 2 Dec. 2016, Punta Cana, Dominican Republic</a:t>
            </a:r>
          </a:p>
          <a:p>
            <a:pPr eaLnBrk="1" hangingPunct="1">
              <a:buClrTx/>
              <a:buFontTx/>
              <a:buChar char="•"/>
            </a:pPr>
            <a:r>
              <a:rPr lang="en-US" sz="12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XXVII Permanent Consultative Committee II (</a:t>
            </a:r>
            <a:r>
              <a:rPr lang="en-US" sz="12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PCC.II): </a:t>
            </a:r>
            <a:r>
              <a:rPr lang="en-US" sz="1400" b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28 </a:t>
            </a:r>
            <a:r>
              <a:rPr lang="en-US" sz="1400" b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June - 1 July 2016, Bogota, Colombia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32" y="5533319"/>
            <a:ext cx="939699" cy="809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915318"/>
            <a:ext cx="914400" cy="567532"/>
          </a:xfrm>
          <a:prstGeom prst="rect">
            <a:avLst/>
          </a:prstGeom>
        </p:spPr>
      </p:pic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1752600" y="2302488"/>
            <a:ext cx="297703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Arab Spectrum Management Group</a:t>
            </a:r>
            <a:endParaRPr lang="en-US" sz="1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1809750" y="6203951"/>
            <a:ext cx="452720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Regional Commonwealth in the field of Communications</a:t>
            </a:r>
            <a:endParaRPr lang="en-US" sz="1400" b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15756"/>
      </p:ext>
    </p:extLst>
  </p:cSld>
  <p:clrMapOvr>
    <a:masterClrMapping/>
  </p:clrMapOvr>
  <p:transition advTm="24818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379205"/>
            <a:ext cx="7886700" cy="4351338"/>
          </a:xfrm>
        </p:spPr>
        <p:txBody>
          <a:bodyPr/>
          <a:lstStyle/>
          <a:p>
            <a:pPr marL="742950" lvl="1" indent="-342900">
              <a:buFont typeface="Wingdings" panose="05000000000000000000" pitchFamily="2" charset="2"/>
              <a:buChar char="Ø"/>
              <a:tabLst>
                <a:tab pos="530225" algn="l"/>
                <a:tab pos="633413" algn="l"/>
              </a:tabLst>
            </a:pPr>
            <a:r>
              <a:rPr lang="en-GB" altLang="zh-CN" sz="2000" dirty="0">
                <a:solidFill>
                  <a:prstClr val="black"/>
                </a:solidFill>
                <a:cs typeface="Arial" pitchFamily="34" charset="0"/>
              </a:rPr>
              <a:t>BR Director’s Report</a:t>
            </a:r>
          </a:p>
          <a:p>
            <a:pPr marL="742950" lvl="1" indent="-342900">
              <a:buFont typeface="Wingdings" charset="2"/>
              <a:buChar char="ü"/>
              <a:tabLst>
                <a:tab pos="530225" algn="l"/>
                <a:tab pos="633413" algn="l"/>
              </a:tabLst>
            </a:pPr>
            <a:endParaRPr lang="en-GB" altLang="zh-CN" sz="2000" dirty="0">
              <a:solidFill>
                <a:prstClr val="black"/>
              </a:solidFill>
              <a:cs typeface="Arial" pitchFamily="34" charset="0"/>
            </a:endParaRPr>
          </a:p>
          <a:p>
            <a:pPr marL="742950" lvl="1" indent="-342900">
              <a:buFont typeface="Wingdings" charset="2"/>
              <a:buChar char="ü"/>
              <a:tabLst>
                <a:tab pos="530225" algn="l"/>
                <a:tab pos="633413" algn="l"/>
              </a:tabLst>
            </a:pPr>
            <a:r>
              <a:rPr lang="en-GB" altLang="zh-CN" sz="2000" dirty="0" smtClean="0">
                <a:solidFill>
                  <a:prstClr val="black"/>
                </a:solidFill>
                <a:cs typeface="Arial" pitchFamily="34" charset="0"/>
              </a:rPr>
              <a:t>the </a:t>
            </a:r>
            <a:r>
              <a:rPr lang="en-GB" altLang="zh-CN" sz="2000" dirty="0">
                <a:solidFill>
                  <a:prstClr val="black"/>
                </a:solidFill>
                <a:cs typeface="Arial" pitchFamily="34" charset="0"/>
              </a:rPr>
              <a:t>activities of ITU-R since previous WRC</a:t>
            </a:r>
          </a:p>
          <a:p>
            <a:pPr marL="742950" lvl="1" indent="-342900">
              <a:buFont typeface="Wingdings" charset="2"/>
              <a:buChar char="ü"/>
              <a:tabLst>
                <a:tab pos="530225" algn="l"/>
                <a:tab pos="633413" algn="l"/>
              </a:tabLst>
            </a:pPr>
            <a:endParaRPr lang="en-GB" altLang="zh-CN" sz="2000" dirty="0">
              <a:solidFill>
                <a:prstClr val="black"/>
              </a:solidFill>
              <a:cs typeface="Arial" pitchFamily="34" charset="0"/>
            </a:endParaRPr>
          </a:p>
          <a:p>
            <a:pPr marL="742950" lvl="1" indent="-342900">
              <a:buFont typeface="Wingdings" charset="2"/>
              <a:buChar char="ü"/>
              <a:tabLst>
                <a:tab pos="530225" algn="l"/>
                <a:tab pos="633413" algn="l"/>
              </a:tabLst>
            </a:pPr>
            <a:r>
              <a:rPr lang="en-GB" altLang="zh-CN" sz="2000" dirty="0">
                <a:solidFill>
                  <a:prstClr val="black"/>
                </a:solidFill>
                <a:cs typeface="Arial" pitchFamily="34" charset="0"/>
              </a:rPr>
              <a:t>Activities of the Radio Regulations </a:t>
            </a:r>
            <a:r>
              <a:rPr lang="en-GB" altLang="zh-CN" sz="2000" dirty="0" smtClean="0">
                <a:solidFill>
                  <a:prstClr val="black"/>
                </a:solidFill>
                <a:cs typeface="Arial" pitchFamily="34" charset="0"/>
              </a:rPr>
              <a:t>Board</a:t>
            </a:r>
          </a:p>
          <a:p>
            <a:pPr marL="742950" lvl="1" indent="-342900">
              <a:buFont typeface="Wingdings" charset="2"/>
              <a:buChar char="ü"/>
              <a:tabLst>
                <a:tab pos="530225" algn="l"/>
                <a:tab pos="633413" algn="l"/>
              </a:tabLst>
            </a:pPr>
            <a:endParaRPr lang="en-GB" altLang="zh-CN" sz="2000" dirty="0">
              <a:solidFill>
                <a:prstClr val="black"/>
              </a:solidFill>
              <a:cs typeface="Arial" pitchFamily="34" charset="0"/>
            </a:endParaRPr>
          </a:p>
          <a:p>
            <a:pPr marL="742950" lvl="1" indent="-342900">
              <a:buFont typeface="Wingdings" charset="2"/>
              <a:buChar char="ü"/>
              <a:tabLst>
                <a:tab pos="530225" algn="l"/>
                <a:tab pos="633413" algn="l"/>
              </a:tabLst>
            </a:pPr>
            <a:r>
              <a:rPr lang="en-GB" altLang="zh-CN" sz="2000" dirty="0" smtClean="0">
                <a:solidFill>
                  <a:prstClr val="black"/>
                </a:solidFill>
                <a:cs typeface="Arial" pitchFamily="34" charset="0"/>
              </a:rPr>
              <a:t>the </a:t>
            </a:r>
            <a:r>
              <a:rPr lang="en-GB" altLang="zh-CN" sz="2000" dirty="0">
                <a:solidFill>
                  <a:prstClr val="black"/>
                </a:solidFill>
                <a:cs typeface="Arial" pitchFamily="34" charset="0"/>
              </a:rPr>
              <a:t>difficulties or inconsistencies encountered in the application of the RR, e.g.  difficulties in recording aeronautical frequencies in the ITU database presented at WRC-12</a:t>
            </a:r>
          </a:p>
          <a:p>
            <a:pPr marL="742950" lvl="1" indent="-342900">
              <a:buFont typeface="Wingdings" charset="2"/>
              <a:buChar char="ü"/>
              <a:tabLst>
                <a:tab pos="530225" algn="l"/>
                <a:tab pos="633413" algn="l"/>
              </a:tabLst>
            </a:pPr>
            <a:endParaRPr lang="en-GB" altLang="zh-CN" sz="2000" dirty="0">
              <a:solidFill>
                <a:prstClr val="black"/>
              </a:solidFill>
              <a:cs typeface="Arial" pitchFamily="34" charset="0"/>
            </a:endParaRPr>
          </a:p>
          <a:p>
            <a:pPr marL="742950" lvl="1" indent="-342900">
              <a:buFont typeface="Wingdings" charset="2"/>
              <a:buChar char="ü"/>
              <a:tabLst>
                <a:tab pos="530225" algn="l"/>
                <a:tab pos="633413" algn="l"/>
              </a:tabLst>
            </a:pPr>
            <a:r>
              <a:rPr lang="en-GB" altLang="zh-CN" sz="2000" dirty="0" smtClean="0">
                <a:solidFill>
                  <a:prstClr val="black"/>
                </a:solidFill>
                <a:cs typeface="Arial" pitchFamily="34" charset="0"/>
              </a:rPr>
              <a:t>Etc.</a:t>
            </a:r>
            <a:endParaRPr lang="en-GB" altLang="zh-CN" sz="2000" dirty="0">
              <a:solidFill>
                <a:prstClr val="black"/>
              </a:solidFill>
              <a:cs typeface="Arial" pitchFamily="34" charset="0"/>
            </a:endParaRPr>
          </a:p>
          <a:p>
            <a:endParaRPr kumimoji="1"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052116" y="522564"/>
            <a:ext cx="7039767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en-GB" sz="2400" b="0" dirty="0" smtClean="0">
                <a:solidFill>
                  <a:schemeClr val="bg1"/>
                </a:solidFill>
                <a:latin typeface="Arial" pitchFamily="34" charset="0"/>
              </a:rPr>
              <a:t>BR Director's Report to WRC-19</a:t>
            </a:r>
            <a:endParaRPr lang="en-US" sz="2400" b="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329998"/>
      </p:ext>
    </p:extLst>
  </p:cSld>
  <p:clrMapOvr>
    <a:masterClrMapping/>
  </p:clrMapOvr>
  <p:transition advTm="123696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245C2F-BA66-48F9-8901-23F4DFF7854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810919" y="6075145"/>
            <a:ext cx="85153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Up-to-date information online at: </a:t>
            </a:r>
            <a:r>
              <a:rPr lang="en-US" sz="1200" dirty="0" smtClean="0">
                <a:hlinkClick r:id="rId3"/>
              </a:rPr>
              <a:t>www.itu.int/en/events/Pages/Calendar-Events.aspx?sector=ITU-R</a:t>
            </a:r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</p:txBody>
      </p:sp>
      <p:sp>
        <p:nvSpPr>
          <p:cNvPr id="8" name="日期占位符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dirty="0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Rectangle 2"/>
          <p:cNvSpPr>
            <a:spLocks noChangeArrowheads="1"/>
          </p:cNvSpPr>
          <p:nvPr/>
        </p:nvSpPr>
        <p:spPr bwMode="auto">
          <a:xfrm>
            <a:off x="1041094" y="507950"/>
            <a:ext cx="7061812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en-GB" sz="2400" b="0" dirty="0">
                <a:solidFill>
                  <a:schemeClr val="bg1"/>
                </a:solidFill>
                <a:latin typeface="Arial" pitchFamily="34" charset="0"/>
              </a:rPr>
              <a:t>Timetable </a:t>
            </a:r>
            <a:r>
              <a:rPr lang="en-GB" sz="2400" b="0" dirty="0">
                <a:solidFill>
                  <a:schemeClr val="bg1"/>
                </a:solidFill>
                <a:latin typeface="Arial" pitchFamily="34" charset="0"/>
                <a:sym typeface="Symbol" pitchFamily="18" charset="2"/>
              </a:rPr>
              <a:t>towards </a:t>
            </a:r>
            <a:r>
              <a:rPr lang="en-GB" sz="2400" b="0" dirty="0">
                <a:solidFill>
                  <a:schemeClr val="bg1"/>
                </a:solidFill>
                <a:latin typeface="Arial" pitchFamily="34" charset="0"/>
              </a:rPr>
              <a:t>WRC-19</a:t>
            </a:r>
            <a:endParaRPr lang="en-US" sz="2400" b="0" dirty="0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16" name="内容占位符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125379"/>
              </p:ext>
            </p:extLst>
          </p:nvPr>
        </p:nvGraphicFramePr>
        <p:xfrm>
          <a:off x="810919" y="969615"/>
          <a:ext cx="7886700" cy="51055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955802"/>
      </p:ext>
    </p:extLst>
  </p:cSld>
  <p:clrMapOvr>
    <a:masterClrMapping/>
  </p:clrMapOvr>
  <p:transition advTm="7672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1587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332337"/>
            <a:ext cx="7886700" cy="4598329"/>
          </a:xfrm>
          <a:noFill/>
          <a:ln/>
        </p:spPr>
        <p:txBody>
          <a:bodyPr>
            <a:normAutofit/>
          </a:bodyPr>
          <a:lstStyle/>
          <a:p>
            <a:pPr marL="354013" indent="-354013">
              <a:buFont typeface="Wingdings" pitchFamily="2" charset="2"/>
              <a:buChar char="Ø"/>
              <a:tabLst>
                <a:tab pos="530225" algn="l"/>
              </a:tabLst>
            </a:pPr>
            <a:r>
              <a:rPr lang="en-US" altLang="zh-CN" sz="2000" b="1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Executive summary for each </a:t>
            </a:r>
            <a:r>
              <a:rPr lang="en-GB" altLang="zh-CN" sz="2000" b="1" dirty="0" smtClean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WRC‑19 </a:t>
            </a:r>
            <a:r>
              <a:rPr lang="en-GB" altLang="zh-CN" sz="2000" b="1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Agenda </a:t>
            </a:r>
            <a:r>
              <a:rPr lang="en-GB" altLang="zh-CN" sz="2000" b="1" dirty="0" smtClean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item</a:t>
            </a:r>
            <a:endParaRPr lang="en-GB" altLang="en-US" sz="2000" b="1" dirty="0">
              <a:solidFill>
                <a:srgbClr val="000000"/>
              </a:solidFill>
              <a:ea typeface="SimSun" pitchFamily="2" charset="-122"/>
              <a:cs typeface="Arial" pitchFamily="34" charset="0"/>
            </a:endParaRPr>
          </a:p>
          <a:p>
            <a:pPr marL="354013" indent="-354013">
              <a:buFont typeface="Wingdings" pitchFamily="2" charset="2"/>
              <a:buChar char="Ø"/>
              <a:tabLst>
                <a:tab pos="530225" algn="l"/>
              </a:tabLst>
            </a:pPr>
            <a:r>
              <a:rPr lang="en-GB" altLang="en-US" sz="2000" b="1" dirty="0">
                <a:ea typeface="SimSun" pitchFamily="2" charset="-122"/>
                <a:cs typeface="Arial" pitchFamily="34" charset="0"/>
              </a:rPr>
              <a:t>Mandatory use of the </a:t>
            </a:r>
            <a:r>
              <a:rPr lang="en-GB" altLang="en-US" sz="2000" b="1" u="sng" dirty="0" smtClean="0">
                <a:ea typeface="SimSun" pitchFamily="2" charset="-122"/>
                <a:cs typeface="Arial" pitchFamily="34" charset="0"/>
              </a:rPr>
              <a:t>2016 </a:t>
            </a:r>
            <a:r>
              <a:rPr lang="en-GB" altLang="en-US" sz="2000" b="1" u="sng" dirty="0">
                <a:ea typeface="SimSun" pitchFamily="2" charset="-122"/>
                <a:cs typeface="Arial" pitchFamily="34" charset="0"/>
              </a:rPr>
              <a:t>Edition</a:t>
            </a:r>
            <a:r>
              <a:rPr lang="en-GB" altLang="en-US" sz="2000" b="1" dirty="0">
                <a:ea typeface="SimSun" pitchFamily="2" charset="-122"/>
                <a:cs typeface="Arial" pitchFamily="34" charset="0"/>
              </a:rPr>
              <a:t> of the Radio </a:t>
            </a:r>
            <a:r>
              <a:rPr lang="en-GB" altLang="en-US" sz="2000" b="1" dirty="0" smtClean="0">
                <a:ea typeface="SimSun" pitchFamily="2" charset="-122"/>
                <a:cs typeface="Arial" pitchFamily="34" charset="0"/>
              </a:rPr>
              <a:t>Regulations </a:t>
            </a:r>
          </a:p>
          <a:p>
            <a:pPr marL="354013" indent="-354013">
              <a:buFont typeface="Wingdings" pitchFamily="2" charset="2"/>
              <a:buChar char="Ø"/>
              <a:tabLst>
                <a:tab pos="530225" algn="l"/>
              </a:tabLst>
            </a:pPr>
            <a:r>
              <a:rPr lang="en-GB" altLang="en-US" sz="2000" b="1" dirty="0" smtClean="0">
                <a:ea typeface="SimSun" pitchFamily="2" charset="-122"/>
                <a:cs typeface="Arial" pitchFamily="34" charset="0"/>
              </a:rPr>
              <a:t>References </a:t>
            </a:r>
            <a:r>
              <a:rPr lang="en-GB" altLang="en-US" sz="2000" b="1" dirty="0">
                <a:ea typeface="SimSun" pitchFamily="2" charset="-122"/>
                <a:cs typeface="Arial" pitchFamily="34" charset="0"/>
              </a:rPr>
              <a:t>to ITU-R texts</a:t>
            </a:r>
            <a:r>
              <a:rPr lang="en-GB" altLang="en-US" sz="2000" dirty="0">
                <a:ea typeface="SimSun" pitchFamily="2" charset="-122"/>
                <a:cs typeface="Arial" pitchFamily="34" charset="0"/>
              </a:rPr>
              <a:t> </a:t>
            </a:r>
            <a:r>
              <a:rPr lang="en-GB" altLang="en-US" sz="2000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(Recommendations, Reports, …</a:t>
            </a:r>
            <a:r>
              <a:rPr lang="en-US" altLang="en-US" sz="2000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)</a:t>
            </a:r>
            <a:br>
              <a:rPr lang="en-US" altLang="en-US" sz="2000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Quoting existing texts should be avoided, use of specific references;</a:t>
            </a:r>
            <a:br>
              <a:rPr lang="en-GB" altLang="en-US" sz="2000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</a:br>
            <a:r>
              <a:rPr lang="en-GB" altLang="en-US" sz="2000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Definitive references to draft texts will be reviewed at </a:t>
            </a:r>
            <a:r>
              <a:rPr lang="en-GB" altLang="en-US" sz="2000" dirty="0" smtClean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CPM19-2</a:t>
            </a:r>
            <a:endParaRPr lang="en-GB" altLang="en-US" sz="2000" b="1" dirty="0">
              <a:solidFill>
                <a:srgbClr val="000000"/>
              </a:solidFill>
              <a:ea typeface="SimSun" pitchFamily="2" charset="-122"/>
              <a:cs typeface="Arial" pitchFamily="34" charset="0"/>
            </a:endParaRPr>
          </a:p>
          <a:p>
            <a:pPr marL="354013" indent="-354013">
              <a:buFont typeface="Wingdings" pitchFamily="2" charset="2"/>
              <a:buChar char="Ø"/>
              <a:tabLst>
                <a:tab pos="530225" algn="l"/>
              </a:tabLst>
            </a:pPr>
            <a:r>
              <a:rPr lang="en-GB" altLang="en-US" sz="2000" b="1" dirty="0" smtClean="0">
                <a:ea typeface="SimSun" pitchFamily="2" charset="-122"/>
                <a:cs typeface="Arial" pitchFamily="34" charset="0"/>
              </a:rPr>
              <a:t>Minimum </a:t>
            </a:r>
            <a:r>
              <a:rPr lang="en-GB" altLang="en-US" sz="2000" b="1" dirty="0">
                <a:ea typeface="SimSun" pitchFamily="2" charset="-122"/>
                <a:cs typeface="Arial" pitchFamily="34" charset="0"/>
              </a:rPr>
              <a:t>number of Methods to satisfy the Agenda items</a:t>
            </a:r>
            <a:r>
              <a:rPr lang="en-US" altLang="en-US" sz="2000" dirty="0">
                <a:ea typeface="SimSun" pitchFamily="2" charset="-122"/>
                <a:cs typeface="Arial" pitchFamily="34" charset="0"/>
              </a:rPr>
              <a:t/>
            </a:r>
            <a:br>
              <a:rPr lang="en-US" altLang="en-US" sz="2000" dirty="0">
                <a:ea typeface="SimSun" pitchFamily="2" charset="-122"/>
                <a:cs typeface="Arial" pitchFamily="34" charset="0"/>
              </a:rPr>
            </a:br>
            <a:r>
              <a:rPr lang="en-US" altLang="en-US" sz="2000" dirty="0">
                <a:ea typeface="SimSun" pitchFamily="2" charset="-122"/>
                <a:cs typeface="Arial" pitchFamily="34" charset="0"/>
              </a:rPr>
              <a:t>-	the </a:t>
            </a:r>
            <a:r>
              <a:rPr lang="en-GB" altLang="en-US" sz="2000" dirty="0">
                <a:ea typeface="SimSun" pitchFamily="2" charset="-122"/>
                <a:cs typeface="Arial" pitchFamily="34" charset="0"/>
              </a:rPr>
              <a:t>description should be as concise as possible;</a:t>
            </a:r>
            <a:br>
              <a:rPr lang="en-GB" altLang="en-US" sz="2000" dirty="0">
                <a:ea typeface="SimSun" pitchFamily="2" charset="-122"/>
                <a:cs typeface="Arial" pitchFamily="34" charset="0"/>
              </a:rPr>
            </a:br>
            <a:r>
              <a:rPr lang="en-GB" altLang="en-US" sz="2000" dirty="0">
                <a:ea typeface="SimSun" pitchFamily="2" charset="-122"/>
                <a:cs typeface="Arial" pitchFamily="34" charset="0"/>
              </a:rPr>
              <a:t>-	limit number of advantages and disadvantages for each Method to 	a maximum of </a:t>
            </a:r>
            <a:r>
              <a:rPr lang="en-GB" altLang="en-US" sz="2000" dirty="0" smtClean="0">
                <a:ea typeface="SimSun" pitchFamily="2" charset="-122"/>
                <a:cs typeface="Arial" pitchFamily="34" charset="0"/>
              </a:rPr>
              <a:t>3 each;</a:t>
            </a:r>
            <a:r>
              <a:rPr lang="en-US" altLang="en-US" sz="2000" dirty="0">
                <a:ea typeface="SimSun" pitchFamily="2" charset="-122"/>
                <a:cs typeface="Arial" pitchFamily="34" charset="0"/>
              </a:rPr>
              <a:t/>
            </a:r>
            <a:br>
              <a:rPr lang="en-US" altLang="en-US" sz="2000" dirty="0">
                <a:ea typeface="SimSun" pitchFamily="2" charset="-122"/>
                <a:cs typeface="Arial" pitchFamily="34" charset="0"/>
              </a:rPr>
            </a:br>
            <a:r>
              <a:rPr lang="en-US" altLang="en-US" sz="2000" dirty="0">
                <a:ea typeface="SimSun" pitchFamily="2" charset="-122"/>
                <a:cs typeface="Arial" pitchFamily="34" charset="0"/>
              </a:rPr>
              <a:t>-	</a:t>
            </a:r>
            <a:r>
              <a:rPr lang="en-GB" altLang="en-US" sz="2000" dirty="0">
                <a:ea typeface="SimSun" pitchFamily="2" charset="-122"/>
                <a:cs typeface="Arial" pitchFamily="34" charset="0"/>
              </a:rPr>
              <a:t>a “No-change” Method could be included, provided it is proposed 	by an administration together with advantage(s) </a:t>
            </a:r>
            <a:r>
              <a:rPr lang="en-GB" altLang="en-US" sz="2000" dirty="0" smtClean="0">
                <a:ea typeface="SimSun" pitchFamily="2" charset="-122"/>
                <a:cs typeface="Arial" pitchFamily="34" charset="0"/>
              </a:rPr>
              <a:t>and </a:t>
            </a:r>
            <a:r>
              <a:rPr lang="en-GB" altLang="en-US" sz="2000" dirty="0">
                <a:ea typeface="SimSun" pitchFamily="2" charset="-122"/>
                <a:cs typeface="Arial" pitchFamily="34" charset="0"/>
              </a:rPr>
              <a:t>disadvantage(s).</a:t>
            </a:r>
          </a:p>
          <a:p>
            <a:pPr marL="354013" indent="-354013">
              <a:buFont typeface="Wingdings" pitchFamily="2" charset="2"/>
              <a:buChar char="Ø"/>
              <a:tabLst>
                <a:tab pos="530225" algn="l"/>
              </a:tabLst>
            </a:pPr>
            <a:r>
              <a:rPr lang="en-GB" altLang="en-US" sz="2000" b="1" dirty="0" smtClean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Average </a:t>
            </a:r>
            <a:r>
              <a:rPr lang="en-GB" altLang="en-US" sz="2000" b="1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page limit of </a:t>
            </a:r>
            <a:r>
              <a:rPr lang="en-GB" altLang="en-US" sz="2000" b="1" u="sng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10 pages</a:t>
            </a:r>
            <a:r>
              <a:rPr lang="en-GB" altLang="en-US" sz="2000" b="1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 per WRC-19 Agenda </a:t>
            </a:r>
            <a:r>
              <a:rPr lang="en-GB" altLang="en-US" sz="2000" b="1" dirty="0" smtClean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Item </a:t>
            </a:r>
            <a:r>
              <a:rPr lang="en-GB" altLang="en-US" sz="2000" b="1" dirty="0">
                <a:solidFill>
                  <a:srgbClr val="000000"/>
                </a:solidFill>
                <a:ea typeface="SimSun" pitchFamily="2" charset="-122"/>
                <a:cs typeface="Arial" pitchFamily="34" charset="0"/>
              </a:rPr>
              <a:t>in a given Chapter of the draft CPM Report to WRC-19</a:t>
            </a:r>
          </a:p>
          <a:p>
            <a:pPr marL="354013" indent="-354013">
              <a:buFont typeface="Wingdings" pitchFamily="2" charset="2"/>
              <a:buChar char="Ø"/>
              <a:tabLst>
                <a:tab pos="530225" algn="l"/>
              </a:tabLst>
            </a:pPr>
            <a:endParaRPr lang="ru-RU" altLang="en-US" sz="2200" dirty="0">
              <a:solidFill>
                <a:srgbClr val="000000"/>
              </a:solidFill>
              <a:latin typeface="Arial" pitchFamily="34" charset="0"/>
              <a:ea typeface="SimSun" pitchFamily="2" charset="-122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A7761-B2B6-49C7-808C-A741D85DC591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731586" name="Rectangle 2"/>
          <p:cNvSpPr>
            <a:spLocks noChangeArrowheads="1"/>
          </p:cNvSpPr>
          <p:nvPr/>
        </p:nvSpPr>
        <p:spPr bwMode="auto">
          <a:xfrm>
            <a:off x="1036389" y="195278"/>
            <a:ext cx="7071221" cy="800219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algn="ctr">
              <a:defRPr sz="3600" b="1">
                <a:solidFill>
                  <a:srgbClr val="1B5BA2"/>
                </a:solidFill>
                <a:latin typeface="Verdana" pitchFamily="34" charset="0"/>
              </a:defRPr>
            </a:lvl1pPr>
            <a:lvl2pPr algn="ctr">
              <a:defRPr sz="3600" b="1">
                <a:solidFill>
                  <a:srgbClr val="1B5BA2"/>
                </a:solidFill>
                <a:latin typeface="Verdana" pitchFamily="34" charset="0"/>
              </a:defRPr>
            </a:lvl2pPr>
            <a:lvl3pPr algn="ctr">
              <a:defRPr sz="3600" b="1">
                <a:solidFill>
                  <a:srgbClr val="1B5BA2"/>
                </a:solidFill>
                <a:latin typeface="Verdana" pitchFamily="34" charset="0"/>
              </a:defRPr>
            </a:lvl3pPr>
            <a:lvl4pPr algn="ctr">
              <a:defRPr sz="3600" b="1">
                <a:solidFill>
                  <a:srgbClr val="1B5BA2"/>
                </a:solidFill>
                <a:latin typeface="Verdana" pitchFamily="34" charset="0"/>
              </a:defRPr>
            </a:lvl4pPr>
            <a:lvl5pPr algn="ctr">
              <a:defRPr sz="3600" b="1">
                <a:solidFill>
                  <a:srgbClr val="1B5BA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9pPr>
          </a:lstStyle>
          <a:p>
            <a:pPr algn="l">
              <a:buClrTx/>
              <a:buFontTx/>
              <a:buNone/>
            </a:pPr>
            <a:r>
              <a:rPr lang="en-GB" altLang="en-US" sz="2300" b="0" dirty="0" smtClean="0">
                <a:solidFill>
                  <a:schemeClr val="bg1"/>
                </a:solidFill>
                <a:latin typeface="Arial" pitchFamily="34" charset="0"/>
              </a:rPr>
              <a:t>Guidelines </a:t>
            </a:r>
            <a:r>
              <a:rPr lang="en-GB" altLang="en-US" sz="2300" b="0" dirty="0">
                <a:solidFill>
                  <a:schemeClr val="bg1"/>
                </a:solidFill>
                <a:latin typeface="Arial" pitchFamily="34" charset="0"/>
              </a:rPr>
              <a:t>for the preparation of </a:t>
            </a:r>
            <a:r>
              <a:rPr lang="en-GB" altLang="en-US" sz="2300" b="0" dirty="0" smtClean="0">
                <a:solidFill>
                  <a:schemeClr val="bg1"/>
                </a:solidFill>
                <a:latin typeface="Arial" pitchFamily="34" charset="0"/>
              </a:rPr>
              <a:t>the </a:t>
            </a:r>
            <a:r>
              <a:rPr lang="en-GB" altLang="en-US" sz="2300" b="0" dirty="0">
                <a:solidFill>
                  <a:schemeClr val="bg1"/>
                </a:solidFill>
                <a:latin typeface="Arial" pitchFamily="34" charset="0"/>
              </a:rPr>
              <a:t>Draft </a:t>
            </a:r>
            <a:r>
              <a:rPr lang="en-GB" altLang="en-US" sz="2300" b="0" dirty="0" smtClean="0">
                <a:solidFill>
                  <a:schemeClr val="bg1"/>
                </a:solidFill>
                <a:latin typeface="Arial" pitchFamily="34" charset="0"/>
              </a:rPr>
              <a:t>CPM text for WRC-19</a:t>
            </a:r>
            <a:endParaRPr lang="en-US" altLang="en-US" sz="2300" b="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556002"/>
      </p:ext>
    </p:extLst>
  </p:cSld>
  <p:clrMapOvr>
    <a:masterClrMapping/>
  </p:clrMapOvr>
  <p:transition advTm="56203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416" y="1694991"/>
            <a:ext cx="7177490" cy="4843922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Ø"/>
            </a:pPr>
            <a:r>
              <a:rPr lang="en-US" altLang="zh-CN" sz="2000" dirty="0" smtClean="0">
                <a:solidFill>
                  <a:prstClr val="black"/>
                </a:solidFill>
              </a:rPr>
              <a:t>WRC-19 </a:t>
            </a:r>
            <a:r>
              <a:rPr lang="en-US" altLang="zh-CN" sz="2000" dirty="0">
                <a:solidFill>
                  <a:prstClr val="black"/>
                </a:solidFill>
              </a:rPr>
              <a:t>preparations are made at 3 </a:t>
            </a:r>
            <a:r>
              <a:rPr lang="en-US" altLang="zh-CN" sz="2000" dirty="0" smtClean="0">
                <a:solidFill>
                  <a:prstClr val="black"/>
                </a:solidFill>
              </a:rPr>
              <a:t>levels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altLang="zh-CN" sz="2000" dirty="0" smtClean="0">
                <a:solidFill>
                  <a:prstClr val="black"/>
                </a:solidFill>
              </a:rPr>
              <a:t>National</a:t>
            </a:r>
            <a:r>
              <a:rPr lang="en-US" altLang="zh-CN" sz="2000" dirty="0">
                <a:solidFill>
                  <a:prstClr val="black"/>
                </a:solidFill>
              </a:rPr>
              <a:t>: the starting point in WRCs process </a:t>
            </a:r>
            <a:r>
              <a:rPr lang="en-US" altLang="zh-CN" sz="2000" dirty="0" smtClean="0">
                <a:solidFill>
                  <a:prstClr val="black"/>
                </a:solidFill>
              </a:rPr>
              <a:t>of the country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altLang="zh-CN" sz="2000" dirty="0">
                <a:solidFill>
                  <a:prstClr val="black"/>
                </a:solidFill>
              </a:rPr>
              <a:t>Regional</a:t>
            </a:r>
            <a:r>
              <a:rPr lang="en-US" altLang="zh-CN" sz="2000" dirty="0" smtClean="0">
                <a:solidFill>
                  <a:prstClr val="black"/>
                </a:solidFill>
              </a:rPr>
              <a:t>: the </a:t>
            </a:r>
            <a:r>
              <a:rPr lang="en-US" altLang="zh-CN" sz="2000" dirty="0">
                <a:solidFill>
                  <a:prstClr val="black"/>
                </a:solidFill>
              </a:rPr>
              <a:t>position is further </a:t>
            </a:r>
            <a:r>
              <a:rPr lang="en-US" altLang="zh-CN" sz="2000" dirty="0" smtClean="0">
                <a:solidFill>
                  <a:prstClr val="black"/>
                </a:solidFill>
              </a:rPr>
              <a:t>developed taking into account </a:t>
            </a:r>
            <a:r>
              <a:rPr lang="en-US" altLang="zh-CN" sz="2000" dirty="0">
                <a:solidFill>
                  <a:prstClr val="black"/>
                </a:solidFill>
              </a:rPr>
              <a:t>of </a:t>
            </a:r>
            <a:endParaRPr lang="en-US" altLang="zh-CN" sz="20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altLang="zh-CN" sz="2000" dirty="0">
                <a:solidFill>
                  <a:prstClr val="black"/>
                </a:solidFill>
              </a:rPr>
              <a:t> </a:t>
            </a:r>
            <a:r>
              <a:rPr lang="en-US" altLang="zh-CN" sz="2000" dirty="0" smtClean="0">
                <a:solidFill>
                  <a:prstClr val="black"/>
                </a:solidFill>
              </a:rPr>
              <a:t>                    interest </a:t>
            </a:r>
            <a:r>
              <a:rPr lang="en-US" altLang="zh-CN" sz="2000" dirty="0">
                <a:solidFill>
                  <a:prstClr val="black"/>
                </a:solidFill>
              </a:rPr>
              <a:t>of other </a:t>
            </a:r>
            <a:r>
              <a:rPr lang="en-US" altLang="zh-CN" sz="2000" dirty="0" smtClean="0">
                <a:solidFill>
                  <a:prstClr val="black"/>
                </a:solidFill>
              </a:rPr>
              <a:t>countries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altLang="zh-CN" sz="2000" dirty="0" smtClean="0">
                <a:solidFill>
                  <a:prstClr val="black"/>
                </a:solidFill>
              </a:rPr>
              <a:t>International: ITU and stakeholders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041094" y="492781"/>
            <a:ext cx="7061812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en-GB" sz="2400" b="0" dirty="0" smtClean="0">
                <a:solidFill>
                  <a:schemeClr val="bg1"/>
                </a:solidFill>
                <a:latin typeface="Arial" pitchFamily="34" charset="0"/>
              </a:rPr>
              <a:t>Summary</a:t>
            </a:r>
            <a:endParaRPr lang="en-US" sz="2400" b="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152359"/>
      </p:ext>
    </p:extLst>
  </p:cSld>
  <p:clrMapOvr>
    <a:masterClrMapping/>
  </p:clrMapOvr>
  <p:transition advTm="69741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628650" y="1105778"/>
            <a:ext cx="7886700" cy="4351338"/>
          </a:xfrm>
        </p:spPr>
        <p:txBody>
          <a:bodyPr/>
          <a:lstStyle/>
          <a:p>
            <a:pPr lvl="1">
              <a:buNone/>
            </a:pPr>
            <a:endParaRPr lang="en-US" altLang="ko-KR" sz="2000" dirty="0"/>
          </a:p>
          <a:p>
            <a:pPr marL="0" indent="0" algn="ctr">
              <a:buNone/>
            </a:pPr>
            <a:r>
              <a:rPr lang="en-US" sz="4800" b="1" i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</a:t>
            </a:r>
            <a:r>
              <a:rPr lang="en-US" sz="4800" b="1" i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endParaRPr lang="en-US" sz="4800" b="1" i="1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b="1" i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sz="4800" b="1" i="1" dirty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 attention</a:t>
            </a:r>
            <a:r>
              <a:rPr lang="ru-RU" sz="4800" b="1" i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</a:t>
            </a:r>
            <a:endParaRPr lang="en-US" sz="4800" b="1" i="1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4800" b="1" i="1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800" b="1" i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</a:t>
            </a:r>
            <a:r>
              <a:rPr lang="en-US" sz="3200" b="1" i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&amp;</a:t>
            </a:r>
            <a:r>
              <a:rPr lang="en-US" sz="4800" b="1" i="1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en-US" sz="4800" b="1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1194041"/>
      </p:ext>
    </p:extLst>
  </p:cSld>
  <p:clrMapOvr>
    <a:masterClrMapping/>
  </p:clrMapOvr>
  <p:transition advTm="9117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8677" name="Rectangle 5"/>
          <p:cNvSpPr>
            <a:spLocks noGrp="1" noChangeArrowheads="1"/>
          </p:cNvSpPr>
          <p:nvPr>
            <p:ph idx="1"/>
          </p:nvPr>
        </p:nvSpPr>
        <p:spPr>
          <a:xfrm>
            <a:off x="628650" y="893947"/>
            <a:ext cx="7886700" cy="4351338"/>
          </a:xfrm>
          <a:noFill/>
          <a:ln/>
        </p:spPr>
        <p:txBody>
          <a:bodyPr/>
          <a:lstStyle/>
          <a:p>
            <a:endParaRPr lang="en-US" sz="2400" b="1" dirty="0"/>
          </a:p>
          <a:p>
            <a:pPr>
              <a:buFont typeface="Wingdings" charset="2"/>
              <a:buChar char="Ø"/>
            </a:pPr>
            <a:r>
              <a:rPr lang="en-US" sz="2000" dirty="0" smtClean="0">
                <a:cs typeface="Arial" panose="020B0604020202020204" pitchFamily="34" charset="0"/>
              </a:rPr>
              <a:t>Founded </a:t>
            </a:r>
            <a:r>
              <a:rPr lang="en-US" sz="2000" dirty="0">
                <a:cs typeface="Arial" panose="020B0604020202020204" pitchFamily="34" charset="0"/>
              </a:rPr>
              <a:t>on 17 May </a:t>
            </a:r>
            <a:r>
              <a:rPr lang="en-US" sz="2000" dirty="0" smtClean="0">
                <a:cs typeface="Arial" panose="020B0604020202020204" pitchFamily="34" charset="0"/>
              </a:rPr>
              <a:t>1865 </a:t>
            </a:r>
            <a:endParaRPr lang="en-US" sz="20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cs typeface="Arial" panose="020B0604020202020204" pitchFamily="34" charset="0"/>
              </a:rPr>
              <a:t>                                 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cs typeface="Arial" panose="020B0604020202020204" pitchFamily="34" charset="0"/>
              </a:rPr>
              <a:t>193 Member States, &gt;700 Sector Members , Associates &amp; Academia </a:t>
            </a:r>
            <a:endParaRPr lang="en-US" sz="2000" dirty="0" smtClean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cs typeface="Arial" panose="020B0604020202020204" pitchFamily="34" charset="0"/>
                <a:sym typeface="Symbol" pitchFamily="18" charset="2"/>
              </a:rPr>
              <a:t>4 regional offices, 8 area offices, HQ in Geneva, Switzerland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600" dirty="0" smtClean="0">
              <a:sym typeface="Symbol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1600" dirty="0" smtClean="0">
              <a:sym typeface="Symbol" pitchFamily="18" charset="2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GB" sz="1600" dirty="0">
              <a:sym typeface="Symbol" pitchFamily="18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19F4-F0D6-4BEA-8F89-D9AED173D4AF}" type="slidenum">
              <a:rPr lang="en-US"/>
              <a:pPr/>
              <a:t>2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6378" y="528142"/>
            <a:ext cx="7051244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sz="2400" b="0" dirty="0" smtClean="0">
                <a:latin typeface="Arial" panose="020B0604020202020204" pitchFamily="34" charset="0"/>
              </a:rPr>
              <a:t> </a:t>
            </a:r>
            <a:r>
              <a:rPr lang="en-US" sz="2400" b="0" dirty="0" smtClean="0">
                <a:solidFill>
                  <a:schemeClr val="bg1"/>
                </a:solidFill>
                <a:latin typeface="Arial" pitchFamily="34" charset="0"/>
              </a:rPr>
              <a:t>ITU</a:t>
            </a:r>
            <a:r>
              <a:rPr lang="en-US" sz="2400" dirty="0" smtClean="0">
                <a:solidFill>
                  <a:schemeClr val="bg1"/>
                </a:solidFill>
                <a:latin typeface="Arial" pitchFamily="34" charset="0"/>
              </a:rPr>
              <a:t> </a:t>
            </a:r>
            <a:endParaRPr lang="en-US" sz="2400" dirty="0">
              <a:solidFill>
                <a:schemeClr val="bg1"/>
              </a:solidFill>
              <a:latin typeface="Arial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7671" y="4073237"/>
            <a:ext cx="2966320" cy="1835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7" y="4081605"/>
            <a:ext cx="1725283" cy="1826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251" y="4073237"/>
            <a:ext cx="1474099" cy="1835204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1797" y="4073237"/>
            <a:ext cx="2966320" cy="1835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87" y="4081605"/>
            <a:ext cx="1725283" cy="1826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6227381"/>
      </p:ext>
    </p:extLst>
  </p:cSld>
  <p:clrMapOvr>
    <a:masterClrMapping/>
  </p:clrMapOvr>
  <p:transition advTm="138066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8828"/>
            <a:ext cx="7733153" cy="4500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cs typeface="Arial" panose="020B0604020202020204" pitchFamily="34" charset="0"/>
              </a:rPr>
              <a:t>The </a:t>
            </a:r>
            <a:r>
              <a:rPr lang="en-US" sz="2000" dirty="0" err="1">
                <a:cs typeface="Arial" panose="020B0604020202020204" pitchFamily="34" charset="0"/>
              </a:rPr>
              <a:t>Radiocommunication</a:t>
            </a:r>
            <a:r>
              <a:rPr lang="en-US" sz="2000" dirty="0">
                <a:cs typeface="Arial" panose="020B0604020202020204" pitchFamily="34" charset="0"/>
              </a:rPr>
              <a:t> Sector of ITU (ITU-R)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000" b="1" dirty="0">
                <a:cs typeface="Arial" panose="020B0604020202020204" pitchFamily="34" charset="0"/>
              </a:rPr>
              <a:t>World </a:t>
            </a:r>
            <a:r>
              <a:rPr lang="en-US" altLang="zh-CN" sz="2000" b="1" dirty="0" err="1">
                <a:cs typeface="Arial" panose="020B0604020202020204" pitchFamily="34" charset="0"/>
              </a:rPr>
              <a:t>Radiocommunication</a:t>
            </a:r>
            <a:r>
              <a:rPr lang="en-US" altLang="zh-CN" sz="2000" b="1" dirty="0">
                <a:cs typeface="Arial" panose="020B0604020202020204" pitchFamily="34" charset="0"/>
              </a:rPr>
              <a:t> Conferences (WRC):</a:t>
            </a:r>
            <a:r>
              <a:rPr lang="en-US" altLang="zh-CN" sz="2000" dirty="0">
                <a:cs typeface="Arial" panose="020B0604020202020204" pitchFamily="34" charset="0"/>
              </a:rPr>
              <a:t> establish and amend the Radio </a:t>
            </a:r>
            <a:r>
              <a:rPr lang="en-US" altLang="zh-CN" sz="2000" dirty="0" smtClean="0">
                <a:cs typeface="Arial" panose="020B0604020202020204" pitchFamily="34" charset="0"/>
              </a:rPr>
              <a:t>Regulations (RR) </a:t>
            </a:r>
            <a:r>
              <a:rPr lang="en-US" altLang="zh-CN" sz="2000" dirty="0">
                <a:cs typeface="Arial" panose="020B0604020202020204" pitchFamily="34" charset="0"/>
              </a:rPr>
              <a:t>- an important international treaty governing the use of </a:t>
            </a:r>
            <a:r>
              <a:rPr lang="en-US" altLang="zh-CN" sz="2000" dirty="0" err="1" smtClean="0">
                <a:cs typeface="Arial" panose="020B0604020202020204" pitchFamily="34" charset="0"/>
              </a:rPr>
              <a:t>radiocommunications</a:t>
            </a:r>
            <a:r>
              <a:rPr lang="en-US" altLang="zh-CN" sz="2000" dirty="0" smtClean="0">
                <a:cs typeface="Arial" panose="020B0604020202020204" pitchFamily="34" charset="0"/>
              </a:rPr>
              <a:t>;</a:t>
            </a:r>
            <a:endParaRPr lang="en-US" altLang="zh-CN" sz="2000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000" b="1" dirty="0">
                <a:cs typeface="Arial" panose="020B0604020202020204" pitchFamily="34" charset="0"/>
              </a:rPr>
              <a:t>Radio Regulation Board (RRB): </a:t>
            </a:r>
            <a:r>
              <a:rPr lang="en-US" altLang="zh-CN" sz="2000" dirty="0">
                <a:cs typeface="Arial" panose="020B0604020202020204" pitchFamily="34" charset="0"/>
              </a:rPr>
              <a:t>clarifies ambiguous and difficult provisions of the RR through adoption of Rules of Procedures;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000" b="1" dirty="0" err="1">
                <a:cs typeface="Arial" panose="020B0604020202020204" pitchFamily="34" charset="0"/>
              </a:rPr>
              <a:t>Radiocommunication</a:t>
            </a:r>
            <a:r>
              <a:rPr lang="en-US" altLang="zh-CN" sz="2000" b="1" dirty="0">
                <a:cs typeface="Arial" panose="020B0604020202020204" pitchFamily="34" charset="0"/>
              </a:rPr>
              <a:t> Assemblies (RA): </a:t>
            </a:r>
            <a:r>
              <a:rPr lang="en-US" altLang="zh-CN" sz="2000" dirty="0">
                <a:cs typeface="Arial" panose="020B0604020202020204" pitchFamily="34" charset="0"/>
              </a:rPr>
              <a:t>approve the ITU-R recommendations supporting the development and compatibility of radio </a:t>
            </a:r>
            <a:r>
              <a:rPr lang="en-US" altLang="zh-CN" sz="2000" dirty="0" smtClean="0">
                <a:cs typeface="Arial" panose="020B0604020202020204" pitchFamily="34" charset="0"/>
              </a:rPr>
              <a:t>system;</a:t>
            </a:r>
            <a:endParaRPr lang="en-US" altLang="zh-CN" sz="2000" dirty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000" b="1" dirty="0">
                <a:cs typeface="Arial" panose="020B0604020202020204" pitchFamily="34" charset="0"/>
              </a:rPr>
              <a:t>Study Groups (SG):</a:t>
            </a:r>
            <a:r>
              <a:rPr lang="en-US" altLang="zh-CN" sz="2000" dirty="0">
                <a:cs typeface="Arial" panose="020B0604020202020204" pitchFamily="34" charset="0"/>
              </a:rPr>
              <a:t> develop the technical bases for World </a:t>
            </a:r>
            <a:r>
              <a:rPr lang="en-US" altLang="zh-CN" sz="2000" dirty="0" err="1">
                <a:cs typeface="Arial" panose="020B0604020202020204" pitchFamily="34" charset="0"/>
              </a:rPr>
              <a:t>Radiocommunication</a:t>
            </a:r>
            <a:r>
              <a:rPr lang="en-US" altLang="zh-CN" sz="2000" dirty="0">
                <a:cs typeface="Arial" panose="020B0604020202020204" pitchFamily="34" charset="0"/>
              </a:rPr>
              <a:t> Conferences and develop global standards in the form of </a:t>
            </a:r>
            <a:r>
              <a:rPr lang="en-US" altLang="zh-CN" sz="2000" dirty="0" smtClean="0">
                <a:cs typeface="Arial" panose="020B0604020202020204" pitchFamily="34" charset="0"/>
              </a:rPr>
              <a:t>Recommendations;</a:t>
            </a:r>
            <a:r>
              <a:rPr lang="en-US" altLang="zh-CN" sz="2000" dirty="0">
                <a:cs typeface="Arial" panose="020B0604020202020204" pitchFamily="34" charset="0"/>
              </a:rPr>
              <a:t> 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000" b="1" dirty="0" err="1">
                <a:cs typeface="Arial" panose="020B0604020202020204" pitchFamily="34" charset="0"/>
              </a:rPr>
              <a:t>Radiocommunication</a:t>
            </a:r>
            <a:r>
              <a:rPr lang="en-US" altLang="zh-CN" sz="2000" b="1" dirty="0">
                <a:cs typeface="Arial" panose="020B0604020202020204" pitchFamily="34" charset="0"/>
              </a:rPr>
              <a:t> Bureau(BR): </a:t>
            </a:r>
            <a:r>
              <a:rPr lang="en-US" altLang="zh-CN" sz="2000" dirty="0">
                <a:cs typeface="Arial" panose="020B0604020202020204" pitchFamily="34" charset="0"/>
              </a:rPr>
              <a:t> </a:t>
            </a:r>
            <a:r>
              <a:rPr lang="en-US" altLang="zh-CN" sz="2000" dirty="0" smtClean="0">
                <a:cs typeface="Arial" panose="020B0604020202020204" pitchFamily="34" charset="0"/>
              </a:rPr>
              <a:t>is ITU-R </a:t>
            </a:r>
            <a:r>
              <a:rPr lang="en-US" altLang="zh-CN" sz="2000" dirty="0">
                <a:cs typeface="Arial" panose="020B0604020202020204" pitchFamily="34" charset="0"/>
              </a:rPr>
              <a:t>secretariat responsible </a:t>
            </a:r>
            <a:r>
              <a:rPr lang="en-US" altLang="zh-CN" sz="2000" dirty="0" smtClean="0">
                <a:cs typeface="Arial" panose="020B0604020202020204" pitchFamily="34" charset="0"/>
              </a:rPr>
              <a:t>for</a:t>
            </a:r>
            <a:r>
              <a:rPr lang="en-US" altLang="zh-CN" sz="2000" dirty="0">
                <a:cs typeface="Arial" panose="020B0604020202020204" pitchFamily="34" charset="0"/>
              </a:rPr>
              <a:t> daily work, e.g. registration of frequencies, resolving interference,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1B453-9CA7-4C2E-B904-13423113FE4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6570" y="503798"/>
            <a:ext cx="7050860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sz="2400" b="0" dirty="0">
                <a:latin typeface="Arial" panose="020B0604020202020204" pitchFamily="34" charset="0"/>
              </a:rPr>
              <a:t> </a:t>
            </a:r>
            <a:r>
              <a:rPr lang="en-US" altLang="zh-CN" sz="2400" b="0" dirty="0">
                <a:solidFill>
                  <a:schemeClr val="bg1"/>
                </a:solidFill>
                <a:latin typeface="Arial" panose="020B0604020202020204" pitchFamily="34" charset="0"/>
              </a:rPr>
              <a:t>Structure of </a:t>
            </a:r>
            <a:r>
              <a:rPr lang="en-US" sz="2400" b="0" dirty="0">
                <a:solidFill>
                  <a:schemeClr val="bg1"/>
                </a:solidFill>
                <a:latin typeface="Arial" panose="020B0604020202020204" pitchFamily="34" charset="0"/>
              </a:rPr>
              <a:t>ITU-R</a:t>
            </a:r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248731"/>
      </p:ext>
    </p:extLst>
  </p:cSld>
  <p:clrMapOvr>
    <a:masterClrMapping/>
  </p:clrMapOvr>
  <p:transition advTm="84914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/>
              <a:t/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3234" y="1280778"/>
            <a:ext cx="7056197" cy="46815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000" dirty="0"/>
              <a:t>Allocate spectrum/orbit resource for emerging radio technologies and applications, while protecting the existing usage </a:t>
            </a:r>
            <a:endParaRPr lang="en-US" altLang="zh-CN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000" dirty="0" smtClean="0"/>
              <a:t>Maintain </a:t>
            </a:r>
            <a:r>
              <a:rPr lang="en-US" altLang="zh-CN" sz="2000" dirty="0"/>
              <a:t>the right balance between the spectrum requirements of all </a:t>
            </a:r>
            <a:r>
              <a:rPr lang="en-US" altLang="zh-CN" sz="2000" dirty="0" err="1"/>
              <a:t>radiocommunication</a:t>
            </a:r>
            <a:r>
              <a:rPr lang="en-US" altLang="zh-CN" sz="2000" dirty="0"/>
              <a:t> services, including aeronautical  services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000" dirty="0"/>
              <a:t>Achieve global spectrum harmonization for economies of scale and interoperability of the equipment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2000" dirty="0"/>
              <a:t>Create regulatory certainty for users, regulators and  multi-trillion dollars telecommunication industry in utilizing spectrum</a:t>
            </a:r>
          </a:p>
          <a:p>
            <a:endParaRPr lang="en-US" sz="2000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1B453-9CA7-4C2E-B904-13423113FE4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63235" y="527770"/>
            <a:ext cx="7056196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n-US" sz="2400" b="0" dirty="0">
                <a:solidFill>
                  <a:schemeClr val="bg1"/>
                </a:solidFill>
                <a:latin typeface="Arial" panose="020B0604020202020204" pitchFamily="34" charset="0"/>
              </a:rPr>
              <a:t>Main WRC objectives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797597"/>
      </p:ext>
    </p:extLst>
  </p:cSld>
  <p:clrMapOvr>
    <a:masterClrMapping/>
  </p:clrMapOvr>
  <p:transition advTm="11443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83430"/>
            <a:ext cx="7886700" cy="435133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zh-CN" sz="2000" dirty="0"/>
              <a:t>WRC normally takes place every 3 – 4 years for a 4 week duration and </a:t>
            </a:r>
            <a:r>
              <a:rPr lang="en-US" altLang="zh-CN" sz="2000" dirty="0" smtClean="0"/>
              <a:t>gathers </a:t>
            </a:r>
            <a:r>
              <a:rPr lang="en-US" altLang="zh-CN" sz="2000" dirty="0"/>
              <a:t>more than 3000 </a:t>
            </a:r>
            <a:r>
              <a:rPr lang="en-US" altLang="zh-CN" sz="2000" dirty="0" smtClean="0"/>
              <a:t>delegates</a:t>
            </a:r>
            <a:endParaRPr lang="en-US" altLang="zh-CN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/>
              <a:t>To revise </a:t>
            </a:r>
            <a:r>
              <a:rPr lang="en-US" sz="2000" dirty="0"/>
              <a:t>the Radio Regulations, </a:t>
            </a:r>
            <a:r>
              <a:rPr lang="en-US" altLang="zh-CN" sz="2000" dirty="0"/>
              <a:t>an international treaty which is ratified by the ITU Member States and is mandatory for applications</a:t>
            </a:r>
            <a:endParaRPr lang="en-US" sz="2000" dirty="0"/>
          </a:p>
          <a:p>
            <a:pPr lvl="1"/>
            <a:r>
              <a:rPr lang="en-US" sz="2000" dirty="0"/>
              <a:t>Spectrum allocation</a:t>
            </a:r>
          </a:p>
          <a:p>
            <a:pPr lvl="1"/>
            <a:r>
              <a:rPr lang="en-US" sz="2000" dirty="0"/>
              <a:t>Frequency assignment and allotment Plans</a:t>
            </a:r>
          </a:p>
          <a:p>
            <a:pPr lvl="1"/>
            <a:r>
              <a:rPr lang="en-US" sz="2000" dirty="0"/>
              <a:t>Procedures of Coordination and Notification</a:t>
            </a:r>
          </a:p>
          <a:p>
            <a:pPr lvl="1"/>
            <a:r>
              <a:rPr lang="en-US" sz="2000" dirty="0"/>
              <a:t>Resolutions</a:t>
            </a:r>
          </a:p>
          <a:p>
            <a:pPr lvl="1"/>
            <a:r>
              <a:rPr lang="en-US" sz="2000" dirty="0"/>
              <a:t>Administrative and operational procedures 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en-US" altLang="zh-CN" sz="2000" dirty="0" smtClean="0"/>
              <a:t>To address </a:t>
            </a:r>
            <a:r>
              <a:rPr lang="en-US" altLang="zh-CN" sz="2000" dirty="0"/>
              <a:t>any </a:t>
            </a:r>
            <a:r>
              <a:rPr lang="en-US" altLang="zh-CN" sz="2000" dirty="0" err="1"/>
              <a:t>radiocommunication</a:t>
            </a:r>
            <a:r>
              <a:rPr lang="en-US" altLang="zh-CN" sz="2000" dirty="0"/>
              <a:t> matter with worldwide nature, e.g. major cases of </a:t>
            </a:r>
            <a:r>
              <a:rPr lang="en-US" altLang="zh-CN" sz="2000" dirty="0" smtClean="0"/>
              <a:t>interference</a:t>
            </a:r>
            <a:endParaRPr lang="en-US" altLang="zh-CN" sz="2000" dirty="0"/>
          </a:p>
          <a:p>
            <a:pPr lvl="0">
              <a:buFont typeface="Wingdings" panose="05000000000000000000" pitchFamily="2" charset="2"/>
              <a:buChar char="Ø"/>
            </a:pPr>
            <a:r>
              <a:rPr lang="en-US" sz="2000" dirty="0" smtClean="0"/>
              <a:t>To determine </a:t>
            </a:r>
            <a:r>
              <a:rPr lang="en-US" sz="2000" dirty="0"/>
              <a:t>questions for future study under the future WRCs’ Agenda Items, e.g. </a:t>
            </a:r>
            <a:r>
              <a:rPr lang="en-US" altLang="zh-CN" sz="2000" dirty="0"/>
              <a:t>studies on sub-orbital flights decided at </a:t>
            </a:r>
            <a:r>
              <a:rPr lang="en-US" altLang="zh-CN" sz="2000" dirty="0" smtClean="0"/>
              <a:t>WRC-15</a:t>
            </a:r>
            <a:endParaRPr lang="en-US" sz="2000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1B453-9CA7-4C2E-B904-13423113FE4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Picture 31" descr="R-REG-RR-2004-JPG-E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073" y="2580694"/>
            <a:ext cx="1266251" cy="1529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49228" y="460973"/>
            <a:ext cx="7045543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5pPr>
            <a:lvl6pPr marL="22860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6pPr>
            <a:lvl7pPr marL="27432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7pPr>
            <a:lvl8pPr marL="32004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8pPr>
            <a:lvl9pPr marL="3657600" algn="l" defTabSz="914400" rtl="0" eaLnBrk="1" latinLnBrk="0" hangingPunct="1">
              <a:defRPr b="1" kern="1200">
                <a:solidFill>
                  <a:srgbClr val="000066"/>
                </a:solidFill>
                <a:latin typeface="Tahoma" pitchFamily="34" charset="0"/>
                <a:ea typeface="+mn-ea"/>
                <a:cs typeface="Arial" pitchFamily="34" charset="0"/>
              </a:defRPr>
            </a:lvl9pPr>
          </a:lstStyle>
          <a:p>
            <a:pPr algn="ctr"/>
            <a:r>
              <a:rPr lang="en-US" sz="2400" b="0" dirty="0">
                <a:solidFill>
                  <a:schemeClr val="bg1"/>
                </a:solidFill>
                <a:latin typeface="Arial" panose="020B0604020202020204" pitchFamily="34" charset="0"/>
              </a:rPr>
              <a:t>Main WRC </a:t>
            </a:r>
            <a:r>
              <a:rPr lang="en-US" sz="2400" b="0" dirty="0" smtClean="0">
                <a:solidFill>
                  <a:schemeClr val="bg1"/>
                </a:solidFill>
                <a:latin typeface="Arial" panose="020B0604020202020204" pitchFamily="34" charset="0"/>
              </a:rPr>
              <a:t>purposes</a:t>
            </a:r>
            <a:endParaRPr lang="en-US" sz="2400" b="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31" descr="R-REG-RR-2004-JPG-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1073" y="2580693"/>
            <a:ext cx="1514626" cy="1653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6806067"/>
      </p:ext>
    </p:extLst>
  </p:cSld>
  <p:clrMapOvr>
    <a:masterClrMapping/>
  </p:clrMapOvr>
  <p:transition advTm="125699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 Same Side Corner Rectangle 4"/>
          <p:cNvSpPr/>
          <p:nvPr/>
        </p:nvSpPr>
        <p:spPr>
          <a:xfrm>
            <a:off x="1897024" y="4153674"/>
            <a:ext cx="3898969" cy="53948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7348" tIns="10478" rIns="10478" bIns="10478" numCol="1" spcCol="1270" anchor="ctr" anchorCtr="0">
            <a:noAutofit/>
          </a:bodyPr>
          <a:lstStyle/>
          <a:p>
            <a:pPr marL="171450" lvl="1" indent="-171450" defTabSz="733425" eaLnBrk="1" fontAlgn="auto" hangingPunct="1">
              <a:lnSpc>
                <a:spcPct val="90000"/>
              </a:lnSpc>
              <a:spcAft>
                <a:spcPct val="15000"/>
              </a:spcAft>
              <a:buClrTx/>
              <a:buFontTx/>
              <a:buChar char="••"/>
            </a:pPr>
            <a:endParaRPr lang="en-GB" sz="1650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  <a:p>
            <a:pPr marL="171450" lvl="1" indent="-171450" defTabSz="733425" eaLnBrk="1" fontAlgn="auto" hangingPunct="1">
              <a:lnSpc>
                <a:spcPct val="90000"/>
              </a:lnSpc>
              <a:spcAft>
                <a:spcPct val="15000"/>
              </a:spcAft>
              <a:buClrTx/>
              <a:buFontTx/>
              <a:buChar char="••"/>
            </a:pPr>
            <a:endParaRPr lang="en-GB" sz="1650" b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21" name="Rectangle 36"/>
          <p:cNvSpPr>
            <a:spLocks noChangeArrowheads="1"/>
          </p:cNvSpPr>
          <p:nvPr/>
        </p:nvSpPr>
        <p:spPr bwMode="auto">
          <a:xfrm>
            <a:off x="1076754" y="465537"/>
            <a:ext cx="7031659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algn="ctr">
              <a:defRPr sz="3600" b="1">
                <a:solidFill>
                  <a:srgbClr val="1B5BA2"/>
                </a:solidFill>
                <a:latin typeface="Verdana" pitchFamily="34" charset="0"/>
              </a:defRPr>
            </a:lvl1pPr>
            <a:lvl2pPr algn="ctr">
              <a:defRPr sz="3600" b="1">
                <a:solidFill>
                  <a:srgbClr val="1B5BA2"/>
                </a:solidFill>
                <a:latin typeface="Verdana" pitchFamily="34" charset="0"/>
              </a:defRPr>
            </a:lvl2pPr>
            <a:lvl3pPr algn="ctr">
              <a:defRPr sz="3600" b="1">
                <a:solidFill>
                  <a:srgbClr val="1B5BA2"/>
                </a:solidFill>
                <a:latin typeface="Verdana" pitchFamily="34" charset="0"/>
              </a:defRPr>
            </a:lvl3pPr>
            <a:lvl4pPr algn="ctr">
              <a:defRPr sz="3600" b="1">
                <a:solidFill>
                  <a:srgbClr val="1B5BA2"/>
                </a:solidFill>
                <a:latin typeface="Verdana" pitchFamily="34" charset="0"/>
              </a:defRPr>
            </a:lvl4pPr>
            <a:lvl5pPr algn="ctr">
              <a:defRPr sz="3600" b="1">
                <a:solidFill>
                  <a:srgbClr val="1B5BA2"/>
                </a:solidFill>
                <a:latin typeface="Verdana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1B5BA2"/>
                </a:solidFill>
                <a:latin typeface="Verdana" pitchFamily="34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sz="2400" b="0" dirty="0">
                <a:solidFill>
                  <a:prstClr val="white"/>
                </a:solidFill>
                <a:latin typeface="Arial" panose="020B0604020202020204" pitchFamily="34" charset="0"/>
              </a:rPr>
              <a:t>WRC cycle</a:t>
            </a:r>
            <a:endParaRPr lang="en-US" altLang="en-US" sz="2400" b="0" dirty="0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42" name="Rounded Rectangle 4"/>
          <p:cNvSpPr/>
          <p:nvPr/>
        </p:nvSpPr>
        <p:spPr>
          <a:xfrm>
            <a:off x="3945355" y="3444839"/>
            <a:ext cx="3188741" cy="4809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11443" tIns="111443" rIns="111443" bIns="111443" numCol="1" spcCol="1270" anchor="ctr" anchorCtr="0">
            <a:noAutofit/>
          </a:bodyPr>
          <a:lstStyle/>
          <a:p>
            <a:pPr defTabSz="1300163" eaLnBrk="1" fontAlgn="auto" hangingPunct="1">
              <a:lnSpc>
                <a:spcPct val="90000"/>
              </a:lnSpc>
              <a:spcAft>
                <a:spcPct val="35000"/>
              </a:spcAft>
              <a:buClrTx/>
            </a:pPr>
            <a:endParaRPr lang="en-GB" sz="2925" b="0">
              <a:solidFill>
                <a:prstClr val="white"/>
              </a:solidFill>
            </a:endParaRPr>
          </a:p>
        </p:txBody>
      </p:sp>
      <p:sp>
        <p:nvSpPr>
          <p:cNvPr id="45" name="Rounded Rectangle 4"/>
          <p:cNvSpPr/>
          <p:nvPr/>
        </p:nvSpPr>
        <p:spPr>
          <a:xfrm>
            <a:off x="3969620" y="4105106"/>
            <a:ext cx="3188741" cy="48095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11443" tIns="111443" rIns="111443" bIns="111443" numCol="1" spcCol="1270" anchor="ctr" anchorCtr="0">
            <a:noAutofit/>
          </a:bodyPr>
          <a:lstStyle/>
          <a:p>
            <a:pPr defTabSz="1300163" eaLnBrk="1" fontAlgn="auto" hangingPunct="1">
              <a:lnSpc>
                <a:spcPct val="90000"/>
              </a:lnSpc>
              <a:spcAft>
                <a:spcPct val="35000"/>
              </a:spcAft>
              <a:buClrTx/>
            </a:pPr>
            <a:endParaRPr lang="en-GB" sz="2925" b="0">
              <a:solidFill>
                <a:prstClr val="white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925289" y="1285914"/>
            <a:ext cx="6079489" cy="809072"/>
            <a:chOff x="2482043" y="1038009"/>
            <a:chExt cx="6350612" cy="1078762"/>
          </a:xfrm>
        </p:grpSpPr>
        <p:grpSp>
          <p:nvGrpSpPr>
            <p:cNvPr id="47" name="Group 46"/>
            <p:cNvGrpSpPr/>
            <p:nvPr/>
          </p:nvGrpSpPr>
          <p:grpSpPr>
            <a:xfrm>
              <a:off x="4600133" y="1038009"/>
              <a:ext cx="4232522" cy="888221"/>
              <a:chOff x="304801" y="51131"/>
              <a:chExt cx="4232522" cy="1016150"/>
            </a:xfrm>
          </p:grpSpPr>
          <p:sp>
            <p:nvSpPr>
              <p:cNvPr id="48" name="Rounded Rectangle 47"/>
              <p:cNvSpPr/>
              <p:nvPr/>
            </p:nvSpPr>
            <p:spPr>
              <a:xfrm>
                <a:off x="304801" y="152161"/>
                <a:ext cx="4232522" cy="915120"/>
              </a:xfrm>
              <a:prstGeom prst="round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buClrTx/>
                </a:pPr>
                <a:r>
                  <a:rPr lang="en-US" sz="1500" b="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Develops agenda for the next WRC and preliminary agenda for subsequent WRC</a:t>
                </a:r>
                <a:endParaRPr lang="en-GB" sz="1500" b="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buClrTx/>
                </a:pPr>
                <a:endParaRPr lang="en-GB" b="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49" name="Rounded Rectangle 4"/>
              <p:cNvSpPr/>
              <p:nvPr/>
            </p:nvSpPr>
            <p:spPr>
              <a:xfrm>
                <a:off x="349472" y="51131"/>
                <a:ext cx="4177856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0968" tIns="0" rIns="120968" bIns="0" numCol="1" spcCol="1270" anchor="ctr" anchorCtr="0">
                <a:noAutofit/>
              </a:bodyPr>
              <a:lstStyle/>
              <a:p>
                <a:pPr defTabSz="1033463" eaLnBrk="1" fontAlgn="auto" hangingPunct="1">
                  <a:lnSpc>
                    <a:spcPct val="90000"/>
                  </a:lnSpc>
                  <a:spcAft>
                    <a:spcPct val="35000"/>
                  </a:spcAft>
                  <a:buClrTx/>
                </a:pPr>
                <a:endParaRPr lang="en-GB" sz="2325" b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6" name="Up Arrow 75"/>
            <p:cNvSpPr/>
            <p:nvPr/>
          </p:nvSpPr>
          <p:spPr>
            <a:xfrm rot="5400000">
              <a:off x="4297809" y="1363585"/>
              <a:ext cx="235912" cy="419215"/>
            </a:xfrm>
            <a:prstGeom prst="upArrow">
              <a:avLst>
                <a:gd name="adj1" fmla="val 50000"/>
                <a:gd name="adj2" fmla="val 35000"/>
              </a:avLst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2">
                    <a:lumMod val="60000"/>
                    <a:lumOff val="40000"/>
                  </a:schemeClr>
                </a:gs>
                <a:gs pos="52000">
                  <a:srgbClr val="0066FF"/>
                </a:gs>
                <a:gs pos="63000">
                  <a:schemeClr val="accent6">
                    <a:lumMod val="40000"/>
                    <a:lumOff val="60000"/>
                  </a:schemeClr>
                </a:gs>
              </a:gsLst>
              <a:lin ang="5400000" scaled="1"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grpSp>
          <p:nvGrpSpPr>
            <p:cNvPr id="133" name="Group 132"/>
            <p:cNvGrpSpPr/>
            <p:nvPr/>
          </p:nvGrpSpPr>
          <p:grpSpPr>
            <a:xfrm>
              <a:off x="2482043" y="1314986"/>
              <a:ext cx="1724114" cy="573636"/>
              <a:chOff x="0" y="496"/>
              <a:chExt cx="2438400" cy="1934765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34" name="Rounded Rectangle 133"/>
              <p:cNvSpPr/>
              <p:nvPr/>
            </p:nvSpPr>
            <p:spPr>
              <a:xfrm>
                <a:off x="0" y="496"/>
                <a:ext cx="2438400" cy="1934765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5" name="Rounded Rectangle 4"/>
              <p:cNvSpPr/>
              <p:nvPr/>
            </p:nvSpPr>
            <p:spPr>
              <a:xfrm>
                <a:off x="94446" y="278459"/>
                <a:ext cx="2249506" cy="1413342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0" tIns="85725" rIns="171450" bIns="85725" numCol="1" spcCol="1270" anchor="ctr" anchorCtr="0">
                <a:noAutofit/>
              </a:bodyPr>
              <a:lstStyle/>
              <a:p>
                <a:pPr algn="ctr" defTabSz="2000250" eaLnBrk="1" fontAlgn="auto" hangingPunct="1">
                  <a:lnSpc>
                    <a:spcPct val="90000"/>
                  </a:lnSpc>
                  <a:spcAft>
                    <a:spcPct val="35000"/>
                  </a:spcAft>
                  <a:buClrTx/>
                </a:pPr>
                <a:r>
                  <a:rPr lang="en-US" sz="1650" dirty="0">
                    <a:solidFill>
                      <a:srgbClr val="5B9BD5">
                        <a:lumMod val="50000"/>
                      </a:srgbClr>
                    </a:solidFill>
                  </a:rPr>
                  <a:t>WRC-n</a:t>
                </a:r>
                <a:endParaRPr lang="en-GB" sz="1650" dirty="0">
                  <a:solidFill>
                    <a:srgbClr val="5B9BD5">
                      <a:lumMod val="50000"/>
                    </a:srgbClr>
                  </a:solidFill>
                </a:endParaRPr>
              </a:p>
            </p:txBody>
          </p:sp>
        </p:grpSp>
        <p:sp>
          <p:nvSpPr>
            <p:cNvPr id="64" name="Up Arrow 63"/>
            <p:cNvSpPr/>
            <p:nvPr/>
          </p:nvSpPr>
          <p:spPr>
            <a:xfrm rot="10800000">
              <a:off x="3209816" y="1903879"/>
              <a:ext cx="248355" cy="212892"/>
            </a:xfrm>
            <a:prstGeom prst="upArrow">
              <a:avLst>
                <a:gd name="adj1" fmla="val 50000"/>
                <a:gd name="adj2" fmla="val 35000"/>
              </a:avLst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grpSp>
        <p:nvGrpSpPr>
          <p:cNvPr id="5" name="Group 4"/>
          <p:cNvGrpSpPr/>
          <p:nvPr/>
        </p:nvGrpSpPr>
        <p:grpSpPr>
          <a:xfrm>
            <a:off x="962407" y="2035090"/>
            <a:ext cx="6042370" cy="763757"/>
            <a:chOff x="2491876" y="1930922"/>
            <a:chExt cx="6385153" cy="1018342"/>
          </a:xfrm>
        </p:grpSpPr>
        <p:grpSp>
          <p:nvGrpSpPr>
            <p:cNvPr id="18" name="Group 17"/>
            <p:cNvGrpSpPr/>
            <p:nvPr/>
          </p:nvGrpSpPr>
          <p:grpSpPr>
            <a:xfrm>
              <a:off x="2491876" y="2124544"/>
              <a:ext cx="1724114" cy="573636"/>
              <a:chOff x="0" y="496"/>
              <a:chExt cx="2438400" cy="1934765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9" name="Rounded Rectangle 18"/>
              <p:cNvSpPr/>
              <p:nvPr/>
            </p:nvSpPr>
            <p:spPr>
              <a:xfrm>
                <a:off x="0" y="496"/>
                <a:ext cx="2438400" cy="1934765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" name="Rounded Rectangle 4"/>
              <p:cNvSpPr/>
              <p:nvPr/>
            </p:nvSpPr>
            <p:spPr>
              <a:xfrm>
                <a:off x="94446" y="278459"/>
                <a:ext cx="2249506" cy="1413342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0" tIns="85725" rIns="171450" bIns="85725" numCol="1" spcCol="1270" anchor="ctr" anchorCtr="0">
                <a:noAutofit/>
              </a:bodyPr>
              <a:lstStyle/>
              <a:p>
                <a:pPr algn="ctr" defTabSz="2000250" eaLnBrk="1" fontAlgn="auto" hangingPunct="1">
                  <a:lnSpc>
                    <a:spcPct val="90000"/>
                  </a:lnSpc>
                  <a:spcAft>
                    <a:spcPct val="35000"/>
                  </a:spcAft>
                  <a:buClrTx/>
                </a:pPr>
                <a:r>
                  <a:rPr lang="en-US" sz="1650" dirty="0">
                    <a:solidFill>
                      <a:srgbClr val="5B9BD5">
                        <a:lumMod val="50000"/>
                      </a:srgbClr>
                    </a:solidFill>
                  </a:rPr>
                  <a:t>CPM-1</a:t>
                </a:r>
                <a:endParaRPr lang="en-GB" sz="1650" dirty="0">
                  <a:solidFill>
                    <a:srgbClr val="5B9BD5">
                      <a:lumMod val="50000"/>
                    </a:srgbClr>
                  </a:solidFill>
                </a:endParaRP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4609829" y="1930922"/>
              <a:ext cx="4267200" cy="888221"/>
              <a:chOff x="304800" y="51131"/>
              <a:chExt cx="4267200" cy="1016150"/>
            </a:xfrm>
          </p:grpSpPr>
          <p:sp>
            <p:nvSpPr>
              <p:cNvPr id="53" name="Rounded Rectangle 52"/>
              <p:cNvSpPr/>
              <p:nvPr/>
            </p:nvSpPr>
            <p:spPr>
              <a:xfrm>
                <a:off x="304800" y="152161"/>
                <a:ext cx="4267200" cy="915120"/>
              </a:xfrm>
              <a:prstGeom prst="round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buClrTx/>
                </a:pPr>
                <a:r>
                  <a:rPr lang="en-US" sz="1500" b="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:r>
                  <a:rPr lang="en-US" sz="1500" b="0" baseline="300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</a:t>
                </a:r>
                <a:r>
                  <a:rPr lang="en-US" sz="1500" b="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Conference Preparatory Meeting </a:t>
                </a:r>
                <a:r>
                  <a:rPr lang="en-US" sz="1650" b="0" dirty="0">
                    <a:solidFill>
                      <a:prstClr val="white"/>
                    </a:solidFill>
                  </a:rPr>
                  <a:t>(CPM</a:t>
                </a:r>
                <a:r>
                  <a:rPr lang="en-US" sz="1650" b="0" dirty="0" smtClean="0">
                    <a:solidFill>
                      <a:prstClr val="white"/>
                    </a:solidFill>
                  </a:rPr>
                  <a:t>)</a:t>
                </a:r>
                <a:endParaRPr lang="en-US" b="0" dirty="0" smtClean="0">
                  <a:solidFill>
                    <a:prstClr val="white"/>
                  </a:solidFill>
                </a:endParaRP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buClrTx/>
                </a:pPr>
                <a:r>
                  <a:rPr lang="en-US" sz="1500" b="0" dirty="0" smtClean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organizes ITU-R preparatory studies to WRC</a:t>
                </a:r>
                <a:endParaRPr lang="en-GB" b="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4" name="Rounded Rectangle 4"/>
              <p:cNvSpPr/>
              <p:nvPr/>
            </p:nvSpPr>
            <p:spPr>
              <a:xfrm>
                <a:off x="349472" y="51131"/>
                <a:ext cx="4177856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0968" tIns="0" rIns="120968" bIns="0" numCol="1" spcCol="1270" anchor="ctr" anchorCtr="0">
                <a:noAutofit/>
              </a:bodyPr>
              <a:lstStyle/>
              <a:p>
                <a:pPr defTabSz="1033463" eaLnBrk="1" fontAlgn="auto" hangingPunct="1">
                  <a:lnSpc>
                    <a:spcPct val="90000"/>
                  </a:lnSpc>
                  <a:spcAft>
                    <a:spcPct val="35000"/>
                  </a:spcAft>
                  <a:buClrTx/>
                </a:pPr>
                <a:endParaRPr lang="en-GB" sz="2325" b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4" name="Up Arrow 73"/>
            <p:cNvSpPr/>
            <p:nvPr/>
          </p:nvSpPr>
          <p:spPr>
            <a:xfrm rot="10800000">
              <a:off x="3209815" y="2736372"/>
              <a:ext cx="248355" cy="212892"/>
            </a:xfrm>
            <a:prstGeom prst="upArrow">
              <a:avLst>
                <a:gd name="adj1" fmla="val 50000"/>
                <a:gd name="adj2" fmla="val 35000"/>
              </a:avLst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2" name="Up Arrow 81"/>
            <p:cNvSpPr/>
            <p:nvPr/>
          </p:nvSpPr>
          <p:spPr>
            <a:xfrm rot="5400000">
              <a:off x="4307408" y="2198494"/>
              <a:ext cx="235912" cy="419215"/>
            </a:xfrm>
            <a:prstGeom prst="upArrow">
              <a:avLst>
                <a:gd name="adj1" fmla="val 50000"/>
                <a:gd name="adj2" fmla="val 35000"/>
              </a:avLst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2">
                    <a:lumMod val="60000"/>
                    <a:lumOff val="40000"/>
                  </a:schemeClr>
                </a:gs>
                <a:gs pos="52000">
                  <a:srgbClr val="0066FF"/>
                </a:gs>
                <a:gs pos="63000">
                  <a:schemeClr val="accent6">
                    <a:lumMod val="40000"/>
                    <a:lumOff val="60000"/>
                  </a:schemeClr>
                </a:gs>
              </a:gsLst>
              <a:lin ang="5400000" scaled="1"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grpSp>
        <p:nvGrpSpPr>
          <p:cNvPr id="6" name="Group 5"/>
          <p:cNvGrpSpPr/>
          <p:nvPr/>
        </p:nvGrpSpPr>
        <p:grpSpPr>
          <a:xfrm>
            <a:off x="935160" y="2708016"/>
            <a:ext cx="6069617" cy="830797"/>
            <a:chOff x="2482043" y="2798305"/>
            <a:chExt cx="6385289" cy="1107729"/>
          </a:xfrm>
        </p:grpSpPr>
        <p:grpSp>
          <p:nvGrpSpPr>
            <p:cNvPr id="55" name="Group 54"/>
            <p:cNvGrpSpPr/>
            <p:nvPr/>
          </p:nvGrpSpPr>
          <p:grpSpPr>
            <a:xfrm>
              <a:off x="4600132" y="2798305"/>
              <a:ext cx="4267200" cy="888221"/>
              <a:chOff x="304800" y="51131"/>
              <a:chExt cx="4267200" cy="1016150"/>
            </a:xfrm>
          </p:grpSpPr>
          <p:sp>
            <p:nvSpPr>
              <p:cNvPr id="56" name="Rounded Rectangle 55"/>
              <p:cNvSpPr/>
              <p:nvPr/>
            </p:nvSpPr>
            <p:spPr>
              <a:xfrm>
                <a:off x="304800" y="152161"/>
                <a:ext cx="4267200" cy="915120"/>
              </a:xfrm>
              <a:prstGeom prst="round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buClrTx/>
                </a:pPr>
                <a:r>
                  <a:rPr lang="en-US" sz="1500" b="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Develop technical, operational and procedural solutions</a:t>
                </a:r>
                <a:r>
                  <a:rPr lang="en-US" sz="1500" b="0" dirty="0">
                    <a:solidFill>
                      <a:prstClr val="white"/>
                    </a:solidFill>
                  </a:rPr>
                  <a:t> </a:t>
                </a:r>
                <a:r>
                  <a:rPr lang="en-US" sz="1500" b="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 WRC</a:t>
                </a:r>
                <a:endParaRPr lang="en-GB" sz="1500" b="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buClrTx/>
                </a:pPr>
                <a:endParaRPr lang="en-GB" b="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57" name="Rounded Rectangle 4"/>
              <p:cNvSpPr/>
              <p:nvPr/>
            </p:nvSpPr>
            <p:spPr>
              <a:xfrm>
                <a:off x="349472" y="51131"/>
                <a:ext cx="4177856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0968" tIns="0" rIns="120968" bIns="0" numCol="1" spcCol="1270" anchor="ctr" anchorCtr="0">
                <a:noAutofit/>
              </a:bodyPr>
              <a:lstStyle/>
              <a:p>
                <a:pPr defTabSz="1033463" eaLnBrk="1" fontAlgn="auto" hangingPunct="1">
                  <a:lnSpc>
                    <a:spcPct val="90000"/>
                  </a:lnSpc>
                  <a:spcAft>
                    <a:spcPct val="35000"/>
                  </a:spcAft>
                  <a:buClrTx/>
                </a:pPr>
                <a:endParaRPr lang="en-GB" sz="2325" b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36" name="Group 135"/>
            <p:cNvGrpSpPr/>
            <p:nvPr/>
          </p:nvGrpSpPr>
          <p:grpSpPr>
            <a:xfrm>
              <a:off x="2482043" y="2982389"/>
              <a:ext cx="1724114" cy="693083"/>
              <a:chOff x="0" y="496"/>
              <a:chExt cx="2438400" cy="1934765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37" name="Rounded Rectangle 136"/>
              <p:cNvSpPr/>
              <p:nvPr/>
            </p:nvSpPr>
            <p:spPr>
              <a:xfrm>
                <a:off x="0" y="496"/>
                <a:ext cx="2438400" cy="1934765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buClrTx/>
                </a:pPr>
                <a:endParaRPr lang="en-US" b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8" name="Rounded Rectangle 4"/>
              <p:cNvSpPr/>
              <p:nvPr/>
            </p:nvSpPr>
            <p:spPr>
              <a:xfrm>
                <a:off x="94446" y="30207"/>
                <a:ext cx="2249506" cy="1661594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0" tIns="85725" rIns="171450" bIns="85725" numCol="1" spcCol="1270" anchor="ctr" anchorCtr="0">
                <a:noAutofit/>
              </a:bodyPr>
              <a:lstStyle/>
              <a:p>
                <a:pPr algn="ctr" defTabSz="2000250" eaLnBrk="1" fontAlgn="auto" hangingPunct="1">
                  <a:lnSpc>
                    <a:spcPct val="90000"/>
                  </a:lnSpc>
                  <a:spcAft>
                    <a:spcPct val="35000"/>
                  </a:spcAft>
                  <a:buClrTx/>
                </a:pPr>
                <a:r>
                  <a:rPr lang="en-US" sz="1650" dirty="0">
                    <a:solidFill>
                      <a:srgbClr val="5B9BD5">
                        <a:lumMod val="50000"/>
                      </a:srgbClr>
                    </a:solidFill>
                  </a:rPr>
                  <a:t>ITU-R studies</a:t>
                </a:r>
                <a:endParaRPr lang="en-GB" sz="1650" dirty="0">
                  <a:solidFill>
                    <a:srgbClr val="5B9BD5">
                      <a:lumMod val="50000"/>
                    </a:srgbClr>
                  </a:solidFill>
                </a:endParaRPr>
              </a:p>
            </p:txBody>
          </p:sp>
        </p:grpSp>
        <p:sp>
          <p:nvSpPr>
            <p:cNvPr id="75" name="Up Arrow 74"/>
            <p:cNvSpPr/>
            <p:nvPr/>
          </p:nvSpPr>
          <p:spPr>
            <a:xfrm rot="10800000">
              <a:off x="3209815" y="3693142"/>
              <a:ext cx="248355" cy="212892"/>
            </a:xfrm>
            <a:prstGeom prst="upArrow">
              <a:avLst>
                <a:gd name="adj1" fmla="val 50000"/>
                <a:gd name="adj2" fmla="val 35000"/>
              </a:avLst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7" name="Up Arrow 86"/>
            <p:cNvSpPr/>
            <p:nvPr/>
          </p:nvSpPr>
          <p:spPr>
            <a:xfrm rot="5400000">
              <a:off x="4303234" y="3169665"/>
              <a:ext cx="222019" cy="373056"/>
            </a:xfrm>
            <a:prstGeom prst="upArrow">
              <a:avLst>
                <a:gd name="adj1" fmla="val 50000"/>
                <a:gd name="adj2" fmla="val 35000"/>
              </a:avLst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2">
                    <a:lumMod val="60000"/>
                    <a:lumOff val="40000"/>
                  </a:schemeClr>
                </a:gs>
                <a:gs pos="52000">
                  <a:srgbClr val="0066FF"/>
                </a:gs>
                <a:gs pos="63000">
                  <a:schemeClr val="accent6">
                    <a:lumMod val="40000"/>
                    <a:lumOff val="60000"/>
                  </a:schemeClr>
                </a:gs>
              </a:gsLst>
              <a:lin ang="5400000" scaled="1"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grpSp>
        <p:nvGrpSpPr>
          <p:cNvPr id="3" name="Group 2"/>
          <p:cNvGrpSpPr/>
          <p:nvPr/>
        </p:nvGrpSpPr>
        <p:grpSpPr>
          <a:xfrm>
            <a:off x="910291" y="3366369"/>
            <a:ext cx="6094487" cy="826992"/>
            <a:chOff x="2095736" y="3686374"/>
            <a:chExt cx="7941446" cy="1102656"/>
          </a:xfrm>
        </p:grpSpPr>
        <p:grpSp>
          <p:nvGrpSpPr>
            <p:cNvPr id="7" name="Group 6"/>
            <p:cNvGrpSpPr/>
            <p:nvPr/>
          </p:nvGrpSpPr>
          <p:grpSpPr>
            <a:xfrm>
              <a:off x="2095736" y="3686374"/>
              <a:ext cx="7941446" cy="1102656"/>
              <a:chOff x="2491875" y="3667521"/>
              <a:chExt cx="6420129" cy="1102656"/>
            </a:xfrm>
          </p:grpSpPr>
          <p:grpSp>
            <p:nvGrpSpPr>
              <p:cNvPr id="58" name="Group 57"/>
              <p:cNvGrpSpPr/>
              <p:nvPr/>
            </p:nvGrpSpPr>
            <p:grpSpPr>
              <a:xfrm>
                <a:off x="4644804" y="3667521"/>
                <a:ext cx="4267200" cy="888221"/>
                <a:chOff x="304800" y="51131"/>
                <a:chExt cx="4267200" cy="1016150"/>
              </a:xfrm>
            </p:grpSpPr>
            <p:sp>
              <p:nvSpPr>
                <p:cNvPr id="59" name="Rounded Rectangle 58"/>
                <p:cNvSpPr/>
                <p:nvPr/>
              </p:nvSpPr>
              <p:spPr>
                <a:xfrm>
                  <a:off x="304800" y="152161"/>
                  <a:ext cx="4267200" cy="915120"/>
                </a:xfrm>
                <a:prstGeom prst="roundRect">
                  <a:avLst/>
                </a:prstGeom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buClrTx/>
                  </a:pPr>
                  <a:r>
                    <a:rPr lang="en-US" sz="1500" b="0" dirty="0">
                      <a:solidFill>
                        <a:prstClr val="white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Consolidates results of studies and </a:t>
                  </a:r>
                  <a:r>
                    <a:rPr lang="en-US" sz="1500" b="0" dirty="0" smtClean="0">
                      <a:solidFill>
                        <a:prstClr val="white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tries </a:t>
                  </a:r>
                  <a:r>
                    <a:rPr lang="en-US" sz="1500" b="0" dirty="0">
                      <a:solidFill>
                        <a:prstClr val="white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to reconcile regulatory solutions</a:t>
                  </a:r>
                  <a:endParaRPr lang="en-GB" b="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0" name="Rounded Rectangle 4"/>
                <p:cNvSpPr/>
                <p:nvPr/>
              </p:nvSpPr>
              <p:spPr>
                <a:xfrm>
                  <a:off x="349472" y="51131"/>
                  <a:ext cx="4177856" cy="825776"/>
                </a:xfrm>
                <a:prstGeom prst="rect">
                  <a:avLst/>
                </a:prstGeom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20968" tIns="0" rIns="120968" bIns="0" numCol="1" spcCol="1270" anchor="ctr" anchorCtr="0">
                  <a:noAutofit/>
                </a:bodyPr>
                <a:lstStyle/>
                <a:p>
                  <a:pPr defTabSz="1033463" eaLnBrk="1" fontAlgn="auto" hangingPunct="1">
                    <a:lnSpc>
                      <a:spcPct val="90000"/>
                    </a:lnSpc>
                    <a:spcAft>
                      <a:spcPct val="35000"/>
                    </a:spcAft>
                    <a:buClrTx/>
                  </a:pPr>
                  <a:endParaRPr lang="en-GB" sz="2325" b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39" name="Group 138"/>
              <p:cNvGrpSpPr/>
              <p:nvPr/>
            </p:nvGrpSpPr>
            <p:grpSpPr>
              <a:xfrm>
                <a:off x="2491875" y="3870268"/>
                <a:ext cx="1724114" cy="573636"/>
                <a:chOff x="0" y="496"/>
                <a:chExt cx="2438400" cy="1934765"/>
              </a:xfrm>
              <a:solidFill>
                <a:schemeClr val="accent6">
                  <a:lumMod val="40000"/>
                  <a:lumOff val="60000"/>
                </a:schemeClr>
              </a:solidFill>
            </p:grpSpPr>
            <p:sp>
              <p:nvSpPr>
                <p:cNvPr id="140" name="Rounded Rectangle 139"/>
                <p:cNvSpPr/>
                <p:nvPr/>
              </p:nvSpPr>
              <p:spPr>
                <a:xfrm>
                  <a:off x="0" y="496"/>
                  <a:ext cx="2438400" cy="1934765"/>
                </a:xfrm>
                <a:prstGeom prst="roundRect">
                  <a:avLst/>
                </a:prstGeom>
                <a:grpFill/>
              </p:spPr>
              <p:style>
                <a:lnRef idx="2">
                  <a:schemeClr val="l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41" name="Rounded Rectangle 4"/>
                <p:cNvSpPr/>
                <p:nvPr/>
              </p:nvSpPr>
              <p:spPr>
                <a:xfrm>
                  <a:off x="94446" y="278459"/>
                  <a:ext cx="2249506" cy="1413342"/>
                </a:xfrm>
                <a:prstGeom prst="rect">
                  <a:avLst/>
                </a:prstGeom>
                <a:grpFill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spcFirstLastPara="0" vert="horz" wrap="square" lIns="171450" tIns="85725" rIns="171450" bIns="85725" numCol="1" spcCol="1270" anchor="ctr" anchorCtr="0">
                  <a:noAutofit/>
                </a:bodyPr>
                <a:lstStyle/>
                <a:p>
                  <a:pPr algn="ctr" defTabSz="2000250" eaLnBrk="1" fontAlgn="auto" hangingPunct="1">
                    <a:lnSpc>
                      <a:spcPct val="90000"/>
                    </a:lnSpc>
                    <a:spcAft>
                      <a:spcPct val="35000"/>
                    </a:spcAft>
                    <a:buClrTx/>
                  </a:pPr>
                  <a:r>
                    <a:rPr lang="en-US" sz="1650" dirty="0">
                      <a:solidFill>
                        <a:srgbClr val="5B9BD5">
                          <a:lumMod val="50000"/>
                        </a:srgbClr>
                      </a:solidFill>
                    </a:rPr>
                    <a:t>CPM-2</a:t>
                  </a:r>
                  <a:endParaRPr lang="en-GB" sz="1650" dirty="0">
                    <a:solidFill>
                      <a:srgbClr val="5B9BD5">
                        <a:lumMod val="50000"/>
                      </a:srgbClr>
                    </a:solidFill>
                  </a:endParaRPr>
                </a:p>
              </p:txBody>
            </p:sp>
          </p:grpSp>
          <p:sp>
            <p:nvSpPr>
              <p:cNvPr id="77" name="Up Arrow 76"/>
              <p:cNvSpPr/>
              <p:nvPr/>
            </p:nvSpPr>
            <p:spPr>
              <a:xfrm rot="10800000">
                <a:off x="3229752" y="4467560"/>
                <a:ext cx="248355" cy="302617"/>
              </a:xfrm>
              <a:prstGeom prst="upArrow">
                <a:avLst>
                  <a:gd name="adj1" fmla="val 50000"/>
                  <a:gd name="adj2" fmla="val 35000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88" name="Up Arrow 87"/>
            <p:cNvSpPr/>
            <p:nvPr/>
          </p:nvSpPr>
          <p:spPr>
            <a:xfrm rot="5400000">
              <a:off x="4387712" y="3955630"/>
              <a:ext cx="235912" cy="419215"/>
            </a:xfrm>
            <a:prstGeom prst="upArrow">
              <a:avLst>
                <a:gd name="adj1" fmla="val 50000"/>
                <a:gd name="adj2" fmla="val 35000"/>
              </a:avLst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2">
                    <a:lumMod val="60000"/>
                    <a:lumOff val="40000"/>
                  </a:schemeClr>
                </a:gs>
                <a:gs pos="52000">
                  <a:srgbClr val="0066FF"/>
                </a:gs>
                <a:gs pos="63000">
                  <a:schemeClr val="accent6">
                    <a:lumMod val="40000"/>
                    <a:lumOff val="60000"/>
                  </a:schemeClr>
                </a:gs>
              </a:gsLst>
              <a:lin ang="5400000" scaled="1"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grpSp>
        <p:nvGrpSpPr>
          <p:cNvPr id="8" name="Group 7"/>
          <p:cNvGrpSpPr/>
          <p:nvPr/>
        </p:nvGrpSpPr>
        <p:grpSpPr>
          <a:xfrm>
            <a:off x="925190" y="4030657"/>
            <a:ext cx="6079586" cy="666166"/>
            <a:chOff x="2471938" y="4564175"/>
            <a:chExt cx="6405091" cy="888221"/>
          </a:xfrm>
        </p:grpSpPr>
        <p:grpSp>
          <p:nvGrpSpPr>
            <p:cNvPr id="61" name="Group 60"/>
            <p:cNvGrpSpPr/>
            <p:nvPr/>
          </p:nvGrpSpPr>
          <p:grpSpPr>
            <a:xfrm>
              <a:off x="4654501" y="4564175"/>
              <a:ext cx="4222528" cy="888221"/>
              <a:chOff x="304800" y="51131"/>
              <a:chExt cx="4222528" cy="1016150"/>
            </a:xfrm>
          </p:grpSpPr>
          <p:sp>
            <p:nvSpPr>
              <p:cNvPr id="62" name="Rounded Rectangle 61"/>
              <p:cNvSpPr/>
              <p:nvPr/>
            </p:nvSpPr>
            <p:spPr>
              <a:xfrm>
                <a:off x="304800" y="152161"/>
                <a:ext cx="4222528" cy="915120"/>
              </a:xfrm>
              <a:prstGeom prst="round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buClrTx/>
                </a:pPr>
                <a:r>
                  <a:rPr lang="en-US" sz="1500" b="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Allocation/identification of bands, regulations </a:t>
                </a:r>
                <a:endParaRPr lang="en-GB" sz="1500" b="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buClrTx/>
                </a:pPr>
                <a:endParaRPr lang="en-GB" b="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63" name="Rounded Rectangle 4"/>
              <p:cNvSpPr/>
              <p:nvPr/>
            </p:nvSpPr>
            <p:spPr>
              <a:xfrm>
                <a:off x="349472" y="51131"/>
                <a:ext cx="4177856" cy="82577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0968" tIns="0" rIns="120968" bIns="0" numCol="1" spcCol="1270" anchor="ctr" anchorCtr="0">
                <a:noAutofit/>
              </a:bodyPr>
              <a:lstStyle/>
              <a:p>
                <a:pPr defTabSz="1033463" eaLnBrk="1" fontAlgn="auto" hangingPunct="1">
                  <a:lnSpc>
                    <a:spcPct val="90000"/>
                  </a:lnSpc>
                  <a:spcAft>
                    <a:spcPct val="35000"/>
                  </a:spcAft>
                  <a:buClrTx/>
                </a:pPr>
                <a:endParaRPr lang="en-GB" sz="2325" b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>
              <a:off x="2471938" y="4796446"/>
              <a:ext cx="1724114" cy="573636"/>
              <a:chOff x="0" y="496"/>
              <a:chExt cx="2438400" cy="1934765"/>
            </a:xfrm>
            <a:solidFill>
              <a:schemeClr val="accent6">
                <a:lumMod val="40000"/>
                <a:lumOff val="60000"/>
              </a:schemeClr>
            </a:solidFill>
          </p:grpSpPr>
          <p:sp>
            <p:nvSpPr>
              <p:cNvPr id="143" name="Rounded Rectangle 142"/>
              <p:cNvSpPr/>
              <p:nvPr/>
            </p:nvSpPr>
            <p:spPr>
              <a:xfrm>
                <a:off x="0" y="496"/>
                <a:ext cx="2438400" cy="1934765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44" name="Rounded Rectangle 4"/>
              <p:cNvSpPr/>
              <p:nvPr/>
            </p:nvSpPr>
            <p:spPr>
              <a:xfrm>
                <a:off x="94446" y="278459"/>
                <a:ext cx="2249506" cy="1413342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71450" tIns="85725" rIns="171450" bIns="85725" numCol="1" spcCol="1270" anchor="ctr" anchorCtr="0">
                <a:noAutofit/>
              </a:bodyPr>
              <a:lstStyle/>
              <a:p>
                <a:pPr algn="ctr" defTabSz="2000250" eaLnBrk="1" fontAlgn="auto" hangingPunct="1">
                  <a:lnSpc>
                    <a:spcPct val="90000"/>
                  </a:lnSpc>
                  <a:spcAft>
                    <a:spcPct val="35000"/>
                  </a:spcAft>
                  <a:buClrTx/>
                </a:pPr>
                <a:r>
                  <a:rPr lang="en-US" sz="1650" dirty="0">
                    <a:solidFill>
                      <a:srgbClr val="5B9BD5">
                        <a:lumMod val="50000"/>
                      </a:srgbClr>
                    </a:solidFill>
                  </a:rPr>
                  <a:t>WRC-n+1</a:t>
                </a:r>
                <a:endParaRPr lang="en-GB" sz="1650" dirty="0">
                  <a:solidFill>
                    <a:srgbClr val="5B9BD5">
                      <a:lumMod val="50000"/>
                    </a:srgbClr>
                  </a:solidFill>
                </a:endParaRPr>
              </a:p>
            </p:txBody>
          </p:sp>
        </p:grpSp>
        <p:sp>
          <p:nvSpPr>
            <p:cNvPr id="89" name="Up Arrow 88"/>
            <p:cNvSpPr/>
            <p:nvPr/>
          </p:nvSpPr>
          <p:spPr>
            <a:xfrm rot="5400000">
              <a:off x="4332375" y="4865339"/>
              <a:ext cx="235912" cy="419215"/>
            </a:xfrm>
            <a:prstGeom prst="upArrow">
              <a:avLst>
                <a:gd name="adj1" fmla="val 50000"/>
                <a:gd name="adj2" fmla="val 35000"/>
              </a:avLst>
            </a:prstGeom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58000">
                  <a:schemeClr val="accent2">
                    <a:lumMod val="60000"/>
                    <a:lumOff val="40000"/>
                  </a:schemeClr>
                </a:gs>
                <a:gs pos="52000">
                  <a:srgbClr val="0066FF"/>
                </a:gs>
                <a:gs pos="63000">
                  <a:schemeClr val="accent6">
                    <a:lumMod val="40000"/>
                    <a:lumOff val="60000"/>
                  </a:schemeClr>
                </a:gs>
              </a:gsLst>
              <a:lin ang="5400000" scaled="1"/>
            </a:gra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sp>
        <p:nvSpPr>
          <p:cNvPr id="65" name="Down Arrow 64"/>
          <p:cNvSpPr/>
          <p:nvPr/>
        </p:nvSpPr>
        <p:spPr>
          <a:xfrm>
            <a:off x="7052666" y="1412411"/>
            <a:ext cx="562409" cy="3261527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Tx/>
            </a:pPr>
            <a:r>
              <a:rPr lang="en-US" sz="2100" dirty="0" smtClean="0">
                <a:solidFill>
                  <a:srgbClr val="5B9BD5">
                    <a:lumMod val="75000"/>
                  </a:srgbClr>
                </a:solidFill>
              </a:rPr>
              <a:t>3-4 years</a:t>
            </a:r>
            <a:endParaRPr lang="en-GB" sz="2100" dirty="0">
              <a:solidFill>
                <a:srgbClr val="5B9BD5">
                  <a:lumMod val="75000"/>
                </a:srgbClr>
              </a:solidFill>
            </a:endParaRPr>
          </a:p>
        </p:txBody>
      </p:sp>
      <p:sp>
        <p:nvSpPr>
          <p:cNvPr id="11" name="日期占位符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幻灯片编号占位符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21B37-211E-43F9-B572-875673115EC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4020142"/>
      </p:ext>
    </p:extLst>
  </p:cSld>
  <p:clrMapOvr>
    <a:masterClrMapping/>
  </p:clrMapOvr>
  <p:transition advTm="16946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3D27F-A887-4A34-9CA5-079682DED7F9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799170" name="Rectangle 2"/>
          <p:cNvSpPr>
            <a:spLocks noChangeArrowheads="1"/>
          </p:cNvSpPr>
          <p:nvPr/>
        </p:nvSpPr>
        <p:spPr bwMode="auto">
          <a:xfrm>
            <a:off x="1074563" y="260603"/>
            <a:ext cx="7044868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square"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sz="2400" b="0" dirty="0">
                <a:solidFill>
                  <a:schemeClr val="bg1"/>
                </a:solidFill>
                <a:latin typeface="Arial" pitchFamily="34" charset="0"/>
              </a:rPr>
              <a:t>Main Steps towards </a:t>
            </a:r>
            <a:r>
              <a:rPr lang="en-GB" sz="2400" b="0" dirty="0" smtClean="0">
                <a:solidFill>
                  <a:schemeClr val="bg1"/>
                </a:solidFill>
                <a:latin typeface="Arial" pitchFamily="34" charset="0"/>
              </a:rPr>
              <a:t>WRC-19</a:t>
            </a:r>
            <a:endParaRPr lang="en-US" sz="2400" b="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99171" name="Text Box 3"/>
          <p:cNvSpPr txBox="1">
            <a:spLocks noChangeArrowheads="1"/>
          </p:cNvSpPr>
          <p:nvPr/>
        </p:nvSpPr>
        <p:spPr bwMode="auto">
          <a:xfrm>
            <a:off x="288493" y="764704"/>
            <a:ext cx="8450263" cy="441257"/>
          </a:xfrm>
          <a:prstGeom prst="rect">
            <a:avLst/>
          </a:prstGeom>
          <a:solidFill>
            <a:srgbClr val="66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bIns="0">
            <a:noAutofit/>
          </a:bodyPr>
          <a:lstStyle>
            <a:lvl1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  <a:buClrTx/>
              <a:buFontTx/>
              <a:buNone/>
              <a:tabLst/>
            </a:pP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ITU WRC-15</a:t>
            </a:r>
            <a:r>
              <a:rPr lang="en-GB" sz="2000" b="0" dirty="0" smtClean="0">
                <a:latin typeface="Arial" pitchFamily="34" charset="0"/>
                <a:cs typeface="Times New Roman" pitchFamily="18" charset="0"/>
              </a:rPr>
              <a:t>:</a:t>
            </a:r>
            <a:r>
              <a:rPr lang="en-US" sz="2000" b="0" dirty="0" smtClean="0">
                <a:latin typeface="Arial" pitchFamily="34" charset="0"/>
                <a:cs typeface="Times New Roman" pitchFamily="18" charset="0"/>
              </a:rPr>
              <a:t>WRC-19 Agenda &gt; </a:t>
            </a: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Resolution</a:t>
            </a:r>
            <a:r>
              <a:rPr lang="en-GB" sz="2000" dirty="0" smtClean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809 </a:t>
            </a:r>
            <a:r>
              <a:rPr lang="en-US" sz="2000" dirty="0">
                <a:latin typeface="Arial" pitchFamily="34" charset="0"/>
                <a:cs typeface="Times New Roman" pitchFamily="18" charset="0"/>
              </a:rPr>
              <a:t>(</a:t>
            </a: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WRC-15)</a:t>
            </a:r>
            <a:endParaRPr lang="en-GB" sz="2000" dirty="0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799172" name="Text Box 4"/>
          <p:cNvSpPr txBox="1">
            <a:spLocks noChangeArrowheads="1"/>
          </p:cNvSpPr>
          <p:nvPr/>
        </p:nvSpPr>
        <p:spPr bwMode="auto">
          <a:xfrm>
            <a:off x="251520" y="5056728"/>
            <a:ext cx="8472488" cy="707886"/>
          </a:xfrm>
          <a:prstGeom prst="rect">
            <a:avLst/>
          </a:prstGeom>
          <a:solidFill>
            <a:srgbClr val="66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bIns="0">
            <a:noAutofit/>
          </a:bodyPr>
          <a:lstStyle>
            <a:defPPr>
              <a:defRPr lang="en-US"/>
            </a:defPPr>
            <a:lvl1pPr eaLnBrk="1" hangingPunct="1">
              <a:spcBef>
                <a:spcPts val="0"/>
              </a:spcBef>
              <a:buClrTx/>
              <a:buFontTx/>
              <a:buNone/>
              <a:tabLst/>
              <a:defRPr sz="2000" u="sng">
                <a:solidFill>
                  <a:schemeClr val="tx1"/>
                </a:solidFill>
                <a:latin typeface="Arial" pitchFamily="34" charset="0"/>
                <a:cs typeface="Times New Roman" pitchFamily="18" charset="0"/>
              </a:defRPr>
            </a:lvl1pPr>
            <a:lvl2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b="0" u="none" dirty="0"/>
              <a:t>Final meetings of regional groups and preparation of Member State’s proposals and common proposals to WRC-19</a:t>
            </a:r>
            <a:endParaRPr lang="en-US" b="0" u="none" dirty="0"/>
          </a:p>
        </p:txBody>
      </p:sp>
      <p:sp>
        <p:nvSpPr>
          <p:cNvPr id="1799173" name="Text Box 5"/>
          <p:cNvSpPr txBox="1">
            <a:spLocks noChangeArrowheads="1"/>
          </p:cNvSpPr>
          <p:nvPr/>
        </p:nvSpPr>
        <p:spPr bwMode="auto">
          <a:xfrm>
            <a:off x="277380" y="3978633"/>
            <a:ext cx="8472488" cy="707886"/>
          </a:xfrm>
          <a:prstGeom prst="rect">
            <a:avLst/>
          </a:prstGeom>
          <a:solidFill>
            <a:srgbClr val="66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bIns="0">
            <a:noAutofit/>
          </a:bodyPr>
          <a:lstStyle>
            <a:defPPr>
              <a:defRPr lang="en-US"/>
            </a:defPPr>
            <a:lvl1pPr eaLnBrk="1" hangingPunct="1">
              <a:spcBef>
                <a:spcPts val="0"/>
              </a:spcBef>
              <a:buClrTx/>
              <a:buFontTx/>
              <a:buNone/>
              <a:tabLst/>
              <a:defRPr sz="2000" u="sng">
                <a:solidFill>
                  <a:schemeClr val="tx1"/>
                </a:solidFill>
                <a:latin typeface="Arial" pitchFamily="34" charset="0"/>
                <a:cs typeface="Times New Roman" pitchFamily="18" charset="0"/>
              </a:defRPr>
            </a:lvl1pPr>
            <a:lvl2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u="none" dirty="0"/>
              <a:t>2nd Session Conference Preparatory Meeting </a:t>
            </a:r>
            <a:r>
              <a:rPr lang="en-US" b="0" u="none" dirty="0" smtClean="0"/>
              <a:t>(CPM19-2)</a:t>
            </a:r>
            <a:r>
              <a:rPr lang="en-US" b="0" u="none" dirty="0"/>
              <a:t/>
            </a:r>
            <a:br>
              <a:rPr lang="en-US" b="0" u="none" dirty="0"/>
            </a:br>
            <a:r>
              <a:rPr lang="en-US" b="0" u="none" dirty="0"/>
              <a:t>Planned in Geneva, 18-28 Feb. </a:t>
            </a:r>
            <a:r>
              <a:rPr lang="en-GB" b="0" u="none" dirty="0"/>
              <a:t>2019</a:t>
            </a:r>
            <a:endParaRPr lang="en-US" b="0" u="none" dirty="0"/>
          </a:p>
        </p:txBody>
      </p:sp>
      <p:sp>
        <p:nvSpPr>
          <p:cNvPr id="1799178" name="Text Box 10"/>
          <p:cNvSpPr txBox="1">
            <a:spLocks noChangeArrowheads="1"/>
          </p:cNvSpPr>
          <p:nvPr/>
        </p:nvSpPr>
        <p:spPr bwMode="auto">
          <a:xfrm>
            <a:off x="288493" y="1430525"/>
            <a:ext cx="8450263" cy="707886"/>
          </a:xfrm>
          <a:prstGeom prst="rect">
            <a:avLst/>
          </a:prstGeom>
          <a:solidFill>
            <a:srgbClr val="66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bIns="0">
            <a:noAutofit/>
          </a:bodyPr>
          <a:lstStyle>
            <a:defPPr>
              <a:defRPr lang="en-US"/>
            </a:defPPr>
            <a:lvl1pPr eaLnBrk="1" hangingPunct="1">
              <a:spcBef>
                <a:spcPts val="0"/>
              </a:spcBef>
              <a:buClrTx/>
              <a:buFontTx/>
              <a:buNone/>
              <a:tabLst/>
              <a:defRPr sz="2000" u="sng">
                <a:solidFill>
                  <a:schemeClr val="tx1"/>
                </a:solidFill>
                <a:latin typeface="Arial" pitchFamily="34" charset="0"/>
                <a:cs typeface="Times New Roman" pitchFamily="18" charset="0"/>
              </a:defRPr>
            </a:lvl1pPr>
            <a:lvl2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b="0" u="none" dirty="0"/>
              <a:t>1st Session Conference Preparatory Meeting </a:t>
            </a:r>
            <a:r>
              <a:rPr lang="en-US" b="0" u="none" dirty="0" smtClean="0"/>
              <a:t>(CPM19-1)</a:t>
            </a:r>
            <a:r>
              <a:rPr lang="en-US" b="0" u="none" dirty="0"/>
              <a:t/>
            </a:r>
            <a:br>
              <a:rPr lang="en-US" b="0" u="none" dirty="0"/>
            </a:br>
            <a:r>
              <a:rPr lang="en-US" b="0" u="none" dirty="0"/>
              <a:t>held on 30 Nov. – 01 Dec. 2015</a:t>
            </a:r>
          </a:p>
        </p:txBody>
      </p:sp>
      <p:sp>
        <p:nvSpPr>
          <p:cNvPr id="17" name="AutoShape 14"/>
          <p:cNvSpPr>
            <a:spLocks noChangeArrowheads="1"/>
          </p:cNvSpPr>
          <p:nvPr/>
        </p:nvSpPr>
        <p:spPr bwMode="auto">
          <a:xfrm>
            <a:off x="3457143" y="4706712"/>
            <a:ext cx="2209800" cy="350016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009900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>
            <a:off x="3469843" y="1181682"/>
            <a:ext cx="2209800" cy="273402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009900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88493" y="2464216"/>
            <a:ext cx="8450263" cy="1015663"/>
          </a:xfrm>
          <a:prstGeom prst="rect">
            <a:avLst/>
          </a:prstGeom>
          <a:solidFill>
            <a:srgbClr val="66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bIns="0">
            <a:noAutofit/>
          </a:bodyPr>
          <a:lstStyle>
            <a:defPPr>
              <a:defRPr lang="en-US"/>
            </a:defPPr>
            <a:lvl1pPr eaLnBrk="1" hangingPunct="1">
              <a:spcBef>
                <a:spcPts val="0"/>
              </a:spcBef>
              <a:buClrTx/>
              <a:buFontTx/>
              <a:buNone/>
              <a:tabLst/>
              <a:defRPr sz="2000" u="sng">
                <a:solidFill>
                  <a:schemeClr val="tx1"/>
                </a:solidFill>
                <a:latin typeface="Arial" pitchFamily="34" charset="0"/>
                <a:cs typeface="Times New Roman" pitchFamily="18" charset="0"/>
              </a:defRPr>
            </a:lvl1pPr>
            <a:lvl2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US" u="none" dirty="0"/>
              <a:t>ITU Council-16</a:t>
            </a:r>
            <a:r>
              <a:rPr lang="en-GB" u="none" dirty="0"/>
              <a:t>:  </a:t>
            </a:r>
            <a:r>
              <a:rPr lang="en-GB" b="0" u="none" dirty="0"/>
              <a:t>approved WRC-19 Agenda in </a:t>
            </a:r>
            <a:r>
              <a:rPr lang="en-GB" u="none" dirty="0"/>
              <a:t>Resolution 1380 </a:t>
            </a:r>
            <a:r>
              <a:rPr lang="en-GB" b="0" u="none" dirty="0"/>
              <a:t>with date &amp; venue Approved/Confirmed in Geneva after ITU Member States consultation (CVs 42 </a:t>
            </a:r>
            <a:r>
              <a:rPr lang="en-GB" b="0" u="none" dirty="0" smtClean="0"/>
              <a:t>and 118</a:t>
            </a:r>
            <a:r>
              <a:rPr lang="en-GB" b="0" u="none" dirty="0"/>
              <a:t>)</a:t>
            </a:r>
            <a:endParaRPr lang="en-US" b="0" u="none" dirty="0"/>
          </a:p>
        </p:txBody>
      </p:sp>
      <p:sp>
        <p:nvSpPr>
          <p:cNvPr id="1799182" name="AutoShape 14"/>
          <p:cNvSpPr>
            <a:spLocks noChangeArrowheads="1"/>
          </p:cNvSpPr>
          <p:nvPr/>
        </p:nvSpPr>
        <p:spPr bwMode="auto">
          <a:xfrm>
            <a:off x="3457143" y="3459296"/>
            <a:ext cx="2209800" cy="499144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009900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3469843" y="2138411"/>
            <a:ext cx="2209800" cy="353425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009900"/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8" name="Text Box 4"/>
          <p:cNvSpPr txBox="1">
            <a:spLocks noChangeArrowheads="1"/>
          </p:cNvSpPr>
          <p:nvPr/>
        </p:nvSpPr>
        <p:spPr bwMode="auto">
          <a:xfrm>
            <a:off x="288493" y="5941372"/>
            <a:ext cx="8472488" cy="827193"/>
          </a:xfrm>
          <a:prstGeom prst="rect">
            <a:avLst/>
          </a:prstGeom>
          <a:solidFill>
            <a:srgbClr val="6699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tIns="0" bIns="0">
            <a:noAutofit/>
          </a:bodyPr>
          <a:lstStyle>
            <a:defPPr>
              <a:defRPr lang="en-US"/>
            </a:defPPr>
            <a:lvl1pPr eaLnBrk="1" hangingPunct="1">
              <a:spcBef>
                <a:spcPts val="0"/>
              </a:spcBef>
              <a:buClrTx/>
              <a:buFontTx/>
              <a:buNone/>
              <a:tabLst/>
              <a:defRPr sz="2000" u="sng">
                <a:solidFill>
                  <a:schemeClr val="tx1"/>
                </a:solidFill>
                <a:latin typeface="Arial" pitchFamily="34" charset="0"/>
                <a:cs typeface="Times New Roman" pitchFamily="18" charset="0"/>
              </a:defRPr>
            </a:lvl1pPr>
            <a:lvl2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032250" algn="ctr"/>
                <a:tab pos="8080375" algn="r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/>
            <a:r>
              <a:rPr lang="en-GB" u="none" dirty="0"/>
              <a:t>RA-19: </a:t>
            </a:r>
            <a:r>
              <a:rPr lang="en-GB" b="0" u="none" dirty="0"/>
              <a:t>21-25 Oct. </a:t>
            </a:r>
            <a:r>
              <a:rPr lang="en-GB" b="0" u="none" dirty="0" smtClean="0"/>
              <a:t>2019, in Geneva</a:t>
            </a:r>
            <a:endParaRPr lang="en-GB" b="0" u="none" dirty="0"/>
          </a:p>
          <a:p>
            <a:pPr algn="ctr"/>
            <a:r>
              <a:rPr lang="en-GB" u="none" dirty="0"/>
              <a:t>               </a:t>
            </a:r>
            <a:r>
              <a:rPr lang="en-GB" u="none" dirty="0" smtClean="0"/>
              <a:t>   WRC-19</a:t>
            </a:r>
            <a:r>
              <a:rPr lang="en-GB" u="none" dirty="0"/>
              <a:t>: </a:t>
            </a:r>
            <a:r>
              <a:rPr lang="en-GB" b="0" u="none" dirty="0"/>
              <a:t>28 Oct. to 22 Nov. </a:t>
            </a:r>
            <a:r>
              <a:rPr lang="en-GB" b="0" u="none" dirty="0" smtClean="0"/>
              <a:t>2019, in Geneva </a:t>
            </a:r>
            <a:endParaRPr lang="en-GB" b="0" u="none" dirty="0"/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3469843" y="5661660"/>
            <a:ext cx="2209800" cy="279712"/>
          </a:xfrm>
          <a:prstGeom prst="downArrow">
            <a:avLst>
              <a:gd name="adj1" fmla="val 50000"/>
              <a:gd name="adj2" fmla="val 58333"/>
            </a:avLst>
          </a:prstGeom>
          <a:solidFill>
            <a:srgbClr val="009900"/>
          </a:solidFill>
          <a:ln>
            <a:noFill/>
          </a:ln>
          <a:effectLst/>
          <a:extLst/>
        </p:spPr>
        <p:txBody>
          <a:bodyPr wrap="none" anchor="ctr"/>
          <a:lstStyle/>
          <a:p>
            <a:pPr lvl="0" algn="ctr">
              <a:buClr>
                <a:prstClr val="black"/>
              </a:buClr>
            </a:pP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1" name="Down Arrow 20"/>
          <p:cNvSpPr/>
          <p:nvPr/>
        </p:nvSpPr>
        <p:spPr>
          <a:xfrm>
            <a:off x="8619714" y="764704"/>
            <a:ext cx="505703" cy="6003861"/>
          </a:xfrm>
          <a:prstGeom prst="downArrow">
            <a:avLst/>
          </a:prstGeom>
          <a:solidFill>
            <a:srgbClr val="5B9BD5">
              <a:lumMod val="40000"/>
              <a:lumOff val="60000"/>
            </a:srgbClr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vert="vert27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years</a:t>
            </a:r>
            <a:endParaRPr kumimoji="0" lang="en-GB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2101699"/>
      </p:ext>
    </p:extLst>
  </p:cSld>
  <p:clrMapOvr>
    <a:masterClrMapping/>
  </p:clrMapOvr>
  <p:transition advTm="29072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99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9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9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99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99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99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99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99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99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99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99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99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99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99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99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9171" grpId="0" animBg="1"/>
      <p:bldP spid="1799172" grpId="0" animBg="1"/>
      <p:bldP spid="1799173" grpId="0" animBg="1"/>
      <p:bldP spid="1799178" grpId="0" animBg="1"/>
      <p:bldP spid="17" grpId="0" animBg="1"/>
      <p:bldP spid="15" grpId="0" animBg="1"/>
      <p:bldP spid="13" grpId="0" animBg="1"/>
      <p:bldP spid="1799182" grpId="0" animBg="1"/>
      <p:bldP spid="16" grpId="0" animBg="1"/>
      <p:bldP spid="18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3763" name="Rectangle 3"/>
          <p:cNvSpPr>
            <a:spLocks noGrp="1" noChangeArrowheads="1"/>
          </p:cNvSpPr>
          <p:nvPr>
            <p:ph idx="1"/>
          </p:nvPr>
        </p:nvSpPr>
        <p:spPr>
          <a:xfrm>
            <a:off x="628650" y="1435415"/>
            <a:ext cx="7886700" cy="4920935"/>
          </a:xfrm>
          <a:noFill/>
          <a:ln/>
        </p:spPr>
        <p:txBody>
          <a:bodyPr>
            <a:normAutofit/>
          </a:bodyPr>
          <a:lstStyle/>
          <a:p>
            <a:pPr marL="176213" indent="-176213" algn="ctr">
              <a:lnSpc>
                <a:spcPct val="80000"/>
              </a:lnSpc>
              <a:buFont typeface="Wingdings" pitchFamily="2" charset="2"/>
              <a:buNone/>
              <a:tabLst>
                <a:tab pos="1695450" algn="l"/>
              </a:tabLst>
            </a:pPr>
            <a:endParaRPr lang="en-US" altLang="en-US" sz="2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 algn="ctr">
              <a:lnSpc>
                <a:spcPct val="80000"/>
              </a:lnSpc>
              <a:buFont typeface="Wingdings" pitchFamily="2" charset="2"/>
              <a:buNone/>
              <a:tabLst>
                <a:tab pos="1695450" algn="l"/>
              </a:tabLst>
            </a:pPr>
            <a:endParaRPr lang="en-US" altLang="en-US" sz="2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 algn="ctr">
              <a:lnSpc>
                <a:spcPct val="80000"/>
              </a:lnSpc>
              <a:buFont typeface="Wingdings" pitchFamily="2" charset="2"/>
              <a:buNone/>
              <a:tabLst>
                <a:tab pos="1695450" algn="l"/>
              </a:tabLst>
            </a:pPr>
            <a:endParaRPr lang="en-US" altLang="en-US" sz="2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 algn="ctr">
              <a:lnSpc>
                <a:spcPct val="80000"/>
              </a:lnSpc>
              <a:buFont typeface="Wingdings" pitchFamily="2" charset="2"/>
              <a:buNone/>
              <a:tabLst>
                <a:tab pos="1695450" algn="l"/>
              </a:tabLst>
            </a:pPr>
            <a:endParaRPr lang="en-US" altLang="en-US" sz="28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 algn="ctr">
              <a:lnSpc>
                <a:spcPct val="80000"/>
              </a:lnSpc>
              <a:buFont typeface="Wingdings" pitchFamily="2" charset="2"/>
              <a:buNone/>
              <a:tabLst>
                <a:tab pos="1695450" algn="l"/>
              </a:tabLst>
            </a:pPr>
            <a:endParaRPr lang="en-US" altLang="en-US" sz="2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176213" indent="-176213" algn="ctr">
              <a:lnSpc>
                <a:spcPct val="80000"/>
              </a:lnSpc>
              <a:buFont typeface="Wingdings" pitchFamily="2" charset="2"/>
              <a:buNone/>
              <a:tabLst>
                <a:tab pos="1695450" algn="l"/>
              </a:tabLst>
            </a:pPr>
            <a:endParaRPr lang="en-US" altLang="en-US" sz="2800" b="1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A7B19-AAB6-4D2D-BF61-BBEBE360D150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653762" name="Rectangle 2"/>
          <p:cNvSpPr>
            <a:spLocks noChangeArrowheads="1"/>
          </p:cNvSpPr>
          <p:nvPr/>
        </p:nvSpPr>
        <p:spPr bwMode="auto">
          <a:xfrm>
            <a:off x="1070402" y="443071"/>
            <a:ext cx="7031607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altLang="en-US" sz="2400" b="0" dirty="0">
                <a:solidFill>
                  <a:schemeClr val="bg1"/>
                </a:solidFill>
                <a:latin typeface="Arial" pitchFamily="34" charset="0"/>
              </a:rPr>
              <a:t>Structure of the draft CPM Report to WRC-19</a:t>
            </a:r>
            <a:endParaRPr lang="en-US" altLang="en-US" sz="2400" b="0" dirty="0">
              <a:solidFill>
                <a:schemeClr val="bg1"/>
              </a:solidFill>
              <a:latin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890137"/>
              </p:ext>
            </p:extLst>
          </p:nvPr>
        </p:nvGraphicFramePr>
        <p:xfrm>
          <a:off x="1070402" y="1435414"/>
          <a:ext cx="7444948" cy="3160285"/>
        </p:xfrm>
        <a:graphic>
          <a:graphicData uri="http://schemas.openxmlformats.org/drawingml/2006/table">
            <a:tbl>
              <a:tblPr/>
              <a:tblGrid>
                <a:gridCol w="230864"/>
                <a:gridCol w="7214084"/>
              </a:tblGrid>
              <a:tr h="609073">
                <a:tc gridSpan="2">
                  <a:txBody>
                    <a:bodyPr/>
                    <a:lstStyle/>
                    <a:p>
                      <a:r>
                        <a:rPr lang="en-US" sz="2400" b="1" dirty="0"/>
                        <a:t>Chapters of the draft CPM Report to WRC-19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520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</a:t>
                      </a:r>
                      <a:endParaRPr lang="en-US" sz="1600" b="1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Chapter 1 - Land mobile and fixed services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20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</a:t>
                      </a:r>
                      <a:endParaRPr lang="en-US" sz="1600" b="1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Chapter 2 - Broadband applications in mobile service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20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3</a:t>
                      </a:r>
                      <a:endParaRPr lang="en-US" sz="1600" b="1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Chapter 3 - Satellite services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20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4</a:t>
                      </a:r>
                      <a:endParaRPr lang="en-US" sz="1600" b="1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Chapter 4 - Science services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5202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Chapter 5 - Maritime, aeronautical and amateur services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</a:tr>
              <a:tr h="42520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6</a:t>
                      </a:r>
                      <a:endParaRPr lang="en-US" sz="1600" b="1" dirty="0"/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Chapter 6 - General issues</a:t>
                      </a: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3780551"/>
      </p:ext>
    </p:extLst>
  </p:cSld>
  <p:clrMapOvr>
    <a:masterClrMapping/>
  </p:clrMapOvr>
  <p:transition advTm="11282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08677" name="Rectangle 5"/>
          <p:cNvSpPr>
            <a:spLocks noGrp="1" noChangeArrowheads="1"/>
          </p:cNvSpPr>
          <p:nvPr>
            <p:ph idx="1"/>
          </p:nvPr>
        </p:nvSpPr>
        <p:spPr>
          <a:xfrm>
            <a:off x="744058" y="1690688"/>
            <a:ext cx="8143391" cy="4665663"/>
          </a:xfrm>
          <a:noFill/>
          <a:ln/>
        </p:spPr>
        <p:txBody>
          <a:bodyPr>
            <a:normAutofit lnSpcReduction="10000"/>
          </a:bodyPr>
          <a:lstStyle/>
          <a:p>
            <a:pPr marL="742950" lvl="1" indent="-342900">
              <a:buFont typeface="Wingdings" charset="2"/>
              <a:buChar char="Ø"/>
              <a:tabLst>
                <a:tab pos="530225" algn="l"/>
                <a:tab pos="633413" algn="l"/>
              </a:tabLst>
            </a:pPr>
            <a:r>
              <a:rPr lang="en-GB" altLang="zh-CN" sz="2000" dirty="0">
                <a:solidFill>
                  <a:prstClr val="black"/>
                </a:solidFill>
                <a:cs typeface="Arial" pitchFamily="34" charset="0"/>
              </a:rPr>
              <a:t>the draft CPM Report developed by the responsible groups</a:t>
            </a:r>
          </a:p>
          <a:p>
            <a:pPr marL="742950" lvl="1" indent="-342900">
              <a:buFont typeface="Wingdings" charset="2"/>
              <a:buChar char="Ø"/>
              <a:tabLst>
                <a:tab pos="530225" algn="l"/>
                <a:tab pos="633413" algn="l"/>
              </a:tabLst>
            </a:pPr>
            <a:endParaRPr lang="en-GB" altLang="zh-CN" sz="2000" dirty="0">
              <a:solidFill>
                <a:prstClr val="black"/>
              </a:solidFill>
              <a:cs typeface="Arial" pitchFamily="34" charset="0"/>
            </a:endParaRPr>
          </a:p>
          <a:p>
            <a:pPr marL="742950" lvl="1" indent="-342900">
              <a:buFont typeface="Wingdings" charset="2"/>
              <a:buChar char="Ø"/>
              <a:tabLst>
                <a:tab pos="530225" algn="l"/>
                <a:tab pos="633413" algn="l"/>
              </a:tabLst>
            </a:pPr>
            <a:r>
              <a:rPr lang="en-GB" altLang="zh-CN" sz="2000" dirty="0">
                <a:solidFill>
                  <a:prstClr val="black"/>
                </a:solidFill>
                <a:cs typeface="Arial" pitchFamily="34" charset="0"/>
              </a:rPr>
              <a:t>Contributions from ITU-R membership</a:t>
            </a:r>
          </a:p>
          <a:p>
            <a:pPr marL="742950" lvl="1" indent="-342900">
              <a:buFont typeface="Wingdings" charset="2"/>
              <a:buChar char="Ø"/>
              <a:tabLst>
                <a:tab pos="530225" algn="l"/>
                <a:tab pos="633413" algn="l"/>
              </a:tabLst>
            </a:pPr>
            <a:endParaRPr lang="en-GB" altLang="en-US" sz="2000" b="1" dirty="0">
              <a:solidFill>
                <a:prstClr val="black"/>
              </a:solidFill>
              <a:cs typeface="Arial" pitchFamily="34" charset="0"/>
            </a:endParaRPr>
          </a:p>
          <a:p>
            <a:pPr marL="742950" lvl="1" indent="-342900">
              <a:buFont typeface="Wingdings" charset="2"/>
              <a:buChar char="Ø"/>
              <a:tabLst>
                <a:tab pos="530225" algn="l"/>
                <a:tab pos="633413" algn="l"/>
              </a:tabLst>
            </a:pPr>
            <a:r>
              <a:rPr lang="en-GB" altLang="zh-CN" sz="2000" dirty="0" smtClean="0">
                <a:solidFill>
                  <a:prstClr val="black"/>
                </a:solidFill>
              </a:rPr>
              <a:t>ICAO position is </a:t>
            </a:r>
            <a:r>
              <a:rPr lang="en-GB" altLang="zh-CN" sz="2000" dirty="0">
                <a:solidFill>
                  <a:prstClr val="black"/>
                </a:solidFill>
              </a:rPr>
              <a:t>submitted as an informational document, but </a:t>
            </a:r>
            <a:r>
              <a:rPr lang="en-GB" altLang="zh-CN" sz="2000" dirty="0" smtClean="0">
                <a:solidFill>
                  <a:prstClr val="black"/>
                </a:solidFill>
              </a:rPr>
              <a:t>it has a </a:t>
            </a:r>
            <a:r>
              <a:rPr lang="en-GB" altLang="zh-CN" sz="2000" dirty="0">
                <a:solidFill>
                  <a:prstClr val="black"/>
                </a:solidFill>
              </a:rPr>
              <a:t>great impact on the discussions of aeronautical AIs.</a:t>
            </a:r>
            <a:endParaRPr lang="en-US" altLang="en-US" sz="2000" b="1" dirty="0">
              <a:solidFill>
                <a:prstClr val="black"/>
              </a:solidFill>
              <a:cs typeface="Arial" pitchFamily="34" charset="0"/>
            </a:endParaRPr>
          </a:p>
          <a:p>
            <a:pPr marL="400050" lvl="1" indent="0">
              <a:buNone/>
              <a:tabLst>
                <a:tab pos="530225" algn="l"/>
                <a:tab pos="633413" algn="l"/>
              </a:tabLst>
            </a:pPr>
            <a:endParaRPr lang="en-US" altLang="zh-CN" sz="2000" dirty="0">
              <a:solidFill>
                <a:prstClr val="black"/>
              </a:solidFill>
            </a:endParaRPr>
          </a:p>
          <a:p>
            <a:pPr marL="400050" lvl="1" indent="0">
              <a:buNone/>
              <a:tabLst>
                <a:tab pos="530225" algn="l"/>
                <a:tab pos="633413" algn="l"/>
              </a:tabLst>
            </a:pPr>
            <a:r>
              <a:rPr lang="en-US" altLang="zh-CN" sz="2000" dirty="0">
                <a:solidFill>
                  <a:prstClr val="black"/>
                </a:solidFill>
              </a:rPr>
              <a:t>*Up-to-date information online at: </a:t>
            </a:r>
            <a:r>
              <a:rPr lang="en-US" altLang="zh-CN" sz="2000" dirty="0">
                <a:solidFill>
                  <a:prstClr val="black"/>
                </a:solidFill>
                <a:hlinkClick r:id="rId3"/>
              </a:rPr>
              <a:t>http://www.itu.int/en/ITU-R/study-groups/rcpm/Pages/wrc-19-studies.aspx</a:t>
            </a:r>
            <a:endParaRPr lang="en-US" altLang="zh-CN" sz="2000" dirty="0">
              <a:solidFill>
                <a:prstClr val="black"/>
              </a:solidFill>
            </a:endParaRPr>
          </a:p>
          <a:p>
            <a:pPr marL="400050" lvl="1" indent="0">
              <a:buNone/>
              <a:tabLst>
                <a:tab pos="530225" algn="l"/>
                <a:tab pos="633413" algn="l"/>
              </a:tabLst>
            </a:pPr>
            <a:endParaRPr lang="en-US" altLang="zh-CN" sz="2000" dirty="0">
              <a:solidFill>
                <a:prstClr val="black"/>
              </a:solidFill>
            </a:endParaRPr>
          </a:p>
          <a:p>
            <a:pPr marL="400050" lvl="1" indent="0">
              <a:buNone/>
              <a:tabLst>
                <a:tab pos="530225" algn="l"/>
                <a:tab pos="633413" algn="l"/>
              </a:tabLst>
            </a:pPr>
            <a:r>
              <a:rPr lang="en-GB" altLang="zh-CN" sz="2000" dirty="0" smtClean="0">
                <a:solidFill>
                  <a:prstClr val="black"/>
                </a:solidFill>
              </a:rPr>
              <a:t>**the aeronautical AIs </a:t>
            </a:r>
            <a:r>
              <a:rPr lang="en-GB" altLang="zh-CN" sz="2000" dirty="0">
                <a:solidFill>
                  <a:prstClr val="black"/>
                </a:solidFill>
              </a:rPr>
              <a:t>1.10 and 9.1.4 </a:t>
            </a:r>
            <a:r>
              <a:rPr lang="en-GB" altLang="zh-CN" sz="2000" dirty="0" smtClean="0">
                <a:solidFill>
                  <a:prstClr val="black"/>
                </a:solidFill>
              </a:rPr>
              <a:t>of ICAO primary interest as well as AIs </a:t>
            </a:r>
            <a:r>
              <a:rPr lang="en-GB" altLang="zh-CN" sz="2000" dirty="0" smtClean="0"/>
              <a:t>1.7, 1.8, 1.9, 1.11, 1.12, 1.13, 1.14, 1.16, 4, 8, 9.1 (issue 9.1.3) and 9.1 (issue 9.1.6)</a:t>
            </a:r>
            <a:r>
              <a:rPr lang="zh-CN" altLang="zh-CN" sz="2000" dirty="0" smtClean="0"/>
              <a:t> </a:t>
            </a:r>
            <a:r>
              <a:rPr lang="en-US" altLang="zh-CN" sz="2000" dirty="0" smtClean="0"/>
              <a:t>potentially having impact on </a:t>
            </a:r>
            <a:r>
              <a:rPr lang="en-GB" altLang="zh-CN" sz="2000" dirty="0" smtClean="0">
                <a:solidFill>
                  <a:prstClr val="black"/>
                </a:solidFill>
              </a:rPr>
              <a:t>aviation</a:t>
            </a:r>
          </a:p>
          <a:p>
            <a:pPr marL="400050" lvl="1" indent="0">
              <a:buNone/>
              <a:tabLst>
                <a:tab pos="530225" algn="l"/>
                <a:tab pos="633413" algn="l"/>
              </a:tabLst>
            </a:pPr>
            <a:endParaRPr lang="en-US" sz="2000" dirty="0" smtClean="0"/>
          </a:p>
          <a:p>
            <a:pPr marL="400050" lvl="1" indent="0">
              <a:buNone/>
              <a:tabLst>
                <a:tab pos="530225" algn="l"/>
                <a:tab pos="633413" algn="l"/>
              </a:tabLst>
            </a:pPr>
            <a:endParaRPr lang="en-GB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400050" lvl="1" indent="0">
              <a:buNone/>
              <a:tabLst>
                <a:tab pos="530225" algn="l"/>
                <a:tab pos="633413" algn="l"/>
              </a:tabLst>
            </a:pPr>
            <a:r>
              <a:rPr lang="en-GB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en-US" sz="2400" b="1" dirty="0">
              <a:solidFill>
                <a:srgbClr val="0000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indent="0">
              <a:buNone/>
              <a:tabLst>
                <a:tab pos="530225" algn="l"/>
                <a:tab pos="633413" algn="l"/>
              </a:tabLst>
            </a:pPr>
            <a:endParaRPr lang="en-US" sz="24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indent="0">
              <a:buNone/>
              <a:tabLst>
                <a:tab pos="530225" algn="l"/>
                <a:tab pos="633413" algn="l"/>
              </a:tabLst>
            </a:pPr>
            <a:endParaRPr lang="en-US" sz="24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buFont typeface="Symbol" panose="05050102010706020507" pitchFamily="18" charset="2"/>
              <a:buChar char="Þ"/>
              <a:tabLst>
                <a:tab pos="530225" algn="l"/>
                <a:tab pos="633413" algn="l"/>
              </a:tabLst>
            </a:pPr>
            <a:endParaRPr lang="en-GB" sz="2400" b="1" dirty="0" smtClean="0">
              <a:solidFill>
                <a:srgbClr val="0000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E19F4-F0D6-4BEA-8F89-D9AED173D4AF}" type="slidenum">
              <a:rPr lang="en-US"/>
              <a:pPr/>
              <a:t>9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41991" y="426680"/>
            <a:ext cx="7060018" cy="461665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>
              <a:buClrTx/>
              <a:buFontTx/>
              <a:buNone/>
            </a:pPr>
            <a:r>
              <a:rPr lang="en-GB" sz="2400" b="0" dirty="0" smtClean="0">
                <a:solidFill>
                  <a:schemeClr val="bg1"/>
                </a:solidFill>
                <a:latin typeface="Arial" pitchFamily="34" charset="0"/>
              </a:rPr>
              <a:t>Final CPM Report to WRC-19</a:t>
            </a:r>
            <a:endParaRPr lang="en-US" sz="2400" b="0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27/3/2017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ICAO FSMP, WRC-19 RPG, Bangkok, Thailand 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0953791"/>
      </p:ext>
    </p:extLst>
  </p:cSld>
  <p:clrMapOvr>
    <a:masterClrMapping/>
  </p:clrMapOvr>
  <p:transition advTm="83589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4|8.2|24.4|46.2|16.1|3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5|72.6|44.8|25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72B09A9A77C4438999FF1325BEF759" ma:contentTypeVersion="0" ma:contentTypeDescription="Create a new document." ma:contentTypeScope="" ma:versionID="65bd2d6fcaa3f4ac24b296b660148a9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94F214F-9FD6-4D0C-98B5-123F2E246C73}"/>
</file>

<file path=customXml/itemProps2.xml><?xml version="1.0" encoding="utf-8"?>
<ds:datastoreItem xmlns:ds="http://schemas.openxmlformats.org/officeDocument/2006/customXml" ds:itemID="{B5404B26-F471-47EE-8F87-CD9696AA191D}"/>
</file>

<file path=customXml/itemProps3.xml><?xml version="1.0" encoding="utf-8"?>
<ds:datastoreItem xmlns:ds="http://schemas.openxmlformats.org/officeDocument/2006/customXml" ds:itemID="{5F5DA206-F4B2-4876-8179-2F4E3F8FF485}"/>
</file>

<file path=docProps/app.xml><?xml version="1.0" encoding="utf-8"?>
<Properties xmlns="http://schemas.openxmlformats.org/officeDocument/2006/extended-properties" xmlns:vt="http://schemas.openxmlformats.org/officeDocument/2006/docPropsVTypes">
  <TotalTime>1953</TotalTime>
  <Words>1456</Words>
  <Application>Microsoft Macintosh PowerPoint</Application>
  <PresentationFormat>全屏显示(4:3)</PresentationFormat>
  <Paragraphs>258</Paragraphs>
  <Slides>17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31" baseType="lpstr">
      <vt:lpstr>Arial</vt:lpstr>
      <vt:lpstr>Calibri</vt:lpstr>
      <vt:lpstr>Calibri Light</vt:lpstr>
      <vt:lpstr>DengXian</vt:lpstr>
      <vt:lpstr>SimSun</vt:lpstr>
      <vt:lpstr>Symbol</vt:lpstr>
      <vt:lpstr>Tahoma</vt:lpstr>
      <vt:lpstr>Times New Roman</vt:lpstr>
      <vt:lpstr>Verdana</vt:lpstr>
      <vt:lpstr>Wingdings</vt:lpstr>
      <vt:lpstr>宋体</vt:lpstr>
      <vt:lpstr>맑은 고딕</vt:lpstr>
      <vt:lpstr>Office Theme</vt:lpstr>
      <vt:lpstr>Custom Design</vt:lpstr>
      <vt:lpstr>Preparation process for WRC-19</vt:lpstr>
      <vt:lpstr>PowerPoint 演示文稿</vt:lpstr>
      <vt:lpstr>PowerPoint 演示文稿</vt:lpstr>
      <vt:lpstr>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ITU Inter-regional Workshop on WRC-19 Preparation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process for WRC-19</dc:title>
  <cp:lastModifiedBy>XINGGUO ZHOU</cp:lastModifiedBy>
  <cp:revision>22</cp:revision>
  <dcterms:modified xsi:type="dcterms:W3CDTF">2017-03-27T03:33:42Z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0x010100B372B09A9A77C4438999FF1325BEF759</vt:lpwstr>
  </property>
</Properties>
</file>