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4"/>
    <p:sldMasterId id="2147483652" r:id="rId5"/>
  </p:sldMasterIdLst>
  <p:notesMasterIdLst>
    <p:notesMasterId r:id="rId15"/>
  </p:notesMasterIdLst>
  <p:sldIdLst>
    <p:sldId id="382" r:id="rId6"/>
    <p:sldId id="383" r:id="rId7"/>
    <p:sldId id="350" r:id="rId8"/>
    <p:sldId id="435" r:id="rId9"/>
    <p:sldId id="384" r:id="rId10"/>
    <p:sldId id="385" r:id="rId11"/>
    <p:sldId id="436" r:id="rId12"/>
    <p:sldId id="438" r:id="rId13"/>
    <p:sldId id="437" r:id="rId14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45B8"/>
    <a:srgbClr val="0F3CB9"/>
    <a:srgbClr val="0000FF"/>
    <a:srgbClr val="54045C"/>
    <a:srgbClr val="093489"/>
    <a:srgbClr val="009900"/>
    <a:srgbClr val="0C4FD6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355" autoAdjust="0"/>
  </p:normalViewPr>
  <p:slideViewPr>
    <p:cSldViewPr snapToGrid="0">
      <p:cViewPr varScale="1">
        <p:scale>
          <a:sx n="61" d="100"/>
          <a:sy n="61" d="100"/>
        </p:scale>
        <p:origin x="1572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-1788" y="-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F925EC5-8012-47E6-97F0-5BFB6E79CD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89864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31F14D6-F48F-43F5-BAAA-A279A08669DD}" type="slidenum">
              <a:rPr lang="en-GB" altLang="en-US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GB" altLang="en-US">
              <a:cs typeface="Arial" panose="020B0604020202020204" pitchFamily="34" charset="0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33351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66F93DDC-BD70-4086-9697-70E58BFB5479}" type="slidenum">
              <a:rPr lang="en-GB" altLang="en-US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GB" altLang="en-US">
              <a:cs typeface="Arial" panose="020B0604020202020204" pitchFamily="34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84593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3504490-966A-4148-BD38-27946D0E64CF}" type="slidenum">
              <a:rPr lang="en-GB" altLang="en-US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GB" altLang="en-US">
              <a:cs typeface="Arial" panose="020B0604020202020204" pitchFamily="34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ln/>
          <a:extLst/>
        </p:spPr>
        <p:txBody>
          <a:bodyPr/>
          <a:lstStyle/>
          <a:p>
            <a:pPr eaLnBrk="1" hangingPunct="1">
              <a:defRPr/>
            </a:pPr>
            <a:endParaRPr lang="en-GB" dirty="0">
              <a:ea typeface="ＭＳ Ｐゴシック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45699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80585EC-5B4C-47D5-886E-1FDF71804F91}" type="slidenum">
              <a:rPr lang="en-GB" altLang="en-US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GB" altLang="en-US">
              <a:cs typeface="Arial" panose="020B0604020202020204" pitchFamily="34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039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369CFFA-90BA-492F-8DC3-EDD8DFFADAED}" type="slidenum">
              <a:rPr lang="en-GB" altLang="en-US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GB" altLang="en-US">
              <a:cs typeface="Arial" panose="020B0604020202020204" pitchFamily="34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z="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53941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668C18C-FF86-4795-BB17-6214EB3105D8}" type="slidenum">
              <a:rPr lang="en-GB" altLang="en-US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GB" altLang="en-US"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13732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668C18C-FF86-4795-BB17-6214EB3105D8}" type="slidenum">
              <a:rPr lang="en-GB" altLang="en-US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GB" altLang="en-US"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40790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668C18C-FF86-4795-BB17-6214EB3105D8}" type="slidenum">
              <a:rPr lang="en-GB" altLang="en-US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en-GB" altLang="en-US"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4494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668C18C-FF86-4795-BB17-6214EB3105D8}" type="slidenum">
              <a:rPr lang="en-GB" altLang="en-US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GB" altLang="en-US"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3099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8C93E3-34D1-47B3-98AF-BD1C415F61CA}" type="datetime1">
              <a:rPr lang="en-GB" altLang="en-US"/>
              <a:pPr>
                <a:defRPr/>
              </a:pPr>
              <a:t>07/09/2017</a:t>
            </a:fld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9B3093-8431-47A4-A858-29C025DB577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2278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30CCE6-C928-4644-8560-F57B15CFA242}" type="datetime1">
              <a:rPr lang="en-GB" altLang="en-US"/>
              <a:pPr>
                <a:defRPr/>
              </a:pPr>
              <a:t>07/09/2017</a:t>
            </a:fld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99C084-EDDA-4439-BD81-550F3D6458A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08210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7000" y="228600"/>
            <a:ext cx="1981200" cy="6049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"/>
            <a:ext cx="5791200" cy="6049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26E1B3-CA4E-41CF-B704-9D623E802C72}" type="datetime1">
              <a:rPr lang="en-GB" altLang="en-US"/>
              <a:pPr>
                <a:defRPr/>
              </a:pPr>
              <a:t>07/09/2017</a:t>
            </a:fld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861D10-4323-4122-AB4C-48CF8396EBB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467803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0" y="6464300"/>
            <a:ext cx="91440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0" y="6413500"/>
            <a:ext cx="9144000" cy="0"/>
          </a:xfrm>
          <a:prstGeom prst="line">
            <a:avLst/>
          </a:prstGeom>
          <a:noFill/>
          <a:ln w="12700">
            <a:solidFill>
              <a:srgbClr val="E4B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" name="Group 6"/>
          <p:cNvGrpSpPr>
            <a:grpSpLocks/>
          </p:cNvGrpSpPr>
          <p:nvPr/>
        </p:nvGrpSpPr>
        <p:grpSpPr bwMode="auto">
          <a:xfrm>
            <a:off x="412750" y="520700"/>
            <a:ext cx="2911475" cy="1022350"/>
            <a:chOff x="976" y="884"/>
            <a:chExt cx="1834" cy="644"/>
          </a:xfrm>
        </p:grpSpPr>
        <p:sp>
          <p:nvSpPr>
            <p:cNvPr id="7" name="Line 7"/>
            <p:cNvSpPr>
              <a:spLocks noChangeShapeType="1"/>
            </p:cNvSpPr>
            <p:nvPr/>
          </p:nvSpPr>
          <p:spPr bwMode="auto">
            <a:xfrm>
              <a:off x="1502" y="1206"/>
              <a:ext cx="1296" cy="0"/>
            </a:xfrm>
            <a:prstGeom prst="line">
              <a:avLst/>
            </a:prstGeom>
            <a:noFill/>
            <a:ln w="12700">
              <a:solidFill>
                <a:srgbClr val="E4B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1593" y="1200"/>
              <a:ext cx="1217" cy="135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en-US" sz="800" smtClean="0">
                  <a:latin typeface="Arial Narrow" pitchFamily="34" charset="0"/>
                  <a:ea typeface="+mn-ea"/>
                </a:rPr>
                <a:t>A I R   T R A F F I C   O R G A N I Z A T I O N </a:t>
              </a:r>
            </a:p>
          </p:txBody>
        </p:sp>
        <p:pic>
          <p:nvPicPr>
            <p:cNvPr id="9" name="Picture 9" descr="FAA Logo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6" y="884"/>
              <a:ext cx="642" cy="6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WordArt 10"/>
            <p:cNvSpPr>
              <a:spLocks noChangeArrowheads="1" noChangeShapeType="1" noTextEdit="1"/>
            </p:cNvSpPr>
            <p:nvPr/>
          </p:nvSpPr>
          <p:spPr bwMode="auto">
            <a:xfrm>
              <a:off x="1636" y="1042"/>
              <a:ext cx="464" cy="144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>
                  <a:solidFill>
                    <a:srgbClr val="333399"/>
                  </a:solidFill>
                  <a:latin typeface="Californian FB" panose="0207040306080B030204" pitchFamily="18" charset="0"/>
                </a:rPr>
                <a:t>ato</a:t>
              </a:r>
            </a:p>
          </p:txBody>
        </p:sp>
      </p:grpSp>
      <p:sp>
        <p:nvSpPr>
          <p:cNvPr id="1167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8354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70198-CBD1-415C-8E82-D47C49F037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3368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57BFAE-E369-4A2F-A3DF-F1DEE8A633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77456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7638"/>
            <a:ext cx="4121150" cy="4891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550" y="1417638"/>
            <a:ext cx="4122738" cy="4891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C13A26-1DE2-4A27-A0E0-AA9B143FD1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5778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29A91F-B14B-46A9-939F-262058059E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56972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CEED3-6DFA-4BE6-AEE9-F7C03D3DDE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30036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F1C169-FBC2-4169-A89F-64C12366B3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38730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0B9A34-383F-4AA7-B24F-4FA709A92F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3005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1B0401-B970-432B-8D39-99A7ECED85A0}" type="datetime1">
              <a:rPr lang="en-GB" altLang="en-US"/>
              <a:pPr>
                <a:defRPr/>
              </a:pPr>
              <a:t>07/09/2017</a:t>
            </a:fld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456AAB-EDA5-464A-96AD-8B588795571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048273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42065C-3A34-4155-89A0-CF7851A205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54536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7FDC09-0C77-42EA-BF01-619167DE15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07023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78613" y="274638"/>
            <a:ext cx="2098675" cy="60340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74638"/>
            <a:ext cx="6145213" cy="60340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FCFF9A-C97E-4F7A-9B93-F02EB62DFF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1137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7DDA82-0B30-4C90-AED7-FE2363CF18EF}" type="datetime1">
              <a:rPr lang="en-GB" altLang="en-US"/>
              <a:pPr>
                <a:defRPr/>
              </a:pPr>
              <a:t>07/09/2017</a:t>
            </a:fld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176713-B0D5-4DC6-A6E9-38FEDC20AEA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52786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52600"/>
            <a:ext cx="38100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752600"/>
            <a:ext cx="38100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826775-E2B6-4295-8A64-44ECA5C4CB7A}" type="datetime1">
              <a:rPr lang="en-GB" altLang="en-US"/>
              <a:pPr>
                <a:defRPr/>
              </a:pPr>
              <a:t>07/09/2017</a:t>
            </a:fld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01805E-62AA-4BEA-BCEB-ABBDCE128E4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71043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D292AA-F34A-4BB0-B704-466565C5D017}" type="datetime1">
              <a:rPr lang="en-GB" altLang="en-US"/>
              <a:pPr>
                <a:defRPr/>
              </a:pPr>
              <a:t>07/09/2017</a:t>
            </a:fld>
            <a:endParaRPr lang="en-GB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B795F-0E2C-4941-8BA8-8378424387D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50015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8FB70-7B5F-4470-BF3A-EADF680F2014}" type="datetime1">
              <a:rPr lang="en-GB" altLang="en-US"/>
              <a:pPr>
                <a:defRPr/>
              </a:pPr>
              <a:t>07/09/2017</a:t>
            </a:fld>
            <a:endParaRPr lang="en-GB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BB9B3-F0E6-4567-8A97-21CEC73294F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92098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F7ECC-87C7-422F-82CA-DC7865E5E4E5}" type="datetime1">
              <a:rPr lang="en-GB" altLang="en-US"/>
              <a:pPr>
                <a:defRPr/>
              </a:pPr>
              <a:t>07/09/2017</a:t>
            </a:fld>
            <a:endParaRPr lang="en-GB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0E5AE-9488-426F-8BE3-0C1181773BF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76832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E3E64E-E3A3-48B9-B17A-78C33B0A7AB9}" type="datetime1">
              <a:rPr lang="en-GB" altLang="en-US"/>
              <a:pPr>
                <a:defRPr/>
              </a:pPr>
              <a:t>07/09/2017</a:t>
            </a:fld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D9991-517C-4E47-8A3E-486A423CEA8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80074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D7F978-248B-4343-99F6-011B84912ACD}" type="datetime1">
              <a:rPr lang="en-GB" altLang="en-US"/>
              <a:pPr>
                <a:defRPr/>
              </a:pPr>
              <a:t>07/09/2017</a:t>
            </a:fld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FFEA05-88D9-4D89-9A64-FAE1F955759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46834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lobe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924800" cy="1143000"/>
          </a:xfrm>
          <a:prstGeom prst="rect">
            <a:avLst/>
          </a:prstGeom>
          <a:noFill/>
          <a:ln>
            <a:noFill/>
          </a:ln>
          <a:effectLst>
            <a:outerShdw blurRad="63500" dist="29783" dir="1514402" algn="ctr" rotWithShape="0">
              <a:srgbClr val="DDDDDD">
                <a:alpha val="74997"/>
              </a:srgbClr>
            </a:outerShdw>
          </a:effectLst>
          <a:extLst>
            <a:ext uri="{FAA26D3D-D897-4be2-8F04-BA451C77F1D7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752600"/>
            <a:ext cx="7772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1366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68313" y="6381750"/>
            <a:ext cx="281940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000099"/>
                </a:solidFill>
              </a:defRPr>
            </a:lvl1pPr>
          </a:lstStyle>
          <a:p>
            <a:pPr>
              <a:defRPr/>
            </a:pPr>
            <a:fld id="{E3319006-42A5-4C9B-B216-365FD995219F}" type="datetime1">
              <a:rPr lang="en-GB" altLang="en-US"/>
              <a:pPr>
                <a:defRPr/>
              </a:pPr>
              <a:t>07/09/2017</a:t>
            </a:fld>
            <a:endParaRPr lang="en-GB" altLang="en-US"/>
          </a:p>
        </p:txBody>
      </p:sp>
      <p:sp>
        <p:nvSpPr>
          <p:cNvPr id="11367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19475" y="6381750"/>
            <a:ext cx="2895600" cy="228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000099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367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8125" y="6381750"/>
            <a:ext cx="2133600" cy="4762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000099"/>
                </a:solidFill>
              </a:defRPr>
            </a:lvl1pPr>
          </a:lstStyle>
          <a:p>
            <a:pPr>
              <a:defRPr/>
            </a:pPr>
            <a:fld id="{8378A2D2-B096-4371-A189-4A17038482C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12" r:id="rId1"/>
    <p:sldLayoutId id="2147484413" r:id="rId2"/>
    <p:sldLayoutId id="2147484414" r:id="rId3"/>
    <p:sldLayoutId id="2147484415" r:id="rId4"/>
    <p:sldLayoutId id="2147484416" r:id="rId5"/>
    <p:sldLayoutId id="2147484417" r:id="rId6"/>
    <p:sldLayoutId id="2147484418" r:id="rId7"/>
    <p:sldLayoutId id="2147484419" r:id="rId8"/>
    <p:sldLayoutId id="2147484420" r:id="rId9"/>
    <p:sldLayoutId id="2147484421" r:id="rId10"/>
    <p:sldLayoutId id="2147484422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C5BCE"/>
          </a:solidFill>
          <a:latin typeface="+mj-lt"/>
          <a:ea typeface="MS PGothic" panose="020B0600070205080204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C5BCE"/>
          </a:solidFill>
          <a:latin typeface="Arial Rounded MT Bold" pitchFamily="34" charset="0"/>
          <a:ea typeface="MS PGothic" panose="020B0600070205080204" pitchFamily="34" charset="-128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C5BCE"/>
          </a:solidFill>
          <a:latin typeface="Arial Rounded MT Bold" pitchFamily="34" charset="0"/>
          <a:ea typeface="MS PGothic" panose="020B0600070205080204" pitchFamily="34" charset="-128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C5BCE"/>
          </a:solidFill>
          <a:latin typeface="Arial Rounded MT Bold" pitchFamily="34" charset="0"/>
          <a:ea typeface="MS PGothic" panose="020B0600070205080204" pitchFamily="34" charset="-128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C5BCE"/>
          </a:solidFill>
          <a:latin typeface="Arial Rounded MT Bold" pitchFamily="34" charset="0"/>
          <a:ea typeface="MS PGothic" panose="020B0600070205080204" pitchFamily="34" charset="-128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C5BCE"/>
          </a:solidFill>
          <a:latin typeface="Arial Rounded MT Bold" pitchFamily="34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C5BCE"/>
          </a:solidFill>
          <a:latin typeface="Arial Rounded MT Bold" pitchFamily="34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C5BCE"/>
          </a:solidFill>
          <a:latin typeface="Arial Rounded MT Bold" pitchFamily="34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C5BCE"/>
          </a:solidFill>
          <a:latin typeface="Arial Rounded MT Bold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Ø"/>
        <a:defRPr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Arial Unicode MS" panose="020B0604020202020204" pitchFamily="34" charset="-128"/>
        <a:buChar char="✓"/>
        <a:defRPr sz="1600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82600" y="274638"/>
            <a:ext cx="8128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540500"/>
            <a:ext cx="685800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20000"/>
              </a:spcBef>
              <a:defRPr sz="1000">
                <a:solidFill>
                  <a:schemeClr val="accent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571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69200" y="6515100"/>
            <a:ext cx="14097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F24B93F5-E7D0-4DC0-9CAE-124072FB67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417638"/>
            <a:ext cx="8396288" cy="4891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33" r:id="rId1"/>
    <p:sldLayoutId id="2147484423" r:id="rId2"/>
    <p:sldLayoutId id="2147484424" r:id="rId3"/>
    <p:sldLayoutId id="2147484425" r:id="rId4"/>
    <p:sldLayoutId id="2147484426" r:id="rId5"/>
    <p:sldLayoutId id="2147484427" r:id="rId6"/>
    <p:sldLayoutId id="2147484428" r:id="rId7"/>
    <p:sldLayoutId id="2147484429" r:id="rId8"/>
    <p:sldLayoutId id="2147484430" r:id="rId9"/>
    <p:sldLayoutId id="2147484431" r:id="rId10"/>
    <p:sldLayoutId id="214748443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Arial Black" pitchFamily="34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Arial Black" pitchFamily="34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Arial Black" pitchFamily="34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Arial Black" pitchFamily="34" charset="0"/>
          <a:ea typeface="MS PGothic" panose="020B0600070205080204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Arial Black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Arial Black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Arial Black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hyperlink" Target="http://www.itu.int/en/ITU-R/conferences/wrc/2015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41" name="Rectangle 5"/>
          <p:cNvSpPr>
            <a:spLocks noChangeArrowheads="1"/>
          </p:cNvSpPr>
          <p:nvPr/>
        </p:nvSpPr>
        <p:spPr bwMode="auto">
          <a:xfrm>
            <a:off x="363538" y="55563"/>
            <a:ext cx="7096517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n-GB" sz="2000" b="1" dirty="0"/>
              <a:t>Spectrum </a:t>
            </a:r>
            <a:r>
              <a:rPr lang="en-GB" sz="2000" b="1" dirty="0" smtClean="0"/>
              <a:t>Topics not </a:t>
            </a:r>
            <a:r>
              <a:rPr lang="en-GB" sz="2000" b="1" dirty="0"/>
              <a:t>on the specific agenda for </a:t>
            </a:r>
            <a:r>
              <a:rPr lang="en-GB" sz="2000" b="1" dirty="0" smtClean="0"/>
              <a:t>WRC-19</a:t>
            </a:r>
          </a:p>
          <a:p>
            <a:pPr algn="ctr"/>
            <a:r>
              <a:rPr lang="en-US" sz="2400" b="1" dirty="0" smtClean="0"/>
              <a:t>Protection of Radio Altimeter and Wireless Avionics Intra-Communications systems</a:t>
            </a:r>
            <a:endParaRPr lang="en-GB" altLang="en-US" sz="2400" b="1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Rectangle 6"/>
          <p:cNvSpPr>
            <a:spLocks noChangeArrowheads="1"/>
          </p:cNvSpPr>
          <p:nvPr/>
        </p:nvSpPr>
        <p:spPr bwMode="auto">
          <a:xfrm>
            <a:off x="6224955" y="6305550"/>
            <a:ext cx="296984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Font typeface="Arial Unicode MS" panose="020B0604020202020204" pitchFamily="34" charset="-128"/>
              <a:buChar char="✓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None/>
            </a:pPr>
            <a:r>
              <a:rPr lang="en-GB" altLang="en-US" dirty="0" smtClean="0">
                <a:solidFill>
                  <a:srgbClr val="0C45B8"/>
                </a:solidFill>
              </a:rPr>
              <a:t>Joseph Cramer – Boeing  Noppadol </a:t>
            </a:r>
            <a:r>
              <a:rPr lang="en-GB" altLang="en-US" dirty="0" err="1">
                <a:solidFill>
                  <a:srgbClr val="0C45B8"/>
                </a:solidFill>
              </a:rPr>
              <a:t>Pringvanich</a:t>
            </a:r>
            <a:r>
              <a:rPr lang="en-GB" altLang="en-US" dirty="0">
                <a:solidFill>
                  <a:srgbClr val="0C45B8"/>
                </a:solidFill>
              </a:rPr>
              <a:t> – </a:t>
            </a:r>
            <a:r>
              <a:rPr lang="en-GB" altLang="en-US" dirty="0" smtClean="0">
                <a:solidFill>
                  <a:srgbClr val="0C45B8"/>
                </a:solidFill>
              </a:rPr>
              <a:t>IATA</a:t>
            </a:r>
            <a:endParaRPr lang="en-GB" altLang="en-US" dirty="0">
              <a:solidFill>
                <a:srgbClr val="0C45B8"/>
              </a:solidFill>
            </a:endParaRPr>
          </a:p>
        </p:txBody>
      </p:sp>
      <p:pic>
        <p:nvPicPr>
          <p:cNvPr id="512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4513" y="1930400"/>
            <a:ext cx="3519487" cy="326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TextBox 9"/>
          <p:cNvSpPr txBox="1">
            <a:spLocks noChangeArrowheads="1"/>
          </p:cNvSpPr>
          <p:nvPr/>
        </p:nvSpPr>
        <p:spPr bwMode="auto">
          <a:xfrm>
            <a:off x="5530850" y="5124450"/>
            <a:ext cx="361315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Font typeface="Arial Unicode MS" panose="020B0604020202020204" pitchFamily="34" charset="-128"/>
              <a:buChar char="✓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2000" b="1" dirty="0">
                <a:solidFill>
                  <a:srgbClr val="0F3CB9"/>
                </a:solidFill>
                <a:latin typeface="Arial Narrow" panose="020B0606020202030204" pitchFamily="34" charset="0"/>
              </a:rPr>
              <a:t>Aeronautical Spectrum </a:t>
            </a:r>
            <a:r>
              <a:rPr lang="en-GB" altLang="en-US" sz="2000" b="1" dirty="0" smtClean="0">
                <a:solidFill>
                  <a:srgbClr val="0F3CB9"/>
                </a:solidFill>
                <a:latin typeface="Arial Narrow" panose="020B0606020202030204" pitchFamily="34" charset="0"/>
              </a:rPr>
              <a:t>Seminar </a:t>
            </a:r>
            <a:r>
              <a:rPr lang="en-GB" altLang="en-US" b="1" dirty="0" smtClean="0">
                <a:solidFill>
                  <a:srgbClr val="0F3CB9"/>
                </a:solidFill>
                <a:latin typeface="Arial Rounded MT Bold" charset="0"/>
              </a:rPr>
              <a:t>Preparation </a:t>
            </a:r>
            <a:r>
              <a:rPr lang="en-GB" altLang="en-US" b="1" dirty="0">
                <a:solidFill>
                  <a:srgbClr val="0F3CB9"/>
                </a:solidFill>
                <a:latin typeface="Arial Rounded MT Bold" charset="0"/>
              </a:rPr>
              <a:t>for </a:t>
            </a:r>
            <a:r>
              <a:rPr lang="en-GB" altLang="en-US" b="1" dirty="0" smtClean="0">
                <a:solidFill>
                  <a:srgbClr val="0F3CB9"/>
                </a:solidFill>
                <a:latin typeface="Arial Rounded MT Bold" charset="0"/>
              </a:rPr>
              <a:t>WRC-19</a:t>
            </a:r>
            <a:endParaRPr lang="en-GB" altLang="en-US" b="1" dirty="0">
              <a:solidFill>
                <a:srgbClr val="0F3CB9"/>
              </a:solidFill>
              <a:latin typeface="Arial Rounded MT Bold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b="1" dirty="0" smtClean="0">
                <a:solidFill>
                  <a:srgbClr val="0F3CB9"/>
                </a:solidFill>
                <a:latin typeface="Arial Rounded MT Bold" charset="0"/>
              </a:rPr>
              <a:t>Bangkok, Thailand March 2017</a:t>
            </a:r>
            <a:endParaRPr lang="en-GB" altLang="en-US" b="1" dirty="0">
              <a:solidFill>
                <a:srgbClr val="0F3CB9"/>
              </a:solidFill>
              <a:latin typeface="Arial Rounded MT Bold" charset="0"/>
            </a:endParaRPr>
          </a:p>
        </p:txBody>
      </p:sp>
      <p:pic>
        <p:nvPicPr>
          <p:cNvPr id="5126" name="Picture 8" descr="http://www.itu.int/ITU-R/conferences/images/wrc-2015-logo-h350.pn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750" y="1920875"/>
            <a:ext cx="4748213" cy="4706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7938"/>
            <a:ext cx="7924800" cy="1143000"/>
          </a:xfrm>
        </p:spPr>
        <p:txBody>
          <a:bodyPr/>
          <a:lstStyle/>
          <a:p>
            <a:pPr algn="l" eaLnBrk="1" hangingPunct="1">
              <a:defRPr/>
            </a:pPr>
            <a:r>
              <a:rPr lang="en-GB" dirty="0">
                <a:ea typeface="ＭＳ Ｐゴシック" charset="0"/>
              </a:rPr>
              <a:t>Overview</a:t>
            </a:r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4025" y="1215008"/>
            <a:ext cx="8430668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50000"/>
              </a:spcBef>
              <a:defRPr/>
            </a:pPr>
            <a:r>
              <a:rPr lang="en-GB" sz="2800" dirty="0" smtClean="0">
                <a:solidFill>
                  <a:schemeClr val="tx2"/>
                </a:solidFill>
                <a:latin typeface="+mj-lt"/>
                <a:ea typeface="+mn-ea"/>
              </a:rPr>
              <a:t>Potential </a:t>
            </a:r>
            <a:r>
              <a:rPr lang="en-GB" sz="2800" dirty="0" smtClean="0">
                <a:solidFill>
                  <a:schemeClr val="tx2"/>
                </a:solidFill>
                <a:ea typeface="+mn-ea"/>
              </a:rPr>
              <a:t>Interference to </a:t>
            </a:r>
            <a:r>
              <a:rPr lang="en-US" sz="2800" dirty="0" smtClean="0"/>
              <a:t>Radio </a:t>
            </a:r>
            <a:r>
              <a:rPr lang="en-US" sz="2800" dirty="0"/>
              <a:t>Altimeters due to future WRC decisions and </a:t>
            </a:r>
            <a:r>
              <a:rPr lang="en-US" sz="2800" dirty="0" smtClean="0"/>
              <a:t>mitigation measures.</a:t>
            </a:r>
            <a:endParaRPr lang="en-GB" altLang="en-US" sz="2800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defRPr/>
            </a:pPr>
            <a:r>
              <a:rPr lang="en-GB" sz="2800" dirty="0" smtClean="0">
                <a:solidFill>
                  <a:schemeClr val="tx2"/>
                </a:solidFill>
                <a:latin typeface="+mj-lt"/>
                <a:ea typeface="+mn-ea"/>
              </a:rPr>
              <a:t>Wireless Avionics Intra-Communications (WAIC) Coexistence with Radio Altimeters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defRPr/>
            </a:pPr>
            <a:r>
              <a:rPr lang="en-GB" sz="2800" dirty="0" smtClean="0">
                <a:solidFill>
                  <a:schemeClr val="tx2"/>
                </a:solidFill>
                <a:latin typeface="+mj-lt"/>
                <a:ea typeface="+mn-ea"/>
              </a:rPr>
              <a:t>International Mobile Telecommunication (IMT)</a:t>
            </a:r>
          </a:p>
          <a:p>
            <a:pPr marL="0" indent="0" eaLnBrk="1" hangingPunct="1">
              <a:lnSpc>
                <a:spcPct val="80000"/>
              </a:lnSpc>
              <a:spcBef>
                <a:spcPct val="50000"/>
              </a:spcBef>
              <a:buNone/>
              <a:defRPr/>
            </a:pPr>
            <a:endParaRPr lang="en-GB" sz="2800" dirty="0" smtClean="0">
              <a:solidFill>
                <a:schemeClr val="tx2"/>
              </a:solidFill>
              <a:latin typeface="+mj-lt"/>
              <a:ea typeface="+mn-ea"/>
            </a:endParaRPr>
          </a:p>
        </p:txBody>
      </p:sp>
      <p:sp>
        <p:nvSpPr>
          <p:cNvPr id="201732" name="Rectangle 4"/>
          <p:cNvSpPr>
            <a:spLocks noChangeArrowheads="1"/>
          </p:cNvSpPr>
          <p:nvPr/>
        </p:nvSpPr>
        <p:spPr bwMode="auto">
          <a:xfrm>
            <a:off x="7391400" y="1012825"/>
            <a:ext cx="1268413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charset="0"/>
              <a:buNone/>
              <a:defRPr/>
            </a:pPr>
            <a:endParaRPr lang="en-GB" sz="3600" dirty="0">
              <a:solidFill>
                <a:schemeClr val="tx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3"/>
          <p:cNvSpPr txBox="1">
            <a:spLocks noChangeArrowheads="1"/>
          </p:cNvSpPr>
          <p:nvPr/>
        </p:nvSpPr>
        <p:spPr bwMode="auto">
          <a:xfrm>
            <a:off x="137736" y="1212850"/>
            <a:ext cx="8725277" cy="583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Font typeface="Arial Unicode MS" panose="020B0604020202020204" pitchFamily="34" charset="-128"/>
              <a:buChar char="✓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indent="-342900" eaLnBrk="1" hangingPunct="1">
              <a:spcBef>
                <a:spcPct val="30000"/>
              </a:spcBef>
              <a:buClrTx/>
            </a:pPr>
            <a:r>
              <a:rPr lang="en-US" altLang="en-US" sz="2000" dirty="0" smtClean="0">
                <a:solidFill>
                  <a:schemeClr val="accent2"/>
                </a:solidFill>
              </a:rPr>
              <a:t>Essential component of an aircraft for precision approach, landing, ground proximity and collision avoidance.  </a:t>
            </a:r>
          </a:p>
          <a:p>
            <a:pPr marL="1085850" lvl="1" indent="-342900" eaLnBrk="1" hangingPunct="1">
              <a:spcBef>
                <a:spcPct val="30000"/>
              </a:spcBef>
              <a:buClrTx/>
            </a:pPr>
            <a:r>
              <a:rPr lang="en-US" altLang="en-US" sz="1800" dirty="0" smtClean="0">
                <a:solidFill>
                  <a:schemeClr val="accent2"/>
                </a:solidFill>
              </a:rPr>
              <a:t>Safety critical to pilot and flight operations</a:t>
            </a:r>
          </a:p>
          <a:p>
            <a:pPr marL="1085850" lvl="1" indent="-342900" eaLnBrk="1" hangingPunct="1">
              <a:spcBef>
                <a:spcPct val="30000"/>
              </a:spcBef>
              <a:buClrTx/>
            </a:pPr>
            <a:r>
              <a:rPr lang="en-US" altLang="en-US" sz="1800" dirty="0" smtClean="0">
                <a:solidFill>
                  <a:schemeClr val="accent2"/>
                </a:solidFill>
              </a:rPr>
              <a:t>Being used in all phases of flight</a:t>
            </a:r>
          </a:p>
          <a:p>
            <a:pPr marL="342900" indent="-342900" eaLnBrk="1" hangingPunct="1">
              <a:spcBef>
                <a:spcPct val="30000"/>
              </a:spcBef>
              <a:buClrTx/>
            </a:pPr>
            <a:r>
              <a:rPr lang="en-US" altLang="en-US" sz="2000" dirty="0" smtClean="0">
                <a:solidFill>
                  <a:schemeClr val="accent2"/>
                </a:solidFill>
              </a:rPr>
              <a:t>Provides accurate height measurements over many types of surface (forest, water, buildings, flat).</a:t>
            </a:r>
          </a:p>
          <a:p>
            <a:pPr marL="342900" indent="-342900" eaLnBrk="1" hangingPunct="1">
              <a:spcBef>
                <a:spcPct val="30000"/>
              </a:spcBef>
              <a:buClrTx/>
            </a:pPr>
            <a:r>
              <a:rPr lang="en-US" altLang="en-US" sz="2000" dirty="0" smtClean="0">
                <a:solidFill>
                  <a:schemeClr val="accent2"/>
                </a:solidFill>
              </a:rPr>
              <a:t>This information is used by:  Automatic flight control system; ground proximity warning system; terrain awareness and warning system; flight management guidance computer; flight control system; electronic centralized aircraft monitoring system; and engine-indicating and crew-alerting system.  </a:t>
            </a:r>
          </a:p>
          <a:p>
            <a:pPr marL="342900" indent="-342900" eaLnBrk="1" hangingPunct="1">
              <a:spcBef>
                <a:spcPct val="30000"/>
              </a:spcBef>
              <a:buClrTx/>
            </a:pPr>
            <a:r>
              <a:rPr lang="en-US" altLang="en-US" sz="2000" dirty="0" smtClean="0">
                <a:solidFill>
                  <a:schemeClr val="accent2"/>
                </a:solidFill>
              </a:rPr>
              <a:t>Two types:  Frequency Modulated Continuous Wave and Pulsed Modulation.  </a:t>
            </a:r>
          </a:p>
          <a:p>
            <a:pPr marL="342900" indent="-342900" eaLnBrk="1" hangingPunct="1">
              <a:spcBef>
                <a:spcPct val="30000"/>
              </a:spcBef>
              <a:buClrTx/>
            </a:pPr>
            <a:r>
              <a:rPr lang="en-US" altLang="en-US" sz="2000" dirty="0" smtClean="0">
                <a:solidFill>
                  <a:schemeClr val="accent2"/>
                </a:solidFill>
              </a:rPr>
              <a:t>Typical usage is -6 meters up to 6000 meters.  </a:t>
            </a:r>
          </a:p>
          <a:p>
            <a:pPr marL="342900" indent="-342900" eaLnBrk="1" hangingPunct="1">
              <a:spcBef>
                <a:spcPct val="30000"/>
              </a:spcBef>
              <a:buClrTx/>
            </a:pPr>
            <a:r>
              <a:rPr lang="en-US" altLang="en-US" sz="2000" dirty="0" smtClean="0">
                <a:solidFill>
                  <a:schemeClr val="accent2"/>
                </a:solidFill>
              </a:rPr>
              <a:t>Up to three are installed on a single commercial aircraft.  </a:t>
            </a:r>
          </a:p>
          <a:p>
            <a:pPr marL="342900" indent="-342900" eaLnBrk="1" hangingPunct="1">
              <a:spcBef>
                <a:spcPct val="30000"/>
              </a:spcBef>
              <a:buClrTx/>
            </a:pPr>
            <a:endParaRPr lang="en-US" altLang="en-US" sz="2000" dirty="0">
              <a:solidFill>
                <a:schemeClr val="accent2"/>
              </a:solidFill>
            </a:endParaRPr>
          </a:p>
        </p:txBody>
      </p:sp>
      <p:sp>
        <p:nvSpPr>
          <p:cNvPr id="9220" name="Rectangle 2"/>
          <p:cNvSpPr txBox="1">
            <a:spLocks noChangeArrowheads="1"/>
          </p:cNvSpPr>
          <p:nvPr/>
        </p:nvSpPr>
        <p:spPr bwMode="auto">
          <a:xfrm>
            <a:off x="497941" y="69850"/>
            <a:ext cx="836507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Font typeface="Arial Unicode MS" panose="020B0604020202020204" pitchFamily="34" charset="-128"/>
              <a:buChar char="✓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en-US" sz="800" b="1" dirty="0">
              <a:solidFill>
                <a:srgbClr val="0C5BCE"/>
              </a:solidFill>
              <a:latin typeface="Arial Rounded MT Bold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000" b="1" dirty="0" smtClean="0">
                <a:solidFill>
                  <a:srgbClr val="0C5BCE"/>
                </a:solidFill>
                <a:latin typeface="Arial Rounded MT Bold" charset="0"/>
              </a:rPr>
              <a:t>Importance of the Radio Altimeter</a:t>
            </a:r>
            <a:endParaRPr lang="en-US" altLang="en-US" sz="2800" b="1" dirty="0">
              <a:solidFill>
                <a:srgbClr val="0C5BCE"/>
              </a:solidFill>
              <a:latin typeface="Arial Rounded MT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3"/>
          <p:cNvSpPr txBox="1">
            <a:spLocks noChangeArrowheads="1"/>
          </p:cNvSpPr>
          <p:nvPr/>
        </p:nvSpPr>
        <p:spPr bwMode="auto">
          <a:xfrm>
            <a:off x="228599" y="1601788"/>
            <a:ext cx="8634413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Font typeface="Arial Unicode MS" panose="020B0604020202020204" pitchFamily="34" charset="-128"/>
              <a:buChar char="✓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30000"/>
              </a:spcBef>
              <a:buClrTx/>
              <a:buNone/>
            </a:pPr>
            <a:r>
              <a:rPr lang="en-US" altLang="en-US" sz="2000" dirty="0" smtClean="0">
                <a:solidFill>
                  <a:schemeClr val="accent2"/>
                </a:solidFill>
              </a:rPr>
              <a:t>As a result of WRC-15, Wireless Avionics Intra-Communications (WAIC) share the radio frequency band 4200-4400 MHz with radio altimeters.  </a:t>
            </a:r>
          </a:p>
          <a:p>
            <a:pPr marL="342900" indent="-342900" eaLnBrk="1" hangingPunct="1">
              <a:spcBef>
                <a:spcPct val="30000"/>
              </a:spcBef>
              <a:buClrTx/>
            </a:pPr>
            <a:r>
              <a:rPr lang="en-US" altLang="en-US" sz="2000" dirty="0" smtClean="0">
                <a:solidFill>
                  <a:schemeClr val="accent2"/>
                </a:solidFill>
              </a:rPr>
              <a:t>The new allocation is: </a:t>
            </a:r>
          </a:p>
          <a:p>
            <a:pPr marL="342900" indent="-342900" eaLnBrk="1" hangingPunct="1">
              <a:spcBef>
                <a:spcPct val="30000"/>
              </a:spcBef>
              <a:buClrTx/>
            </a:pPr>
            <a:endParaRPr lang="en-US" altLang="en-US" sz="2000" dirty="0">
              <a:solidFill>
                <a:schemeClr val="accent2"/>
              </a:solidFill>
            </a:endParaRPr>
          </a:p>
          <a:p>
            <a:pPr marL="342900" indent="-342900" eaLnBrk="1" hangingPunct="1">
              <a:spcBef>
                <a:spcPct val="30000"/>
              </a:spcBef>
              <a:buClrTx/>
            </a:pPr>
            <a:endParaRPr lang="en-US" altLang="en-US" sz="2000" dirty="0" smtClean="0">
              <a:solidFill>
                <a:schemeClr val="accent2"/>
              </a:solidFill>
            </a:endParaRPr>
          </a:p>
          <a:p>
            <a:pPr marL="342900" indent="-342900" eaLnBrk="1" hangingPunct="1">
              <a:spcBef>
                <a:spcPct val="30000"/>
              </a:spcBef>
              <a:buClrTx/>
            </a:pPr>
            <a:endParaRPr lang="en-US" altLang="en-US" sz="2000" dirty="0">
              <a:solidFill>
                <a:schemeClr val="accent2"/>
              </a:solidFill>
            </a:endParaRPr>
          </a:p>
          <a:p>
            <a:pPr marL="342900" indent="-342900" eaLnBrk="1" hangingPunct="1">
              <a:spcBef>
                <a:spcPct val="30000"/>
              </a:spcBef>
              <a:buClrTx/>
            </a:pPr>
            <a:endParaRPr lang="en-US" altLang="en-US" sz="2000" dirty="0" smtClean="0">
              <a:solidFill>
                <a:schemeClr val="accent2"/>
              </a:solidFill>
            </a:endParaRPr>
          </a:p>
          <a:p>
            <a:pPr marL="342900" indent="-342900" eaLnBrk="1" hangingPunct="1">
              <a:spcBef>
                <a:spcPct val="30000"/>
              </a:spcBef>
              <a:buClrTx/>
            </a:pPr>
            <a:r>
              <a:rPr lang="en-US" altLang="en-US" sz="2000" dirty="0" smtClean="0">
                <a:solidFill>
                  <a:schemeClr val="accent2"/>
                </a:solidFill>
              </a:rPr>
              <a:t>The  Aeronautical Mobile (R) service is limited to WAIC systems.  </a:t>
            </a:r>
          </a:p>
          <a:p>
            <a:pPr marL="342900" indent="-342900" eaLnBrk="1" hangingPunct="1">
              <a:spcBef>
                <a:spcPct val="30000"/>
              </a:spcBef>
              <a:buClrTx/>
            </a:pPr>
            <a:r>
              <a:rPr lang="en-US" altLang="en-US" sz="2000" dirty="0" smtClean="0">
                <a:solidFill>
                  <a:schemeClr val="accent2"/>
                </a:solidFill>
              </a:rPr>
              <a:t>The Aeronautical Radionavigation service is limited to radio altimeters. </a:t>
            </a:r>
          </a:p>
          <a:p>
            <a:pPr marL="342900" indent="-342900" eaLnBrk="1" hangingPunct="1">
              <a:spcBef>
                <a:spcPct val="30000"/>
              </a:spcBef>
              <a:buClrTx/>
            </a:pPr>
            <a:r>
              <a:rPr lang="en-US" altLang="en-US" sz="2000" dirty="0" smtClean="0">
                <a:solidFill>
                  <a:schemeClr val="accent2"/>
                </a:solidFill>
              </a:rPr>
              <a:t>While aviation interests had the intention of prioritizing radio altimeters over WAIC systems, such language was opposed at the WRC.   Aviation’s intent remains the same.    </a:t>
            </a:r>
            <a:endParaRPr lang="en-US" altLang="en-US" sz="2000" dirty="0">
              <a:solidFill>
                <a:schemeClr val="accent2"/>
              </a:solidFill>
            </a:endParaRPr>
          </a:p>
        </p:txBody>
      </p:sp>
      <p:sp>
        <p:nvSpPr>
          <p:cNvPr id="11267" name="Rectangle 2"/>
          <p:cNvSpPr txBox="1">
            <a:spLocks noChangeArrowheads="1"/>
          </p:cNvSpPr>
          <p:nvPr/>
        </p:nvSpPr>
        <p:spPr bwMode="auto">
          <a:xfrm>
            <a:off x="228600" y="69850"/>
            <a:ext cx="863441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Font typeface="Arial Unicode MS" panose="020B0604020202020204" pitchFamily="34" charset="-128"/>
              <a:buChar char="✓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en-US" sz="800" b="1" dirty="0">
              <a:solidFill>
                <a:srgbClr val="0C5BCE"/>
              </a:solidFill>
              <a:latin typeface="Arial Rounded MT Bold" charset="0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3600" b="1" dirty="0" smtClean="0">
                <a:solidFill>
                  <a:srgbClr val="0C5BCE"/>
                </a:solidFill>
                <a:latin typeface="Arial Rounded MT Bold" charset="0"/>
              </a:rPr>
              <a:t>WAIC Coexistence with Radio Altimeters</a:t>
            </a:r>
            <a:endParaRPr lang="en-US" altLang="en-US" sz="3600" b="1" dirty="0">
              <a:solidFill>
                <a:srgbClr val="0C5BCE"/>
              </a:solidFill>
              <a:latin typeface="Arial Rounded MT Bold" charset="0"/>
            </a:endParaRPr>
          </a:p>
        </p:txBody>
      </p:sp>
      <p:sp>
        <p:nvSpPr>
          <p:cNvPr id="5" name="object 2"/>
          <p:cNvSpPr txBox="1"/>
          <p:nvPr/>
        </p:nvSpPr>
        <p:spPr>
          <a:xfrm>
            <a:off x="3352475" y="3017560"/>
            <a:ext cx="947419" cy="1676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latin typeface="Times New Roman"/>
                <a:cs typeface="Times New Roman"/>
              </a:rPr>
              <a:t>2 700-4 </a:t>
            </a:r>
            <a:r>
              <a:rPr sz="1000" b="1" dirty="0">
                <a:latin typeface="Times New Roman"/>
                <a:cs typeface="Times New Roman"/>
              </a:rPr>
              <a:t>800</a:t>
            </a:r>
            <a:r>
              <a:rPr sz="1000" b="1" spc="-60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Times New Roman"/>
                <a:cs typeface="Times New Roman"/>
              </a:rPr>
              <a:t>MHz</a:t>
            </a:r>
            <a:endParaRPr sz="1000">
              <a:latin typeface="Times New Roman"/>
              <a:cs typeface="Times New Roman"/>
            </a:endParaRPr>
          </a:p>
        </p:txBody>
      </p:sp>
      <p:graphicFrame>
        <p:nvGraphicFramePr>
          <p:cNvPr id="6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9605758"/>
              </p:ext>
            </p:extLst>
          </p:nvPr>
        </p:nvGraphicFramePr>
        <p:xfrm>
          <a:off x="867008" y="3248192"/>
          <a:ext cx="5909766" cy="10396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64766"/>
                <a:gridCol w="1975358"/>
                <a:gridCol w="1969642"/>
              </a:tblGrid>
              <a:tr h="257555"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Allocation </a:t>
                      </a:r>
                      <a:r>
                        <a:rPr sz="1000" b="1" dirty="0"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1000" b="1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services</a:t>
                      </a:r>
                      <a:endParaRPr sz="1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43180" marB="0">
                    <a:lnL w="9143">
                      <a:solidFill>
                        <a:srgbClr val="000000"/>
                      </a:solidFill>
                      <a:prstDash val="solid"/>
                    </a:lnL>
                    <a:lnR w="9144">
                      <a:solidFill>
                        <a:srgbClr val="000000"/>
                      </a:solidFill>
                      <a:prstDash val="solid"/>
                    </a:lnR>
                    <a:lnT w="9144">
                      <a:solidFill>
                        <a:srgbClr val="000000"/>
                      </a:solidFill>
                      <a:prstDash val="solid"/>
                    </a:lnT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575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Region</a:t>
                      </a:r>
                      <a:r>
                        <a:rPr sz="1000" b="1" spc="-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1</a:t>
                      </a:r>
                      <a:endParaRPr sz="1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9143">
                      <a:solidFill>
                        <a:srgbClr val="000000"/>
                      </a:solidFill>
                      <a:prstDash val="solid"/>
                    </a:lnL>
                    <a:lnR w="9144">
                      <a:solidFill>
                        <a:srgbClr val="000000"/>
                      </a:solidFill>
                      <a:prstDash val="solid"/>
                    </a:lnR>
                    <a:lnT w="9144">
                      <a:solidFill>
                        <a:srgbClr val="000000"/>
                      </a:solidFill>
                      <a:prstDash val="solid"/>
                    </a:lnT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Region</a:t>
                      </a:r>
                      <a:r>
                        <a:rPr sz="1000" b="1" spc="-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2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9144">
                      <a:solidFill>
                        <a:srgbClr val="000000"/>
                      </a:solidFill>
                      <a:prstDash val="solid"/>
                    </a:lnL>
                    <a:lnR w="9144">
                      <a:solidFill>
                        <a:srgbClr val="000000"/>
                      </a:solidFill>
                      <a:prstDash val="solid"/>
                    </a:lnR>
                    <a:lnT w="9144">
                      <a:solidFill>
                        <a:srgbClr val="000000"/>
                      </a:solidFill>
                      <a:prstDash val="solid"/>
                    </a:lnT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Region</a:t>
                      </a:r>
                      <a:r>
                        <a:rPr sz="1000" b="1" spc="-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3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9144">
                      <a:solidFill>
                        <a:srgbClr val="000000"/>
                      </a:solidFill>
                      <a:prstDash val="solid"/>
                    </a:lnL>
                    <a:lnR w="9144">
                      <a:solidFill>
                        <a:srgbClr val="000000"/>
                      </a:solidFill>
                      <a:prstDash val="solid"/>
                    </a:lnR>
                    <a:lnT w="9144">
                      <a:solidFill>
                        <a:srgbClr val="000000"/>
                      </a:solidFill>
                      <a:prstDash val="solid"/>
                    </a:lnT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24509">
                <a:tc gridSpan="3">
                  <a:txBody>
                    <a:bodyPr/>
                    <a:lstStyle/>
                    <a:p>
                      <a:pPr marL="1953895" marR="1052830" indent="-1890395">
                        <a:lnSpc>
                          <a:spcPts val="1250"/>
                        </a:lnSpc>
                        <a:spcBef>
                          <a:spcPts val="5"/>
                        </a:spcBef>
                        <a:tabLst>
                          <a:tab pos="1959610" algn="l"/>
                        </a:tabLst>
                      </a:pP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sz="1000" b="1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200-4</a:t>
                      </a:r>
                      <a:r>
                        <a:rPr sz="1000" b="1" dirty="0">
                          <a:latin typeface="Times New Roman"/>
                          <a:cs typeface="Times New Roman"/>
                        </a:rPr>
                        <a:t> 400		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AERONAUTICAL MOBILE (R)</a:t>
                      </a:r>
                      <a:r>
                        <a:rPr sz="10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ADD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 5.A117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AERONAUTICAL RADIONAVIGATION MOD</a:t>
                      </a:r>
                      <a:r>
                        <a:rPr sz="10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5.438</a:t>
                      </a:r>
                    </a:p>
                    <a:p>
                      <a:pPr marL="195389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000" dirty="0">
                          <a:latin typeface="Times New Roman"/>
                          <a:cs typeface="Times New Roman"/>
                        </a:rPr>
                        <a:t>5.439  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5.440 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ADD</a:t>
                      </a:r>
                      <a:r>
                        <a:rPr sz="10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5.B117</a:t>
                      </a:r>
                    </a:p>
                  </a:txBody>
                  <a:tcPr marL="0" marR="0" marT="635" marB="0">
                    <a:lnL w="9143">
                      <a:solidFill>
                        <a:srgbClr val="000000"/>
                      </a:solidFill>
                      <a:prstDash val="solid"/>
                    </a:lnL>
                    <a:lnR w="9144">
                      <a:solidFill>
                        <a:srgbClr val="000000"/>
                      </a:solidFill>
                      <a:prstDash val="solid"/>
                    </a:lnR>
                    <a:lnT w="9144">
                      <a:solidFill>
                        <a:srgbClr val="000000"/>
                      </a:solidFill>
                      <a:prstDash val="solid"/>
                    </a:lnT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  <p:pic>
        <p:nvPicPr>
          <p:cNvPr id="7" name="Picture 2" descr="B:\Google Drive\AsiaPacific_transparent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1927" y="2591953"/>
            <a:ext cx="1637625" cy="163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629"/>
          <p:cNvSpPr txBox="1">
            <a:spLocks noChangeArrowheads="1"/>
          </p:cNvSpPr>
          <p:nvPr/>
        </p:nvSpPr>
        <p:spPr bwMode="auto">
          <a:xfrm>
            <a:off x="30163" y="4524375"/>
            <a:ext cx="5273675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Font typeface="Arial Unicode MS" panose="020B0604020202020204" pitchFamily="34" charset="-128"/>
              <a:buChar char="✓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endParaRPr lang="en-US" altLang="en-US" sz="100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endParaRPr lang="en-US" altLang="en-US" sz="1000">
              <a:latin typeface="Times New Roman" panose="02020603050405020304" pitchFamily="18" charset="0"/>
            </a:endParaRPr>
          </a:p>
        </p:txBody>
      </p:sp>
      <p:sp>
        <p:nvSpPr>
          <p:cNvPr id="13315" name="Text Box 834"/>
          <p:cNvSpPr txBox="1">
            <a:spLocks noChangeArrowheads="1"/>
          </p:cNvSpPr>
          <p:nvPr/>
        </p:nvSpPr>
        <p:spPr bwMode="auto">
          <a:xfrm>
            <a:off x="209550" y="1534971"/>
            <a:ext cx="8534400" cy="4462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Font typeface="Arial Unicode MS" panose="020B0604020202020204" pitchFamily="34" charset="-128"/>
              <a:buChar char="✓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457200" indent="-457200" eaLnBrk="1" hangingPunct="1">
              <a:spcBef>
                <a:spcPct val="0"/>
              </a:spcBef>
              <a:buClrTx/>
            </a:pPr>
            <a:r>
              <a:rPr lang="en-GB" altLang="en-US" sz="2400" dirty="0" smtClean="0">
                <a:solidFill>
                  <a:srgbClr val="0F3CB9"/>
                </a:solidFill>
              </a:rPr>
              <a:t>Efforts are currently underway to safely incorporate WAIC onto aircraft.</a:t>
            </a:r>
          </a:p>
          <a:p>
            <a:pPr marL="457200" indent="-457200" eaLnBrk="1" hangingPunct="1">
              <a:spcBef>
                <a:spcPct val="0"/>
              </a:spcBef>
              <a:buClrTx/>
            </a:pPr>
            <a:r>
              <a:rPr lang="en-GB" altLang="en-US" sz="2400" dirty="0" smtClean="0">
                <a:solidFill>
                  <a:srgbClr val="0F3CB9"/>
                </a:solidFill>
              </a:rPr>
              <a:t>Minimum Operational Performance Standards (MOPS) are being developed by RTCA (SC-236) and EUROCAE (WG-96).</a:t>
            </a:r>
          </a:p>
          <a:p>
            <a:pPr marL="1200150" lvl="1" indent="-457200" eaLnBrk="1" hangingPunct="1">
              <a:spcBef>
                <a:spcPct val="0"/>
              </a:spcBef>
              <a:buClrTx/>
              <a:buFont typeface="Wingdings" panose="05000000000000000000" pitchFamily="2" charset="2"/>
              <a:buChar char="Ø"/>
            </a:pPr>
            <a:r>
              <a:rPr lang="en-GB" altLang="en-US" sz="2000" dirty="0" smtClean="0">
                <a:solidFill>
                  <a:srgbClr val="0F3CB9"/>
                </a:solidFill>
              </a:rPr>
              <a:t>EUROCAE exchanging information between WG-72 (Data security) and WG-99/SC-234 (PEDS).</a:t>
            </a:r>
          </a:p>
          <a:p>
            <a:pPr marL="1200150" lvl="1" indent="-457200" eaLnBrk="1" hangingPunct="1">
              <a:spcBef>
                <a:spcPct val="0"/>
              </a:spcBef>
              <a:buClrTx/>
              <a:buFont typeface="Wingdings" panose="05000000000000000000" pitchFamily="2" charset="2"/>
              <a:buChar char="Ø"/>
            </a:pPr>
            <a:r>
              <a:rPr lang="en-GB" altLang="en-US" sz="2000" dirty="0" smtClean="0">
                <a:solidFill>
                  <a:srgbClr val="0F3CB9"/>
                </a:solidFill>
              </a:rPr>
              <a:t>Discussions with WG-68 (“Altimetry”) as well.  </a:t>
            </a:r>
          </a:p>
          <a:p>
            <a:pPr marL="457200" indent="-457200" eaLnBrk="1" hangingPunct="1">
              <a:spcBef>
                <a:spcPct val="0"/>
              </a:spcBef>
              <a:buClrTx/>
            </a:pPr>
            <a:r>
              <a:rPr lang="en-GB" altLang="en-US" sz="2400" dirty="0" smtClean="0">
                <a:solidFill>
                  <a:srgbClr val="0F3CB9"/>
                </a:solidFill>
              </a:rPr>
              <a:t>Standards and Recommended Practices (SARPS) are being developed within the FSMP Working Group.  </a:t>
            </a:r>
          </a:p>
          <a:p>
            <a:pPr marL="457200" indent="-457200" eaLnBrk="1" hangingPunct="1">
              <a:spcBef>
                <a:spcPct val="0"/>
              </a:spcBef>
              <a:buClrTx/>
            </a:pPr>
            <a:endParaRPr lang="en-GB" altLang="en-US" sz="2800" dirty="0" smtClean="0">
              <a:solidFill>
                <a:srgbClr val="0F3CB9"/>
              </a:solidFill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2800" dirty="0">
              <a:solidFill>
                <a:schemeClr val="tx2"/>
              </a:solidFill>
            </a:endParaRPr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>
          <a:xfrm>
            <a:off x="209550" y="-68263"/>
            <a:ext cx="7924800" cy="1143001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latin typeface="Arial Rounded MT Bold" charset="0"/>
              </a:rPr>
              <a:t>WAIC Coexistence with Radio Altimeters</a:t>
            </a:r>
          </a:p>
        </p:txBody>
      </p:sp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457130"/>
            <a:ext cx="609600" cy="56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61832" y="133064"/>
            <a:ext cx="6553200" cy="1371600"/>
          </a:xfrm>
        </p:spPr>
        <p:txBody>
          <a:bodyPr/>
          <a:lstStyle/>
          <a:p>
            <a:pPr algn="l" eaLnBrk="1" hangingPunct="1">
              <a:defRPr/>
            </a:pPr>
            <a:r>
              <a:rPr lang="en-GB" dirty="0" smtClean="0">
                <a:ea typeface="ＭＳ Ｐゴシック" charset="0"/>
              </a:rPr>
              <a:t>International Mobile Telecommunication (IMT)</a:t>
            </a:r>
            <a:endParaRPr lang="en-GB" dirty="0">
              <a:ea typeface="ＭＳ Ｐゴシック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1016" y="1592263"/>
            <a:ext cx="8697036" cy="4953000"/>
          </a:xfrm>
        </p:spPr>
        <p:txBody>
          <a:bodyPr/>
          <a:lstStyle/>
          <a:p>
            <a:pPr eaLnBrk="1" hangingPunct="1">
              <a:spcBef>
                <a:spcPct val="80000"/>
              </a:spcBef>
            </a:pPr>
            <a:r>
              <a:rPr lang="en-GB" altLang="en-US" sz="2200" dirty="0" smtClean="0">
                <a:solidFill>
                  <a:srgbClr val="0C45B8"/>
                </a:solidFill>
              </a:rPr>
              <a:t>IMT applications are increasing very rapidly. More frequency allocations and identifications are required to support this expansion.</a:t>
            </a:r>
          </a:p>
          <a:p>
            <a:pPr marL="342900" lvl="1" indent="-342900" eaLnBrk="1" hangingPunct="1">
              <a:spcBef>
                <a:spcPct val="8000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sz="2200" dirty="0" smtClean="0">
                <a:solidFill>
                  <a:srgbClr val="0C45B8"/>
                </a:solidFill>
              </a:rPr>
              <a:t>Frequency bands </a:t>
            </a:r>
            <a:r>
              <a:rPr lang="en-US" sz="2200" dirty="0">
                <a:solidFill>
                  <a:srgbClr val="0C45B8"/>
                </a:solidFill>
              </a:rPr>
              <a:t>adjacent to the </a:t>
            </a:r>
            <a:r>
              <a:rPr lang="en-US" sz="2200" dirty="0" smtClean="0">
                <a:solidFill>
                  <a:srgbClr val="0C45B8"/>
                </a:solidFill>
              </a:rPr>
              <a:t>radio altimeter frequency band.</a:t>
            </a:r>
            <a:endParaRPr lang="en-US" sz="2200" dirty="0">
              <a:solidFill>
                <a:srgbClr val="0C45B8"/>
              </a:solidFill>
            </a:endParaRPr>
          </a:p>
          <a:p>
            <a:pPr lvl="1" eaLnBrk="1" hangingPunct="1">
              <a:spcBef>
                <a:spcPct val="80000"/>
              </a:spcBef>
            </a:pPr>
            <a:r>
              <a:rPr lang="en-GB" altLang="en-US" sz="2000" dirty="0" smtClean="0">
                <a:solidFill>
                  <a:srgbClr val="0C45B8"/>
                </a:solidFill>
              </a:rPr>
              <a:t>During WRC-2015, the IMT industry through some States requested frequency </a:t>
            </a:r>
            <a:r>
              <a:rPr lang="en-US" sz="2000" dirty="0" smtClean="0">
                <a:solidFill>
                  <a:srgbClr val="0C45B8"/>
                </a:solidFill>
              </a:rPr>
              <a:t>identification </a:t>
            </a:r>
            <a:r>
              <a:rPr lang="en-US" sz="2000" dirty="0">
                <a:solidFill>
                  <a:srgbClr val="0C45B8"/>
                </a:solidFill>
              </a:rPr>
              <a:t>at </a:t>
            </a:r>
            <a:r>
              <a:rPr lang="en-US" sz="2000" dirty="0" smtClean="0">
                <a:solidFill>
                  <a:srgbClr val="0C45B8"/>
                </a:solidFill>
              </a:rPr>
              <a:t>4 </a:t>
            </a:r>
            <a:r>
              <a:rPr lang="en-US" sz="2000" dirty="0">
                <a:solidFill>
                  <a:srgbClr val="0C45B8"/>
                </a:solidFill>
              </a:rPr>
              <a:t>400 – 4 500 MHz for IMT </a:t>
            </a:r>
            <a:r>
              <a:rPr lang="en-US" sz="2000" dirty="0" smtClean="0">
                <a:solidFill>
                  <a:srgbClr val="0C45B8"/>
                </a:solidFill>
              </a:rPr>
              <a:t>applications.</a:t>
            </a:r>
          </a:p>
          <a:p>
            <a:pPr lvl="1" eaLnBrk="1" hangingPunct="1">
              <a:spcBef>
                <a:spcPct val="80000"/>
              </a:spcBef>
            </a:pPr>
            <a:r>
              <a:rPr lang="en-US" sz="2000" dirty="0" smtClean="0">
                <a:solidFill>
                  <a:srgbClr val="0C45B8"/>
                </a:solidFill>
              </a:rPr>
              <a:t>At least one State is proposing to permit IMT in the frequency band  3 700 – 4 200 MHz.  </a:t>
            </a:r>
          </a:p>
          <a:p>
            <a:pPr lvl="1" eaLnBrk="1" hangingPunct="1">
              <a:spcBef>
                <a:spcPct val="80000"/>
              </a:spcBef>
            </a:pPr>
            <a:r>
              <a:rPr lang="en-US" sz="2000" dirty="0" smtClean="0">
                <a:solidFill>
                  <a:srgbClr val="0C45B8"/>
                </a:solidFill>
              </a:rPr>
              <a:t>Some States supported the IMT industry request. However, no ITU regional groups support such proposal.</a:t>
            </a:r>
          </a:p>
          <a:p>
            <a:pPr eaLnBrk="1" hangingPunct="1">
              <a:spcBef>
                <a:spcPct val="80000"/>
              </a:spcBef>
            </a:pPr>
            <a:r>
              <a:rPr lang="en-US" sz="2200" dirty="0" smtClean="0">
                <a:solidFill>
                  <a:srgbClr val="0C45B8"/>
                </a:solidFill>
              </a:rPr>
              <a:t>Concerns were raised due to the lack of satisfactory adjacent-band compatibility </a:t>
            </a:r>
            <a:r>
              <a:rPr lang="en-US" sz="2200" dirty="0" smtClean="0">
                <a:solidFill>
                  <a:srgbClr val="0C45B8"/>
                </a:solidFill>
              </a:rPr>
              <a:t>testing.</a:t>
            </a:r>
            <a:endParaRPr lang="en-US" sz="2200" dirty="0" smtClean="0">
              <a:solidFill>
                <a:srgbClr val="0C45B8"/>
              </a:solidFill>
            </a:endParaRPr>
          </a:p>
          <a:p>
            <a:pPr marL="0" indent="0" eaLnBrk="1" hangingPunct="1">
              <a:spcBef>
                <a:spcPct val="80000"/>
              </a:spcBef>
              <a:buNone/>
            </a:pPr>
            <a:endParaRPr lang="en-GB" altLang="en-US" sz="2400" b="1" dirty="0" smtClean="0">
              <a:solidFill>
                <a:srgbClr val="0F3CB9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 flipH="1">
            <a:off x="6607175" y="1546225"/>
            <a:ext cx="46038" cy="46038"/>
          </a:xfrm>
          <a:prstGeom prst="rect">
            <a:avLst/>
          </a:prstGeom>
          <a:noFill/>
          <a:ln>
            <a:noFill/>
          </a:ln>
          <a:effectLst>
            <a:outerShdw blurRad="63500" dist="29783" dir="1514402" algn="ctr" rotWithShape="0">
              <a:srgbClr val="DDDDDD">
                <a:alpha val="74997"/>
              </a:srgbClr>
            </a:outerShdw>
          </a:effectLst>
          <a:extLst/>
        </p:spPr>
        <p:txBody>
          <a:bodyPr anchor="ctr"/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n-GB" altLang="en-US" sz="4000" b="1" smtClean="0">
                <a:solidFill>
                  <a:srgbClr val="0C5BCE"/>
                </a:solidFill>
                <a:latin typeface="Arial Rounded MT Bold" charset="0"/>
              </a:rPr>
              <a:t/>
            </a:r>
            <a:br>
              <a:rPr lang="en-GB" altLang="en-US" sz="4000" b="1" smtClean="0">
                <a:solidFill>
                  <a:srgbClr val="0C5BCE"/>
                </a:solidFill>
                <a:latin typeface="Arial Rounded MT Bold" charset="0"/>
              </a:rPr>
            </a:br>
            <a:endParaRPr lang="en-GB" altLang="en-US" sz="4000" b="1" smtClean="0">
              <a:solidFill>
                <a:srgbClr val="0C5BCE"/>
              </a:solidFill>
              <a:latin typeface="Arial Rounded MT Bold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935038" y="228600"/>
            <a:ext cx="6553200" cy="1371600"/>
          </a:xfrm>
        </p:spPr>
        <p:txBody>
          <a:bodyPr/>
          <a:lstStyle/>
          <a:p>
            <a:pPr algn="l" eaLnBrk="1" hangingPunct="1">
              <a:defRPr/>
            </a:pPr>
            <a:r>
              <a:rPr lang="en-GB" dirty="0" smtClean="0">
                <a:ea typeface="ＭＳ Ｐゴシック" charset="0"/>
              </a:rPr>
              <a:t>IMT</a:t>
            </a:r>
            <a:endParaRPr lang="en-GB" dirty="0">
              <a:ea typeface="ＭＳ Ｐゴシック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599" y="1501248"/>
            <a:ext cx="8642446" cy="4953000"/>
          </a:xfrm>
        </p:spPr>
        <p:txBody>
          <a:bodyPr/>
          <a:lstStyle/>
          <a:p>
            <a:pPr eaLnBrk="1" hangingPunct="1">
              <a:spcBef>
                <a:spcPct val="80000"/>
              </a:spcBef>
            </a:pPr>
            <a:r>
              <a:rPr lang="en-US" sz="2400" dirty="0">
                <a:solidFill>
                  <a:srgbClr val="0C45B8"/>
                </a:solidFill>
              </a:rPr>
              <a:t>Due to the safety criticality of the aircraft radio altimeters, several States aviation regulators and airlines were directly requested to assist with lobbying with their Capitals during the WRC-2015. </a:t>
            </a:r>
            <a:endParaRPr lang="en-US" sz="2400" dirty="0" smtClean="0">
              <a:solidFill>
                <a:srgbClr val="0C45B8"/>
              </a:solidFill>
            </a:endParaRPr>
          </a:p>
          <a:p>
            <a:pPr lvl="1" eaLnBrk="1" hangingPunct="1">
              <a:spcBef>
                <a:spcPct val="80000"/>
              </a:spcBef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C45B8"/>
                </a:solidFill>
              </a:rPr>
              <a:t>Competition between IMT and </a:t>
            </a:r>
            <a:r>
              <a:rPr lang="en-US" sz="2400" dirty="0" smtClean="0">
                <a:solidFill>
                  <a:srgbClr val="0C45B8"/>
                </a:solidFill>
              </a:rPr>
              <a:t>satellite users </a:t>
            </a:r>
            <a:r>
              <a:rPr lang="en-US" sz="2400" dirty="0" smtClean="0">
                <a:solidFill>
                  <a:srgbClr val="0C45B8"/>
                </a:solidFill>
              </a:rPr>
              <a:t>for limited frequency </a:t>
            </a:r>
            <a:r>
              <a:rPr lang="en-US" sz="2400" dirty="0" smtClean="0">
                <a:solidFill>
                  <a:srgbClr val="0C45B8"/>
                </a:solidFill>
              </a:rPr>
              <a:t>resources which impact aviation</a:t>
            </a:r>
            <a:endParaRPr lang="en-US" sz="2400" dirty="0" smtClean="0">
              <a:solidFill>
                <a:srgbClr val="0C45B8"/>
              </a:solidFill>
            </a:endParaRPr>
          </a:p>
          <a:p>
            <a:pPr eaLnBrk="1" hangingPunct="1">
              <a:spcBef>
                <a:spcPct val="80000"/>
              </a:spcBef>
            </a:pPr>
            <a:r>
              <a:rPr lang="en-US" sz="2400" dirty="0" smtClean="0">
                <a:solidFill>
                  <a:srgbClr val="0C45B8"/>
                </a:solidFill>
              </a:rPr>
              <a:t>Debates lasted </a:t>
            </a:r>
            <a:r>
              <a:rPr lang="en-US" sz="2400" dirty="0">
                <a:solidFill>
                  <a:srgbClr val="0C45B8"/>
                </a:solidFill>
              </a:rPr>
              <a:t>until the last day of the </a:t>
            </a:r>
            <a:r>
              <a:rPr lang="en-US" sz="2400" dirty="0" smtClean="0">
                <a:solidFill>
                  <a:srgbClr val="0C45B8"/>
                </a:solidFill>
              </a:rPr>
              <a:t>WRC-2015.</a:t>
            </a:r>
          </a:p>
          <a:p>
            <a:pPr eaLnBrk="1" hangingPunct="1">
              <a:spcBef>
                <a:spcPct val="80000"/>
              </a:spcBef>
            </a:pPr>
            <a:r>
              <a:rPr lang="en-US" sz="2400" dirty="0" smtClean="0">
                <a:solidFill>
                  <a:srgbClr val="0C45B8"/>
                </a:solidFill>
              </a:rPr>
              <a:t>The IMT proposal </a:t>
            </a:r>
            <a:r>
              <a:rPr lang="en-US" sz="2400" dirty="0">
                <a:solidFill>
                  <a:srgbClr val="0C45B8"/>
                </a:solidFill>
              </a:rPr>
              <a:t>was eventually dropped due to </a:t>
            </a:r>
            <a:r>
              <a:rPr lang="en-US" sz="2400" dirty="0" smtClean="0">
                <a:solidFill>
                  <a:srgbClr val="0C45B8"/>
                </a:solidFill>
              </a:rPr>
              <a:t>collaborative efforts by ICAO</a:t>
            </a:r>
            <a:r>
              <a:rPr lang="en-US" sz="2400" dirty="0">
                <a:solidFill>
                  <a:srgbClr val="0C45B8"/>
                </a:solidFill>
              </a:rPr>
              <a:t>, IATA, ITU regional </a:t>
            </a:r>
            <a:r>
              <a:rPr lang="en-US" sz="2400" dirty="0" smtClean="0">
                <a:solidFill>
                  <a:srgbClr val="0C45B8"/>
                </a:solidFill>
              </a:rPr>
              <a:t>groups, </a:t>
            </a:r>
            <a:r>
              <a:rPr lang="en-US" sz="2400" dirty="0" smtClean="0">
                <a:solidFill>
                  <a:srgbClr val="0C45B8"/>
                </a:solidFill>
              </a:rPr>
              <a:t>aviation/satellite </a:t>
            </a:r>
            <a:r>
              <a:rPr lang="en-US" sz="2400" dirty="0" smtClean="0">
                <a:solidFill>
                  <a:srgbClr val="0C45B8"/>
                </a:solidFill>
              </a:rPr>
              <a:t>stakeholders </a:t>
            </a:r>
            <a:r>
              <a:rPr lang="en-US" sz="2400" dirty="0">
                <a:solidFill>
                  <a:srgbClr val="0C45B8"/>
                </a:solidFill>
              </a:rPr>
              <a:t>and </a:t>
            </a:r>
            <a:r>
              <a:rPr lang="en-US" sz="2400" dirty="0" smtClean="0">
                <a:solidFill>
                  <a:srgbClr val="0C45B8"/>
                </a:solidFill>
              </a:rPr>
              <a:t>States themselves.  </a:t>
            </a:r>
            <a:endParaRPr lang="en-GB" altLang="en-US" sz="2400" dirty="0" smtClean="0">
              <a:solidFill>
                <a:srgbClr val="0C45B8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 flipH="1">
            <a:off x="6607175" y="1546225"/>
            <a:ext cx="46038" cy="46038"/>
          </a:xfrm>
          <a:prstGeom prst="rect">
            <a:avLst/>
          </a:prstGeom>
          <a:noFill/>
          <a:ln>
            <a:noFill/>
          </a:ln>
          <a:effectLst>
            <a:outerShdw blurRad="63500" dist="29783" dir="1514402" algn="ctr" rotWithShape="0">
              <a:srgbClr val="DDDDDD">
                <a:alpha val="74997"/>
              </a:srgbClr>
            </a:outerShdw>
          </a:effectLst>
          <a:extLst/>
        </p:spPr>
        <p:txBody>
          <a:bodyPr anchor="ctr"/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n-GB" altLang="en-US" sz="4000" b="1" smtClean="0">
                <a:solidFill>
                  <a:srgbClr val="0C5BCE"/>
                </a:solidFill>
                <a:latin typeface="Arial Rounded MT Bold" charset="0"/>
              </a:rPr>
              <a:t/>
            </a:r>
            <a:br>
              <a:rPr lang="en-GB" altLang="en-US" sz="4000" b="1" smtClean="0">
                <a:solidFill>
                  <a:srgbClr val="0C5BCE"/>
                </a:solidFill>
                <a:latin typeface="Arial Rounded MT Bold" charset="0"/>
              </a:rPr>
            </a:br>
            <a:endParaRPr lang="en-GB" altLang="en-US" sz="4000" b="1" smtClean="0">
              <a:solidFill>
                <a:srgbClr val="0C5BCE"/>
              </a:solidFill>
              <a:latin typeface="Arial Rounded MT Bold" charset="0"/>
            </a:endParaRPr>
          </a:p>
        </p:txBody>
      </p:sp>
      <p:pic>
        <p:nvPicPr>
          <p:cNvPr id="15371" name="Picture 7" descr="C:\Documents and Settings\ljonasson\Local Settings\Temporary Internet Files\Content.IE5\9C6OAH5M\MC900389752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8156" y="280988"/>
            <a:ext cx="1819275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3187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935038" y="228600"/>
            <a:ext cx="6553200" cy="1371600"/>
          </a:xfrm>
        </p:spPr>
        <p:txBody>
          <a:bodyPr/>
          <a:lstStyle/>
          <a:p>
            <a:pPr algn="l" eaLnBrk="1" hangingPunct="1">
              <a:defRPr/>
            </a:pPr>
            <a:r>
              <a:rPr lang="en-GB" dirty="0" smtClean="0">
                <a:ea typeface="ＭＳ Ｐゴシック" charset="0"/>
              </a:rPr>
              <a:t>IMT</a:t>
            </a:r>
            <a:endParaRPr lang="en-GB" dirty="0">
              <a:ea typeface="ＭＳ Ｐゴシック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599" y="1501248"/>
            <a:ext cx="8697037" cy="4953000"/>
          </a:xfrm>
        </p:spPr>
        <p:txBody>
          <a:bodyPr/>
          <a:lstStyle/>
          <a:p>
            <a:pPr eaLnBrk="1" hangingPunct="1">
              <a:spcBef>
                <a:spcPct val="80000"/>
              </a:spcBef>
            </a:pPr>
            <a:r>
              <a:rPr lang="en-GB" altLang="en-US" sz="2400" dirty="0" smtClean="0">
                <a:solidFill>
                  <a:srgbClr val="0C45B8"/>
                </a:solidFill>
              </a:rPr>
              <a:t>Lesson Learned:</a:t>
            </a:r>
          </a:p>
          <a:p>
            <a:pPr lvl="1" eaLnBrk="1" hangingPunct="1">
              <a:spcBef>
                <a:spcPct val="80000"/>
              </a:spcBef>
            </a:pPr>
            <a:r>
              <a:rPr lang="en-US" sz="2200" dirty="0" smtClean="0">
                <a:solidFill>
                  <a:srgbClr val="0C45B8"/>
                </a:solidFill>
              </a:rPr>
              <a:t>Preparation for WRCs is a global aviation effort. This was a close call.</a:t>
            </a:r>
          </a:p>
          <a:p>
            <a:pPr lvl="1" eaLnBrk="1" hangingPunct="1">
              <a:spcBef>
                <a:spcPct val="80000"/>
              </a:spcBef>
            </a:pPr>
            <a:r>
              <a:rPr lang="en-US" sz="2200" dirty="0">
                <a:solidFill>
                  <a:srgbClr val="0C45B8"/>
                </a:solidFill>
              </a:rPr>
              <a:t>Doing nothing is not an option. </a:t>
            </a:r>
            <a:r>
              <a:rPr lang="en-US" sz="2200" dirty="0" smtClean="0">
                <a:solidFill>
                  <a:srgbClr val="0C45B8"/>
                </a:solidFill>
              </a:rPr>
              <a:t>IMT continues to push for more spectrum.  If not at the ITU, then regionally and in individual countries.  </a:t>
            </a:r>
            <a:endParaRPr lang="en-US" altLang="en-US" sz="2200" dirty="0" smtClean="0">
              <a:solidFill>
                <a:srgbClr val="0C45B8"/>
              </a:solidFill>
            </a:endParaRPr>
          </a:p>
          <a:p>
            <a:pPr lvl="1" eaLnBrk="1" hangingPunct="1">
              <a:spcBef>
                <a:spcPct val="80000"/>
              </a:spcBef>
            </a:pPr>
            <a:r>
              <a:rPr lang="en-US" altLang="en-US" sz="2200" dirty="0" smtClean="0">
                <a:solidFill>
                  <a:srgbClr val="0C45B8"/>
                </a:solidFill>
              </a:rPr>
              <a:t>Early </a:t>
            </a:r>
            <a:r>
              <a:rPr lang="en-US" altLang="en-US" sz="2200" dirty="0">
                <a:solidFill>
                  <a:srgbClr val="0C45B8"/>
                </a:solidFill>
              </a:rPr>
              <a:t>coordination and communication among State authorities </a:t>
            </a:r>
            <a:r>
              <a:rPr lang="en-US" altLang="en-US" sz="2200" dirty="0" smtClean="0">
                <a:solidFill>
                  <a:srgbClr val="0C45B8"/>
                </a:solidFill>
              </a:rPr>
              <a:t>are </a:t>
            </a:r>
            <a:r>
              <a:rPr lang="en-US" altLang="en-US" sz="2200" dirty="0" smtClean="0">
                <a:solidFill>
                  <a:srgbClr val="0C45B8"/>
                </a:solidFill>
              </a:rPr>
              <a:t>essential</a:t>
            </a:r>
            <a:r>
              <a:rPr lang="en-US" altLang="en-US" sz="2200" dirty="0">
                <a:solidFill>
                  <a:srgbClr val="0C45B8"/>
                </a:solidFill>
              </a:rPr>
              <a:t> </a:t>
            </a:r>
            <a:r>
              <a:rPr lang="en-US" altLang="en-US" sz="2200" dirty="0" smtClean="0">
                <a:solidFill>
                  <a:srgbClr val="0C45B8"/>
                </a:solidFill>
              </a:rPr>
              <a:t>in </a:t>
            </a:r>
            <a:r>
              <a:rPr lang="en-US" altLang="en-US" sz="2200" dirty="0" smtClean="0">
                <a:solidFill>
                  <a:srgbClr val="0C45B8"/>
                </a:solidFill>
              </a:rPr>
              <a:t>developing and influencing States </a:t>
            </a:r>
            <a:r>
              <a:rPr lang="en-US" altLang="en-US" sz="2200" dirty="0" smtClean="0">
                <a:solidFill>
                  <a:srgbClr val="0C45B8"/>
                </a:solidFill>
              </a:rPr>
              <a:t>positions for WRCs.</a:t>
            </a:r>
            <a:endParaRPr lang="en-US" sz="2200" dirty="0" smtClean="0">
              <a:solidFill>
                <a:srgbClr val="0C45B8"/>
              </a:solidFill>
            </a:endParaRPr>
          </a:p>
          <a:p>
            <a:pPr lvl="1" eaLnBrk="1" hangingPunct="1">
              <a:spcBef>
                <a:spcPct val="80000"/>
              </a:spcBef>
            </a:pPr>
            <a:r>
              <a:rPr lang="en-US" sz="2200" dirty="0" smtClean="0">
                <a:solidFill>
                  <a:srgbClr val="0C45B8"/>
                </a:solidFill>
              </a:rPr>
              <a:t>A clear technical definition for adjacent-band interference rejection should be developed under ICAO for radio altimeters and </a:t>
            </a:r>
            <a:r>
              <a:rPr lang="en-US" sz="2200" dirty="0" smtClean="0">
                <a:solidFill>
                  <a:srgbClr val="0C45B8"/>
                </a:solidFill>
              </a:rPr>
              <a:t>other equipment</a:t>
            </a:r>
            <a:r>
              <a:rPr lang="en-US" sz="2200" dirty="0" smtClean="0">
                <a:solidFill>
                  <a:srgbClr val="0C45B8"/>
                </a:solidFill>
              </a:rPr>
              <a:t>. </a:t>
            </a:r>
          </a:p>
          <a:p>
            <a:pPr eaLnBrk="1" hangingPunct="1">
              <a:spcBef>
                <a:spcPct val="80000"/>
              </a:spcBef>
            </a:pPr>
            <a:endParaRPr lang="en-GB" altLang="en-US" sz="2400" b="1" dirty="0" smtClean="0">
              <a:solidFill>
                <a:srgbClr val="0F3CB9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 flipH="1">
            <a:off x="6607175" y="1546225"/>
            <a:ext cx="46038" cy="46038"/>
          </a:xfrm>
          <a:prstGeom prst="rect">
            <a:avLst/>
          </a:prstGeom>
          <a:noFill/>
          <a:ln>
            <a:noFill/>
          </a:ln>
          <a:effectLst>
            <a:outerShdw blurRad="63500" dist="29783" dir="1514402" algn="ctr" rotWithShape="0">
              <a:srgbClr val="DDDDDD">
                <a:alpha val="74997"/>
              </a:srgbClr>
            </a:outerShdw>
          </a:effectLst>
          <a:extLst/>
        </p:spPr>
        <p:txBody>
          <a:bodyPr anchor="ctr"/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n-GB" altLang="en-US" sz="4000" b="1" smtClean="0">
                <a:solidFill>
                  <a:srgbClr val="0C5BCE"/>
                </a:solidFill>
                <a:latin typeface="Arial Rounded MT Bold" charset="0"/>
              </a:rPr>
              <a:t/>
            </a:r>
            <a:br>
              <a:rPr lang="en-GB" altLang="en-US" sz="4000" b="1" smtClean="0">
                <a:solidFill>
                  <a:srgbClr val="0C5BCE"/>
                </a:solidFill>
                <a:latin typeface="Arial Rounded MT Bold" charset="0"/>
              </a:rPr>
            </a:br>
            <a:endParaRPr lang="en-GB" altLang="en-US" sz="4000" b="1" smtClean="0">
              <a:solidFill>
                <a:srgbClr val="0C5BCE"/>
              </a:solidFill>
              <a:latin typeface="Arial Rounded MT Bold" charset="0"/>
            </a:endParaRPr>
          </a:p>
        </p:txBody>
      </p:sp>
      <p:pic>
        <p:nvPicPr>
          <p:cNvPr id="15371" name="Picture 7" descr="C:\Documents and Settings\ljonasson\Local Settings\Temporary Internet Files\Content.IE5\9C6OAH5M\MC900389752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8156" y="280988"/>
            <a:ext cx="1819275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89525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935038" y="228600"/>
            <a:ext cx="6553200" cy="1371600"/>
          </a:xfrm>
        </p:spPr>
        <p:txBody>
          <a:bodyPr/>
          <a:lstStyle/>
          <a:p>
            <a:pPr algn="l" eaLnBrk="1" hangingPunct="1">
              <a:defRPr/>
            </a:pPr>
            <a:r>
              <a:rPr lang="en-GB" dirty="0" smtClean="0">
                <a:ea typeface="ＭＳ Ｐゴシック" charset="0"/>
              </a:rPr>
              <a:t>IMT</a:t>
            </a:r>
            <a:endParaRPr lang="en-GB" dirty="0">
              <a:ea typeface="ＭＳ Ｐゴシック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705968"/>
            <a:ext cx="8697036" cy="4953000"/>
          </a:xfrm>
        </p:spPr>
        <p:txBody>
          <a:bodyPr/>
          <a:lstStyle/>
          <a:p>
            <a:pPr eaLnBrk="1" hangingPunct="1">
              <a:spcBef>
                <a:spcPct val="80000"/>
              </a:spcBef>
            </a:pPr>
            <a:r>
              <a:rPr lang="en-GB" altLang="en-US" sz="2400" dirty="0" smtClean="0">
                <a:solidFill>
                  <a:srgbClr val="0C45B8"/>
                </a:solidFill>
              </a:rPr>
              <a:t>What are being done?</a:t>
            </a:r>
          </a:p>
          <a:p>
            <a:pPr lvl="1" eaLnBrk="1" hangingPunct="1">
              <a:spcBef>
                <a:spcPct val="80000"/>
              </a:spcBef>
            </a:pPr>
            <a:r>
              <a:rPr lang="en-US" sz="2000" dirty="0" smtClean="0">
                <a:solidFill>
                  <a:srgbClr val="0C45B8"/>
                </a:solidFill>
              </a:rPr>
              <a:t>ICAO Frequency Spectrum Management Panel (FSMP) is defining an interference rejection criteria for radio altimeters to be included in future ICAO SARPs.</a:t>
            </a:r>
          </a:p>
          <a:p>
            <a:pPr lvl="2" eaLnBrk="1" hangingPunct="1">
              <a:spcBef>
                <a:spcPct val="80000"/>
              </a:spcBef>
            </a:pPr>
            <a:r>
              <a:rPr lang="en-US" sz="2000" dirty="0">
                <a:solidFill>
                  <a:srgbClr val="0C45B8"/>
                </a:solidFill>
              </a:rPr>
              <a:t>J</a:t>
            </a:r>
            <a:r>
              <a:rPr lang="en-US" sz="2000" dirty="0" smtClean="0">
                <a:solidFill>
                  <a:srgbClr val="0C45B8"/>
                </a:solidFill>
              </a:rPr>
              <a:t>oint effort with the development of SARPs for WAIC.</a:t>
            </a:r>
          </a:p>
          <a:p>
            <a:pPr lvl="2" eaLnBrk="1" hangingPunct="1">
              <a:spcBef>
                <a:spcPct val="80000"/>
              </a:spcBef>
            </a:pPr>
            <a:r>
              <a:rPr lang="en-US" sz="2000" dirty="0" smtClean="0">
                <a:solidFill>
                  <a:srgbClr val="0C45B8"/>
                </a:solidFill>
              </a:rPr>
              <a:t>An industry-wide consultation will be needed noting many radio altimeters are already installed and being operated on aircraft.</a:t>
            </a:r>
          </a:p>
          <a:p>
            <a:pPr lvl="1" eaLnBrk="1" hangingPunct="1">
              <a:spcBef>
                <a:spcPct val="80000"/>
              </a:spcBef>
            </a:pPr>
            <a:r>
              <a:rPr lang="en-US" sz="2000" dirty="0" smtClean="0">
                <a:solidFill>
                  <a:srgbClr val="0C45B8"/>
                </a:solidFill>
              </a:rPr>
              <a:t>Continue global aviation efforts to protect </a:t>
            </a:r>
            <a:r>
              <a:rPr lang="en-US" sz="2000" dirty="0" smtClean="0">
                <a:solidFill>
                  <a:srgbClr val="0C45B8"/>
                </a:solidFill>
              </a:rPr>
              <a:t>avionics equipment </a:t>
            </a:r>
            <a:r>
              <a:rPr lang="en-US" sz="2000" dirty="0" smtClean="0">
                <a:solidFill>
                  <a:srgbClr val="0C45B8"/>
                </a:solidFill>
              </a:rPr>
              <a:t>and the safety of traveling </a:t>
            </a:r>
            <a:r>
              <a:rPr lang="en-US" sz="2000" dirty="0" smtClean="0">
                <a:solidFill>
                  <a:srgbClr val="0C45B8"/>
                </a:solidFill>
              </a:rPr>
              <a:t>public</a:t>
            </a:r>
            <a:endParaRPr lang="en-US" sz="2000" dirty="0" smtClean="0">
              <a:solidFill>
                <a:srgbClr val="0C45B8"/>
              </a:solidFill>
            </a:endParaRPr>
          </a:p>
          <a:p>
            <a:pPr lvl="2" eaLnBrk="1" hangingPunct="1">
              <a:spcBef>
                <a:spcPct val="80000"/>
              </a:spcBef>
            </a:pPr>
            <a:r>
              <a:rPr lang="en-US" sz="2000" dirty="0" smtClean="0">
                <a:solidFill>
                  <a:srgbClr val="0C45B8"/>
                </a:solidFill>
              </a:rPr>
              <a:t>Your assistance is needed and </a:t>
            </a:r>
            <a:r>
              <a:rPr lang="en-US" sz="2000" dirty="0" smtClean="0">
                <a:solidFill>
                  <a:srgbClr val="0C45B8"/>
                </a:solidFill>
              </a:rPr>
              <a:t>necessary!  </a:t>
            </a:r>
            <a:endParaRPr lang="en-US" sz="2000" dirty="0" smtClean="0">
              <a:solidFill>
                <a:srgbClr val="0C45B8"/>
              </a:solidFill>
            </a:endParaRPr>
          </a:p>
          <a:p>
            <a:pPr eaLnBrk="1" hangingPunct="1">
              <a:spcBef>
                <a:spcPct val="80000"/>
              </a:spcBef>
            </a:pPr>
            <a:endParaRPr lang="en-GB" altLang="en-US" sz="2400" b="1" dirty="0" smtClean="0">
              <a:solidFill>
                <a:srgbClr val="0F3CB9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 flipH="1">
            <a:off x="6607175" y="1546225"/>
            <a:ext cx="46038" cy="46038"/>
          </a:xfrm>
          <a:prstGeom prst="rect">
            <a:avLst/>
          </a:prstGeom>
          <a:noFill/>
          <a:ln>
            <a:noFill/>
          </a:ln>
          <a:effectLst>
            <a:outerShdw blurRad="63500" dist="29783" dir="1514402" algn="ctr" rotWithShape="0">
              <a:srgbClr val="DDDDDD">
                <a:alpha val="74997"/>
              </a:srgbClr>
            </a:outerShdw>
          </a:effectLst>
          <a:extLst/>
        </p:spPr>
        <p:txBody>
          <a:bodyPr anchor="ctr"/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n-GB" altLang="en-US" sz="4000" b="1" smtClean="0">
                <a:solidFill>
                  <a:srgbClr val="0C5BCE"/>
                </a:solidFill>
                <a:latin typeface="Arial Rounded MT Bold" charset="0"/>
              </a:rPr>
              <a:t/>
            </a:r>
            <a:br>
              <a:rPr lang="en-GB" altLang="en-US" sz="4000" b="1" smtClean="0">
                <a:solidFill>
                  <a:srgbClr val="0C5BCE"/>
                </a:solidFill>
                <a:latin typeface="Arial Rounded MT Bold" charset="0"/>
              </a:rPr>
            </a:br>
            <a:endParaRPr lang="en-GB" altLang="en-US" sz="4000" b="1" smtClean="0">
              <a:solidFill>
                <a:srgbClr val="0C5BCE"/>
              </a:solidFill>
              <a:latin typeface="Arial Rounded MT Bold" charset="0"/>
            </a:endParaRPr>
          </a:p>
        </p:txBody>
      </p:sp>
      <p:pic>
        <p:nvPicPr>
          <p:cNvPr id="15371" name="Picture 7" descr="C:\Documents and Settings\ljonasson\Local Settings\Temporary Internet Files\Content.IE5\9C6OAH5M\MC900389752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8156" y="280988"/>
            <a:ext cx="1819275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7308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CP-WGF24-RPW-IP10_Aeronautical Frequency Spectrum Management and ACP WG-F (r3)">
  <a:themeElements>
    <a:clrScheme name="1_DGCA_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GCA_2">
      <a:majorFont>
        <a:latin typeface="Arial Rounded MT Bol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DGCA_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GCA_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GCA_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GCA_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GCA_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GCA_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GCA_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GCA_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GCA_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GCA_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GCA_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GCA_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June 1 2004 ato template">
  <a:themeElements>
    <a:clrScheme name="1_June 1 2004 ato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June 1 2004 ato templat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June 1 2004 ato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June 1 2004 ato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June 1 2004 ato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June 1 2004 ato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June 1 2004 ato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June 1 2004 ato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June 1 2004 ato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June 1 2004 ato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June 1 2004 ato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June 1 2004 ato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June 1 2004 ato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June 1 2004 ato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72B09A9A77C4438999FF1325BEF759" ma:contentTypeVersion="0" ma:contentTypeDescription="Create a new document." ma:contentTypeScope="" ma:versionID="65bd2d6fcaa3f4ac24b296b660148a9b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41692B-9D0B-45FA-93A8-F5A3952DDD12}">
  <ds:schemaRefs>
    <ds:schemaRef ds:uri="http://schemas.microsoft.com/office/2006/documentManagement/types"/>
    <ds:schemaRef ds:uri="http://purl.org/dc/dcmitype/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purl.org/dc/elements/1.1/"/>
    <ds:schemaRef ds:uri="http://purl.org/dc/terms/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207BAA1C-65C9-4DC8-AEA4-B01374540A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066982D-BF27-44E8-9276-0C584888B4E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ACP-WGF24-RPW-IP10_Aeronautical Frequency Spectrum Management and ACP WG-F (r3)</Template>
  <TotalTime>18131</TotalTime>
  <Words>737</Words>
  <Application>Microsoft Office PowerPoint</Application>
  <PresentationFormat>On-screen Show (4:3)</PresentationFormat>
  <Paragraphs>81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21" baseType="lpstr">
      <vt:lpstr>Arial Unicode MS</vt:lpstr>
      <vt:lpstr>MS PGothic</vt:lpstr>
      <vt:lpstr>MS PGothic</vt:lpstr>
      <vt:lpstr>Arial</vt:lpstr>
      <vt:lpstr>Arial Black</vt:lpstr>
      <vt:lpstr>Arial Narrow</vt:lpstr>
      <vt:lpstr>Arial Rounded MT Bold</vt:lpstr>
      <vt:lpstr>Californian FB</vt:lpstr>
      <vt:lpstr>Times New Roman</vt:lpstr>
      <vt:lpstr>Wingdings</vt:lpstr>
      <vt:lpstr>ACP-WGF24-RPW-IP10_Aeronautical Frequency Spectrum Management and ACP WG-F (r3)</vt:lpstr>
      <vt:lpstr>1_June 1 2004 ato template</vt:lpstr>
      <vt:lpstr>PowerPoint Presentation</vt:lpstr>
      <vt:lpstr>Overview</vt:lpstr>
      <vt:lpstr>PowerPoint Presentation</vt:lpstr>
      <vt:lpstr>PowerPoint Presentation</vt:lpstr>
      <vt:lpstr>WAIC Coexistence with Radio Altimeters</vt:lpstr>
      <vt:lpstr>International Mobile Telecommunication (IMT)</vt:lpstr>
      <vt:lpstr>IMT</vt:lpstr>
      <vt:lpstr>IMT</vt:lpstr>
      <vt:lpstr>IMT</vt:lpstr>
    </vt:vector>
  </TitlesOfParts>
  <Company>I.C.A.O.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Aeronautical Radio Frequency Spectrum;  and updates to the  ICAO Position for the ITU World Radiocommunication Conference 2012 (WRC-12)</dc:title>
  <dc:creator>Loftur Jonasson</dc:creator>
  <cp:lastModifiedBy>Cramer, Joseph</cp:lastModifiedBy>
  <cp:revision>247</cp:revision>
  <cp:lastPrinted>2014-03-04T14:42:54Z</cp:lastPrinted>
  <dcterms:created xsi:type="dcterms:W3CDTF">2011-04-28T19:19:29Z</dcterms:created>
  <dcterms:modified xsi:type="dcterms:W3CDTF">2017-09-07T07:53:33Z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0x010100B372B09A9A77C4438999FF1325BEF759</vt:lpwstr>
  </property>
  <property fmtid="{D5CDD505-2E9C-101B-9397-08002B2CF9AE}" pid="3" name="_AdHocReviewCycleID">
    <vt:i4>-815649955</vt:i4>
  </property>
  <property fmtid="{D5CDD505-2E9C-101B-9397-08002B2CF9AE}" pid="4" name="_NewReviewCycle">
    <vt:lpwstr/>
  </property>
  <property fmtid="{D5CDD505-2E9C-101B-9397-08002B2CF9AE}" pid="5" name="_EmailSubject">
    <vt:lpwstr>Presentation for Monday</vt:lpwstr>
  </property>
  <property fmtid="{D5CDD505-2E9C-101B-9397-08002B2CF9AE}" pid="6" name="_AuthorEmail">
    <vt:lpwstr>joseph.cramer@boeing.com</vt:lpwstr>
  </property>
  <property fmtid="{D5CDD505-2E9C-101B-9397-08002B2CF9AE}" pid="7" name="_AuthorEmailDisplayName">
    <vt:lpwstr>Cramer, Joseph</vt:lpwstr>
  </property>
</Properties>
</file>