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3"/>
  </p:notesMasterIdLst>
  <p:sldIdLst>
    <p:sldId id="258" r:id="rId6"/>
    <p:sldId id="261" r:id="rId7"/>
    <p:sldId id="303" r:id="rId8"/>
    <p:sldId id="304" r:id="rId9"/>
    <p:sldId id="305" r:id="rId10"/>
    <p:sldId id="260" r:id="rId11"/>
    <p:sldId id="317" r:id="rId12"/>
    <p:sldId id="306" r:id="rId13"/>
    <p:sldId id="318" r:id="rId14"/>
    <p:sldId id="311" r:id="rId15"/>
    <p:sldId id="319" r:id="rId16"/>
    <p:sldId id="315" r:id="rId17"/>
    <p:sldId id="314" r:id="rId18"/>
    <p:sldId id="307" r:id="rId19"/>
    <p:sldId id="313" r:id="rId20"/>
    <p:sldId id="316" r:id="rId21"/>
    <p:sldId id="30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9DD9"/>
    <a:srgbClr val="006EB7"/>
    <a:srgbClr val="5A6870"/>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22" autoAdjust="0"/>
  </p:normalViewPr>
  <p:slideViewPr>
    <p:cSldViewPr>
      <p:cViewPr varScale="1">
        <p:scale>
          <a:sx n="110" d="100"/>
          <a:sy n="110" d="100"/>
        </p:scale>
        <p:origin x="156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60E247-97BD-4F4D-A9D3-D4C1EE722971}" type="datetimeFigureOut">
              <a:rPr lang="en-GB" smtClean="0"/>
              <a:t>07/09/2017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5261F7-CF20-49DD-8D6B-04EC80D8F53D}" type="slidenum">
              <a:rPr lang="en-GB" smtClean="0"/>
              <a:t>‹#›</a:t>
            </a:fld>
            <a:endParaRPr lang="en-GB"/>
          </a:p>
        </p:txBody>
      </p:sp>
    </p:spTree>
    <p:extLst>
      <p:ext uri="{BB962C8B-B14F-4D97-AF65-F5344CB8AC3E}">
        <p14:creationId xmlns:p14="http://schemas.microsoft.com/office/powerpoint/2010/main" val="1299007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3A1F94C0-7BF0-4E52-ADFE-CDB7D0AD65D1}" type="slidenum">
              <a:rPr lang="en-GB" altLang="en-US">
                <a:solidFill>
                  <a:prstClr val="black"/>
                </a:solidFill>
                <a:cs typeface="Arial" charset="0"/>
              </a:rPr>
              <a:pPr eaLnBrk="1" hangingPunct="1">
                <a:spcBef>
                  <a:spcPct val="0"/>
                </a:spcBef>
              </a:pPr>
              <a:t>1</a:t>
            </a:fld>
            <a:endParaRPr lang="en-GB" altLang="en-US">
              <a:solidFill>
                <a:prstClr val="black"/>
              </a:solidFill>
              <a:cs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2902280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10</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3510107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11</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33750765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12</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3476989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13</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6418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14</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212810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15</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163200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16</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4236283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17</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678337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2</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568893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3</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1899566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4</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2428886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5</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3281187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6</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18893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7</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41117771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8</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722563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9</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10890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97352"/>
            <a:ext cx="2133600" cy="365125"/>
          </a:xfrm>
        </p:spPr>
        <p:txBody>
          <a:bodyPr/>
          <a:lstStyle/>
          <a:p>
            <a:fld id="{60D3C204-BFC8-40DF-BCA5-4BA5280D0F4D}" type="datetimeFigureOut">
              <a:rPr lang="en-CA" smtClean="0"/>
              <a:pPr/>
              <a:t>2017-09-07</a:t>
            </a:fld>
            <a:endParaRPr lang="en-CA"/>
          </a:p>
        </p:txBody>
      </p:sp>
      <p:sp>
        <p:nvSpPr>
          <p:cNvPr id="5" name="Footer Placeholder 4"/>
          <p:cNvSpPr>
            <a:spLocks noGrp="1"/>
          </p:cNvSpPr>
          <p:nvPr>
            <p:ph type="ftr" sz="quarter" idx="11"/>
          </p:nvPr>
        </p:nvSpPr>
        <p:spPr>
          <a:xfrm>
            <a:off x="3124200" y="6597352"/>
            <a:ext cx="2895600" cy="365125"/>
          </a:xfrm>
        </p:spPr>
        <p:txBody>
          <a:bodyPr/>
          <a:lstStyle/>
          <a:p>
            <a:endParaRPr lang="en-CA"/>
          </a:p>
        </p:txBody>
      </p:sp>
      <p:sp>
        <p:nvSpPr>
          <p:cNvPr id="6" name="Slide Number Placeholder 5"/>
          <p:cNvSpPr>
            <a:spLocks noGrp="1"/>
          </p:cNvSpPr>
          <p:nvPr>
            <p:ph type="sldNum" sz="quarter" idx="12"/>
          </p:nvPr>
        </p:nvSpPr>
        <p:spPr>
          <a:xfrm>
            <a:off x="6553200" y="6597352"/>
            <a:ext cx="2133600" cy="365125"/>
          </a:xfrm>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lvl1pPr>
              <a:defRPr>
                <a:solidFill>
                  <a:schemeClr val="accent1"/>
                </a:solidFill>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2017-09-07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07/09/2017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830309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B6C2523-2249-402C-8CEE-B22DC759FCF0}" type="datetime1">
              <a:rPr lang="en-GB" altLang="en-US"/>
              <a:pPr>
                <a:defRPr/>
              </a:pPr>
              <a:t>07/09/2017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A9A6C3A-8CC9-46FB-8700-44A3AFA9CFDB}" type="slidenum">
              <a:rPr lang="en-GB" altLang="en-US"/>
              <a:pPr>
                <a:defRPr/>
              </a:pPr>
              <a:t>‹#›</a:t>
            </a:fld>
            <a:endParaRPr lang="en-GB" altLang="en-US"/>
          </a:p>
        </p:txBody>
      </p:sp>
    </p:spTree>
    <p:extLst>
      <p:ext uri="{BB962C8B-B14F-4D97-AF65-F5344CB8AC3E}">
        <p14:creationId xmlns:p14="http://schemas.microsoft.com/office/powerpoint/2010/main" val="3648374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F67CCE78-9264-47C3-839E-B4FAF066AF56}" type="datetime1">
              <a:rPr lang="en-GB" altLang="en-US"/>
              <a:pPr>
                <a:defRPr/>
              </a:pPr>
              <a:t>07/09/2017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5823F8EC-5EE9-4273-BF68-BF28CF0848A0}" type="slidenum">
              <a:rPr lang="en-GB" altLang="en-US"/>
              <a:pPr>
                <a:defRPr/>
              </a:pPr>
              <a:t>‹#›</a:t>
            </a:fld>
            <a:endParaRPr lang="en-GB" altLang="en-US"/>
          </a:p>
        </p:txBody>
      </p:sp>
    </p:spTree>
    <p:extLst>
      <p:ext uri="{BB962C8B-B14F-4D97-AF65-F5344CB8AC3E}">
        <p14:creationId xmlns:p14="http://schemas.microsoft.com/office/powerpoint/2010/main" val="2062373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2B79098-4F7E-4EFB-9563-27F64CB6C757}" type="datetime1">
              <a:rPr lang="en-GB" altLang="en-US"/>
              <a:pPr>
                <a:defRPr/>
              </a:pPr>
              <a:t>07/09/2017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89571E02-A24F-4240-AF73-643779B8BCAC}" type="slidenum">
              <a:rPr lang="en-GB" altLang="en-US"/>
              <a:pPr>
                <a:defRPr/>
              </a:pPr>
              <a:t>‹#›</a:t>
            </a:fld>
            <a:endParaRPr lang="en-GB" altLang="en-US"/>
          </a:p>
        </p:txBody>
      </p:sp>
    </p:spTree>
    <p:extLst>
      <p:ext uri="{BB962C8B-B14F-4D97-AF65-F5344CB8AC3E}">
        <p14:creationId xmlns:p14="http://schemas.microsoft.com/office/powerpoint/2010/main" val="71926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720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9C8C8582-437B-439D-93C0-127263521684}" type="datetime1">
              <a:rPr lang="en-GB" altLang="en-US"/>
              <a:pPr>
                <a:defRPr/>
              </a:pPr>
              <a:t>07/09/2017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1234FD13-1977-4323-BAE0-255D031BC273}" type="slidenum">
              <a:rPr lang="en-GB" altLang="en-US"/>
              <a:pPr>
                <a:defRPr/>
              </a:pPr>
              <a:t>‹#›</a:t>
            </a:fld>
            <a:endParaRPr lang="en-GB" altLang="en-US"/>
          </a:p>
        </p:txBody>
      </p:sp>
    </p:spTree>
    <p:extLst>
      <p:ext uri="{BB962C8B-B14F-4D97-AF65-F5344CB8AC3E}">
        <p14:creationId xmlns:p14="http://schemas.microsoft.com/office/powerpoint/2010/main" val="2229836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86B7CB26-D18F-41AD-8DAD-469885672703}" type="datetime1">
              <a:rPr lang="en-GB" altLang="en-US"/>
              <a:pPr>
                <a:defRPr/>
              </a:pPr>
              <a:t>07/09/2017</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52C13B40-E340-46B0-89F2-DF07298DC9A7}" type="slidenum">
              <a:rPr lang="en-GB" altLang="en-US"/>
              <a:pPr>
                <a:defRPr/>
              </a:pPr>
              <a:t>‹#›</a:t>
            </a:fld>
            <a:endParaRPr lang="en-GB" altLang="en-US"/>
          </a:p>
        </p:txBody>
      </p:sp>
    </p:spTree>
    <p:extLst>
      <p:ext uri="{BB962C8B-B14F-4D97-AF65-F5344CB8AC3E}">
        <p14:creationId xmlns:p14="http://schemas.microsoft.com/office/powerpoint/2010/main" val="2096069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CD7EACB7-0056-4818-938A-B07199F1E1BD}" type="datetime1">
              <a:rPr lang="en-GB" altLang="en-US"/>
              <a:pPr>
                <a:defRPr/>
              </a:pPr>
              <a:t>07/09/2017</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347A1D04-3B6C-4451-B29D-4198F67273C6}" type="slidenum">
              <a:rPr lang="en-GB" altLang="en-US"/>
              <a:pPr>
                <a:defRPr/>
              </a:pPr>
              <a:t>‹#›</a:t>
            </a:fld>
            <a:endParaRPr lang="en-GB" altLang="en-US"/>
          </a:p>
        </p:txBody>
      </p:sp>
    </p:spTree>
    <p:extLst>
      <p:ext uri="{BB962C8B-B14F-4D97-AF65-F5344CB8AC3E}">
        <p14:creationId xmlns:p14="http://schemas.microsoft.com/office/powerpoint/2010/main" val="958169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07/09/2017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30995162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9096B99-41C3-486C-8D96-1565896D1521}" type="datetime1">
              <a:rPr lang="en-GB" altLang="en-US"/>
              <a:pPr>
                <a:defRPr/>
              </a:pPr>
              <a:t>07/09/2017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B198A54B-124A-4662-A0DC-514A7CBFD536}" type="slidenum">
              <a:rPr lang="en-GB" altLang="en-US"/>
              <a:pPr>
                <a:defRPr/>
              </a:pPr>
              <a:t>‹#›</a:t>
            </a:fld>
            <a:endParaRPr lang="en-GB" altLang="en-US"/>
          </a:p>
        </p:txBody>
      </p:sp>
    </p:spTree>
    <p:extLst>
      <p:ext uri="{BB962C8B-B14F-4D97-AF65-F5344CB8AC3E}">
        <p14:creationId xmlns:p14="http://schemas.microsoft.com/office/powerpoint/2010/main" val="4071499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defRPr>
            </a:lvl1pPr>
          </a:lstStyle>
          <a:p>
            <a:r>
              <a:rPr lang="en-US" dirty="0"/>
              <a:t>Click to edit Master title style</a:t>
            </a:r>
            <a:endParaRPr lang="en-CA" dirty="0"/>
          </a:p>
        </p:txBody>
      </p:sp>
      <p:sp>
        <p:nvSpPr>
          <p:cNvPr id="3" name="Content Placeholder 2"/>
          <p:cNvSpPr>
            <a:spLocks noGrp="1"/>
          </p:cNvSpPr>
          <p:nvPr>
            <p:ph idx="1"/>
          </p:nvPr>
        </p:nvSpPr>
        <p:spPr>
          <a:xfrm>
            <a:off x="457200" y="2276872"/>
            <a:ext cx="8229600" cy="38492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60D3C204-BFC8-40DF-BCA5-4BA5280D0F4D}" type="datetimeFigureOut">
              <a:rPr lang="en-CA" smtClean="0"/>
              <a:pPr/>
              <a:t>2017-09-07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6585864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9A839C6-3FD7-41C0-89E6-EAB473C77335}" type="datetime1">
              <a:rPr lang="en-GB" altLang="en-US"/>
              <a:pPr>
                <a:defRPr/>
              </a:pPr>
              <a:t>07/09/2017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ACB7024B-8329-4B9C-AFDA-8CF3DC06F6B0}" type="slidenum">
              <a:rPr lang="en-GB" altLang="en-US"/>
              <a:pPr>
                <a:defRPr/>
              </a:pPr>
              <a:t>‹#›</a:t>
            </a:fld>
            <a:endParaRPr lang="en-GB" altLang="en-US"/>
          </a:p>
        </p:txBody>
      </p:sp>
    </p:spTree>
    <p:extLst>
      <p:ext uri="{BB962C8B-B14F-4D97-AF65-F5344CB8AC3E}">
        <p14:creationId xmlns:p14="http://schemas.microsoft.com/office/powerpoint/2010/main" val="6618127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A87AF9D-35FE-4ADE-B9A8-15FDBC5BFC4F}" type="datetime1">
              <a:rPr lang="en-GB" altLang="en-US"/>
              <a:pPr>
                <a:defRPr/>
              </a:pPr>
              <a:t>07/09/2017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5E3CC3C-FCDE-4D59-88DE-26B2C6DE5765}" type="slidenum">
              <a:rPr lang="en-GB" altLang="en-US"/>
              <a:pPr>
                <a:defRPr/>
              </a:pPr>
              <a:t>‹#›</a:t>
            </a:fld>
            <a:endParaRPr lang="en-GB" altLang="en-US"/>
          </a:p>
        </p:txBody>
      </p:sp>
    </p:spTree>
    <p:extLst>
      <p:ext uri="{BB962C8B-B14F-4D97-AF65-F5344CB8AC3E}">
        <p14:creationId xmlns:p14="http://schemas.microsoft.com/office/powerpoint/2010/main" val="210269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7000" y="228600"/>
            <a:ext cx="1981200" cy="604996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3400" y="228600"/>
            <a:ext cx="5791200" cy="6049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0BD049B-2047-4647-BA73-29A9C1A7136B}" type="datetime1">
              <a:rPr lang="en-GB" altLang="en-US"/>
              <a:pPr>
                <a:defRPr/>
              </a:pPr>
              <a:t>07/09/2017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3BC54BD-14B6-42B3-8E41-010748C75607}" type="slidenum">
              <a:rPr lang="en-GB" altLang="en-US"/>
              <a:pPr>
                <a:defRPr/>
              </a:pPr>
              <a:t>‹#›</a:t>
            </a:fld>
            <a:endParaRPr lang="en-GB" altLang="en-US"/>
          </a:p>
        </p:txBody>
      </p:sp>
    </p:spTree>
    <p:extLst>
      <p:ext uri="{BB962C8B-B14F-4D97-AF65-F5344CB8AC3E}">
        <p14:creationId xmlns:p14="http://schemas.microsoft.com/office/powerpoint/2010/main" val="351183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0D3C204-BFC8-40DF-BCA5-4BA5280D0F4D}" type="datetimeFigureOut">
              <a:rPr lang="en-CA" smtClean="0"/>
              <a:pPr/>
              <a:t>2017-09-07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60D3C204-BFC8-40DF-BCA5-4BA5280D0F4D}" type="datetimeFigureOut">
              <a:rPr lang="en-CA" smtClean="0"/>
              <a:pPr/>
              <a:t>2017-09-07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60D3C204-BFC8-40DF-BCA5-4BA5280D0F4D}" type="datetimeFigureOut">
              <a:rPr lang="en-CA" smtClean="0"/>
              <a:pPr/>
              <a:t>2017-09-07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3C204-BFC8-40DF-BCA5-4BA5280D0F4D}" type="datetimeFigureOut">
              <a:rPr lang="en-CA" smtClean="0"/>
              <a:pPr/>
              <a:t>2017-09-07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2017-09-07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5A6870"/>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5A68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2017-09-07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2017-09-07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userDrawn="1"/>
        </p:nvPicPr>
        <p:blipFill>
          <a:blip r:embed="rId13" cstate="print"/>
          <a:stretch>
            <a:fillRect/>
          </a:stretch>
        </p:blipFill>
        <p:spPr>
          <a:xfrm>
            <a:off x="0" y="0"/>
            <a:ext cx="9144000" cy="982265"/>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60D3C204-BFC8-40DF-BCA5-4BA5280D0F4D}" type="datetimeFigureOut">
              <a:rPr lang="en-CA" smtClean="0"/>
              <a:pPr/>
              <a:t>2017-09-07</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r>
              <a:rPr lang="en-US" dirty="0"/>
              <a:t>Footer</a:t>
            </a:r>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lobe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533400" y="228600"/>
            <a:ext cx="7924800" cy="1143000"/>
          </a:xfrm>
          <a:prstGeom prst="rect">
            <a:avLst/>
          </a:prstGeom>
          <a:noFill/>
          <a:ln>
            <a:noFill/>
          </a:ln>
          <a:effectLst>
            <a:outerShdw blurRad="63500" dist="29783" dir="1514402" algn="ctr" rotWithShape="0">
              <a:srgbClr val="DDDDD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609600" y="1752600"/>
            <a:ext cx="7772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13669" name="Rectangle 5"/>
          <p:cNvSpPr>
            <a:spLocks noGrp="1" noChangeArrowheads="1"/>
          </p:cNvSpPr>
          <p:nvPr>
            <p:ph type="dt" sz="half" idx="2"/>
          </p:nvPr>
        </p:nvSpPr>
        <p:spPr bwMode="auto">
          <a:xfrm>
            <a:off x="468313" y="6381750"/>
            <a:ext cx="2819400" cy="238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000099"/>
                </a:solidFill>
                <a:latin typeface="Arial" pitchFamily="34" charset="0"/>
              </a:defRPr>
            </a:lvl1pPr>
          </a:lstStyle>
          <a:p>
            <a:pPr fontAlgn="base">
              <a:spcBef>
                <a:spcPct val="0"/>
              </a:spcBef>
              <a:spcAft>
                <a:spcPct val="0"/>
              </a:spcAft>
              <a:defRPr/>
            </a:pPr>
            <a:fld id="{1B190135-148A-4D44-B805-BF12C5DCE4F6}" type="datetime1">
              <a:rPr lang="en-GB" altLang="en-US">
                <a:ea typeface="ＭＳ Ｐゴシック" pitchFamily="34" charset="-128"/>
              </a:rPr>
              <a:pPr fontAlgn="base">
                <a:spcBef>
                  <a:spcPct val="0"/>
                </a:spcBef>
                <a:spcAft>
                  <a:spcPct val="0"/>
                </a:spcAft>
                <a:defRPr/>
              </a:pPr>
              <a:t>07/09/2017</a:t>
            </a:fld>
            <a:endParaRPr lang="en-GB" altLang="en-US">
              <a:ea typeface="ＭＳ Ｐゴシック" pitchFamily="34" charset="-128"/>
            </a:endParaRPr>
          </a:p>
        </p:txBody>
      </p:sp>
      <p:sp>
        <p:nvSpPr>
          <p:cNvPr id="113670" name="Rectangle 6"/>
          <p:cNvSpPr>
            <a:spLocks noGrp="1" noChangeArrowheads="1"/>
          </p:cNvSpPr>
          <p:nvPr>
            <p:ph type="ftr" sz="quarter" idx="3"/>
          </p:nvPr>
        </p:nvSpPr>
        <p:spPr bwMode="auto">
          <a:xfrm>
            <a:off x="3419475" y="6381750"/>
            <a:ext cx="2895600" cy="2286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000099"/>
                </a:solidFill>
                <a:latin typeface="Arial" pitchFamily="34" charset="0"/>
              </a:defRPr>
            </a:lvl1pPr>
          </a:lstStyle>
          <a:p>
            <a:pPr fontAlgn="base">
              <a:spcBef>
                <a:spcPct val="0"/>
              </a:spcBef>
              <a:spcAft>
                <a:spcPct val="0"/>
              </a:spcAft>
              <a:defRPr/>
            </a:pPr>
            <a:endParaRPr lang="en-GB" altLang="en-US">
              <a:ea typeface="ＭＳ Ｐゴシック" pitchFamily="34" charset="-128"/>
            </a:endParaRPr>
          </a:p>
        </p:txBody>
      </p:sp>
      <p:sp>
        <p:nvSpPr>
          <p:cNvPr id="113671" name="Rectangle 7"/>
          <p:cNvSpPr>
            <a:spLocks noGrp="1" noChangeArrowheads="1"/>
          </p:cNvSpPr>
          <p:nvPr>
            <p:ph type="sldNum" sz="quarter" idx="4"/>
          </p:nvPr>
        </p:nvSpPr>
        <p:spPr bwMode="auto">
          <a:xfrm>
            <a:off x="6588125" y="6381750"/>
            <a:ext cx="2133600" cy="47625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000099"/>
                </a:solidFill>
                <a:latin typeface="Arial" pitchFamily="34" charset="0"/>
              </a:defRPr>
            </a:lvl1pPr>
          </a:lstStyle>
          <a:p>
            <a:pPr fontAlgn="base">
              <a:spcBef>
                <a:spcPct val="0"/>
              </a:spcBef>
              <a:spcAft>
                <a:spcPct val="0"/>
              </a:spcAft>
              <a:defRPr/>
            </a:pPr>
            <a:fld id="{F9D294A2-F2AA-4410-BB9D-6B683602001B}" type="slidenum">
              <a:rPr lang="en-GB" altLang="en-US">
                <a:ea typeface="ＭＳ Ｐゴシック" pitchFamily="34" charset="-128"/>
              </a:rPr>
              <a:pPr fontAlgn="base">
                <a:spcBef>
                  <a:spcPct val="0"/>
                </a:spcBef>
                <a:spcAft>
                  <a:spcPct val="0"/>
                </a:spcAft>
                <a:defRPr/>
              </a:pPr>
              <a:t>‹#›</a:t>
            </a:fld>
            <a:endParaRPr lang="en-GB" altLang="en-US">
              <a:ea typeface="ＭＳ Ｐゴシック" pitchFamily="34" charset="-128"/>
            </a:endParaRPr>
          </a:p>
        </p:txBody>
      </p:sp>
    </p:spTree>
    <p:extLst>
      <p:ext uri="{BB962C8B-B14F-4D97-AF65-F5344CB8AC3E}">
        <p14:creationId xmlns:p14="http://schemas.microsoft.com/office/powerpoint/2010/main" val="3177526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0" fontAlgn="base" hangingPunct="0">
        <a:spcBef>
          <a:spcPct val="0"/>
        </a:spcBef>
        <a:spcAft>
          <a:spcPct val="0"/>
        </a:spcAft>
        <a:defRPr sz="4000" b="1">
          <a:solidFill>
            <a:srgbClr val="0C5BCE"/>
          </a:solidFill>
          <a:latin typeface="+mj-lt"/>
          <a:ea typeface="ＭＳ Ｐゴシック" charset="0"/>
          <a:cs typeface="+mj-cs"/>
        </a:defRPr>
      </a:lvl1pPr>
      <a:lvl2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2pPr>
      <a:lvl3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3pPr>
      <a:lvl4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4pPr>
      <a:lvl5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5pPr>
      <a:lvl6pPr marL="457200" algn="ctr" rtl="0" eaLnBrk="1" fontAlgn="base" hangingPunct="1">
        <a:spcBef>
          <a:spcPct val="0"/>
        </a:spcBef>
        <a:spcAft>
          <a:spcPct val="0"/>
        </a:spcAft>
        <a:defRPr sz="4000" b="1">
          <a:solidFill>
            <a:srgbClr val="0C5BCE"/>
          </a:solidFill>
          <a:latin typeface="Arial Rounded MT Bold" pitchFamily="34" charset="0"/>
          <a:cs typeface="Arial" charset="0"/>
        </a:defRPr>
      </a:lvl6pPr>
      <a:lvl7pPr marL="914400" algn="ctr" rtl="0" eaLnBrk="1" fontAlgn="base" hangingPunct="1">
        <a:spcBef>
          <a:spcPct val="0"/>
        </a:spcBef>
        <a:spcAft>
          <a:spcPct val="0"/>
        </a:spcAft>
        <a:defRPr sz="4000" b="1">
          <a:solidFill>
            <a:srgbClr val="0C5BCE"/>
          </a:solidFill>
          <a:latin typeface="Arial Rounded MT Bold" pitchFamily="34" charset="0"/>
          <a:cs typeface="Arial" charset="0"/>
        </a:defRPr>
      </a:lvl7pPr>
      <a:lvl8pPr marL="1371600" algn="ctr" rtl="0" eaLnBrk="1" fontAlgn="base" hangingPunct="1">
        <a:spcBef>
          <a:spcPct val="0"/>
        </a:spcBef>
        <a:spcAft>
          <a:spcPct val="0"/>
        </a:spcAft>
        <a:defRPr sz="4000" b="1">
          <a:solidFill>
            <a:srgbClr val="0C5BCE"/>
          </a:solidFill>
          <a:latin typeface="Arial Rounded MT Bold" pitchFamily="34" charset="0"/>
          <a:cs typeface="Arial" charset="0"/>
        </a:defRPr>
      </a:lvl8pPr>
      <a:lvl9pPr marL="1828800" algn="ctr" rtl="0" eaLnBrk="1" fontAlgn="base" hangingPunct="1">
        <a:spcBef>
          <a:spcPct val="0"/>
        </a:spcBef>
        <a:spcAft>
          <a:spcPct val="0"/>
        </a:spcAft>
        <a:defRPr sz="4000" b="1">
          <a:solidFill>
            <a:srgbClr val="0C5BCE"/>
          </a:solidFill>
          <a:latin typeface="Arial Rounded MT Bold" pitchFamily="34" charset="0"/>
          <a:cs typeface="Arial"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Ø"/>
        <a:defRPr>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lr>
          <a:srgbClr val="CC3300"/>
        </a:buClr>
        <a:buFont typeface="Arial Unicode MS" pitchFamily="34" charset="-128"/>
        <a:buChar char="✓"/>
        <a:defRPr sz="16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16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16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16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1" name="Rectangle 5"/>
          <p:cNvSpPr>
            <a:spLocks noChangeArrowheads="1"/>
          </p:cNvSpPr>
          <p:nvPr/>
        </p:nvSpPr>
        <p:spPr bwMode="auto">
          <a:xfrm>
            <a:off x="0" y="1196752"/>
            <a:ext cx="9144000" cy="3908762"/>
          </a:xfrm>
          <a:prstGeom prst="rect">
            <a:avLst/>
          </a:prstGeom>
          <a:noFill/>
          <a:ln w="9525">
            <a:noFill/>
            <a:miter lim="800000"/>
            <a:headEnd/>
            <a:tailEnd/>
          </a:ln>
          <a:effectLst/>
        </p:spPr>
        <p:txBody>
          <a:bodyPr wrap="square">
            <a:spAutoFit/>
          </a:bodyPr>
          <a:lstStyle>
            <a:lvl1pPr eaLnBrk="0" hangingPunct="0">
              <a:defRPr sz="1400">
                <a:solidFill>
                  <a:schemeClr val="tx1"/>
                </a:solidFill>
                <a:latin typeface="Arial" pitchFamily="34" charset="0"/>
                <a:ea typeface="ＭＳ Ｐゴシック" pitchFamily="34" charset="-128"/>
              </a:defRPr>
            </a:lvl1pPr>
            <a:lvl2pPr marL="742950" indent="-285750" eaLnBrk="0" hangingPunct="0">
              <a:defRPr sz="1400">
                <a:solidFill>
                  <a:schemeClr val="tx1"/>
                </a:solidFill>
                <a:latin typeface="Arial" pitchFamily="34" charset="0"/>
                <a:ea typeface="ＭＳ Ｐゴシック" pitchFamily="34" charset="-128"/>
              </a:defRPr>
            </a:lvl2pPr>
            <a:lvl3pPr marL="1143000" indent="-228600" eaLnBrk="0" hangingPunct="0">
              <a:defRPr sz="1400">
                <a:solidFill>
                  <a:schemeClr val="tx1"/>
                </a:solidFill>
                <a:latin typeface="Arial" pitchFamily="34" charset="0"/>
                <a:ea typeface="ＭＳ Ｐゴシック" pitchFamily="34" charset="-128"/>
              </a:defRPr>
            </a:lvl3pPr>
            <a:lvl4pPr marL="1600200" indent="-228600" eaLnBrk="0" hangingPunct="0">
              <a:defRPr sz="1400">
                <a:solidFill>
                  <a:schemeClr val="tx1"/>
                </a:solidFill>
                <a:latin typeface="Arial" pitchFamily="34" charset="0"/>
                <a:ea typeface="ＭＳ Ｐゴシック" pitchFamily="34" charset="-128"/>
              </a:defRPr>
            </a:lvl4pPr>
            <a:lvl5pPr marL="2057400" indent="-228600" eaLnBrk="0" hangingPunct="0">
              <a:defRPr sz="1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defRPr/>
            </a:pPr>
            <a:br>
              <a:rPr lang="en-GB" altLang="en-US" sz="2800" b="1" dirty="0">
                <a:solidFill>
                  <a:srgbClr val="0C45B8"/>
                </a:solidFill>
                <a:effectLst>
                  <a:outerShdw blurRad="38100" dist="38100" dir="2700000" algn="tl">
                    <a:srgbClr val="C0C0C0"/>
                  </a:outerShdw>
                </a:effectLst>
                <a:latin typeface="Arial Rounded MT Bold" pitchFamily="34" charset="0"/>
              </a:rPr>
            </a:br>
            <a:r>
              <a:rPr lang="en-GB" altLang="en-US" sz="2800" b="1" dirty="0">
                <a:solidFill>
                  <a:schemeClr val="accent2">
                    <a:lumMod val="75000"/>
                  </a:schemeClr>
                </a:solidFill>
                <a:effectLst>
                  <a:outerShdw blurRad="38100" dist="38100" dir="2700000" algn="tl">
                    <a:srgbClr val="C0C0C0"/>
                  </a:outerShdw>
                </a:effectLst>
                <a:latin typeface="Arial Rounded MT Bold" pitchFamily="34" charset="0"/>
              </a:rPr>
              <a:t>2019 World Radiocommunication Conference Agenda Item 1.10</a:t>
            </a:r>
          </a:p>
          <a:p>
            <a:pPr algn="ctr" eaLnBrk="1" fontAlgn="base" hangingPunct="1">
              <a:spcBef>
                <a:spcPct val="0"/>
              </a:spcBef>
              <a:spcAft>
                <a:spcPct val="0"/>
              </a:spcAft>
              <a:defRPr/>
            </a:pPr>
            <a:endParaRPr lang="en-GB" altLang="en-US" sz="2800" b="1" dirty="0">
              <a:solidFill>
                <a:srgbClr val="FF0000"/>
              </a:solidFill>
              <a:effectLst>
                <a:outerShdw blurRad="38100" dist="38100" dir="2700000" algn="tl">
                  <a:srgbClr val="C0C0C0"/>
                </a:outerShdw>
              </a:effectLst>
              <a:latin typeface="Arial Rounded MT Bold" pitchFamily="34" charset="0"/>
            </a:endParaRP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Global Aeronautical Distress &amp; Safety System</a:t>
            </a: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(GADSS)</a:t>
            </a: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Radio Regulatory Provisions</a:t>
            </a:r>
          </a:p>
          <a:p>
            <a:pPr algn="ctr" eaLnBrk="1" fontAlgn="base" hangingPunct="1">
              <a:spcBef>
                <a:spcPct val="0"/>
              </a:spcBef>
              <a:spcAft>
                <a:spcPct val="0"/>
              </a:spcAft>
              <a:defRPr/>
            </a:pPr>
            <a:endParaRPr lang="en-GB" altLang="en-US" sz="4000" b="1" dirty="0">
              <a:solidFill>
                <a:srgbClr val="FFFF00"/>
              </a:solidFill>
              <a:effectLst>
                <a:outerShdw blurRad="38100" dist="38100" dir="2700000" algn="tl">
                  <a:srgbClr val="C0C0C0"/>
                </a:outerShdw>
              </a:effectLst>
            </a:endParaRPr>
          </a:p>
        </p:txBody>
      </p:sp>
      <p:sp>
        <p:nvSpPr>
          <p:cNvPr id="4101" name="Rectangle 6"/>
          <p:cNvSpPr>
            <a:spLocks noChangeArrowheads="1"/>
          </p:cNvSpPr>
          <p:nvPr/>
        </p:nvSpPr>
        <p:spPr bwMode="auto">
          <a:xfrm>
            <a:off x="7164288" y="6327132"/>
            <a:ext cx="15287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1400" dirty="0">
                <a:solidFill>
                  <a:srgbClr val="0C45B8"/>
                </a:solidFill>
              </a:rPr>
              <a:t>John Mettrop</a:t>
            </a:r>
          </a:p>
          <a:p>
            <a:pPr eaLnBrk="1" fontAlgn="base" hangingPunct="1">
              <a:spcBef>
                <a:spcPct val="0"/>
              </a:spcBef>
              <a:spcAft>
                <a:spcPct val="0"/>
              </a:spcAft>
              <a:buClrTx/>
              <a:buFontTx/>
              <a:buNone/>
            </a:pPr>
            <a:r>
              <a:rPr lang="en-GB" altLang="en-US" sz="1400" dirty="0">
                <a:solidFill>
                  <a:srgbClr val="0C45B8"/>
                </a:solidFill>
              </a:rPr>
              <a:t>UK CAA</a:t>
            </a:r>
          </a:p>
        </p:txBody>
      </p:sp>
      <p:sp>
        <p:nvSpPr>
          <p:cNvPr id="4102" name="TextBox 9"/>
          <p:cNvSpPr txBox="1">
            <a:spLocks noChangeArrowheads="1"/>
          </p:cNvSpPr>
          <p:nvPr/>
        </p:nvSpPr>
        <p:spPr bwMode="auto">
          <a:xfrm>
            <a:off x="4211960" y="5514037"/>
            <a:ext cx="4788024"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2000" b="1" dirty="0">
                <a:solidFill>
                  <a:srgbClr val="0F3CB9"/>
                </a:solidFill>
                <a:latin typeface="Arial Narrow" pitchFamily="34" charset="0"/>
              </a:rPr>
              <a:t>ICAO Regional Preparatory Group meeting</a:t>
            </a:r>
            <a:endParaRPr lang="en-GB" altLang="en-US" sz="800" b="1" dirty="0">
              <a:solidFill>
                <a:srgbClr val="0F3CB9"/>
              </a:solidFill>
              <a:latin typeface="Arial Narrow" pitchFamily="34" charset="0"/>
            </a:endParaRPr>
          </a:p>
          <a:p>
            <a:pPr eaLnBrk="1" fontAlgn="base" hangingPunct="1">
              <a:lnSpc>
                <a:spcPct val="150000"/>
              </a:lnSpc>
              <a:spcBef>
                <a:spcPct val="0"/>
              </a:spcBef>
              <a:spcAft>
                <a:spcPct val="0"/>
              </a:spcAft>
              <a:buClrTx/>
              <a:buFontTx/>
              <a:buNone/>
            </a:pPr>
            <a:r>
              <a:rPr lang="en-GB" altLang="en-US" sz="1400" b="1" dirty="0">
                <a:solidFill>
                  <a:srgbClr val="0F3CB9"/>
                </a:solidFill>
                <a:latin typeface="Arial Rounded MT Bold" pitchFamily="34" charset="0"/>
              </a:rPr>
              <a:t>Paris, France 11 – </a:t>
            </a:r>
            <a:r>
              <a:rPr lang="en-GB" altLang="en-US" sz="1400" b="1">
                <a:solidFill>
                  <a:srgbClr val="0F3CB9"/>
                </a:solidFill>
                <a:latin typeface="Arial Rounded MT Bold" pitchFamily="34" charset="0"/>
              </a:rPr>
              <a:t>12 September 2017</a:t>
            </a:r>
            <a:endParaRPr lang="en-GB" altLang="en-US" sz="1400" b="1" dirty="0">
              <a:solidFill>
                <a:srgbClr val="0F3CB9"/>
              </a:solidFill>
              <a:latin typeface="Arial Rounded MT Bold" pitchFamily="34" charset="0"/>
            </a:endParaRPr>
          </a:p>
        </p:txBody>
      </p:sp>
    </p:spTree>
    <p:extLst>
      <p:ext uri="{BB962C8B-B14F-4D97-AF65-F5344CB8AC3E}">
        <p14:creationId xmlns:p14="http://schemas.microsoft.com/office/powerpoint/2010/main" val="332573257"/>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68953" y="1916832"/>
            <a:ext cx="8634412" cy="3693319"/>
          </a:xfrm>
          <a:prstGeom prst="rect">
            <a:avLst/>
          </a:prstGeom>
        </p:spPr>
        <p:txBody>
          <a:bodyPr wrap="square">
            <a:spAutoFit/>
          </a:bodyPr>
          <a:lstStyle/>
          <a:p>
            <a:pPr algn="ctr"/>
            <a:r>
              <a:rPr lang="en-GB" b="1" dirty="0">
                <a:latin typeface="+mj-lt"/>
              </a:rPr>
              <a:t>ARTICLE 36</a:t>
            </a:r>
          </a:p>
          <a:p>
            <a:pPr algn="ctr"/>
            <a:r>
              <a:rPr lang="en-GB" b="1" dirty="0">
                <a:latin typeface="+mj-lt"/>
              </a:rPr>
              <a:t>Authority of the person responsible for the station</a:t>
            </a:r>
          </a:p>
          <a:p>
            <a:r>
              <a:rPr lang="en-GB" b="1" dirty="0">
                <a:latin typeface="+mj-lt"/>
              </a:rPr>
              <a:t>36.1</a:t>
            </a:r>
            <a:r>
              <a:rPr lang="en-GB" dirty="0">
                <a:latin typeface="+mj-lt"/>
              </a:rPr>
              <a:t>	§ 1	</a:t>
            </a:r>
            <a:r>
              <a:rPr lang="en-GB" dirty="0">
                <a:highlight>
                  <a:srgbClr val="FFFF00"/>
                </a:highlight>
                <a:latin typeface="+mj-lt"/>
              </a:rPr>
              <a:t>The service of a mobile station is placed under the supreme authority of the person responsible for the aircraft or other vehicle carrying the mobile station</a:t>
            </a:r>
            <a:r>
              <a:rPr lang="en-GB" dirty="0">
                <a:latin typeface="+mj-lt"/>
              </a:rPr>
              <a:t>.</a:t>
            </a:r>
          </a:p>
          <a:p>
            <a:r>
              <a:rPr lang="en-GB" b="1" dirty="0">
                <a:latin typeface="+mj-lt"/>
              </a:rPr>
              <a:t>36.2</a:t>
            </a:r>
            <a:r>
              <a:rPr lang="en-GB" dirty="0">
                <a:latin typeface="+mj-lt"/>
              </a:rPr>
              <a:t>	§ 2	The person holding this authority shall require that each operator comply with these Regulations and that the mobile station </a:t>
            </a:r>
            <a:r>
              <a:rPr lang="en-GB" dirty="0">
                <a:highlight>
                  <a:srgbClr val="FFFF00"/>
                </a:highlight>
                <a:latin typeface="+mj-lt"/>
              </a:rPr>
              <a:t>for which the operator is responsible is used, at all times, in accordance with these Regulations</a:t>
            </a:r>
            <a:r>
              <a:rPr lang="en-GB" dirty="0">
                <a:latin typeface="+mj-lt"/>
              </a:rPr>
              <a:t>.</a:t>
            </a:r>
          </a:p>
          <a:p>
            <a:r>
              <a:rPr lang="en-GB" b="1" dirty="0">
                <a:latin typeface="+mj-lt"/>
              </a:rPr>
              <a:t>36.3</a:t>
            </a:r>
            <a:r>
              <a:rPr lang="en-GB" dirty="0">
                <a:latin typeface="+mj-lt"/>
              </a:rPr>
              <a:t>	§ 3	Except as otherwise provided for in these Regulations, the person responsible, as well as all the persons who may have </a:t>
            </a:r>
            <a:r>
              <a:rPr lang="en-GB" dirty="0">
                <a:highlight>
                  <a:srgbClr val="FFFF00"/>
                </a:highlight>
                <a:latin typeface="+mj-lt"/>
              </a:rPr>
              <a:t>knowledge of any information whatever obtained by means of the radiocommunication service, are placed under the obligation of observing and ensuring the secrecy of correspondence</a:t>
            </a:r>
          </a:p>
          <a:p>
            <a:r>
              <a:rPr lang="en-GB" b="1" dirty="0">
                <a:latin typeface="+mj-lt"/>
              </a:rPr>
              <a:t>36.4</a:t>
            </a:r>
            <a:r>
              <a:rPr lang="en-GB" dirty="0">
                <a:latin typeface="+mj-lt"/>
              </a:rPr>
              <a:t>	§ 4	</a:t>
            </a:r>
            <a:r>
              <a:rPr lang="en-GB" dirty="0">
                <a:highlight>
                  <a:srgbClr val="FFFF00"/>
                </a:highlight>
                <a:latin typeface="+mj-lt"/>
              </a:rPr>
              <a:t>The provisions of Nos. 36.1, 36.2 and 36.3 shall also apply to personnel of aircraft earth stations</a:t>
            </a:r>
          </a:p>
        </p:txBody>
      </p:sp>
      <p:sp>
        <p:nvSpPr>
          <p:cNvPr id="8" name="Rectangle 2">
            <a:extLst>
              <a:ext uri="{FF2B5EF4-FFF2-40B4-BE49-F238E27FC236}">
                <a16:creationId xmlns:a16="http://schemas.microsoft.com/office/drawing/2014/main" id="{EE8512BC-1AE4-4D67-85E8-929560AD2728}"/>
              </a:ext>
            </a:extLst>
          </p:cNvPr>
          <p:cNvSpPr txBox="1">
            <a:spLocks noChangeArrowheads="1"/>
          </p:cNvSpPr>
          <p:nvPr/>
        </p:nvSpPr>
        <p:spPr bwMode="auto">
          <a:xfrm>
            <a:off x="116984" y="676107"/>
            <a:ext cx="8781702"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Other Potential Issues that may need Action</a:t>
            </a:r>
            <a:br>
              <a:rPr lang="en-US" altLang="en-US" sz="2800" b="1" dirty="0">
                <a:solidFill>
                  <a:srgbClr val="0C5BCE"/>
                </a:solidFill>
                <a:latin typeface="Arial Rounded MT Bold" pitchFamily="34" charset="0"/>
              </a:rPr>
            </a:br>
            <a:r>
              <a:rPr lang="en-US" altLang="en-US" sz="2800" b="1" dirty="0">
                <a:solidFill>
                  <a:srgbClr val="0C5BCE"/>
                </a:solidFill>
                <a:latin typeface="Arial Rounded MT Bold" pitchFamily="34" charset="0"/>
              </a:rPr>
              <a:t>Related to GADSS (1)</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76914717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16984" y="676107"/>
            <a:ext cx="8781702"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Other Potential Issues that may need Action</a:t>
            </a:r>
            <a:br>
              <a:rPr lang="en-US" altLang="en-US" sz="2800" b="1" dirty="0">
                <a:solidFill>
                  <a:srgbClr val="0C5BCE"/>
                </a:solidFill>
                <a:latin typeface="Arial Rounded MT Bold" pitchFamily="34" charset="0"/>
              </a:rPr>
            </a:br>
            <a:r>
              <a:rPr lang="en-US" altLang="en-US" sz="2800" b="1" dirty="0">
                <a:solidFill>
                  <a:srgbClr val="0C5BCE"/>
                </a:solidFill>
                <a:latin typeface="Arial Rounded MT Bold" pitchFamily="34" charset="0"/>
              </a:rPr>
              <a:t>Related to GADSS (2)</a:t>
            </a:r>
            <a:endParaRPr lang="en-US" altLang="en-US" b="1" dirty="0">
              <a:solidFill>
                <a:srgbClr val="0C5BCE"/>
              </a:solidFill>
              <a:latin typeface="Arial Rounded MT Bold" pitchFamily="34" charset="0"/>
            </a:endParaRPr>
          </a:p>
        </p:txBody>
      </p:sp>
      <p:sp>
        <p:nvSpPr>
          <p:cNvPr id="2" name="Rectangle 1"/>
          <p:cNvSpPr/>
          <p:nvPr/>
        </p:nvSpPr>
        <p:spPr>
          <a:xfrm>
            <a:off x="264274" y="1772816"/>
            <a:ext cx="8634412" cy="3877985"/>
          </a:xfrm>
          <a:prstGeom prst="rect">
            <a:avLst/>
          </a:prstGeom>
        </p:spPr>
        <p:txBody>
          <a:bodyPr wrap="square">
            <a:spAutoFit/>
          </a:bodyPr>
          <a:lstStyle/>
          <a:p>
            <a:pPr algn="ctr"/>
            <a:r>
              <a:rPr lang="en-GB" b="1" dirty="0">
                <a:latin typeface="+mj-lt"/>
              </a:rPr>
              <a:t>ARTICLE 37</a:t>
            </a:r>
          </a:p>
          <a:p>
            <a:pPr algn="ctr"/>
            <a:r>
              <a:rPr lang="en-GB" b="1" dirty="0">
                <a:latin typeface="+mj-lt"/>
              </a:rPr>
              <a:t>Operator’s certificates</a:t>
            </a:r>
          </a:p>
          <a:p>
            <a:pPr algn="ctr"/>
            <a:r>
              <a:rPr lang="en-GB" b="1" dirty="0">
                <a:latin typeface="+mj-lt"/>
              </a:rPr>
              <a:t>Section I − General provisions</a:t>
            </a:r>
          </a:p>
          <a:p>
            <a:pPr>
              <a:spcBef>
                <a:spcPts val="1200"/>
              </a:spcBef>
            </a:pPr>
            <a:r>
              <a:rPr lang="en-GB" b="1" dirty="0">
                <a:latin typeface="+mj-lt"/>
              </a:rPr>
              <a:t>37.1</a:t>
            </a:r>
            <a:r>
              <a:rPr lang="en-GB" dirty="0">
                <a:latin typeface="+mj-lt"/>
              </a:rPr>
              <a:t>	§ 1	1)	The service of </a:t>
            </a:r>
            <a:r>
              <a:rPr lang="en-GB" dirty="0">
                <a:highlight>
                  <a:srgbClr val="FFFF00"/>
                </a:highlight>
                <a:latin typeface="+mj-lt"/>
              </a:rPr>
              <a:t>every aircraft station and every aircraft earth station </a:t>
            </a:r>
            <a:r>
              <a:rPr lang="en-GB" dirty="0">
                <a:latin typeface="+mj-lt"/>
              </a:rPr>
              <a:t>shall be </a:t>
            </a:r>
            <a:r>
              <a:rPr lang="en-GB" dirty="0">
                <a:highlight>
                  <a:srgbClr val="FFFF00"/>
                </a:highlight>
                <a:latin typeface="+mj-lt"/>
              </a:rPr>
              <a:t>controlled by an operator </a:t>
            </a:r>
            <a:r>
              <a:rPr lang="en-GB" dirty="0">
                <a:latin typeface="+mj-lt"/>
              </a:rPr>
              <a:t>holding a certificate issued or recognized by the government to which the station is subject. Provided the station is so controlled, other persons besides the holder of the certificate may use the radiotelephone equipment.</a:t>
            </a:r>
          </a:p>
          <a:p>
            <a:pPr>
              <a:spcBef>
                <a:spcPts val="1200"/>
              </a:spcBef>
              <a:spcAft>
                <a:spcPts val="1200"/>
              </a:spcAft>
            </a:pPr>
            <a:r>
              <a:rPr lang="en-GB" b="1" dirty="0">
                <a:latin typeface="+mj-lt"/>
              </a:rPr>
              <a:t>37.2</a:t>
            </a:r>
            <a:r>
              <a:rPr lang="en-GB" dirty="0">
                <a:latin typeface="+mj-lt"/>
              </a:rPr>
              <a:t>		.</a:t>
            </a:r>
          </a:p>
          <a:p>
            <a:r>
              <a:rPr lang="en-GB" b="1" dirty="0">
                <a:latin typeface="+mj-lt"/>
              </a:rPr>
              <a:t>37.3</a:t>
            </a:r>
            <a:r>
              <a:rPr lang="en-GB" dirty="0">
                <a:latin typeface="+mj-lt"/>
              </a:rPr>
              <a:t>		3)	The service of </a:t>
            </a:r>
            <a:r>
              <a:rPr lang="en-GB" dirty="0">
                <a:highlight>
                  <a:srgbClr val="FFFF00"/>
                </a:highlight>
                <a:latin typeface="+mj-lt"/>
              </a:rPr>
              <a:t>automatic communication devices  </a:t>
            </a:r>
            <a:r>
              <a:rPr lang="en-GB" dirty="0">
                <a:latin typeface="+mj-lt"/>
              </a:rPr>
              <a:t>installed in an </a:t>
            </a:r>
            <a:r>
              <a:rPr lang="en-GB" dirty="0">
                <a:highlight>
                  <a:srgbClr val="FFFF00"/>
                </a:highlight>
                <a:latin typeface="+mj-lt"/>
              </a:rPr>
              <a:t>aircraft station or aircraft earth station shall be controlled by an operator </a:t>
            </a:r>
            <a:r>
              <a:rPr lang="en-GB" dirty="0">
                <a:latin typeface="+mj-lt"/>
              </a:rPr>
              <a:t>holding a certificate issued or recognized by the government to which the station is subject. Provided the devices are so controlled, they may be used by other persons</a:t>
            </a:r>
          </a:p>
        </p:txBody>
      </p:sp>
    </p:spTree>
    <p:extLst>
      <p:ext uri="{BB962C8B-B14F-4D97-AF65-F5344CB8AC3E}">
        <p14:creationId xmlns:p14="http://schemas.microsoft.com/office/powerpoint/2010/main" val="82629482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Examples of Other Issues that may need to be Addressed at a Future WRC (1)</a:t>
            </a:r>
            <a:endParaRPr lang="en-US" altLang="en-US" b="1" dirty="0">
              <a:solidFill>
                <a:srgbClr val="0C5BCE"/>
              </a:solidFill>
              <a:latin typeface="Arial Rounded MT Bold" pitchFamily="34" charset="0"/>
            </a:endParaRPr>
          </a:p>
        </p:txBody>
      </p:sp>
      <p:sp>
        <p:nvSpPr>
          <p:cNvPr id="4" name="Rectangle 3"/>
          <p:cNvSpPr/>
          <p:nvPr/>
        </p:nvSpPr>
        <p:spPr>
          <a:xfrm>
            <a:off x="245342" y="1772816"/>
            <a:ext cx="8634412" cy="3693319"/>
          </a:xfrm>
          <a:prstGeom prst="rect">
            <a:avLst/>
          </a:prstGeom>
        </p:spPr>
        <p:txBody>
          <a:bodyPr wrap="square">
            <a:spAutoFit/>
          </a:bodyPr>
          <a:lstStyle/>
          <a:p>
            <a:pPr algn="ctr"/>
            <a:r>
              <a:rPr lang="en-GB" b="1" dirty="0">
                <a:latin typeface="+mj-lt"/>
              </a:rPr>
              <a:t>ARTICLE 18</a:t>
            </a:r>
          </a:p>
          <a:p>
            <a:pPr algn="ctr"/>
            <a:r>
              <a:rPr lang="en-GB" b="1" dirty="0">
                <a:latin typeface="+mj-lt"/>
              </a:rPr>
              <a:t>Licences</a:t>
            </a:r>
          </a:p>
          <a:p>
            <a:r>
              <a:rPr lang="en-GB" b="1" dirty="0">
                <a:latin typeface="+mj-lt"/>
              </a:rPr>
              <a:t>18.1	</a:t>
            </a:r>
          </a:p>
          <a:p>
            <a:r>
              <a:rPr lang="en-GB" b="1" dirty="0">
                <a:latin typeface="+mj-lt"/>
              </a:rPr>
              <a:t>18.2		</a:t>
            </a:r>
          </a:p>
          <a:p>
            <a:r>
              <a:rPr lang="en-GB" b="1" dirty="0">
                <a:latin typeface="+mj-lt"/>
              </a:rPr>
              <a:t>18.3		.</a:t>
            </a:r>
          </a:p>
          <a:p>
            <a:r>
              <a:rPr lang="en-GB" b="1" dirty="0">
                <a:latin typeface="+mj-lt"/>
              </a:rPr>
              <a:t>18.4</a:t>
            </a:r>
            <a:r>
              <a:rPr lang="en-GB" dirty="0">
                <a:latin typeface="+mj-lt"/>
              </a:rPr>
              <a:t>	§ 2		The </a:t>
            </a:r>
            <a:r>
              <a:rPr lang="en-GB" dirty="0">
                <a:highlight>
                  <a:srgbClr val="FFFF00"/>
                </a:highlight>
                <a:latin typeface="+mj-lt"/>
              </a:rPr>
              <a:t>holder of a licence </a:t>
            </a:r>
            <a:r>
              <a:rPr lang="en-GB" dirty="0">
                <a:latin typeface="+mj-lt"/>
              </a:rPr>
              <a:t>is required to </a:t>
            </a:r>
            <a:r>
              <a:rPr lang="en-GB" dirty="0">
                <a:highlight>
                  <a:srgbClr val="FFFF00"/>
                </a:highlight>
                <a:latin typeface="+mj-lt"/>
              </a:rPr>
              <a:t>preserve the secrecy of telecommunications</a:t>
            </a:r>
            <a:r>
              <a:rPr lang="en-GB" dirty="0">
                <a:latin typeface="+mj-lt"/>
              </a:rPr>
              <a:t>, as provided in the relevant provisions of the Constitution and the Convention. Moreover, the licence shall mention, specifically or by reference, that if the station includes a receiver, </a:t>
            </a:r>
            <a:r>
              <a:rPr lang="en-GB" dirty="0">
                <a:highlight>
                  <a:srgbClr val="FFFF00"/>
                </a:highlight>
                <a:latin typeface="+mj-lt"/>
              </a:rPr>
              <a:t>the interception of radiocommunication correspondence, other than that which the station is authorized to receive, is forbidden</a:t>
            </a:r>
            <a:r>
              <a:rPr lang="en-GB" dirty="0">
                <a:latin typeface="+mj-lt"/>
              </a:rPr>
              <a:t>, and that in cases where such correspondence is involuntarily received, it </a:t>
            </a:r>
            <a:r>
              <a:rPr lang="en-GB" dirty="0">
                <a:highlight>
                  <a:srgbClr val="FFFF00"/>
                </a:highlight>
                <a:latin typeface="+mj-lt"/>
              </a:rPr>
              <a:t>shall not be reproduced, nor communicated to third parties, nor used for any purpose, and even its existence shall not be disclosed.</a:t>
            </a:r>
          </a:p>
        </p:txBody>
      </p:sp>
    </p:spTree>
    <p:extLst>
      <p:ext uri="{BB962C8B-B14F-4D97-AF65-F5344CB8AC3E}">
        <p14:creationId xmlns:p14="http://schemas.microsoft.com/office/powerpoint/2010/main" val="175827923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62979" y="1763946"/>
            <a:ext cx="8661648" cy="1554272"/>
          </a:xfrm>
          <a:prstGeom prst="rect">
            <a:avLst/>
          </a:prstGeom>
        </p:spPr>
        <p:txBody>
          <a:bodyPr wrap="square">
            <a:spAutoFit/>
          </a:bodyPr>
          <a:lstStyle/>
          <a:p>
            <a:pPr algn="ctr"/>
            <a:r>
              <a:rPr lang="en-GB" b="1" dirty="0"/>
              <a:t>ARTICLE 28</a:t>
            </a:r>
          </a:p>
          <a:p>
            <a:pPr algn="ctr"/>
            <a:r>
              <a:rPr lang="en-GB" b="1" dirty="0"/>
              <a:t>Radiodetermination Services</a:t>
            </a:r>
            <a:endParaRPr lang="en-GB" b="1" dirty="0">
              <a:latin typeface="+mj-lt"/>
            </a:endParaRPr>
          </a:p>
          <a:p>
            <a:pPr>
              <a:spcBef>
                <a:spcPts val="600"/>
              </a:spcBef>
            </a:pPr>
            <a:r>
              <a:rPr lang="en-GB" b="1" dirty="0">
                <a:latin typeface="+mj-lt"/>
              </a:rPr>
              <a:t>28.16</a:t>
            </a:r>
            <a:r>
              <a:rPr lang="en-GB" dirty="0">
                <a:latin typeface="+mj-lt"/>
              </a:rPr>
              <a:t>	§ 9	In the absence of prior arrangements, an aircraft station which calls a radio direction-finding station for a bearing shall use for this purpose </a:t>
            </a:r>
            <a:r>
              <a:rPr lang="en-GB" dirty="0">
                <a:highlight>
                  <a:srgbClr val="FFFF00"/>
                </a:highlight>
                <a:latin typeface="+mj-lt"/>
              </a:rPr>
              <a:t>a frequency on which the station called normally keeps watch</a:t>
            </a:r>
            <a:r>
              <a:rPr lang="en-GB" dirty="0">
                <a:highlight>
                  <a:srgbClr val="FFFF00"/>
                </a:highlight>
              </a:rPr>
              <a:t>.</a:t>
            </a:r>
            <a:r>
              <a:rPr lang="en-GB" dirty="0"/>
              <a:t> </a:t>
            </a:r>
          </a:p>
        </p:txBody>
      </p:sp>
      <p:sp>
        <p:nvSpPr>
          <p:cNvPr id="3" name="Rectangle 2"/>
          <p:cNvSpPr/>
          <p:nvPr/>
        </p:nvSpPr>
        <p:spPr>
          <a:xfrm>
            <a:off x="240061" y="3318218"/>
            <a:ext cx="8661647" cy="2585323"/>
          </a:xfrm>
          <a:prstGeom prst="rect">
            <a:avLst/>
          </a:prstGeom>
        </p:spPr>
        <p:txBody>
          <a:bodyPr wrap="square">
            <a:spAutoFit/>
          </a:bodyPr>
          <a:lstStyle/>
          <a:p>
            <a:pPr algn="ctr"/>
            <a:r>
              <a:rPr lang="en-GB" b="1" dirty="0"/>
              <a:t>Section IV − </a:t>
            </a:r>
            <a:r>
              <a:rPr lang="en-GB" b="1" dirty="0" err="1"/>
              <a:t>Radiobeacon</a:t>
            </a:r>
            <a:r>
              <a:rPr lang="en-GB" b="1" dirty="0"/>
              <a:t> stations</a:t>
            </a:r>
          </a:p>
          <a:p>
            <a:r>
              <a:rPr lang="en-GB" b="1" dirty="0"/>
              <a:t>28.18</a:t>
            </a:r>
            <a:r>
              <a:rPr lang="en-GB" dirty="0"/>
              <a:t>	§ 11	When an administration thinks it desirable in the interests of navigation to organize a service of </a:t>
            </a:r>
            <a:r>
              <a:rPr lang="en-GB" dirty="0" err="1"/>
              <a:t>radiobeacon</a:t>
            </a:r>
            <a:r>
              <a:rPr lang="en-GB" dirty="0"/>
              <a:t> stations, it may use for this purpose:</a:t>
            </a:r>
          </a:p>
          <a:p>
            <a:r>
              <a:rPr lang="en-GB" b="1" dirty="0"/>
              <a:t>28.19</a:t>
            </a:r>
            <a:r>
              <a:rPr lang="en-GB" dirty="0"/>
              <a:t>	a)	</a:t>
            </a:r>
            <a:r>
              <a:rPr lang="en-GB" dirty="0" err="1"/>
              <a:t>radiobeacons</a:t>
            </a:r>
            <a:r>
              <a:rPr lang="en-GB" dirty="0"/>
              <a:t> properly so-called, established on land or on ships permanently moored or, exceptionally, on ships navigating in a restricted area, the limits of which are known and published. The emissions of these </a:t>
            </a:r>
            <a:r>
              <a:rPr lang="en-GB" dirty="0" err="1"/>
              <a:t>radiobeacons</a:t>
            </a:r>
            <a:r>
              <a:rPr lang="en-GB" dirty="0"/>
              <a:t> may have either directional or non-directional patterns;</a:t>
            </a:r>
          </a:p>
          <a:p>
            <a:r>
              <a:rPr lang="en-GB" b="1" dirty="0"/>
              <a:t>28.20</a:t>
            </a:r>
            <a:r>
              <a:rPr lang="en-GB" dirty="0"/>
              <a:t>	b)	</a:t>
            </a:r>
            <a:r>
              <a:rPr lang="en-GB" dirty="0">
                <a:highlight>
                  <a:srgbClr val="FFFF00"/>
                </a:highlight>
              </a:rPr>
              <a:t>fixed stations, </a:t>
            </a:r>
            <a:r>
              <a:rPr lang="en-GB" dirty="0"/>
              <a:t>coast stations or aeronautical stations designated to function as </a:t>
            </a:r>
            <a:r>
              <a:rPr lang="en-GB" dirty="0" err="1"/>
              <a:t>radiobeacons</a:t>
            </a:r>
            <a:r>
              <a:rPr lang="en-GB" dirty="0"/>
              <a:t>, </a:t>
            </a:r>
            <a:r>
              <a:rPr lang="en-GB" dirty="0">
                <a:highlight>
                  <a:srgbClr val="FFFF00"/>
                </a:highlight>
              </a:rPr>
              <a:t>at the request of mobile stations</a:t>
            </a:r>
            <a:r>
              <a:rPr lang="en-GB" dirty="0"/>
              <a:t>. </a:t>
            </a:r>
          </a:p>
        </p:txBody>
      </p:sp>
      <p:sp>
        <p:nvSpPr>
          <p:cNvPr id="8" name="Rectangle 2">
            <a:extLst>
              <a:ext uri="{FF2B5EF4-FFF2-40B4-BE49-F238E27FC236}">
                <a16:creationId xmlns:a16="http://schemas.microsoft.com/office/drawing/2014/main" id="{5788483D-9419-43D9-9EBE-27B584778B8A}"/>
              </a:ext>
            </a:extLst>
          </p:cNvPr>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Examples of Other Issues that may need to be Addressed at a Future WRC (2)</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119874135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700808"/>
            <a:ext cx="8640960" cy="4647426"/>
          </a:xfrm>
          <a:prstGeom prst="rect">
            <a:avLst/>
          </a:prstGeom>
        </p:spPr>
        <p:txBody>
          <a:bodyPr wrap="square">
            <a:spAutoFit/>
          </a:bodyPr>
          <a:lstStyle/>
          <a:p>
            <a:pPr algn="ctr"/>
            <a:r>
              <a:rPr lang="en-GB" b="1" dirty="0">
                <a:latin typeface="+mj-lt"/>
              </a:rPr>
              <a:t>ARTICLE 32</a:t>
            </a:r>
          </a:p>
          <a:p>
            <a:pPr algn="ctr"/>
            <a:r>
              <a:rPr lang="en-GB" b="1" dirty="0">
                <a:latin typeface="+mj-lt"/>
              </a:rPr>
              <a:t>Operational procedures for distress communications in the</a:t>
            </a:r>
          </a:p>
          <a:p>
            <a:pPr algn="ctr"/>
            <a:r>
              <a:rPr lang="en-GB" b="1" dirty="0">
                <a:latin typeface="+mj-lt"/>
              </a:rPr>
              <a:t>global maritime distress and safety system (GMDSS)     </a:t>
            </a:r>
          </a:p>
          <a:p>
            <a:pPr algn="ctr"/>
            <a:r>
              <a:rPr lang="en-GB" b="1" dirty="0">
                <a:latin typeface="+mj-lt"/>
              </a:rPr>
              <a:t>Section III − Distress traffic</a:t>
            </a:r>
          </a:p>
          <a:p>
            <a:r>
              <a:rPr lang="en-GB" sz="1600" b="1" dirty="0">
                <a:latin typeface="+mj-lt"/>
              </a:rPr>
              <a:t>32.60</a:t>
            </a:r>
            <a:r>
              <a:rPr lang="en-GB" sz="1600" dirty="0">
                <a:latin typeface="+mj-lt"/>
              </a:rPr>
              <a:t>		C − Locating and homing signals</a:t>
            </a:r>
          </a:p>
          <a:p>
            <a:r>
              <a:rPr lang="en-GB" sz="1600" b="1" dirty="0">
                <a:latin typeface="+mj-lt"/>
              </a:rPr>
              <a:t>32.61</a:t>
            </a:r>
            <a:r>
              <a:rPr lang="en-GB" sz="1600" dirty="0">
                <a:latin typeface="+mj-lt"/>
              </a:rPr>
              <a:t>	§ 36	1)	Locating signals are radio transmissions intended to facilitate the finding of a mobile unit in distress or the location of survivors. These signals include those transmitted by searching units, and those transmitted by the mobile unit in distress, by survival craft, by float-free EPIRBs, by satellite EPIRBs and by search and rescue radar transponders to assist the searching units.</a:t>
            </a:r>
          </a:p>
          <a:p>
            <a:r>
              <a:rPr lang="en-GB" sz="1600" b="1" dirty="0">
                <a:latin typeface="+mj-lt"/>
              </a:rPr>
              <a:t>32.62</a:t>
            </a:r>
            <a:r>
              <a:rPr lang="en-GB" sz="1600" dirty="0">
                <a:latin typeface="+mj-lt"/>
              </a:rPr>
              <a:t>		2)	Homing signals are those locating signals which are transmitted by mobile units in distress, or by survival craft, for the purpose of providing searching units with a signal that can be used to determine the bearing to the transmitting stations.</a:t>
            </a:r>
          </a:p>
          <a:p>
            <a:r>
              <a:rPr lang="en-GB" sz="1600" b="1" dirty="0">
                <a:latin typeface="+mj-lt"/>
              </a:rPr>
              <a:t>32.63</a:t>
            </a:r>
            <a:r>
              <a:rPr lang="en-GB" sz="1600" dirty="0">
                <a:latin typeface="+mj-lt"/>
              </a:rPr>
              <a:t>		3)	Locating signals may be transmitted in the following frequency bands:</a:t>
            </a:r>
          </a:p>
          <a:p>
            <a:r>
              <a:rPr lang="en-GB" sz="1600" dirty="0">
                <a:latin typeface="+mj-lt"/>
              </a:rPr>
              <a:t>	</a:t>
            </a:r>
            <a:r>
              <a:rPr lang="en-GB" sz="1600" dirty="0">
                <a:highlight>
                  <a:srgbClr val="FFFF00"/>
                </a:highlight>
                <a:latin typeface="+mj-lt"/>
              </a:rPr>
              <a:t>117.975-137 MHz</a:t>
            </a:r>
            <a:r>
              <a:rPr lang="en-GB" sz="1600" dirty="0">
                <a:latin typeface="+mj-lt"/>
              </a:rPr>
              <a:t>; </a:t>
            </a:r>
          </a:p>
          <a:p>
            <a:r>
              <a:rPr lang="en-GB" sz="1600" dirty="0">
                <a:latin typeface="+mj-lt"/>
              </a:rPr>
              <a:t>	156-174 MHz;</a:t>
            </a:r>
          </a:p>
          <a:p>
            <a:r>
              <a:rPr lang="en-GB" sz="1600" dirty="0">
                <a:latin typeface="+mj-lt"/>
              </a:rPr>
              <a:t>	406-406.1 MHz; and</a:t>
            </a:r>
          </a:p>
          <a:p>
            <a:r>
              <a:rPr lang="en-GB" sz="1600" dirty="0">
                <a:latin typeface="+mj-lt"/>
              </a:rPr>
              <a:t>	</a:t>
            </a:r>
            <a:r>
              <a:rPr lang="en-GB" sz="1600" dirty="0">
                <a:highlight>
                  <a:srgbClr val="FFFF00"/>
                </a:highlight>
                <a:latin typeface="+mj-lt"/>
              </a:rPr>
              <a:t>9 200-9 500 </a:t>
            </a:r>
            <a:r>
              <a:rPr lang="en-GB" sz="1600" dirty="0" err="1">
                <a:highlight>
                  <a:srgbClr val="FFFF00"/>
                </a:highlight>
                <a:latin typeface="+mj-lt"/>
              </a:rPr>
              <a:t>MHz</a:t>
            </a:r>
            <a:r>
              <a:rPr lang="en-GB" sz="1600" dirty="0" err="1">
                <a:latin typeface="+mj-lt"/>
              </a:rPr>
              <a:t>.</a:t>
            </a:r>
            <a:r>
              <a:rPr lang="en-GB" sz="1600" dirty="0">
                <a:latin typeface="+mj-lt"/>
              </a:rPr>
              <a:t> </a:t>
            </a:r>
          </a:p>
        </p:txBody>
      </p:sp>
      <p:sp>
        <p:nvSpPr>
          <p:cNvPr id="4" name="Rectangle 2">
            <a:extLst>
              <a:ext uri="{FF2B5EF4-FFF2-40B4-BE49-F238E27FC236}">
                <a16:creationId xmlns:a16="http://schemas.microsoft.com/office/drawing/2014/main" id="{CD99B1EB-4AA9-466B-8C28-785E247372D5}"/>
              </a:ext>
            </a:extLst>
          </p:cNvPr>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Examples of Other Issues that may need to be Addressed at a Future WRC (3)</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5898577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27534" y="3645024"/>
            <a:ext cx="8661648" cy="2708434"/>
          </a:xfrm>
          <a:prstGeom prst="rect">
            <a:avLst/>
          </a:prstGeom>
        </p:spPr>
        <p:txBody>
          <a:bodyPr wrap="square">
            <a:spAutoFit/>
          </a:bodyPr>
          <a:lstStyle/>
          <a:p>
            <a:pPr algn="just" hangingPunct="0">
              <a:spcBef>
                <a:spcPts val="600"/>
              </a:spcBef>
              <a:spcAft>
                <a:spcPts val="0"/>
              </a:spcAft>
              <a:tabLst>
                <a:tab pos="1188085" algn="l"/>
              </a:tabLst>
            </a:pPr>
            <a:r>
              <a:rPr lang="en-GB" sz="1600" dirty="0">
                <a:latin typeface="+mj-lt"/>
                <a:ea typeface="Times New Roman" panose="02020603050405020304" pitchFamily="18" charset="0"/>
              </a:rPr>
              <a:t>3)	The daylight service range of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referred to in § 1) above shall be based on the following field strengths:</a:t>
            </a:r>
          </a:p>
          <a:p>
            <a:pPr algn="just" hangingPunct="0">
              <a:spcBef>
                <a:spcPts val="600"/>
              </a:spcBef>
              <a:spcAft>
                <a:spcPts val="0"/>
              </a:spcAft>
              <a:tabLst>
                <a:tab pos="1188085" algn="l"/>
              </a:tabLst>
            </a:pPr>
            <a:r>
              <a:rPr lang="en-GB" sz="1600" dirty="0">
                <a:latin typeface="+mj-lt"/>
                <a:ea typeface="Times New Roman" panose="02020603050405020304" pitchFamily="18" charset="0"/>
              </a:rPr>
              <a:t>4)	Regions 1 and 2</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north of 30° N;</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120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between 30° N and 30° S;</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south of 30° S.</a:t>
            </a:r>
          </a:p>
          <a:p>
            <a:pPr algn="just" hangingPunct="0">
              <a:spcBef>
                <a:spcPts val="600"/>
              </a:spcBef>
              <a:spcAft>
                <a:spcPts val="0"/>
              </a:spcAft>
              <a:tabLst>
                <a:tab pos="1188085" algn="l"/>
              </a:tabLst>
            </a:pPr>
            <a:r>
              <a:rPr lang="en-GB" sz="1600" dirty="0">
                <a:latin typeface="+mj-lt"/>
                <a:ea typeface="Times New Roman" panose="02020603050405020304" pitchFamily="18" charset="0"/>
              </a:rPr>
              <a:t>5)	Region 3</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north of 40° N;</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120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between 40° N and 50° S;</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south of 50° S.</a:t>
            </a:r>
          </a:p>
        </p:txBody>
      </p:sp>
      <p:pic>
        <p:nvPicPr>
          <p:cNvPr id="4" name="Picture 3"/>
          <p:cNvPicPr>
            <a:picLocks noChangeAspect="1"/>
          </p:cNvPicPr>
          <p:nvPr/>
        </p:nvPicPr>
        <p:blipFill>
          <a:blip r:embed="rId3"/>
          <a:stretch>
            <a:fillRect/>
          </a:stretch>
        </p:blipFill>
        <p:spPr>
          <a:xfrm>
            <a:off x="182939" y="1760827"/>
            <a:ext cx="8730229" cy="1908213"/>
          </a:xfrm>
          <a:prstGeom prst="rect">
            <a:avLst/>
          </a:prstGeom>
        </p:spPr>
      </p:pic>
      <p:sp>
        <p:nvSpPr>
          <p:cNvPr id="8" name="Rectangle 2">
            <a:extLst>
              <a:ext uri="{FF2B5EF4-FFF2-40B4-BE49-F238E27FC236}">
                <a16:creationId xmlns:a16="http://schemas.microsoft.com/office/drawing/2014/main" id="{9E88B621-A977-496A-9547-46883E22D3B2}"/>
              </a:ext>
            </a:extLst>
          </p:cNvPr>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Examples of Other Issues that may need to be Addressed at a Future WRC (4 part 1)</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115706801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772815"/>
            <a:ext cx="8661648" cy="4752529"/>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3" name="Rectangle 2"/>
          <p:cNvSpPr/>
          <p:nvPr/>
        </p:nvSpPr>
        <p:spPr>
          <a:xfrm>
            <a:off x="251520" y="1988840"/>
            <a:ext cx="8661648" cy="1600438"/>
          </a:xfrm>
          <a:prstGeom prst="rect">
            <a:avLst/>
          </a:prstGeom>
        </p:spPr>
        <p:txBody>
          <a:bodyPr wrap="square">
            <a:spAutoFit/>
          </a:bodyPr>
          <a:lstStyle/>
          <a:p>
            <a:pPr algn="ctr"/>
            <a:r>
              <a:rPr lang="en-GB" sz="1600" b="1" dirty="0">
                <a:latin typeface="+mj-lt"/>
              </a:rPr>
              <a:t>ICAO Annex 10 Volume 1</a:t>
            </a:r>
          </a:p>
          <a:p>
            <a:r>
              <a:rPr lang="en-GB" sz="1600" dirty="0">
                <a:latin typeface="+mj-lt"/>
              </a:rPr>
              <a:t>3.4.2.1 Recommendation.— The minimum value of field strength in the rated coverage of an NDB should be 70°microvolts per metre.</a:t>
            </a:r>
          </a:p>
          <a:p>
            <a:r>
              <a:rPr lang="en-GB" sz="1600" i="1" dirty="0">
                <a:latin typeface="+mj-lt"/>
              </a:rPr>
              <a:t>Note 1.— Guidance on the field strengths required particularly in the latitudes between 30°N and 30°S is given in 6.1 of Attachment C, and the relevant ITU provisions are given in Chapter VIII, Article 35, Section IV, Part B of the Radio Regulations</a:t>
            </a:r>
            <a:r>
              <a:rPr lang="en-GB" i="1" dirty="0"/>
              <a:t>.</a:t>
            </a:r>
          </a:p>
        </p:txBody>
      </p:sp>
      <p:sp>
        <p:nvSpPr>
          <p:cNvPr id="4" name="Rectangle 3"/>
          <p:cNvSpPr/>
          <p:nvPr/>
        </p:nvSpPr>
        <p:spPr>
          <a:xfrm>
            <a:off x="241176" y="3484551"/>
            <a:ext cx="8661648" cy="3031599"/>
          </a:xfrm>
          <a:prstGeom prst="rect">
            <a:avLst/>
          </a:prstGeom>
        </p:spPr>
        <p:txBody>
          <a:bodyPr wrap="square">
            <a:spAutoFit/>
          </a:bodyPr>
          <a:lstStyle/>
          <a:p>
            <a:r>
              <a:rPr lang="en-GB" sz="1600" dirty="0">
                <a:latin typeface="+mj-lt"/>
              </a:rPr>
              <a:t>A.— Minimum field strengths required at the boundary of the rated coverage:</a:t>
            </a:r>
          </a:p>
          <a:p>
            <a:pPr>
              <a:spcBef>
                <a:spcPts val="600"/>
              </a:spcBef>
            </a:pPr>
            <a:r>
              <a:rPr lang="en-GB" sz="1600" dirty="0">
                <a:latin typeface="+mj-lt"/>
              </a:rPr>
              <a:t>		By day for 		By night for </a:t>
            </a:r>
          </a:p>
          <a:p>
            <a:r>
              <a:rPr lang="en-GB" sz="1600" dirty="0">
                <a:latin typeface="+mj-lt"/>
              </a:rPr>
              <a:t>Latitude 		15 dB S/N ratio 	15 dB S/N ratio</a:t>
            </a:r>
          </a:p>
          <a:p>
            <a:pPr>
              <a:spcBef>
                <a:spcPts val="600"/>
              </a:spcBef>
            </a:pPr>
            <a:r>
              <a:rPr lang="en-GB" sz="1600" dirty="0">
                <a:latin typeface="+mj-lt"/>
              </a:rPr>
              <a:t>5°N – 5°S 		320 </a:t>
            </a:r>
            <a:r>
              <a:rPr lang="en-GB" sz="1600" dirty="0" err="1">
                <a:latin typeface="+mj-lt"/>
              </a:rPr>
              <a:t>μV</a:t>
            </a:r>
            <a:r>
              <a:rPr lang="en-GB" sz="1600" dirty="0">
                <a:latin typeface="+mj-lt"/>
              </a:rPr>
              <a:t>/m (+50 dB) 	900 </a:t>
            </a:r>
            <a:r>
              <a:rPr lang="en-GB" sz="1600" dirty="0" err="1">
                <a:latin typeface="+mj-lt"/>
              </a:rPr>
              <a:t>μV</a:t>
            </a:r>
            <a:r>
              <a:rPr lang="en-GB" sz="1600" dirty="0">
                <a:latin typeface="+mj-lt"/>
              </a:rPr>
              <a:t>/m (+59 dB)</a:t>
            </a:r>
          </a:p>
          <a:p>
            <a:r>
              <a:rPr lang="en-GB" sz="1600" dirty="0">
                <a:latin typeface="+mj-lt"/>
              </a:rPr>
              <a:t>5° – 15°N&amp;S 	85 </a:t>
            </a:r>
            <a:r>
              <a:rPr lang="en-GB" sz="1600" dirty="0" err="1">
                <a:latin typeface="+mj-lt"/>
              </a:rPr>
              <a:t>μV</a:t>
            </a:r>
            <a:r>
              <a:rPr lang="en-GB" sz="1600" dirty="0">
                <a:latin typeface="+mj-lt"/>
              </a:rPr>
              <a:t>/m (+39 dB) 	700 </a:t>
            </a:r>
            <a:r>
              <a:rPr lang="en-GB" sz="1600" dirty="0" err="1">
                <a:latin typeface="+mj-lt"/>
              </a:rPr>
              <a:t>μV</a:t>
            </a:r>
            <a:r>
              <a:rPr lang="en-GB" sz="1600" dirty="0">
                <a:latin typeface="+mj-lt"/>
              </a:rPr>
              <a:t>/m (+57 dB)</a:t>
            </a:r>
          </a:p>
          <a:p>
            <a:r>
              <a:rPr lang="en-GB" sz="1600" dirty="0">
                <a:latin typeface="+mj-lt"/>
              </a:rPr>
              <a:t>15° – 25°N&amp;S 	40 </a:t>
            </a:r>
            <a:r>
              <a:rPr lang="en-GB" sz="1600" dirty="0" err="1">
                <a:latin typeface="+mj-lt"/>
              </a:rPr>
              <a:t>μV</a:t>
            </a:r>
            <a:r>
              <a:rPr lang="en-GB" sz="1600" dirty="0">
                <a:latin typeface="+mj-lt"/>
              </a:rPr>
              <a:t>/m (+32 dB)	320 </a:t>
            </a:r>
            <a:r>
              <a:rPr lang="en-GB" sz="1600" dirty="0" err="1">
                <a:latin typeface="+mj-lt"/>
              </a:rPr>
              <a:t>μV</a:t>
            </a:r>
            <a:r>
              <a:rPr lang="en-GB" sz="1600" dirty="0">
                <a:latin typeface="+mj-lt"/>
              </a:rPr>
              <a:t>/m (+50 dB)</a:t>
            </a:r>
          </a:p>
          <a:p>
            <a:r>
              <a:rPr lang="en-GB" sz="1600" dirty="0">
                <a:latin typeface="+mj-lt"/>
              </a:rPr>
              <a:t>25° – 35°N&amp;S 	18*</a:t>
            </a:r>
            <a:r>
              <a:rPr lang="en-GB" sz="1600" dirty="0" err="1">
                <a:latin typeface="+mj-lt"/>
              </a:rPr>
              <a:t>μV</a:t>
            </a:r>
            <a:r>
              <a:rPr lang="en-GB" sz="1600" dirty="0">
                <a:latin typeface="+mj-lt"/>
              </a:rPr>
              <a:t>/m (+25 dB) 	120 </a:t>
            </a:r>
            <a:r>
              <a:rPr lang="en-GB" sz="1600" dirty="0" err="1">
                <a:latin typeface="+mj-lt"/>
              </a:rPr>
              <a:t>μV</a:t>
            </a:r>
            <a:r>
              <a:rPr lang="en-GB" sz="1600" dirty="0">
                <a:latin typeface="+mj-lt"/>
              </a:rPr>
              <a:t>/m (+42 dB)</a:t>
            </a:r>
          </a:p>
          <a:p>
            <a:r>
              <a:rPr lang="en-GB" sz="1600" dirty="0">
                <a:latin typeface="+mj-lt"/>
              </a:rPr>
              <a:t>&gt;35°N&amp;S 		18*</a:t>
            </a:r>
            <a:r>
              <a:rPr lang="en-GB" sz="1600" dirty="0" err="1">
                <a:latin typeface="+mj-lt"/>
              </a:rPr>
              <a:t>μV</a:t>
            </a:r>
            <a:r>
              <a:rPr lang="en-GB" sz="1600" dirty="0">
                <a:latin typeface="+mj-lt"/>
              </a:rPr>
              <a:t>/m (+25 dB) 	150 </a:t>
            </a:r>
            <a:r>
              <a:rPr lang="en-GB" sz="1600" dirty="0" err="1">
                <a:latin typeface="+mj-lt"/>
              </a:rPr>
              <a:t>μV</a:t>
            </a:r>
            <a:r>
              <a:rPr lang="en-GB" sz="1600" dirty="0">
                <a:latin typeface="+mj-lt"/>
              </a:rPr>
              <a:t>/m (+35 dB)</a:t>
            </a:r>
          </a:p>
          <a:p>
            <a:pPr>
              <a:spcBef>
                <a:spcPts val="600"/>
              </a:spcBef>
            </a:pPr>
            <a:r>
              <a:rPr lang="en-GB" sz="1600" dirty="0">
                <a:latin typeface="+mj-lt"/>
              </a:rPr>
              <a:t>A star shown against a figure indicates that a higher value of field strength — probably 2 or 3 times the values shown (plus 6 to plus 10 dB) — may be necessary in the presence of high aircraft noise and/or industrial noise</a:t>
            </a:r>
          </a:p>
        </p:txBody>
      </p:sp>
      <p:sp>
        <p:nvSpPr>
          <p:cNvPr id="8" name="Rectangle 2">
            <a:extLst>
              <a:ext uri="{FF2B5EF4-FFF2-40B4-BE49-F238E27FC236}">
                <a16:creationId xmlns:a16="http://schemas.microsoft.com/office/drawing/2014/main" id="{F9421632-BC3B-44C2-A414-933CF22FAF34}"/>
              </a:ext>
            </a:extLst>
          </p:cNvPr>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Examples of Other Issues that may need to be Addressed at a Future WRC (4 part 2)</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143065171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11560" y="1844824"/>
            <a:ext cx="8165201" cy="3556706"/>
          </a:xfrm>
          <a:prstGeom prst="rect">
            <a:avLst/>
          </a:prstGeom>
        </p:spPr>
      </p:pic>
    </p:spTree>
    <p:extLst>
      <p:ext uri="{BB962C8B-B14F-4D97-AF65-F5344CB8AC3E}">
        <p14:creationId xmlns:p14="http://schemas.microsoft.com/office/powerpoint/2010/main" val="325154833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WRC-19 Agenda Item 1.10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lnSpc>
                <a:spcPct val="80000"/>
              </a:lnSpc>
              <a:spcBef>
                <a:spcPts val="300"/>
              </a:spcBef>
              <a:buClr>
                <a:srgbClr val="FF0000"/>
              </a:buClr>
              <a:buNone/>
            </a:pPr>
            <a:r>
              <a:rPr lang="en-GB" altLang="en-US" sz="2400" b="1" i="1" dirty="0">
                <a:solidFill>
                  <a:schemeClr val="tx2"/>
                </a:solidFill>
                <a:latin typeface="+mj-lt"/>
                <a:cs typeface="Times New Roman" pitchFamily="18" charset="0"/>
              </a:rPr>
              <a:t>invites ITU-R</a:t>
            </a:r>
          </a:p>
          <a:p>
            <a:pPr marL="0" lvl="1" indent="-354013">
              <a:lnSpc>
                <a:spcPct val="80000"/>
              </a:lnSpc>
              <a:spcBef>
                <a:spcPts val="300"/>
              </a:spcBef>
              <a:buClr>
                <a:srgbClr val="FF0000"/>
              </a:buClr>
              <a:buFont typeface="+mj-lt"/>
              <a:buAutoNum type="arabicPeriod"/>
            </a:pPr>
            <a:r>
              <a:rPr lang="en-GB" altLang="en-US" sz="2000" dirty="0">
                <a:solidFill>
                  <a:schemeClr val="tx2"/>
                </a:solidFill>
                <a:latin typeface="+mj-lt"/>
                <a:cs typeface="Times New Roman" pitchFamily="18" charset="0"/>
              </a:rPr>
              <a:t>to conduct the relevant studies, taking into account information and requirements provided by ICAO for both the terrestrial and satellite components, including:</a:t>
            </a:r>
          </a:p>
          <a:p>
            <a:pPr marL="720000" lvl="2" indent="-720000">
              <a:lnSpc>
                <a:spcPct val="80000"/>
              </a:lnSpc>
              <a:spcBef>
                <a:spcPts val="300"/>
              </a:spcBef>
              <a:buClr>
                <a:srgbClr val="FF0000"/>
              </a:buClr>
              <a:buFont typeface="+mj-lt"/>
              <a:buAutoNum type="alphaLcParenR"/>
            </a:pPr>
            <a:r>
              <a:rPr lang="en-GB" altLang="en-US" sz="2000" dirty="0">
                <a:solidFill>
                  <a:schemeClr val="tx2"/>
                </a:solidFill>
                <a:latin typeface="+mj-lt"/>
                <a:cs typeface="Times New Roman" pitchFamily="18" charset="0"/>
              </a:rPr>
              <a:t>quantification and characterization of radiocommunication requirements related to GADSS, such as:</a:t>
            </a:r>
          </a:p>
          <a:p>
            <a:pPr marL="1074738" lvl="3" indent="-354013">
              <a:lnSpc>
                <a:spcPct val="80000"/>
              </a:lnSpc>
              <a:spcBef>
                <a:spcPts val="300"/>
              </a:spcBef>
              <a:buClr>
                <a:srgbClr val="FF0000"/>
              </a:buClr>
            </a:pPr>
            <a:r>
              <a:rPr lang="en-GB" altLang="en-US" dirty="0">
                <a:solidFill>
                  <a:schemeClr val="tx2"/>
                </a:solidFill>
                <a:latin typeface="+mj-lt"/>
                <a:cs typeface="Times New Roman" pitchFamily="18" charset="0"/>
              </a:rPr>
              <a:t>data traffic requirements for different system components of GADSS (such as the aircraft tracking, autonomous distress and flight data recovery systems) and their terrestrial and satellite components at each phase of the operation;</a:t>
            </a:r>
          </a:p>
          <a:p>
            <a:pPr marL="1074738" lvl="3" indent="-354013">
              <a:lnSpc>
                <a:spcPct val="80000"/>
              </a:lnSpc>
              <a:spcBef>
                <a:spcPts val="300"/>
              </a:spcBef>
              <a:buClr>
                <a:srgbClr val="FF0000"/>
              </a:buClr>
            </a:pPr>
            <a:r>
              <a:rPr lang="en-GB" altLang="en-US" dirty="0">
                <a:solidFill>
                  <a:schemeClr val="tx2"/>
                </a:solidFill>
                <a:latin typeface="+mj-lt"/>
                <a:cs typeface="Times New Roman" pitchFamily="18" charset="0"/>
              </a:rPr>
              <a:t>information on the radiocommunication requirement related to safety-of-life applications;</a:t>
            </a:r>
          </a:p>
          <a:p>
            <a:pPr marL="1074738" lvl="3" indent="-354013">
              <a:lnSpc>
                <a:spcPct val="80000"/>
              </a:lnSpc>
              <a:spcBef>
                <a:spcPts val="300"/>
              </a:spcBef>
              <a:buClr>
                <a:srgbClr val="FF0000"/>
              </a:buClr>
            </a:pPr>
            <a:r>
              <a:rPr lang="en-GB" altLang="en-US" dirty="0">
                <a:solidFill>
                  <a:schemeClr val="tx2"/>
                </a:solidFill>
                <a:latin typeface="+mj-lt"/>
                <a:cs typeface="Times New Roman" pitchFamily="18" charset="0"/>
              </a:rPr>
              <a:t>performance criteria for terrestrial and satellite systems;</a:t>
            </a:r>
          </a:p>
          <a:p>
            <a:pPr marL="720000" lvl="2" indent="-720000">
              <a:lnSpc>
                <a:spcPct val="80000"/>
              </a:lnSpc>
              <a:spcBef>
                <a:spcPts val="300"/>
              </a:spcBef>
              <a:buClr>
                <a:srgbClr val="FF0000"/>
              </a:buClr>
              <a:buFont typeface="+mj-lt"/>
              <a:buAutoNum type="alphaLcParenR"/>
            </a:pPr>
            <a:r>
              <a:rPr lang="en-GB" altLang="en-US" sz="2000" dirty="0">
                <a:solidFill>
                  <a:schemeClr val="tx2"/>
                </a:solidFill>
                <a:latin typeface="+mj-lt"/>
                <a:cs typeface="Times New Roman" pitchFamily="18" charset="0"/>
              </a:rPr>
              <a:t>analysis of the existing allocations to the relevant aeronautical services and determining whether any additional spectrum is required;</a:t>
            </a:r>
          </a:p>
          <a:p>
            <a:pPr marL="0" lvl="2" indent="-720000">
              <a:lnSpc>
                <a:spcPct val="80000"/>
              </a:lnSpc>
              <a:spcBef>
                <a:spcPts val="300"/>
              </a:spcBef>
              <a:buClr>
                <a:srgbClr val="FF0000"/>
              </a:buClr>
              <a:buFont typeface="+mj-lt"/>
              <a:buAutoNum type="alphaLcParenR"/>
            </a:pPr>
            <a:r>
              <a:rPr lang="en-GB" altLang="en-US" sz="2000" dirty="0">
                <a:solidFill>
                  <a:schemeClr val="tx2"/>
                </a:solidFill>
                <a:latin typeface="+mj-lt"/>
                <a:cs typeface="Times New Roman" pitchFamily="18" charset="0"/>
              </a:rPr>
              <a:t>studies on sharing and/or compatibility with the existing services;</a:t>
            </a:r>
          </a:p>
          <a:p>
            <a:pPr marL="0" lvl="1" indent="-457200">
              <a:lnSpc>
                <a:spcPct val="80000"/>
              </a:lnSpc>
              <a:spcBef>
                <a:spcPts val="1200"/>
              </a:spcBef>
              <a:buClr>
                <a:srgbClr val="FF0000"/>
              </a:buClr>
              <a:buFont typeface="+mj-lt"/>
              <a:buAutoNum type="arabicPeriod"/>
            </a:pPr>
            <a:r>
              <a:rPr lang="en-GB" altLang="en-US" sz="2000" dirty="0">
                <a:solidFill>
                  <a:schemeClr val="tx2"/>
                </a:solidFill>
                <a:latin typeface="+mj-lt"/>
                <a:cs typeface="Times New Roman" pitchFamily="18" charset="0"/>
              </a:rPr>
              <a:t>to undertake studies of the existing regulatory provisions to determine whether it might be necessary to apply additional regulatory measures,</a:t>
            </a:r>
          </a:p>
          <a:p>
            <a:endParaRPr lang="en-GB" altLang="en-US" dirty="0"/>
          </a:p>
        </p:txBody>
      </p:sp>
    </p:spTree>
    <p:extLst>
      <p:ext uri="{BB962C8B-B14F-4D97-AF65-F5344CB8AC3E}">
        <p14:creationId xmlns:p14="http://schemas.microsoft.com/office/powerpoint/2010/main" val="4719685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wipe(left)">
                                      <p:cBhvr>
                                        <p:cTn id="10" dur="500"/>
                                        <p:tgtEl>
                                          <p:spTgt spid="6">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wipe(left)">
                                      <p:cBhvr>
                                        <p:cTn id="13" dur="500"/>
                                        <p:tgtEl>
                                          <p:spTgt spid="6">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6">
                                            <p:txEl>
                                              <p:pRg st="4" end="4"/>
                                            </p:txEl>
                                          </p:spTgt>
                                        </p:tgtEl>
                                        <p:attrNameLst>
                                          <p:attrName>style.visibility</p:attrName>
                                        </p:attrNameLst>
                                      </p:cBhvr>
                                      <p:to>
                                        <p:strVal val="visible"/>
                                      </p:to>
                                    </p:set>
                                    <p:animEffect transition="in" filter="wipe(left)">
                                      <p:cBhvr>
                                        <p:cTn id="16" dur="500"/>
                                        <p:tgtEl>
                                          <p:spTgt spid="6">
                                            <p:txEl>
                                              <p:pRg st="4" end="4"/>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animEffect transition="in" filter="wipe(left)">
                                      <p:cBhvr>
                                        <p:cTn id="19" dur="500"/>
                                        <p:tgtEl>
                                          <p:spTgt spid="6">
                                            <p:txEl>
                                              <p:pRg st="5" end="5"/>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6">
                                            <p:txEl>
                                              <p:pRg st="6" end="6"/>
                                            </p:txEl>
                                          </p:spTgt>
                                        </p:tgtEl>
                                        <p:attrNameLst>
                                          <p:attrName>style.visibility</p:attrName>
                                        </p:attrNameLst>
                                      </p:cBhvr>
                                      <p:to>
                                        <p:strVal val="visible"/>
                                      </p:to>
                                    </p:set>
                                    <p:animEffect transition="in" filter="wipe(left)">
                                      <p:cBhvr>
                                        <p:cTn id="22" dur="500"/>
                                        <p:tgtEl>
                                          <p:spTgt spid="6">
                                            <p:txEl>
                                              <p:pRg st="6" end="6"/>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6">
                                            <p:txEl>
                                              <p:pRg st="7" end="7"/>
                                            </p:txEl>
                                          </p:spTgt>
                                        </p:tgtEl>
                                        <p:attrNameLst>
                                          <p:attrName>style.visibility</p:attrName>
                                        </p:attrNameLst>
                                      </p:cBhvr>
                                      <p:to>
                                        <p:strVal val="visible"/>
                                      </p:to>
                                    </p:set>
                                    <p:animEffect transition="in" filter="wipe(left)">
                                      <p:cBhvr>
                                        <p:cTn id="25" dur="500"/>
                                        <p:tgtEl>
                                          <p:spTgt spid="6">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6">
                                            <p:txEl>
                                              <p:pRg st="8" end="8"/>
                                            </p:txEl>
                                          </p:spTgt>
                                        </p:tgtEl>
                                        <p:attrNameLst>
                                          <p:attrName>style.visibility</p:attrName>
                                        </p:attrNameLst>
                                      </p:cBhvr>
                                      <p:to>
                                        <p:strVal val="visible"/>
                                      </p:to>
                                    </p:set>
                                    <p:animEffect transition="in" filter="wipe(left)">
                                      <p:cBhvr>
                                        <p:cTn id="30"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GADSS What We Know?</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lnSpc>
                <a:spcPct val="80000"/>
              </a:lnSpc>
              <a:spcBef>
                <a:spcPts val="300"/>
              </a:spcBef>
              <a:buClr>
                <a:srgbClr val="FF0000"/>
              </a:buClr>
              <a:buFont typeface="Wingdings" panose="05000000000000000000" pitchFamily="2" charset="2"/>
              <a:buChar char="Ø"/>
            </a:pPr>
            <a:endParaRPr lang="en-GB" altLang="en-US" sz="2000" dirty="0">
              <a:solidFill>
                <a:schemeClr val="tx2"/>
              </a:solidFill>
              <a:latin typeface="+mj-lt"/>
              <a:cs typeface="Times New Roman" pitchFamily="18" charset="0"/>
            </a:endParaRPr>
          </a:p>
          <a:p>
            <a:endParaRPr lang="en-GB" altLang="en-US" dirty="0"/>
          </a:p>
        </p:txBody>
      </p:sp>
      <p:sp>
        <p:nvSpPr>
          <p:cNvPr id="7" name="Content Placeholder 2"/>
          <p:cNvSpPr txBox="1">
            <a:spLocks/>
          </p:cNvSpPr>
          <p:nvPr/>
        </p:nvSpPr>
        <p:spPr>
          <a:xfrm>
            <a:off x="251520" y="2225611"/>
            <a:ext cx="8661648" cy="3435637"/>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dirty="0">
                <a:solidFill>
                  <a:srgbClr val="279DD9"/>
                </a:solidFill>
                <a:latin typeface="+mj-lt"/>
              </a:rPr>
              <a:t>Concept Built on Existing Systems</a:t>
            </a:r>
          </a:p>
          <a:p>
            <a:pPr>
              <a:buClr>
                <a:srgbClr val="FF0000"/>
              </a:buClr>
              <a:buFont typeface="Wingdings" panose="05000000000000000000" pitchFamily="2" charset="2"/>
              <a:buChar char="Ø"/>
            </a:pPr>
            <a:r>
              <a:rPr lang="en-GB" dirty="0">
                <a:solidFill>
                  <a:srgbClr val="279DD9"/>
                </a:solidFill>
                <a:latin typeface="+mj-lt"/>
              </a:rPr>
              <a:t>Deficiencies in Global Flight Tracking Capability</a:t>
            </a:r>
          </a:p>
          <a:p>
            <a:pPr lvl="1">
              <a:buClr>
                <a:srgbClr val="FF0000"/>
              </a:buClr>
              <a:buFont typeface="Wingdings" panose="05000000000000000000" pitchFamily="2" charset="2"/>
              <a:buChar char="Ø"/>
            </a:pPr>
            <a:r>
              <a:rPr lang="en-GB" dirty="0">
                <a:solidFill>
                  <a:srgbClr val="279DD9"/>
                </a:solidFill>
                <a:latin typeface="+mj-lt"/>
              </a:rPr>
              <a:t>Identified as a result of AF 447 &amp; MH 360 Incidents</a:t>
            </a:r>
          </a:p>
          <a:p>
            <a:pPr lvl="1">
              <a:buClr>
                <a:srgbClr val="FF0000"/>
              </a:buClr>
              <a:buFont typeface="Wingdings" panose="05000000000000000000" pitchFamily="2" charset="2"/>
              <a:buChar char="Ø"/>
            </a:pPr>
            <a:r>
              <a:rPr lang="en-GB" dirty="0">
                <a:solidFill>
                  <a:srgbClr val="279DD9"/>
                </a:solidFill>
                <a:latin typeface="+mj-lt"/>
              </a:rPr>
              <a:t>Addressed at WRC-19 </a:t>
            </a:r>
          </a:p>
          <a:p>
            <a:pPr lvl="1">
              <a:buClr>
                <a:srgbClr val="FF0000"/>
              </a:buClr>
              <a:buFont typeface="Wingdings" panose="05000000000000000000" pitchFamily="2" charset="2"/>
              <a:buChar char="Ø"/>
            </a:pPr>
            <a:r>
              <a:rPr lang="en-GB" dirty="0">
                <a:solidFill>
                  <a:srgbClr val="279DD9"/>
                </a:solidFill>
                <a:latin typeface="+mj-lt"/>
              </a:rPr>
              <a:t>Allocation for Satellite ADS-B</a:t>
            </a: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1969487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wipe(left)">
                                      <p:cBhvr>
                                        <p:cTn id="15" dur="500"/>
                                        <p:tgtEl>
                                          <p:spTgt spid="7">
                                            <p:txEl>
                                              <p:pRg st="2" end="2"/>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wipe(left)">
                                      <p:cBhvr>
                                        <p:cTn id="18" dur="500"/>
                                        <p:tgtEl>
                                          <p:spTgt spid="7">
                                            <p:txEl>
                                              <p:pRg st="3" end="3"/>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Effect transition="in" filter="wipe(left)">
                                      <p:cBhvr>
                                        <p:cTn id="21"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Why Do We Need Agenda Item 1.10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p:cNvSpPr txBox="1">
            <a:spLocks/>
          </p:cNvSpPr>
          <p:nvPr/>
        </p:nvSpPr>
        <p:spPr>
          <a:xfrm>
            <a:off x="251520" y="1268760"/>
            <a:ext cx="8661648" cy="5318019"/>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4200" b="1" dirty="0">
                <a:solidFill>
                  <a:srgbClr val="279DD9"/>
                </a:solidFill>
                <a:latin typeface="+mj-lt"/>
              </a:rPr>
              <a:t>Concentrate on </a:t>
            </a:r>
          </a:p>
          <a:p>
            <a:pPr lvl="1">
              <a:spcBef>
                <a:spcPts val="0"/>
              </a:spcBef>
              <a:buClr>
                <a:srgbClr val="FF0000"/>
              </a:buClr>
              <a:buFont typeface="Wingdings" panose="05000000000000000000" pitchFamily="2" charset="2"/>
              <a:buChar char="Ø"/>
            </a:pPr>
            <a:r>
              <a:rPr lang="en-GB" sz="3800" dirty="0">
                <a:solidFill>
                  <a:srgbClr val="279DD9"/>
                </a:solidFill>
                <a:latin typeface="+mj-lt"/>
              </a:rPr>
              <a:t>Article </a:t>
            </a:r>
            <a:r>
              <a:rPr lang="en-GB" sz="3800" b="1" dirty="0">
                <a:solidFill>
                  <a:srgbClr val="279DD9"/>
                </a:solidFill>
                <a:latin typeface="+mj-lt"/>
              </a:rPr>
              <a:t>5</a:t>
            </a:r>
            <a:r>
              <a:rPr lang="en-GB" sz="3800" dirty="0">
                <a:solidFill>
                  <a:srgbClr val="279DD9"/>
                </a:solidFill>
                <a:latin typeface="+mj-lt"/>
              </a:rPr>
              <a:t> – Table of Allocations</a:t>
            </a:r>
          </a:p>
          <a:p>
            <a:pPr lvl="1">
              <a:spcBef>
                <a:spcPts val="0"/>
              </a:spcBef>
              <a:buClr>
                <a:srgbClr val="FF0000"/>
              </a:buClr>
              <a:buFont typeface="Wingdings" panose="05000000000000000000" pitchFamily="2" charset="2"/>
              <a:buChar char="Ø"/>
            </a:pPr>
            <a:r>
              <a:rPr lang="en-GB" sz="3800" dirty="0">
                <a:solidFill>
                  <a:srgbClr val="279DD9"/>
                </a:solidFill>
                <a:latin typeface="+mj-lt"/>
              </a:rPr>
              <a:t>Footnotes</a:t>
            </a:r>
          </a:p>
          <a:p>
            <a:pPr lvl="1">
              <a:spcBef>
                <a:spcPts val="0"/>
              </a:spcBef>
              <a:buClr>
                <a:srgbClr val="FF0000"/>
              </a:buClr>
              <a:buFont typeface="Wingdings" panose="05000000000000000000" pitchFamily="2" charset="2"/>
              <a:buChar char="Ø"/>
            </a:pPr>
            <a:r>
              <a:rPr lang="en-GB" sz="3800" dirty="0">
                <a:solidFill>
                  <a:srgbClr val="279DD9"/>
                </a:solidFill>
                <a:latin typeface="+mj-lt"/>
              </a:rPr>
              <a:t>Associated Resolutions</a:t>
            </a:r>
          </a:p>
          <a:p>
            <a:pPr>
              <a:buClr>
                <a:srgbClr val="FF0000"/>
              </a:buClr>
              <a:buFont typeface="Wingdings" panose="05000000000000000000" pitchFamily="2" charset="2"/>
              <a:buChar char="Ø"/>
            </a:pPr>
            <a:r>
              <a:rPr lang="en-GB" sz="4200" b="1" dirty="0">
                <a:solidFill>
                  <a:srgbClr val="279DD9"/>
                </a:solidFill>
                <a:latin typeface="+mj-lt"/>
              </a:rPr>
              <a:t>Other Articles and Appendices of Interest</a:t>
            </a:r>
          </a:p>
          <a:p>
            <a:pPr lvl="1">
              <a:buClr>
                <a:srgbClr val="FF0000"/>
              </a:buClr>
              <a:buFont typeface="Wingdings" panose="05000000000000000000" pitchFamily="2" charset="2"/>
              <a:buChar char="Ø"/>
            </a:pPr>
            <a:r>
              <a:rPr lang="en-GB" sz="3800" dirty="0">
                <a:solidFill>
                  <a:srgbClr val="279DD9"/>
                </a:solidFill>
                <a:latin typeface="+mj-lt"/>
              </a:rPr>
              <a:t>Chapter V – Administrative provisions</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18 </a:t>
            </a:r>
            <a:r>
              <a:rPr lang="en-GB" sz="3400" dirty="0">
                <a:solidFill>
                  <a:srgbClr val="279DD9"/>
                </a:solidFill>
                <a:latin typeface="+mj-lt"/>
              </a:rPr>
              <a:t>– Licences</a:t>
            </a:r>
          </a:p>
          <a:p>
            <a:pPr lvl="1">
              <a:buClr>
                <a:srgbClr val="FF0000"/>
              </a:buClr>
              <a:buFont typeface="Wingdings" panose="05000000000000000000" pitchFamily="2" charset="2"/>
              <a:buChar char="Ø"/>
            </a:pPr>
            <a:r>
              <a:rPr lang="en-GB" sz="3800" dirty="0">
                <a:solidFill>
                  <a:srgbClr val="279DD9"/>
                </a:solidFill>
                <a:latin typeface="+mj-lt"/>
              </a:rPr>
              <a:t>Chapter VI – Provisions for services and stations</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28 </a:t>
            </a:r>
            <a:r>
              <a:rPr lang="en-GB" sz="3400" dirty="0">
                <a:solidFill>
                  <a:srgbClr val="279DD9"/>
                </a:solidFill>
                <a:latin typeface="+mj-lt"/>
              </a:rPr>
              <a:t>– Radiodetermination</a:t>
            </a:r>
          </a:p>
          <a:p>
            <a:pPr lvl="1">
              <a:buClr>
                <a:srgbClr val="FF0000"/>
              </a:buClr>
              <a:buFont typeface="Wingdings" panose="05000000000000000000" pitchFamily="2" charset="2"/>
              <a:buChar char="Ø"/>
            </a:pPr>
            <a:r>
              <a:rPr lang="en-GB" sz="3800" dirty="0">
                <a:solidFill>
                  <a:srgbClr val="279DD9"/>
                </a:solidFill>
                <a:latin typeface="+mj-lt"/>
              </a:rPr>
              <a:t>Chapter VII – Distress and safety communication</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30 </a:t>
            </a:r>
            <a:r>
              <a:rPr lang="en-GB" sz="3400" dirty="0">
                <a:solidFill>
                  <a:srgbClr val="279DD9"/>
                </a:solidFill>
                <a:latin typeface="+mj-lt"/>
              </a:rPr>
              <a:t>– General</a:t>
            </a:r>
          </a:p>
          <a:p>
            <a:pPr lvl="1">
              <a:spcBef>
                <a:spcPts val="1200"/>
              </a:spcBef>
              <a:buClr>
                <a:srgbClr val="FF0000"/>
              </a:buClr>
              <a:buFont typeface="Wingdings" panose="05000000000000000000" pitchFamily="2" charset="2"/>
              <a:buChar char="Ø"/>
            </a:pPr>
            <a:r>
              <a:rPr lang="en-GB" sz="3800" dirty="0">
                <a:solidFill>
                  <a:srgbClr val="279DD9"/>
                </a:solidFill>
                <a:latin typeface="+mj-lt"/>
              </a:rPr>
              <a:t>Appendix </a:t>
            </a:r>
            <a:r>
              <a:rPr lang="en-GB" sz="3800" b="1" dirty="0">
                <a:solidFill>
                  <a:srgbClr val="279DD9"/>
                </a:solidFill>
                <a:latin typeface="+mj-lt"/>
              </a:rPr>
              <a:t>12</a:t>
            </a:r>
            <a:r>
              <a:rPr lang="en-GB" sz="3800" dirty="0">
                <a:solidFill>
                  <a:srgbClr val="279DD9"/>
                </a:solidFill>
                <a:latin typeface="+mj-lt"/>
              </a:rPr>
              <a:t> – Special rules applicable to </a:t>
            </a:r>
            <a:r>
              <a:rPr lang="en-GB" sz="3800" dirty="0" err="1">
                <a:solidFill>
                  <a:srgbClr val="279DD9"/>
                </a:solidFill>
                <a:latin typeface="+mj-lt"/>
              </a:rPr>
              <a:t>radiobeacons</a:t>
            </a:r>
            <a:endParaRPr lang="en-GB" sz="3800" dirty="0">
              <a:solidFill>
                <a:srgbClr val="279DD9"/>
              </a:solidFill>
              <a:latin typeface="+mj-lt"/>
            </a:endParaRPr>
          </a:p>
          <a:p>
            <a:pPr lvl="1">
              <a:spcBef>
                <a:spcPts val="1200"/>
              </a:spcBef>
              <a:buClr>
                <a:srgbClr val="FF0000"/>
              </a:buClr>
              <a:buFont typeface="Wingdings" panose="05000000000000000000" pitchFamily="2" charset="2"/>
              <a:buChar char="Ø"/>
            </a:pPr>
            <a:r>
              <a:rPr lang="en-GB" sz="3800" dirty="0">
                <a:solidFill>
                  <a:srgbClr val="279DD9"/>
                </a:solidFill>
                <a:latin typeface="+mj-lt"/>
              </a:rPr>
              <a:t>Appendix </a:t>
            </a:r>
            <a:r>
              <a:rPr lang="en-GB" sz="3800" b="1" dirty="0">
                <a:solidFill>
                  <a:srgbClr val="279DD9"/>
                </a:solidFill>
                <a:latin typeface="+mj-lt"/>
              </a:rPr>
              <a:t>27</a:t>
            </a:r>
            <a:r>
              <a:rPr lang="en-GB" sz="3800" dirty="0">
                <a:solidFill>
                  <a:srgbClr val="279DD9"/>
                </a:solidFill>
                <a:latin typeface="+mj-lt"/>
              </a:rPr>
              <a:t> – Frequency allotment plan for the aeronautical mobile (R) service and related information</a:t>
            </a:r>
          </a:p>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4855969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wipe(left)">
                                      <p:cBhvr>
                                        <p:cTn id="10" dur="500"/>
                                        <p:tgtEl>
                                          <p:spTgt spid="8">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Effect transition="in" filter="wipe(left)">
                                      <p:cBhvr>
                                        <p:cTn id="13" dur="500"/>
                                        <p:tgtEl>
                                          <p:spTgt spid="8">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8">
                                            <p:txEl>
                                              <p:pRg st="3" end="3"/>
                                            </p:txEl>
                                          </p:spTgt>
                                        </p:tgtEl>
                                        <p:attrNameLst>
                                          <p:attrName>style.visibility</p:attrName>
                                        </p:attrNameLst>
                                      </p:cBhvr>
                                      <p:to>
                                        <p:strVal val="visible"/>
                                      </p:to>
                                    </p:set>
                                    <p:animEffect transition="in" filter="wipe(left)">
                                      <p:cBhvr>
                                        <p:cTn id="16" dur="500"/>
                                        <p:tgtEl>
                                          <p:spTgt spid="8">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wipe(left)">
                                      <p:cBhvr>
                                        <p:cTn id="21" dur="500"/>
                                        <p:tgtEl>
                                          <p:spTgt spid="8">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8">
                                            <p:txEl>
                                              <p:pRg st="5" end="5"/>
                                            </p:txEl>
                                          </p:spTgt>
                                        </p:tgtEl>
                                        <p:attrNameLst>
                                          <p:attrName>style.visibility</p:attrName>
                                        </p:attrNameLst>
                                      </p:cBhvr>
                                      <p:to>
                                        <p:strVal val="visible"/>
                                      </p:to>
                                    </p:set>
                                    <p:animEffect transition="in" filter="wipe(left)">
                                      <p:cBhvr>
                                        <p:cTn id="26" dur="500"/>
                                        <p:tgtEl>
                                          <p:spTgt spid="8">
                                            <p:txEl>
                                              <p:pRg st="5" end="5"/>
                                            </p:txEl>
                                          </p:spTgt>
                                        </p:tgtEl>
                                      </p:cBhvr>
                                    </p:animEffect>
                                  </p:childTnLst>
                                </p:cTn>
                              </p:par>
                              <p:par>
                                <p:cTn id="27" presetID="22" presetClass="entr" presetSubtype="8" fill="hold" nodeType="withEffect">
                                  <p:stCondLst>
                                    <p:cond delay="0"/>
                                  </p:stCondLst>
                                  <p:childTnLst>
                                    <p:set>
                                      <p:cBhvr>
                                        <p:cTn id="28" dur="1" fill="hold">
                                          <p:stCondLst>
                                            <p:cond delay="0"/>
                                          </p:stCondLst>
                                        </p:cTn>
                                        <p:tgtEl>
                                          <p:spTgt spid="8">
                                            <p:txEl>
                                              <p:pRg st="6" end="6"/>
                                            </p:txEl>
                                          </p:spTgt>
                                        </p:tgtEl>
                                        <p:attrNameLst>
                                          <p:attrName>style.visibility</p:attrName>
                                        </p:attrNameLst>
                                      </p:cBhvr>
                                      <p:to>
                                        <p:strVal val="visible"/>
                                      </p:to>
                                    </p:set>
                                    <p:animEffect transition="in" filter="wipe(left)">
                                      <p:cBhvr>
                                        <p:cTn id="29" dur="500"/>
                                        <p:tgtEl>
                                          <p:spTgt spid="8">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8">
                                            <p:txEl>
                                              <p:pRg st="7" end="7"/>
                                            </p:txEl>
                                          </p:spTgt>
                                        </p:tgtEl>
                                        <p:attrNameLst>
                                          <p:attrName>style.visibility</p:attrName>
                                        </p:attrNameLst>
                                      </p:cBhvr>
                                      <p:to>
                                        <p:strVal val="visible"/>
                                      </p:to>
                                    </p:set>
                                    <p:animEffect transition="in" filter="wipe(left)">
                                      <p:cBhvr>
                                        <p:cTn id="34" dur="500"/>
                                        <p:tgtEl>
                                          <p:spTgt spid="8">
                                            <p:txEl>
                                              <p:pRg st="7" end="7"/>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8">
                                            <p:txEl>
                                              <p:pRg st="8" end="8"/>
                                            </p:txEl>
                                          </p:spTgt>
                                        </p:tgtEl>
                                        <p:attrNameLst>
                                          <p:attrName>style.visibility</p:attrName>
                                        </p:attrNameLst>
                                      </p:cBhvr>
                                      <p:to>
                                        <p:strVal val="visible"/>
                                      </p:to>
                                    </p:set>
                                    <p:animEffect transition="in" filter="wipe(left)">
                                      <p:cBhvr>
                                        <p:cTn id="37" dur="500"/>
                                        <p:tgtEl>
                                          <p:spTgt spid="8">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8">
                                            <p:txEl>
                                              <p:pRg st="9" end="9"/>
                                            </p:txEl>
                                          </p:spTgt>
                                        </p:tgtEl>
                                        <p:attrNameLst>
                                          <p:attrName>style.visibility</p:attrName>
                                        </p:attrNameLst>
                                      </p:cBhvr>
                                      <p:to>
                                        <p:strVal val="visible"/>
                                      </p:to>
                                    </p:set>
                                    <p:animEffect transition="in" filter="wipe(left)">
                                      <p:cBhvr>
                                        <p:cTn id="42" dur="500"/>
                                        <p:tgtEl>
                                          <p:spTgt spid="8">
                                            <p:txEl>
                                              <p:pRg st="9" end="9"/>
                                            </p:txEl>
                                          </p:spTgt>
                                        </p:tgtEl>
                                      </p:cBhvr>
                                    </p:animEffect>
                                  </p:childTnLst>
                                </p:cTn>
                              </p:par>
                              <p:par>
                                <p:cTn id="43" presetID="22" presetClass="entr" presetSubtype="8" fill="hold" nodeType="withEffect">
                                  <p:stCondLst>
                                    <p:cond delay="0"/>
                                  </p:stCondLst>
                                  <p:childTnLst>
                                    <p:set>
                                      <p:cBhvr>
                                        <p:cTn id="44" dur="1" fill="hold">
                                          <p:stCondLst>
                                            <p:cond delay="0"/>
                                          </p:stCondLst>
                                        </p:cTn>
                                        <p:tgtEl>
                                          <p:spTgt spid="8">
                                            <p:txEl>
                                              <p:pRg st="10" end="10"/>
                                            </p:txEl>
                                          </p:spTgt>
                                        </p:tgtEl>
                                        <p:attrNameLst>
                                          <p:attrName>style.visibility</p:attrName>
                                        </p:attrNameLst>
                                      </p:cBhvr>
                                      <p:to>
                                        <p:strVal val="visible"/>
                                      </p:to>
                                    </p:set>
                                    <p:animEffect transition="in" filter="wipe(left)">
                                      <p:cBhvr>
                                        <p:cTn id="45" dur="500"/>
                                        <p:tgtEl>
                                          <p:spTgt spid="8">
                                            <p:txEl>
                                              <p:pRg st="10" end="10"/>
                                            </p:txEl>
                                          </p:spTgt>
                                        </p:tgtEl>
                                      </p:cBhvr>
                                    </p:animEffect>
                                  </p:childTnLst>
                                </p:cTn>
                              </p:par>
                              <p:par>
                                <p:cTn id="46" presetID="22" presetClass="entr" presetSubtype="8" fill="hold" nodeType="withEffect">
                                  <p:stCondLst>
                                    <p:cond delay="0"/>
                                  </p:stCondLst>
                                  <p:childTnLst>
                                    <p:set>
                                      <p:cBhvr>
                                        <p:cTn id="47" dur="1" fill="hold">
                                          <p:stCondLst>
                                            <p:cond delay="0"/>
                                          </p:stCondLst>
                                        </p:cTn>
                                        <p:tgtEl>
                                          <p:spTgt spid="8">
                                            <p:txEl>
                                              <p:pRg st="11" end="11"/>
                                            </p:txEl>
                                          </p:spTgt>
                                        </p:tgtEl>
                                        <p:attrNameLst>
                                          <p:attrName>style.visibility</p:attrName>
                                        </p:attrNameLst>
                                      </p:cBhvr>
                                      <p:to>
                                        <p:strVal val="visible"/>
                                      </p:to>
                                    </p:set>
                                    <p:animEffect transition="in" filter="wipe(left)">
                                      <p:cBhvr>
                                        <p:cTn id="48" dur="500"/>
                                        <p:tgtEl>
                                          <p:spTgt spid="8">
                                            <p:txEl>
                                              <p:pRg st="11" end="11"/>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8">
                                            <p:txEl>
                                              <p:pRg st="12" end="12"/>
                                            </p:txEl>
                                          </p:spTgt>
                                        </p:tgtEl>
                                        <p:attrNameLst>
                                          <p:attrName>style.visibility</p:attrName>
                                        </p:attrNameLst>
                                      </p:cBhvr>
                                      <p:to>
                                        <p:strVal val="visible"/>
                                      </p:to>
                                    </p:set>
                                    <p:animEffect transition="in" filter="wipe(left)">
                                      <p:cBhvr>
                                        <p:cTn id="53" dur="500"/>
                                        <p:tgtEl>
                                          <p:spTgt spid="8">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Why Do We Need Agenda Item 1.10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p:cNvSpPr txBox="1">
            <a:spLocks/>
          </p:cNvSpPr>
          <p:nvPr/>
        </p:nvSpPr>
        <p:spPr>
          <a:xfrm>
            <a:off x="251520" y="1268761"/>
            <a:ext cx="8661648" cy="5256584"/>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4200" b="1" dirty="0">
                <a:solidFill>
                  <a:srgbClr val="279DD9"/>
                </a:solidFill>
                <a:latin typeface="+mj-lt"/>
              </a:rPr>
              <a:t>Other Articles and Appendices of Interest</a:t>
            </a:r>
          </a:p>
          <a:p>
            <a:pPr marL="720725" lvl="1" indent="-366713">
              <a:buClr>
                <a:srgbClr val="FF0000"/>
              </a:buClr>
              <a:buFont typeface="Wingdings" panose="05000000000000000000" pitchFamily="2" charset="2"/>
              <a:buChar char="Ø"/>
            </a:pPr>
            <a:r>
              <a:rPr lang="en-GB" sz="3800" dirty="0">
                <a:solidFill>
                  <a:srgbClr val="279DD9"/>
                </a:solidFill>
                <a:latin typeface="+mj-lt"/>
              </a:rPr>
              <a:t>Chapter VIII – Aeronautical Services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35 </a:t>
            </a:r>
            <a:r>
              <a:rPr lang="en-GB" sz="3400" dirty="0">
                <a:solidFill>
                  <a:srgbClr val="279DD9"/>
                </a:solidFill>
                <a:latin typeface="+mj-lt"/>
              </a:rPr>
              <a:t>- Introduction</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36 </a:t>
            </a:r>
            <a:r>
              <a:rPr lang="en-GB" sz="3400" dirty="0">
                <a:solidFill>
                  <a:srgbClr val="279DD9"/>
                </a:solidFill>
                <a:latin typeface="+mj-lt"/>
              </a:rPr>
              <a:t>- Authority of the person responsible for the station</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37 </a:t>
            </a:r>
            <a:r>
              <a:rPr lang="en-GB" sz="3400" dirty="0">
                <a:solidFill>
                  <a:srgbClr val="279DD9"/>
                </a:solidFill>
                <a:latin typeface="+mj-lt"/>
              </a:rPr>
              <a:t>- Operator’s certificate</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38 </a:t>
            </a:r>
            <a:r>
              <a:rPr lang="en-GB" sz="3400" dirty="0">
                <a:solidFill>
                  <a:srgbClr val="279DD9"/>
                </a:solidFill>
                <a:latin typeface="+mj-lt"/>
              </a:rPr>
              <a:t>- Personnel</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39 </a:t>
            </a:r>
            <a:r>
              <a:rPr lang="en-GB" sz="3400" dirty="0">
                <a:solidFill>
                  <a:srgbClr val="279DD9"/>
                </a:solidFill>
                <a:latin typeface="+mj-lt"/>
              </a:rPr>
              <a:t>- Inspection of stations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40 </a:t>
            </a:r>
            <a:r>
              <a:rPr lang="en-GB" sz="3400" dirty="0">
                <a:solidFill>
                  <a:srgbClr val="279DD9"/>
                </a:solidFill>
                <a:latin typeface="+mj-lt"/>
              </a:rPr>
              <a:t>- Working Hours of stations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41 </a:t>
            </a:r>
            <a:r>
              <a:rPr lang="en-GB" sz="3400" dirty="0">
                <a:solidFill>
                  <a:srgbClr val="279DD9"/>
                </a:solidFill>
                <a:latin typeface="+mj-lt"/>
              </a:rPr>
              <a:t>- Communication with stations in the maritime services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42 </a:t>
            </a:r>
            <a:r>
              <a:rPr lang="en-GB" sz="3400" dirty="0">
                <a:solidFill>
                  <a:srgbClr val="279DD9"/>
                </a:solidFill>
                <a:latin typeface="+mj-lt"/>
              </a:rPr>
              <a:t>- Conditions to be observed by stations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43 </a:t>
            </a:r>
            <a:r>
              <a:rPr lang="en-GB" sz="3400" dirty="0">
                <a:solidFill>
                  <a:srgbClr val="279DD9"/>
                </a:solidFill>
                <a:latin typeface="+mj-lt"/>
              </a:rPr>
              <a:t>- Special Rules relating to the use of frequencies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44 </a:t>
            </a:r>
            <a:r>
              <a:rPr lang="en-GB" sz="3400" dirty="0">
                <a:solidFill>
                  <a:srgbClr val="279DD9"/>
                </a:solidFill>
                <a:latin typeface="+mj-lt"/>
              </a:rPr>
              <a:t>- Order of priority of communications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45 </a:t>
            </a:r>
            <a:r>
              <a:rPr lang="en-GB" sz="3400" dirty="0">
                <a:solidFill>
                  <a:srgbClr val="279DD9"/>
                </a:solidFill>
                <a:latin typeface="+mj-lt"/>
              </a:rPr>
              <a:t>- General communication procedures</a:t>
            </a: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6900125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left)">
                                      <p:cBhvr>
                                        <p:cTn id="12" dur="500"/>
                                        <p:tgtEl>
                                          <p:spTgt spid="8">
                                            <p:txEl>
                                              <p:pRg st="1" end="1"/>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wipe(left)">
                                      <p:cBhvr>
                                        <p:cTn id="15" dur="500"/>
                                        <p:tgtEl>
                                          <p:spTgt spid="8">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8">
                                            <p:txEl>
                                              <p:pRg st="3" end="3"/>
                                            </p:txEl>
                                          </p:spTgt>
                                        </p:tgtEl>
                                        <p:attrNameLst>
                                          <p:attrName>style.visibility</p:attrName>
                                        </p:attrNameLst>
                                      </p:cBhvr>
                                      <p:to>
                                        <p:strVal val="visible"/>
                                      </p:to>
                                    </p:set>
                                    <p:animEffect transition="in" filter="wipe(left)">
                                      <p:cBhvr>
                                        <p:cTn id="20" dur="500"/>
                                        <p:tgtEl>
                                          <p:spTgt spid="8">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8">
                                            <p:txEl>
                                              <p:pRg st="4" end="4"/>
                                            </p:txEl>
                                          </p:spTgt>
                                        </p:tgtEl>
                                        <p:attrNameLst>
                                          <p:attrName>style.visibility</p:attrName>
                                        </p:attrNameLst>
                                      </p:cBhvr>
                                      <p:to>
                                        <p:strVal val="visible"/>
                                      </p:to>
                                    </p:set>
                                    <p:animEffect transition="in" filter="wipe(left)">
                                      <p:cBhvr>
                                        <p:cTn id="25" dur="500"/>
                                        <p:tgtEl>
                                          <p:spTgt spid="8">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8">
                                            <p:txEl>
                                              <p:pRg st="5" end="5"/>
                                            </p:txEl>
                                          </p:spTgt>
                                        </p:tgtEl>
                                        <p:attrNameLst>
                                          <p:attrName>style.visibility</p:attrName>
                                        </p:attrNameLst>
                                      </p:cBhvr>
                                      <p:to>
                                        <p:strVal val="visible"/>
                                      </p:to>
                                    </p:set>
                                    <p:animEffect transition="in" filter="wipe(left)">
                                      <p:cBhvr>
                                        <p:cTn id="30" dur="500"/>
                                        <p:tgtEl>
                                          <p:spTgt spid="8">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Effect transition="in" filter="wipe(left)">
                                      <p:cBhvr>
                                        <p:cTn id="35" dur="500"/>
                                        <p:tgtEl>
                                          <p:spTgt spid="8">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8">
                                            <p:txEl>
                                              <p:pRg st="7" end="7"/>
                                            </p:txEl>
                                          </p:spTgt>
                                        </p:tgtEl>
                                        <p:attrNameLst>
                                          <p:attrName>style.visibility</p:attrName>
                                        </p:attrNameLst>
                                      </p:cBhvr>
                                      <p:to>
                                        <p:strVal val="visible"/>
                                      </p:to>
                                    </p:set>
                                    <p:animEffect transition="in" filter="wipe(left)">
                                      <p:cBhvr>
                                        <p:cTn id="40" dur="500"/>
                                        <p:tgtEl>
                                          <p:spTgt spid="8">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8">
                                            <p:txEl>
                                              <p:pRg st="8" end="8"/>
                                            </p:txEl>
                                          </p:spTgt>
                                        </p:tgtEl>
                                        <p:attrNameLst>
                                          <p:attrName>style.visibility</p:attrName>
                                        </p:attrNameLst>
                                      </p:cBhvr>
                                      <p:to>
                                        <p:strVal val="visible"/>
                                      </p:to>
                                    </p:set>
                                    <p:animEffect transition="in" filter="wipe(left)">
                                      <p:cBhvr>
                                        <p:cTn id="45" dur="500"/>
                                        <p:tgtEl>
                                          <p:spTgt spid="8">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8">
                                            <p:txEl>
                                              <p:pRg st="9" end="9"/>
                                            </p:txEl>
                                          </p:spTgt>
                                        </p:tgtEl>
                                        <p:attrNameLst>
                                          <p:attrName>style.visibility</p:attrName>
                                        </p:attrNameLst>
                                      </p:cBhvr>
                                      <p:to>
                                        <p:strVal val="visible"/>
                                      </p:to>
                                    </p:set>
                                    <p:animEffect transition="in" filter="wipe(left)">
                                      <p:cBhvr>
                                        <p:cTn id="50" dur="500"/>
                                        <p:tgtEl>
                                          <p:spTgt spid="8">
                                            <p:txEl>
                                              <p:pRg st="9" end="9"/>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8">
                                            <p:txEl>
                                              <p:pRg st="10" end="10"/>
                                            </p:txEl>
                                          </p:spTgt>
                                        </p:tgtEl>
                                        <p:attrNameLst>
                                          <p:attrName>style.visibility</p:attrName>
                                        </p:attrNameLst>
                                      </p:cBhvr>
                                      <p:to>
                                        <p:strVal val="visible"/>
                                      </p:to>
                                    </p:set>
                                    <p:animEffect transition="in" filter="wipe(left)">
                                      <p:cBhvr>
                                        <p:cTn id="55" dur="500"/>
                                        <p:tgtEl>
                                          <p:spTgt spid="8">
                                            <p:txEl>
                                              <p:pRg st="10" end="1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nodeType="clickEffect">
                                  <p:stCondLst>
                                    <p:cond delay="0"/>
                                  </p:stCondLst>
                                  <p:childTnLst>
                                    <p:set>
                                      <p:cBhvr>
                                        <p:cTn id="59" dur="1" fill="hold">
                                          <p:stCondLst>
                                            <p:cond delay="0"/>
                                          </p:stCondLst>
                                        </p:cTn>
                                        <p:tgtEl>
                                          <p:spTgt spid="8">
                                            <p:txEl>
                                              <p:pRg st="11" end="11"/>
                                            </p:txEl>
                                          </p:spTgt>
                                        </p:tgtEl>
                                        <p:attrNameLst>
                                          <p:attrName>style.visibility</p:attrName>
                                        </p:attrNameLst>
                                      </p:cBhvr>
                                      <p:to>
                                        <p:strVal val="visible"/>
                                      </p:to>
                                    </p:set>
                                    <p:animEffect transition="in" filter="wipe(left)">
                                      <p:cBhvr>
                                        <p:cTn id="60" dur="500"/>
                                        <p:tgtEl>
                                          <p:spTgt spid="8">
                                            <p:txEl>
                                              <p:pRg st="11" end="1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8">
                                            <p:txEl>
                                              <p:pRg st="12" end="12"/>
                                            </p:txEl>
                                          </p:spTgt>
                                        </p:tgtEl>
                                        <p:attrNameLst>
                                          <p:attrName>style.visibility</p:attrName>
                                        </p:attrNameLst>
                                      </p:cBhvr>
                                      <p:to>
                                        <p:strVal val="visible"/>
                                      </p:to>
                                    </p:set>
                                    <p:animEffect transition="in" filter="wipe(left)">
                                      <p:cBhvr>
                                        <p:cTn id="65" dur="500"/>
                                        <p:tgtEl>
                                          <p:spTgt spid="8">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41176" y="1772816"/>
            <a:ext cx="8661648" cy="4608513"/>
          </a:xfrm>
          <a:prstGeom prst="rect">
            <a:avLst/>
          </a:prstGeom>
        </p:spPr>
        <p:txBody>
          <a:bodyPr>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4200" b="1" dirty="0">
                <a:solidFill>
                  <a:srgbClr val="279DD9"/>
                </a:solidFill>
                <a:latin typeface="+mj-lt"/>
              </a:rPr>
              <a:t>GADSS  Related</a:t>
            </a:r>
          </a:p>
          <a:p>
            <a:pPr lvl="1">
              <a:spcBef>
                <a:spcPts val="0"/>
              </a:spcBef>
              <a:buClr>
                <a:srgbClr val="FF0000"/>
              </a:buClr>
              <a:buFont typeface="Wingdings" panose="05000000000000000000" pitchFamily="2" charset="2"/>
              <a:buChar char="Ø"/>
            </a:pPr>
            <a:r>
              <a:rPr lang="en-GB" sz="3800" dirty="0">
                <a:solidFill>
                  <a:srgbClr val="279DD9"/>
                </a:solidFill>
                <a:latin typeface="+mj-lt"/>
              </a:rPr>
              <a:t>Pilot’s authority </a:t>
            </a:r>
          </a:p>
          <a:p>
            <a:pPr lvl="1">
              <a:spcBef>
                <a:spcPts val="0"/>
              </a:spcBef>
              <a:buClr>
                <a:srgbClr val="FF0000"/>
              </a:buClr>
              <a:buFont typeface="Wingdings" panose="05000000000000000000" pitchFamily="2" charset="2"/>
              <a:buChar char="Ø"/>
            </a:pPr>
            <a:r>
              <a:rPr lang="en-GB" sz="3800" dirty="0">
                <a:solidFill>
                  <a:srgbClr val="279DD9"/>
                </a:solidFill>
                <a:latin typeface="+mj-lt"/>
              </a:rPr>
              <a:t>Secrecy</a:t>
            </a:r>
          </a:p>
          <a:p>
            <a:pPr lvl="1">
              <a:spcBef>
                <a:spcPts val="0"/>
              </a:spcBef>
              <a:buClr>
                <a:srgbClr val="FF0000"/>
              </a:buClr>
              <a:buFont typeface="Wingdings" panose="05000000000000000000" pitchFamily="2" charset="2"/>
              <a:buChar char="Ø"/>
            </a:pPr>
            <a:r>
              <a:rPr lang="en-GB" sz="3800" dirty="0">
                <a:solidFill>
                  <a:srgbClr val="279DD9"/>
                </a:solidFill>
                <a:latin typeface="+mj-lt"/>
              </a:rPr>
              <a:t>Additional Provisions</a:t>
            </a:r>
          </a:p>
          <a:p>
            <a:pPr>
              <a:buClr>
                <a:srgbClr val="FF0000"/>
              </a:buClr>
              <a:buFont typeface="Wingdings" panose="05000000000000000000" pitchFamily="2" charset="2"/>
              <a:buChar char="Ø"/>
            </a:pPr>
            <a:r>
              <a:rPr lang="en-GB" sz="4200" b="1" dirty="0">
                <a:solidFill>
                  <a:srgbClr val="279DD9"/>
                </a:solidFill>
                <a:latin typeface="+mj-lt"/>
              </a:rPr>
              <a:t>Aviation in General</a:t>
            </a:r>
          </a:p>
          <a:p>
            <a:pPr lvl="1">
              <a:buClr>
                <a:srgbClr val="FF0000"/>
              </a:buClr>
              <a:buFont typeface="Wingdings" panose="05000000000000000000" pitchFamily="2" charset="2"/>
              <a:buChar char="Ø"/>
            </a:pPr>
            <a:r>
              <a:rPr lang="en-GB" sz="3800">
                <a:solidFill>
                  <a:srgbClr val="279DD9"/>
                </a:solidFill>
                <a:latin typeface="+mj-lt"/>
              </a:rPr>
              <a:t>Technical </a:t>
            </a:r>
            <a:endParaRPr lang="en-GB" sz="3800" dirty="0">
              <a:solidFill>
                <a:srgbClr val="279DD9"/>
              </a:solidFill>
              <a:latin typeface="+mj-lt"/>
            </a:endParaRPr>
          </a:p>
          <a:p>
            <a:pPr>
              <a:buClr>
                <a:srgbClr val="FF0000"/>
              </a:buClr>
              <a:buFont typeface="Wingdings" panose="05000000000000000000" pitchFamily="2" charset="2"/>
              <a:buChar char="Ø"/>
            </a:pPr>
            <a:r>
              <a:rPr lang="en-GB" sz="4200" b="1" dirty="0">
                <a:solidFill>
                  <a:srgbClr val="279DD9"/>
                </a:solidFill>
                <a:latin typeface="+mj-lt"/>
              </a:rPr>
              <a:t>Provisions for Other Services</a:t>
            </a:r>
          </a:p>
          <a:p>
            <a:pPr lvl="1">
              <a:spcBef>
                <a:spcPts val="0"/>
              </a:spcBef>
              <a:buClr>
                <a:srgbClr val="FF0000"/>
              </a:buClr>
              <a:buFont typeface="Wingdings" panose="05000000000000000000" pitchFamily="2" charset="2"/>
              <a:buChar char="Ø"/>
            </a:pPr>
            <a:r>
              <a:rPr lang="en-GB" sz="3800" dirty="0">
                <a:solidFill>
                  <a:srgbClr val="279DD9"/>
                </a:solidFill>
                <a:latin typeface="+mj-lt"/>
              </a:rPr>
              <a:t>Chapter V – Administrative Provisions</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18 </a:t>
            </a:r>
            <a:r>
              <a:rPr lang="en-GB" sz="3400" dirty="0">
                <a:solidFill>
                  <a:srgbClr val="279DD9"/>
                </a:solidFill>
                <a:latin typeface="+mj-lt"/>
              </a:rPr>
              <a:t>– Licences</a:t>
            </a:r>
          </a:p>
          <a:p>
            <a:pPr lvl="1">
              <a:buClr>
                <a:srgbClr val="FF0000"/>
              </a:buClr>
              <a:buFont typeface="Wingdings" panose="05000000000000000000" pitchFamily="2" charset="2"/>
              <a:buChar char="Ø"/>
            </a:pPr>
            <a:r>
              <a:rPr lang="en-GB" sz="3800" dirty="0">
                <a:solidFill>
                  <a:srgbClr val="279DD9"/>
                </a:solidFill>
                <a:latin typeface="+mj-lt"/>
              </a:rPr>
              <a:t>Chapter VI – Provisions for Services and Stations</a:t>
            </a:r>
          </a:p>
          <a:p>
            <a:pPr lvl="2">
              <a:spcBef>
                <a:spcPts val="0"/>
              </a:spcBef>
              <a:buClr>
                <a:srgbClr val="FF0000"/>
              </a:buClr>
              <a:buFont typeface="Wingdings" panose="05000000000000000000" pitchFamily="2" charset="2"/>
              <a:buChar char="Ø"/>
            </a:pPr>
            <a:r>
              <a:rPr lang="en-GB" sz="3400" b="1" dirty="0">
                <a:solidFill>
                  <a:srgbClr val="279DD9"/>
                </a:solidFill>
                <a:latin typeface="+mj-lt"/>
              </a:rPr>
              <a:t>Article 28 </a:t>
            </a:r>
            <a:r>
              <a:rPr lang="en-GB" sz="3400" dirty="0">
                <a:solidFill>
                  <a:srgbClr val="279DD9"/>
                </a:solidFill>
                <a:latin typeface="+mj-lt"/>
              </a:rPr>
              <a:t>– Radiodetermination</a:t>
            </a:r>
          </a:p>
          <a:p>
            <a:pPr lvl="1">
              <a:buClr>
                <a:srgbClr val="FF0000"/>
              </a:buClr>
              <a:buFont typeface="Wingdings" panose="05000000000000000000" pitchFamily="2" charset="2"/>
              <a:buChar char="Ø"/>
            </a:pPr>
            <a:r>
              <a:rPr lang="en-GB" sz="3800" dirty="0">
                <a:solidFill>
                  <a:srgbClr val="279DD9"/>
                </a:solidFill>
                <a:latin typeface="+mj-lt"/>
              </a:rPr>
              <a:t>Chapter VII – Distress and Safety Communication</a:t>
            </a:r>
          </a:p>
          <a:p>
            <a:pPr lvl="2">
              <a:spcBef>
                <a:spcPts val="0"/>
              </a:spcBef>
              <a:buClr>
                <a:srgbClr val="FF0000"/>
              </a:buClr>
              <a:buFont typeface="Wingdings" panose="05000000000000000000" pitchFamily="2" charset="2"/>
              <a:buChar char="Ø"/>
            </a:pPr>
            <a:r>
              <a:rPr lang="en-GB" sz="3400" b="1" dirty="0">
                <a:solidFill>
                  <a:srgbClr val="279DD9"/>
                </a:solidFill>
                <a:latin typeface="+mj-lt"/>
              </a:rPr>
              <a:t>Article 32 </a:t>
            </a:r>
            <a:r>
              <a:rPr lang="en-GB" sz="3400" dirty="0">
                <a:solidFill>
                  <a:srgbClr val="279DD9"/>
                </a:solidFill>
                <a:latin typeface="+mj-lt"/>
              </a:rPr>
              <a:t>– Operational procedures for distress communications in the global maritime distress and safety system (GMDSS) </a:t>
            </a:r>
          </a:p>
          <a:p>
            <a:pPr lvl="2">
              <a:spcBef>
                <a:spcPts val="0"/>
              </a:spcBef>
              <a:buClr>
                <a:srgbClr val="FF0000"/>
              </a:buClr>
              <a:buFont typeface="Wingdings" panose="05000000000000000000" pitchFamily="2" charset="2"/>
              <a:buChar char="Ø"/>
            </a:pPr>
            <a:endParaRPr lang="en-GB" sz="3400" dirty="0">
              <a:solidFill>
                <a:srgbClr val="279DD9"/>
              </a:solidFill>
              <a:latin typeface="+mj-lt"/>
            </a:endParaRPr>
          </a:p>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805664"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Potential Issues Within </a:t>
            </a:r>
          </a:p>
          <a:p>
            <a:pPr algn="ctr" eaLnBrk="1" hangingPunct="1">
              <a:spcBef>
                <a:spcPct val="0"/>
              </a:spcBef>
              <a:buClrTx/>
              <a:buFontTx/>
              <a:buNone/>
            </a:pPr>
            <a:r>
              <a:rPr lang="en-US" altLang="en-US" sz="2800" b="1" dirty="0">
                <a:solidFill>
                  <a:srgbClr val="0C5BCE"/>
                </a:solidFill>
                <a:latin typeface="Arial Rounded MT Bold" pitchFamily="34" charset="0"/>
              </a:rPr>
              <a:t>Articles 18, 28, 30,32 &amp; 35-45  </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30511455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wipe(left)">
                                      <p:cBhvr>
                                        <p:cTn id="10" dur="500"/>
                                        <p:tgtEl>
                                          <p:spTgt spid="6">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wipe(left)">
                                      <p:cBhvr>
                                        <p:cTn id="13" dur="500"/>
                                        <p:tgtEl>
                                          <p:spTgt spid="6">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wipe(left)">
                                      <p:cBhvr>
                                        <p:cTn id="16" dur="500"/>
                                        <p:tgtEl>
                                          <p:spTgt spid="6">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wipe(left)">
                                      <p:cBhvr>
                                        <p:cTn id="21" dur="500"/>
                                        <p:tgtEl>
                                          <p:spTgt spid="6">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6">
                                            <p:txEl>
                                              <p:pRg st="5" end="5"/>
                                            </p:txEl>
                                          </p:spTgt>
                                        </p:tgtEl>
                                        <p:attrNameLst>
                                          <p:attrName>style.visibility</p:attrName>
                                        </p:attrNameLst>
                                      </p:cBhvr>
                                      <p:to>
                                        <p:strVal val="visible"/>
                                      </p:to>
                                    </p:set>
                                    <p:animEffect transition="in" filter="wipe(left)">
                                      <p:cBhvr>
                                        <p:cTn id="26" dur="500"/>
                                        <p:tgtEl>
                                          <p:spTgt spid="6">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Effect transition="in" filter="wipe(left)">
                                      <p:cBhvr>
                                        <p:cTn id="31" dur="500"/>
                                        <p:tgtEl>
                                          <p:spTgt spid="6">
                                            <p:txEl>
                                              <p:pRg st="6" end="6"/>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6">
                                            <p:txEl>
                                              <p:pRg st="8" end="8"/>
                                            </p:txEl>
                                          </p:spTgt>
                                        </p:tgtEl>
                                        <p:attrNameLst>
                                          <p:attrName>style.visibility</p:attrName>
                                        </p:attrNameLst>
                                      </p:cBhvr>
                                      <p:to>
                                        <p:strVal val="visible"/>
                                      </p:to>
                                    </p:set>
                                    <p:animEffect transition="in" filter="wipe(left)">
                                      <p:cBhvr>
                                        <p:cTn id="34" dur="500"/>
                                        <p:tgtEl>
                                          <p:spTgt spid="6">
                                            <p:txEl>
                                              <p:pRg st="8" end="8"/>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6">
                                            <p:txEl>
                                              <p:pRg st="7" end="7"/>
                                            </p:txEl>
                                          </p:spTgt>
                                        </p:tgtEl>
                                        <p:attrNameLst>
                                          <p:attrName>style.visibility</p:attrName>
                                        </p:attrNameLst>
                                      </p:cBhvr>
                                      <p:to>
                                        <p:strVal val="visible"/>
                                      </p:to>
                                    </p:set>
                                    <p:animEffect transition="in" filter="wipe(left)">
                                      <p:cBhvr>
                                        <p:cTn id="37" dur="500"/>
                                        <p:tgtEl>
                                          <p:spTgt spid="6">
                                            <p:txEl>
                                              <p:pRg st="7" end="7"/>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6">
                                            <p:txEl>
                                              <p:pRg st="9" end="9"/>
                                            </p:txEl>
                                          </p:spTgt>
                                        </p:tgtEl>
                                        <p:attrNameLst>
                                          <p:attrName>style.visibility</p:attrName>
                                        </p:attrNameLst>
                                      </p:cBhvr>
                                      <p:to>
                                        <p:strVal val="visible"/>
                                      </p:to>
                                    </p:set>
                                    <p:animEffect transition="in" filter="wipe(left)">
                                      <p:cBhvr>
                                        <p:cTn id="40" dur="500"/>
                                        <p:tgtEl>
                                          <p:spTgt spid="6">
                                            <p:txEl>
                                              <p:pRg st="9" end="9"/>
                                            </p:txEl>
                                          </p:spTgt>
                                        </p:tgtEl>
                                      </p:cBhvr>
                                    </p:animEffect>
                                  </p:childTnLst>
                                </p:cTn>
                              </p:par>
                              <p:par>
                                <p:cTn id="41" presetID="22" presetClass="entr" presetSubtype="8" fill="hold" nodeType="withEffect">
                                  <p:stCondLst>
                                    <p:cond delay="0"/>
                                  </p:stCondLst>
                                  <p:childTnLst>
                                    <p:set>
                                      <p:cBhvr>
                                        <p:cTn id="42" dur="1" fill="hold">
                                          <p:stCondLst>
                                            <p:cond delay="0"/>
                                          </p:stCondLst>
                                        </p:cTn>
                                        <p:tgtEl>
                                          <p:spTgt spid="6">
                                            <p:txEl>
                                              <p:pRg st="10" end="10"/>
                                            </p:txEl>
                                          </p:spTgt>
                                        </p:tgtEl>
                                        <p:attrNameLst>
                                          <p:attrName>style.visibility</p:attrName>
                                        </p:attrNameLst>
                                      </p:cBhvr>
                                      <p:to>
                                        <p:strVal val="visible"/>
                                      </p:to>
                                    </p:set>
                                    <p:animEffect transition="in" filter="wipe(left)">
                                      <p:cBhvr>
                                        <p:cTn id="43" dur="500"/>
                                        <p:tgtEl>
                                          <p:spTgt spid="6">
                                            <p:txEl>
                                              <p:pRg st="10" end="10"/>
                                            </p:txEl>
                                          </p:spTgt>
                                        </p:tgtEl>
                                      </p:cBhvr>
                                    </p:animEffect>
                                  </p:childTnLst>
                                </p:cTn>
                              </p:par>
                              <p:par>
                                <p:cTn id="44" presetID="22" presetClass="entr" presetSubtype="8" fill="hold" nodeType="withEffect">
                                  <p:stCondLst>
                                    <p:cond delay="0"/>
                                  </p:stCondLst>
                                  <p:childTnLst>
                                    <p:set>
                                      <p:cBhvr>
                                        <p:cTn id="45" dur="1" fill="hold">
                                          <p:stCondLst>
                                            <p:cond delay="0"/>
                                          </p:stCondLst>
                                        </p:cTn>
                                        <p:tgtEl>
                                          <p:spTgt spid="6">
                                            <p:txEl>
                                              <p:pRg st="11" end="11"/>
                                            </p:txEl>
                                          </p:spTgt>
                                        </p:tgtEl>
                                        <p:attrNameLst>
                                          <p:attrName>style.visibility</p:attrName>
                                        </p:attrNameLst>
                                      </p:cBhvr>
                                      <p:to>
                                        <p:strVal val="visible"/>
                                      </p:to>
                                    </p:set>
                                    <p:animEffect transition="in" filter="wipe(left)">
                                      <p:cBhvr>
                                        <p:cTn id="46" dur="500"/>
                                        <p:tgtEl>
                                          <p:spTgt spid="6">
                                            <p:txEl>
                                              <p:pRg st="11" end="11"/>
                                            </p:txEl>
                                          </p:spTgt>
                                        </p:tgtEl>
                                      </p:cBhvr>
                                    </p:animEffect>
                                  </p:childTnLst>
                                </p:cTn>
                              </p:par>
                              <p:par>
                                <p:cTn id="47" presetID="22" presetClass="entr" presetSubtype="8" fill="hold" nodeType="withEffect">
                                  <p:stCondLst>
                                    <p:cond delay="0"/>
                                  </p:stCondLst>
                                  <p:childTnLst>
                                    <p:set>
                                      <p:cBhvr>
                                        <p:cTn id="48" dur="1" fill="hold">
                                          <p:stCondLst>
                                            <p:cond delay="0"/>
                                          </p:stCondLst>
                                        </p:cTn>
                                        <p:tgtEl>
                                          <p:spTgt spid="6">
                                            <p:txEl>
                                              <p:pRg st="12" end="12"/>
                                            </p:txEl>
                                          </p:spTgt>
                                        </p:tgtEl>
                                        <p:attrNameLst>
                                          <p:attrName>style.visibility</p:attrName>
                                        </p:attrNameLst>
                                      </p:cBhvr>
                                      <p:to>
                                        <p:strVal val="visible"/>
                                      </p:to>
                                    </p:set>
                                    <p:animEffect transition="in" filter="wipe(left)">
                                      <p:cBhvr>
                                        <p:cTn id="49" dur="5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41176" y="1772816"/>
            <a:ext cx="8661648" cy="460851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2">
              <a:spcBef>
                <a:spcPts val="0"/>
              </a:spcBef>
              <a:buClr>
                <a:srgbClr val="FF0000"/>
              </a:buClr>
              <a:buFont typeface="Wingdings" panose="05000000000000000000" pitchFamily="2" charset="2"/>
              <a:buChar char="Ø"/>
            </a:pPr>
            <a:r>
              <a:rPr lang="en-GB" sz="3200" dirty="0">
                <a:solidFill>
                  <a:srgbClr val="279DD9"/>
                </a:solidFill>
                <a:latin typeface="+mj-lt"/>
              </a:rPr>
              <a:t>Modify Article 30 to recognise GADSS</a:t>
            </a:r>
          </a:p>
          <a:p>
            <a:pPr lvl="2">
              <a:spcBef>
                <a:spcPts val="0"/>
              </a:spcBef>
              <a:buClr>
                <a:srgbClr val="FF0000"/>
              </a:buClr>
              <a:buFont typeface="Wingdings" panose="05000000000000000000" pitchFamily="2" charset="2"/>
              <a:buChar char="Ø"/>
            </a:pPr>
            <a:r>
              <a:rPr lang="en-GB" sz="3200" dirty="0">
                <a:solidFill>
                  <a:srgbClr val="279DD9"/>
                </a:solidFill>
                <a:latin typeface="+mj-lt"/>
              </a:rPr>
              <a:t>Add a new Article describing GADSS</a:t>
            </a:r>
          </a:p>
          <a:p>
            <a:pPr lvl="2">
              <a:spcBef>
                <a:spcPts val="0"/>
              </a:spcBef>
              <a:buClr>
                <a:srgbClr val="FF0000"/>
              </a:buClr>
              <a:buFont typeface="Wingdings" panose="05000000000000000000" pitchFamily="2" charset="2"/>
              <a:buChar char="Ø"/>
            </a:pPr>
            <a:r>
              <a:rPr lang="en-GB" sz="3200" dirty="0">
                <a:solidFill>
                  <a:srgbClr val="279DD9"/>
                </a:solidFill>
                <a:latin typeface="+mj-lt"/>
              </a:rPr>
              <a:t>Further Action under Consideration</a:t>
            </a:r>
          </a:p>
          <a:p>
            <a:pPr lvl="3">
              <a:spcBef>
                <a:spcPts val="0"/>
              </a:spcBef>
              <a:buClr>
                <a:srgbClr val="FF0000"/>
              </a:buClr>
              <a:buFont typeface="Wingdings" panose="05000000000000000000" pitchFamily="2" charset="2"/>
              <a:buChar char="Ø"/>
            </a:pPr>
            <a:r>
              <a:rPr lang="en-GB" sz="2800" dirty="0">
                <a:solidFill>
                  <a:srgbClr val="279DD9"/>
                </a:solidFill>
                <a:latin typeface="+mj-lt"/>
              </a:rPr>
              <a:t>Modification to Articles 36 &amp; 37</a:t>
            </a:r>
          </a:p>
          <a:p>
            <a:pPr lvl="3">
              <a:spcBef>
                <a:spcPts val="0"/>
              </a:spcBef>
              <a:buClr>
                <a:srgbClr val="FF0000"/>
              </a:buClr>
              <a:buFont typeface="Wingdings" panose="05000000000000000000" pitchFamily="2" charset="2"/>
              <a:buChar char="Ø"/>
            </a:pPr>
            <a:r>
              <a:rPr lang="en-GB" sz="2800" dirty="0">
                <a:solidFill>
                  <a:srgbClr val="279DD9"/>
                </a:solidFill>
                <a:latin typeface="+mj-lt"/>
              </a:rPr>
              <a:t>Future WRC Agenda item to address other Inconsistencies</a:t>
            </a:r>
          </a:p>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805664"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Way Forward  </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424229754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Agreed Action Under GADSS (1)</a:t>
            </a:r>
            <a:endParaRPr lang="en-US" altLang="en-US" b="1" dirty="0">
              <a:solidFill>
                <a:srgbClr val="0C5BCE"/>
              </a:solidFill>
              <a:latin typeface="Arial Rounded MT Bold" pitchFamily="34" charset="0"/>
            </a:endParaRPr>
          </a:p>
        </p:txBody>
      </p:sp>
      <p:sp>
        <p:nvSpPr>
          <p:cNvPr id="2" name="Rectangle 1"/>
          <p:cNvSpPr/>
          <p:nvPr/>
        </p:nvSpPr>
        <p:spPr>
          <a:xfrm>
            <a:off x="254794" y="1429845"/>
            <a:ext cx="8634412" cy="4801314"/>
          </a:xfrm>
          <a:prstGeom prst="rect">
            <a:avLst/>
          </a:prstGeom>
        </p:spPr>
        <p:txBody>
          <a:bodyPr wrap="square">
            <a:spAutoFit/>
          </a:bodyPr>
          <a:lstStyle/>
          <a:p>
            <a:pPr algn="ctr"/>
            <a:r>
              <a:rPr lang="en-GB" b="1" dirty="0">
                <a:latin typeface="+mj-lt"/>
              </a:rPr>
              <a:t>MOD </a:t>
            </a:r>
          </a:p>
          <a:p>
            <a:pPr algn="ctr"/>
            <a:r>
              <a:rPr lang="en-GB" b="1" dirty="0">
                <a:latin typeface="+mj-lt"/>
              </a:rPr>
              <a:t>ARTICLE 30</a:t>
            </a:r>
          </a:p>
          <a:p>
            <a:pPr algn="ctr"/>
            <a:r>
              <a:rPr lang="en-GB" b="1" dirty="0">
                <a:latin typeface="+mj-lt"/>
              </a:rPr>
              <a:t>Operator’s certificates</a:t>
            </a:r>
          </a:p>
          <a:p>
            <a:pPr algn="ctr"/>
            <a:r>
              <a:rPr lang="en-GB" b="1" dirty="0">
                <a:latin typeface="+mj-lt"/>
              </a:rPr>
              <a:t>Section I − General provisions</a:t>
            </a:r>
          </a:p>
          <a:p>
            <a:pPr algn="ctr"/>
            <a:endParaRPr lang="en-GB" b="1" dirty="0">
              <a:latin typeface="+mj-lt"/>
            </a:endParaRPr>
          </a:p>
          <a:p>
            <a:r>
              <a:rPr lang="en-GB" b="1" dirty="0">
                <a:latin typeface="+mj-lt"/>
              </a:rPr>
              <a:t>30.1	</a:t>
            </a:r>
            <a:r>
              <a:rPr lang="en-GB" dirty="0">
                <a:latin typeface="+mj-lt"/>
              </a:rPr>
              <a:t>§ 1	This Chapter contains the provisions for </a:t>
            </a:r>
          </a:p>
          <a:p>
            <a:pPr marL="901700" indent="-901700"/>
            <a:r>
              <a:rPr lang="en-GB" u="sng" dirty="0">
                <a:solidFill>
                  <a:srgbClr val="FF0000"/>
                </a:solidFill>
                <a:latin typeface="+mj-lt"/>
              </a:rPr>
              <a:t>I.</a:t>
            </a:r>
            <a:r>
              <a:rPr lang="en-GB" dirty="0">
                <a:latin typeface="+mj-lt"/>
              </a:rPr>
              <a:t>	the operational use of the global maritime distress and safety system (GMDSS), whose functional requirements, system elements and equipment carriage requirements are set forth in the International Convention for the Safety of Life at Sea (SOLAS), 1974, as amended. </a:t>
            </a:r>
          </a:p>
          <a:p>
            <a:pPr marL="901700" indent="-901700"/>
            <a:r>
              <a:rPr lang="en-GB" u="sng" dirty="0">
                <a:solidFill>
                  <a:srgbClr val="FF0000"/>
                </a:solidFill>
                <a:latin typeface="+mj-lt"/>
              </a:rPr>
              <a:t>II.</a:t>
            </a:r>
            <a:r>
              <a:rPr lang="en-GB" dirty="0">
                <a:latin typeface="+mj-lt"/>
              </a:rPr>
              <a:t>	</a:t>
            </a:r>
            <a:r>
              <a:rPr lang="en-GB" u="sng" strike="sngStrike" dirty="0">
                <a:solidFill>
                  <a:srgbClr val="FF0000"/>
                </a:solidFill>
                <a:latin typeface="+mj-lt"/>
              </a:rPr>
              <a:t>This Chapter also contains provisions for </a:t>
            </a:r>
            <a:r>
              <a:rPr lang="en-GB" dirty="0">
                <a:latin typeface="+mj-lt"/>
              </a:rPr>
              <a:t>initiating distress, urgency and safety communications by means of radiotelephony on the frequency 156.8 MHz (VHF channel 16).</a:t>
            </a:r>
          </a:p>
          <a:p>
            <a:pPr marL="901700" indent="-901700">
              <a:tabLst>
                <a:tab pos="274638" algn="l"/>
              </a:tabLst>
            </a:pPr>
            <a:r>
              <a:rPr lang="en-GB" u="sng" dirty="0">
                <a:solidFill>
                  <a:srgbClr val="FF0000"/>
                </a:solidFill>
                <a:latin typeface="+mj-lt"/>
              </a:rPr>
              <a:t>III.</a:t>
            </a:r>
            <a:r>
              <a:rPr lang="en-GB" dirty="0">
                <a:latin typeface="+mj-lt"/>
              </a:rPr>
              <a:t>		</a:t>
            </a:r>
            <a:r>
              <a:rPr lang="en-GB" u="sng" dirty="0">
                <a:solidFill>
                  <a:srgbClr val="FF0000"/>
                </a:solidFill>
                <a:latin typeface="+mj-lt"/>
              </a:rPr>
              <a:t>the global aeronautical distress and safety system (GADSS), whose functional requirements, system elements and equipment carriage requirements are set forth in the Convention on International Civil Aviation, as amended</a:t>
            </a:r>
            <a:r>
              <a:rPr lang="en-GB" dirty="0">
                <a:latin typeface="+mj-lt"/>
              </a:rPr>
              <a:t>. </a:t>
            </a:r>
          </a:p>
          <a:p>
            <a:endParaRPr lang="en-GB" b="1" dirty="0">
              <a:latin typeface="+mj-lt"/>
            </a:endParaRPr>
          </a:p>
        </p:txBody>
      </p:sp>
    </p:spTree>
    <p:extLst>
      <p:ext uri="{BB962C8B-B14F-4D97-AF65-F5344CB8AC3E}">
        <p14:creationId xmlns:p14="http://schemas.microsoft.com/office/powerpoint/2010/main" val="96384838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54794" y="1360203"/>
            <a:ext cx="8634412" cy="5247590"/>
          </a:xfrm>
          <a:prstGeom prst="rect">
            <a:avLst/>
          </a:prstGeom>
        </p:spPr>
        <p:txBody>
          <a:bodyPr wrap="square">
            <a:spAutoFit/>
          </a:bodyPr>
          <a:lstStyle/>
          <a:p>
            <a:pPr algn="ctr"/>
            <a:r>
              <a:rPr lang="en-GB" b="1" dirty="0">
                <a:latin typeface="+mj-lt"/>
              </a:rPr>
              <a:t>ADD</a:t>
            </a:r>
          </a:p>
          <a:p>
            <a:pPr algn="ctr"/>
            <a:r>
              <a:rPr lang="en-GB" b="1" dirty="0">
                <a:latin typeface="+mj-lt"/>
              </a:rPr>
              <a:t>ARTICLE 34A</a:t>
            </a:r>
          </a:p>
          <a:p>
            <a:pPr algn="ctr"/>
            <a:r>
              <a:rPr lang="en-GB" b="1" dirty="0">
                <a:latin typeface="+mj-lt"/>
              </a:rPr>
              <a:t>Global Aeronautical Distress and Safety System (GADSS)</a:t>
            </a:r>
          </a:p>
          <a:p>
            <a:pPr>
              <a:spcBef>
                <a:spcPts val="600"/>
              </a:spcBef>
            </a:pPr>
            <a:r>
              <a:rPr lang="en-GB" sz="1600" b="1" dirty="0">
                <a:latin typeface="+mj-lt"/>
              </a:rPr>
              <a:t>34A.1</a:t>
            </a:r>
            <a:r>
              <a:rPr lang="en-GB" sz="1600" dirty="0">
                <a:latin typeface="+mj-lt"/>
              </a:rPr>
              <a:t>	The GADSS determines the performance requirements for the radiocommunication systems utilised for conducting several functions, including the following:</a:t>
            </a:r>
          </a:p>
          <a:p>
            <a:pPr indent="896938">
              <a:tabLst>
                <a:tab pos="1436688" algn="l"/>
              </a:tabLst>
            </a:pPr>
            <a:r>
              <a:rPr lang="en-GB" sz="1600" dirty="0">
                <a:latin typeface="+mj-lt"/>
              </a:rPr>
              <a:t>•	Aircraft Tracking; </a:t>
            </a:r>
          </a:p>
          <a:p>
            <a:pPr indent="896938">
              <a:tabLst>
                <a:tab pos="1436688" algn="l"/>
              </a:tabLst>
            </a:pPr>
            <a:r>
              <a:rPr lang="en-GB" sz="1600" dirty="0">
                <a:latin typeface="+mj-lt"/>
              </a:rPr>
              <a:t>•	Autonomous Distress Tracking; </a:t>
            </a:r>
          </a:p>
          <a:p>
            <a:pPr indent="896938">
              <a:tabLst>
                <a:tab pos="1436688" algn="l"/>
              </a:tabLst>
            </a:pPr>
            <a:r>
              <a:rPr lang="en-GB" sz="1600" dirty="0">
                <a:latin typeface="+mj-lt"/>
              </a:rPr>
              <a:t>•	Post Flight Localization and Recovery </a:t>
            </a:r>
          </a:p>
          <a:p>
            <a:pPr>
              <a:spcBef>
                <a:spcPts val="600"/>
              </a:spcBef>
            </a:pPr>
            <a:r>
              <a:rPr lang="en-GB" sz="1600" b="1" dirty="0">
                <a:latin typeface="+mj-lt"/>
              </a:rPr>
              <a:t>34A.2</a:t>
            </a:r>
            <a:r>
              <a:rPr lang="en-GB" sz="1600" dirty="0">
                <a:latin typeface="+mj-lt"/>
              </a:rPr>
              <a:t>	The performance requirements, system elements and equipment carriage requirements of GADSS are set forth in ICAO Standards and Recommended Practices, Guidance Material and Manuals. </a:t>
            </a:r>
          </a:p>
          <a:p>
            <a:pPr>
              <a:spcBef>
                <a:spcPts val="600"/>
              </a:spcBef>
            </a:pPr>
            <a:r>
              <a:rPr lang="en-GB" sz="1600" b="1" dirty="0">
                <a:latin typeface="+mj-lt"/>
              </a:rPr>
              <a:t>34A.3</a:t>
            </a:r>
            <a:r>
              <a:rPr lang="en-GB" sz="1600" dirty="0">
                <a:latin typeface="+mj-lt"/>
              </a:rPr>
              <a:t>	The radiocommunication systems meeting the GADSS performance requirements may operate in the radiocommunication services having an appropriate allocation in Article 5. The choice of type of a radiocommunication service to be used and its category of allocation depends on the requirements of the specific GADSS function.</a:t>
            </a:r>
          </a:p>
          <a:p>
            <a:pPr>
              <a:spcBef>
                <a:spcPts val="600"/>
              </a:spcBef>
            </a:pPr>
            <a:r>
              <a:rPr lang="en-GB" sz="1600" b="1" dirty="0"/>
              <a:t>34A.4</a:t>
            </a:r>
            <a:r>
              <a:rPr lang="en-GB" sz="1600" dirty="0"/>
              <a:t>         The specific requirements for GADSS automated distress and positioning systems related to the authority of the person responsible for the station and the operator’s certificates are listed in the relevant provisions of Articles 36 and 37. </a:t>
            </a:r>
          </a:p>
          <a:p>
            <a:pPr defTabSz="896938">
              <a:spcBef>
                <a:spcPts val="600"/>
              </a:spcBef>
            </a:pPr>
            <a:r>
              <a:rPr lang="en-GB" sz="1600" b="1" dirty="0"/>
              <a:t>34A.5 	</a:t>
            </a:r>
            <a:r>
              <a:rPr lang="en-GB" sz="1600" dirty="0"/>
              <a:t>For the purposes of these Regulations the category of priority for the autonomous distress tracking function shall be of order 1 with respect to the list of priorities given in No. 44.1</a:t>
            </a:r>
            <a:endParaRPr lang="en-GB" sz="1600" dirty="0">
              <a:latin typeface="+mj-lt"/>
            </a:endParaRPr>
          </a:p>
        </p:txBody>
      </p:sp>
      <p:sp>
        <p:nvSpPr>
          <p:cNvPr id="8" name="Rectangle 2">
            <a:extLst>
              <a:ext uri="{FF2B5EF4-FFF2-40B4-BE49-F238E27FC236}">
                <a16:creationId xmlns:a16="http://schemas.microsoft.com/office/drawing/2014/main" id="{2D7F7E05-C424-473E-A4C5-C67EF98B212A}"/>
              </a:ext>
            </a:extLst>
          </p:cNvPr>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Agreed Action Under GADSS (2)</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1156007252"/>
      </p:ext>
    </p:extLst>
  </p:cSld>
  <p:clrMapOvr>
    <a:masterClrMapping/>
  </p:clrMapOvr>
  <p:transition/>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CP-WGF24-RPW-IP10_Aeronautical Frequency Spectrum Management and ACP WG-F (r3)">
  <a:themeElements>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GCA_2">
      <a:majorFont>
        <a:latin typeface="Arial Rounded MT Bol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GCA_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GCA_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GCA_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GCA_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GCA_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GCA_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GCA_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GCA_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GCA_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GCA_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GCA_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FC2F9D-A98B-46BE-9F8B-AA619FAA8F6A}">
  <ds:schemaRefs>
    <ds:schemaRef ds:uri="http://purl.org/dc/term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1181AD95-32E2-42B5-B64A-7F0C68DD30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FE9F746-3D19-48FB-AC06-CF979AB528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1471</TotalTime>
  <Words>805</Words>
  <Application>Microsoft Office PowerPoint</Application>
  <PresentationFormat>On-screen Show (4:3)</PresentationFormat>
  <Paragraphs>228</Paragraphs>
  <Slides>17</Slides>
  <Notes>17</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17</vt:i4>
      </vt:variant>
    </vt:vector>
  </HeadingPairs>
  <TitlesOfParts>
    <vt:vector size="27" baseType="lpstr">
      <vt:lpstr>Arial Unicode MS</vt:lpstr>
      <vt:lpstr>MS PGothic</vt:lpstr>
      <vt:lpstr>Arial</vt:lpstr>
      <vt:lpstr>Arial Narrow</vt:lpstr>
      <vt:lpstr>Arial Rounded MT Bold</vt:lpstr>
      <vt:lpstr>Calibri</vt:lpstr>
      <vt:lpstr>Times New Roman</vt:lpstr>
      <vt:lpstr>Wingdings</vt:lpstr>
      <vt:lpstr>Office Theme</vt:lpstr>
      <vt:lpstr>ACP-WGF24-RPW-IP10_Aeronautical Frequency Spectrum Management and ACP WG-F (r3)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Chair</cp:lastModifiedBy>
  <cp:revision>106</cp:revision>
  <dcterms:created xsi:type="dcterms:W3CDTF">2013-08-20T15:49:37Z</dcterms:created>
  <dcterms:modified xsi:type="dcterms:W3CDTF">2017-09-07T13:06:37Z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1500</vt:r8>
  </property>
  <property fmtid="{D5CDD505-2E9C-101B-9397-08002B2CF9AE}" pid="3" name="ContentTypeId">
    <vt:lpwstr>0x010100B372B09A9A77C4438999FF1325BEF759</vt:lpwstr>
  </property>
  <property fmtid="{D5CDD505-2E9C-101B-9397-08002B2CF9AE}" pid="4" name="_dlc_DocIdItemGuid">
    <vt:lpwstr>64ca4482-e7dd-4fef-ba79-79b4133309d6</vt:lpwstr>
  </property>
</Properties>
</file>