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8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4"/>
  </p:notesMasterIdLst>
  <p:sldIdLst>
    <p:sldId id="256" r:id="rId2"/>
    <p:sldId id="257" r:id="rId3"/>
    <p:sldId id="258" r:id="rId4"/>
    <p:sldId id="27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9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97" d="100"/>
          <a:sy n="97" d="100"/>
        </p:scale>
        <p:origin x="144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A99041-00BC-4D8A-BA6C-436214D020F9}" type="datetimeFigureOut">
              <a:rPr lang="en-US" smtClean="0"/>
              <a:t>29-Aug-17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E79894-A7F8-4C54-8EA2-B39366451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4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59277"/>
            <a:ext cx="8153400" cy="50713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397096"/>
            <a:ext cx="5029200" cy="365125"/>
          </a:xfr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15200" y="6397096"/>
            <a:ext cx="1600200" cy="372532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0" y="0"/>
            <a:ext cx="9155097" cy="6874277"/>
            <a:chOff x="-11097" y="-16277"/>
            <a:chExt cx="9155097" cy="6874277"/>
          </a:xfrm>
        </p:grpSpPr>
        <p:sp>
          <p:nvSpPr>
            <p:cNvPr id="13" name="Rectangle 12"/>
            <p:cNvSpPr/>
            <p:nvPr userDrawn="1"/>
          </p:nvSpPr>
          <p:spPr>
            <a:xfrm>
              <a:off x="-11097" y="-16277"/>
              <a:ext cx="620697" cy="6874277"/>
            </a:xfrm>
            <a:prstGeom prst="rect">
              <a:avLst/>
            </a:prstGeom>
            <a:gradFill flip="none" rotWithShape="1">
              <a:gsLst>
                <a:gs pos="2000">
                  <a:schemeClr val="bg1">
                    <a:lumMod val="42000"/>
                    <a:lumOff val="58000"/>
                  </a:schemeClr>
                </a:gs>
                <a:gs pos="54000">
                  <a:srgbClr val="969696">
                    <a:tint val="44500"/>
                    <a:satMod val="16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52400" y="228600"/>
              <a:ext cx="8991600" cy="914400"/>
              <a:chOff x="914400" y="95878"/>
              <a:chExt cx="9646922" cy="714138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Rectangle 10"/>
              <p:cNvSpPr/>
              <p:nvPr/>
            </p:nvSpPr>
            <p:spPr>
              <a:xfrm>
                <a:off x="914400" y="95878"/>
                <a:ext cx="9646922" cy="584040"/>
              </a:xfrm>
              <a:prstGeom prst="rect">
                <a:avLst/>
              </a:prstGeom>
              <a:solidFill>
                <a:srgbClr val="2E56A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ight Triangle 11"/>
              <p:cNvSpPr/>
              <p:nvPr/>
            </p:nvSpPr>
            <p:spPr>
              <a:xfrm rot="10800000">
                <a:off x="914400" y="679920"/>
                <a:ext cx="494714" cy="130096"/>
              </a:xfrm>
              <a:prstGeom prst="rtTriangle">
                <a:avLst/>
              </a:prstGeom>
              <a:solidFill>
                <a:srgbClr val="0C1E5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5528" y="235935"/>
            <a:ext cx="7391400" cy="747899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400799"/>
            <a:ext cx="15240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381000"/>
            <a:ext cx="568181" cy="4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2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3352800"/>
            <a:ext cx="6172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49639" y="6400799"/>
            <a:ext cx="1450759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0399" y="6400799"/>
            <a:ext cx="4114801" cy="365125"/>
          </a:xfr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15200" y="6400798"/>
            <a:ext cx="1676400" cy="365126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F478FF5D-DFC0-4C51-BAF2-B476E87FDB1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-2959" y="0"/>
            <a:ext cx="1676399" cy="6858000"/>
          </a:xfrm>
          <a:prstGeom prst="rect">
            <a:avLst/>
          </a:prstGeom>
          <a:gradFill flip="none" rotWithShape="1">
            <a:gsLst>
              <a:gs pos="2000">
                <a:schemeClr val="bg1">
                  <a:lumMod val="42000"/>
                  <a:lumOff val="58000"/>
                </a:schemeClr>
              </a:gs>
              <a:gs pos="54000">
                <a:srgbClr val="969696">
                  <a:tint val="44500"/>
                  <a:satMod val="160000"/>
                </a:srgbClr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381001" y="1143000"/>
            <a:ext cx="8763000" cy="1905002"/>
            <a:chOff x="859349" y="32239"/>
            <a:chExt cx="3991621" cy="6236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Rectangle 32"/>
            <p:cNvSpPr/>
            <p:nvPr/>
          </p:nvSpPr>
          <p:spPr>
            <a:xfrm>
              <a:off x="859349" y="32239"/>
              <a:ext cx="3991621" cy="523872"/>
            </a:xfrm>
            <a:prstGeom prst="rect">
              <a:avLst/>
            </a:prstGeom>
            <a:solidFill>
              <a:srgbClr val="2E56A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ight Triangle 33"/>
            <p:cNvSpPr/>
            <p:nvPr/>
          </p:nvSpPr>
          <p:spPr>
            <a:xfrm rot="10800000">
              <a:off x="859349" y="556111"/>
              <a:ext cx="590065" cy="99786"/>
            </a:xfrm>
            <a:prstGeom prst="rtTriangle">
              <a:avLst/>
            </a:prstGeom>
            <a:solidFill>
              <a:srgbClr val="0C1E5B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19400" y="1143000"/>
            <a:ext cx="6172200" cy="1600199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1447800"/>
            <a:ext cx="1216152" cy="91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30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0400" y="6400799"/>
            <a:ext cx="4114800" cy="365125"/>
          </a:xfr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16764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A4A18618-1E8B-496D-B6DF-27ABAB38B359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-1" y="0"/>
            <a:ext cx="9144001" cy="6858001"/>
            <a:chOff x="-1" y="0"/>
            <a:chExt cx="9144001" cy="6858001"/>
          </a:xfrm>
        </p:grpSpPr>
        <p:sp>
          <p:nvSpPr>
            <p:cNvPr id="13" name="Rectangle 12"/>
            <p:cNvSpPr/>
            <p:nvPr userDrawn="1"/>
          </p:nvSpPr>
          <p:spPr>
            <a:xfrm>
              <a:off x="-1" y="0"/>
              <a:ext cx="1673352" cy="6858001"/>
            </a:xfrm>
            <a:prstGeom prst="rect">
              <a:avLst/>
            </a:prstGeom>
            <a:gradFill flip="none" rotWithShape="1">
              <a:gsLst>
                <a:gs pos="2000">
                  <a:schemeClr val="bg1">
                    <a:lumMod val="42000"/>
                    <a:lumOff val="58000"/>
                  </a:schemeClr>
                </a:gs>
                <a:gs pos="54000">
                  <a:srgbClr val="969696">
                    <a:tint val="44500"/>
                    <a:satMod val="16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38664" y="2743200"/>
              <a:ext cx="8805336" cy="1800578"/>
              <a:chOff x="914398" y="-16730"/>
              <a:chExt cx="5943603" cy="85473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Rectangle 19"/>
              <p:cNvSpPr/>
              <p:nvPr/>
            </p:nvSpPr>
            <p:spPr>
              <a:xfrm>
                <a:off x="914400" y="-16730"/>
                <a:ext cx="5943601" cy="696649"/>
              </a:xfrm>
              <a:prstGeom prst="rect">
                <a:avLst/>
              </a:prstGeom>
              <a:solidFill>
                <a:srgbClr val="2E56A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ight Triangle 22"/>
              <p:cNvSpPr/>
              <p:nvPr/>
            </p:nvSpPr>
            <p:spPr>
              <a:xfrm rot="10800000">
                <a:off x="914398" y="679919"/>
                <a:ext cx="902971" cy="158086"/>
              </a:xfrm>
              <a:prstGeom prst="rtTriangle">
                <a:avLst/>
              </a:prstGeom>
              <a:solidFill>
                <a:srgbClr val="0C1E5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2819400" y="2743200"/>
            <a:ext cx="6172200" cy="146755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1749640" y="6400799"/>
            <a:ext cx="145076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2895600"/>
            <a:ext cx="1216152" cy="91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15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4412" y="1180036"/>
            <a:ext cx="3863788" cy="50712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159277"/>
            <a:ext cx="3886200" cy="5071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-11104" y="0"/>
            <a:ext cx="9155104" cy="6874277"/>
            <a:chOff x="-11097" y="-16277"/>
            <a:chExt cx="9155104" cy="6874277"/>
          </a:xfrm>
        </p:grpSpPr>
        <p:sp>
          <p:nvSpPr>
            <p:cNvPr id="24" name="Rectangle 23"/>
            <p:cNvSpPr/>
            <p:nvPr userDrawn="1"/>
          </p:nvSpPr>
          <p:spPr>
            <a:xfrm>
              <a:off x="-11097" y="-16277"/>
              <a:ext cx="620697" cy="6874277"/>
            </a:xfrm>
            <a:prstGeom prst="rect">
              <a:avLst/>
            </a:prstGeom>
            <a:gradFill flip="none" rotWithShape="1">
              <a:gsLst>
                <a:gs pos="2000">
                  <a:schemeClr val="bg1">
                    <a:lumMod val="42000"/>
                    <a:lumOff val="58000"/>
                  </a:schemeClr>
                </a:gs>
                <a:gs pos="54000">
                  <a:srgbClr val="969696">
                    <a:tint val="44500"/>
                    <a:satMod val="16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/>
            <p:cNvGrpSpPr/>
            <p:nvPr userDrawn="1"/>
          </p:nvGrpSpPr>
          <p:grpSpPr>
            <a:xfrm>
              <a:off x="152401" y="228599"/>
              <a:ext cx="8991606" cy="914400"/>
              <a:chOff x="914400" y="95878"/>
              <a:chExt cx="9646922" cy="714138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Right Triangle 27"/>
              <p:cNvSpPr/>
              <p:nvPr/>
            </p:nvSpPr>
            <p:spPr>
              <a:xfrm rot="10800000">
                <a:off x="914400" y="679920"/>
                <a:ext cx="494714" cy="130096"/>
              </a:xfrm>
              <a:prstGeom prst="rtTriangle">
                <a:avLst/>
              </a:prstGeom>
              <a:solidFill>
                <a:srgbClr val="0C1E5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/>
              <p:cNvSpPr/>
              <p:nvPr userDrawn="1"/>
            </p:nvSpPr>
            <p:spPr>
              <a:xfrm>
                <a:off x="914400" y="95878"/>
                <a:ext cx="9646922" cy="584040"/>
              </a:xfrm>
              <a:prstGeom prst="rect">
                <a:avLst/>
              </a:prstGeom>
              <a:solidFill>
                <a:srgbClr val="1C56A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400799"/>
            <a:ext cx="5029200" cy="365125"/>
          </a:xfr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16002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91797772-D0A6-490C-9B6E-5E23975D5F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400799"/>
            <a:ext cx="15240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5528" y="235935"/>
            <a:ext cx="7391400" cy="747899"/>
          </a:xfrm>
          <a:solidFill>
            <a:srgbClr val="2E56A5"/>
          </a:solidFill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381000"/>
            <a:ext cx="568181" cy="4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38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0"/>
            <a:ext cx="9155097" cy="6874277"/>
            <a:chOff x="-11097" y="-16277"/>
            <a:chExt cx="9155097" cy="6874277"/>
          </a:xfrm>
        </p:grpSpPr>
        <p:sp>
          <p:nvSpPr>
            <p:cNvPr id="18" name="Rectangle 17"/>
            <p:cNvSpPr/>
            <p:nvPr userDrawn="1"/>
          </p:nvSpPr>
          <p:spPr>
            <a:xfrm>
              <a:off x="-11097" y="-16277"/>
              <a:ext cx="620697" cy="6874277"/>
            </a:xfrm>
            <a:prstGeom prst="rect">
              <a:avLst/>
            </a:prstGeom>
            <a:gradFill flip="none" rotWithShape="1">
              <a:gsLst>
                <a:gs pos="2000">
                  <a:schemeClr val="bg1">
                    <a:lumMod val="42000"/>
                    <a:lumOff val="58000"/>
                  </a:schemeClr>
                </a:gs>
                <a:gs pos="54000">
                  <a:srgbClr val="969696">
                    <a:tint val="44500"/>
                    <a:satMod val="16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152400" y="228600"/>
              <a:ext cx="8991600" cy="914400"/>
              <a:chOff x="914400" y="95878"/>
              <a:chExt cx="9646922" cy="714138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Rectangle 21"/>
              <p:cNvSpPr/>
              <p:nvPr/>
            </p:nvSpPr>
            <p:spPr>
              <a:xfrm>
                <a:off x="914400" y="95878"/>
                <a:ext cx="9646922" cy="584040"/>
              </a:xfrm>
              <a:prstGeom prst="rect">
                <a:avLst/>
              </a:prstGeom>
              <a:solidFill>
                <a:srgbClr val="2E56A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ight Triangle 22"/>
              <p:cNvSpPr/>
              <p:nvPr/>
            </p:nvSpPr>
            <p:spPr>
              <a:xfrm rot="10800000">
                <a:off x="914400" y="679920"/>
                <a:ext cx="494714" cy="130096"/>
              </a:xfrm>
              <a:prstGeom prst="rtTriangle">
                <a:avLst/>
              </a:prstGeom>
              <a:solidFill>
                <a:srgbClr val="0C1E5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237573"/>
            <a:ext cx="3810000" cy="743627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0" y="2057400"/>
            <a:ext cx="3810000" cy="41731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237573"/>
            <a:ext cx="3886200" cy="727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057400"/>
            <a:ext cx="3886200" cy="41731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400799"/>
            <a:ext cx="5029200" cy="365125"/>
          </a:xfr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2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16002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A4A18618-1E8B-496D-B6DF-27ABAB38B35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2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400799"/>
            <a:ext cx="15240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1145528" y="235935"/>
            <a:ext cx="7391400" cy="747899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381000"/>
            <a:ext cx="568181" cy="4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597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0"/>
            <a:ext cx="9155097" cy="6874277"/>
            <a:chOff x="-11097" y="-16277"/>
            <a:chExt cx="9155097" cy="6874277"/>
          </a:xfrm>
        </p:grpSpPr>
        <p:sp>
          <p:nvSpPr>
            <p:cNvPr id="20" name="Rectangle 19"/>
            <p:cNvSpPr/>
            <p:nvPr userDrawn="1"/>
          </p:nvSpPr>
          <p:spPr>
            <a:xfrm>
              <a:off x="-11097" y="-16277"/>
              <a:ext cx="620697" cy="6874277"/>
            </a:xfrm>
            <a:prstGeom prst="rect">
              <a:avLst/>
            </a:prstGeom>
            <a:gradFill flip="none" rotWithShape="1">
              <a:gsLst>
                <a:gs pos="2000">
                  <a:schemeClr val="bg1">
                    <a:lumMod val="42000"/>
                    <a:lumOff val="58000"/>
                  </a:schemeClr>
                </a:gs>
                <a:gs pos="54000">
                  <a:srgbClr val="969696">
                    <a:tint val="44500"/>
                    <a:satMod val="16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52400" y="228600"/>
              <a:ext cx="8991600" cy="914400"/>
              <a:chOff x="914400" y="95878"/>
              <a:chExt cx="9646922" cy="714138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Rectangle 23"/>
              <p:cNvSpPr/>
              <p:nvPr/>
            </p:nvSpPr>
            <p:spPr>
              <a:xfrm>
                <a:off x="914400" y="95878"/>
                <a:ext cx="9646922" cy="584040"/>
              </a:xfrm>
              <a:prstGeom prst="rect">
                <a:avLst/>
              </a:prstGeom>
              <a:solidFill>
                <a:srgbClr val="1C56A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ight Triangle 24"/>
              <p:cNvSpPr/>
              <p:nvPr/>
            </p:nvSpPr>
            <p:spPr>
              <a:xfrm rot="10800000">
                <a:off x="914400" y="679920"/>
                <a:ext cx="494714" cy="130096"/>
              </a:xfrm>
              <a:prstGeom prst="rtTriangle">
                <a:avLst/>
              </a:prstGeom>
              <a:solidFill>
                <a:srgbClr val="0C1E5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400798"/>
            <a:ext cx="5029200" cy="365125"/>
          </a:xfr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16002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283BB835-F330-4B07-8120-E508768A13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7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400799"/>
            <a:ext cx="15240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145528" y="235935"/>
            <a:ext cx="7391400" cy="747899"/>
          </a:xfrm>
          <a:solidFill>
            <a:srgbClr val="2E56A5"/>
          </a:solidFill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381000"/>
            <a:ext cx="568181" cy="4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153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400799"/>
            <a:ext cx="5029200" cy="365125"/>
          </a:xfr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16002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A4A18618-1E8B-496D-B6DF-27ABAB38B35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400798"/>
            <a:ext cx="1524000" cy="3651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715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4A18618-1E8B-496D-B6DF-27ABAB38B35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49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Andrew Roy and Gregory Baker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78FF5D-DFC0-4C51-BAF2-B476E87FDB1B}" type="slidenum">
              <a:rPr lang="en-US" smtClean="0"/>
              <a:t>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LED Lighting Interference Examples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FB32B6-B125-4659-9573-DCDA000CA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679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#2 Store Entrance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2D4B1BA-0393-4D2C-9627-AA0A652D0B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7747" y="1161573"/>
            <a:ext cx="6761905" cy="506666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DF3463-AE6A-4366-8AA5-D01350A71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592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0896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11538" y="1158875"/>
            <a:ext cx="2852737" cy="5072063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of Sight Video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69907F-77F5-4325-B014-BECFDCEFD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35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157" y="1158875"/>
            <a:ext cx="3805085" cy="5072063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LED Source #1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46474A-BE46-4368-8987-9A493D2A3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506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157" y="1158875"/>
            <a:ext cx="3805085" cy="5072063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Direction Finding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961550-A923-4D91-A67A-BAFE8C3C1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091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Replaced LED Source #1</a:t>
            </a:r>
          </a:p>
          <a:p>
            <a:r>
              <a:rPr lang="en-US" dirty="0"/>
              <a:t>LED source #2 left on to see if power levels high enough to still affect aircraft when next at gate</a:t>
            </a:r>
          </a:p>
          <a:p>
            <a:pPr lvl="1"/>
            <a:r>
              <a:rPr lang="en-US" dirty="0"/>
              <a:t>If it is still there:</a:t>
            </a:r>
          </a:p>
          <a:p>
            <a:pPr lvl="2"/>
            <a:r>
              <a:rPr lang="en-US" dirty="0"/>
              <a:t>Interim solution: airport planning to have the store turn off track lighting when plane is near or at gate</a:t>
            </a:r>
          </a:p>
          <a:p>
            <a:pPr lvl="2"/>
            <a:r>
              <a:rPr lang="en-US" dirty="0"/>
              <a:t>Long-term solution: replace lighting with different type</a:t>
            </a:r>
          </a:p>
          <a:p>
            <a:pPr lvl="1"/>
            <a:r>
              <a:rPr lang="en-US" dirty="0"/>
              <a:t>No interference reported as of Aug 2017</a:t>
            </a:r>
          </a:p>
          <a:p>
            <a:r>
              <a:rPr lang="en-US" dirty="0"/>
              <a:t>LED interference seen from interior sources</a:t>
            </a:r>
          </a:p>
          <a:p>
            <a:pPr lvl="1"/>
            <a:r>
              <a:rPr lang="en-US" dirty="0"/>
              <a:t>Commercial/residential equipment</a:t>
            </a:r>
          </a:p>
          <a:p>
            <a:r>
              <a:rPr lang="en-US" dirty="0"/>
              <a:t>Multiple sources of interference complicated identification</a:t>
            </a:r>
          </a:p>
          <a:p>
            <a:pPr lvl="1"/>
            <a:r>
              <a:rPr lang="en-US" dirty="0"/>
              <a:t>Low power broadband noise difficult to direction find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KMKE</a:t>
            </a:r>
            <a:r>
              <a:rPr lang="en-US" dirty="0"/>
              <a:t> Resolution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79C43-B659-41BD-8402-72B0A7AA1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831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LED Interference at </a:t>
            </a:r>
            <a:r>
              <a:rPr lang="en-US" dirty="0" err="1"/>
              <a:t>KBNA</a:t>
            </a:r>
            <a:r>
              <a:rPr lang="en-US" dirty="0"/>
              <a:t> – 2016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Information courtesy of ARINC/Rockwell Collins</a:t>
            </a:r>
          </a:p>
          <a:p>
            <a:r>
              <a:rPr lang="en-US" dirty="0"/>
              <a:t>Airline Report:  ACARS &amp; VDL poor and </a:t>
            </a:r>
            <a:r>
              <a:rPr lang="en-US" dirty="0" err="1"/>
              <a:t>nocomms</a:t>
            </a:r>
            <a:r>
              <a:rPr lang="en-US" dirty="0"/>
              <a:t> at two (9 &amp; 25) airport gates</a:t>
            </a:r>
          </a:p>
          <a:p>
            <a:r>
              <a:rPr lang="en-US" dirty="0"/>
              <a:t>Initial Actions:</a:t>
            </a:r>
          </a:p>
          <a:p>
            <a:pPr lvl="1"/>
            <a:r>
              <a:rPr lang="en-US" dirty="0"/>
              <a:t>Verified ground station functionality.</a:t>
            </a:r>
          </a:p>
          <a:p>
            <a:pPr lvl="1"/>
            <a:r>
              <a:rPr lang="en-US" dirty="0"/>
              <a:t>On-site station inspection of transceiver, coax, antenna, and availability of RF signal</a:t>
            </a:r>
          </a:p>
          <a:p>
            <a:pPr lvl="1"/>
            <a:r>
              <a:rPr lang="en-US" dirty="0"/>
              <a:t>All good; problems persist.</a:t>
            </a:r>
          </a:p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Actions: revisit station, replace transceiver and related</a:t>
            </a:r>
          </a:p>
          <a:p>
            <a:pPr lvl="1"/>
            <a:r>
              <a:rPr lang="en-US" dirty="0"/>
              <a:t>Problems persist</a:t>
            </a:r>
          </a:p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: Engineering (vs. Field) staff &amp; test equipment from HQ re-visit </a:t>
            </a:r>
            <a:r>
              <a:rPr lang="en-US" dirty="0" err="1"/>
              <a:t>KBNA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81E3E-C4A9-4A5F-8903-D679EFECB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16C858-E0DF-4776-8BE3-549BB9EF5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2E1358-79F2-457C-870F-2E995EB50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760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Careful assessment of the RF environment at </a:t>
            </a:r>
            <a:r>
              <a:rPr lang="en-US" dirty="0" err="1"/>
              <a:t>KBNA</a:t>
            </a:r>
            <a:endParaRPr lang="en-US" dirty="0"/>
          </a:p>
          <a:p>
            <a:r>
              <a:rPr lang="en-US" dirty="0"/>
              <a:t>Test Equipment:</a:t>
            </a:r>
          </a:p>
          <a:p>
            <a:pPr lvl="1"/>
            <a:r>
              <a:rPr lang="en-US" dirty="0" err="1"/>
              <a:t>R8000B</a:t>
            </a:r>
            <a:r>
              <a:rPr lang="en-US" dirty="0"/>
              <a:t> communications system analyzer (Setting: 25kHz BW, ~</a:t>
            </a:r>
            <a:r>
              <a:rPr lang="en-US" dirty="0" err="1"/>
              <a:t>100Hz</a:t>
            </a:r>
            <a:r>
              <a:rPr lang="en-US" dirty="0"/>
              <a:t> RBW)</a:t>
            </a:r>
          </a:p>
          <a:p>
            <a:pPr lvl="1"/>
            <a:r>
              <a:rPr lang="en-US" dirty="0"/>
              <a:t>RC/IMS developed tools to measure background noise relative to signal strength</a:t>
            </a:r>
          </a:p>
          <a:p>
            <a:pPr lvl="1"/>
            <a:r>
              <a:rPr lang="en-US" dirty="0"/>
              <a:t>Handheld retractable antenna</a:t>
            </a:r>
          </a:p>
          <a:p>
            <a:r>
              <a:rPr lang="en-US" dirty="0"/>
              <a:t>Noise Source is Isolated to Jetway </a:t>
            </a:r>
          </a:p>
          <a:p>
            <a:pPr lvl="1"/>
            <a:r>
              <a:rPr lang="en-US" dirty="0"/>
              <a:t>LEDs: External Jetway Lighting 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Engineering Review of </a:t>
            </a:r>
            <a:r>
              <a:rPr lang="en-US" dirty="0" err="1"/>
              <a:t>KBNA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F95D64-20B3-4283-9535-56E7C71A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10539B-3F44-4265-8933-29B9516A1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C5C10-F851-4EE9-9767-B75FAF01E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305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5208" y="1409192"/>
            <a:ext cx="8126984" cy="457142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Test Antenna at Jetway &amp; LED Lights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7670C9-7706-4860-9461-8CE488B82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8290AD-6772-41A0-989C-D41E2E6ED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4926C0-0EBA-4365-A6D2-977BEAEC1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099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5208" y="1409192"/>
            <a:ext cx="8126984" cy="457142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Analyzer Display:  LEDs ON - Wideband Noise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54355D-5CEA-4614-87AA-A5DE40FBD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266FF3-B09D-48D5-B316-2776F6CC1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BB1211-2B32-49CE-8090-B8475BDF8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160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saturation sat="85000"/>
                    </a14:imgEffect>
                    <a14:imgEffect>
                      <a14:brightnessContrast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413" y="1435506"/>
            <a:ext cx="8126984" cy="457142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Analyzer Display:  </a:t>
            </a:r>
            <a:br>
              <a:rPr lang="en-US" sz="2800" dirty="0"/>
            </a:br>
            <a:r>
              <a:rPr lang="en-US" sz="2800" dirty="0"/>
              <a:t>LEDs OFF: Background Noise is Reduced by </a:t>
            </a:r>
            <a:r>
              <a:rPr lang="en-US" sz="2800" dirty="0" err="1"/>
              <a:t>40dB</a:t>
            </a:r>
            <a:r>
              <a:rPr lang="en-US" sz="2800" dirty="0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C6A20D-21CA-4B06-9134-442C2828E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C3EFA5-F555-477C-AA30-3180C29B6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07213A-2B55-43CB-A049-4CBC621FB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04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LED interference at </a:t>
            </a:r>
            <a:r>
              <a:rPr lang="en-US" dirty="0" err="1"/>
              <a:t>KMKE</a:t>
            </a:r>
            <a:r>
              <a:rPr lang="en-US" dirty="0"/>
              <a:t> – 2015-2017</a:t>
            </a:r>
          </a:p>
          <a:p>
            <a:r>
              <a:rPr lang="en-US" dirty="0"/>
              <a:t>LED interference at </a:t>
            </a:r>
            <a:r>
              <a:rPr lang="en-US" dirty="0" err="1"/>
              <a:t>KBNA</a:t>
            </a:r>
            <a:r>
              <a:rPr lang="en-US" dirty="0"/>
              <a:t> – 2016</a:t>
            </a:r>
          </a:p>
          <a:p>
            <a:r>
              <a:rPr lang="en-US" dirty="0"/>
              <a:t>LED interference conclusions</a:t>
            </a:r>
          </a:p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854A5-6233-44E8-9886-FA0598A0A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948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32964"/>
            <a:ext cx="8153400" cy="5071319"/>
          </a:xfrm>
        </p:spPr>
        <p:txBody>
          <a:bodyPr>
            <a:normAutofit/>
          </a:bodyPr>
          <a:lstStyle/>
          <a:p>
            <a:r>
              <a:rPr lang="en-US" dirty="0"/>
              <a:t>Airport had been encouraged to move toward LED lighting for efficiency  </a:t>
            </a:r>
          </a:p>
          <a:p>
            <a:pPr lvl="1"/>
            <a:r>
              <a:rPr lang="en-US" dirty="0"/>
              <a:t>Lights were replaced with </a:t>
            </a:r>
            <a:r>
              <a:rPr lang="en-US" dirty="0" err="1"/>
              <a:t>CFLs</a:t>
            </a:r>
            <a:endParaRPr lang="en-US" dirty="0"/>
          </a:p>
          <a:p>
            <a:r>
              <a:rPr lang="en-US" dirty="0"/>
              <a:t>Post event review highlighted that interference was only happening when dark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KBNA</a:t>
            </a:r>
            <a:r>
              <a:rPr lang="en-US" dirty="0"/>
              <a:t> Resolution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59338-3B64-412E-8C2A-F577D21E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6179A-D8D6-4AF1-8BBD-75330783B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47F241-1D35-4A76-8411-66FC5F703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540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DFC1037-54B4-4C1C-916B-C4BB93829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Actual LED not the problem, but the power regulator</a:t>
            </a:r>
          </a:p>
          <a:p>
            <a:pPr lvl="1"/>
            <a:r>
              <a:rPr lang="en-US" dirty="0"/>
              <a:t>30 to 300 MHz band particularly susceptible</a:t>
            </a:r>
          </a:p>
          <a:p>
            <a:r>
              <a:rPr lang="en-US" dirty="0"/>
              <a:t>Low power/close proximity interference can be hard to direction find</a:t>
            </a:r>
          </a:p>
          <a:p>
            <a:pPr lvl="1"/>
            <a:r>
              <a:rPr lang="en-US" dirty="0"/>
              <a:t>How to differentiate between other noise sources</a:t>
            </a:r>
          </a:p>
          <a:p>
            <a:pPr lvl="1"/>
            <a:r>
              <a:rPr lang="en-US" dirty="0"/>
              <a:t>Detection equipment may not be suitable to signal type</a:t>
            </a:r>
          </a:p>
          <a:p>
            <a:r>
              <a:rPr lang="en-US" dirty="0"/>
              <a:t>Lack of experience with newer technology for field personnel</a:t>
            </a:r>
          </a:p>
          <a:p>
            <a:pPr lvl="1"/>
            <a:r>
              <a:rPr lang="en-US" dirty="0"/>
              <a:t>Often requires knowledgeable personnel with suitable equipment onsite to find and identify</a:t>
            </a:r>
          </a:p>
          <a:p>
            <a:r>
              <a:rPr lang="en-US"/>
              <a:t>How </a:t>
            </a:r>
            <a:r>
              <a:rPr lang="en-US" dirty="0"/>
              <a:t>much does it cost to change a light bulb?</a:t>
            </a:r>
          </a:p>
          <a:p>
            <a:pPr lvl="1"/>
            <a:r>
              <a:rPr lang="en-US" dirty="0"/>
              <a:t>Identification, localization, tracking, analysis, …</a:t>
            </a:r>
          </a:p>
          <a:p>
            <a:pPr lvl="1"/>
            <a:r>
              <a:rPr lang="en-US" dirty="0"/>
              <a:t>Interference maybe from equipment that cannot be turned off without coordination</a:t>
            </a:r>
          </a:p>
          <a:p>
            <a:pPr lvl="1"/>
            <a:r>
              <a:rPr lang="en-US" dirty="0"/>
              <a:t>Need an aircraft in place to fully test resolution</a:t>
            </a:r>
          </a:p>
          <a:p>
            <a:r>
              <a:rPr lang="en-US" dirty="0"/>
              <a:t>Buyers/suppliers of airport lighting not always aware of the RF issues</a:t>
            </a:r>
          </a:p>
          <a:p>
            <a:pPr lvl="1"/>
            <a:r>
              <a:rPr lang="en-US" dirty="0"/>
              <a:t>May not be part of the aviation industry</a:t>
            </a:r>
          </a:p>
          <a:p>
            <a:pPr lvl="1"/>
            <a:r>
              <a:rPr lang="en-US" dirty="0"/>
              <a:t>Focus on price rather than RF performance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EEF411-FB22-4309-B050-F66E0BA95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FF5D-DFC0-4C51-BAF2-B476E87FDB1B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F5E7692-B606-4B90-B3BE-1C16FB2F4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LED Interference Conclusions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C1854B-DEE6-4475-AC9A-B3376356D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4-8 Sept 2017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694736F-BE9A-4C2E-ACBD-1956DD772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466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>
            <a:extLst>
              <a:ext uri="{FF2B5EF4-FFF2-40B4-BE49-F238E27FC236}">
                <a16:creationId xmlns:a16="http://schemas.microsoft.com/office/drawing/2014/main" id="{5E2FE703-8811-487E-8E3D-079E57A957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F8E6DA-B934-4F55-A809-BC4659200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FD27EF-D34F-4F76-85A7-FF4E8B4AF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78FF5D-DFC0-4C51-BAF2-B476E87FDB1B}" type="slidenum">
              <a:rPr lang="en-US" smtClean="0"/>
              <a:t>22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8E59619-18D4-4611-A49A-2F6BBDED1A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E2D4514-93A4-471D-A916-0F2668D22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384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Inconsistent “No Comm.” on ACARS at Gate 51 – Nov. 2015</a:t>
            </a:r>
          </a:p>
          <a:p>
            <a:pPr lvl="1"/>
            <a:r>
              <a:rPr lang="en-US" dirty="0"/>
              <a:t>Initially believed to be a coverage issue</a:t>
            </a:r>
          </a:p>
          <a:p>
            <a:pPr lvl="1"/>
            <a:r>
              <a:rPr lang="en-US" dirty="0"/>
              <a:t>Repositioned antenna, still had same issues</a:t>
            </a:r>
          </a:p>
          <a:p>
            <a:r>
              <a:rPr lang="en-US" dirty="0"/>
              <a:t>Realized Interference localized to 1 Gate – Mar. 2016</a:t>
            </a:r>
          </a:p>
          <a:p>
            <a:pPr lvl="1"/>
            <a:r>
              <a:rPr lang="en-US" dirty="0"/>
              <a:t>Noise floor -90 dBm ±5 dB around Jetway</a:t>
            </a:r>
          </a:p>
          <a:p>
            <a:pPr lvl="1"/>
            <a:r>
              <a:rPr lang="en-US" dirty="0"/>
              <a:t>Assumed to be electrical noise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sz="3600" b="1" u="sng" dirty="0"/>
          </a:p>
          <a:p>
            <a:pPr lvl="1"/>
            <a:endParaRPr lang="en-US" b="1" u="sng" dirty="0"/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LED Interference at </a:t>
            </a:r>
            <a:r>
              <a:rPr lang="en-US" dirty="0" err="1"/>
              <a:t>KMKE</a:t>
            </a:r>
            <a:r>
              <a:rPr lang="en-US" dirty="0"/>
              <a:t> - 2017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9A465-E883-42DE-97A9-4847D2765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271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Initial suspect was Ground Power Unit (GPU)</a:t>
            </a:r>
          </a:p>
          <a:p>
            <a:r>
              <a:rPr lang="en-US" dirty="0"/>
              <a:t>Performed test have aircraft powered using APU instead of GPU</a:t>
            </a:r>
          </a:p>
          <a:p>
            <a:pPr lvl="1"/>
            <a:r>
              <a:rPr lang="en-US" dirty="0"/>
              <a:t>Marginally improved VDL performance at gate…</a:t>
            </a:r>
          </a:p>
          <a:p>
            <a:pPr lvl="1"/>
            <a:r>
              <a:rPr lang="en-US" dirty="0"/>
              <a:t>…but didn’t eliminate issue</a:t>
            </a:r>
          </a:p>
          <a:p>
            <a:r>
              <a:rPr lang="en-US" dirty="0"/>
              <a:t>Flights diverted to adjacent gate 53</a:t>
            </a:r>
          </a:p>
          <a:p>
            <a:pPr lvl="1"/>
            <a:r>
              <a:rPr lang="en-US" dirty="0"/>
              <a:t>No issues reported</a:t>
            </a:r>
          </a:p>
          <a:p>
            <a:pPr lvl="1"/>
            <a:r>
              <a:rPr lang="en-US" dirty="0"/>
              <a:t>Confirmed localized to gate 51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sz="3600" b="1" u="sng" dirty="0"/>
          </a:p>
          <a:p>
            <a:pPr lvl="1"/>
            <a:endParaRPr lang="en-US" b="1" u="sng" dirty="0"/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Steps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97E1F-0E98-441A-A680-6832E2AD1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666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Suspected LED interference from reports received</a:t>
            </a:r>
          </a:p>
          <a:p>
            <a:pPr lvl="1"/>
            <a:r>
              <a:rPr lang="en-US" dirty="0"/>
              <a:t>Service provider, ASRI and US regulator on-site to find and identify</a:t>
            </a:r>
          </a:p>
          <a:p>
            <a:r>
              <a:rPr lang="en-US" dirty="0"/>
              <a:t>2 LED Sources raising noise floor on ramp</a:t>
            </a:r>
          </a:p>
          <a:p>
            <a:pPr lvl="1"/>
            <a:r>
              <a:rPr lang="en-US" dirty="0"/>
              <a:t>#1 has Line of Sight through windows to ramp</a:t>
            </a:r>
          </a:p>
          <a:p>
            <a:pPr lvl="2"/>
            <a:r>
              <a:rPr lang="en-US" dirty="0"/>
              <a:t>LED retrofit by bathroom</a:t>
            </a:r>
          </a:p>
          <a:p>
            <a:pPr lvl="1"/>
            <a:r>
              <a:rPr lang="en-US" dirty="0"/>
              <a:t>#2 close to windows, line of sight to ramp</a:t>
            </a:r>
          </a:p>
          <a:p>
            <a:pPr lvl="2"/>
            <a:r>
              <a:rPr lang="en-US" dirty="0"/>
              <a:t>LED track lighting by accessory store</a:t>
            </a:r>
          </a:p>
          <a:p>
            <a:pPr lvl="1"/>
            <a:r>
              <a:rPr lang="en-US" dirty="0"/>
              <a:t>Source #2 emissions not as strong as source #1</a:t>
            </a:r>
          </a:p>
          <a:p>
            <a:r>
              <a:rPr lang="en-US" dirty="0"/>
              <a:t>On/Off Testing Performed</a:t>
            </a:r>
          </a:p>
          <a:p>
            <a:pPr lvl="1"/>
            <a:r>
              <a:rPr lang="en-US" dirty="0"/>
              <a:t>Need to coordinate with various owners</a:t>
            </a:r>
          </a:p>
          <a:p>
            <a:pPr lvl="1"/>
            <a:r>
              <a:rPr lang="en-US" dirty="0"/>
              <a:t>Verified noise below jetway and on ramp after both sources turned off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LED Interference at MKE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1DF40-22B8-42FE-8EB9-0144628B5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450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6EA907-0CF8-4250-9D21-6890C69B8FC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7700" y="1268879"/>
            <a:ext cx="4898384" cy="4587720"/>
          </a:xfrm>
          <a:prstGeom prst="rect">
            <a:avLst/>
          </a:prstGeom>
        </p:spPr>
      </p:pic>
      <p:sp>
        <p:nvSpPr>
          <p:cNvPr id="8" name="Star: 5 Points 7">
            <a:extLst>
              <a:ext uri="{FF2B5EF4-FFF2-40B4-BE49-F238E27FC236}">
                <a16:creationId xmlns:a16="http://schemas.microsoft.com/office/drawing/2014/main" id="{B3690477-A512-49C7-B037-182ECE505C96}"/>
              </a:ext>
            </a:extLst>
          </p:cNvPr>
          <p:cNvSpPr/>
          <p:nvPr/>
        </p:nvSpPr>
        <p:spPr>
          <a:xfrm>
            <a:off x="5126591" y="3581190"/>
            <a:ext cx="74060" cy="7403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64FF621-33E6-4117-940A-0D2AD84DCB3F}"/>
              </a:ext>
            </a:extLst>
          </p:cNvPr>
          <p:cNvCxnSpPr>
            <a:cxnSpLocks/>
          </p:cNvCxnSpPr>
          <p:nvPr/>
        </p:nvCxnSpPr>
        <p:spPr>
          <a:xfrm flipV="1">
            <a:off x="5200651" y="3168835"/>
            <a:ext cx="2677359" cy="4493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179E03F-BD0D-4EB3-A458-5E535A8F275F}"/>
              </a:ext>
            </a:extLst>
          </p:cNvPr>
          <p:cNvSpPr txBox="1"/>
          <p:nvPr/>
        </p:nvSpPr>
        <p:spPr>
          <a:xfrm>
            <a:off x="7993380" y="288036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Gate 51</a:t>
            </a:r>
            <a:br>
              <a:rPr lang="en-US" dirty="0"/>
            </a:br>
            <a:r>
              <a:rPr lang="en-US" dirty="0"/>
              <a:t>Gate 53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D5FC1-436E-47C9-9677-E74E0C47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622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157" y="1158875"/>
            <a:ext cx="3805085" cy="5072063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Gate D51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0A3918-0B2B-403F-B575-F2EBF8DF3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716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676" y="1158875"/>
            <a:ext cx="3804047" cy="5072063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#1 from Gate D51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495800" y="2590800"/>
            <a:ext cx="109728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2209800" y="2819400"/>
            <a:ext cx="2209800" cy="381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9237" y="3065417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LED Source #1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68B72AA-6DBE-47FA-ABFA-26E0048BC7A2}"/>
              </a:ext>
            </a:extLst>
          </p:cNvPr>
          <p:cNvCxnSpPr/>
          <p:nvPr/>
        </p:nvCxnSpPr>
        <p:spPr>
          <a:xfrm flipH="1" flipV="1">
            <a:off x="3329940" y="3985260"/>
            <a:ext cx="518160" cy="533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65E639F-B3D3-4BA2-A8A9-E95B16C2EF8F}"/>
              </a:ext>
            </a:extLst>
          </p:cNvPr>
          <p:cNvCxnSpPr/>
          <p:nvPr/>
        </p:nvCxnSpPr>
        <p:spPr>
          <a:xfrm>
            <a:off x="3848100" y="4038600"/>
            <a:ext cx="3368040" cy="1676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55BE536-1353-4EC5-B402-E4F4A38868B6}"/>
              </a:ext>
            </a:extLst>
          </p:cNvPr>
          <p:cNvSpPr txBox="1"/>
          <p:nvPr/>
        </p:nvSpPr>
        <p:spPr>
          <a:xfrm>
            <a:off x="7315200" y="5530334"/>
            <a:ext cx="1059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Gate 53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03D2AE-7169-4C9C-84C3-6F265C1CC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100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E630297D-062D-4590-B647-F5D16288AB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7747" y="1161573"/>
            <a:ext cx="6761905" cy="506666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4B701-6AFD-405A-A881-B2D7EC3E0C89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Source #2 – View towards gate D51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4-8 Sept 2017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6781800" y="2057400"/>
            <a:ext cx="13716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 flipV="1">
            <a:off x="2900363" y="2514600"/>
            <a:ext cx="3805237" cy="36838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200400" y="3048000"/>
            <a:ext cx="914400" cy="990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43257" y="3358634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D51</a:t>
            </a:r>
          </a:p>
        </p:txBody>
      </p:sp>
      <p:cxnSp>
        <p:nvCxnSpPr>
          <p:cNvPr id="12" name="Straight Arrow Connector 11"/>
          <p:cNvCxnSpPr>
            <a:stCxn id="11" idx="3"/>
            <a:endCxn id="10" idx="2"/>
          </p:cNvCxnSpPr>
          <p:nvPr/>
        </p:nvCxnSpPr>
        <p:spPr>
          <a:xfrm flipV="1">
            <a:off x="1529057" y="3543300"/>
            <a:ext cx="1671343" cy="461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828800" y="6198433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LED Source #2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D26B4B-FB69-47EF-8E64-BD09EEE4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www.ASRI.aero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662470"/>
      </p:ext>
    </p:extLst>
  </p:cSld>
  <p:clrMapOvr>
    <a:masterClrMapping/>
  </p:clrMapOvr>
</p:sld>
</file>

<file path=ppt/theme/theme1.xml><?xml version="1.0" encoding="utf-8"?>
<a:theme xmlns:a="http://schemas.openxmlformats.org/drawingml/2006/main" name="20160000-ASRI PowerPoint Template-Rev201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4618AB6-C96D-48D4-ADDC-8A71862FA589}" vid="{33B794EA-06AD-4084-A421-74FD90BE4C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72B09A9A77C4438999FF1325BEF759" ma:contentTypeVersion="0" ma:contentTypeDescription="Create a new document." ma:contentTypeScope="" ma:versionID="65bd2d6fcaa3f4ac24b296b660148a9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B0D096C-ACA9-4B74-A005-F695E42407BD}"/>
</file>

<file path=customXml/itemProps2.xml><?xml version="1.0" encoding="utf-8"?>
<ds:datastoreItem xmlns:ds="http://schemas.openxmlformats.org/officeDocument/2006/customXml" ds:itemID="{E86FC4D8-E21E-4C0D-B4A5-B1C7D45F1D08}"/>
</file>

<file path=customXml/itemProps3.xml><?xml version="1.0" encoding="utf-8"?>
<ds:datastoreItem xmlns:ds="http://schemas.openxmlformats.org/officeDocument/2006/customXml" ds:itemID="{CFE4BFE4-6596-49D7-883E-EA1C9B03D24E}"/>
</file>

<file path=docProps/app.xml><?xml version="1.0" encoding="utf-8"?>
<Properties xmlns="http://schemas.openxmlformats.org/officeDocument/2006/extended-properties" xmlns:vt="http://schemas.openxmlformats.org/officeDocument/2006/docPropsVTypes">
  <Template>20160000-ASRI PowerPoint Template-Rev2016</Template>
  <TotalTime>1237</TotalTime>
  <Words>892</Words>
  <Application>Microsoft Office PowerPoint</Application>
  <PresentationFormat>On-screen Show (4:3)</PresentationFormat>
  <Paragraphs>181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20160000-ASRI PowerPoint Template-Rev2016</vt:lpstr>
      <vt:lpstr>LED Lighting Interference Examples</vt:lpstr>
      <vt:lpstr>Scope</vt:lpstr>
      <vt:lpstr>LED Interference at KMKE - 2017</vt:lpstr>
      <vt:lpstr>Troubleshooting Steps</vt:lpstr>
      <vt:lpstr>LED Interference at MKE</vt:lpstr>
      <vt:lpstr>Locations</vt:lpstr>
      <vt:lpstr>Gate D51</vt:lpstr>
      <vt:lpstr>Source #1 from Gate D51</vt:lpstr>
      <vt:lpstr>Source #2 – View towards gate D51</vt:lpstr>
      <vt:lpstr>Source #2 Store Entrance</vt:lpstr>
      <vt:lpstr>Line of Sight Video</vt:lpstr>
      <vt:lpstr>LED Source #1</vt:lpstr>
      <vt:lpstr>Direction Finding</vt:lpstr>
      <vt:lpstr>KMKE Resolution</vt:lpstr>
      <vt:lpstr>LED Interference at KBNA – 2016</vt:lpstr>
      <vt:lpstr>Engineering Review of KBNA</vt:lpstr>
      <vt:lpstr>Test Antenna at Jetway &amp; LED Lights</vt:lpstr>
      <vt:lpstr>Analyzer Display:  LEDs ON - Wideband Noise</vt:lpstr>
      <vt:lpstr>Analyzer Display:   LEDs OFF: Background Noise is Reduced by 40dB </vt:lpstr>
      <vt:lpstr>KBNA Resolution</vt:lpstr>
      <vt:lpstr>LED Interference Conclusions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LED lighting interference to VHF</dc:title>
  <dc:subject>MKE Airport Interference from LED;ACI-NA Update of Memo for LED</dc:subject>
  <dc:creator>Gregory Baker</dc:creator>
  <cp:keywords>Interference; LED</cp:keywords>
  <dc:description>Not Final</dc:description>
  <cp:lastModifiedBy>ACR</cp:lastModifiedBy>
  <cp:revision>26</cp:revision>
  <dcterms:created xsi:type="dcterms:W3CDTF">2017-06-08T12:02:16Z</dcterms:created>
  <dcterms:modified xsi:type="dcterms:W3CDTF">2017-08-29T11:52:28Z</dcterms:modified>
  <cp:category>AFC</cp:category>
  <cp:contentStatus>R1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1222819804</vt:i4>
  </property>
  <property fmtid="{D5CDD505-2E9C-101B-9397-08002B2CF9AE}" pid="3" name="_NewReviewCycle">
    <vt:lpwstr/>
  </property>
  <property fmtid="{D5CDD505-2E9C-101B-9397-08002B2CF9AE}" pid="4" name="_EmailSubject">
    <vt:lpwstr>FSMP Papers</vt:lpwstr>
  </property>
  <property fmtid="{D5CDD505-2E9C-101B-9397-08002B2CF9AE}" pid="5" name="_AuthorEmail">
    <vt:lpwstr>acr@asri.aero</vt:lpwstr>
  </property>
  <property fmtid="{D5CDD505-2E9C-101B-9397-08002B2CF9AE}" pid="6" name="_AuthorEmailDisplayName">
    <vt:lpwstr>Andrew Roy</vt:lpwstr>
  </property>
  <property fmtid="{D5CDD505-2E9C-101B-9397-08002B2CF9AE}" pid="7" name="ContentTypeId">
    <vt:lpwstr>0x010100B372B09A9A77C4438999FF1325BEF759</vt:lpwstr>
  </property>
</Properties>
</file>