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24"/>
  </p:notesMasterIdLst>
  <p:handoutMasterIdLst>
    <p:handoutMasterId r:id="rId25"/>
  </p:handoutMasterIdLst>
  <p:sldIdLst>
    <p:sldId id="273" r:id="rId3"/>
    <p:sldId id="274" r:id="rId4"/>
    <p:sldId id="275" r:id="rId5"/>
    <p:sldId id="277" r:id="rId6"/>
    <p:sldId id="296" r:id="rId7"/>
    <p:sldId id="299" r:id="rId8"/>
    <p:sldId id="300" r:id="rId9"/>
    <p:sldId id="297" r:id="rId10"/>
    <p:sldId id="278" r:id="rId11"/>
    <p:sldId id="279" r:id="rId12"/>
    <p:sldId id="280" r:id="rId13"/>
    <p:sldId id="298" r:id="rId14"/>
    <p:sldId id="291" r:id="rId15"/>
    <p:sldId id="295" r:id="rId16"/>
    <p:sldId id="294" r:id="rId17"/>
    <p:sldId id="293" r:id="rId18"/>
    <p:sldId id="281" r:id="rId19"/>
    <p:sldId id="282" r:id="rId20"/>
    <p:sldId id="283" r:id="rId21"/>
    <p:sldId id="284" r:id="rId22"/>
    <p:sldId id="287" r:id="rId23"/>
  </p:sldIdLst>
  <p:sldSz cx="9144000" cy="6858000" type="screen4x3"/>
  <p:notesSz cx="7010400" cy="9236075"/>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277"/>
            <p14:sldId id="296"/>
            <p14:sldId id="299"/>
            <p14:sldId id="300"/>
            <p14:sldId id="297"/>
            <p14:sldId id="278"/>
            <p14:sldId id="279"/>
            <p14:sldId id="280"/>
            <p14:sldId id="298"/>
            <p14:sldId id="291"/>
            <p14:sldId id="295"/>
            <p14:sldId id="294"/>
            <p14:sldId id="293"/>
            <p14:sldId id="281"/>
            <p14:sldId id="282"/>
            <p14:sldId id="283"/>
            <p14:sldId id="284"/>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DDDDD"/>
    <a:srgbClr val="C0C0C0"/>
    <a:srgbClr val="FF0000"/>
    <a:srgbClr val="FFCC0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94784" autoAdjust="0"/>
  </p:normalViewPr>
  <p:slideViewPr>
    <p:cSldViewPr snapToGrid="0">
      <p:cViewPr varScale="1">
        <p:scale>
          <a:sx n="84" d="100"/>
          <a:sy n="84" d="100"/>
        </p:scale>
        <p:origin x="-1594" y="-7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773957"/>
            <a:ext cx="3037840"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773957"/>
            <a:ext cx="3037840"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96975"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387767"/>
            <a:ext cx="5140960"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773957"/>
            <a:ext cx="3037840"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773957"/>
            <a:ext cx="3037840" cy="46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54638" y="345325"/>
            <a:ext cx="4081974" cy="2904869"/>
          </a:xfrm>
        </p:spPr>
        <p:txBody>
          <a:bodyPr/>
          <a:lstStyle/>
          <a:p>
            <a:pPr algn="ctr"/>
            <a:r>
              <a:rPr lang="en-US" altLang="en-US" sz="2400" dirty="0" smtClean="0"/>
              <a:t>RTCA MOPS  </a:t>
            </a:r>
            <a:r>
              <a:rPr lang="en-US" altLang="en-US" sz="2400" dirty="0"/>
              <a:t/>
            </a:r>
            <a:br>
              <a:rPr lang="en-US" altLang="en-US" sz="2400" dirty="0"/>
            </a:br>
            <a:r>
              <a:rPr lang="en-US" altLang="en-US" sz="2400" dirty="0"/>
              <a:t>for </a:t>
            </a:r>
            <a:br>
              <a:rPr lang="en-US" altLang="en-US" sz="2400" dirty="0"/>
            </a:br>
            <a:r>
              <a:rPr lang="en-US" altLang="en-US" sz="2400" dirty="0"/>
              <a:t>Unmanned Aircraft Systems (UAS) Control and Non-Payload Communications (CNPC</a:t>
            </a:r>
            <a:r>
              <a:rPr lang="en-US" altLang="en-US" sz="2400" dirty="0" smtClean="0"/>
              <a:t>)</a:t>
            </a:r>
            <a:br>
              <a:rPr lang="en-US" altLang="en-US" sz="2400" dirty="0" smtClean="0"/>
            </a:br>
            <a:r>
              <a:rPr lang="en-US" altLang="en-US" sz="2400" dirty="0" smtClean="0"/>
              <a:t/>
            </a:r>
            <a:br>
              <a:rPr lang="en-US" altLang="en-US" sz="2400" dirty="0" smtClean="0"/>
            </a:br>
            <a:endParaRPr lang="en-US" dirty="0"/>
          </a:p>
        </p:txBody>
      </p:sp>
      <p:sp>
        <p:nvSpPr>
          <p:cNvPr id="32780" name="Rectangle 12"/>
          <p:cNvSpPr>
            <a:spLocks noGrp="1" noChangeArrowheads="1"/>
          </p:cNvSpPr>
          <p:nvPr>
            <p:ph type="subTitle" idx="1"/>
          </p:nvPr>
        </p:nvSpPr>
        <p:spPr>
          <a:xfrm>
            <a:off x="1095470" y="2743199"/>
            <a:ext cx="2145672" cy="588476"/>
          </a:xfrm>
        </p:spPr>
        <p:txBody>
          <a:bodyPr/>
          <a:lstStyle/>
          <a:p>
            <a:r>
              <a:rPr lang="en-US" dirty="0" smtClean="0">
                <a:solidFill>
                  <a:schemeClr val="tx1"/>
                </a:solidFill>
              </a:rPr>
              <a:t> </a:t>
            </a:r>
            <a:r>
              <a:rPr lang="en-US" dirty="0" smtClean="0">
                <a:solidFill>
                  <a:srgbClr val="FF0000"/>
                </a:solidFill>
              </a:rPr>
              <a:t>C2 LINK</a:t>
            </a:r>
            <a:endParaRPr lang="en-US" dirty="0">
              <a:solidFill>
                <a:srgbClr val="FF0000"/>
              </a:solidFill>
            </a:endParaRPr>
          </a:p>
        </p:txBody>
      </p:sp>
      <p:sp>
        <p:nvSpPr>
          <p:cNvPr id="32785" name="Text Box 17"/>
          <p:cNvSpPr txBox="1">
            <a:spLocks noChangeArrowheads="1"/>
          </p:cNvSpPr>
          <p:nvPr/>
        </p:nvSpPr>
        <p:spPr bwMode="auto">
          <a:xfrm>
            <a:off x="1856613" y="3411590"/>
            <a:ext cx="1720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smtClean="0"/>
              <a:t>ICAO</a:t>
            </a:r>
            <a:endParaRPr lang="en-US" sz="1600" dirty="0"/>
          </a:p>
        </p:txBody>
      </p:sp>
      <p:sp>
        <p:nvSpPr>
          <p:cNvPr id="32786" name="Text Box 18"/>
          <p:cNvSpPr txBox="1">
            <a:spLocks noChangeArrowheads="1"/>
          </p:cNvSpPr>
          <p:nvPr/>
        </p:nvSpPr>
        <p:spPr bwMode="auto">
          <a:xfrm>
            <a:off x="1771542" y="379552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 </a:t>
            </a:r>
            <a:r>
              <a:rPr lang="en-US" sz="1600" dirty="0" smtClean="0"/>
              <a:t>Don Nellis</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8/29/2016</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Specifications</a:t>
            </a:r>
          </a:p>
        </p:txBody>
      </p:sp>
      <p:sp>
        <p:nvSpPr>
          <p:cNvPr id="3" name="Content Placeholder 2"/>
          <p:cNvSpPr>
            <a:spLocks noGrp="1"/>
          </p:cNvSpPr>
          <p:nvPr>
            <p:ph idx="1"/>
          </p:nvPr>
        </p:nvSpPr>
        <p:spPr>
          <a:xfrm>
            <a:off x="495300" y="1308949"/>
            <a:ext cx="8050213" cy="4391025"/>
          </a:xfrm>
        </p:spPr>
        <p:txBody>
          <a:bodyPr/>
          <a:lstStyle/>
          <a:p>
            <a:pPr eaLnBrk="1" hangingPunct="1">
              <a:spcBef>
                <a:spcPct val="0"/>
              </a:spcBef>
              <a:buFontTx/>
              <a:buNone/>
            </a:pPr>
            <a:r>
              <a:rPr lang="en-US" altLang="en-US" sz="1800" dirty="0"/>
              <a:t>Frequency bands:</a:t>
            </a:r>
          </a:p>
          <a:p>
            <a:pPr lvl="1" eaLnBrk="1" hangingPunct="1">
              <a:spcBef>
                <a:spcPct val="0"/>
              </a:spcBef>
              <a:buFontTx/>
              <a:buNone/>
            </a:pPr>
            <a:r>
              <a:rPr lang="en-US" altLang="en-US" sz="1800" dirty="0"/>
              <a:t>C-Band:     5030-5091 MHz</a:t>
            </a:r>
          </a:p>
          <a:p>
            <a:pPr lvl="1" eaLnBrk="1" hangingPunct="1">
              <a:spcBef>
                <a:spcPct val="0"/>
              </a:spcBef>
              <a:buFontTx/>
              <a:buNone/>
            </a:pPr>
            <a:r>
              <a:rPr lang="en-US" altLang="en-US" sz="1800" dirty="0"/>
              <a:t>L-Band:     1040-1080 MHz</a:t>
            </a:r>
          </a:p>
          <a:p>
            <a:pPr lvl="1" eaLnBrk="1" hangingPunct="1">
              <a:spcBef>
                <a:spcPct val="0"/>
              </a:spcBef>
              <a:buFontTx/>
              <a:buNone/>
            </a:pPr>
            <a:r>
              <a:rPr lang="en-US" altLang="en-US" sz="1800" dirty="0"/>
              <a:t>	          </a:t>
            </a:r>
            <a:r>
              <a:rPr lang="en-US" altLang="en-US" sz="1800" dirty="0" smtClean="0"/>
              <a:t>   1104-1150 </a:t>
            </a:r>
            <a:r>
              <a:rPr lang="en-US" altLang="en-US" sz="1800" dirty="0"/>
              <a:t>MHz</a:t>
            </a:r>
          </a:p>
          <a:p>
            <a:pPr eaLnBrk="1" hangingPunct="1">
              <a:spcBef>
                <a:spcPct val="0"/>
              </a:spcBef>
              <a:buFontTx/>
              <a:buNone/>
            </a:pPr>
            <a:endParaRPr lang="en-US" altLang="en-US" sz="1800" dirty="0" smtClean="0"/>
          </a:p>
          <a:p>
            <a:pPr eaLnBrk="1" hangingPunct="1">
              <a:spcBef>
                <a:spcPct val="0"/>
              </a:spcBef>
              <a:buFontTx/>
              <a:buNone/>
            </a:pPr>
            <a:r>
              <a:rPr lang="en-US" altLang="en-US" sz="1800" dirty="0" smtClean="0"/>
              <a:t>Power </a:t>
            </a:r>
            <a:r>
              <a:rPr lang="en-US" altLang="en-US" sz="1800" dirty="0"/>
              <a:t>(max):</a:t>
            </a:r>
          </a:p>
          <a:p>
            <a:pPr lvl="1" eaLnBrk="1" hangingPunct="1">
              <a:spcBef>
                <a:spcPct val="0"/>
              </a:spcBef>
              <a:buFontTx/>
              <a:buNone/>
            </a:pPr>
            <a:r>
              <a:rPr lang="en-US" altLang="en-US" sz="1800" dirty="0"/>
              <a:t>C-Band:10W  (</a:t>
            </a:r>
            <a:r>
              <a:rPr lang="en-US" altLang="en-US" sz="1800" dirty="0" err="1"/>
              <a:t>P</a:t>
            </a:r>
            <a:r>
              <a:rPr lang="en-US" altLang="en-US" sz="1200" dirty="0" err="1"/>
              <a:t>avg</a:t>
            </a:r>
            <a:r>
              <a:rPr lang="en-US" altLang="en-US" sz="1800" dirty="0"/>
              <a:t>: 18.6 </a:t>
            </a:r>
            <a:r>
              <a:rPr lang="en-US" altLang="en-US" sz="1800" dirty="0" err="1" smtClean="0"/>
              <a:t>dBm</a:t>
            </a:r>
            <a:r>
              <a:rPr lang="en-US" altLang="en-US" sz="1800" dirty="0" smtClean="0"/>
              <a:t>/kHz</a:t>
            </a:r>
            <a:r>
              <a:rPr lang="en-US" altLang="en-US" sz="1800" dirty="0"/>
              <a:t>)</a:t>
            </a:r>
          </a:p>
          <a:p>
            <a:pPr lvl="1" eaLnBrk="1" hangingPunct="1">
              <a:spcBef>
                <a:spcPct val="0"/>
              </a:spcBef>
              <a:buFontTx/>
              <a:buNone/>
            </a:pPr>
            <a:r>
              <a:rPr lang="en-US" altLang="en-US" sz="1800" dirty="0"/>
              <a:t>L-Band: 32mW (</a:t>
            </a:r>
            <a:r>
              <a:rPr lang="en-US" altLang="en-US" sz="1800" dirty="0" err="1"/>
              <a:t>P</a:t>
            </a:r>
            <a:r>
              <a:rPr lang="en-US" altLang="en-US" sz="1200" dirty="0" err="1"/>
              <a:t>avg</a:t>
            </a:r>
            <a:r>
              <a:rPr lang="en-US" altLang="en-US" sz="1800" dirty="0"/>
              <a:t>: -3.4 </a:t>
            </a:r>
            <a:r>
              <a:rPr lang="en-US" altLang="en-US" sz="1800" dirty="0" err="1" smtClean="0"/>
              <a:t>dBm</a:t>
            </a:r>
            <a:r>
              <a:rPr lang="en-US" altLang="en-US" sz="1800" dirty="0" smtClean="0"/>
              <a:t>/kHz) </a:t>
            </a:r>
            <a:r>
              <a:rPr lang="en-US" altLang="en-US" sz="1600" dirty="0" smtClean="0"/>
              <a:t>limited to protect incumbent services</a:t>
            </a:r>
            <a:endParaRPr lang="en-US" altLang="en-US" sz="1600" dirty="0"/>
          </a:p>
          <a:p>
            <a:pPr lvl="1" eaLnBrk="1" hangingPunct="1">
              <a:spcBef>
                <a:spcPct val="0"/>
              </a:spcBef>
              <a:buFontTx/>
              <a:buNone/>
            </a:pPr>
            <a:endParaRPr lang="en-US" altLang="en-US" sz="1800" dirty="0"/>
          </a:p>
          <a:p>
            <a:pPr eaLnBrk="1" hangingPunct="1">
              <a:spcBef>
                <a:spcPct val="0"/>
              </a:spcBef>
              <a:buFontTx/>
              <a:buNone/>
            </a:pPr>
            <a:r>
              <a:rPr lang="en-US" altLang="en-US" sz="1800" dirty="0" smtClean="0"/>
              <a:t>Transmitter </a:t>
            </a:r>
            <a:r>
              <a:rPr lang="en-US" altLang="en-US" sz="1800" dirty="0"/>
              <a:t>Bandwidth:</a:t>
            </a:r>
          </a:p>
          <a:p>
            <a:pPr marL="285750" indent="-285750" eaLnBrk="1" hangingPunct="1">
              <a:spcBef>
                <a:spcPct val="0"/>
              </a:spcBef>
            </a:pPr>
            <a:r>
              <a:rPr lang="en-US" altLang="en-US" sz="1800" b="0" dirty="0"/>
              <a:t>Maximum Bandwidth is </a:t>
            </a:r>
            <a:r>
              <a:rPr lang="en-US" altLang="en-US" sz="1800" b="0" dirty="0" smtClean="0"/>
              <a:t>250kHz</a:t>
            </a:r>
            <a:endParaRPr lang="en-US" altLang="en-US" sz="1800" b="0" dirty="0"/>
          </a:p>
          <a:p>
            <a:pPr marL="285750" indent="-285750" eaLnBrk="1" hangingPunct="1">
              <a:spcBef>
                <a:spcPct val="0"/>
              </a:spcBef>
            </a:pPr>
            <a:r>
              <a:rPr lang="en-US" altLang="en-US" sz="1800" b="0" dirty="0"/>
              <a:t>Also: </a:t>
            </a:r>
            <a:r>
              <a:rPr lang="en-US" altLang="en-US" sz="1800" b="0" dirty="0" smtClean="0"/>
              <a:t> In-Flight </a:t>
            </a:r>
            <a:r>
              <a:rPr lang="en-US" altLang="en-US" sz="1800" b="0" dirty="0"/>
              <a:t>Emergency </a:t>
            </a:r>
            <a:r>
              <a:rPr lang="en-US" altLang="en-US" sz="1800" b="0" dirty="0" smtClean="0"/>
              <a:t>Video </a:t>
            </a:r>
            <a:r>
              <a:rPr lang="en-US" altLang="en-US" sz="1800" b="0" dirty="0"/>
              <a:t>Channel of </a:t>
            </a:r>
            <a:r>
              <a:rPr lang="en-US" altLang="en-US" sz="1800" b="0" dirty="0" smtClean="0"/>
              <a:t>500kHz</a:t>
            </a:r>
            <a:endParaRPr lang="en-US" altLang="en-US" sz="1800" b="0" dirty="0"/>
          </a:p>
          <a:p>
            <a:pPr eaLnBrk="1" hangingPunct="1">
              <a:spcBef>
                <a:spcPct val="0"/>
              </a:spcBef>
              <a:buFontTx/>
              <a:buNone/>
            </a:pPr>
            <a:r>
              <a:rPr lang="en-US" altLang="en-US" sz="1800" b="0" dirty="0"/>
              <a:t>	</a:t>
            </a:r>
            <a:r>
              <a:rPr lang="en-US" altLang="en-US" sz="1800" b="0" dirty="0" smtClean="0"/>
              <a:t>         Two </a:t>
            </a:r>
            <a:r>
              <a:rPr lang="en-US" altLang="en-US" sz="1800" b="0" dirty="0"/>
              <a:t>Takeoff and Landing </a:t>
            </a:r>
            <a:r>
              <a:rPr lang="en-US" altLang="en-US" sz="1800" b="0" dirty="0" smtClean="0"/>
              <a:t>Video Channel of 250kHz</a:t>
            </a:r>
            <a:endParaRPr lang="en-US" altLang="en-US" sz="1800" b="0" dirty="0"/>
          </a:p>
          <a:p>
            <a:pPr eaLnBrk="1" hangingPunct="1">
              <a:spcBef>
                <a:spcPct val="0"/>
              </a:spcBef>
              <a:buFontTx/>
              <a:buNone/>
            </a:pPr>
            <a:endParaRPr lang="en-US" altLang="en-US" sz="1800" dirty="0"/>
          </a:p>
          <a:p>
            <a:pPr eaLnBrk="1" hangingPunct="1">
              <a:spcBef>
                <a:spcPct val="0"/>
              </a:spcBef>
              <a:buFontTx/>
              <a:buNone/>
            </a:pPr>
            <a:r>
              <a:rPr lang="en-US" altLang="en-US" sz="1000" dirty="0"/>
              <a:t>The needed spectrum bandwidth will vary over time and location.</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spTree>
    <p:extLst>
      <p:ext uri="{BB962C8B-B14F-4D97-AF65-F5344CB8AC3E}">
        <p14:creationId xmlns:p14="http://schemas.microsoft.com/office/powerpoint/2010/main" val="2850492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Specifications </a:t>
            </a:r>
            <a:r>
              <a:rPr lang="en-US" altLang="en-US" sz="3600" b="0" dirty="0"/>
              <a:t>(cont</a:t>
            </a:r>
            <a:r>
              <a:rPr lang="en-US" altLang="en-US" sz="3600" b="0" dirty="0" smtClean="0"/>
              <a:t>.)</a:t>
            </a:r>
            <a:endParaRPr lang="en-US" sz="3600" b="0" dirty="0"/>
          </a:p>
        </p:txBody>
      </p:sp>
      <p:sp>
        <p:nvSpPr>
          <p:cNvPr id="3" name="Content Placeholder 2"/>
          <p:cNvSpPr>
            <a:spLocks noGrp="1"/>
          </p:cNvSpPr>
          <p:nvPr>
            <p:ph idx="1"/>
          </p:nvPr>
        </p:nvSpPr>
        <p:spPr>
          <a:xfrm>
            <a:off x="495300" y="1073785"/>
            <a:ext cx="8050213" cy="4812665"/>
          </a:xfrm>
        </p:spPr>
        <p:txBody>
          <a:bodyPr/>
          <a:lstStyle/>
          <a:p>
            <a:r>
              <a:rPr lang="en-US" altLang="en-US" sz="1800" dirty="0" smtClean="0"/>
              <a:t>MOPS Validation Baseline Transmitter </a:t>
            </a:r>
            <a:r>
              <a:rPr lang="en-US" altLang="en-US" sz="1800" dirty="0"/>
              <a:t>Data Class </a:t>
            </a:r>
            <a:r>
              <a:rPr lang="en-US" altLang="en-US" sz="1800" dirty="0" smtClean="0"/>
              <a:t>Bandwidth:</a:t>
            </a:r>
            <a:r>
              <a:rPr lang="en-US" altLang="en-US" sz="1800" i="1" dirty="0" smtClean="0"/>
              <a:t> </a:t>
            </a:r>
            <a:endParaRPr lang="en-US" altLang="en-US" sz="1800" i="1" dirty="0"/>
          </a:p>
          <a:p>
            <a:pPr lvl="1"/>
            <a:endParaRPr lang="en-US" altLang="en-US" sz="1400" i="1" dirty="0"/>
          </a:p>
          <a:p>
            <a:pPr lvl="1"/>
            <a:r>
              <a:rPr lang="en-US" altLang="en-US" sz="1400" dirty="0"/>
              <a:t>Data Class 1	</a:t>
            </a:r>
            <a:r>
              <a:rPr lang="en-US" altLang="en-US" sz="1400" dirty="0" smtClean="0"/>
              <a:t>62.5 kHz(C2 </a:t>
            </a:r>
            <a:r>
              <a:rPr lang="en-US" altLang="en-US" sz="1400" dirty="0"/>
              <a:t>only)</a:t>
            </a:r>
          </a:p>
          <a:p>
            <a:pPr lvl="1"/>
            <a:r>
              <a:rPr lang="en-US" altLang="en-US" sz="1400" dirty="0"/>
              <a:t>Data Class 2	</a:t>
            </a:r>
            <a:r>
              <a:rPr lang="en-US" altLang="en-US" sz="1400" dirty="0" smtClean="0"/>
              <a:t>125 kHz  </a:t>
            </a:r>
            <a:r>
              <a:rPr lang="en-US" altLang="en-US" sz="1400" dirty="0"/>
              <a:t>(C2 + 1 enhancement)</a:t>
            </a:r>
          </a:p>
          <a:p>
            <a:pPr lvl="1"/>
            <a:r>
              <a:rPr lang="en-US" altLang="en-US" sz="1400" dirty="0"/>
              <a:t>Data Class 3	</a:t>
            </a:r>
            <a:r>
              <a:rPr lang="en-US" altLang="en-US" sz="1400" dirty="0" smtClean="0"/>
              <a:t>187.5 kHz </a:t>
            </a:r>
            <a:r>
              <a:rPr lang="en-US" altLang="en-US" sz="1400" dirty="0"/>
              <a:t>(C2 + 2 enhancements)	</a:t>
            </a:r>
          </a:p>
          <a:p>
            <a:pPr lvl="1"/>
            <a:r>
              <a:rPr lang="en-US" altLang="en-US" sz="1400" dirty="0"/>
              <a:t>Data Class 4	250 </a:t>
            </a:r>
            <a:r>
              <a:rPr lang="en-US" altLang="en-US" sz="1400" dirty="0" smtClean="0"/>
              <a:t>kHz </a:t>
            </a:r>
            <a:r>
              <a:rPr lang="en-US" altLang="en-US" sz="1400" dirty="0"/>
              <a:t>(C2+ 3 enhancements) </a:t>
            </a:r>
            <a:endParaRPr lang="en-US" altLang="en-US" sz="1400" dirty="0" smtClean="0"/>
          </a:p>
          <a:p>
            <a:pPr lvl="1"/>
            <a:endParaRPr lang="en-US" altLang="en-US" sz="1400" dirty="0"/>
          </a:p>
          <a:p>
            <a:r>
              <a:rPr lang="en-US" altLang="en-US" sz="1800" dirty="0" smtClean="0"/>
              <a:t>Manufacture-Specific Transmitter Data Class Bandwidths are flexible within in the maximum 250kHz allowed*</a:t>
            </a:r>
          </a:p>
          <a:p>
            <a:pPr lvl="1"/>
            <a:r>
              <a:rPr lang="en-US" altLang="en-US" sz="1400" dirty="0" smtClean="0"/>
              <a:t>Inefficient use of spectrum will be discouraged through various mechanisms </a:t>
            </a:r>
          </a:p>
          <a:p>
            <a:pPr lvl="1"/>
            <a:endParaRPr lang="en-US" altLang="en-US" sz="1400" dirty="0"/>
          </a:p>
          <a:p>
            <a:r>
              <a:rPr lang="en-US" altLang="en-US" sz="1800" dirty="0"/>
              <a:t>The bandwidth is determined by the needed data for a specific </a:t>
            </a:r>
            <a:r>
              <a:rPr lang="en-US" altLang="en-US" sz="1800" dirty="0" smtClean="0"/>
              <a:t>flight phase/scenario </a:t>
            </a:r>
            <a:r>
              <a:rPr lang="en-US" altLang="en-US" sz="1800" dirty="0"/>
              <a:t>(e.g. C2 only, C2 with A/G </a:t>
            </a:r>
            <a:r>
              <a:rPr lang="en-US" altLang="en-US" sz="1800" dirty="0" err="1"/>
              <a:t>comm</a:t>
            </a:r>
            <a:r>
              <a:rPr lang="en-US" altLang="en-US" sz="1800" dirty="0"/>
              <a:t>, C2 with radar data, etc</a:t>
            </a:r>
            <a:r>
              <a:rPr lang="en-US" altLang="en-US" sz="1800" dirty="0" smtClean="0"/>
              <a:t>.).</a:t>
            </a:r>
          </a:p>
          <a:p>
            <a:pPr marL="0" indent="0">
              <a:buNone/>
            </a:pPr>
            <a:endParaRPr lang="en-US" altLang="en-US" sz="1800" dirty="0"/>
          </a:p>
          <a:p>
            <a:pPr marL="0" indent="0">
              <a:buNone/>
            </a:pPr>
            <a:r>
              <a:rPr lang="en-US" altLang="en-US" sz="1200" dirty="0" smtClean="0"/>
              <a:t>*</a:t>
            </a:r>
            <a:r>
              <a:rPr lang="en-US" altLang="en-US" sz="1200" dirty="0"/>
              <a:t>Note: the occupied bandwidth can vary, from one user to another and at one time to another (in </a:t>
            </a:r>
            <a:r>
              <a:rPr lang="en-US" altLang="en-US" sz="1200" dirty="0" smtClean="0"/>
              <a:t>5kHz </a:t>
            </a:r>
            <a:r>
              <a:rPr lang="en-US" altLang="en-US" sz="1200" dirty="0"/>
              <a:t>increments).</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Tree>
    <p:extLst>
      <p:ext uri="{BB962C8B-B14F-4D97-AF65-F5344CB8AC3E}">
        <p14:creationId xmlns:p14="http://schemas.microsoft.com/office/powerpoint/2010/main" val="4055014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Specifications (cont.)</a:t>
            </a:r>
            <a:endParaRPr lang="en-US" sz="36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7508" y="2314241"/>
            <a:ext cx="5945363" cy="111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1330859" y="1599704"/>
            <a:ext cx="63826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1200" dirty="0" smtClean="0"/>
              <a:t>For </a:t>
            </a:r>
            <a:r>
              <a:rPr lang="en-US" sz="1200" dirty="0" smtClean="0"/>
              <a:t>the CNPC terrestrial MOPS we are using TDD instead of FDD </a:t>
            </a:r>
            <a:r>
              <a:rPr lang="en-US" sz="1200" dirty="0"/>
              <a:t>to separate transmission from reception </a:t>
            </a:r>
            <a:r>
              <a:rPr lang="en-US" sz="1200" dirty="0" smtClean="0"/>
              <a:t>due to inefficient </a:t>
            </a:r>
            <a:r>
              <a:rPr lang="en-US" sz="1200" dirty="0"/>
              <a:t>use of spectrum (diplexer cross over band) and the size and weight of the filters required in the aircraft.</a:t>
            </a:r>
          </a:p>
        </p:txBody>
      </p:sp>
      <p:sp>
        <p:nvSpPr>
          <p:cNvPr id="6" name="TextBox 5"/>
          <p:cNvSpPr txBox="1"/>
          <p:nvPr/>
        </p:nvSpPr>
        <p:spPr bwMode="auto">
          <a:xfrm>
            <a:off x="5142368" y="3176846"/>
            <a:ext cx="1385181"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700" dirty="0" smtClean="0">
                <a:latin typeface="Times New Roman" panose="02020603050405020304" pitchFamily="18" charset="0"/>
                <a:cs typeface="Times New Roman" panose="02020603050405020304" pitchFamily="18" charset="0"/>
              </a:rPr>
              <a:t>DOWNLINK </a:t>
            </a:r>
            <a:r>
              <a:rPr lang="en-US" sz="700" dirty="0">
                <a:latin typeface="Times New Roman" panose="02020603050405020304" pitchFamily="18" charset="0"/>
                <a:cs typeface="Times New Roman" panose="02020603050405020304" pitchFamily="18" charset="0"/>
              </a:rPr>
              <a:t>SUBFRAME</a:t>
            </a:r>
          </a:p>
        </p:txBody>
      </p:sp>
      <p:sp>
        <p:nvSpPr>
          <p:cNvPr id="9" name="TextBox 8"/>
          <p:cNvSpPr txBox="1"/>
          <p:nvPr/>
        </p:nvSpPr>
        <p:spPr bwMode="auto">
          <a:xfrm>
            <a:off x="860079" y="3766242"/>
            <a:ext cx="776787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dirty="0" smtClean="0"/>
              <a:t>TDD </a:t>
            </a:r>
            <a:r>
              <a:rPr lang="en-US" sz="1200" dirty="0"/>
              <a:t>structure </a:t>
            </a:r>
            <a:r>
              <a:rPr lang="en-US" sz="1200" dirty="0" smtClean="0"/>
              <a:t>is based </a:t>
            </a:r>
            <a:r>
              <a:rPr lang="en-US" sz="1200" dirty="0"/>
              <a:t>on TDD frames lasting 50 milliseconds </a:t>
            </a:r>
            <a:r>
              <a:rPr lang="en-US" sz="1200" dirty="0" smtClean="0"/>
              <a:t>each</a:t>
            </a:r>
          </a:p>
          <a:p>
            <a:pPr marL="171450" indent="-171450"/>
            <a:r>
              <a:rPr lang="en-US" sz="1200" dirty="0" smtClean="0"/>
              <a:t>Uplink </a:t>
            </a:r>
            <a:r>
              <a:rPr lang="en-US" sz="1200" dirty="0"/>
              <a:t>TDD </a:t>
            </a:r>
            <a:r>
              <a:rPr lang="en-US" sz="1200" dirty="0" err="1"/>
              <a:t>subframe</a:t>
            </a:r>
            <a:r>
              <a:rPr lang="en-US" sz="1200" dirty="0"/>
              <a:t> is lasting 24.3 milliseconds and the subsequent Downlink TDD </a:t>
            </a:r>
            <a:r>
              <a:rPr lang="en-US" sz="1200" dirty="0" err="1"/>
              <a:t>subframe</a:t>
            </a:r>
            <a:r>
              <a:rPr lang="en-US" sz="1200" dirty="0"/>
              <a:t> is lasting 25.7 milliseconds  </a:t>
            </a:r>
            <a:endParaRPr lang="en-US" sz="1200" dirty="0" smtClean="0"/>
          </a:p>
          <a:p>
            <a:pPr marL="171450" indent="-171450"/>
            <a:r>
              <a:rPr lang="en-US" sz="1200" dirty="0" smtClean="0"/>
              <a:t>Uplink </a:t>
            </a:r>
            <a:r>
              <a:rPr lang="en-US" sz="1200" dirty="0"/>
              <a:t>TDD </a:t>
            </a:r>
            <a:r>
              <a:rPr lang="en-US" sz="1200" dirty="0" err="1"/>
              <a:t>subframe</a:t>
            </a:r>
            <a:r>
              <a:rPr lang="en-US" sz="1200" dirty="0"/>
              <a:t> includes 1.3 milliseconds of guard time to account for propagation delays and timing </a:t>
            </a:r>
            <a:r>
              <a:rPr lang="en-US" sz="1200" dirty="0" smtClean="0"/>
              <a:t>errors</a:t>
            </a:r>
          </a:p>
          <a:p>
            <a:pPr marL="171450" indent="-171450"/>
            <a:r>
              <a:rPr lang="en-US" sz="1200" dirty="0" smtClean="0"/>
              <a:t>Downlink </a:t>
            </a:r>
            <a:r>
              <a:rPr lang="en-US" sz="1200" dirty="0"/>
              <a:t>TDD </a:t>
            </a:r>
            <a:r>
              <a:rPr lang="en-US" sz="1200" dirty="0" err="1"/>
              <a:t>subframe</a:t>
            </a:r>
            <a:r>
              <a:rPr lang="en-US" sz="1200" dirty="0"/>
              <a:t> includes 2.7 milliseconds of guard time to account for propagation delays and timing errors</a:t>
            </a:r>
          </a:p>
        </p:txBody>
      </p:sp>
      <p:sp>
        <p:nvSpPr>
          <p:cNvPr id="10" name="TextBox 9"/>
          <p:cNvSpPr txBox="1"/>
          <p:nvPr/>
        </p:nvSpPr>
        <p:spPr bwMode="auto">
          <a:xfrm>
            <a:off x="3580646" y="2314241"/>
            <a:ext cx="106830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700" dirty="0" smtClean="0">
                <a:latin typeface="Times New Roman" panose="02020603050405020304" pitchFamily="18" charset="0"/>
                <a:cs typeface="Times New Roman" panose="02020603050405020304" pitchFamily="18" charset="0"/>
              </a:rPr>
              <a:t>TDD FRAME  50ma</a:t>
            </a:r>
            <a:endParaRPr lang="en-US" sz="700" dirty="0">
              <a:latin typeface="Times New Roman" panose="02020603050405020304" pitchFamily="18" charset="0"/>
              <a:cs typeface="Times New Roman" panose="02020603050405020304" pitchFamily="18" charset="0"/>
            </a:endParaRPr>
          </a:p>
        </p:txBody>
      </p:sp>
      <p:sp>
        <p:nvSpPr>
          <p:cNvPr id="7" name="TextBox 6"/>
          <p:cNvSpPr txBox="1"/>
          <p:nvPr/>
        </p:nvSpPr>
        <p:spPr bwMode="auto">
          <a:xfrm>
            <a:off x="1122630" y="1109916"/>
            <a:ext cx="64551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a:solidFill>
                  <a:schemeClr val="tx2"/>
                </a:solidFill>
              </a:rPr>
              <a:t>CNPC TDD Frame Structure</a:t>
            </a:r>
            <a:endParaRPr lang="en-US" b="1" dirty="0">
              <a:solidFill>
                <a:schemeClr val="tx2"/>
              </a:solidFill>
            </a:endParaRPr>
          </a:p>
        </p:txBody>
      </p:sp>
    </p:spTree>
    <p:extLst>
      <p:ext uri="{BB962C8B-B14F-4D97-AF65-F5344CB8AC3E}">
        <p14:creationId xmlns:p14="http://schemas.microsoft.com/office/powerpoint/2010/main" val="3088615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Emission Limits for CNPC Transmitters in Specific Bands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4820202"/>
              </p:ext>
            </p:extLst>
          </p:nvPr>
        </p:nvGraphicFramePr>
        <p:xfrm>
          <a:off x="506995" y="968723"/>
          <a:ext cx="8365402" cy="4962720"/>
        </p:xfrm>
        <a:graphic>
          <a:graphicData uri="http://schemas.openxmlformats.org/drawingml/2006/table">
            <a:tbl>
              <a:tblPr firstRow="1" firstCol="1" bandRow="1">
                <a:tableStyleId>{5C22544A-7EE6-4342-B048-85BDC9FD1C3A}</a:tableStyleId>
              </a:tblPr>
              <a:tblGrid>
                <a:gridCol w="896264"/>
                <a:gridCol w="1113605"/>
                <a:gridCol w="860080"/>
                <a:gridCol w="1774479"/>
                <a:gridCol w="3720974"/>
              </a:tblGrid>
              <a:tr h="651428">
                <a:tc rowSpan="2">
                  <a:txBody>
                    <a:bodyPr/>
                    <a:lstStyle/>
                    <a:p>
                      <a:pPr marL="0" marR="0" algn="ctr">
                        <a:lnSpc>
                          <a:spcPct val="115000"/>
                        </a:lnSpc>
                        <a:spcBef>
                          <a:spcPts val="0"/>
                        </a:spcBef>
                        <a:spcAft>
                          <a:spcPts val="0"/>
                        </a:spcAft>
                      </a:pPr>
                      <a:r>
                        <a:rPr lang="en-US" sz="1000" b="1" dirty="0">
                          <a:solidFill>
                            <a:schemeClr val="tx1"/>
                          </a:solidFill>
                          <a:effectLst/>
                        </a:rPr>
                        <a:t>Band (MHz</a:t>
                      </a:r>
                      <a:r>
                        <a:rPr lang="en-US" sz="1000" dirty="0">
                          <a:solidFill>
                            <a:schemeClr val="tx1"/>
                          </a:solidFill>
                          <a:effectLst/>
                        </a:rPr>
                        <a:t>)</a:t>
                      </a:r>
                      <a:endParaRPr lang="en-US" sz="1000" dirty="0">
                        <a:solidFill>
                          <a:schemeClr val="tx1"/>
                        </a:solidFill>
                        <a:effectLst/>
                        <a:latin typeface="Calibri"/>
                        <a:ea typeface="Calibri"/>
                        <a:cs typeface="Times New Roman"/>
                      </a:endParaRPr>
                    </a:p>
                  </a:txBody>
                  <a:tcPr marL="49898" marR="49898" marT="0" marB="0" anchor="ctr">
                    <a:solidFill>
                      <a:srgbClr val="00B0F0"/>
                    </a:solidFill>
                  </a:tcPr>
                </a:tc>
                <a:tc rowSpan="2">
                  <a:txBody>
                    <a:bodyPr/>
                    <a:lstStyle/>
                    <a:p>
                      <a:pPr marL="0" marR="0" algn="ctr">
                        <a:lnSpc>
                          <a:spcPct val="115000"/>
                        </a:lnSpc>
                        <a:spcBef>
                          <a:spcPts val="0"/>
                        </a:spcBef>
                        <a:spcAft>
                          <a:spcPts val="0"/>
                        </a:spcAft>
                      </a:pPr>
                      <a:r>
                        <a:rPr lang="en-US" sz="1000" dirty="0">
                          <a:solidFill>
                            <a:schemeClr val="tx1"/>
                          </a:solidFill>
                          <a:effectLst/>
                        </a:rPr>
                        <a:t>Systems in Band</a:t>
                      </a:r>
                      <a:endParaRPr lang="en-US" sz="1000" dirty="0">
                        <a:solidFill>
                          <a:schemeClr val="tx1"/>
                        </a:solidFill>
                        <a:effectLst/>
                        <a:latin typeface="Calibri"/>
                        <a:ea typeface="Calibri"/>
                        <a:cs typeface="Times New Roman"/>
                      </a:endParaRPr>
                    </a:p>
                  </a:txBody>
                  <a:tcPr marL="49898" marR="49898" marT="0" marB="0" anchor="ctr">
                    <a:solidFill>
                      <a:srgbClr val="00B0F0"/>
                    </a:solidFill>
                  </a:tcPr>
                </a:tc>
                <a:tc gridSpan="2">
                  <a:txBody>
                    <a:bodyPr/>
                    <a:lstStyle/>
                    <a:p>
                      <a:pPr marL="0" marR="0" algn="ctr">
                        <a:lnSpc>
                          <a:spcPct val="115000"/>
                        </a:lnSpc>
                        <a:spcBef>
                          <a:spcPts val="0"/>
                        </a:spcBef>
                        <a:spcAft>
                          <a:spcPts val="0"/>
                        </a:spcAft>
                      </a:pPr>
                      <a:r>
                        <a:rPr lang="en-US" sz="1000" dirty="0">
                          <a:solidFill>
                            <a:schemeClr val="tx1"/>
                          </a:solidFill>
                          <a:effectLst/>
                        </a:rPr>
                        <a:t>Maximum CNPC Link System Power Spectral Density Allowed in Band </a:t>
                      </a:r>
                      <a:r>
                        <a:rPr lang="en-US" sz="1000" baseline="30000" dirty="0">
                          <a:solidFill>
                            <a:schemeClr val="tx1"/>
                          </a:solidFill>
                          <a:effectLst/>
                        </a:rPr>
                        <a:t>a, b, c</a:t>
                      </a:r>
                      <a:endParaRPr lang="en-US" sz="1000" dirty="0">
                        <a:solidFill>
                          <a:schemeClr val="tx1"/>
                        </a:solidFill>
                        <a:effectLst/>
                        <a:latin typeface="Calibri"/>
                        <a:ea typeface="Calibri"/>
                        <a:cs typeface="Times New Roman"/>
                      </a:endParaRPr>
                    </a:p>
                  </a:txBody>
                  <a:tcPr marL="49898" marR="49898" marT="0" marB="0" anchor="ctr">
                    <a:solidFill>
                      <a:srgbClr val="00B0F0"/>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dirty="0">
                          <a:solidFill>
                            <a:schemeClr val="tx1"/>
                          </a:solidFill>
                          <a:effectLst/>
                        </a:rPr>
                        <a:t>Remarks</a:t>
                      </a:r>
                      <a:endParaRPr lang="en-US" sz="1200" dirty="0">
                        <a:solidFill>
                          <a:schemeClr val="tx1"/>
                        </a:solidFill>
                        <a:effectLst/>
                        <a:latin typeface="Calibri"/>
                        <a:ea typeface="Calibri"/>
                        <a:cs typeface="Times New Roman"/>
                      </a:endParaRPr>
                    </a:p>
                  </a:txBody>
                  <a:tcPr marL="49898" marR="49898" marT="0" marB="0" anchor="ctr">
                    <a:solidFill>
                      <a:srgbClr val="00B0F0"/>
                    </a:solidFill>
                  </a:tcPr>
                </a:tc>
              </a:tr>
              <a:tr h="56010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b="1" dirty="0">
                          <a:effectLst/>
                        </a:rPr>
                        <a:t>CNPC Link System Ground Radios</a:t>
                      </a:r>
                      <a:endParaRPr lang="en-US" sz="1000" b="1" dirty="0">
                        <a:effectLst/>
                        <a:latin typeface="Calibri"/>
                        <a:ea typeface="Calibri"/>
                        <a:cs typeface="Times New Roman"/>
                      </a:endParaRPr>
                    </a:p>
                  </a:txBody>
                  <a:tcPr marL="49898" marR="49898" marT="0" marB="0" anchor="ctr">
                    <a:solidFill>
                      <a:srgbClr val="00B0F0"/>
                    </a:solidFill>
                  </a:tcPr>
                </a:tc>
                <a:tc>
                  <a:txBody>
                    <a:bodyPr/>
                    <a:lstStyle/>
                    <a:p>
                      <a:pPr marL="0" marR="0" algn="ctr">
                        <a:lnSpc>
                          <a:spcPct val="115000"/>
                        </a:lnSpc>
                        <a:spcBef>
                          <a:spcPts val="0"/>
                        </a:spcBef>
                        <a:spcAft>
                          <a:spcPts val="0"/>
                        </a:spcAft>
                      </a:pPr>
                      <a:r>
                        <a:rPr lang="en-US" sz="1000" b="1" dirty="0">
                          <a:effectLst/>
                        </a:rPr>
                        <a:t>CNPC Link System Airborne Radios</a:t>
                      </a:r>
                      <a:endParaRPr lang="en-US" sz="1000" b="1" dirty="0">
                        <a:effectLst/>
                        <a:latin typeface="Calibri"/>
                        <a:ea typeface="Calibri"/>
                        <a:cs typeface="Times New Roman"/>
                      </a:endParaRPr>
                    </a:p>
                  </a:txBody>
                  <a:tcPr marL="49898" marR="49898" marT="0" marB="0" anchor="ctr">
                    <a:solidFill>
                      <a:srgbClr val="00B0F0"/>
                    </a:solidFill>
                  </a:tcPr>
                </a:tc>
                <a:tc vMerge="1">
                  <a:txBody>
                    <a:bodyPr/>
                    <a:lstStyle/>
                    <a:p>
                      <a:endParaRPr lang="en-US"/>
                    </a:p>
                  </a:txBody>
                  <a:tcPr/>
                </a:tc>
              </a:tr>
              <a:tr h="158291">
                <a:tc>
                  <a:txBody>
                    <a:bodyPr/>
                    <a:lstStyle/>
                    <a:p>
                      <a:pPr marL="0" marR="0" algn="ctr">
                        <a:lnSpc>
                          <a:spcPct val="115000"/>
                        </a:lnSpc>
                        <a:spcBef>
                          <a:spcPts val="0"/>
                        </a:spcBef>
                        <a:spcAft>
                          <a:spcPts val="0"/>
                        </a:spcAft>
                      </a:pPr>
                      <a:r>
                        <a:rPr lang="en-US" sz="700" dirty="0">
                          <a:solidFill>
                            <a:schemeClr val="tx1"/>
                          </a:solidFill>
                          <a:effectLst/>
                        </a:rPr>
                        <a:t>0.009–0.15</a:t>
                      </a:r>
                      <a:endParaRPr lang="en-US" sz="800" dirty="0">
                        <a:solidFill>
                          <a:schemeClr val="tx1"/>
                        </a:solidFill>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LORAN</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/kHz</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/kHz</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nSpc>
                          <a:spcPct val="115000"/>
                        </a:lnSpc>
                        <a:spcBef>
                          <a:spcPts val="0"/>
                        </a:spcBef>
                        <a:spcAft>
                          <a:spcPts val="0"/>
                        </a:spcAft>
                      </a:pPr>
                      <a:r>
                        <a:rPr lang="en-US" sz="700" dirty="0">
                          <a:effectLst/>
                        </a:rPr>
                        <a:t>Same as VDL Mode 2/3 MOPS</a:t>
                      </a:r>
                      <a:endParaRPr lang="en-US" sz="800" dirty="0">
                        <a:effectLst/>
                        <a:latin typeface="Calibri"/>
                        <a:ea typeface="Calibri"/>
                        <a:cs typeface="Times New Roman"/>
                      </a:endParaRPr>
                    </a:p>
                  </a:txBody>
                  <a:tcPr marL="49898" marR="49898" marT="0" marB="0" anchor="ctr">
                    <a:solidFill>
                      <a:srgbClr val="FFFF99"/>
                    </a:solidFill>
                  </a:tcPr>
                </a:tc>
              </a:tr>
              <a:tr h="420079">
                <a:tc>
                  <a:txBody>
                    <a:bodyPr/>
                    <a:lstStyle/>
                    <a:p>
                      <a:pPr marL="0" marR="0" algn="ctr">
                        <a:lnSpc>
                          <a:spcPct val="115000"/>
                        </a:lnSpc>
                        <a:spcBef>
                          <a:spcPts val="0"/>
                        </a:spcBef>
                        <a:spcAft>
                          <a:spcPts val="0"/>
                        </a:spcAft>
                      </a:pPr>
                      <a:r>
                        <a:rPr lang="en-US" sz="700" dirty="0">
                          <a:solidFill>
                            <a:schemeClr val="tx1"/>
                          </a:solidFill>
                          <a:effectLst/>
                        </a:rPr>
                        <a:t>0.15–30</a:t>
                      </a:r>
                      <a:endParaRPr lang="en-US" sz="800" dirty="0">
                        <a:solidFill>
                          <a:schemeClr val="tx1"/>
                        </a:solidFill>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ADF, AM Broadcast &amp; HF COM</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nSpc>
                          <a:spcPct val="115000"/>
                        </a:lnSpc>
                        <a:spcBef>
                          <a:spcPts val="0"/>
                        </a:spcBef>
                        <a:spcAft>
                          <a:spcPts val="0"/>
                        </a:spcAft>
                      </a:pPr>
                      <a:r>
                        <a:rPr lang="en-US" sz="700" dirty="0">
                          <a:effectLst/>
                        </a:rPr>
                        <a:t>Same as VDL Mode 2/3 MOPS</a:t>
                      </a:r>
                      <a:endParaRPr lang="en-US" sz="800" dirty="0">
                        <a:effectLst/>
                        <a:latin typeface="Calibri"/>
                        <a:ea typeface="Calibri"/>
                        <a:cs typeface="Times New Roman"/>
                      </a:endParaRPr>
                    </a:p>
                  </a:txBody>
                  <a:tcPr marL="49898" marR="49898" marT="0" marB="0" anchor="ctr">
                    <a:solidFill>
                      <a:srgbClr val="DDDDDD"/>
                    </a:solidFill>
                  </a:tcPr>
                </a:tc>
              </a:tr>
              <a:tr h="560107">
                <a:tc>
                  <a:txBody>
                    <a:bodyPr/>
                    <a:lstStyle/>
                    <a:p>
                      <a:pPr marL="0" marR="0" algn="ctr">
                        <a:lnSpc>
                          <a:spcPct val="115000"/>
                        </a:lnSpc>
                        <a:spcBef>
                          <a:spcPts val="0"/>
                        </a:spcBef>
                        <a:spcAft>
                          <a:spcPts val="0"/>
                        </a:spcAft>
                      </a:pPr>
                      <a:r>
                        <a:rPr lang="en-US" sz="700" dirty="0">
                          <a:solidFill>
                            <a:schemeClr val="tx1"/>
                          </a:solidFill>
                          <a:effectLst/>
                        </a:rPr>
                        <a:t>30–108</a:t>
                      </a:r>
                      <a:endParaRPr lang="en-US" sz="800" dirty="0">
                        <a:solidFill>
                          <a:schemeClr val="tx1"/>
                        </a:solidFill>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Military VHF, FM &amp; TV Broadcast</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nSpc>
                          <a:spcPct val="115000"/>
                        </a:lnSpc>
                        <a:spcBef>
                          <a:spcPts val="0"/>
                        </a:spcBef>
                        <a:spcAft>
                          <a:spcPts val="0"/>
                        </a:spcAft>
                      </a:pPr>
                      <a:r>
                        <a:rPr lang="en-US" sz="700" dirty="0">
                          <a:effectLst/>
                        </a:rPr>
                        <a:t>Same as VDL Mode 2/3 MOPS</a:t>
                      </a:r>
                      <a:endParaRPr lang="en-US" sz="800" dirty="0">
                        <a:effectLst/>
                        <a:latin typeface="Calibri"/>
                        <a:ea typeface="Calibri"/>
                        <a:cs typeface="Times New Roman"/>
                      </a:endParaRPr>
                    </a:p>
                  </a:txBody>
                  <a:tcPr marL="49898" marR="49898" marT="0" marB="0" anchor="ctr">
                    <a:solidFill>
                      <a:srgbClr val="FFFF99"/>
                    </a:solidFill>
                  </a:tcPr>
                </a:tc>
              </a:tr>
              <a:tr h="292230">
                <a:tc>
                  <a:txBody>
                    <a:bodyPr/>
                    <a:lstStyle/>
                    <a:p>
                      <a:pPr marL="0" marR="0" algn="ctr">
                        <a:lnSpc>
                          <a:spcPct val="115000"/>
                        </a:lnSpc>
                        <a:spcBef>
                          <a:spcPts val="0"/>
                        </a:spcBef>
                        <a:spcAft>
                          <a:spcPts val="0"/>
                        </a:spcAft>
                      </a:pPr>
                      <a:r>
                        <a:rPr lang="en-US" sz="700" dirty="0">
                          <a:solidFill>
                            <a:schemeClr val="tx1"/>
                          </a:solidFill>
                          <a:effectLst/>
                        </a:rPr>
                        <a:t>108–118</a:t>
                      </a:r>
                      <a:endParaRPr lang="en-US" sz="800" dirty="0">
                        <a:solidFill>
                          <a:schemeClr val="tx1"/>
                        </a:solidFill>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VHF NAV</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nSpc>
                          <a:spcPct val="115000"/>
                        </a:lnSpc>
                        <a:spcBef>
                          <a:spcPts val="0"/>
                        </a:spcBef>
                        <a:spcAft>
                          <a:spcPts val="0"/>
                        </a:spcAft>
                      </a:pPr>
                      <a:r>
                        <a:rPr lang="en-US" sz="700" dirty="0">
                          <a:effectLst/>
                        </a:rPr>
                        <a:t>Same as VDL Mode 2/3 MOPS if no on board VHF NAV</a:t>
                      </a:r>
                      <a:endParaRPr lang="en-US" sz="800" dirty="0">
                        <a:effectLst/>
                        <a:latin typeface="Calibri"/>
                        <a:ea typeface="Calibri"/>
                        <a:cs typeface="Times New Roman"/>
                      </a:endParaRPr>
                    </a:p>
                  </a:txBody>
                  <a:tcPr marL="49898" marR="49898" marT="0" marB="0" anchor="ctr">
                    <a:solidFill>
                      <a:srgbClr val="DDDDDD"/>
                    </a:solidFill>
                  </a:tcPr>
                </a:tc>
              </a:tr>
              <a:tr h="450521">
                <a:tc>
                  <a:txBody>
                    <a:bodyPr/>
                    <a:lstStyle/>
                    <a:p>
                      <a:pPr marL="0" marR="0" algn="ctr">
                        <a:lnSpc>
                          <a:spcPct val="115000"/>
                        </a:lnSpc>
                        <a:spcBef>
                          <a:spcPts val="0"/>
                        </a:spcBef>
                        <a:spcAft>
                          <a:spcPts val="0"/>
                        </a:spcAft>
                      </a:pPr>
                      <a:r>
                        <a:rPr lang="en-US" sz="700" dirty="0">
                          <a:solidFill>
                            <a:schemeClr val="tx1"/>
                          </a:solidFill>
                          <a:effectLst/>
                        </a:rPr>
                        <a:t> </a:t>
                      </a:r>
                      <a:endParaRPr lang="en-US" sz="800" dirty="0">
                        <a:solidFill>
                          <a:schemeClr val="tx1"/>
                        </a:solidFill>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–64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nSpc>
                          <a:spcPct val="115000"/>
                        </a:lnSpc>
                        <a:spcBef>
                          <a:spcPts val="0"/>
                        </a:spcBef>
                        <a:spcAft>
                          <a:spcPts val="0"/>
                        </a:spcAft>
                      </a:pPr>
                      <a:r>
                        <a:rPr lang="en-US" sz="700" dirty="0">
                          <a:effectLst/>
                        </a:rPr>
                        <a:t>Protects on board VHF NAV with same level of protection VHF NAV is given by VDL Mode 2/3 MOPS</a:t>
                      </a:r>
                      <a:endParaRPr lang="en-US" sz="800" dirty="0">
                        <a:effectLst/>
                        <a:latin typeface="Calibri"/>
                        <a:ea typeface="Calibri"/>
                        <a:cs typeface="Times New Roman"/>
                      </a:endParaRPr>
                    </a:p>
                  </a:txBody>
                  <a:tcPr marL="49898" marR="49898" marT="0" marB="0" anchor="ctr">
                    <a:solidFill>
                      <a:srgbClr val="DDDDDD"/>
                    </a:solidFill>
                  </a:tcPr>
                </a:tc>
              </a:tr>
              <a:tr h="316582">
                <a:tc>
                  <a:txBody>
                    <a:bodyPr/>
                    <a:lstStyle/>
                    <a:p>
                      <a:pPr marL="0" marR="0" algn="ctr">
                        <a:lnSpc>
                          <a:spcPct val="115000"/>
                        </a:lnSpc>
                        <a:spcBef>
                          <a:spcPts val="0"/>
                        </a:spcBef>
                        <a:spcAft>
                          <a:spcPts val="0"/>
                        </a:spcAft>
                      </a:pPr>
                      <a:r>
                        <a:rPr lang="en-US" sz="700" dirty="0">
                          <a:solidFill>
                            <a:schemeClr val="tx1"/>
                          </a:solidFill>
                          <a:effectLst/>
                        </a:rPr>
                        <a:t>118–137 </a:t>
                      </a:r>
                      <a:endParaRPr lang="en-US" sz="800" dirty="0">
                        <a:solidFill>
                          <a:schemeClr val="tx1"/>
                        </a:solidFill>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a:effectLst/>
                        </a:rPr>
                        <a:t>VHF COM</a:t>
                      </a:r>
                      <a:endParaRPr lang="en-US" sz="80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a:effectLst/>
                        </a:rPr>
                        <a:t>–36 dBm/100 kHz</a:t>
                      </a:r>
                      <a:endParaRPr lang="en-US" sz="80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a:effectLst/>
                        </a:rPr>
                        <a:t>–36 dBm/100 kHz</a:t>
                      </a:r>
                      <a:endParaRPr lang="en-US" sz="800">
                        <a:effectLst/>
                        <a:latin typeface="Calibri"/>
                        <a:ea typeface="Calibri"/>
                        <a:cs typeface="Times New Roman"/>
                      </a:endParaRPr>
                    </a:p>
                  </a:txBody>
                  <a:tcPr marL="49898" marR="49898" marT="0" marB="0" anchor="ctr">
                    <a:solidFill>
                      <a:srgbClr val="FFFF99"/>
                    </a:solidFill>
                  </a:tcPr>
                </a:tc>
                <a:tc>
                  <a:txBody>
                    <a:bodyPr/>
                    <a:lstStyle/>
                    <a:p>
                      <a:pPr marL="0" marR="0">
                        <a:lnSpc>
                          <a:spcPct val="115000"/>
                        </a:lnSpc>
                        <a:spcBef>
                          <a:spcPts val="0"/>
                        </a:spcBef>
                        <a:spcAft>
                          <a:spcPts val="0"/>
                        </a:spcAft>
                      </a:pPr>
                      <a:r>
                        <a:rPr lang="en-US" sz="700">
                          <a:effectLst/>
                        </a:rPr>
                        <a:t>Same protection as adjacent VHF NAV band if no on-board VHF COM Relay</a:t>
                      </a:r>
                      <a:endParaRPr lang="en-US" sz="800">
                        <a:effectLst/>
                        <a:latin typeface="Calibri"/>
                        <a:ea typeface="Calibri"/>
                        <a:cs typeface="Times New Roman"/>
                      </a:endParaRPr>
                    </a:p>
                  </a:txBody>
                  <a:tcPr marL="49898" marR="49898" marT="0" marB="0" anchor="ctr">
                    <a:solidFill>
                      <a:srgbClr val="FFFF99"/>
                    </a:solidFill>
                  </a:tcPr>
                </a:tc>
              </a:tr>
              <a:tr h="432256">
                <a:tc>
                  <a:txBody>
                    <a:bodyPr/>
                    <a:lstStyle/>
                    <a:p>
                      <a:pPr marL="0" marR="0" algn="ctr">
                        <a:lnSpc>
                          <a:spcPct val="115000"/>
                        </a:lnSpc>
                        <a:spcBef>
                          <a:spcPts val="0"/>
                        </a:spcBef>
                        <a:spcAft>
                          <a:spcPts val="0"/>
                        </a:spcAft>
                      </a:pPr>
                      <a:r>
                        <a:rPr lang="en-US" sz="700" dirty="0">
                          <a:solidFill>
                            <a:schemeClr val="tx1"/>
                          </a:solidFill>
                          <a:effectLst/>
                        </a:rPr>
                        <a:t> </a:t>
                      </a:r>
                      <a:endParaRPr lang="en-US" sz="800" dirty="0">
                        <a:solidFill>
                          <a:schemeClr val="tx1"/>
                        </a:solidFill>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gn="ctr">
                        <a:lnSpc>
                          <a:spcPct val="115000"/>
                        </a:lnSpc>
                        <a:spcBef>
                          <a:spcPts val="0"/>
                        </a:spcBef>
                        <a:spcAft>
                          <a:spcPts val="0"/>
                        </a:spcAft>
                      </a:pPr>
                      <a:r>
                        <a:rPr lang="en-US" sz="700" dirty="0">
                          <a:effectLst/>
                        </a:rPr>
                        <a:t>–64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FFFF99"/>
                    </a:solidFill>
                  </a:tcPr>
                </a:tc>
                <a:tc>
                  <a:txBody>
                    <a:bodyPr/>
                    <a:lstStyle/>
                    <a:p>
                      <a:pPr marL="0" marR="0">
                        <a:lnSpc>
                          <a:spcPct val="115000"/>
                        </a:lnSpc>
                        <a:spcBef>
                          <a:spcPts val="0"/>
                        </a:spcBef>
                        <a:spcAft>
                          <a:spcPts val="0"/>
                        </a:spcAft>
                      </a:pPr>
                      <a:r>
                        <a:rPr lang="en-US" sz="700" dirty="0">
                          <a:effectLst/>
                        </a:rPr>
                        <a:t>Protects on board VHF COM Relay with same level of protection VHF COM is given by other MOPS</a:t>
                      </a:r>
                      <a:endParaRPr lang="en-US" sz="800" dirty="0">
                        <a:effectLst/>
                        <a:latin typeface="Calibri"/>
                        <a:ea typeface="Calibri"/>
                        <a:cs typeface="Times New Roman"/>
                      </a:endParaRPr>
                    </a:p>
                  </a:txBody>
                  <a:tcPr marL="49898" marR="49898" marT="0" marB="0" anchor="ctr">
                    <a:solidFill>
                      <a:srgbClr val="FFFF99"/>
                    </a:solidFill>
                  </a:tcPr>
                </a:tc>
              </a:tr>
              <a:tr h="980186">
                <a:tc>
                  <a:txBody>
                    <a:bodyPr/>
                    <a:lstStyle/>
                    <a:p>
                      <a:pPr marL="0" marR="0" algn="ctr">
                        <a:lnSpc>
                          <a:spcPct val="115000"/>
                        </a:lnSpc>
                        <a:spcBef>
                          <a:spcPts val="0"/>
                        </a:spcBef>
                        <a:spcAft>
                          <a:spcPts val="0"/>
                        </a:spcAft>
                      </a:pPr>
                      <a:r>
                        <a:rPr lang="en-US" sz="700" dirty="0">
                          <a:solidFill>
                            <a:schemeClr val="tx1"/>
                          </a:solidFill>
                          <a:effectLst/>
                        </a:rPr>
                        <a:t>137–960</a:t>
                      </a:r>
                      <a:endParaRPr lang="en-US" sz="800" dirty="0">
                        <a:solidFill>
                          <a:schemeClr val="tx1"/>
                        </a:solidFill>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Military UHF, Land Mobile &amp; Marine UHF Radio, Cellular/ Wireless</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gn="ctr">
                        <a:lnSpc>
                          <a:spcPct val="115000"/>
                        </a:lnSpc>
                        <a:spcBef>
                          <a:spcPts val="0"/>
                        </a:spcBef>
                        <a:spcAft>
                          <a:spcPts val="0"/>
                        </a:spcAft>
                      </a:pPr>
                      <a:r>
                        <a:rPr lang="en-US" sz="700" dirty="0">
                          <a:effectLst/>
                        </a:rPr>
                        <a:t>–36 </a:t>
                      </a:r>
                      <a:r>
                        <a:rPr lang="en-US" sz="700" dirty="0" err="1">
                          <a:effectLst/>
                        </a:rPr>
                        <a:t>dBm</a:t>
                      </a:r>
                      <a:r>
                        <a:rPr lang="en-US" sz="700" dirty="0">
                          <a:effectLst/>
                        </a:rPr>
                        <a:t>/100 kHz</a:t>
                      </a:r>
                      <a:endParaRPr lang="en-US" sz="800" dirty="0">
                        <a:effectLst/>
                        <a:latin typeface="Calibri"/>
                        <a:ea typeface="Calibri"/>
                        <a:cs typeface="Times New Roman"/>
                      </a:endParaRPr>
                    </a:p>
                  </a:txBody>
                  <a:tcPr marL="49898" marR="49898" marT="0" marB="0" anchor="ctr">
                    <a:solidFill>
                      <a:srgbClr val="DDDDDD"/>
                    </a:solidFill>
                  </a:tcPr>
                </a:tc>
                <a:tc>
                  <a:txBody>
                    <a:bodyPr/>
                    <a:lstStyle/>
                    <a:p>
                      <a:pPr marL="0" marR="0">
                        <a:lnSpc>
                          <a:spcPct val="115000"/>
                        </a:lnSpc>
                        <a:spcBef>
                          <a:spcPts val="0"/>
                        </a:spcBef>
                        <a:spcAft>
                          <a:spcPts val="0"/>
                        </a:spcAft>
                      </a:pPr>
                      <a:r>
                        <a:rPr lang="en-US" sz="700" dirty="0">
                          <a:effectLst/>
                        </a:rPr>
                        <a:t>Same as VDL Mode 2/3 MOPS</a:t>
                      </a:r>
                      <a:endParaRPr lang="en-US" sz="800" dirty="0">
                        <a:effectLst/>
                        <a:latin typeface="Calibri"/>
                        <a:ea typeface="Calibri"/>
                        <a:cs typeface="Times New Roman"/>
                      </a:endParaRPr>
                    </a:p>
                  </a:txBody>
                  <a:tcPr marL="49898" marR="49898" marT="0" marB="0" anchor="ctr">
                    <a:solidFill>
                      <a:srgbClr val="DDDDDD"/>
                    </a:solidFill>
                  </a:tcPr>
                </a:tc>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2465203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smtClean="0"/>
              <a:t>Emission </a:t>
            </a:r>
            <a:r>
              <a:rPr lang="en-US" sz="2000" dirty="0"/>
              <a:t>Limits for CNPC Transmitters in Specific </a:t>
            </a:r>
            <a:r>
              <a:rPr lang="en-US" sz="2000" dirty="0" smtClean="0"/>
              <a:t>Bands </a:t>
            </a:r>
            <a:r>
              <a:rPr lang="en-US" sz="1800" dirty="0" smtClean="0"/>
              <a:t>(Cont.)</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2672234"/>
              </p:ext>
            </p:extLst>
          </p:nvPr>
        </p:nvGraphicFramePr>
        <p:xfrm>
          <a:off x="552261" y="869134"/>
          <a:ext cx="8148119" cy="5115207"/>
        </p:xfrm>
        <a:graphic>
          <a:graphicData uri="http://schemas.openxmlformats.org/drawingml/2006/table">
            <a:tbl>
              <a:tblPr firstRow="1" firstCol="1" bandRow="1">
                <a:tableStyleId>{5C22544A-7EE6-4342-B048-85BDC9FD1C3A}</a:tableStyleId>
              </a:tblPr>
              <a:tblGrid>
                <a:gridCol w="1067498"/>
                <a:gridCol w="851295"/>
                <a:gridCol w="1067498"/>
                <a:gridCol w="2580914"/>
                <a:gridCol w="2580914"/>
              </a:tblGrid>
              <a:tr h="1074082">
                <a:tc>
                  <a:txBody>
                    <a:bodyPr/>
                    <a:lstStyle/>
                    <a:p>
                      <a:pPr marL="0" marR="0" algn="ctr">
                        <a:lnSpc>
                          <a:spcPct val="115000"/>
                        </a:lnSpc>
                        <a:spcBef>
                          <a:spcPts val="0"/>
                        </a:spcBef>
                        <a:spcAft>
                          <a:spcPts val="0"/>
                        </a:spcAft>
                      </a:pPr>
                      <a:r>
                        <a:rPr lang="en-US" sz="700" dirty="0">
                          <a:solidFill>
                            <a:schemeClr val="tx1"/>
                          </a:solidFill>
                          <a:effectLst/>
                        </a:rPr>
                        <a:t>960–976</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CNPC, TACAN, JTIDS</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+20 </a:t>
                      </a:r>
                      <a:r>
                        <a:rPr lang="en-US" sz="700" dirty="0" err="1">
                          <a:solidFill>
                            <a:schemeClr val="tx1"/>
                          </a:solidFill>
                          <a:effectLst/>
                        </a:rPr>
                        <a:t>dBm</a:t>
                      </a:r>
                      <a:r>
                        <a:rPr lang="en-US" sz="700" dirty="0">
                          <a:solidFill>
                            <a:schemeClr val="tx1"/>
                          </a:solidFill>
                          <a:effectLst/>
                        </a:rPr>
                        <a:t>/kHz, averaged over CNPC Link System transmitter channel </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+20 </a:t>
                      </a:r>
                      <a:r>
                        <a:rPr lang="en-US" sz="700" dirty="0" err="1">
                          <a:solidFill>
                            <a:schemeClr val="tx1"/>
                          </a:solidFill>
                          <a:effectLst/>
                        </a:rPr>
                        <a:t>dBm</a:t>
                      </a:r>
                      <a:r>
                        <a:rPr lang="en-US" sz="700" dirty="0">
                          <a:solidFill>
                            <a:schemeClr val="tx1"/>
                          </a:solidFill>
                          <a:effectLst/>
                        </a:rPr>
                        <a:t>/kHz, averaged over CNPC Link System transmitter channel</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a:txBody>
                    <a:bodyPr/>
                    <a:lstStyle/>
                    <a:p>
                      <a:pPr marL="0" marR="0">
                        <a:lnSpc>
                          <a:spcPct val="115000"/>
                        </a:lnSpc>
                        <a:spcBef>
                          <a:spcPts val="0"/>
                        </a:spcBef>
                        <a:spcAft>
                          <a:spcPts val="0"/>
                        </a:spcAft>
                      </a:pPr>
                      <a:r>
                        <a:rPr lang="en-US" sz="700" dirty="0">
                          <a:solidFill>
                            <a:schemeClr val="tx1"/>
                          </a:solidFill>
                          <a:effectLst/>
                        </a:rPr>
                        <a:t>Includes fundamental emissions in CNPC Link System tuning range.  CNPC Link System mask envelope applies.  Frequency/distance/altitude management needed to coexist with TACAN.</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r>
              <a:tr h="338117">
                <a:tc rowSpan="2">
                  <a:txBody>
                    <a:bodyPr/>
                    <a:lstStyle/>
                    <a:p>
                      <a:pPr marL="0" marR="0" algn="ctr">
                        <a:lnSpc>
                          <a:spcPct val="115000"/>
                        </a:lnSpc>
                        <a:spcBef>
                          <a:spcPts val="0"/>
                        </a:spcBef>
                        <a:spcAft>
                          <a:spcPts val="0"/>
                        </a:spcAft>
                      </a:pPr>
                      <a:r>
                        <a:rPr lang="en-US" sz="700" dirty="0">
                          <a:solidFill>
                            <a:schemeClr val="tx1"/>
                          </a:solidFill>
                          <a:effectLst/>
                        </a:rPr>
                        <a:t>976–980</a:t>
                      </a:r>
                      <a:endParaRPr lang="en-US" sz="800" dirty="0">
                        <a:solidFill>
                          <a:schemeClr val="tx1"/>
                        </a:solidFill>
                        <a:effectLst/>
                        <a:latin typeface="Calibri"/>
                        <a:ea typeface="Calibri"/>
                        <a:cs typeface="Times New Roman"/>
                      </a:endParaRPr>
                    </a:p>
                  </a:txBody>
                  <a:tcPr marL="50151" marR="50151" marT="0" marB="0" anchor="ctr">
                    <a:solidFill>
                      <a:srgbClr val="DDDDDD"/>
                    </a:solidFill>
                  </a:tcPr>
                </a:tc>
                <a:tc rowSpan="2">
                  <a:txBody>
                    <a:bodyPr/>
                    <a:lstStyle/>
                    <a:p>
                      <a:pPr marL="0" marR="0" algn="ctr">
                        <a:lnSpc>
                          <a:spcPct val="115000"/>
                        </a:lnSpc>
                        <a:spcBef>
                          <a:spcPts val="0"/>
                        </a:spcBef>
                        <a:spcAft>
                          <a:spcPts val="0"/>
                        </a:spcAft>
                      </a:pPr>
                      <a:r>
                        <a:rPr lang="en-US" sz="700" dirty="0">
                          <a:effectLst/>
                        </a:rPr>
                        <a:t>UAT, ramp testers, JTIDS</a:t>
                      </a:r>
                      <a:endParaRPr lang="en-US" sz="800" dirty="0">
                        <a:effectLst/>
                        <a:latin typeface="Calibri"/>
                        <a:ea typeface="Calibri"/>
                        <a:cs typeface="Times New Roman"/>
                      </a:endParaRPr>
                    </a:p>
                  </a:txBody>
                  <a:tcPr marL="50151" marR="50151" marT="0" marB="0" anchor="ctr">
                    <a:solidFill>
                      <a:srgbClr val="DDDDDD"/>
                    </a:solidFill>
                  </a:tcPr>
                </a:tc>
                <a:tc rowSpan="2">
                  <a:txBody>
                    <a:bodyPr/>
                    <a:lstStyle/>
                    <a:p>
                      <a:pPr marL="0" marR="0" algn="ctr">
                        <a:lnSpc>
                          <a:spcPct val="115000"/>
                        </a:lnSpc>
                        <a:spcBef>
                          <a:spcPts val="0"/>
                        </a:spcBef>
                        <a:spcAft>
                          <a:spcPts val="0"/>
                        </a:spcAft>
                      </a:pPr>
                      <a:r>
                        <a:rPr lang="en-US" sz="700" dirty="0">
                          <a:effectLst/>
                        </a:rPr>
                        <a:t>–62.2 </a:t>
                      </a:r>
                      <a:r>
                        <a:rPr lang="en-US" sz="700" dirty="0" err="1">
                          <a:effectLst/>
                        </a:rPr>
                        <a:t>dBm</a:t>
                      </a:r>
                      <a:r>
                        <a:rPr lang="en-US" sz="700" dirty="0">
                          <a:effectLst/>
                        </a:rPr>
                        <a:t>/MHz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a:effectLst/>
                        </a:rPr>
                        <a:t>–43.2 dBm/MHz</a:t>
                      </a:r>
                      <a:endParaRPr lang="en-US" sz="80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a:effectLst/>
                        </a:rPr>
                        <a:t>Protects UAT.  See Appendix G for rationale.</a:t>
                      </a:r>
                      <a:endParaRPr lang="en-US" sz="800">
                        <a:effectLst/>
                        <a:latin typeface="Calibri"/>
                        <a:ea typeface="Calibri"/>
                        <a:cs typeface="Times New Roman"/>
                      </a:endParaRPr>
                    </a:p>
                  </a:txBody>
                  <a:tcPr marL="50151" marR="50151" marT="0" marB="0" anchor="ctr">
                    <a:solidFill>
                      <a:srgbClr val="DDDDDD"/>
                    </a:solidFill>
                  </a:tcPr>
                </a:tc>
              </a:tr>
              <a:tr h="2827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dirty="0">
                          <a:effectLst/>
                        </a:rPr>
                        <a:t>–81 </a:t>
                      </a:r>
                      <a:r>
                        <a:rPr lang="en-US" sz="700" dirty="0" err="1">
                          <a:effectLst/>
                        </a:rPr>
                        <a:t>dBm</a:t>
                      </a:r>
                      <a:r>
                        <a:rPr lang="en-US" sz="700" dirty="0">
                          <a:effectLst/>
                        </a:rPr>
                        <a:t>/MHz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dirty="0">
                          <a:effectLst/>
                        </a:rPr>
                        <a:t>Protects co-located UAT.  See Appendix G.</a:t>
                      </a:r>
                      <a:endParaRPr lang="en-US" sz="800" dirty="0">
                        <a:effectLst/>
                        <a:latin typeface="Calibri"/>
                        <a:ea typeface="Calibri"/>
                        <a:cs typeface="Times New Roman"/>
                      </a:endParaRPr>
                    </a:p>
                  </a:txBody>
                  <a:tcPr marL="50151" marR="50151" marT="0" marB="0" anchor="ctr">
                    <a:solidFill>
                      <a:srgbClr val="DDDDDD"/>
                    </a:solidFill>
                  </a:tcPr>
                </a:tc>
              </a:tr>
              <a:tr h="1074082">
                <a:tc>
                  <a:txBody>
                    <a:bodyPr/>
                    <a:lstStyle/>
                    <a:p>
                      <a:pPr marL="0" marR="0" algn="ctr">
                        <a:lnSpc>
                          <a:spcPct val="115000"/>
                        </a:lnSpc>
                        <a:spcBef>
                          <a:spcPts val="0"/>
                        </a:spcBef>
                        <a:spcAft>
                          <a:spcPts val="0"/>
                        </a:spcAft>
                      </a:pPr>
                      <a:r>
                        <a:rPr lang="en-US" sz="700" dirty="0">
                          <a:solidFill>
                            <a:schemeClr val="tx1"/>
                          </a:solidFill>
                          <a:effectLst/>
                        </a:rPr>
                        <a:t>980–1020</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effectLst/>
                        </a:rPr>
                        <a:t>CNPC, DME, TACAN, JTIDS</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effectLst/>
                        </a:rPr>
                        <a:t>+20 </a:t>
                      </a:r>
                      <a:r>
                        <a:rPr lang="en-US" sz="700" dirty="0" err="1">
                          <a:effectLst/>
                        </a:rPr>
                        <a:t>dBm</a:t>
                      </a:r>
                      <a:r>
                        <a:rPr lang="en-US" sz="700" dirty="0">
                          <a:effectLst/>
                        </a:rPr>
                        <a:t>/kHz, averaged over CNPC Link System transmitter channel </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effectLst/>
                        </a:rPr>
                        <a:t>+20 </a:t>
                      </a:r>
                      <a:r>
                        <a:rPr lang="en-US" sz="700" dirty="0" err="1">
                          <a:effectLst/>
                        </a:rPr>
                        <a:t>dBm</a:t>
                      </a:r>
                      <a:r>
                        <a:rPr lang="en-US" sz="700" dirty="0">
                          <a:effectLst/>
                        </a:rPr>
                        <a:t>/kHz, averaged over CNPC Link System transmitter channel</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nSpc>
                          <a:spcPct val="115000"/>
                        </a:lnSpc>
                        <a:spcBef>
                          <a:spcPts val="0"/>
                        </a:spcBef>
                        <a:spcAft>
                          <a:spcPts val="0"/>
                        </a:spcAft>
                      </a:pPr>
                      <a:r>
                        <a:rPr lang="en-US" sz="700" dirty="0">
                          <a:effectLst/>
                        </a:rPr>
                        <a:t>Includes fundamental emissions in this optional CNPC Link System tuning range.  CNPC Link System mask envelope applies.  Frequency/distance/altitude management needed to coexist with DME and TACAN.</a:t>
                      </a:r>
                      <a:endParaRPr lang="en-US" sz="800" dirty="0">
                        <a:effectLst/>
                        <a:latin typeface="Calibri"/>
                        <a:ea typeface="Calibri"/>
                        <a:cs typeface="Times New Roman"/>
                      </a:endParaRPr>
                    </a:p>
                  </a:txBody>
                  <a:tcPr marL="50151" marR="50151" marT="0" marB="0" anchor="ctr">
                    <a:solidFill>
                      <a:srgbClr val="FFFF99"/>
                    </a:solidFill>
                  </a:tcPr>
                </a:tc>
              </a:tr>
              <a:tr h="424183">
                <a:tc rowSpan="3">
                  <a:txBody>
                    <a:bodyPr/>
                    <a:lstStyle/>
                    <a:p>
                      <a:pPr marL="0" marR="0" algn="ctr">
                        <a:lnSpc>
                          <a:spcPct val="115000"/>
                        </a:lnSpc>
                        <a:spcBef>
                          <a:spcPts val="0"/>
                        </a:spcBef>
                        <a:spcAft>
                          <a:spcPts val="0"/>
                        </a:spcAft>
                      </a:pPr>
                      <a:r>
                        <a:rPr lang="en-US" sz="700" dirty="0">
                          <a:solidFill>
                            <a:schemeClr val="tx1"/>
                          </a:solidFill>
                          <a:effectLst/>
                        </a:rPr>
                        <a:t>1020–1027 </a:t>
                      </a:r>
                      <a:endParaRPr lang="en-US" sz="800" dirty="0">
                        <a:solidFill>
                          <a:schemeClr val="tx1"/>
                        </a:solidFill>
                        <a:effectLst/>
                        <a:latin typeface="Calibri"/>
                        <a:ea typeface="Calibri"/>
                        <a:cs typeface="Times New Roman"/>
                      </a:endParaRPr>
                    </a:p>
                  </a:txBody>
                  <a:tcPr marL="50151" marR="50151" marT="0" marB="0" anchor="ctr">
                    <a:solidFill>
                      <a:srgbClr val="DDDDDD"/>
                    </a:solidFill>
                  </a:tcPr>
                </a:tc>
                <a:tc rowSpan="3">
                  <a:txBody>
                    <a:bodyPr/>
                    <a:lstStyle/>
                    <a:p>
                      <a:pPr marL="0" marR="0" algn="ctr">
                        <a:lnSpc>
                          <a:spcPct val="115000"/>
                        </a:lnSpc>
                        <a:spcBef>
                          <a:spcPts val="0"/>
                        </a:spcBef>
                        <a:spcAft>
                          <a:spcPts val="0"/>
                        </a:spcAft>
                      </a:pPr>
                      <a:r>
                        <a:rPr lang="en-US" sz="700" dirty="0">
                          <a:effectLst/>
                        </a:rPr>
                        <a:t>DME, TACAN</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dirty="0">
                          <a:effectLst/>
                        </a:rPr>
                        <a:t>–62.2 </a:t>
                      </a:r>
                      <a:r>
                        <a:rPr lang="en-US" sz="700" dirty="0" err="1">
                          <a:effectLst/>
                        </a:rPr>
                        <a:t>dBm</a:t>
                      </a:r>
                      <a:r>
                        <a:rPr lang="en-US" sz="700" dirty="0">
                          <a:effectLst/>
                        </a:rPr>
                        <a:t>/MHz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a:effectLst/>
                        </a:rPr>
                        <a:t>–37.2 dBm/MHz</a:t>
                      </a:r>
                      <a:endParaRPr lang="en-US" sz="80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a:effectLst/>
                        </a:rPr>
                        <a:t>Protects Y-Mode DME interrogators.  See Appendix G.</a:t>
                      </a:r>
                      <a:endParaRPr lang="en-US" sz="800">
                        <a:effectLst/>
                        <a:latin typeface="Calibri"/>
                        <a:ea typeface="Calibri"/>
                        <a:cs typeface="Times New Roman"/>
                      </a:endParaRPr>
                    </a:p>
                  </a:txBody>
                  <a:tcPr marL="50151" marR="50151" marT="0" marB="0" anchor="ctr">
                    <a:solidFill>
                      <a:srgbClr val="DDDDDD"/>
                    </a:solidFill>
                  </a:tcPr>
                </a:tc>
              </a:tr>
              <a:tr h="282789">
                <a:tc vMerge="1">
                  <a:txBody>
                    <a:bodyPr/>
                    <a:lstStyle/>
                    <a:p>
                      <a:endParaRPr lang="en-US"/>
                    </a:p>
                  </a:txBody>
                  <a:tcPr/>
                </a:tc>
                <a:tc vMerge="1">
                  <a:txBody>
                    <a:bodyPr/>
                    <a:lstStyle/>
                    <a:p>
                      <a:endParaRPr lang="en-US"/>
                    </a:p>
                  </a:txBody>
                  <a:tcPr/>
                </a:tc>
                <a:tc rowSpan="2">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dirty="0">
                          <a:effectLst/>
                        </a:rPr>
                        <a:t>–61.2 </a:t>
                      </a:r>
                      <a:r>
                        <a:rPr lang="en-US" sz="700" dirty="0" err="1">
                          <a:effectLst/>
                        </a:rPr>
                        <a:t>dBm</a:t>
                      </a:r>
                      <a:r>
                        <a:rPr lang="en-US" sz="700" dirty="0">
                          <a:effectLst/>
                        </a:rPr>
                        <a:t>/MHz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a:effectLst/>
                        </a:rPr>
                        <a:t>Protects DME beacons.  See Appendix G.</a:t>
                      </a:r>
                      <a:endParaRPr lang="en-US" sz="800">
                        <a:effectLst/>
                        <a:latin typeface="Calibri"/>
                        <a:ea typeface="Calibri"/>
                        <a:cs typeface="Times New Roman"/>
                      </a:endParaRPr>
                    </a:p>
                  </a:txBody>
                  <a:tcPr marL="50151" marR="50151" marT="0" marB="0" anchor="ctr">
                    <a:solidFill>
                      <a:srgbClr val="DDDDDD"/>
                    </a:solidFill>
                  </a:tcPr>
                </a:tc>
              </a:tr>
              <a:tr h="4241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dirty="0">
                          <a:effectLst/>
                        </a:rPr>
                        <a:t>–81 </a:t>
                      </a:r>
                      <a:r>
                        <a:rPr lang="en-US" sz="700" dirty="0" err="1">
                          <a:effectLst/>
                        </a:rPr>
                        <a:t>dBm</a:t>
                      </a:r>
                      <a:r>
                        <a:rPr lang="en-US" sz="700" dirty="0">
                          <a:effectLst/>
                        </a:rPr>
                        <a:t>/MHz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dirty="0">
                          <a:effectLst/>
                        </a:rPr>
                        <a:t>Protects co-located DME and TACAN interrogators.  See Appendix G.</a:t>
                      </a:r>
                      <a:endParaRPr lang="en-US" sz="800" dirty="0">
                        <a:effectLst/>
                        <a:latin typeface="Calibri"/>
                        <a:ea typeface="Calibri"/>
                        <a:cs typeface="Times New Roman"/>
                      </a:endParaRPr>
                    </a:p>
                  </a:txBody>
                  <a:tcPr marL="50151" marR="50151" marT="0" marB="0" anchor="ctr">
                    <a:solidFill>
                      <a:srgbClr val="DDDDDD"/>
                    </a:solidFill>
                  </a:tcPr>
                </a:tc>
              </a:tr>
              <a:tr h="362708">
                <a:tc rowSpan="2">
                  <a:txBody>
                    <a:bodyPr/>
                    <a:lstStyle/>
                    <a:p>
                      <a:pPr marL="0" marR="0" algn="ctr">
                        <a:lnSpc>
                          <a:spcPct val="115000"/>
                        </a:lnSpc>
                        <a:spcBef>
                          <a:spcPts val="0"/>
                        </a:spcBef>
                        <a:spcAft>
                          <a:spcPts val="0"/>
                        </a:spcAft>
                      </a:pPr>
                      <a:r>
                        <a:rPr lang="en-US" sz="700" dirty="0">
                          <a:solidFill>
                            <a:schemeClr val="tx1"/>
                          </a:solidFill>
                          <a:effectLst/>
                        </a:rPr>
                        <a:t>1027–1033</a:t>
                      </a:r>
                      <a:endParaRPr lang="en-US" sz="800" dirty="0">
                        <a:solidFill>
                          <a:schemeClr val="tx1"/>
                        </a:solidFill>
                        <a:effectLst/>
                        <a:latin typeface="Calibri"/>
                        <a:ea typeface="Calibri"/>
                        <a:cs typeface="Times New Roman"/>
                      </a:endParaRPr>
                    </a:p>
                  </a:txBody>
                  <a:tcPr marL="50151" marR="50151" marT="0" marB="0" anchor="ctr">
                    <a:solidFill>
                      <a:srgbClr val="FFFF99"/>
                    </a:solidFill>
                  </a:tcPr>
                </a:tc>
                <a:tc rowSpan="2">
                  <a:txBody>
                    <a:bodyPr/>
                    <a:lstStyle/>
                    <a:p>
                      <a:pPr marL="0" marR="0" algn="ctr">
                        <a:lnSpc>
                          <a:spcPct val="115000"/>
                        </a:lnSpc>
                        <a:spcBef>
                          <a:spcPts val="0"/>
                        </a:spcBef>
                        <a:spcAft>
                          <a:spcPts val="0"/>
                        </a:spcAft>
                      </a:pPr>
                      <a:r>
                        <a:rPr lang="en-US" sz="700" dirty="0">
                          <a:effectLst/>
                        </a:rPr>
                        <a:t>SSR, TCAS</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a:effectLst/>
                        </a:rPr>
                        <a:t>–46.2 dBm/MHz</a:t>
                      </a:r>
                      <a:endParaRPr lang="en-US" sz="800">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a:effectLst/>
                        </a:rPr>
                        <a:t>–21.2 dBm/MHz</a:t>
                      </a:r>
                      <a:endParaRPr lang="en-US" sz="800">
                        <a:effectLst/>
                        <a:latin typeface="Calibri"/>
                        <a:ea typeface="Calibri"/>
                        <a:cs typeface="Times New Roman"/>
                      </a:endParaRPr>
                    </a:p>
                  </a:txBody>
                  <a:tcPr marL="50151" marR="50151" marT="0" marB="0" anchor="ctr">
                    <a:solidFill>
                      <a:srgbClr val="FFFF99"/>
                    </a:solidFill>
                  </a:tcPr>
                </a:tc>
                <a:tc>
                  <a:txBody>
                    <a:bodyPr/>
                    <a:lstStyle/>
                    <a:p>
                      <a:pPr marL="0" marR="0">
                        <a:lnSpc>
                          <a:spcPct val="115000"/>
                        </a:lnSpc>
                        <a:spcBef>
                          <a:spcPts val="0"/>
                        </a:spcBef>
                        <a:spcAft>
                          <a:spcPts val="0"/>
                        </a:spcAft>
                      </a:pPr>
                      <a:r>
                        <a:rPr lang="en-US" sz="700">
                          <a:effectLst/>
                        </a:rPr>
                        <a:t>Protects transponders and TCAS.  See Appendix G.</a:t>
                      </a:r>
                      <a:endParaRPr lang="en-US" sz="800">
                        <a:effectLst/>
                        <a:latin typeface="Calibri"/>
                        <a:ea typeface="Calibri"/>
                        <a:cs typeface="Times New Roman"/>
                      </a:endParaRPr>
                    </a:p>
                  </a:txBody>
                  <a:tcPr marL="50151" marR="50151" marT="0" marB="0" anchor="ctr">
                    <a:solidFill>
                      <a:srgbClr val="FFFF99"/>
                    </a:solidFill>
                  </a:tcPr>
                </a:tc>
              </a:tr>
              <a:tr h="39735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gn="ctr">
                        <a:lnSpc>
                          <a:spcPct val="115000"/>
                        </a:lnSpc>
                        <a:spcBef>
                          <a:spcPts val="0"/>
                        </a:spcBef>
                        <a:spcAft>
                          <a:spcPts val="0"/>
                        </a:spcAft>
                      </a:pPr>
                      <a:r>
                        <a:rPr lang="en-US" sz="700" dirty="0">
                          <a:effectLst/>
                        </a:rPr>
                        <a:t>–65 </a:t>
                      </a:r>
                      <a:r>
                        <a:rPr lang="en-US" sz="700" dirty="0" err="1">
                          <a:effectLst/>
                        </a:rPr>
                        <a:t>dBm</a:t>
                      </a:r>
                      <a:r>
                        <a:rPr lang="en-US" sz="700" dirty="0">
                          <a:effectLst/>
                        </a:rPr>
                        <a:t> in any 1 MHz</a:t>
                      </a:r>
                      <a:endParaRPr lang="en-US" sz="800" dirty="0">
                        <a:effectLst/>
                        <a:latin typeface="Calibri"/>
                        <a:ea typeface="Calibri"/>
                        <a:cs typeface="Times New Roman"/>
                      </a:endParaRPr>
                    </a:p>
                  </a:txBody>
                  <a:tcPr marL="50151" marR="50151" marT="0" marB="0" anchor="ctr">
                    <a:solidFill>
                      <a:srgbClr val="FFFF99"/>
                    </a:solidFill>
                  </a:tcPr>
                </a:tc>
                <a:tc>
                  <a:txBody>
                    <a:bodyPr/>
                    <a:lstStyle/>
                    <a:p>
                      <a:pPr marL="0" marR="0">
                        <a:lnSpc>
                          <a:spcPct val="115000"/>
                        </a:lnSpc>
                        <a:spcBef>
                          <a:spcPts val="0"/>
                        </a:spcBef>
                        <a:spcAft>
                          <a:spcPts val="0"/>
                        </a:spcAft>
                      </a:pPr>
                      <a:r>
                        <a:rPr lang="en-US" sz="700" dirty="0">
                          <a:effectLst/>
                        </a:rPr>
                        <a:t>Protects co-located transponders and TCAS.  See Appendix G.</a:t>
                      </a:r>
                      <a:endParaRPr lang="en-US" sz="800" dirty="0">
                        <a:effectLst/>
                        <a:latin typeface="Calibri"/>
                        <a:ea typeface="Calibri"/>
                        <a:cs typeface="Times New Roman"/>
                      </a:endParaRPr>
                    </a:p>
                  </a:txBody>
                  <a:tcPr marL="50151" marR="50151" marT="0" marB="0" anchor="ctr">
                    <a:solidFill>
                      <a:srgbClr val="FFFF99"/>
                    </a:solidFill>
                  </a:tcPr>
                </a:tc>
              </a:tr>
              <a:tr h="454922">
                <a:tc>
                  <a:txBody>
                    <a:bodyPr/>
                    <a:lstStyle/>
                    <a:p>
                      <a:pPr marL="0" marR="0" algn="ctr">
                        <a:lnSpc>
                          <a:spcPct val="115000"/>
                        </a:lnSpc>
                        <a:spcBef>
                          <a:spcPts val="0"/>
                        </a:spcBef>
                        <a:spcAft>
                          <a:spcPts val="0"/>
                        </a:spcAft>
                      </a:pPr>
                      <a:r>
                        <a:rPr lang="en-US" sz="700" dirty="0">
                          <a:solidFill>
                            <a:schemeClr val="tx1"/>
                          </a:solidFill>
                          <a:effectLst/>
                        </a:rPr>
                        <a:t>1033–1087</a:t>
                      </a:r>
                      <a:endParaRPr lang="en-US" sz="800" dirty="0">
                        <a:solidFill>
                          <a:schemeClr val="tx1"/>
                        </a:solidFill>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dirty="0">
                          <a:effectLst/>
                        </a:rPr>
                        <a:t>DME, TACAN, JTIDS</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dirty="0">
                          <a:effectLst/>
                        </a:rPr>
                        <a:t>Same as for 1020–1027 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gn="ctr">
                        <a:lnSpc>
                          <a:spcPct val="115000"/>
                        </a:lnSpc>
                        <a:spcBef>
                          <a:spcPts val="0"/>
                        </a:spcBef>
                        <a:spcAft>
                          <a:spcPts val="0"/>
                        </a:spcAft>
                      </a:pPr>
                      <a:r>
                        <a:rPr lang="en-US" sz="700" dirty="0">
                          <a:effectLst/>
                        </a:rPr>
                        <a:t>Same as for 1020–1027 MHz</a:t>
                      </a:r>
                      <a:endParaRPr lang="en-US" sz="800" dirty="0">
                        <a:effectLst/>
                        <a:latin typeface="Calibri"/>
                        <a:ea typeface="Calibri"/>
                        <a:cs typeface="Times New Roman"/>
                      </a:endParaRPr>
                    </a:p>
                  </a:txBody>
                  <a:tcPr marL="50151" marR="50151" marT="0" marB="0" anchor="ctr">
                    <a:solidFill>
                      <a:srgbClr val="DDDDDD"/>
                    </a:solidFill>
                  </a:tcPr>
                </a:tc>
                <a:tc>
                  <a:txBody>
                    <a:bodyPr/>
                    <a:lstStyle/>
                    <a:p>
                      <a:pPr marL="0" marR="0">
                        <a:lnSpc>
                          <a:spcPct val="115000"/>
                        </a:lnSpc>
                        <a:spcBef>
                          <a:spcPts val="0"/>
                        </a:spcBef>
                        <a:spcAft>
                          <a:spcPts val="0"/>
                        </a:spcAft>
                      </a:pPr>
                      <a:r>
                        <a:rPr lang="en-US" sz="700" dirty="0">
                          <a:effectLst/>
                        </a:rPr>
                        <a:t>Same as for 1020–1027 </a:t>
                      </a:r>
                      <a:r>
                        <a:rPr lang="en-US" sz="700" dirty="0" err="1">
                          <a:effectLst/>
                        </a:rPr>
                        <a:t>MHz.</a:t>
                      </a:r>
                      <a:endParaRPr lang="en-US" sz="800" dirty="0">
                        <a:effectLst/>
                        <a:latin typeface="Calibri"/>
                        <a:ea typeface="Calibri"/>
                        <a:cs typeface="Times New Roman"/>
                      </a:endParaRPr>
                    </a:p>
                  </a:txBody>
                  <a:tcPr marL="50151" marR="50151" marT="0" marB="0" anchor="ctr">
                    <a:solidFill>
                      <a:srgbClr val="DDDDDD"/>
                    </a:solidFill>
                  </a:tcPr>
                </a:tc>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spTree>
    <p:extLst>
      <p:ext uri="{BB962C8B-B14F-4D97-AF65-F5344CB8AC3E}">
        <p14:creationId xmlns:p14="http://schemas.microsoft.com/office/powerpoint/2010/main" val="213597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Emission Limits for CNPC Transmitters in Specific Bands </a:t>
            </a:r>
            <a:r>
              <a:rPr lang="en-US" sz="1800" dirty="0"/>
              <a:t>(Cont.)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9413776"/>
              </p:ext>
            </p:extLst>
          </p:nvPr>
        </p:nvGraphicFramePr>
        <p:xfrm>
          <a:off x="581452" y="988043"/>
          <a:ext cx="7847323" cy="4391024"/>
        </p:xfrm>
        <a:graphic>
          <a:graphicData uri="http://schemas.openxmlformats.org/drawingml/2006/table">
            <a:tbl>
              <a:tblPr firstRow="1" firstCol="1" bandRow="1">
                <a:tableStyleId>{5C22544A-7EE6-4342-B048-85BDC9FD1C3A}</a:tableStyleId>
              </a:tblPr>
              <a:tblGrid>
                <a:gridCol w="890848"/>
                <a:gridCol w="917049"/>
                <a:gridCol w="1034956"/>
                <a:gridCol w="2502235"/>
                <a:gridCol w="2502235"/>
              </a:tblGrid>
              <a:tr h="294427">
                <a:tc rowSpan="4">
                  <a:txBody>
                    <a:bodyPr/>
                    <a:lstStyle/>
                    <a:p>
                      <a:pPr marL="0" marR="0" algn="ctr">
                        <a:lnSpc>
                          <a:spcPct val="115000"/>
                        </a:lnSpc>
                        <a:spcBef>
                          <a:spcPts val="0"/>
                        </a:spcBef>
                        <a:spcAft>
                          <a:spcPts val="0"/>
                        </a:spcAft>
                      </a:pPr>
                      <a:r>
                        <a:rPr lang="en-US" sz="700" dirty="0">
                          <a:solidFill>
                            <a:schemeClr val="tx1"/>
                          </a:solidFill>
                          <a:effectLst/>
                        </a:rPr>
                        <a:t>1087–1093</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TCAS,</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–56.2 </a:t>
                      </a:r>
                      <a:r>
                        <a:rPr lang="en-US" sz="700" dirty="0" err="1">
                          <a:solidFill>
                            <a:schemeClr val="tx1"/>
                          </a:solidFill>
                          <a:effectLst/>
                        </a:rPr>
                        <a:t>dBm</a:t>
                      </a:r>
                      <a:r>
                        <a:rPr lang="en-US" sz="700" dirty="0">
                          <a:solidFill>
                            <a:schemeClr val="tx1"/>
                          </a:solidFill>
                          <a:effectLst/>
                        </a:rPr>
                        <a:t>/MHz</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solidFill>
                            <a:schemeClr val="tx1"/>
                          </a:solidFill>
                          <a:effectLst/>
                        </a:rPr>
                        <a:t> </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solidFill>
                            <a:schemeClr val="tx1"/>
                          </a:solidFill>
                          <a:effectLst/>
                        </a:rPr>
                        <a:t>Protects TCAS and Mode S ES on aircraft.  </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r>
              <a:tr h="350267">
                <a:tc vMerge="1">
                  <a:txBody>
                    <a:bodyPr/>
                    <a:lstStyle/>
                    <a:p>
                      <a:endParaRPr lang="en-US"/>
                    </a:p>
                  </a:txBody>
                  <a:tcPr/>
                </a:tc>
                <a:tc>
                  <a:txBody>
                    <a:bodyPr/>
                    <a:lstStyle/>
                    <a:p>
                      <a:pPr marL="0" marR="0" algn="ctr">
                        <a:lnSpc>
                          <a:spcPct val="115000"/>
                        </a:lnSpc>
                        <a:spcBef>
                          <a:spcPts val="0"/>
                        </a:spcBef>
                        <a:spcAft>
                          <a:spcPts val="0"/>
                        </a:spcAft>
                      </a:pPr>
                      <a:r>
                        <a:rPr lang="en-US" sz="700" dirty="0">
                          <a:effectLst/>
                        </a:rPr>
                        <a:t>Mode S ES</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highlight>
                            <a:srgbClr val="FFFF00"/>
                          </a:highlight>
                        </a:rPr>
                        <a:t> </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–47.2 </a:t>
                      </a:r>
                      <a:r>
                        <a:rPr lang="en-US" sz="700" dirty="0" err="1">
                          <a:effectLst/>
                        </a:rPr>
                        <a:t>dBm</a:t>
                      </a:r>
                      <a:r>
                        <a:rPr lang="en-US" sz="700" dirty="0">
                          <a:effectLst/>
                        </a:rPr>
                        <a:t>/MHz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effectLst/>
                        </a:rPr>
                        <a:t>Protects </a:t>
                      </a:r>
                      <a:r>
                        <a:rPr lang="en-US" sz="700" dirty="0" err="1">
                          <a:effectLst/>
                        </a:rPr>
                        <a:t>offboard</a:t>
                      </a:r>
                      <a:r>
                        <a:rPr lang="en-US" sz="700" dirty="0">
                          <a:effectLst/>
                        </a:rPr>
                        <a:t> SSR interrogators and Mode S ES.  </a:t>
                      </a:r>
                      <a:endParaRPr lang="en-US" sz="700" dirty="0">
                        <a:effectLst/>
                        <a:latin typeface="Calibri"/>
                        <a:ea typeface="Calibri"/>
                        <a:cs typeface="Times New Roman"/>
                      </a:endParaRPr>
                    </a:p>
                  </a:txBody>
                  <a:tcPr marL="45687" marR="45687" marT="0" marB="0" anchor="ctr">
                    <a:solidFill>
                      <a:srgbClr val="FFFF99"/>
                    </a:solidFill>
                  </a:tcPr>
                </a:tc>
              </a:tr>
              <a:tr h="233511">
                <a:tc vMerge="1">
                  <a:txBody>
                    <a:bodyPr/>
                    <a:lstStyle/>
                    <a:p>
                      <a:endParaRPr lang="en-US"/>
                    </a:p>
                  </a:txBody>
                  <a:tcPr/>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687" marR="45687" marT="0" marB="0">
                    <a:solidFill>
                      <a:srgbClr val="FFFF99"/>
                    </a:solidFill>
                  </a:tcPr>
                </a:tc>
                <a:tc>
                  <a:txBody>
                    <a:bodyPr/>
                    <a:lstStyle/>
                    <a:p>
                      <a:pPr marL="0" marR="0" algn="ctr">
                        <a:lnSpc>
                          <a:spcPct val="115000"/>
                        </a:lnSpc>
                        <a:spcBef>
                          <a:spcPts val="0"/>
                        </a:spcBef>
                        <a:spcAft>
                          <a:spcPts val="0"/>
                        </a:spcAft>
                      </a:pPr>
                      <a:r>
                        <a:rPr lang="en-US" sz="700" dirty="0">
                          <a:effectLst/>
                          <a:highlight>
                            <a:srgbClr val="FFFF00"/>
                          </a:highlight>
                        </a:rPr>
                        <a:t> </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–65 </a:t>
                      </a:r>
                      <a:r>
                        <a:rPr lang="en-US" sz="700" dirty="0" err="1">
                          <a:effectLst/>
                        </a:rPr>
                        <a:t>dBm</a:t>
                      </a:r>
                      <a:r>
                        <a:rPr lang="en-US" sz="700" dirty="0">
                          <a:effectLst/>
                        </a:rPr>
                        <a:t>/MHz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effectLst/>
                        </a:rPr>
                        <a:t>Protects co-located TCAS.  </a:t>
                      </a:r>
                      <a:endParaRPr lang="en-US" sz="700" dirty="0">
                        <a:effectLst/>
                        <a:latin typeface="Calibri"/>
                        <a:ea typeface="Calibri"/>
                        <a:cs typeface="Times New Roman"/>
                      </a:endParaRPr>
                    </a:p>
                  </a:txBody>
                  <a:tcPr marL="45687" marR="45687" marT="0" marB="0" anchor="ctr">
                    <a:solidFill>
                      <a:srgbClr val="FFFF99"/>
                    </a:solidFill>
                  </a:tcPr>
                </a:tc>
              </a:tr>
              <a:tr h="233511">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687" marR="45687" marT="0" marB="0">
                    <a:solidFill>
                      <a:srgbClr val="FFFF99"/>
                    </a:solidFill>
                  </a:tcPr>
                </a:tc>
                <a:tc>
                  <a:txBody>
                    <a:bodyPr/>
                    <a:lstStyle/>
                    <a:p>
                      <a:pPr marL="0" marR="0" algn="ctr">
                        <a:lnSpc>
                          <a:spcPct val="115000"/>
                        </a:lnSpc>
                        <a:spcBef>
                          <a:spcPts val="0"/>
                        </a:spcBef>
                        <a:spcAft>
                          <a:spcPts val="0"/>
                        </a:spcAft>
                      </a:pPr>
                      <a:r>
                        <a:rPr lang="en-US" sz="700" dirty="0">
                          <a:effectLst/>
                          <a:highlight>
                            <a:srgbClr val="FFFF00"/>
                          </a:highlight>
                        </a:rPr>
                        <a:t> </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a:effectLst/>
                        </a:rPr>
                        <a:t>–75 dBm in any 1 MHz</a:t>
                      </a:r>
                      <a:endParaRPr lang="en-US" sz="700">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effectLst/>
                        </a:rPr>
                        <a:t>Protects co-located Mode S ES.  </a:t>
                      </a:r>
                      <a:endParaRPr lang="en-US" sz="700" dirty="0">
                        <a:effectLst/>
                        <a:latin typeface="Calibri"/>
                        <a:ea typeface="Calibri"/>
                        <a:cs typeface="Times New Roman"/>
                      </a:endParaRPr>
                    </a:p>
                  </a:txBody>
                  <a:tcPr marL="45687" marR="45687" marT="0" marB="0" anchor="ctr">
                    <a:solidFill>
                      <a:srgbClr val="FFFF99"/>
                    </a:solidFill>
                  </a:tcPr>
                </a:tc>
              </a:tr>
              <a:tr h="360419">
                <a:tc>
                  <a:txBody>
                    <a:bodyPr/>
                    <a:lstStyle/>
                    <a:p>
                      <a:pPr marL="0" marR="0" algn="ctr">
                        <a:lnSpc>
                          <a:spcPct val="115000"/>
                        </a:lnSpc>
                        <a:spcBef>
                          <a:spcPts val="0"/>
                        </a:spcBef>
                        <a:spcAft>
                          <a:spcPts val="0"/>
                        </a:spcAft>
                      </a:pPr>
                      <a:r>
                        <a:rPr lang="en-US" sz="700" dirty="0">
                          <a:solidFill>
                            <a:schemeClr val="tx1"/>
                          </a:solidFill>
                          <a:effectLst/>
                        </a:rPr>
                        <a:t>1093–1164</a:t>
                      </a:r>
                      <a:endParaRPr lang="en-US" sz="700" dirty="0">
                        <a:solidFill>
                          <a:schemeClr val="tx1"/>
                        </a:solidFill>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DME, TACAN, JTIDS</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Same as for 1020–1027 MHz</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Same as for 1020–1027 MHz</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nSpc>
                          <a:spcPct val="115000"/>
                        </a:lnSpc>
                        <a:spcBef>
                          <a:spcPts val="0"/>
                        </a:spcBef>
                        <a:spcAft>
                          <a:spcPts val="0"/>
                        </a:spcAft>
                      </a:pPr>
                      <a:r>
                        <a:rPr lang="en-US" sz="700" dirty="0">
                          <a:effectLst/>
                        </a:rPr>
                        <a:t>Same as for 1020–1027 </a:t>
                      </a:r>
                      <a:r>
                        <a:rPr lang="en-US" sz="700" dirty="0" err="1">
                          <a:effectLst/>
                        </a:rPr>
                        <a:t>MHz.</a:t>
                      </a:r>
                      <a:endParaRPr lang="en-US" sz="700" dirty="0">
                        <a:effectLst/>
                        <a:latin typeface="Calibri"/>
                        <a:ea typeface="Calibri"/>
                        <a:cs typeface="Times New Roman"/>
                      </a:endParaRPr>
                    </a:p>
                  </a:txBody>
                  <a:tcPr marL="45687" marR="45687" marT="0" marB="0" anchor="ctr">
                    <a:solidFill>
                      <a:srgbClr val="DDDDDD"/>
                    </a:solidFill>
                  </a:tcPr>
                </a:tc>
              </a:tr>
              <a:tr h="1167556">
                <a:tc>
                  <a:txBody>
                    <a:bodyPr/>
                    <a:lstStyle/>
                    <a:p>
                      <a:pPr marL="0" marR="0" algn="ctr">
                        <a:lnSpc>
                          <a:spcPct val="115000"/>
                        </a:lnSpc>
                        <a:spcBef>
                          <a:spcPts val="0"/>
                        </a:spcBef>
                        <a:spcAft>
                          <a:spcPts val="0"/>
                        </a:spcAft>
                      </a:pPr>
                      <a:r>
                        <a:rPr lang="en-US" sz="700" dirty="0">
                          <a:solidFill>
                            <a:schemeClr val="tx1"/>
                          </a:solidFill>
                          <a:effectLst/>
                        </a:rPr>
                        <a:t>1164–1197.6</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GNSS, JTIDS</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–84.8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–86.5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effectLst/>
                        </a:rPr>
                        <a:t>CNPC Link System Ground Radio maximum is ITU-R Res. 417 AM(R)S EIRP density limit, minus assumed maximum CNPC Link System antenna gain.  CNPC Link System Airborne Radio maximum is RTCA DO-235B limit of –146.5 </a:t>
                      </a:r>
                      <a:r>
                        <a:rPr lang="en-US" sz="700" dirty="0" err="1">
                          <a:effectLst/>
                        </a:rPr>
                        <a:t>dBW</a:t>
                      </a:r>
                      <a:r>
                        <a:rPr lang="en-US" sz="700" dirty="0">
                          <a:effectLst/>
                        </a:rPr>
                        <a:t>/MHz at GNSS receiver input, minus assumed 30 dB isolation.</a:t>
                      </a:r>
                      <a:endParaRPr lang="en-US" sz="700" dirty="0">
                        <a:effectLst/>
                        <a:latin typeface="Calibri"/>
                        <a:ea typeface="Calibri"/>
                        <a:cs typeface="Times New Roman"/>
                      </a:endParaRPr>
                    </a:p>
                  </a:txBody>
                  <a:tcPr marL="45687" marR="45687" marT="0" marB="0" anchor="ctr">
                    <a:solidFill>
                      <a:srgbClr val="FFFF99"/>
                    </a:solidFill>
                  </a:tcPr>
                </a:tc>
              </a:tr>
              <a:tr h="467022">
                <a:tc>
                  <a:txBody>
                    <a:bodyPr/>
                    <a:lstStyle/>
                    <a:p>
                      <a:pPr marL="0" marR="0" algn="ctr">
                        <a:lnSpc>
                          <a:spcPct val="115000"/>
                        </a:lnSpc>
                        <a:spcBef>
                          <a:spcPts val="0"/>
                        </a:spcBef>
                        <a:spcAft>
                          <a:spcPts val="0"/>
                        </a:spcAft>
                      </a:pPr>
                      <a:r>
                        <a:rPr lang="en-US" sz="700" dirty="0">
                          <a:solidFill>
                            <a:schemeClr val="tx1"/>
                          </a:solidFill>
                          <a:effectLst/>
                        </a:rPr>
                        <a:t>1197.6–1215</a:t>
                      </a:r>
                      <a:endParaRPr lang="en-US" sz="700" dirty="0">
                        <a:solidFill>
                          <a:schemeClr val="tx1"/>
                        </a:solidFill>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GNSS, JTIDS</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–84.8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–86.4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nSpc>
                          <a:spcPct val="115000"/>
                        </a:lnSpc>
                        <a:spcBef>
                          <a:spcPts val="0"/>
                        </a:spcBef>
                        <a:spcAft>
                          <a:spcPts val="0"/>
                        </a:spcAft>
                      </a:pPr>
                      <a:r>
                        <a:rPr lang="en-US" sz="700" dirty="0">
                          <a:effectLst/>
                        </a:rPr>
                        <a:t>ITU-R Res. 417 AM(R)S EIRP density limits, minus assumed maximum L-band CNPC Link System antenna gain.</a:t>
                      </a:r>
                      <a:endParaRPr lang="en-US" sz="700" dirty="0">
                        <a:effectLst/>
                        <a:latin typeface="Calibri"/>
                        <a:ea typeface="Calibri"/>
                        <a:cs typeface="Times New Roman"/>
                      </a:endParaRPr>
                    </a:p>
                  </a:txBody>
                  <a:tcPr marL="45687" marR="45687" marT="0" marB="0" anchor="ctr">
                    <a:solidFill>
                      <a:srgbClr val="DDDDDD"/>
                    </a:solidFill>
                  </a:tcPr>
                </a:tc>
              </a:tr>
              <a:tr h="583778">
                <a:tc>
                  <a:txBody>
                    <a:bodyPr/>
                    <a:lstStyle/>
                    <a:p>
                      <a:pPr marL="0" marR="0" algn="ctr">
                        <a:lnSpc>
                          <a:spcPct val="115000"/>
                        </a:lnSpc>
                        <a:spcBef>
                          <a:spcPts val="0"/>
                        </a:spcBef>
                        <a:spcAft>
                          <a:spcPts val="0"/>
                        </a:spcAft>
                      </a:pPr>
                      <a:r>
                        <a:rPr lang="en-US" sz="700" dirty="0">
                          <a:solidFill>
                            <a:schemeClr val="tx1"/>
                          </a:solidFill>
                          <a:effectLst/>
                        </a:rPr>
                        <a:t>1215–1300</a:t>
                      </a:r>
                      <a:endParaRPr lang="en-US" sz="700" dirty="0">
                        <a:solidFill>
                          <a:schemeClr val="tx1"/>
                        </a:solidFill>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GNSS, radars</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–84.8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gn="ctr">
                        <a:lnSpc>
                          <a:spcPct val="115000"/>
                        </a:lnSpc>
                        <a:spcBef>
                          <a:spcPts val="0"/>
                        </a:spcBef>
                        <a:spcAft>
                          <a:spcPts val="0"/>
                        </a:spcAft>
                      </a:pPr>
                      <a:r>
                        <a:rPr lang="en-US" sz="700" dirty="0">
                          <a:effectLst/>
                        </a:rPr>
                        <a:t>–86.4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FFFF99"/>
                    </a:solidFill>
                  </a:tcPr>
                </a:tc>
                <a:tc>
                  <a:txBody>
                    <a:bodyPr/>
                    <a:lstStyle/>
                    <a:p>
                      <a:pPr marL="0" marR="0">
                        <a:lnSpc>
                          <a:spcPct val="115000"/>
                        </a:lnSpc>
                        <a:spcBef>
                          <a:spcPts val="0"/>
                        </a:spcBef>
                        <a:spcAft>
                          <a:spcPts val="0"/>
                        </a:spcAft>
                      </a:pPr>
                      <a:r>
                        <a:rPr lang="en-US" sz="700" dirty="0">
                          <a:effectLst/>
                        </a:rPr>
                        <a:t>Same limits as those for 1197.6–1215 MHz band are assumed necessary here as well, to protect GPS L2 and other GNSS signals in this band.</a:t>
                      </a:r>
                      <a:endParaRPr lang="en-US" sz="700" dirty="0">
                        <a:effectLst/>
                        <a:latin typeface="Calibri"/>
                        <a:ea typeface="Calibri"/>
                        <a:cs typeface="Times New Roman"/>
                      </a:endParaRPr>
                    </a:p>
                  </a:txBody>
                  <a:tcPr marL="45687" marR="45687" marT="0" marB="0" anchor="ctr">
                    <a:solidFill>
                      <a:srgbClr val="FFFF99"/>
                    </a:solidFill>
                  </a:tcPr>
                </a:tc>
              </a:tr>
              <a:tr h="700533">
                <a:tc>
                  <a:txBody>
                    <a:bodyPr/>
                    <a:lstStyle/>
                    <a:p>
                      <a:pPr marL="0" marR="0" algn="ctr">
                        <a:lnSpc>
                          <a:spcPct val="115000"/>
                        </a:lnSpc>
                        <a:spcBef>
                          <a:spcPts val="0"/>
                        </a:spcBef>
                        <a:spcAft>
                          <a:spcPts val="0"/>
                        </a:spcAft>
                      </a:pPr>
                      <a:r>
                        <a:rPr lang="en-US" sz="700" dirty="0">
                          <a:solidFill>
                            <a:schemeClr val="tx1"/>
                          </a:solidFill>
                          <a:effectLst/>
                        </a:rPr>
                        <a:t>1559–1605</a:t>
                      </a:r>
                      <a:endParaRPr lang="en-US" sz="700" dirty="0">
                        <a:solidFill>
                          <a:schemeClr val="tx1"/>
                        </a:solidFill>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GNSS (GPS L1, Galileo E1, GLONASS, </a:t>
                      </a:r>
                      <a:r>
                        <a:rPr lang="en-US" sz="700" dirty="0" err="1">
                          <a:effectLst/>
                        </a:rPr>
                        <a:t>Beidou</a:t>
                      </a:r>
                      <a:r>
                        <a:rPr lang="en-US" sz="700" dirty="0">
                          <a:effectLst/>
                        </a:rPr>
                        <a:t>)</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gn="ctr">
                        <a:lnSpc>
                          <a:spcPct val="115000"/>
                        </a:lnSpc>
                        <a:spcBef>
                          <a:spcPts val="0"/>
                        </a:spcBef>
                        <a:spcAft>
                          <a:spcPts val="0"/>
                        </a:spcAft>
                      </a:pPr>
                      <a:r>
                        <a:rPr lang="en-US" sz="700" dirty="0">
                          <a:effectLst/>
                        </a:rPr>
                        <a:t>–86.5 </a:t>
                      </a:r>
                      <a:r>
                        <a:rPr lang="en-US" sz="700" dirty="0" err="1">
                          <a:effectLst/>
                        </a:rPr>
                        <a:t>dBm</a:t>
                      </a:r>
                      <a:r>
                        <a:rPr lang="en-US" sz="700" dirty="0">
                          <a:effectLst/>
                        </a:rPr>
                        <a:t> in any 1 MHz</a:t>
                      </a:r>
                      <a:endParaRPr lang="en-US" sz="700" dirty="0">
                        <a:effectLst/>
                        <a:latin typeface="Calibri"/>
                        <a:ea typeface="Calibri"/>
                        <a:cs typeface="Times New Roman"/>
                      </a:endParaRPr>
                    </a:p>
                  </a:txBody>
                  <a:tcPr marL="45687" marR="45687" marT="0" marB="0" anchor="ctr">
                    <a:solidFill>
                      <a:srgbClr val="DDDDDD"/>
                    </a:solidFill>
                  </a:tcPr>
                </a:tc>
                <a:tc>
                  <a:txBody>
                    <a:bodyPr/>
                    <a:lstStyle/>
                    <a:p>
                      <a:pPr marL="0" marR="0">
                        <a:lnSpc>
                          <a:spcPct val="115000"/>
                        </a:lnSpc>
                        <a:spcBef>
                          <a:spcPts val="0"/>
                        </a:spcBef>
                        <a:spcAft>
                          <a:spcPts val="0"/>
                        </a:spcAft>
                      </a:pPr>
                      <a:r>
                        <a:rPr lang="en-US" sz="700" dirty="0">
                          <a:effectLst/>
                        </a:rPr>
                        <a:t>RTCA DO-235B limit of         –146.5 </a:t>
                      </a:r>
                      <a:r>
                        <a:rPr lang="en-US" sz="700" dirty="0" err="1">
                          <a:effectLst/>
                        </a:rPr>
                        <a:t>dBW</a:t>
                      </a:r>
                      <a:r>
                        <a:rPr lang="en-US" sz="700" dirty="0">
                          <a:effectLst/>
                        </a:rPr>
                        <a:t>/MHz at GNSS receiver input, minus assumed 30 dB isolation.</a:t>
                      </a:r>
                      <a:endParaRPr lang="en-US" sz="700" dirty="0">
                        <a:effectLst/>
                        <a:latin typeface="Calibri"/>
                        <a:ea typeface="Calibri"/>
                        <a:cs typeface="Times New Roman"/>
                      </a:endParaRPr>
                    </a:p>
                  </a:txBody>
                  <a:tcPr marL="45687" marR="45687" marT="0" marB="0" anchor="ctr">
                    <a:solidFill>
                      <a:srgbClr val="DDDDDD"/>
                    </a:solidFill>
                  </a:tcPr>
                </a:tc>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spTree>
    <p:extLst>
      <p:ext uri="{BB962C8B-B14F-4D97-AF65-F5344CB8AC3E}">
        <p14:creationId xmlns:p14="http://schemas.microsoft.com/office/powerpoint/2010/main" val="349422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Emission Limits for CNPC Transmitters in Specific Bands </a:t>
            </a:r>
            <a:r>
              <a:rPr lang="en-US" sz="1600" dirty="0"/>
              <a:t>(Cont.)</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6009386"/>
              </p:ext>
            </p:extLst>
          </p:nvPr>
        </p:nvGraphicFramePr>
        <p:xfrm>
          <a:off x="660423" y="1295151"/>
          <a:ext cx="7641605" cy="2579733"/>
        </p:xfrm>
        <a:graphic>
          <a:graphicData uri="http://schemas.openxmlformats.org/drawingml/2006/table">
            <a:tbl>
              <a:tblPr firstRow="1" firstCol="1" bandRow="1">
                <a:tableStyleId>{5C22544A-7EE6-4342-B048-85BDC9FD1C3A}</a:tableStyleId>
              </a:tblPr>
              <a:tblGrid>
                <a:gridCol w="900526"/>
                <a:gridCol w="810473"/>
                <a:gridCol w="1016308"/>
                <a:gridCol w="2457149"/>
                <a:gridCol w="2457149"/>
              </a:tblGrid>
              <a:tr h="775606">
                <a:tc>
                  <a:txBody>
                    <a:bodyPr/>
                    <a:lstStyle/>
                    <a:p>
                      <a:pPr marL="0" marR="0" algn="ctr">
                        <a:lnSpc>
                          <a:spcPct val="115000"/>
                        </a:lnSpc>
                        <a:spcBef>
                          <a:spcPts val="0"/>
                        </a:spcBef>
                        <a:spcAft>
                          <a:spcPts val="0"/>
                        </a:spcAft>
                      </a:pPr>
                      <a:r>
                        <a:rPr lang="en-US" sz="1000" dirty="0">
                          <a:solidFill>
                            <a:schemeClr val="tx1"/>
                          </a:solidFill>
                          <a:effectLst/>
                        </a:rPr>
                        <a:t>5010–5030</a:t>
                      </a:r>
                      <a:endParaRPr lang="en-US" sz="1100" dirty="0">
                        <a:solidFill>
                          <a:schemeClr val="tx1"/>
                        </a:solidFill>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b="0" dirty="0">
                          <a:solidFill>
                            <a:schemeClr val="tx1"/>
                          </a:solidFill>
                          <a:effectLst/>
                        </a:rPr>
                        <a:t>GNSS, </a:t>
                      </a:r>
                      <a:r>
                        <a:rPr lang="en-US" sz="1000" b="0" dirty="0" err="1">
                          <a:solidFill>
                            <a:schemeClr val="tx1"/>
                          </a:solidFill>
                          <a:effectLst/>
                        </a:rPr>
                        <a:t>AeroMACS</a:t>
                      </a:r>
                      <a:endParaRPr lang="en-US" sz="1100" b="0" dirty="0">
                        <a:solidFill>
                          <a:schemeClr val="tx1"/>
                        </a:solidFill>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b="0" dirty="0">
                          <a:solidFill>
                            <a:schemeClr val="tx1"/>
                          </a:solidFill>
                          <a:effectLst/>
                        </a:rPr>
                        <a:t>–113 </a:t>
                      </a:r>
                      <a:r>
                        <a:rPr lang="en-US" sz="1000" b="0" dirty="0" err="1">
                          <a:solidFill>
                            <a:schemeClr val="tx1"/>
                          </a:solidFill>
                          <a:effectLst/>
                        </a:rPr>
                        <a:t>dBW</a:t>
                      </a:r>
                      <a:r>
                        <a:rPr lang="en-US" sz="1000" b="0" dirty="0">
                          <a:solidFill>
                            <a:schemeClr val="tx1"/>
                          </a:solidFill>
                          <a:effectLst/>
                        </a:rPr>
                        <a:t>/MHz</a:t>
                      </a:r>
                      <a:endParaRPr lang="en-US" sz="1100" b="0" dirty="0">
                        <a:solidFill>
                          <a:schemeClr val="tx1"/>
                        </a:solidFill>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b="0" dirty="0">
                          <a:solidFill>
                            <a:schemeClr val="tx1"/>
                          </a:solidFill>
                          <a:effectLst/>
                        </a:rPr>
                        <a:t>–90 </a:t>
                      </a:r>
                      <a:r>
                        <a:rPr lang="en-US" sz="1000" b="0" dirty="0" err="1">
                          <a:solidFill>
                            <a:schemeClr val="tx1"/>
                          </a:solidFill>
                          <a:effectLst/>
                        </a:rPr>
                        <a:t>dBW</a:t>
                      </a:r>
                      <a:r>
                        <a:rPr lang="en-US" sz="1000" b="0" dirty="0">
                          <a:solidFill>
                            <a:schemeClr val="tx1"/>
                          </a:solidFill>
                          <a:effectLst/>
                        </a:rPr>
                        <a:t>/MHz</a:t>
                      </a:r>
                      <a:endParaRPr lang="en-US" sz="1100" b="0" dirty="0">
                        <a:solidFill>
                          <a:schemeClr val="tx1"/>
                        </a:solidFill>
                        <a:effectLst/>
                        <a:latin typeface="Calibri"/>
                        <a:ea typeface="Calibri"/>
                        <a:cs typeface="Times New Roman"/>
                      </a:endParaRPr>
                    </a:p>
                  </a:txBody>
                  <a:tcPr marL="68580" marR="68580" marT="0" marB="0" anchor="ctr">
                    <a:solidFill>
                      <a:srgbClr val="FFFF99"/>
                    </a:solidFill>
                  </a:tcPr>
                </a:tc>
                <a:tc>
                  <a:txBody>
                    <a:bodyPr/>
                    <a:lstStyle/>
                    <a:p>
                      <a:pPr marL="0" marR="0">
                        <a:lnSpc>
                          <a:spcPct val="115000"/>
                        </a:lnSpc>
                        <a:spcBef>
                          <a:spcPts val="0"/>
                        </a:spcBef>
                        <a:spcAft>
                          <a:spcPts val="0"/>
                        </a:spcAft>
                      </a:pPr>
                      <a:r>
                        <a:rPr lang="en-US" sz="1000" b="0" dirty="0">
                          <a:solidFill>
                            <a:schemeClr val="tx1"/>
                          </a:solidFill>
                          <a:effectLst/>
                        </a:rPr>
                        <a:t>International Radio Regulations Footnote 5.443C AM(R)S EIRP density limit, minus assumed maximum C-band CNPC antenna gain.</a:t>
                      </a:r>
                      <a:endParaRPr lang="en-US" sz="1100" b="0" dirty="0">
                        <a:solidFill>
                          <a:schemeClr val="tx1"/>
                        </a:solidFill>
                        <a:effectLst/>
                        <a:latin typeface="Calibri"/>
                        <a:ea typeface="Calibri"/>
                        <a:cs typeface="Times New Roman"/>
                      </a:endParaRPr>
                    </a:p>
                  </a:txBody>
                  <a:tcPr marL="68580" marR="68580" marT="0" marB="0" anchor="ctr">
                    <a:solidFill>
                      <a:srgbClr val="FFFF99"/>
                    </a:solidFill>
                  </a:tcPr>
                </a:tc>
              </a:tr>
              <a:tr h="1011660">
                <a:tc>
                  <a:txBody>
                    <a:bodyPr/>
                    <a:lstStyle/>
                    <a:p>
                      <a:pPr marL="0" marR="0" algn="ctr">
                        <a:lnSpc>
                          <a:spcPct val="115000"/>
                        </a:lnSpc>
                        <a:spcBef>
                          <a:spcPts val="0"/>
                        </a:spcBef>
                        <a:spcAft>
                          <a:spcPts val="0"/>
                        </a:spcAft>
                      </a:pPr>
                      <a:r>
                        <a:rPr lang="en-US" sz="1000" dirty="0">
                          <a:solidFill>
                            <a:schemeClr val="tx1"/>
                          </a:solidFill>
                          <a:effectLst/>
                        </a:rPr>
                        <a:t>5030–5091</a:t>
                      </a:r>
                      <a:endParaRPr lang="en-US" sz="1100" dirty="0">
                        <a:solidFill>
                          <a:schemeClr val="tx1"/>
                        </a:solidFill>
                        <a:effectLst/>
                        <a:latin typeface="Calibri"/>
                        <a:ea typeface="Calibri"/>
                        <a:cs typeface="Times New Roman"/>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000" dirty="0">
                          <a:effectLst/>
                        </a:rPr>
                        <a:t>CNPC </a:t>
                      </a:r>
                      <a:endParaRPr lang="en-US" sz="1100" dirty="0">
                        <a:effectLst/>
                        <a:latin typeface="Calibri"/>
                        <a:ea typeface="Calibri"/>
                        <a:cs typeface="Times New Roman"/>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000" dirty="0">
                          <a:effectLst/>
                        </a:rPr>
                        <a:t>+20 </a:t>
                      </a:r>
                      <a:r>
                        <a:rPr lang="en-US" sz="1000" dirty="0" err="1">
                          <a:effectLst/>
                        </a:rPr>
                        <a:t>dBm</a:t>
                      </a:r>
                      <a:r>
                        <a:rPr lang="en-US" sz="1000" dirty="0">
                          <a:effectLst/>
                        </a:rPr>
                        <a:t>/kHz, averaged over CNPC transmitter channel</a:t>
                      </a:r>
                      <a:endParaRPr lang="en-US" sz="1100" dirty="0">
                        <a:effectLst/>
                        <a:latin typeface="Calibri"/>
                        <a:ea typeface="Calibri"/>
                        <a:cs typeface="Times New Roman"/>
                      </a:endParaRPr>
                    </a:p>
                  </a:txBody>
                  <a:tcPr marL="68580" marR="68580" marT="0" marB="0" anchor="ctr">
                    <a:solidFill>
                      <a:srgbClr val="DDDDDD"/>
                    </a:solidFill>
                  </a:tcPr>
                </a:tc>
                <a:tc>
                  <a:txBody>
                    <a:bodyPr/>
                    <a:lstStyle/>
                    <a:p>
                      <a:pPr marL="0" marR="0" algn="ctr">
                        <a:lnSpc>
                          <a:spcPct val="115000"/>
                        </a:lnSpc>
                        <a:spcBef>
                          <a:spcPts val="0"/>
                        </a:spcBef>
                        <a:spcAft>
                          <a:spcPts val="0"/>
                        </a:spcAft>
                      </a:pPr>
                      <a:r>
                        <a:rPr lang="en-US" sz="1000" dirty="0">
                          <a:effectLst/>
                        </a:rPr>
                        <a:t>+20 </a:t>
                      </a:r>
                      <a:r>
                        <a:rPr lang="en-US" sz="1000" dirty="0" err="1">
                          <a:effectLst/>
                        </a:rPr>
                        <a:t>dBm</a:t>
                      </a:r>
                      <a:r>
                        <a:rPr lang="en-US" sz="1000" dirty="0">
                          <a:effectLst/>
                        </a:rPr>
                        <a:t>/kHz, averaged over CNPC transmitter channel</a:t>
                      </a:r>
                      <a:endParaRPr lang="en-US" sz="1100" dirty="0">
                        <a:effectLst/>
                        <a:latin typeface="Calibri"/>
                        <a:ea typeface="Calibri"/>
                        <a:cs typeface="Times New Roman"/>
                      </a:endParaRPr>
                    </a:p>
                  </a:txBody>
                  <a:tcPr marL="68580" marR="68580" marT="0" marB="0" anchor="ctr">
                    <a:solidFill>
                      <a:srgbClr val="DDDDDD"/>
                    </a:solidFill>
                  </a:tcPr>
                </a:tc>
                <a:tc>
                  <a:txBody>
                    <a:bodyPr/>
                    <a:lstStyle/>
                    <a:p>
                      <a:pPr marL="0" marR="0">
                        <a:lnSpc>
                          <a:spcPct val="115000"/>
                        </a:lnSpc>
                        <a:spcBef>
                          <a:spcPts val="0"/>
                        </a:spcBef>
                        <a:spcAft>
                          <a:spcPts val="0"/>
                        </a:spcAft>
                      </a:pPr>
                      <a:r>
                        <a:rPr lang="en-US" sz="1000" dirty="0">
                          <a:effectLst/>
                        </a:rPr>
                        <a:t>Includes fundamental emissions in CNPC Link System tuning range.  CNPC Link System mask envelope applies.  </a:t>
                      </a:r>
                      <a:endParaRPr lang="en-US" sz="1100" dirty="0">
                        <a:effectLst/>
                        <a:latin typeface="Calibri"/>
                        <a:ea typeface="Calibri"/>
                        <a:cs typeface="Times New Roman"/>
                      </a:endParaRPr>
                    </a:p>
                  </a:txBody>
                  <a:tcPr marL="68580" marR="68580" marT="0" marB="0" anchor="ctr">
                    <a:solidFill>
                      <a:srgbClr val="DDDDDD"/>
                    </a:solidFill>
                  </a:tcPr>
                </a:tc>
              </a:tr>
              <a:tr h="404664">
                <a:tc rowSpan="2">
                  <a:txBody>
                    <a:bodyPr/>
                    <a:lstStyle/>
                    <a:p>
                      <a:pPr marL="0" marR="0" algn="ctr">
                        <a:lnSpc>
                          <a:spcPct val="115000"/>
                        </a:lnSpc>
                        <a:spcBef>
                          <a:spcPts val="0"/>
                        </a:spcBef>
                        <a:spcAft>
                          <a:spcPts val="0"/>
                        </a:spcAft>
                      </a:pPr>
                      <a:r>
                        <a:rPr lang="en-US" sz="1000" dirty="0">
                          <a:solidFill>
                            <a:schemeClr val="tx1"/>
                          </a:solidFill>
                          <a:effectLst/>
                        </a:rPr>
                        <a:t>5091–5150</a:t>
                      </a:r>
                      <a:endParaRPr lang="en-US" sz="1100" dirty="0">
                        <a:solidFill>
                          <a:schemeClr val="tx1"/>
                        </a:solidFill>
                        <a:effectLst/>
                        <a:latin typeface="Calibri"/>
                        <a:ea typeface="Calibri"/>
                        <a:cs typeface="Times New Roman"/>
                      </a:endParaRPr>
                    </a:p>
                  </a:txBody>
                  <a:tcPr marL="68580" marR="68580" marT="0" marB="0" anchor="ctr">
                    <a:solidFill>
                      <a:srgbClr val="FFFF99"/>
                    </a:solidFill>
                  </a:tcPr>
                </a:tc>
                <a:tc rowSpan="2">
                  <a:txBody>
                    <a:bodyPr/>
                    <a:lstStyle/>
                    <a:p>
                      <a:pPr marL="0" marR="0" algn="ctr">
                        <a:lnSpc>
                          <a:spcPct val="115000"/>
                        </a:lnSpc>
                        <a:spcBef>
                          <a:spcPts val="0"/>
                        </a:spcBef>
                        <a:spcAft>
                          <a:spcPts val="0"/>
                        </a:spcAft>
                      </a:pPr>
                      <a:r>
                        <a:rPr lang="en-US" sz="1000" dirty="0" err="1">
                          <a:effectLst/>
                        </a:rPr>
                        <a:t>AeroMACS</a:t>
                      </a:r>
                      <a:endParaRPr lang="en-US" sz="1100" dirty="0">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dirty="0">
                          <a:effectLst/>
                        </a:rPr>
                        <a:t>–68 </a:t>
                      </a:r>
                      <a:r>
                        <a:rPr lang="en-US" sz="1000" dirty="0" err="1">
                          <a:effectLst/>
                        </a:rPr>
                        <a:t>dBm</a:t>
                      </a:r>
                      <a:r>
                        <a:rPr lang="en-US" sz="1000" dirty="0">
                          <a:effectLst/>
                        </a:rPr>
                        <a:t>/MHz</a:t>
                      </a:r>
                      <a:endParaRPr lang="en-US" sz="1100" dirty="0">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dirty="0">
                          <a:effectLst/>
                        </a:rPr>
                        <a:t>–44 </a:t>
                      </a:r>
                      <a:r>
                        <a:rPr lang="en-US" sz="1000" dirty="0" err="1">
                          <a:effectLst/>
                        </a:rPr>
                        <a:t>dBm</a:t>
                      </a:r>
                      <a:r>
                        <a:rPr lang="en-US" sz="1000" dirty="0">
                          <a:effectLst/>
                        </a:rPr>
                        <a:t>/MHz</a:t>
                      </a:r>
                      <a:endParaRPr lang="en-US" sz="1100" dirty="0">
                        <a:effectLst/>
                        <a:latin typeface="Calibri"/>
                        <a:ea typeface="Calibri"/>
                        <a:cs typeface="Times New Roman"/>
                      </a:endParaRPr>
                    </a:p>
                  </a:txBody>
                  <a:tcPr marL="68580" marR="68580" marT="0" marB="0" anchor="ctr">
                    <a:solidFill>
                      <a:srgbClr val="FFFF99"/>
                    </a:solidFill>
                  </a:tcPr>
                </a:tc>
                <a:tc>
                  <a:txBody>
                    <a:bodyPr/>
                    <a:lstStyle/>
                    <a:p>
                      <a:pPr marL="0" marR="0">
                        <a:lnSpc>
                          <a:spcPct val="115000"/>
                        </a:lnSpc>
                        <a:spcBef>
                          <a:spcPts val="0"/>
                        </a:spcBef>
                        <a:spcAft>
                          <a:spcPts val="0"/>
                        </a:spcAft>
                      </a:pPr>
                      <a:r>
                        <a:rPr lang="en-US" sz="1000" dirty="0">
                          <a:effectLst/>
                        </a:rPr>
                        <a:t>Protects </a:t>
                      </a:r>
                      <a:r>
                        <a:rPr lang="en-US" sz="1000" dirty="0" err="1">
                          <a:effectLst/>
                        </a:rPr>
                        <a:t>AeroMACS</a:t>
                      </a:r>
                      <a:r>
                        <a:rPr lang="en-US" sz="1000" dirty="0">
                          <a:effectLst/>
                        </a:rPr>
                        <a:t>.  </a:t>
                      </a:r>
                      <a:endParaRPr lang="en-US" sz="1100" dirty="0">
                        <a:effectLst/>
                        <a:latin typeface="Calibri"/>
                        <a:ea typeface="Calibri"/>
                        <a:cs typeface="Times New Roman"/>
                      </a:endParaRPr>
                    </a:p>
                  </a:txBody>
                  <a:tcPr marL="68580" marR="68580" marT="0" marB="0" anchor="ctr">
                    <a:solidFill>
                      <a:srgbClr val="FFFF99"/>
                    </a:solidFill>
                  </a:tcPr>
                </a:tc>
              </a:tr>
              <a:tr h="38780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8580" marR="68580" marT="0" marB="0" anchor="ctr">
                    <a:solidFill>
                      <a:srgbClr val="FFFF99"/>
                    </a:solidFill>
                  </a:tcPr>
                </a:tc>
                <a:tc>
                  <a:txBody>
                    <a:bodyPr/>
                    <a:lstStyle/>
                    <a:p>
                      <a:pPr marL="0" marR="0" algn="ctr">
                        <a:lnSpc>
                          <a:spcPct val="115000"/>
                        </a:lnSpc>
                        <a:spcBef>
                          <a:spcPts val="0"/>
                        </a:spcBef>
                        <a:spcAft>
                          <a:spcPts val="0"/>
                        </a:spcAft>
                      </a:pPr>
                      <a:r>
                        <a:rPr lang="en-US" sz="1000" dirty="0">
                          <a:effectLst/>
                        </a:rPr>
                        <a:t>–79 </a:t>
                      </a:r>
                      <a:r>
                        <a:rPr lang="en-US" sz="1000" dirty="0" err="1">
                          <a:effectLst/>
                        </a:rPr>
                        <a:t>dBm</a:t>
                      </a:r>
                      <a:r>
                        <a:rPr lang="en-US" sz="1000" dirty="0">
                          <a:effectLst/>
                        </a:rPr>
                        <a:t>/MHz</a:t>
                      </a:r>
                      <a:endParaRPr lang="en-US" sz="1100" dirty="0">
                        <a:effectLst/>
                        <a:latin typeface="Calibri"/>
                        <a:ea typeface="Calibri"/>
                        <a:cs typeface="Times New Roman"/>
                      </a:endParaRPr>
                    </a:p>
                  </a:txBody>
                  <a:tcPr marL="68580" marR="68580" marT="0" marB="0" anchor="ctr">
                    <a:solidFill>
                      <a:srgbClr val="FFFF99"/>
                    </a:solidFill>
                  </a:tcPr>
                </a:tc>
                <a:tc>
                  <a:txBody>
                    <a:bodyPr/>
                    <a:lstStyle/>
                    <a:p>
                      <a:pPr marL="0" marR="0">
                        <a:lnSpc>
                          <a:spcPct val="115000"/>
                        </a:lnSpc>
                        <a:spcBef>
                          <a:spcPts val="0"/>
                        </a:spcBef>
                        <a:spcAft>
                          <a:spcPts val="0"/>
                        </a:spcAft>
                      </a:pPr>
                      <a:r>
                        <a:rPr lang="en-US" sz="1000" dirty="0">
                          <a:effectLst/>
                        </a:rPr>
                        <a:t>Protects co-located </a:t>
                      </a:r>
                      <a:r>
                        <a:rPr lang="en-US" sz="1000" dirty="0" err="1">
                          <a:effectLst/>
                        </a:rPr>
                        <a:t>AeroMACS</a:t>
                      </a:r>
                      <a:r>
                        <a:rPr lang="en-US" sz="1000" dirty="0">
                          <a:effectLst/>
                        </a:rPr>
                        <a:t>.  </a:t>
                      </a:r>
                      <a:endParaRPr lang="en-US" sz="1100" dirty="0">
                        <a:effectLst/>
                        <a:latin typeface="Calibri"/>
                        <a:ea typeface="Calibri"/>
                        <a:cs typeface="Times New Roman"/>
                      </a:endParaRPr>
                    </a:p>
                  </a:txBody>
                  <a:tcPr marL="68580" marR="68580" marT="0" marB="0" anchor="ctr">
                    <a:solidFill>
                      <a:srgbClr val="FFFF99"/>
                    </a:solidFill>
                  </a:tcPr>
                </a:tc>
              </a:tr>
            </a:tbl>
          </a:graphicData>
        </a:graphic>
      </p:graphicFrame>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4013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Operational Limitations for </a:t>
            </a:r>
            <a:r>
              <a:rPr lang="en-US" altLang="en-US" sz="3600" dirty="0" smtClean="0"/>
              <a:t>C Band</a:t>
            </a:r>
            <a:endParaRPr lang="en-US" sz="3600" dirty="0"/>
          </a:p>
        </p:txBody>
      </p:sp>
      <p:sp>
        <p:nvSpPr>
          <p:cNvPr id="3" name="Content Placeholder 2"/>
          <p:cNvSpPr>
            <a:spLocks noGrp="1"/>
          </p:cNvSpPr>
          <p:nvPr>
            <p:ph idx="1"/>
          </p:nvPr>
        </p:nvSpPr>
        <p:spPr>
          <a:xfrm>
            <a:off x="449580" y="1002314"/>
            <a:ext cx="8050213" cy="5089875"/>
          </a:xfrm>
        </p:spPr>
        <p:txBody>
          <a:bodyPr/>
          <a:lstStyle/>
          <a:p>
            <a:pPr>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C Band, when at or less than 10NM from any takeoff and landing operation the Ground Stations: </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only be used for takeoff and landing operations.</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not be located closer than 500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to the takeoff and landing or taxiway location</a:t>
            </a:r>
            <a:r>
              <a:rPr lang="en-US" sz="1200" i="1" dirty="0" smtClean="0">
                <a:latin typeface="Times New Roman" panose="02020603050405020304" pitchFamily="18" charset="0"/>
                <a:cs typeface="Times New Roman" panose="02020603050405020304" pitchFamily="18" charset="0"/>
              </a:rPr>
              <a:t>.</a:t>
            </a:r>
            <a:endParaRPr lang="en-US" sz="1200" i="1" dirty="0">
              <a:latin typeface="Times New Roman" panose="02020603050405020304" pitchFamily="18" charset="0"/>
              <a:cs typeface="Times New Roman" panose="02020603050405020304" pitchFamily="18" charset="0"/>
            </a:endParaRPr>
          </a:p>
          <a:p>
            <a:pPr>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C Band, the installed CNPC link system airborne </a:t>
            </a:r>
            <a:r>
              <a:rPr lang="en-US" sz="1400" i="1" dirty="0" smtClean="0">
                <a:latin typeface="Times New Roman" panose="02020603050405020304" pitchFamily="18" charset="0"/>
                <a:cs typeface="Times New Roman" panose="02020603050405020304" pitchFamily="18" charset="0"/>
              </a:rPr>
              <a:t>power </a:t>
            </a:r>
            <a:r>
              <a:rPr lang="en-US" sz="1400" i="1" dirty="0">
                <a:latin typeface="Times New Roman" panose="02020603050405020304" pitchFamily="18" charset="0"/>
                <a:cs typeface="Times New Roman" panose="02020603050405020304" pitchFamily="18" charset="0"/>
              </a:rPr>
              <a:t>control must be used</a:t>
            </a:r>
            <a:r>
              <a:rPr lang="en-US" sz="1400" i="1" dirty="0" smtClean="0">
                <a:latin typeface="Times New Roman" panose="02020603050405020304" pitchFamily="18" charset="0"/>
                <a:cs typeface="Times New Roman" panose="02020603050405020304" pitchFamily="18" charset="0"/>
              </a:rPr>
              <a:t>.</a:t>
            </a:r>
            <a:endParaRPr lang="en-US" sz="1400" i="1" dirty="0">
              <a:latin typeface="Times New Roman" panose="02020603050405020304" pitchFamily="18" charset="0"/>
              <a:cs typeface="Times New Roman" panose="02020603050405020304" pitchFamily="18" charset="0"/>
            </a:endParaRPr>
          </a:p>
          <a:p>
            <a:pPr>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C Band, when at or less than 10NM from any takeoff and landing operation the Airplanes: </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use high transmit power mode above 500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use low transmit power mode at or below 500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be operated above 3,000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 if not taking off or landing</a:t>
            </a:r>
            <a:r>
              <a:rPr lang="en-US" sz="1200" i="1" dirty="0" smtClean="0">
                <a:latin typeface="Times New Roman" panose="02020603050405020304" pitchFamily="18" charset="0"/>
                <a:cs typeface="Times New Roman" panose="02020603050405020304" pitchFamily="18" charset="0"/>
              </a:rPr>
              <a:t>.</a:t>
            </a:r>
            <a:endParaRPr lang="en-US" sz="1200" i="1" dirty="0">
              <a:latin typeface="Times New Roman" panose="02020603050405020304" pitchFamily="18" charset="0"/>
              <a:cs typeface="Times New Roman" panose="02020603050405020304" pitchFamily="18" charset="0"/>
            </a:endParaRPr>
          </a:p>
          <a:p>
            <a:pPr>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C Band, when more than 10NM from any takeoff and landing operation the Ground Stations must only be used for </a:t>
            </a:r>
            <a:r>
              <a:rPr lang="en-US" sz="1400" i="1" dirty="0" err="1">
                <a:latin typeface="Times New Roman" panose="02020603050405020304" pitchFamily="18" charset="0"/>
                <a:cs typeface="Times New Roman" panose="02020603050405020304" pitchFamily="18" charset="0"/>
              </a:rPr>
              <a:t>enroute</a:t>
            </a:r>
            <a:r>
              <a:rPr lang="en-US" sz="1400" i="1" dirty="0">
                <a:latin typeface="Times New Roman" panose="02020603050405020304" pitchFamily="18" charset="0"/>
                <a:cs typeface="Times New Roman" panose="02020603050405020304" pitchFamily="18" charset="0"/>
              </a:rPr>
              <a:t> operations.</a:t>
            </a:r>
          </a:p>
          <a:p>
            <a:pPr>
              <a:defRPr/>
            </a:pPr>
            <a:r>
              <a:rPr lang="en-US" sz="1400" i="1" dirty="0" smtClean="0">
                <a:latin typeface="Times New Roman" panose="02020603050405020304" pitchFamily="18" charset="0"/>
                <a:cs typeface="Times New Roman" panose="02020603050405020304" pitchFamily="18" charset="0"/>
              </a:rPr>
              <a:t>For </a:t>
            </a:r>
            <a:r>
              <a:rPr lang="en-US" sz="1400" i="1" dirty="0">
                <a:latin typeface="Times New Roman" panose="02020603050405020304" pitchFamily="18" charset="0"/>
                <a:cs typeface="Times New Roman" panose="02020603050405020304" pitchFamily="18" charset="0"/>
              </a:rPr>
              <a:t>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C Band, when more than 10NM from any takeoff and landing operation the Airplanes: </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use high transmit power mode above 3,000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use low transmit power mode at or below 3,000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a:t>
            </a:r>
          </a:p>
          <a:p>
            <a:pPr marL="685800" lvl="1">
              <a:buFont typeface="Arial" panose="020B0604020202020204" pitchFamily="34" charset="0"/>
              <a:buChar char="•"/>
              <a:defRPr/>
            </a:pPr>
            <a:r>
              <a:rPr lang="en-US" sz="1200" i="1" dirty="0">
                <a:latin typeface="Times New Roman" panose="02020603050405020304" pitchFamily="18" charset="0"/>
                <a:cs typeface="Times New Roman" panose="02020603050405020304" pitchFamily="18" charset="0"/>
              </a:rPr>
              <a:t>Must not be operated below 500 </a:t>
            </a:r>
            <a:r>
              <a:rPr lang="en-US" sz="1200" i="1" dirty="0" err="1">
                <a:latin typeface="Times New Roman" panose="02020603050405020304" pitchFamily="18" charset="0"/>
                <a:cs typeface="Times New Roman" panose="02020603050405020304" pitchFamily="18" charset="0"/>
              </a:rPr>
              <a:t>ft</a:t>
            </a:r>
            <a:r>
              <a:rPr lang="en-US" sz="1200" i="1" dirty="0">
                <a:latin typeface="Times New Roman" panose="02020603050405020304" pitchFamily="18" charset="0"/>
                <a:cs typeface="Times New Roman" panose="02020603050405020304" pitchFamily="18" charset="0"/>
              </a:rPr>
              <a:t> AGL</a:t>
            </a:r>
            <a:r>
              <a:rPr lang="en-US" sz="1200" i="1" dirty="0" smtClean="0">
                <a:latin typeface="Times New Roman" panose="02020603050405020304" pitchFamily="18" charset="0"/>
                <a:cs typeface="Times New Roman" panose="02020603050405020304" pitchFamily="18" charset="0"/>
              </a:rPr>
              <a:t>.</a:t>
            </a:r>
          </a:p>
          <a:p>
            <a:pPr marL="685800" lvl="1">
              <a:buFont typeface="Arial" panose="020B0604020202020204" pitchFamily="34" charset="0"/>
              <a:buChar char="•"/>
              <a:defRPr/>
            </a:pPr>
            <a:endParaRPr lang="en-US" sz="1000" i="1" dirty="0"/>
          </a:p>
          <a:p>
            <a:pPr marL="400050" lvl="1" indent="0">
              <a:buNone/>
              <a:defRPr/>
            </a:pPr>
            <a:endParaRPr lang="en-US" sz="1000" i="1" dirty="0"/>
          </a:p>
          <a:p>
            <a:pPr marL="0" indent="0">
              <a:buNone/>
            </a:pPr>
            <a:r>
              <a:rPr lang="en-US" sz="1100" i="1" dirty="0" smtClean="0"/>
              <a:t>Operational limitations are required to protect Airborne and Ground receivers under adverse near-far conditions</a:t>
            </a:r>
            <a:endParaRPr lang="en-US" sz="1100" i="1"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spTree>
    <p:extLst>
      <p:ext uri="{BB962C8B-B14F-4D97-AF65-F5344CB8AC3E}">
        <p14:creationId xmlns:p14="http://schemas.microsoft.com/office/powerpoint/2010/main" val="2544683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Operational Limitations for </a:t>
            </a:r>
            <a:r>
              <a:rPr lang="en-US" altLang="en-US" sz="3600" dirty="0" smtClean="0"/>
              <a:t>L Band</a:t>
            </a:r>
            <a:endParaRPr lang="en-US" sz="3600" dirty="0"/>
          </a:p>
        </p:txBody>
      </p:sp>
      <p:sp>
        <p:nvSpPr>
          <p:cNvPr id="3" name="Content Placeholder 2"/>
          <p:cNvSpPr>
            <a:spLocks noGrp="1"/>
          </p:cNvSpPr>
          <p:nvPr>
            <p:ph idx="1"/>
          </p:nvPr>
        </p:nvSpPr>
        <p:spPr>
          <a:xfrm>
            <a:off x="602017" y="1158095"/>
            <a:ext cx="8050213" cy="4789805"/>
          </a:xfrm>
        </p:spPr>
        <p:txBody>
          <a:bodyPr/>
          <a:lstStyle/>
          <a:p>
            <a:pPr marL="0" indent="0">
              <a:buFont typeface="Arial" charset="0"/>
              <a:buNone/>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L Band the Ground Stations: </a:t>
            </a:r>
          </a:p>
          <a:p>
            <a:pPr>
              <a:defRPr/>
            </a:pPr>
            <a:r>
              <a:rPr lang="en-US" sz="1400" b="0" i="1" dirty="0">
                <a:latin typeface="Times New Roman" panose="02020603050405020304" pitchFamily="18" charset="0"/>
                <a:cs typeface="Times New Roman" panose="02020603050405020304" pitchFamily="18" charset="0"/>
              </a:rPr>
              <a:t>Must not be operated within a certain standoff distance of a navigation receiver (distance measuring equipment (DME), tactical air navigation (</a:t>
            </a:r>
            <a:r>
              <a:rPr lang="en-US" sz="1400" b="0" i="1" dirty="0" smtClean="0">
                <a:latin typeface="Times New Roman" panose="02020603050405020304" pitchFamily="18" charset="0"/>
                <a:cs typeface="Times New Roman" panose="02020603050405020304" pitchFamily="18" charset="0"/>
              </a:rPr>
              <a:t>TACAN</a:t>
            </a:r>
            <a:r>
              <a:rPr lang="en-US" sz="1400" b="0" i="1" dirty="0">
                <a:latin typeface="Times New Roman" panose="02020603050405020304" pitchFamily="18" charset="0"/>
                <a:cs typeface="Times New Roman" panose="02020603050405020304" pitchFamily="18" charset="0"/>
              </a:rPr>
              <a:t>), automatic dependent surveillance –broadcast (ADS-B), Mode S, traffic collision avoidance system (TCAS), etc.).  </a:t>
            </a:r>
          </a:p>
          <a:p>
            <a:pPr>
              <a:defRPr/>
            </a:pPr>
            <a:r>
              <a:rPr lang="en-US" sz="1400" b="0" i="1" dirty="0">
                <a:latin typeface="Times New Roman" panose="02020603050405020304" pitchFamily="18" charset="0"/>
                <a:cs typeface="Times New Roman" panose="02020603050405020304" pitchFamily="18" charset="0"/>
              </a:rPr>
              <a:t>For operation at any geographic location, demonstrate that the CNPC link system can adequately protect the currently operational ground and airborne equipment from interference.</a:t>
            </a:r>
          </a:p>
          <a:p>
            <a:pPr>
              <a:defRPr/>
            </a:pPr>
            <a:endParaRPr lang="en-US" sz="1400" i="1" dirty="0">
              <a:latin typeface="Times New Roman" panose="02020603050405020304" pitchFamily="18" charset="0"/>
              <a:cs typeface="Times New Roman" panose="02020603050405020304" pitchFamily="18" charset="0"/>
            </a:endParaRPr>
          </a:p>
          <a:p>
            <a:pPr marL="0" indent="0">
              <a:buFont typeface="Arial" charset="0"/>
              <a:buNone/>
              <a:defRPr/>
            </a:pPr>
            <a:r>
              <a:rPr lang="en-US" sz="1400" i="1" dirty="0">
                <a:latin typeface="Times New Roman" panose="02020603050405020304" pitchFamily="18" charset="0"/>
                <a:cs typeface="Times New Roman" panose="02020603050405020304" pitchFamily="18" charset="0"/>
              </a:rPr>
              <a:t>For a CNPC </a:t>
            </a:r>
            <a:r>
              <a:rPr lang="en-US" sz="1400" i="1" dirty="0" smtClean="0">
                <a:latin typeface="Times New Roman" panose="02020603050405020304" pitchFamily="18" charset="0"/>
                <a:cs typeface="Times New Roman" panose="02020603050405020304" pitchFamily="18" charset="0"/>
              </a:rPr>
              <a:t>Link System </a:t>
            </a:r>
            <a:r>
              <a:rPr lang="en-US" sz="1400" i="1" dirty="0">
                <a:latin typeface="Times New Roman" panose="02020603050405020304" pitchFamily="18" charset="0"/>
                <a:cs typeface="Times New Roman" panose="02020603050405020304" pitchFamily="18" charset="0"/>
              </a:rPr>
              <a:t>radio L Band  the Airplanes: </a:t>
            </a:r>
          </a:p>
          <a:p>
            <a:pPr>
              <a:defRPr/>
            </a:pPr>
            <a:r>
              <a:rPr lang="en-US" sz="1400" b="0" i="1" dirty="0">
                <a:latin typeface="Times New Roman" panose="02020603050405020304" pitchFamily="18" charset="0"/>
                <a:cs typeface="Times New Roman" panose="02020603050405020304" pitchFamily="18" charset="0"/>
              </a:rPr>
              <a:t>Must not be operated above 3,000 </a:t>
            </a:r>
            <a:r>
              <a:rPr lang="en-US" sz="1400" b="0" i="1" dirty="0" err="1">
                <a:latin typeface="Times New Roman" panose="02020603050405020304" pitchFamily="18" charset="0"/>
                <a:cs typeface="Times New Roman" panose="02020603050405020304" pitchFamily="18" charset="0"/>
              </a:rPr>
              <a:t>ft</a:t>
            </a:r>
            <a:r>
              <a:rPr lang="en-US" sz="1400" b="0" i="1" dirty="0">
                <a:latin typeface="Times New Roman" panose="02020603050405020304" pitchFamily="18" charset="0"/>
                <a:cs typeface="Times New Roman" panose="02020603050405020304" pitchFamily="18" charset="0"/>
              </a:rPr>
              <a:t> above ground level (AGL).</a:t>
            </a:r>
          </a:p>
          <a:p>
            <a:pPr>
              <a:defRPr/>
            </a:pPr>
            <a:r>
              <a:rPr lang="en-US" sz="1400" b="0" i="1" dirty="0">
                <a:latin typeface="Times New Roman" panose="02020603050405020304" pitchFamily="18" charset="0"/>
                <a:cs typeface="Times New Roman" panose="02020603050405020304" pitchFamily="18" charset="0"/>
              </a:rPr>
              <a:t>Must not be operated within a certain standoff distance of a navigation receiver (DME, TACAN, ADS-B, Mode S, TCAS, etc.).  </a:t>
            </a:r>
          </a:p>
          <a:p>
            <a:pPr>
              <a:defRPr/>
            </a:pPr>
            <a:r>
              <a:rPr lang="en-US" sz="1400" b="0" i="1" dirty="0">
                <a:latin typeface="Times New Roman" panose="02020603050405020304" pitchFamily="18" charset="0"/>
                <a:cs typeface="Times New Roman" panose="02020603050405020304" pitchFamily="18" charset="0"/>
              </a:rPr>
              <a:t>For operation at any geographic location, demonstrate that the CNPC link system can adequately protect the currently operational ground and airborne equipment from interference.</a:t>
            </a:r>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r>
              <a:rPr lang="en-US" sz="1100" i="1" dirty="0" smtClean="0"/>
              <a:t>Operational </a:t>
            </a:r>
            <a:r>
              <a:rPr lang="en-US" sz="1100" i="1" dirty="0"/>
              <a:t>limitations are required to protect Airborne and Ground receivers under adverse </a:t>
            </a:r>
            <a:r>
              <a:rPr lang="en-US" sz="1100" i="1" dirty="0" smtClean="0"/>
              <a:t>near-far conditions and Incumbent Services</a:t>
            </a:r>
            <a:endParaRPr lang="en-US" sz="1100" i="1" dirty="0"/>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spTree>
    <p:extLst>
      <p:ext uri="{BB962C8B-B14F-4D97-AF65-F5344CB8AC3E}">
        <p14:creationId xmlns:p14="http://schemas.microsoft.com/office/powerpoint/2010/main" val="3193177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Future </a:t>
            </a:r>
            <a:r>
              <a:rPr lang="en-US" altLang="en-US" sz="3600" dirty="0" smtClean="0"/>
              <a:t>CNPC </a:t>
            </a:r>
            <a:r>
              <a:rPr lang="en-US" altLang="en-US" sz="3600" dirty="0"/>
              <a:t>MOPS </a:t>
            </a:r>
            <a:r>
              <a:rPr lang="en-US" altLang="en-US" sz="3600" dirty="0" smtClean="0"/>
              <a:t>(Phase 2)</a:t>
            </a:r>
            <a:endParaRPr lang="en-US" sz="3600" dirty="0"/>
          </a:p>
        </p:txBody>
      </p:sp>
      <p:sp>
        <p:nvSpPr>
          <p:cNvPr id="3" name="Content Placeholder 2"/>
          <p:cNvSpPr>
            <a:spLocks noGrp="1"/>
          </p:cNvSpPr>
          <p:nvPr>
            <p:ph idx="1"/>
          </p:nvPr>
        </p:nvSpPr>
        <p:spPr>
          <a:xfrm>
            <a:off x="495300" y="1119499"/>
            <a:ext cx="8050213" cy="4982198"/>
          </a:xfrm>
        </p:spPr>
        <p:txBody>
          <a:bodyPr/>
          <a:lstStyle/>
          <a:p>
            <a:pPr marL="285750" lvl="1" eaLnBrk="1" fontAlgn="auto" hangingPunct="1">
              <a:spcAft>
                <a:spcPts val="0"/>
              </a:spcAft>
              <a:buFont typeface="Arial" panose="020B0604020202020204" pitchFamily="34" charset="0"/>
              <a:buChar char="•"/>
              <a:defRPr/>
            </a:pPr>
            <a:r>
              <a:rPr lang="en-US" sz="1600" b="1" dirty="0"/>
              <a:t>SATCOM </a:t>
            </a:r>
          </a:p>
          <a:p>
            <a:pPr lvl="2" fontAlgn="auto">
              <a:spcAft>
                <a:spcPts val="0"/>
              </a:spcAft>
              <a:buFont typeface="Arial" panose="020B0604020202020204" pitchFamily="34" charset="0"/>
              <a:buChar char="•"/>
              <a:defRPr/>
            </a:pPr>
            <a:r>
              <a:rPr lang="en-US" sz="1400" b="1" dirty="0" err="1"/>
              <a:t>Ka</a:t>
            </a:r>
            <a:r>
              <a:rPr lang="en-US" sz="1400" b="1" dirty="0"/>
              <a:t>  </a:t>
            </a:r>
          </a:p>
          <a:p>
            <a:pPr lvl="3" eaLnBrk="1" fontAlgn="auto" hangingPunct="1">
              <a:spcAft>
                <a:spcPts val="0"/>
              </a:spcAft>
              <a:buFont typeface="Arial" panose="020B0604020202020204" pitchFamily="34" charset="0"/>
              <a:buChar char="•"/>
              <a:defRPr/>
            </a:pPr>
            <a:r>
              <a:rPr lang="en-US" sz="1200" b="1" dirty="0"/>
              <a:t>10.95-11.2 GHz </a:t>
            </a:r>
          </a:p>
          <a:p>
            <a:pPr lvl="3" eaLnBrk="1" fontAlgn="auto" hangingPunct="1">
              <a:spcAft>
                <a:spcPts val="0"/>
              </a:spcAft>
              <a:buFont typeface="Arial" panose="020B0604020202020204" pitchFamily="34" charset="0"/>
              <a:buChar char="•"/>
              <a:defRPr/>
            </a:pPr>
            <a:r>
              <a:rPr lang="en-US" sz="1200" b="1" dirty="0"/>
              <a:t>11.45-11.7 GHz </a:t>
            </a:r>
          </a:p>
          <a:p>
            <a:pPr lvl="3" eaLnBrk="1" fontAlgn="auto" hangingPunct="1">
              <a:spcAft>
                <a:spcPts val="0"/>
              </a:spcAft>
              <a:buFont typeface="Arial" panose="020B0604020202020204" pitchFamily="34" charset="0"/>
              <a:buChar char="•"/>
              <a:defRPr/>
            </a:pPr>
            <a:r>
              <a:rPr lang="en-US" sz="1200" b="1" dirty="0"/>
              <a:t>11.7-12.2 GHz</a:t>
            </a:r>
          </a:p>
          <a:p>
            <a:pPr lvl="3" eaLnBrk="1" fontAlgn="auto" hangingPunct="1">
              <a:spcAft>
                <a:spcPts val="0"/>
              </a:spcAft>
              <a:buFont typeface="Arial" panose="020B0604020202020204" pitchFamily="34" charset="0"/>
              <a:buChar char="•"/>
              <a:defRPr/>
            </a:pPr>
            <a:r>
              <a:rPr lang="en-US" sz="1200" b="1" dirty="0"/>
              <a:t>14.0-14.47 GHz</a:t>
            </a:r>
          </a:p>
          <a:p>
            <a:pPr lvl="2" fontAlgn="auto">
              <a:spcAft>
                <a:spcPts val="0"/>
              </a:spcAft>
              <a:buFont typeface="Arial" panose="020B0604020202020204" pitchFamily="34" charset="0"/>
              <a:buChar char="•"/>
              <a:defRPr/>
            </a:pPr>
            <a:r>
              <a:rPr lang="en-US" sz="1400" b="1" dirty="0"/>
              <a:t>Ku </a:t>
            </a:r>
          </a:p>
          <a:p>
            <a:pPr lvl="3" eaLnBrk="1" fontAlgn="auto" hangingPunct="1">
              <a:spcAft>
                <a:spcPts val="0"/>
              </a:spcAft>
              <a:buFont typeface="Arial" panose="020B0604020202020204" pitchFamily="34" charset="0"/>
              <a:buChar char="•"/>
              <a:defRPr/>
            </a:pPr>
            <a:r>
              <a:rPr lang="en-US" sz="1200" b="1" dirty="0"/>
              <a:t>19.7-20.2 GHz </a:t>
            </a:r>
          </a:p>
          <a:p>
            <a:pPr lvl="3" eaLnBrk="1" fontAlgn="auto" hangingPunct="1">
              <a:spcAft>
                <a:spcPts val="0"/>
              </a:spcAft>
              <a:buFont typeface="Arial" panose="020B0604020202020204" pitchFamily="34" charset="0"/>
              <a:buChar char="•"/>
              <a:defRPr/>
            </a:pPr>
            <a:r>
              <a:rPr lang="en-US" sz="1200" b="1" dirty="0"/>
              <a:t>29.5-30.0 GHz</a:t>
            </a:r>
          </a:p>
          <a:p>
            <a:pPr lvl="2" eaLnBrk="1" fontAlgn="auto" hangingPunct="1">
              <a:spcAft>
                <a:spcPts val="0"/>
              </a:spcAft>
              <a:defRPr/>
            </a:pPr>
            <a:r>
              <a:rPr lang="en-US" sz="1400" b="1" dirty="0"/>
              <a:t>L</a:t>
            </a:r>
          </a:p>
          <a:p>
            <a:pPr lvl="3" eaLnBrk="1" fontAlgn="auto" hangingPunct="1">
              <a:spcAft>
                <a:spcPts val="0"/>
              </a:spcAft>
              <a:buFont typeface="Arial" panose="020B0604020202020204" pitchFamily="34" charset="0"/>
              <a:buChar char="•"/>
              <a:defRPr/>
            </a:pPr>
            <a:r>
              <a:rPr lang="en-US" sz="1200" b="1" dirty="0"/>
              <a:t>1.5-1.6 GHz </a:t>
            </a:r>
            <a:r>
              <a:rPr lang="en-US" sz="1200" b="1" dirty="0" smtClean="0"/>
              <a:t>AMS(R)S </a:t>
            </a:r>
            <a:r>
              <a:rPr lang="en-US" sz="1000" b="1" dirty="0"/>
              <a:t>*</a:t>
            </a:r>
          </a:p>
          <a:p>
            <a:pPr lvl="3" eaLnBrk="1" fontAlgn="auto" hangingPunct="1">
              <a:spcAft>
                <a:spcPts val="0"/>
              </a:spcAft>
              <a:buFont typeface="Arial" panose="020B0604020202020204" pitchFamily="34" charset="0"/>
              <a:buChar char="•"/>
              <a:defRPr/>
            </a:pPr>
            <a:endParaRPr lang="en-US" sz="1000" b="1" dirty="0"/>
          </a:p>
          <a:p>
            <a:pPr marL="1143000" lvl="3" eaLnBrk="1" fontAlgn="auto" hangingPunct="1">
              <a:spcAft>
                <a:spcPts val="0"/>
              </a:spcAft>
              <a:buFont typeface="Arial" panose="020B0604020202020204" pitchFamily="34" charset="0"/>
              <a:buChar char="•"/>
              <a:defRPr/>
            </a:pPr>
            <a:r>
              <a:rPr lang="en-US" sz="1400" b="1" dirty="0"/>
              <a:t>C</a:t>
            </a:r>
          </a:p>
          <a:p>
            <a:pPr marL="1600200" lvl="4" eaLnBrk="1" fontAlgn="auto" hangingPunct="1">
              <a:spcAft>
                <a:spcPts val="0"/>
              </a:spcAft>
              <a:buFont typeface="Arial" panose="020B0604020202020204" pitchFamily="34" charset="0"/>
              <a:buChar char="•"/>
              <a:defRPr/>
            </a:pPr>
            <a:r>
              <a:rPr lang="en-US" sz="1200" b="1" dirty="0"/>
              <a:t>  5030-5091MHz </a:t>
            </a:r>
            <a:r>
              <a:rPr lang="en-US" sz="1200" b="1" dirty="0" smtClean="0"/>
              <a:t>**</a:t>
            </a:r>
            <a:endParaRPr lang="en-US" sz="1600" b="1" dirty="0"/>
          </a:p>
          <a:p>
            <a:pPr marL="285750" lvl="1" eaLnBrk="1" fontAlgn="auto" hangingPunct="1">
              <a:spcAft>
                <a:spcPts val="0"/>
              </a:spcAft>
              <a:buFont typeface="Arial" panose="020B0604020202020204" pitchFamily="34" charset="0"/>
              <a:buChar char="•"/>
              <a:defRPr/>
            </a:pPr>
            <a:r>
              <a:rPr lang="en-US" sz="1600" b="1" dirty="0"/>
              <a:t>Networked </a:t>
            </a:r>
            <a:r>
              <a:rPr lang="en-US" sz="1600" b="1" dirty="0" smtClean="0"/>
              <a:t>terrestrial</a:t>
            </a:r>
            <a:endParaRPr lang="en-US" sz="1600" b="1" dirty="0"/>
          </a:p>
          <a:p>
            <a:pPr marL="285750" lvl="1" eaLnBrk="1" fontAlgn="auto" hangingPunct="1">
              <a:spcAft>
                <a:spcPts val="0"/>
              </a:spcAft>
              <a:buFont typeface="Arial" panose="020B0604020202020204" pitchFamily="34" charset="0"/>
              <a:buChar char="•"/>
              <a:defRPr/>
            </a:pPr>
            <a:r>
              <a:rPr lang="en-US" sz="1600" b="1" dirty="0"/>
              <a:t>C-Band Terrestrial – </a:t>
            </a:r>
            <a:r>
              <a:rPr lang="en-US" sz="1600" b="1" dirty="0" smtClean="0"/>
              <a:t>Update</a:t>
            </a:r>
          </a:p>
          <a:p>
            <a:pPr marL="0" lvl="1" indent="0" eaLnBrk="1" fontAlgn="auto" hangingPunct="1">
              <a:spcAft>
                <a:spcPts val="0"/>
              </a:spcAft>
              <a:buNone/>
              <a:defRPr/>
            </a:pPr>
            <a:endParaRPr lang="en-US" sz="1600" b="1" dirty="0"/>
          </a:p>
          <a:p>
            <a:pPr marL="0" lvl="1" indent="0" eaLnBrk="1" fontAlgn="auto" hangingPunct="1">
              <a:spcAft>
                <a:spcPts val="0"/>
              </a:spcAft>
              <a:buNone/>
              <a:defRPr/>
            </a:pPr>
            <a:r>
              <a:rPr lang="en-US" sz="1100" b="1" dirty="0" smtClean="0"/>
              <a:t>* </a:t>
            </a:r>
            <a:r>
              <a:rPr lang="en-US" sz="1100" dirty="0"/>
              <a:t>Note: Looking for, but do </a:t>
            </a:r>
            <a:r>
              <a:rPr lang="en-US" sz="1100" dirty="0" smtClean="0"/>
              <a:t>not want </a:t>
            </a:r>
            <a:r>
              <a:rPr lang="en-US" sz="1100" dirty="0"/>
              <a:t>to impose changes to current requirements. </a:t>
            </a:r>
          </a:p>
          <a:p>
            <a:pPr marL="0" lvl="1" indent="0" eaLnBrk="1" fontAlgn="auto" hangingPunct="1">
              <a:spcAft>
                <a:spcPts val="0"/>
              </a:spcAft>
              <a:buNone/>
              <a:defRPr/>
            </a:pPr>
            <a:r>
              <a:rPr lang="en-US" sz="1100" b="1" dirty="0"/>
              <a:t>** </a:t>
            </a:r>
            <a:r>
              <a:rPr lang="en-US" sz="1100" dirty="0"/>
              <a:t>Note: A long term solution. No SAT currently exists</a:t>
            </a: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spTree>
    <p:extLst>
      <p:ext uri="{BB962C8B-B14F-4D97-AF65-F5344CB8AC3E}">
        <p14:creationId xmlns:p14="http://schemas.microsoft.com/office/powerpoint/2010/main" val="208350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sz="3600" dirty="0" smtClean="0"/>
              <a:t>RTCA U</a:t>
            </a:r>
            <a:r>
              <a:rPr lang="en-US" altLang="en-US" sz="3600" dirty="0" smtClean="0"/>
              <a:t>AS and Frequency Spectrum </a:t>
            </a:r>
            <a:endParaRPr lang="en-US" sz="3600" dirty="0"/>
          </a:p>
        </p:txBody>
      </p:sp>
      <p:sp>
        <p:nvSpPr>
          <p:cNvPr id="80899" name="Rectangle 3"/>
          <p:cNvSpPr>
            <a:spLocks noGrp="1" noChangeArrowheads="1"/>
          </p:cNvSpPr>
          <p:nvPr>
            <p:ph idx="1"/>
          </p:nvPr>
        </p:nvSpPr>
        <p:spPr/>
        <p:txBody>
          <a:bodyPr/>
          <a:lstStyle/>
          <a:p>
            <a:pPr eaLnBrk="1" hangingPunct="1">
              <a:spcBef>
                <a:spcPct val="0"/>
              </a:spcBef>
            </a:pPr>
            <a:r>
              <a:rPr lang="en-US" altLang="en-US" dirty="0" smtClean="0"/>
              <a:t>CNPC/C2 Link MOPS </a:t>
            </a:r>
            <a:r>
              <a:rPr lang="en-US" altLang="en-US" dirty="0"/>
              <a:t>Phase </a:t>
            </a:r>
            <a:r>
              <a:rPr lang="en-US" altLang="en-US" dirty="0" smtClean="0"/>
              <a:t>1 </a:t>
            </a:r>
            <a:r>
              <a:rPr lang="en-US" altLang="en-US" sz="1600" dirty="0" smtClean="0"/>
              <a:t>(Final approval pending)</a:t>
            </a:r>
            <a:endParaRPr lang="en-US" altLang="en-US" sz="1600" dirty="0"/>
          </a:p>
          <a:p>
            <a:pPr>
              <a:spcBef>
                <a:spcPct val="0"/>
              </a:spcBef>
            </a:pPr>
            <a:r>
              <a:rPr lang="en-US" altLang="en-US" dirty="0" smtClean="0"/>
              <a:t>CNPC/C2 Link MOPS </a:t>
            </a:r>
            <a:r>
              <a:rPr lang="en-US" altLang="en-US" dirty="0"/>
              <a:t>Phase </a:t>
            </a:r>
            <a:r>
              <a:rPr lang="en-US" altLang="en-US" dirty="0" smtClean="0"/>
              <a:t>2  </a:t>
            </a:r>
          </a:p>
          <a:p>
            <a:pPr lvl="1">
              <a:spcBef>
                <a:spcPct val="0"/>
              </a:spcBef>
            </a:pPr>
            <a:r>
              <a:rPr lang="en-US" altLang="en-US" dirty="0" smtClean="0"/>
              <a:t>due 2018 </a:t>
            </a:r>
            <a:r>
              <a:rPr lang="en-US" altLang="en-US" dirty="0" err="1" smtClean="0"/>
              <a:t>Satcom</a:t>
            </a:r>
            <a:endParaRPr lang="en-US" altLang="en-US" dirty="0" smtClean="0"/>
          </a:p>
          <a:p>
            <a:pPr lvl="1">
              <a:spcBef>
                <a:spcPct val="0"/>
              </a:spcBef>
            </a:pPr>
            <a:r>
              <a:rPr lang="en-US" altLang="en-US" dirty="0" smtClean="0"/>
              <a:t>due 2020 Terrestrial update/network</a:t>
            </a:r>
          </a:p>
          <a:p>
            <a:pPr>
              <a:spcBef>
                <a:spcPct val="0"/>
              </a:spcBef>
            </a:pPr>
            <a:r>
              <a:rPr lang="en-US" altLang="en-US" dirty="0" smtClean="0"/>
              <a:t>DAA </a:t>
            </a:r>
            <a:r>
              <a:rPr lang="en-US" altLang="en-US" dirty="0"/>
              <a:t>MOPS </a:t>
            </a:r>
            <a:r>
              <a:rPr lang="en-US" altLang="en-US" dirty="0" smtClean="0"/>
              <a:t>Phase 1 </a:t>
            </a:r>
            <a:r>
              <a:rPr lang="en-US" altLang="en-US" sz="1800" dirty="0" smtClean="0"/>
              <a:t>(Due Winter 2016)</a:t>
            </a:r>
            <a:r>
              <a:rPr lang="en-US" altLang="en-US" dirty="0" smtClean="0"/>
              <a:t> </a:t>
            </a:r>
          </a:p>
          <a:p>
            <a:pPr>
              <a:spcBef>
                <a:spcPct val="0"/>
              </a:spcBef>
            </a:pPr>
            <a:r>
              <a:rPr lang="en-US" altLang="en-US" dirty="0" smtClean="0"/>
              <a:t>DAA MOPS Phase 2 </a:t>
            </a:r>
            <a:r>
              <a:rPr lang="en-US" altLang="en-US" sz="1800" dirty="0" smtClean="0"/>
              <a:t>(Future)</a:t>
            </a:r>
            <a:endParaRPr lang="en-US" altLang="en-US" sz="1800" dirty="0"/>
          </a:p>
          <a:p>
            <a:pPr eaLnBrk="1" hangingPunct="1">
              <a:spcBef>
                <a:spcPct val="0"/>
              </a:spcBef>
            </a:pPr>
            <a:endParaRPr lang="en-US" altLang="en-US" dirty="0"/>
          </a:p>
          <a:p>
            <a:endParaRPr lang="en-US" dirty="0"/>
          </a:p>
        </p:txBody>
      </p:sp>
      <p:sp>
        <p:nvSpPr>
          <p:cNvPr id="4" name="Slide Number Placeholder 5"/>
          <p:cNvSpPr>
            <a:spLocks noGrp="1"/>
          </p:cNvSpPr>
          <p:nvPr>
            <p:ph type="sldNum" sz="quarter" idx="4"/>
          </p:nvPr>
        </p:nvSpPr>
        <p:spPr>
          <a:xfrm>
            <a:off x="6636504" y="6248400"/>
            <a:ext cx="1905000" cy="457200"/>
          </a:xfrm>
        </p:spPr>
        <p:txBody>
          <a:bodyPr/>
          <a:lstStyle/>
          <a:p>
            <a:fld id="{B3B1794D-CE01-4982-8A1C-98D478D9AB49}" type="slidenum">
              <a:rPr lang="en-US"/>
              <a:pPr/>
              <a:t>2</a:t>
            </a:fld>
            <a:endParaRPr lang="en-US"/>
          </a:p>
        </p:txBody>
      </p:sp>
      <p:sp>
        <p:nvSpPr>
          <p:cNvPr id="5" name="Rectangle 4"/>
          <p:cNvSpPr/>
          <p:nvPr/>
        </p:nvSpPr>
        <p:spPr>
          <a:xfrm>
            <a:off x="6535839" y="4416533"/>
            <a:ext cx="1585120" cy="1404846"/>
          </a:xfrm>
          <a:prstGeom prst="rect">
            <a:avLst/>
          </a:prstGeom>
          <a:blipFill rotWithShape="1">
            <a:blip r:embed="rId3"/>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smtClean="0"/>
              <a:t>Detect-and-Avoid (DAA) MOPS</a:t>
            </a:r>
            <a:endParaRPr lang="en-US" sz="3600" dirty="0"/>
          </a:p>
        </p:txBody>
      </p:sp>
      <p:sp>
        <p:nvSpPr>
          <p:cNvPr id="3" name="Content Placeholder 2"/>
          <p:cNvSpPr>
            <a:spLocks noGrp="1"/>
          </p:cNvSpPr>
          <p:nvPr>
            <p:ph idx="1"/>
          </p:nvPr>
        </p:nvSpPr>
        <p:spPr>
          <a:xfrm>
            <a:off x="506730" y="956809"/>
            <a:ext cx="8050213" cy="5066801"/>
          </a:xfrm>
        </p:spPr>
        <p:txBody>
          <a:bodyPr/>
          <a:lstStyle/>
          <a:p>
            <a:pPr>
              <a:defRPr/>
            </a:pPr>
            <a:r>
              <a:rPr lang="en-US" sz="1600" dirty="0"/>
              <a:t>Frequency bands available for airborne Detect-and Avoid operations </a:t>
            </a:r>
            <a:r>
              <a:rPr lang="en-US" sz="1600" dirty="0" smtClean="0"/>
              <a:t>are </a:t>
            </a:r>
            <a:r>
              <a:rPr lang="en-US" sz="1400" dirty="0" smtClean="0"/>
              <a:t>(Phase 1):</a:t>
            </a:r>
            <a:endParaRPr lang="en-US" sz="1400" dirty="0"/>
          </a:p>
          <a:p>
            <a:pPr>
              <a:defRPr/>
            </a:pPr>
            <a:endParaRPr lang="en-US" sz="1600" dirty="0"/>
          </a:p>
          <a:p>
            <a:pPr lvl="2">
              <a:buFont typeface="Wingdings" panose="05000000000000000000" pitchFamily="2" charset="2"/>
              <a:buChar char="§"/>
              <a:defRPr/>
            </a:pPr>
            <a:r>
              <a:rPr lang="en-US" sz="1200" dirty="0"/>
              <a:t>     4.2-4.4 GHz (radio altimeter band)</a:t>
            </a:r>
          </a:p>
          <a:p>
            <a:pPr lvl="2">
              <a:buFont typeface="Wingdings" panose="05000000000000000000" pitchFamily="2" charset="2"/>
              <a:buChar char="§"/>
              <a:defRPr/>
            </a:pPr>
            <a:r>
              <a:rPr lang="en-US" sz="1200" dirty="0"/>
              <a:t>     5.15-5.25 GHz</a:t>
            </a:r>
          </a:p>
          <a:p>
            <a:pPr lvl="2">
              <a:buFont typeface="Wingdings" panose="05000000000000000000" pitchFamily="2" charset="2"/>
              <a:buChar char="§"/>
              <a:defRPr/>
            </a:pPr>
            <a:r>
              <a:rPr lang="en-US" sz="1200" dirty="0"/>
              <a:t>     5.35-5.47 GHz (aircraft weather radars)</a:t>
            </a:r>
          </a:p>
          <a:p>
            <a:pPr lvl="2">
              <a:buFont typeface="Wingdings" panose="05000000000000000000" pitchFamily="2" charset="2"/>
              <a:buChar char="§"/>
              <a:defRPr/>
            </a:pPr>
            <a:r>
              <a:rPr lang="en-US" sz="1200" dirty="0"/>
              <a:t>     9.3-9.5 GHz (aircraft weather radars)</a:t>
            </a:r>
          </a:p>
          <a:p>
            <a:pPr lvl="2">
              <a:buFont typeface="Wingdings" panose="05000000000000000000" pitchFamily="2" charset="2"/>
              <a:buChar char="§"/>
              <a:defRPr/>
            </a:pPr>
            <a:r>
              <a:rPr lang="en-US" sz="1200" dirty="0"/>
              <a:t>     13.25-13.4 GHz (helicopter station keeping radars)</a:t>
            </a:r>
          </a:p>
          <a:p>
            <a:pPr lvl="2">
              <a:buFont typeface="Wingdings" panose="05000000000000000000" pitchFamily="2" charset="2"/>
              <a:buChar char="§"/>
              <a:defRPr/>
            </a:pPr>
            <a:r>
              <a:rPr lang="en-US" sz="1200" dirty="0"/>
              <a:t>     15.4-15.7 GHz</a:t>
            </a:r>
          </a:p>
          <a:p>
            <a:pPr lvl="2">
              <a:buFont typeface="Wingdings" panose="05000000000000000000" pitchFamily="2" charset="2"/>
              <a:buChar char="§"/>
              <a:defRPr/>
            </a:pPr>
            <a:r>
              <a:rPr lang="en-US" sz="1200" dirty="0"/>
              <a:t>     24.450 -24.65 GHz</a:t>
            </a:r>
          </a:p>
          <a:p>
            <a:pPr lvl="2">
              <a:buFont typeface="Wingdings" panose="05000000000000000000" pitchFamily="2" charset="2"/>
              <a:buChar char="§"/>
              <a:defRPr/>
            </a:pPr>
            <a:r>
              <a:rPr lang="en-US" sz="1200" dirty="0"/>
              <a:t>     32.30 – 33.4 GHz</a:t>
            </a:r>
          </a:p>
          <a:p>
            <a:pPr>
              <a:defRPr/>
            </a:pPr>
            <a:r>
              <a:rPr lang="en-US" sz="1600" dirty="0" smtClean="0"/>
              <a:t>Frequency </a:t>
            </a:r>
            <a:r>
              <a:rPr lang="en-US" sz="1600" dirty="0"/>
              <a:t>bands for ground based Detect-and-Avoid operations </a:t>
            </a:r>
            <a:r>
              <a:rPr lang="en-US" sz="1600" dirty="0" smtClean="0"/>
              <a:t>are </a:t>
            </a:r>
            <a:r>
              <a:rPr lang="en-US" sz="1400" dirty="0" smtClean="0"/>
              <a:t>(Phase 2):</a:t>
            </a:r>
            <a:endParaRPr lang="en-US" sz="1400" dirty="0"/>
          </a:p>
          <a:p>
            <a:pPr marL="400050" lvl="1" indent="0">
              <a:buFont typeface="Arial" charset="0"/>
              <a:buNone/>
              <a:defRPr/>
            </a:pPr>
            <a:endParaRPr lang="en-US" sz="1200" dirty="0"/>
          </a:p>
          <a:p>
            <a:pPr lvl="2">
              <a:buFont typeface="Wingdings" panose="05000000000000000000" pitchFamily="2" charset="2"/>
              <a:buChar char="§"/>
              <a:defRPr/>
            </a:pPr>
            <a:r>
              <a:rPr lang="en-US" sz="1200" dirty="0"/>
              <a:t>     1.24-1.37 </a:t>
            </a:r>
            <a:r>
              <a:rPr lang="en-US" sz="1200" dirty="0" smtClean="0"/>
              <a:t>GHz</a:t>
            </a:r>
            <a:endParaRPr lang="en-US" sz="1200" dirty="0"/>
          </a:p>
          <a:p>
            <a:pPr lvl="2">
              <a:buFont typeface="Wingdings" panose="05000000000000000000" pitchFamily="2" charset="2"/>
              <a:buChar char="§"/>
              <a:defRPr/>
            </a:pPr>
            <a:r>
              <a:rPr lang="en-US" sz="1200" dirty="0"/>
              <a:t>     2.7-2.9 GHz</a:t>
            </a:r>
          </a:p>
          <a:p>
            <a:pPr lvl="2">
              <a:buFont typeface="Wingdings" panose="05000000000000000000" pitchFamily="2" charset="2"/>
              <a:buChar char="§"/>
              <a:defRPr/>
            </a:pPr>
            <a:r>
              <a:rPr lang="en-US" sz="1200" dirty="0"/>
              <a:t>     9.0-9.2 GHz</a:t>
            </a:r>
          </a:p>
          <a:p>
            <a:pPr>
              <a:defRPr/>
            </a:pPr>
            <a:endParaRPr lang="en-US" sz="1600" dirty="0"/>
          </a:p>
          <a:p>
            <a:pPr marL="0" indent="0">
              <a:buFont typeface="Arial" charset="0"/>
              <a:buNone/>
              <a:defRPr/>
            </a:pPr>
            <a:r>
              <a:rPr lang="en-US" sz="1200" dirty="0" smtClean="0"/>
              <a:t>For </a:t>
            </a:r>
            <a:r>
              <a:rPr lang="en-US" sz="1200" dirty="0"/>
              <a:t>more info see: Report ITU-R M.2204</a:t>
            </a:r>
          </a:p>
          <a:p>
            <a:pPr marL="0" lvl="3" indent="0">
              <a:buNone/>
              <a:defRPr/>
            </a:pPr>
            <a:endParaRPr lang="en-US" sz="1000" b="1" dirty="0"/>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spTree>
    <p:extLst>
      <p:ext uri="{BB962C8B-B14F-4D97-AF65-F5344CB8AC3E}">
        <p14:creationId xmlns:p14="http://schemas.microsoft.com/office/powerpoint/2010/main" val="3802161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21</a:t>
            </a:fld>
            <a:endParaRPr lang="en-US"/>
          </a:p>
        </p:txBody>
      </p:sp>
      <p:pic>
        <p:nvPicPr>
          <p:cNvPr id="3" name="Picture 4" descr="C:\Users\jrmoore\AppData\Local\Microsoft\Windows\Temporary Internet Files\Content.IE5\4PQV5F2K\logo-ontwer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0"/>
            <a:ext cx="2008188"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004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smtClean="0"/>
              <a:t>RTCA C2 MOPS </a:t>
            </a:r>
            <a:r>
              <a:rPr lang="en-US" altLang="en-US" sz="3600" dirty="0"/>
              <a:t>Phase 1</a:t>
            </a:r>
            <a:endParaRPr lang="en-US" sz="3600" dirty="0"/>
          </a:p>
        </p:txBody>
      </p:sp>
      <p:sp>
        <p:nvSpPr>
          <p:cNvPr id="3" name="Content Placeholder 2"/>
          <p:cNvSpPr>
            <a:spLocks noGrp="1"/>
          </p:cNvSpPr>
          <p:nvPr>
            <p:ph idx="1"/>
          </p:nvPr>
        </p:nvSpPr>
        <p:spPr/>
        <p:txBody>
          <a:bodyPr/>
          <a:lstStyle/>
          <a:p>
            <a:pPr algn="ctr"/>
            <a:r>
              <a:rPr lang="en-US" altLang="en-US" dirty="0"/>
              <a:t>Minimum Operating Performance Standards (MOPS) </a:t>
            </a:r>
            <a:br>
              <a:rPr lang="en-US" altLang="en-US" dirty="0"/>
            </a:br>
            <a:r>
              <a:rPr lang="en-US" altLang="en-US" dirty="0"/>
              <a:t>For </a:t>
            </a:r>
            <a:br>
              <a:rPr lang="en-US" altLang="en-US" dirty="0"/>
            </a:br>
            <a:r>
              <a:rPr lang="en-US" altLang="en-US" dirty="0"/>
              <a:t>Unmanned Aircraft Systems (UAS) Control and Non-Payload Communications (CNPC)</a:t>
            </a:r>
            <a:br>
              <a:rPr lang="en-US" altLang="en-US" dirty="0"/>
            </a:br>
            <a:r>
              <a:rPr lang="en-US" altLang="en-US" dirty="0"/>
              <a:t/>
            </a:r>
            <a:br>
              <a:rPr lang="en-US" altLang="en-US" dirty="0"/>
            </a:br>
            <a:r>
              <a:rPr lang="en-US" altLang="en-US" dirty="0"/>
              <a:t>(</a:t>
            </a:r>
            <a:r>
              <a:rPr lang="en-US" altLang="en-US" dirty="0" smtClean="0"/>
              <a:t>Terrestrial Only)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275878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600" dirty="0"/>
              <a:t>UAS Concept of </a:t>
            </a:r>
            <a:r>
              <a:rPr lang="en-US" altLang="en-US" sz="3600" dirty="0" smtClean="0"/>
              <a:t>Operations</a:t>
            </a:r>
            <a:endParaRPr lang="en-US" sz="36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5"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9713" y="1163832"/>
            <a:ext cx="7071682" cy="418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882588" y="1527586"/>
            <a:ext cx="1021977" cy="21300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1420009" y="135546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flipV="1">
            <a:off x="5916706" y="2441986"/>
            <a:ext cx="161365" cy="15060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292762" y="1678193"/>
            <a:ext cx="1688951" cy="2323652"/>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a:xfrm>
            <a:off x="4940450" y="1792288"/>
            <a:ext cx="2667000" cy="3200400"/>
          </a:xfrm>
          <a:prstGeom prst="line">
            <a:avLst/>
          </a:prstGeom>
          <a:ln w="38100" cmpd="dbl">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rot="2058509">
            <a:off x="1435884" y="1045080"/>
            <a:ext cx="1797050" cy="4048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bwMode="auto">
          <a:xfrm>
            <a:off x="627741" y="1593467"/>
            <a:ext cx="15845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solidFill>
                  <a:srgbClr val="FF0000"/>
                </a:solidFill>
              </a:rPr>
              <a:t>Phase 1 TOR focus</a:t>
            </a:r>
            <a:endParaRPr lang="en-US" sz="1200" b="1" dirty="0">
              <a:solidFill>
                <a:srgbClr val="FF0000"/>
              </a:solidFill>
            </a:endParaRPr>
          </a:p>
        </p:txBody>
      </p:sp>
      <p:sp>
        <p:nvSpPr>
          <p:cNvPr id="8" name="TextBox 7"/>
          <p:cNvSpPr txBox="1"/>
          <p:nvPr/>
        </p:nvSpPr>
        <p:spPr bwMode="auto">
          <a:xfrm>
            <a:off x="451354" y="5429250"/>
            <a:ext cx="8269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FF0000"/>
                </a:solidFill>
              </a:rPr>
              <a:t>Phase 1 MOPS also supports terrestrial networks (based on proprietary handover functionality) but does not             address any industry standard handover capability, which will be addressed in Phase 2.</a:t>
            </a:r>
            <a:endParaRPr lang="en-US" sz="1200" b="1" dirty="0">
              <a:solidFill>
                <a:srgbClr val="FF0000"/>
              </a:solidFill>
            </a:endParaRPr>
          </a:p>
        </p:txBody>
      </p:sp>
    </p:spTree>
    <p:extLst>
      <p:ext uri="{BB962C8B-B14F-4D97-AF65-F5344CB8AC3E}">
        <p14:creationId xmlns:p14="http://schemas.microsoft.com/office/powerpoint/2010/main" val="171412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a:r>
              <a:rPr lang="en-US" sz="3200" dirty="0"/>
              <a:t>Intended </a:t>
            </a:r>
            <a:r>
              <a:rPr lang="en-US" sz="3200" dirty="0" smtClean="0"/>
              <a:t>Function of CNPC </a:t>
            </a:r>
            <a:r>
              <a:rPr lang="en-US" sz="3200" dirty="0"/>
              <a:t>Link Systems </a:t>
            </a:r>
          </a:p>
        </p:txBody>
      </p:sp>
      <p:sp>
        <p:nvSpPr>
          <p:cNvPr id="3" name="Content Placeholder 2"/>
          <p:cNvSpPr>
            <a:spLocks noGrp="1"/>
          </p:cNvSpPr>
          <p:nvPr>
            <p:ph idx="1"/>
          </p:nvPr>
        </p:nvSpPr>
        <p:spPr>
          <a:xfrm>
            <a:off x="504353" y="1046398"/>
            <a:ext cx="8050213" cy="4391025"/>
          </a:xfrm>
        </p:spPr>
        <p:txBody>
          <a:bodyPr/>
          <a:lstStyle/>
          <a:p>
            <a:pPr marL="0" indent="0">
              <a:buNone/>
            </a:pPr>
            <a:r>
              <a:rPr lang="en-US" sz="1600" dirty="0"/>
              <a:t>The CNPC Link Systems addressed in </a:t>
            </a:r>
            <a:r>
              <a:rPr lang="en-US" sz="1600" dirty="0" smtClean="0"/>
              <a:t>the RTCA’s </a:t>
            </a:r>
            <a:r>
              <a:rPr lang="en-US" sz="1600" dirty="0"/>
              <a:t>MOPS shall provide CNPC Link capabilities supporting the UAS information exchanges that allow the pilot to safely control, monitor, and manage the UA (often called the control and communication, C2, function of the UAS</a:t>
            </a:r>
            <a:r>
              <a:rPr lang="en-US" sz="1600" dirty="0" smtClean="0"/>
              <a:t>).</a:t>
            </a:r>
          </a:p>
          <a:p>
            <a:pPr marL="0" indent="0">
              <a:buNone/>
            </a:pPr>
            <a:endParaRPr lang="en-US" sz="1600" dirty="0"/>
          </a:p>
          <a:p>
            <a:pPr marL="0" indent="0">
              <a:buNone/>
            </a:pPr>
            <a:r>
              <a:rPr lang="en-US" sz="1600" dirty="0"/>
              <a:t>Depending on the intended operations, the systems and equipment shall also provide CNPC Link System capabilities supporting one or more of the following functions:</a:t>
            </a:r>
          </a:p>
          <a:p>
            <a:r>
              <a:rPr lang="en-US" sz="1600" dirty="0" smtClean="0"/>
              <a:t>Air </a:t>
            </a:r>
            <a:r>
              <a:rPr lang="en-US" sz="1600" dirty="0"/>
              <a:t>Traffic Control voice and data relay</a:t>
            </a:r>
          </a:p>
          <a:p>
            <a:r>
              <a:rPr lang="en-US" sz="1600" dirty="0" smtClean="0"/>
              <a:t>Detect </a:t>
            </a:r>
            <a:r>
              <a:rPr lang="en-US" sz="1600" dirty="0"/>
              <a:t>and avoid data exchange</a:t>
            </a:r>
          </a:p>
          <a:p>
            <a:r>
              <a:rPr lang="en-US" sz="1600" dirty="0" smtClean="0"/>
              <a:t>Weather </a:t>
            </a:r>
            <a:r>
              <a:rPr lang="en-US" sz="1600" dirty="0"/>
              <a:t>radar data exchange</a:t>
            </a:r>
          </a:p>
          <a:p>
            <a:r>
              <a:rPr lang="en-US" sz="1600" dirty="0" smtClean="0"/>
              <a:t>Video </a:t>
            </a:r>
            <a:r>
              <a:rPr lang="en-US" sz="1600" dirty="0"/>
              <a:t>data </a:t>
            </a:r>
            <a:r>
              <a:rPr lang="en-US" sz="1600" dirty="0" smtClean="0"/>
              <a:t>exchange</a:t>
            </a:r>
          </a:p>
          <a:p>
            <a:pPr marL="0" indent="0">
              <a:buNone/>
            </a:pPr>
            <a:endParaRPr lang="en-US" sz="1600" dirty="0"/>
          </a:p>
          <a:p>
            <a:pPr marL="0" indent="0">
              <a:buNone/>
            </a:pPr>
            <a:r>
              <a:rPr lang="en-US" sz="1600" dirty="0"/>
              <a:t>The CNPC Link System shall not cause a hazard to other users of the National Airspace System.</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Tree>
    <p:extLst>
      <p:ext uri="{BB962C8B-B14F-4D97-AF65-F5344CB8AC3E}">
        <p14:creationId xmlns:p14="http://schemas.microsoft.com/office/powerpoint/2010/main" val="35956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CNPC Information Flows between Pilot and UA</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17605" y="1479137"/>
            <a:ext cx="6024533" cy="334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05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Basic Internal and External Non-Payload Information Flows of a UAS</a:t>
            </a:r>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7174" y="1439502"/>
            <a:ext cx="7419388" cy="366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50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Security Considerations</a:t>
            </a:r>
          </a:p>
        </p:txBody>
      </p:sp>
      <p:sp>
        <p:nvSpPr>
          <p:cNvPr id="3" name="Content Placeholder 2"/>
          <p:cNvSpPr>
            <a:spLocks noGrp="1"/>
          </p:cNvSpPr>
          <p:nvPr>
            <p:ph idx="1"/>
          </p:nvPr>
        </p:nvSpPr>
        <p:spPr>
          <a:xfrm>
            <a:off x="504353" y="1064505"/>
            <a:ext cx="8050213" cy="4901729"/>
          </a:xfrm>
        </p:spPr>
        <p:txBody>
          <a:bodyPr/>
          <a:lstStyle/>
          <a:p>
            <a:pPr marL="0" indent="0">
              <a:buNone/>
            </a:pPr>
            <a:r>
              <a:rPr lang="en-US" sz="1400" dirty="0"/>
              <a:t>Higher layer security considerations, can either be implemented inside the CNPC Link System or within the remaining UAS System. </a:t>
            </a:r>
            <a:endParaRPr lang="en-US" sz="1400" dirty="0" smtClean="0"/>
          </a:p>
          <a:p>
            <a:pPr marL="0" indent="0">
              <a:buNone/>
            </a:pPr>
            <a:endParaRPr lang="en-US" sz="1400" dirty="0" smtClean="0"/>
          </a:p>
          <a:p>
            <a:pPr marL="0" indent="0">
              <a:buNone/>
            </a:pPr>
            <a:r>
              <a:rPr lang="en-US" sz="1400" dirty="0"/>
              <a:t>CNPC Link System user plane and control plane security controls shall provide:</a:t>
            </a:r>
          </a:p>
          <a:p>
            <a:r>
              <a:rPr lang="en-US" sz="1400" dirty="0" smtClean="0"/>
              <a:t>Mutual </a:t>
            </a:r>
            <a:r>
              <a:rPr lang="en-US" sz="1400" dirty="0"/>
              <a:t>peer entity authentication between the Airborne Radio System and the Ground Radio System</a:t>
            </a:r>
          </a:p>
          <a:p>
            <a:r>
              <a:rPr lang="en-US" sz="1400" dirty="0" smtClean="0"/>
              <a:t>Access </a:t>
            </a:r>
            <a:r>
              <a:rPr lang="en-US" sz="1400" dirty="0"/>
              <a:t>control to authorize the Airborne Radio System access to the Ground Radio System</a:t>
            </a:r>
          </a:p>
          <a:p>
            <a:r>
              <a:rPr lang="en-US" sz="1400" dirty="0" smtClean="0"/>
              <a:t>Data </a:t>
            </a:r>
            <a:r>
              <a:rPr lang="en-US" sz="1400" dirty="0"/>
              <a:t>origin authentication of user and control plane traffic between the Airborne Radio System and the Ground Radio System</a:t>
            </a:r>
          </a:p>
          <a:p>
            <a:r>
              <a:rPr lang="en-US" sz="1400" dirty="0" smtClean="0"/>
              <a:t>Data </a:t>
            </a:r>
            <a:r>
              <a:rPr lang="en-US" sz="1400" dirty="0"/>
              <a:t>integrity for user and control plane traffic between the Airborne Radio System and the Ground Radio System</a:t>
            </a:r>
          </a:p>
          <a:p>
            <a:r>
              <a:rPr lang="en-US" sz="1400" dirty="0" smtClean="0"/>
              <a:t>Confidentiality </a:t>
            </a:r>
            <a:r>
              <a:rPr lang="en-US" sz="1400" dirty="0"/>
              <a:t>when sensitive user and control plane traffic is exchanged between the Airborne Radio System and Ground Radio </a:t>
            </a:r>
            <a:r>
              <a:rPr lang="en-US" sz="1400" dirty="0" smtClean="0"/>
              <a:t>System</a:t>
            </a:r>
          </a:p>
          <a:p>
            <a:endParaRPr lang="en-US" sz="1400" dirty="0"/>
          </a:p>
          <a:p>
            <a:pPr marL="0" indent="0">
              <a:buNone/>
            </a:pPr>
            <a:r>
              <a:rPr lang="en-US" sz="1400" dirty="0"/>
              <a:t>The security controls shall additionally be implemented with the following characteristics:</a:t>
            </a:r>
          </a:p>
          <a:p>
            <a:r>
              <a:rPr lang="en-US" sz="1400" dirty="0" smtClean="0"/>
              <a:t>Using </a:t>
            </a:r>
            <a:r>
              <a:rPr lang="en-US" sz="1400" dirty="0"/>
              <a:t>cryptographic algorithms with algorithm strength and key length sufficient to protect data in transit</a:t>
            </a:r>
          </a:p>
          <a:p>
            <a:r>
              <a:rPr lang="en-US" sz="1400" dirty="0" smtClean="0"/>
              <a:t>Using </a:t>
            </a:r>
            <a:r>
              <a:rPr lang="en-US" sz="1400" dirty="0"/>
              <a:t>formally validated cryptographic modules</a:t>
            </a: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2512093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Terrestrial Link Radio </a:t>
            </a:r>
            <a:r>
              <a:rPr lang="en-US" altLang="en-US" dirty="0" smtClean="0"/>
              <a:t>Systems</a:t>
            </a:r>
            <a:endParaRPr lang="en-US" dirty="0"/>
          </a:p>
        </p:txBody>
      </p:sp>
      <p:sp>
        <p:nvSpPr>
          <p:cNvPr id="3" name="Content Placeholder 2"/>
          <p:cNvSpPr>
            <a:spLocks noGrp="1"/>
          </p:cNvSpPr>
          <p:nvPr>
            <p:ph idx="1"/>
          </p:nvPr>
        </p:nvSpPr>
        <p:spPr>
          <a:xfrm>
            <a:off x="507687" y="993775"/>
            <a:ext cx="8050213" cy="4391025"/>
          </a:xfrm>
        </p:spPr>
        <p:txBody>
          <a:bodyPr/>
          <a:lstStyle/>
          <a:p>
            <a:pPr marL="285750" indent="-285750">
              <a:buFont typeface="Arial" panose="020B0604020202020204" pitchFamily="34" charset="0"/>
              <a:buChar char="•"/>
              <a:defRPr/>
            </a:pPr>
            <a:r>
              <a:rPr lang="en-US" altLang="en-US" sz="1400" dirty="0"/>
              <a:t>CNPC is an </a:t>
            </a:r>
            <a:r>
              <a:rPr lang="en-US" altLang="en-US" sz="1400" i="1" dirty="0"/>
              <a:t>internal interface</a:t>
            </a:r>
            <a:r>
              <a:rPr lang="en-US" altLang="en-US" sz="1400" dirty="0"/>
              <a:t> within the applicant’s system. It is not an external interface to ATS (Air Traffic Services) operational infrastructure (e.g. XPDR, ADS-B, CPDLC, Voice </a:t>
            </a:r>
            <a:r>
              <a:rPr lang="en-US" altLang="en-US" sz="1400" dirty="0" err="1"/>
              <a:t>Comm</a:t>
            </a:r>
            <a:r>
              <a:rPr lang="en-US" altLang="en-US" sz="1400" dirty="0"/>
              <a:t>) </a:t>
            </a:r>
            <a:endParaRPr lang="en-US" altLang="en-US" sz="1400" dirty="0" smtClean="0"/>
          </a:p>
          <a:p>
            <a:pPr marL="285750" indent="-285750">
              <a:buFont typeface="Arial" panose="020B0604020202020204" pitchFamily="34" charset="0"/>
              <a:buChar char="•"/>
              <a:defRPr/>
            </a:pPr>
            <a:r>
              <a:rPr lang="en-US" altLang="en-US" sz="1400" dirty="0" smtClean="0"/>
              <a:t>Interoperability </a:t>
            </a:r>
            <a:r>
              <a:rPr lang="en-US" altLang="en-US" sz="1400" dirty="0"/>
              <a:t>between </a:t>
            </a:r>
            <a:r>
              <a:rPr lang="en-US" altLang="en-US" sz="1400" dirty="0" smtClean="0"/>
              <a:t>radios or systems is </a:t>
            </a:r>
            <a:r>
              <a:rPr lang="en-US" altLang="en-US" sz="1400" i="1" dirty="0"/>
              <a:t>not </a:t>
            </a:r>
            <a:r>
              <a:rPr lang="en-US" altLang="en-US" sz="1400" dirty="0"/>
              <a:t>a requirement, only electromagnetic compatibility</a:t>
            </a:r>
            <a:r>
              <a:rPr lang="en-US" altLang="en-US" sz="1400" dirty="0" smtClean="0"/>
              <a:t>. </a:t>
            </a:r>
          </a:p>
          <a:p>
            <a:pPr marL="285750" indent="-285750">
              <a:buFont typeface="Arial" panose="020B0604020202020204" pitchFamily="34" charset="0"/>
              <a:buChar char="•"/>
              <a:defRPr/>
            </a:pPr>
            <a:r>
              <a:rPr lang="en-US" altLang="en-US" sz="1400" dirty="0" smtClean="0"/>
              <a:t>Under </a:t>
            </a:r>
            <a:r>
              <a:rPr lang="en-US" altLang="en-US" sz="1400" dirty="0"/>
              <a:t>the current TOR (Terms of Reference) RCTA SC-228 covers the </a:t>
            </a:r>
            <a:r>
              <a:rPr lang="en-US" altLang="en-US" sz="1400" dirty="0" smtClean="0"/>
              <a:t>MOPS Validation Baseline as </a:t>
            </a:r>
            <a:r>
              <a:rPr lang="en-US" altLang="en-US" sz="1400" dirty="0"/>
              <a:t>well as </a:t>
            </a:r>
            <a:r>
              <a:rPr lang="en-US" altLang="en-US" sz="1400" dirty="0" smtClean="0"/>
              <a:t>Manufacturer Specific radio </a:t>
            </a:r>
            <a:r>
              <a:rPr lang="en-US" altLang="en-US" sz="1400" dirty="0"/>
              <a:t>specifications</a:t>
            </a:r>
            <a:r>
              <a:rPr lang="en-US" altLang="en-US" sz="1400" dirty="0" smtClean="0"/>
              <a:t>.</a:t>
            </a:r>
          </a:p>
          <a:p>
            <a:pPr marL="685800" lvl="1">
              <a:buFont typeface="Arial" panose="020B0604020202020204" pitchFamily="34" charset="0"/>
              <a:buChar char="•"/>
              <a:defRPr/>
            </a:pPr>
            <a:r>
              <a:rPr lang="en-US" altLang="en-US" sz="1000" dirty="0" smtClean="0"/>
              <a:t>Since the market is still maturing and different UAS will require different performance both MOPS Validation Baseline CNPC Link System and Manufacturer-Specific CNPC Link Systems are addressed in the MOPS</a:t>
            </a:r>
          </a:p>
          <a:p>
            <a:pPr marL="685800" lvl="1">
              <a:buFont typeface="Arial" panose="020B0604020202020204" pitchFamily="34" charset="0"/>
              <a:buChar char="•"/>
              <a:defRPr/>
            </a:pPr>
            <a:r>
              <a:rPr lang="en-US" altLang="en-US" sz="1000" dirty="0" smtClean="0"/>
              <a:t>MOPS Validation Baseline does not provide low level details to allow manufacturers to replicate an interoperable system but was primarily intended to validate the MOPS.</a:t>
            </a:r>
          </a:p>
          <a:p>
            <a:pPr marL="685800" lvl="1">
              <a:buFont typeface="Arial" panose="020B0604020202020204" pitchFamily="34" charset="0"/>
              <a:buChar char="•"/>
              <a:defRPr/>
            </a:pPr>
            <a:r>
              <a:rPr lang="en-US" altLang="en-US" sz="1000" dirty="0" smtClean="0"/>
              <a:t>Manufacturer-Specific designs are allowed and can use the flight test data from MOPS validation flight tests with deterministic scaling of performance (within prescribed limits)</a:t>
            </a:r>
            <a:endParaRPr lang="en-US" altLang="en-US" sz="1000" dirty="0"/>
          </a:p>
          <a:p>
            <a:pPr marL="285750" indent="-285750">
              <a:buFont typeface="Arial" panose="020B0604020202020204" pitchFamily="34" charset="0"/>
              <a:buChar char="•"/>
              <a:defRPr/>
            </a:pPr>
            <a:r>
              <a:rPr lang="en-US" altLang="en-US" sz="1400" dirty="0" smtClean="0"/>
              <a:t>Initial implementation </a:t>
            </a:r>
            <a:r>
              <a:rPr lang="en-US" altLang="en-US" sz="1400" dirty="0"/>
              <a:t>is expected to be stand- alone LOS (Line-of-Sight) systems to support limited geographic area.</a:t>
            </a:r>
          </a:p>
          <a:p>
            <a:pPr marL="0" indent="0">
              <a:buNone/>
              <a:defRPr/>
            </a:pPr>
            <a:endParaRPr lang="en-US" altLang="en-US" sz="1400" dirty="0"/>
          </a:p>
          <a:p>
            <a:pPr marL="285750" indent="-285750">
              <a:buFont typeface="Arial" panose="020B0604020202020204" pitchFamily="34" charset="0"/>
              <a:buChar char="•"/>
              <a:defRPr/>
            </a:pPr>
            <a:endParaRPr lang="en-US" altLang="en-US" sz="1400" dirty="0"/>
          </a:p>
          <a:p>
            <a:pPr>
              <a:defRPr/>
            </a:pPr>
            <a:endParaRPr lang="en-US" altLang="en-US" sz="1400"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300" y="4115639"/>
            <a:ext cx="3276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86967" y="4773936"/>
            <a:ext cx="3794333" cy="369332"/>
          </a:xfrm>
          <a:prstGeom prst="rect">
            <a:avLst/>
          </a:prstGeom>
        </p:spPr>
        <p:txBody>
          <a:bodyPr wrap="square">
            <a:spAutoFit/>
          </a:bodyPr>
          <a:lstStyle/>
          <a:p>
            <a:pPr eaLnBrk="1" hangingPunct="1">
              <a:spcBef>
                <a:spcPct val="0"/>
              </a:spcBef>
              <a:buFontTx/>
              <a:buNone/>
            </a:pPr>
            <a:r>
              <a:rPr lang="en-US" altLang="en-US" sz="1800" b="1" dirty="0"/>
              <a:t>CNPC Link System Components</a:t>
            </a:r>
            <a:endParaRPr lang="en-US" altLang="en-US" sz="1800" dirty="0"/>
          </a:p>
        </p:txBody>
      </p:sp>
    </p:spTree>
    <p:extLst>
      <p:ext uri="{BB962C8B-B14F-4D97-AF65-F5344CB8AC3E}">
        <p14:creationId xmlns:p14="http://schemas.microsoft.com/office/powerpoint/2010/main" val="2925238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812E5D-542A-4AB7-95C6-6B27EB928BF9}"/>
</file>

<file path=customXml/itemProps2.xml><?xml version="1.0" encoding="utf-8"?>
<ds:datastoreItem xmlns:ds="http://schemas.openxmlformats.org/officeDocument/2006/customXml" ds:itemID="{43115442-4F4C-4DFB-A443-B1D0FE33C0DA}"/>
</file>

<file path=customXml/itemProps3.xml><?xml version="1.0" encoding="utf-8"?>
<ds:datastoreItem xmlns:ds="http://schemas.openxmlformats.org/officeDocument/2006/customXml" ds:itemID="{35859C25-0957-4B1E-AA00-C5D1DDEF0EDE}"/>
</file>

<file path=docProps/app.xml><?xml version="1.0" encoding="utf-8"?>
<Properties xmlns="http://schemas.openxmlformats.org/officeDocument/2006/extended-properties" xmlns:vt="http://schemas.openxmlformats.org/officeDocument/2006/docPropsVTypes">
  <Template/>
  <TotalTime>2958</TotalTime>
  <Words>2078</Words>
  <Application>Microsoft Office PowerPoint</Application>
  <PresentationFormat>On-screen Show (4:3)</PresentationFormat>
  <Paragraphs>332</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1_Custom Design</vt:lpstr>
      <vt:lpstr>2_Custom Design</vt:lpstr>
      <vt:lpstr>RTCA MOPS   for  Unmanned Aircraft Systems (UAS) Control and Non-Payload Communications (CNPC)  </vt:lpstr>
      <vt:lpstr>RTCA UAS and Frequency Spectrum </vt:lpstr>
      <vt:lpstr>RTCA C2 MOPS Phase 1</vt:lpstr>
      <vt:lpstr>UAS Concept of Operations</vt:lpstr>
      <vt:lpstr>Intended Function of CNPC Link Systems </vt:lpstr>
      <vt:lpstr>CNPC Information Flows between Pilot and UA</vt:lpstr>
      <vt:lpstr>Basic Internal and External Non-Payload Information Flows of a UAS</vt:lpstr>
      <vt:lpstr>Security Considerations</vt:lpstr>
      <vt:lpstr>Terrestrial Link Radio Systems</vt:lpstr>
      <vt:lpstr>Specifications</vt:lpstr>
      <vt:lpstr>Specifications (cont.)</vt:lpstr>
      <vt:lpstr>Specifications (cont.)</vt:lpstr>
      <vt:lpstr>Emission Limits for CNPC Transmitters in Specific Bands</vt:lpstr>
      <vt:lpstr>Emission Limits for CNPC Transmitters in Specific Bands (Cont.)</vt:lpstr>
      <vt:lpstr>Emission Limits for CNPC Transmitters in Specific Bands (Cont.)</vt:lpstr>
      <vt:lpstr>Emission Limits for CNPC Transmitters in Specific Bands (Cont.)</vt:lpstr>
      <vt:lpstr>Operational Limitations for C Band</vt:lpstr>
      <vt:lpstr>Operational Limitations for L Band</vt:lpstr>
      <vt:lpstr>Future CNPC MOPS (Phase 2)</vt:lpstr>
      <vt:lpstr>Detect-and-Avoid (DAA) MOPS</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Georgiou, Peter (FAA)</cp:lastModifiedBy>
  <cp:revision>226</cp:revision>
  <cp:lastPrinted>2016-08-29T12:44:48Z</cp:lastPrinted>
  <dcterms:created xsi:type="dcterms:W3CDTF">2005-01-28T20:32:53Z</dcterms:created>
  <dcterms:modified xsi:type="dcterms:W3CDTF">2016-08-29T13:26:46Z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