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430" r:id="rId5"/>
    <p:sldId id="451" r:id="rId6"/>
    <p:sldId id="474" r:id="rId7"/>
    <p:sldId id="476" r:id="rId8"/>
    <p:sldId id="483" r:id="rId9"/>
    <p:sldId id="473" r:id="rId10"/>
    <p:sldId id="452" r:id="rId11"/>
    <p:sldId id="453" r:id="rId12"/>
    <p:sldId id="471" r:id="rId13"/>
    <p:sldId id="477" r:id="rId14"/>
    <p:sldId id="478" r:id="rId15"/>
    <p:sldId id="479" r:id="rId16"/>
    <p:sldId id="480" r:id="rId17"/>
    <p:sldId id="472" r:id="rId18"/>
    <p:sldId id="481" r:id="rId19"/>
    <p:sldId id="482" r:id="rId20"/>
    <p:sldId id="470" r:id="rId21"/>
    <p:sldId id="447" r:id="rId2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1975"/>
    <a:srgbClr val="566B21"/>
    <a:srgbClr val="B7BF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8" autoAdjust="0"/>
    <p:restoredTop sz="96412" autoAdjust="0"/>
  </p:normalViewPr>
  <p:slideViewPr>
    <p:cSldViewPr snapToGrid="0" snapToObjects="1">
      <p:cViewPr varScale="1">
        <p:scale>
          <a:sx n="92" d="100"/>
          <a:sy n="92" d="100"/>
        </p:scale>
        <p:origin x="126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82" d="100"/>
          <a:sy n="82" d="100"/>
        </p:scale>
        <p:origin x="1020" y="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ohn.mettrop\AppData\Local\Microsoft\Windows\Temporary%20Internet%20Files\Content.Outlook\G1BXRADH\Book12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ohn.mettrop\AppData\Local\Microsoft\Windows\Temporary%20Internet%20Files\Content.Outlook\G1BXRADH\Book12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Watchman Susceptibility to Adjacent Band Interference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FF00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'[Book12.xlsx]Sheet2 (2)'!$C$4:$C$13</c:f>
              <c:numCache>
                <c:formatCode>General</c:formatCode>
                <c:ptCount val="10"/>
                <c:pt idx="0">
                  <c:v>0</c:v>
                </c:pt>
                <c:pt idx="1">
                  <c:v>-10</c:v>
                </c:pt>
                <c:pt idx="2">
                  <c:v>-12</c:v>
                </c:pt>
                <c:pt idx="3">
                  <c:v>-25</c:v>
                </c:pt>
                <c:pt idx="4">
                  <c:v>-30</c:v>
                </c:pt>
                <c:pt idx="5">
                  <c:v>-45</c:v>
                </c:pt>
                <c:pt idx="6">
                  <c:v>-50</c:v>
                </c:pt>
                <c:pt idx="7">
                  <c:v>-100</c:v>
                </c:pt>
                <c:pt idx="8">
                  <c:v>-150</c:v>
                </c:pt>
                <c:pt idx="9">
                  <c:v>-400</c:v>
                </c:pt>
              </c:numCache>
            </c:numRef>
          </c:xVal>
          <c:yVal>
            <c:numRef>
              <c:f>'[Book12.xlsx]Sheet2 (2)'!$D$4:$D$13</c:f>
              <c:numCache>
                <c:formatCode>General</c:formatCode>
                <c:ptCount val="10"/>
                <c:pt idx="2">
                  <c:v>-79</c:v>
                </c:pt>
                <c:pt idx="3">
                  <c:v>-47</c:v>
                </c:pt>
                <c:pt idx="6">
                  <c:v>-45</c:v>
                </c:pt>
                <c:pt idx="7">
                  <c:v>-45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464-4522-9C9D-F979403565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98001392"/>
        <c:axId val="493152768"/>
      </c:scatterChart>
      <c:valAx>
        <c:axId val="398001392"/>
        <c:scaling>
          <c:orientation val="minMax"/>
          <c:max val="0"/>
          <c:min val="-400"/>
        </c:scaling>
        <c:delete val="0"/>
        <c:axPos val="t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Frequency</a:t>
                </a:r>
                <a:r>
                  <a:rPr lang="en-GB" baseline="0"/>
                  <a:t> Offset (MHz)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high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3152768"/>
        <c:crosses val="max"/>
        <c:crossBetween val="midCat"/>
      </c:valAx>
      <c:valAx>
        <c:axId val="493152768"/>
        <c:scaling>
          <c:orientation val="minMax"/>
          <c:max val="10"/>
          <c:min val="-90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Interference Level</a:t>
                </a:r>
                <a:r>
                  <a:rPr lang="en-GB" baseline="0"/>
                  <a:t> (dBm)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8001392"/>
        <c:crossesAt val="-400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Watchman Susceptibility to Adjacent Band Interference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'[Book12.xlsx]Sheet2 (2)'!$C$4:$C$9</c:f>
              <c:numCache>
                <c:formatCode>General</c:formatCode>
                <c:ptCount val="6"/>
                <c:pt idx="0">
                  <c:v>0</c:v>
                </c:pt>
                <c:pt idx="1">
                  <c:v>-10</c:v>
                </c:pt>
                <c:pt idx="2">
                  <c:v>-30</c:v>
                </c:pt>
                <c:pt idx="3">
                  <c:v>-45</c:v>
                </c:pt>
                <c:pt idx="4">
                  <c:v>-150</c:v>
                </c:pt>
                <c:pt idx="5">
                  <c:v>-400</c:v>
                </c:pt>
              </c:numCache>
            </c:numRef>
          </c:xVal>
          <c:yVal>
            <c:numRef>
              <c:f>'[Book12.xlsx]Sheet2 (2)'!$D$4:$D$9</c:f>
              <c:numCache>
                <c:formatCode>General</c:formatCode>
                <c:ptCount val="6"/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335-4AEC-A63A-8D08BBB4ED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3155904"/>
        <c:axId val="493156296"/>
      </c:scatterChart>
      <c:valAx>
        <c:axId val="493155904"/>
        <c:scaling>
          <c:orientation val="minMax"/>
          <c:max val="0"/>
          <c:min val="-400"/>
        </c:scaling>
        <c:delete val="0"/>
        <c:axPos val="t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Frequency</a:t>
                </a:r>
                <a:r>
                  <a:rPr lang="en-GB" baseline="0"/>
                  <a:t> Offset (MHz)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high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3156296"/>
        <c:crosses val="max"/>
        <c:crossBetween val="midCat"/>
      </c:valAx>
      <c:valAx>
        <c:axId val="493156296"/>
        <c:scaling>
          <c:orientation val="minMax"/>
          <c:max val="10"/>
          <c:min val="-90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Interference Level</a:t>
                </a:r>
                <a:r>
                  <a:rPr lang="en-GB" baseline="0"/>
                  <a:t> (dBm)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3155904"/>
        <c:crossesAt val="-400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C50575-9AF8-45E4-B72C-43556FE69145}" type="datetimeFigureOut">
              <a:rPr lang="en-GB" smtClean="0"/>
              <a:t>04/09/2018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5F738-F61C-46B9-BF84-2F75B1CFD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2114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D0C65-77AF-4366-9D1F-99F9E5BE4C6E}" type="datetimeFigureOut">
              <a:rPr lang="en-GB" smtClean="0"/>
              <a:pPr/>
              <a:t>04/09/2018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9305D1-2C1A-4CF1-8FCD-5BC596A52A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80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305D1-2C1A-4CF1-8FCD-5BC596A52A0F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7175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305D1-2C1A-4CF1-8FCD-5BC596A52A0F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5058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305D1-2C1A-4CF1-8FCD-5BC596A52A0F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1117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305D1-2C1A-4CF1-8FCD-5BC596A52A0F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6114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305D1-2C1A-4CF1-8FCD-5BC596A52A0F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2556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305D1-2C1A-4CF1-8FCD-5BC596A52A0F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5785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305D1-2C1A-4CF1-8FCD-5BC596A52A0F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217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124902" y="232937"/>
            <a:ext cx="762000" cy="952500"/>
          </a:xfrm>
          <a:prstGeom prst="rect">
            <a:avLst/>
          </a:prstGeom>
        </p:spPr>
      </p:pic>
      <p:sp>
        <p:nvSpPr>
          <p:cNvPr id="9" name="Title 9"/>
          <p:cNvSpPr>
            <a:spLocks noGrp="1"/>
          </p:cNvSpPr>
          <p:nvPr>
            <p:ph type="title"/>
          </p:nvPr>
        </p:nvSpPr>
        <p:spPr>
          <a:xfrm>
            <a:off x="402684" y="1910151"/>
            <a:ext cx="2694878" cy="722776"/>
          </a:xfrm>
        </p:spPr>
        <p:txBody>
          <a:bodyPr>
            <a:normAutofit/>
          </a:bodyPr>
          <a:lstStyle>
            <a:lvl1pPr algn="l">
              <a:lnSpc>
                <a:spcPts val="2600"/>
              </a:lnSpc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325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70488" y="232937"/>
            <a:ext cx="616413" cy="770517"/>
          </a:xfrm>
          <a:prstGeom prst="rect">
            <a:avLst/>
          </a:prstGeom>
        </p:spPr>
      </p:pic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1"/>
          </p:nvPr>
        </p:nvSpPr>
        <p:spPr>
          <a:xfrm>
            <a:off x="6475489" y="1573213"/>
            <a:ext cx="2411412" cy="2386012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2"/>
          </p:nvPr>
        </p:nvSpPr>
        <p:spPr>
          <a:xfrm>
            <a:off x="6475489" y="4131798"/>
            <a:ext cx="1571974" cy="1555416"/>
          </a:xfrm>
        </p:spPr>
        <p:txBody>
          <a:bodyPr/>
          <a:lstStyle/>
          <a:p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320906" y="1573213"/>
            <a:ext cx="5775093" cy="305345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20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70488" y="232937"/>
            <a:ext cx="616413" cy="770517"/>
          </a:xfrm>
          <a:prstGeom prst="rect">
            <a:avLst/>
          </a:prstGeom>
        </p:spPr>
      </p:pic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320906" y="1573213"/>
            <a:ext cx="7701777" cy="305345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58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0907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270488" y="232937"/>
            <a:ext cx="616413" cy="7705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54000" y="6399561"/>
            <a:ext cx="8623300" cy="241300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5599289" y="6357600"/>
            <a:ext cx="33035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	</a:t>
            </a:r>
            <a:fld id="{F37F29CB-D5AA-433C-8C1E-0D0A89DB1A99}" type="slidenum">
              <a:rPr lang="en-GB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algn="r"/>
              <a:t>‹#›</a:t>
            </a:fld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67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3200" b="1" kern="1200">
          <a:solidFill>
            <a:srgbClr val="0C1975"/>
          </a:solidFill>
          <a:latin typeface="Arial"/>
          <a:ea typeface="+mj-ea"/>
          <a:cs typeface="Arial"/>
        </a:defRPr>
      </a:lvl1pPr>
    </p:titleStyle>
    <p:bodyStyle>
      <a:lvl1pPr marL="179388" indent="-179388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1pPr>
      <a:lvl2pPr marL="355600" indent="-177800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2pPr>
      <a:lvl3pPr marL="531813" indent="-176213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3pPr>
      <a:lvl4pPr marL="723900" indent="-192088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900113" indent="-176213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4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E6C5A876-9EBC-4984-9E5A-9FDF35F52190}"/>
              </a:ext>
            </a:extLst>
          </p:cNvPr>
          <p:cNvSpPr/>
          <p:nvPr/>
        </p:nvSpPr>
        <p:spPr>
          <a:xfrm>
            <a:off x="-1959" y="4890996"/>
            <a:ext cx="1760561" cy="1753738"/>
          </a:xfrm>
          <a:custGeom>
            <a:avLst/>
            <a:gdLst>
              <a:gd name="connsiteX0" fmla="*/ 0 w 1760561"/>
              <a:gd name="connsiteY0" fmla="*/ 0 h 1753738"/>
              <a:gd name="connsiteX1" fmla="*/ 1760561 w 1760561"/>
              <a:gd name="connsiteY1" fmla="*/ 1753738 h 1753738"/>
              <a:gd name="connsiteX2" fmla="*/ 6824 w 1760561"/>
              <a:gd name="connsiteY2" fmla="*/ 1746914 h 1753738"/>
              <a:gd name="connsiteX3" fmla="*/ 0 w 1760561"/>
              <a:gd name="connsiteY3" fmla="*/ 0 h 1753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0561" h="1753738">
                <a:moveTo>
                  <a:pt x="0" y="0"/>
                </a:moveTo>
                <a:lnTo>
                  <a:pt x="1760561" y="1753738"/>
                </a:lnTo>
                <a:lnTo>
                  <a:pt x="6824" y="1746914"/>
                </a:lnTo>
                <a:cubicBezTo>
                  <a:pt x="4549" y="1164609"/>
                  <a:pt x="2275" y="58230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49D1D0C-7D8C-4406-A1E4-98D1064548B6}"/>
              </a:ext>
            </a:extLst>
          </p:cNvPr>
          <p:cNvSpPr/>
          <p:nvPr/>
        </p:nvSpPr>
        <p:spPr>
          <a:xfrm>
            <a:off x="6532198" y="192496"/>
            <a:ext cx="2384612" cy="2384612"/>
          </a:xfrm>
          <a:custGeom>
            <a:avLst/>
            <a:gdLst>
              <a:gd name="connsiteX0" fmla="*/ 0 w 2384612"/>
              <a:gd name="connsiteY0" fmla="*/ 0 h 2384612"/>
              <a:gd name="connsiteX1" fmla="*/ 2384612 w 2384612"/>
              <a:gd name="connsiteY1" fmla="*/ 11953 h 2384612"/>
              <a:gd name="connsiteX2" fmla="*/ 2378636 w 2384612"/>
              <a:gd name="connsiteY2" fmla="*/ 2384612 h 2384612"/>
              <a:gd name="connsiteX3" fmla="*/ 0 w 2384612"/>
              <a:gd name="connsiteY3" fmla="*/ 0 h 2384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4612" h="2384612">
                <a:moveTo>
                  <a:pt x="0" y="0"/>
                </a:moveTo>
                <a:lnTo>
                  <a:pt x="2384612" y="11953"/>
                </a:lnTo>
                <a:lnTo>
                  <a:pt x="2378636" y="238461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itle 3">
            <a:extLst>
              <a:ext uri="{FF2B5EF4-FFF2-40B4-BE49-F238E27FC236}">
                <a16:creationId xmlns:a16="http://schemas.microsoft.com/office/drawing/2014/main" id="{F83CC0AF-2BD9-44A6-827F-5014B150DB16}"/>
              </a:ext>
            </a:extLst>
          </p:cNvPr>
          <p:cNvSpPr txBox="1">
            <a:spLocks/>
          </p:cNvSpPr>
          <p:nvPr/>
        </p:nvSpPr>
        <p:spPr>
          <a:xfrm>
            <a:off x="120120" y="2577108"/>
            <a:ext cx="8676688" cy="9599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lnSpc>
                <a:spcPts val="26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en-US" dirty="0">
                <a:solidFill>
                  <a:srgbClr val="FF0000"/>
                </a:solidFill>
              </a:rPr>
              <a:t>Radio Interference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D50B280-68BD-4B76-AB42-B9C3BB227FAD}"/>
              </a:ext>
            </a:extLst>
          </p:cNvPr>
          <p:cNvSpPr txBox="1"/>
          <p:nvPr/>
        </p:nvSpPr>
        <p:spPr>
          <a:xfrm>
            <a:off x="5595582" y="5601311"/>
            <a:ext cx="31023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  <a:latin typeface="Arial" pitchFamily="34" charset="0"/>
              </a:rPr>
              <a:t>John Mettrop  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002D735C-D094-4777-ADE6-DFB90FF42D10}"/>
              </a:ext>
            </a:extLst>
          </p:cNvPr>
          <p:cNvSpPr txBox="1">
            <a:spLocks/>
          </p:cNvSpPr>
          <p:nvPr/>
        </p:nvSpPr>
        <p:spPr>
          <a:xfrm>
            <a:off x="219970" y="3609234"/>
            <a:ext cx="8676688" cy="9599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lnSpc>
                <a:spcPts val="2600"/>
              </a:lnSpc>
              <a:spcBef>
                <a:spcPct val="0"/>
              </a:spcBef>
              <a:buNone/>
              <a:defRPr sz="2400" b="1" kern="120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en-US" dirty="0">
                <a:solidFill>
                  <a:srgbClr val="FF0000"/>
                </a:solidFill>
              </a:rPr>
              <a:t>The Invisible Threat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0588"/>
            <a:ext cx="7782018" cy="713401"/>
          </a:xfrm>
        </p:spPr>
        <p:txBody>
          <a:bodyPr>
            <a:normAutofit/>
          </a:bodyPr>
          <a:lstStyle/>
          <a:p>
            <a:r>
              <a:rPr lang="en-GB" dirty="0"/>
              <a:t>What do we mean by Interference?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1A226E-7FA3-484E-BC08-C7090DB42FAE}"/>
              </a:ext>
            </a:extLst>
          </p:cNvPr>
          <p:cNvSpPr txBox="1"/>
          <p:nvPr/>
        </p:nvSpPr>
        <p:spPr>
          <a:xfrm>
            <a:off x="577526" y="1074185"/>
            <a:ext cx="826991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C1975"/>
                </a:solidFill>
              </a:rPr>
              <a:t>Oxford English Dictionary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B0F0"/>
                </a:solidFill>
              </a:rPr>
              <a:t>The action or fact of interfering or intermeddling (</a:t>
            </a:r>
            <a:r>
              <a:rPr lang="en-GB" sz="1600" i="1" dirty="0">
                <a:solidFill>
                  <a:srgbClr val="00B0F0"/>
                </a:solidFill>
              </a:rPr>
              <a:t>with</a:t>
            </a:r>
            <a:r>
              <a:rPr lang="en-GB" sz="1600" dirty="0">
                <a:solidFill>
                  <a:srgbClr val="00B0F0"/>
                </a:solidFill>
              </a:rPr>
              <a:t> a person, etc., or </a:t>
            </a:r>
            <a:r>
              <a:rPr lang="en-GB" sz="1600" i="1" dirty="0">
                <a:solidFill>
                  <a:srgbClr val="00B0F0"/>
                </a:solidFill>
              </a:rPr>
              <a:t>in</a:t>
            </a:r>
            <a:r>
              <a:rPr lang="en-GB" sz="1600" dirty="0">
                <a:solidFill>
                  <a:srgbClr val="00B0F0"/>
                </a:solidFill>
              </a:rPr>
              <a:t> some action)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B0F0"/>
                </a:solidFill>
              </a:rPr>
              <a:t>The mutual action of two waves or systems of waves, in reinforcing or neutralizing each other, when their paths meet or cross.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C1975"/>
                </a:solidFill>
              </a:rPr>
              <a:t>Radio Regulations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0C1975"/>
                </a:solidFill>
              </a:rPr>
              <a:t>interference:</a:t>
            </a:r>
            <a:r>
              <a:rPr lang="en-GB" sz="1600" b="1" dirty="0">
                <a:solidFill>
                  <a:srgbClr val="00B0F0"/>
                </a:solidFill>
              </a:rPr>
              <a:t> </a:t>
            </a:r>
            <a:r>
              <a:rPr lang="en-GB" sz="1600" dirty="0">
                <a:solidFill>
                  <a:srgbClr val="00B0F0"/>
                </a:solidFill>
              </a:rPr>
              <a:t>The effect of unwanted energy due to one or a combination of emissions, radiations, or inductions upon reception in a radiocommunication system, manifested by any performance degradation, misinterpretation, or loss of information which could be extracted in the absence of such unwanted energy.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0C1975"/>
                </a:solidFill>
              </a:rPr>
              <a:t>permissible interference:</a:t>
            </a:r>
            <a:r>
              <a:rPr lang="en-GB" sz="1600" b="1" dirty="0"/>
              <a:t> </a:t>
            </a:r>
            <a:r>
              <a:rPr lang="en-GB" sz="1600" dirty="0">
                <a:solidFill>
                  <a:srgbClr val="00B0F0"/>
                </a:solidFill>
              </a:rPr>
              <a:t>Observed or predicted interference which complies with quantitative interference and sharing criteria contained in these Regulations or in ITU-R Recommendations or in special agreements as provided for in these Regulations.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0C1975"/>
                </a:solidFill>
              </a:rPr>
              <a:t>accepted interference: </a:t>
            </a:r>
            <a:r>
              <a:rPr lang="en-GB" sz="1600" dirty="0">
                <a:solidFill>
                  <a:srgbClr val="00B0F0"/>
                </a:solidFill>
              </a:rPr>
              <a:t>Interference at a higher level than that defined as permissible interference and which has been agreed upon between two or more administrations without prejudice to other administrations.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0C1975"/>
                </a:solidFill>
              </a:rPr>
              <a:t>harmful interference: </a:t>
            </a:r>
            <a:r>
              <a:rPr lang="en-GB" sz="1600" dirty="0">
                <a:solidFill>
                  <a:srgbClr val="00B0F0"/>
                </a:solidFill>
              </a:rPr>
              <a:t>Interference which endangers the functioning of a </a:t>
            </a:r>
            <a:r>
              <a:rPr lang="en-GB" sz="1600" dirty="0" err="1">
                <a:solidFill>
                  <a:srgbClr val="00B0F0"/>
                </a:solidFill>
              </a:rPr>
              <a:t>radionavigation</a:t>
            </a:r>
            <a:r>
              <a:rPr lang="en-GB" sz="1600" dirty="0">
                <a:solidFill>
                  <a:srgbClr val="00B0F0"/>
                </a:solidFill>
              </a:rPr>
              <a:t> service or of other safety services or seriously degrades,  obstructs, or repeatedly interrupts a radiocommunication service operating in accordance with Radio Regulations </a:t>
            </a:r>
          </a:p>
        </p:txBody>
      </p:sp>
    </p:spTree>
    <p:extLst>
      <p:ext uri="{BB962C8B-B14F-4D97-AF65-F5344CB8AC3E}">
        <p14:creationId xmlns:p14="http://schemas.microsoft.com/office/powerpoint/2010/main" val="1675144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06812-8D9D-49AB-8676-5A366A1D1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07" y="282281"/>
            <a:ext cx="8229600" cy="727994"/>
          </a:xfrm>
        </p:spPr>
        <p:txBody>
          <a:bodyPr/>
          <a:lstStyle/>
          <a:p>
            <a:r>
              <a:rPr lang="en-GB" dirty="0"/>
              <a:t>Sources of Interference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DBCDA5-A6AA-4078-A320-5254ABBFEBB9}"/>
              </a:ext>
            </a:extLst>
          </p:cNvPr>
          <p:cNvSpPr txBox="1"/>
          <p:nvPr/>
        </p:nvSpPr>
        <p:spPr>
          <a:xfrm>
            <a:off x="3828559" y="1179031"/>
            <a:ext cx="133985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Interference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00EEB2-8653-4499-97E4-8980CE918D18}"/>
              </a:ext>
            </a:extLst>
          </p:cNvPr>
          <p:cNvSpPr txBox="1"/>
          <p:nvPr/>
        </p:nvSpPr>
        <p:spPr>
          <a:xfrm>
            <a:off x="2366604" y="1818324"/>
            <a:ext cx="121219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Man Made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74F0E1-191A-46ED-A330-DAF557D47863}"/>
              </a:ext>
            </a:extLst>
          </p:cNvPr>
          <p:cNvSpPr txBox="1"/>
          <p:nvPr/>
        </p:nvSpPr>
        <p:spPr>
          <a:xfrm>
            <a:off x="5921077" y="1818323"/>
            <a:ext cx="87992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Natural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899043-D33F-4D1B-B742-BA0B19FF9EEF}"/>
              </a:ext>
            </a:extLst>
          </p:cNvPr>
          <p:cNvSpPr txBox="1"/>
          <p:nvPr/>
        </p:nvSpPr>
        <p:spPr>
          <a:xfrm>
            <a:off x="6503798" y="2469513"/>
            <a:ext cx="1288879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Space Weather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98094B-A345-4297-A32C-A08B259D062A}"/>
              </a:ext>
            </a:extLst>
          </p:cNvPr>
          <p:cNvSpPr txBox="1"/>
          <p:nvPr/>
        </p:nvSpPr>
        <p:spPr>
          <a:xfrm>
            <a:off x="8054753" y="2465939"/>
            <a:ext cx="1022268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Solar Flares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D81252-284D-447C-8F9D-30794ECFD46C}"/>
              </a:ext>
            </a:extLst>
          </p:cNvPr>
          <p:cNvSpPr txBox="1"/>
          <p:nvPr/>
        </p:nvSpPr>
        <p:spPr>
          <a:xfrm>
            <a:off x="6503799" y="2803697"/>
            <a:ext cx="1071255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Propagation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C2DB33-E2E8-440E-B9CC-9792EC18C5BB}"/>
              </a:ext>
            </a:extLst>
          </p:cNvPr>
          <p:cNvSpPr txBox="1"/>
          <p:nvPr/>
        </p:nvSpPr>
        <p:spPr>
          <a:xfrm>
            <a:off x="8009050" y="2798637"/>
            <a:ext cx="820802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Weather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8B3644-A533-4137-88AF-DD4FB4BEB75A}"/>
              </a:ext>
            </a:extLst>
          </p:cNvPr>
          <p:cNvSpPr txBox="1"/>
          <p:nvPr/>
        </p:nvSpPr>
        <p:spPr>
          <a:xfrm>
            <a:off x="8054753" y="3064006"/>
            <a:ext cx="991041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Reflections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79064-9509-4936-B770-1A2C022FB862}"/>
              </a:ext>
            </a:extLst>
          </p:cNvPr>
          <p:cNvSpPr txBox="1"/>
          <p:nvPr/>
        </p:nvSpPr>
        <p:spPr>
          <a:xfrm>
            <a:off x="8054753" y="3324759"/>
            <a:ext cx="934487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Refraction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6FA999-05CD-43E6-AC55-4A2D15C9508A}"/>
              </a:ext>
            </a:extLst>
          </p:cNvPr>
          <p:cNvSpPr txBox="1"/>
          <p:nvPr/>
        </p:nvSpPr>
        <p:spPr>
          <a:xfrm>
            <a:off x="8052092" y="3599981"/>
            <a:ext cx="1121141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Obstructions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AD1295-AAA0-471D-B20D-2012580D6B07}"/>
              </a:ext>
            </a:extLst>
          </p:cNvPr>
          <p:cNvSpPr txBox="1"/>
          <p:nvPr/>
        </p:nvSpPr>
        <p:spPr>
          <a:xfrm>
            <a:off x="3910386" y="2405529"/>
            <a:ext cx="120866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Intentional</a:t>
            </a:r>
          </a:p>
          <a:p>
            <a:pPr algn="ctr"/>
            <a:r>
              <a:rPr lang="en-GB" dirty="0"/>
              <a:t>Radiators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5434F8-C291-4AEA-AFD5-72C9911676E4}"/>
              </a:ext>
            </a:extLst>
          </p:cNvPr>
          <p:cNvSpPr txBox="1"/>
          <p:nvPr/>
        </p:nvSpPr>
        <p:spPr>
          <a:xfrm>
            <a:off x="920861" y="2405528"/>
            <a:ext cx="147316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Unintentional</a:t>
            </a:r>
          </a:p>
          <a:p>
            <a:pPr algn="ctr"/>
            <a:r>
              <a:rPr lang="en-GB" dirty="0"/>
              <a:t>Radiators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ACA9301-69F3-4223-971C-EF778013AC4D}"/>
              </a:ext>
            </a:extLst>
          </p:cNvPr>
          <p:cNvSpPr txBox="1"/>
          <p:nvPr/>
        </p:nvSpPr>
        <p:spPr>
          <a:xfrm>
            <a:off x="24589" y="3349418"/>
            <a:ext cx="1457515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Microwave ovens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945A608-C7F8-492E-88F3-0D573CEC98B1}"/>
              </a:ext>
            </a:extLst>
          </p:cNvPr>
          <p:cNvSpPr txBox="1"/>
          <p:nvPr/>
        </p:nvSpPr>
        <p:spPr>
          <a:xfrm>
            <a:off x="643285" y="3599981"/>
            <a:ext cx="838819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RF Driers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F3C4F8-81F6-49D5-9170-129D66BA9A66}"/>
              </a:ext>
            </a:extLst>
          </p:cNvPr>
          <p:cNvSpPr txBox="1"/>
          <p:nvPr/>
        </p:nvSpPr>
        <p:spPr>
          <a:xfrm>
            <a:off x="162319" y="3862581"/>
            <a:ext cx="1319785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Power line </a:t>
            </a:r>
          </a:p>
          <a:p>
            <a:pPr algn="r"/>
            <a:r>
              <a:rPr lang="en-GB" sz="1400" dirty="0"/>
              <a:t>communication</a:t>
            </a:r>
          </a:p>
        </p:txBody>
      </p: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4F0FC1A2-F419-476E-A940-707A497B41BF}"/>
              </a:ext>
            </a:extLst>
          </p:cNvPr>
          <p:cNvCxnSpPr>
            <a:cxnSpLocks/>
            <a:stCxn id="10" idx="2"/>
            <a:endCxn id="11" idx="1"/>
          </p:cNvCxnSpPr>
          <p:nvPr/>
        </p:nvCxnSpPr>
        <p:spPr>
          <a:xfrm rot="16200000" flipH="1">
            <a:off x="6214545" y="2334148"/>
            <a:ext cx="435747" cy="142760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61F0F06C-F6A0-44D2-99FC-1A92924A8C84}"/>
              </a:ext>
            </a:extLst>
          </p:cNvPr>
          <p:cNvCxnSpPr>
            <a:cxnSpLocks/>
            <a:stCxn id="13" idx="1"/>
            <a:endCxn id="10" idx="2"/>
          </p:cNvCxnSpPr>
          <p:nvPr/>
        </p:nvCxnSpPr>
        <p:spPr>
          <a:xfrm rot="10800000">
            <a:off x="6361039" y="2187656"/>
            <a:ext cx="142761" cy="769931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Connector: Elbow 27">
            <a:extLst>
              <a:ext uri="{FF2B5EF4-FFF2-40B4-BE49-F238E27FC236}">
                <a16:creationId xmlns:a16="http://schemas.microsoft.com/office/drawing/2014/main" id="{40A2BDC3-0BAA-4FCC-82AD-A490524461BC}"/>
              </a:ext>
            </a:extLst>
          </p:cNvPr>
          <p:cNvCxnSpPr>
            <a:stCxn id="11" idx="3"/>
            <a:endCxn id="12" idx="1"/>
          </p:cNvCxnSpPr>
          <p:nvPr/>
        </p:nvCxnSpPr>
        <p:spPr>
          <a:xfrm flipV="1">
            <a:off x="7792677" y="2619828"/>
            <a:ext cx="262076" cy="3574"/>
          </a:xfrm>
          <a:prstGeom prst="bentConnector3">
            <a:avLst>
              <a:gd name="adj1" fmla="val 50000"/>
            </a:avLst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Connector: Elbow 33">
            <a:extLst>
              <a:ext uri="{FF2B5EF4-FFF2-40B4-BE49-F238E27FC236}">
                <a16:creationId xmlns:a16="http://schemas.microsoft.com/office/drawing/2014/main" id="{BDDFF539-4A9F-4A44-BF5E-101982B24C86}"/>
              </a:ext>
            </a:extLst>
          </p:cNvPr>
          <p:cNvCxnSpPr>
            <a:stCxn id="13" idx="3"/>
            <a:endCxn id="14" idx="1"/>
          </p:cNvCxnSpPr>
          <p:nvPr/>
        </p:nvCxnSpPr>
        <p:spPr>
          <a:xfrm flipV="1">
            <a:off x="7575054" y="2952526"/>
            <a:ext cx="433996" cy="5060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Connector: Elbow 36">
            <a:extLst>
              <a:ext uri="{FF2B5EF4-FFF2-40B4-BE49-F238E27FC236}">
                <a16:creationId xmlns:a16="http://schemas.microsoft.com/office/drawing/2014/main" id="{E0B3279B-0283-428D-986D-EF2B0B2A9520}"/>
              </a:ext>
            </a:extLst>
          </p:cNvPr>
          <p:cNvCxnSpPr>
            <a:stCxn id="13" idx="3"/>
            <a:endCxn id="15" idx="1"/>
          </p:cNvCxnSpPr>
          <p:nvPr/>
        </p:nvCxnSpPr>
        <p:spPr>
          <a:xfrm>
            <a:off x="7575054" y="2957586"/>
            <a:ext cx="479699" cy="260309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Connector: Elbow 38">
            <a:extLst>
              <a:ext uri="{FF2B5EF4-FFF2-40B4-BE49-F238E27FC236}">
                <a16:creationId xmlns:a16="http://schemas.microsoft.com/office/drawing/2014/main" id="{E9BDA0C2-C284-4259-A3E7-C295FFF41DCA}"/>
              </a:ext>
            </a:extLst>
          </p:cNvPr>
          <p:cNvCxnSpPr>
            <a:stCxn id="16" idx="1"/>
            <a:endCxn id="13" idx="3"/>
          </p:cNvCxnSpPr>
          <p:nvPr/>
        </p:nvCxnSpPr>
        <p:spPr>
          <a:xfrm rot="10800000">
            <a:off x="7575055" y="2957586"/>
            <a:ext cx="479699" cy="521062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3A458766-EEA7-4B19-96BB-D46D76331406}"/>
              </a:ext>
            </a:extLst>
          </p:cNvPr>
          <p:cNvCxnSpPr>
            <a:stCxn id="17" idx="1"/>
            <a:endCxn id="13" idx="3"/>
          </p:cNvCxnSpPr>
          <p:nvPr/>
        </p:nvCxnSpPr>
        <p:spPr>
          <a:xfrm rot="10800000">
            <a:off x="7575054" y="2957586"/>
            <a:ext cx="477038" cy="796284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ctor: Elbow 42">
            <a:extLst>
              <a:ext uri="{FF2B5EF4-FFF2-40B4-BE49-F238E27FC236}">
                <a16:creationId xmlns:a16="http://schemas.microsoft.com/office/drawing/2014/main" id="{F0A9C96C-DBB7-4A57-9D6E-4061378BF137}"/>
              </a:ext>
            </a:extLst>
          </p:cNvPr>
          <p:cNvCxnSpPr>
            <a:stCxn id="19" idx="2"/>
            <a:endCxn id="20" idx="3"/>
          </p:cNvCxnSpPr>
          <p:nvPr/>
        </p:nvCxnSpPr>
        <p:spPr>
          <a:xfrm rot="5400000">
            <a:off x="1344049" y="3189915"/>
            <a:ext cx="451448" cy="175337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Connector: Elbow 44">
            <a:extLst>
              <a:ext uri="{FF2B5EF4-FFF2-40B4-BE49-F238E27FC236}">
                <a16:creationId xmlns:a16="http://schemas.microsoft.com/office/drawing/2014/main" id="{84CD3E79-64F7-4EE2-BC1A-E0C4535FF022}"/>
              </a:ext>
            </a:extLst>
          </p:cNvPr>
          <p:cNvCxnSpPr>
            <a:stCxn id="21" idx="3"/>
            <a:endCxn id="19" idx="2"/>
          </p:cNvCxnSpPr>
          <p:nvPr/>
        </p:nvCxnSpPr>
        <p:spPr>
          <a:xfrm flipV="1">
            <a:off x="1482104" y="3051859"/>
            <a:ext cx="175337" cy="702011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Connector: Elbow 46">
            <a:extLst>
              <a:ext uri="{FF2B5EF4-FFF2-40B4-BE49-F238E27FC236}">
                <a16:creationId xmlns:a16="http://schemas.microsoft.com/office/drawing/2014/main" id="{76861A26-693A-4DC9-8F71-F963B4F17272}"/>
              </a:ext>
            </a:extLst>
          </p:cNvPr>
          <p:cNvCxnSpPr>
            <a:cxnSpLocks/>
            <a:stCxn id="22" idx="3"/>
            <a:endCxn id="19" idx="2"/>
          </p:cNvCxnSpPr>
          <p:nvPr/>
        </p:nvCxnSpPr>
        <p:spPr>
          <a:xfrm flipV="1">
            <a:off x="1482104" y="3051859"/>
            <a:ext cx="175337" cy="1072332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42D32FEB-FDEC-44D2-9FBA-0265B521D789}"/>
              </a:ext>
            </a:extLst>
          </p:cNvPr>
          <p:cNvSpPr txBox="1"/>
          <p:nvPr/>
        </p:nvSpPr>
        <p:spPr>
          <a:xfrm>
            <a:off x="407720" y="4397837"/>
            <a:ext cx="1075872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LED Lighting</a:t>
            </a:r>
          </a:p>
        </p:txBody>
      </p:sp>
      <p:cxnSp>
        <p:nvCxnSpPr>
          <p:cNvPr id="52" name="Connector: Elbow 51">
            <a:extLst>
              <a:ext uri="{FF2B5EF4-FFF2-40B4-BE49-F238E27FC236}">
                <a16:creationId xmlns:a16="http://schemas.microsoft.com/office/drawing/2014/main" id="{4E18CA5F-D5F2-488F-BE6D-ECD198ADDA67}"/>
              </a:ext>
            </a:extLst>
          </p:cNvPr>
          <p:cNvCxnSpPr>
            <a:stCxn id="50" idx="3"/>
            <a:endCxn id="19" idx="2"/>
          </p:cNvCxnSpPr>
          <p:nvPr/>
        </p:nvCxnSpPr>
        <p:spPr>
          <a:xfrm flipV="1">
            <a:off x="1483592" y="3051859"/>
            <a:ext cx="173849" cy="1499867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FB549E66-1FAA-4533-82C7-6AEA84CF0C99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 rot="5400000">
            <a:off x="3600613" y="920450"/>
            <a:ext cx="269961" cy="1525786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Connector: Elbow 55">
            <a:extLst>
              <a:ext uri="{FF2B5EF4-FFF2-40B4-BE49-F238E27FC236}">
                <a16:creationId xmlns:a16="http://schemas.microsoft.com/office/drawing/2014/main" id="{AE643F61-CD97-4C06-897D-69DE8E7BE02E}"/>
              </a:ext>
            </a:extLst>
          </p:cNvPr>
          <p:cNvCxnSpPr>
            <a:cxnSpLocks/>
            <a:stCxn id="8" idx="2"/>
            <a:endCxn id="10" idx="0"/>
          </p:cNvCxnSpPr>
          <p:nvPr/>
        </p:nvCxnSpPr>
        <p:spPr>
          <a:xfrm rot="16200000" flipH="1">
            <a:off x="5294782" y="752067"/>
            <a:ext cx="269960" cy="1862552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Connector: Elbow 57">
            <a:extLst>
              <a:ext uri="{FF2B5EF4-FFF2-40B4-BE49-F238E27FC236}">
                <a16:creationId xmlns:a16="http://schemas.microsoft.com/office/drawing/2014/main" id="{DDC66837-E64C-49D3-B4CF-A2F6439A337C}"/>
              </a:ext>
            </a:extLst>
          </p:cNvPr>
          <p:cNvCxnSpPr>
            <a:cxnSpLocks/>
            <a:stCxn id="9" idx="2"/>
            <a:endCxn id="18" idx="0"/>
          </p:cNvCxnSpPr>
          <p:nvPr/>
        </p:nvCxnSpPr>
        <p:spPr>
          <a:xfrm rot="16200000" flipH="1">
            <a:off x="3634773" y="1525583"/>
            <a:ext cx="217873" cy="1542018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Connector: Elbow 59">
            <a:extLst>
              <a:ext uri="{FF2B5EF4-FFF2-40B4-BE49-F238E27FC236}">
                <a16:creationId xmlns:a16="http://schemas.microsoft.com/office/drawing/2014/main" id="{5ED394F7-AF66-47DD-A9ED-E848F8165120}"/>
              </a:ext>
            </a:extLst>
          </p:cNvPr>
          <p:cNvCxnSpPr>
            <a:cxnSpLocks/>
            <a:stCxn id="9" idx="2"/>
            <a:endCxn id="19" idx="0"/>
          </p:cNvCxnSpPr>
          <p:nvPr/>
        </p:nvCxnSpPr>
        <p:spPr>
          <a:xfrm rot="5400000">
            <a:off x="2206135" y="1638963"/>
            <a:ext cx="217872" cy="1315259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2C9F736A-3E3C-45C0-9E24-F8B5F31ED420}"/>
              </a:ext>
            </a:extLst>
          </p:cNvPr>
          <p:cNvSpPr txBox="1"/>
          <p:nvPr/>
        </p:nvSpPr>
        <p:spPr>
          <a:xfrm>
            <a:off x="2844985" y="3324759"/>
            <a:ext cx="124322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Predictable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23A483A-6AA7-4DE5-9FA2-037B081DC873}"/>
              </a:ext>
            </a:extLst>
          </p:cNvPr>
          <p:cNvSpPr txBox="1"/>
          <p:nvPr/>
        </p:nvSpPr>
        <p:spPr>
          <a:xfrm>
            <a:off x="5163209" y="3333149"/>
            <a:ext cx="151573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Unpredictable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A76B66A-36D1-4EC4-AA40-C386C95BDF05}"/>
              </a:ext>
            </a:extLst>
          </p:cNvPr>
          <p:cNvSpPr txBox="1"/>
          <p:nvPr/>
        </p:nvSpPr>
        <p:spPr>
          <a:xfrm>
            <a:off x="1996101" y="3851360"/>
            <a:ext cx="1360437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New Allocations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44A798A-D9FD-46B2-9992-E32C91BEDF38}"/>
              </a:ext>
            </a:extLst>
          </p:cNvPr>
          <p:cNvSpPr txBox="1"/>
          <p:nvPr/>
        </p:nvSpPr>
        <p:spPr>
          <a:xfrm>
            <a:off x="2622273" y="4107886"/>
            <a:ext cx="731290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Sharing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B225D7E-CFD3-4AE3-8832-8F2321DA8244}"/>
              </a:ext>
            </a:extLst>
          </p:cNvPr>
          <p:cNvSpPr txBox="1"/>
          <p:nvPr/>
        </p:nvSpPr>
        <p:spPr>
          <a:xfrm>
            <a:off x="2121905" y="4345075"/>
            <a:ext cx="1234633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MoD Jamming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FDC839E-89F1-4321-AF77-1AD11A73A523}"/>
              </a:ext>
            </a:extLst>
          </p:cNvPr>
          <p:cNvSpPr txBox="1"/>
          <p:nvPr/>
        </p:nvSpPr>
        <p:spPr>
          <a:xfrm>
            <a:off x="1692108" y="4595252"/>
            <a:ext cx="1664430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Test &amp; Development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A8A2144-B10D-4D39-B82F-02EA7357AF1A}"/>
              </a:ext>
            </a:extLst>
          </p:cNvPr>
          <p:cNvSpPr txBox="1"/>
          <p:nvPr/>
        </p:nvSpPr>
        <p:spPr>
          <a:xfrm>
            <a:off x="4572000" y="4042393"/>
            <a:ext cx="115954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Deliberate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112AAD2-122B-4546-8FB8-82BC06469FBA}"/>
              </a:ext>
            </a:extLst>
          </p:cNvPr>
          <p:cNvSpPr txBox="1"/>
          <p:nvPr/>
        </p:nvSpPr>
        <p:spPr>
          <a:xfrm>
            <a:off x="5975145" y="4036950"/>
            <a:ext cx="128067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Inadvertent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03054C6-6667-475D-92A9-F4AA90CCC49B}"/>
              </a:ext>
            </a:extLst>
          </p:cNvPr>
          <p:cNvSpPr txBox="1"/>
          <p:nvPr/>
        </p:nvSpPr>
        <p:spPr>
          <a:xfrm>
            <a:off x="4154257" y="4595252"/>
            <a:ext cx="835485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Jamming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2AE60AE-306B-4BA3-B485-AC3709F5FBD8}"/>
              </a:ext>
            </a:extLst>
          </p:cNvPr>
          <p:cNvSpPr txBox="1"/>
          <p:nvPr/>
        </p:nvSpPr>
        <p:spPr>
          <a:xfrm>
            <a:off x="3646523" y="4863375"/>
            <a:ext cx="1369285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Ignoring Licence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9A7020F-2849-4424-8039-E532AFCC82F5}"/>
              </a:ext>
            </a:extLst>
          </p:cNvPr>
          <p:cNvSpPr txBox="1"/>
          <p:nvPr/>
        </p:nvSpPr>
        <p:spPr>
          <a:xfrm>
            <a:off x="6830604" y="4863483"/>
            <a:ext cx="947567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Illegal use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2EBE1CE-0BDA-4515-82D8-62E858E8120F}"/>
              </a:ext>
            </a:extLst>
          </p:cNvPr>
          <p:cNvSpPr txBox="1"/>
          <p:nvPr/>
        </p:nvSpPr>
        <p:spPr>
          <a:xfrm>
            <a:off x="6831390" y="4580135"/>
            <a:ext cx="1487330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Equipment failure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F92EE70A-F1BF-462D-AD52-18E5B09E36BB}"/>
              </a:ext>
            </a:extLst>
          </p:cNvPr>
          <p:cNvSpPr txBox="1"/>
          <p:nvPr/>
        </p:nvSpPr>
        <p:spPr>
          <a:xfrm>
            <a:off x="3910954" y="5120970"/>
            <a:ext cx="110485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GB" sz="1400" dirty="0"/>
              <a:t>Equipment </a:t>
            </a:r>
          </a:p>
          <a:p>
            <a:pPr algn="r"/>
            <a:r>
              <a:rPr lang="en-GB" sz="1400" dirty="0"/>
              <a:t>modification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52EE205-AC02-49B9-8ECC-FB7D94B1AA2D}"/>
              </a:ext>
            </a:extLst>
          </p:cNvPr>
          <p:cNvSpPr txBox="1"/>
          <p:nvPr/>
        </p:nvSpPr>
        <p:spPr>
          <a:xfrm>
            <a:off x="8009050" y="4855245"/>
            <a:ext cx="1139607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Anti-Tracking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2D4C7167-C232-481D-A3BD-1C594E8EF57A}"/>
              </a:ext>
            </a:extLst>
          </p:cNvPr>
          <p:cNvSpPr txBox="1"/>
          <p:nvPr/>
        </p:nvSpPr>
        <p:spPr>
          <a:xfrm>
            <a:off x="8052092" y="5593900"/>
            <a:ext cx="1066254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Video </a:t>
            </a:r>
          </a:p>
          <a:p>
            <a:r>
              <a:rPr lang="en-GB" sz="1400" dirty="0"/>
              <a:t>Surveillance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1BF7DD7-1D5E-4645-BA67-9CB65379F358}"/>
              </a:ext>
            </a:extLst>
          </p:cNvPr>
          <p:cNvSpPr txBox="1"/>
          <p:nvPr/>
        </p:nvSpPr>
        <p:spPr>
          <a:xfrm>
            <a:off x="8052092" y="5120970"/>
            <a:ext cx="834011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400" dirty="0"/>
              <a:t>Phone</a:t>
            </a:r>
          </a:p>
          <a:p>
            <a:r>
              <a:rPr lang="en-GB" sz="1400" dirty="0"/>
              <a:t>Jammers</a:t>
            </a:r>
          </a:p>
        </p:txBody>
      </p:sp>
      <p:cxnSp>
        <p:nvCxnSpPr>
          <p:cNvPr id="87" name="Connector: Elbow 86">
            <a:extLst>
              <a:ext uri="{FF2B5EF4-FFF2-40B4-BE49-F238E27FC236}">
                <a16:creationId xmlns:a16="http://schemas.microsoft.com/office/drawing/2014/main" id="{53672271-6DAB-4FDB-8544-BC4A843DA19D}"/>
              </a:ext>
            </a:extLst>
          </p:cNvPr>
          <p:cNvCxnSpPr>
            <a:stCxn id="18" idx="2"/>
            <a:endCxn id="62" idx="0"/>
          </p:cNvCxnSpPr>
          <p:nvPr/>
        </p:nvCxnSpPr>
        <p:spPr>
          <a:xfrm rot="5400000">
            <a:off x="3854209" y="2664249"/>
            <a:ext cx="272899" cy="1048120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Connector: Elbow 88">
            <a:extLst>
              <a:ext uri="{FF2B5EF4-FFF2-40B4-BE49-F238E27FC236}">
                <a16:creationId xmlns:a16="http://schemas.microsoft.com/office/drawing/2014/main" id="{CA47F179-3723-4385-9175-83470E996EF5}"/>
              </a:ext>
            </a:extLst>
          </p:cNvPr>
          <p:cNvCxnSpPr>
            <a:stCxn id="18" idx="2"/>
            <a:endCxn id="63" idx="0"/>
          </p:cNvCxnSpPr>
          <p:nvPr/>
        </p:nvCxnSpPr>
        <p:spPr>
          <a:xfrm rot="16200000" flipH="1">
            <a:off x="5077253" y="2489324"/>
            <a:ext cx="281289" cy="1406359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Connector: Elbow 92">
            <a:extLst>
              <a:ext uri="{FF2B5EF4-FFF2-40B4-BE49-F238E27FC236}">
                <a16:creationId xmlns:a16="http://schemas.microsoft.com/office/drawing/2014/main" id="{6684A53B-BBFB-4C63-B7B9-73EA8E920741}"/>
              </a:ext>
            </a:extLst>
          </p:cNvPr>
          <p:cNvCxnSpPr>
            <a:stCxn id="62" idx="2"/>
            <a:endCxn id="64" idx="3"/>
          </p:cNvCxnSpPr>
          <p:nvPr/>
        </p:nvCxnSpPr>
        <p:spPr>
          <a:xfrm rot="5400000">
            <a:off x="3255989" y="3794640"/>
            <a:ext cx="311158" cy="110060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5" name="Connector: Elbow 94">
            <a:extLst>
              <a:ext uri="{FF2B5EF4-FFF2-40B4-BE49-F238E27FC236}">
                <a16:creationId xmlns:a16="http://schemas.microsoft.com/office/drawing/2014/main" id="{9DD67E20-4C59-4F60-9694-0DDE45A81142}"/>
              </a:ext>
            </a:extLst>
          </p:cNvPr>
          <p:cNvCxnSpPr>
            <a:stCxn id="62" idx="2"/>
            <a:endCxn id="65" idx="3"/>
          </p:cNvCxnSpPr>
          <p:nvPr/>
        </p:nvCxnSpPr>
        <p:spPr>
          <a:xfrm rot="5400000">
            <a:off x="3126239" y="3921416"/>
            <a:ext cx="567684" cy="113035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Connector: Elbow 96">
            <a:extLst>
              <a:ext uri="{FF2B5EF4-FFF2-40B4-BE49-F238E27FC236}">
                <a16:creationId xmlns:a16="http://schemas.microsoft.com/office/drawing/2014/main" id="{7C945DFA-28A9-4559-B2D0-2EA0208CE754}"/>
              </a:ext>
            </a:extLst>
          </p:cNvPr>
          <p:cNvCxnSpPr>
            <a:stCxn id="62" idx="2"/>
            <a:endCxn id="66" idx="3"/>
          </p:cNvCxnSpPr>
          <p:nvPr/>
        </p:nvCxnSpPr>
        <p:spPr>
          <a:xfrm rot="5400000">
            <a:off x="3009132" y="4041497"/>
            <a:ext cx="804873" cy="110060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9" name="Connector: Elbow 98">
            <a:extLst>
              <a:ext uri="{FF2B5EF4-FFF2-40B4-BE49-F238E27FC236}">
                <a16:creationId xmlns:a16="http://schemas.microsoft.com/office/drawing/2014/main" id="{3CD20740-CFCF-4CD6-B3CE-E40AA9F53B0D}"/>
              </a:ext>
            </a:extLst>
          </p:cNvPr>
          <p:cNvCxnSpPr>
            <a:stCxn id="62" idx="2"/>
            <a:endCxn id="67" idx="3"/>
          </p:cNvCxnSpPr>
          <p:nvPr/>
        </p:nvCxnSpPr>
        <p:spPr>
          <a:xfrm rot="5400000">
            <a:off x="2884043" y="4166586"/>
            <a:ext cx="1055050" cy="110060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" name="Connector: Elbow 103">
            <a:extLst>
              <a:ext uri="{FF2B5EF4-FFF2-40B4-BE49-F238E27FC236}">
                <a16:creationId xmlns:a16="http://schemas.microsoft.com/office/drawing/2014/main" id="{BE702981-B687-4F93-AB32-500AF7192C18}"/>
              </a:ext>
            </a:extLst>
          </p:cNvPr>
          <p:cNvCxnSpPr>
            <a:stCxn id="69" idx="2"/>
            <a:endCxn id="73" idx="1"/>
          </p:cNvCxnSpPr>
          <p:nvPr/>
        </p:nvCxnSpPr>
        <p:spPr>
          <a:xfrm rot="16200000" flipH="1">
            <a:off x="6559564" y="4462198"/>
            <a:ext cx="327742" cy="215909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6" name="Connector: Elbow 105">
            <a:extLst>
              <a:ext uri="{FF2B5EF4-FFF2-40B4-BE49-F238E27FC236}">
                <a16:creationId xmlns:a16="http://schemas.microsoft.com/office/drawing/2014/main" id="{751F37F4-D428-40B9-A0EF-353BB63CDDB8}"/>
              </a:ext>
            </a:extLst>
          </p:cNvPr>
          <p:cNvCxnSpPr>
            <a:stCxn id="63" idx="2"/>
            <a:endCxn id="68" idx="0"/>
          </p:cNvCxnSpPr>
          <p:nvPr/>
        </p:nvCxnSpPr>
        <p:spPr>
          <a:xfrm rot="5400000">
            <a:off x="5366470" y="3487786"/>
            <a:ext cx="339912" cy="769303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8" name="Connector: Elbow 107">
            <a:extLst>
              <a:ext uri="{FF2B5EF4-FFF2-40B4-BE49-F238E27FC236}">
                <a16:creationId xmlns:a16="http://schemas.microsoft.com/office/drawing/2014/main" id="{8F1CA14C-1E9F-4657-ADBF-7BEB85799A57}"/>
              </a:ext>
            </a:extLst>
          </p:cNvPr>
          <p:cNvCxnSpPr>
            <a:stCxn id="63" idx="2"/>
            <a:endCxn id="69" idx="0"/>
          </p:cNvCxnSpPr>
          <p:nvPr/>
        </p:nvCxnSpPr>
        <p:spPr>
          <a:xfrm rot="16200000" flipH="1">
            <a:off x="6101045" y="3522513"/>
            <a:ext cx="334469" cy="694404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0" name="Connector: Elbow 109">
            <a:extLst>
              <a:ext uri="{FF2B5EF4-FFF2-40B4-BE49-F238E27FC236}">
                <a16:creationId xmlns:a16="http://schemas.microsoft.com/office/drawing/2014/main" id="{C00743CE-64C0-4CCB-99AE-3F62F5265756}"/>
              </a:ext>
            </a:extLst>
          </p:cNvPr>
          <p:cNvCxnSpPr>
            <a:stCxn id="69" idx="2"/>
            <a:endCxn id="72" idx="1"/>
          </p:cNvCxnSpPr>
          <p:nvPr/>
        </p:nvCxnSpPr>
        <p:spPr>
          <a:xfrm rot="16200000" flipH="1">
            <a:off x="6417497" y="4604265"/>
            <a:ext cx="611090" cy="215123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2" name="Connector: Elbow 111">
            <a:extLst>
              <a:ext uri="{FF2B5EF4-FFF2-40B4-BE49-F238E27FC236}">
                <a16:creationId xmlns:a16="http://schemas.microsoft.com/office/drawing/2014/main" id="{1F4F906B-EED2-410A-9043-9415D0D65809}"/>
              </a:ext>
            </a:extLst>
          </p:cNvPr>
          <p:cNvCxnSpPr>
            <a:stCxn id="72" idx="3"/>
            <a:endCxn id="75" idx="1"/>
          </p:cNvCxnSpPr>
          <p:nvPr/>
        </p:nvCxnSpPr>
        <p:spPr>
          <a:xfrm flipV="1">
            <a:off x="7778171" y="5009134"/>
            <a:ext cx="230879" cy="8238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4" name="Connector: Elbow 113">
            <a:extLst>
              <a:ext uri="{FF2B5EF4-FFF2-40B4-BE49-F238E27FC236}">
                <a16:creationId xmlns:a16="http://schemas.microsoft.com/office/drawing/2014/main" id="{28AE5C02-353F-483C-BD81-3E2F96848EF5}"/>
              </a:ext>
            </a:extLst>
          </p:cNvPr>
          <p:cNvCxnSpPr>
            <a:stCxn id="72" idx="3"/>
            <a:endCxn id="77" idx="1"/>
          </p:cNvCxnSpPr>
          <p:nvPr/>
        </p:nvCxnSpPr>
        <p:spPr>
          <a:xfrm>
            <a:off x="7778171" y="5017372"/>
            <a:ext cx="273921" cy="365208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Connector: Elbow 115">
            <a:extLst>
              <a:ext uri="{FF2B5EF4-FFF2-40B4-BE49-F238E27FC236}">
                <a16:creationId xmlns:a16="http://schemas.microsoft.com/office/drawing/2014/main" id="{A6EA90BA-550E-4D4A-A9F1-7DCA2A19A8BD}"/>
              </a:ext>
            </a:extLst>
          </p:cNvPr>
          <p:cNvCxnSpPr>
            <a:stCxn id="72" idx="3"/>
            <a:endCxn id="76" idx="1"/>
          </p:cNvCxnSpPr>
          <p:nvPr/>
        </p:nvCxnSpPr>
        <p:spPr>
          <a:xfrm>
            <a:off x="7778171" y="5017372"/>
            <a:ext cx="273921" cy="838138"/>
          </a:xfrm>
          <a:prstGeom prst="bentConnector3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8" name="Connector: Elbow 117">
            <a:extLst>
              <a:ext uri="{FF2B5EF4-FFF2-40B4-BE49-F238E27FC236}">
                <a16:creationId xmlns:a16="http://schemas.microsoft.com/office/drawing/2014/main" id="{FF5FAA7E-56B7-491A-BF4D-9C9FF114ACAC}"/>
              </a:ext>
            </a:extLst>
          </p:cNvPr>
          <p:cNvCxnSpPr>
            <a:stCxn id="68" idx="2"/>
            <a:endCxn id="70" idx="3"/>
          </p:cNvCxnSpPr>
          <p:nvPr/>
        </p:nvCxnSpPr>
        <p:spPr>
          <a:xfrm rot="5400000">
            <a:off x="4902050" y="4499417"/>
            <a:ext cx="337416" cy="162032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0" name="Connector: Elbow 119">
            <a:extLst>
              <a:ext uri="{FF2B5EF4-FFF2-40B4-BE49-F238E27FC236}">
                <a16:creationId xmlns:a16="http://schemas.microsoft.com/office/drawing/2014/main" id="{26D17AAA-F6EC-497C-B97B-ADDE6AC4F211}"/>
              </a:ext>
            </a:extLst>
          </p:cNvPr>
          <p:cNvCxnSpPr>
            <a:stCxn id="68" idx="2"/>
            <a:endCxn id="71" idx="3"/>
          </p:cNvCxnSpPr>
          <p:nvPr/>
        </p:nvCxnSpPr>
        <p:spPr>
          <a:xfrm rot="5400000">
            <a:off x="4781022" y="4646511"/>
            <a:ext cx="605539" cy="135966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2" name="Connector: Elbow 121">
            <a:extLst>
              <a:ext uri="{FF2B5EF4-FFF2-40B4-BE49-F238E27FC236}">
                <a16:creationId xmlns:a16="http://schemas.microsoft.com/office/drawing/2014/main" id="{2DED8326-F69D-4A01-820E-2D6B5E5F5D51}"/>
              </a:ext>
            </a:extLst>
          </p:cNvPr>
          <p:cNvCxnSpPr>
            <a:stCxn id="68" idx="2"/>
            <a:endCxn id="74" idx="3"/>
          </p:cNvCxnSpPr>
          <p:nvPr/>
        </p:nvCxnSpPr>
        <p:spPr>
          <a:xfrm rot="5400000">
            <a:off x="4598364" y="4829169"/>
            <a:ext cx="970855" cy="135966"/>
          </a:xfrm>
          <a:prstGeom prst="bentConnector2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083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/>
      <p:bldP spid="21" grpId="0"/>
      <p:bldP spid="22" grpId="0"/>
      <p:bldP spid="50" grpId="0"/>
      <p:bldP spid="62" grpId="0" animBg="1"/>
      <p:bldP spid="63" grpId="0" animBg="1"/>
      <p:bldP spid="64" grpId="0"/>
      <p:bldP spid="65" grpId="0"/>
      <p:bldP spid="66" grpId="0"/>
      <p:bldP spid="67" grpId="0"/>
      <p:bldP spid="68" grpId="0" animBg="1"/>
      <p:bldP spid="69" grpId="0" animBg="1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48BC3-FA0A-417C-9526-EA34EA75C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184" y="274638"/>
            <a:ext cx="8336323" cy="746854"/>
          </a:xfrm>
        </p:spPr>
        <p:txBody>
          <a:bodyPr>
            <a:normAutofit fontScale="90000"/>
          </a:bodyPr>
          <a:lstStyle/>
          <a:p>
            <a:r>
              <a:rPr lang="en-GB" dirty="0"/>
              <a:t>Factors Affecting Susceptibility to Interference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D0D95E-C0B0-463C-BE20-7DBBAF8F274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97924" y="1573213"/>
            <a:ext cx="7727092" cy="431684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C1975"/>
                </a:solidFill>
              </a:rPr>
              <a:t>Power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Received signal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Interference source</a:t>
            </a:r>
          </a:p>
          <a:p>
            <a:r>
              <a:rPr lang="en-GB" dirty="0">
                <a:solidFill>
                  <a:srgbClr val="0C1975"/>
                </a:solidFill>
              </a:rPr>
              <a:t>Receiver Design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Filtering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Antenna directivity</a:t>
            </a:r>
          </a:p>
          <a:p>
            <a:r>
              <a:rPr lang="en-GB" dirty="0">
                <a:solidFill>
                  <a:srgbClr val="0C1975"/>
                </a:solidFill>
              </a:rPr>
              <a:t>Transmitter Spurious Emissions</a:t>
            </a:r>
          </a:p>
          <a:p>
            <a:r>
              <a:rPr lang="en-GB" dirty="0">
                <a:solidFill>
                  <a:srgbClr val="0C1975"/>
                </a:solidFill>
              </a:rPr>
              <a:t>Separation Distance</a:t>
            </a:r>
          </a:p>
          <a:p>
            <a:r>
              <a:rPr lang="en-GB" dirty="0">
                <a:solidFill>
                  <a:srgbClr val="0C1975"/>
                </a:solidFill>
              </a:rPr>
              <a:t>Terrain</a:t>
            </a:r>
          </a:p>
        </p:txBody>
      </p:sp>
    </p:spTree>
    <p:extLst>
      <p:ext uri="{BB962C8B-B14F-4D97-AF65-F5344CB8AC3E}">
        <p14:creationId xmlns:p14="http://schemas.microsoft.com/office/powerpoint/2010/main" val="253352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31750-8957-4C5B-AAD8-2A9A3BE95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55092"/>
          </a:xfrm>
        </p:spPr>
        <p:txBody>
          <a:bodyPr/>
          <a:lstStyle/>
          <a:p>
            <a:r>
              <a:rPr lang="en-GB" dirty="0"/>
              <a:t>How to Interference Detect?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B3B58A-FEF0-483F-B7FB-5DD16B34624D}"/>
              </a:ext>
            </a:extLst>
          </p:cNvPr>
          <p:cNvSpPr txBox="1"/>
          <p:nvPr/>
        </p:nvSpPr>
        <p:spPr>
          <a:xfrm>
            <a:off x="806691" y="4291915"/>
            <a:ext cx="11398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C1975"/>
                </a:solidFill>
              </a:rPr>
              <a:t>Direction</a:t>
            </a:r>
          </a:p>
          <a:p>
            <a:pPr algn="ctr"/>
            <a:r>
              <a:rPr lang="en-GB" sz="2000" dirty="0">
                <a:solidFill>
                  <a:srgbClr val="0C1975"/>
                </a:solidFill>
              </a:rPr>
              <a:t>Finding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D8FDC5-12E2-40FC-A805-489B2430D274}"/>
              </a:ext>
            </a:extLst>
          </p:cNvPr>
          <p:cNvSpPr txBox="1"/>
          <p:nvPr/>
        </p:nvSpPr>
        <p:spPr>
          <a:xfrm>
            <a:off x="3796309" y="4291915"/>
            <a:ext cx="1551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C1975"/>
                </a:solidFill>
              </a:rPr>
              <a:t>Triangulation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EA0FB1-F2C0-4E98-A841-71C3D8AAC6B6}"/>
              </a:ext>
            </a:extLst>
          </p:cNvPr>
          <p:cNvSpPr txBox="1"/>
          <p:nvPr/>
        </p:nvSpPr>
        <p:spPr>
          <a:xfrm>
            <a:off x="7053741" y="4291915"/>
            <a:ext cx="12557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C1975"/>
                </a:solidFill>
              </a:rPr>
              <a:t>Deductive</a:t>
            </a:r>
          </a:p>
          <a:p>
            <a:pPr algn="ctr"/>
            <a:r>
              <a:rPr lang="en-GB" sz="2000" dirty="0">
                <a:solidFill>
                  <a:srgbClr val="0C1975"/>
                </a:solidFill>
              </a:rPr>
              <a:t>Reasoning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BF54A3-34B0-40B1-9819-5D3F935A5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464" y="2082393"/>
            <a:ext cx="2286319" cy="18290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991CB7B-BC41-45A8-B251-F42E7E4A56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971" y="1968076"/>
            <a:ext cx="3096057" cy="2057687"/>
          </a:xfrm>
          <a:prstGeom prst="rect">
            <a:avLst/>
          </a:prstGeom>
        </p:spPr>
      </p:pic>
      <p:pic>
        <p:nvPicPr>
          <p:cNvPr id="14" name="Picture 13" descr="A close up of a screen&#10;&#10;Description generated with very high confidence">
            <a:extLst>
              <a:ext uri="{FF2B5EF4-FFF2-40B4-BE49-F238E27FC236}">
                <a16:creationId xmlns:a16="http://schemas.microsoft.com/office/drawing/2014/main" id="{1995AF9E-3C80-489A-963F-A95A865F2F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4216" y="1968076"/>
            <a:ext cx="2114845" cy="208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699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502558" y="2955906"/>
            <a:ext cx="1154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Grapefruit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57887" y="2954918"/>
            <a:ext cx="6110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Shot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Put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59427" y="2941628"/>
            <a:ext cx="826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Cricket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Ball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00643" y="2941628"/>
            <a:ext cx="778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Tennis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ball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3713" y="2955906"/>
            <a:ext cx="5952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Pool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Ball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7943" y="2971293"/>
            <a:ext cx="7857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Marble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21630" y="2955906"/>
            <a:ext cx="1513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</a:rPr>
              <a:t>Bicycle Wheel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38359" y="4804225"/>
            <a:ext cx="124963" cy="12496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49453" y="1296555"/>
            <a:ext cx="636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C1975"/>
                </a:solidFill>
              </a:rPr>
              <a:t>DME</a:t>
            </a:r>
          </a:p>
          <a:p>
            <a:endParaRPr lang="en-GB" dirty="0">
              <a:solidFill>
                <a:srgbClr val="0C1975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94003" y="1283575"/>
            <a:ext cx="8649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0C1975"/>
                </a:solidFill>
              </a:rPr>
              <a:t>ILS</a:t>
            </a:r>
          </a:p>
          <a:p>
            <a:pPr algn="ctr"/>
            <a:r>
              <a:rPr lang="en-GB" dirty="0">
                <a:solidFill>
                  <a:srgbClr val="0C1975"/>
                </a:solidFill>
              </a:rPr>
              <a:t>Marker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17329" y="1289559"/>
            <a:ext cx="10018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0C1975"/>
                </a:solidFill>
              </a:rPr>
              <a:t>ILS</a:t>
            </a:r>
          </a:p>
          <a:p>
            <a:pPr algn="ctr"/>
            <a:r>
              <a:rPr lang="en-GB" dirty="0">
                <a:solidFill>
                  <a:srgbClr val="0C1975"/>
                </a:solidFill>
              </a:rPr>
              <a:t>Localiser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58252" y="1296557"/>
            <a:ext cx="11753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0C1975"/>
                </a:solidFill>
              </a:rPr>
              <a:t>ILS</a:t>
            </a:r>
          </a:p>
          <a:p>
            <a:pPr algn="ctr"/>
            <a:r>
              <a:rPr lang="en-GB" dirty="0">
                <a:solidFill>
                  <a:srgbClr val="0C1975"/>
                </a:solidFill>
              </a:rPr>
              <a:t>Glideslope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66643" y="1340070"/>
            <a:ext cx="5904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0C1975"/>
                </a:solidFill>
              </a:rPr>
              <a:t>VOR</a:t>
            </a:r>
          </a:p>
          <a:p>
            <a:pPr algn="ctr"/>
            <a:endParaRPr lang="en-GB" dirty="0">
              <a:solidFill>
                <a:srgbClr val="0C1975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33717" y="1299141"/>
            <a:ext cx="8883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0C1975"/>
                </a:solidFill>
              </a:rPr>
              <a:t>VHF </a:t>
            </a:r>
          </a:p>
          <a:p>
            <a:pPr algn="ctr"/>
            <a:r>
              <a:rPr lang="en-GB" dirty="0" err="1">
                <a:solidFill>
                  <a:srgbClr val="0C1975"/>
                </a:solidFill>
              </a:rPr>
              <a:t>Comms</a:t>
            </a:r>
            <a:endParaRPr lang="en-GB" dirty="0">
              <a:solidFill>
                <a:srgbClr val="0C1975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09742" y="1296556"/>
            <a:ext cx="6912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0C1975"/>
                </a:solidFill>
              </a:rPr>
              <a:t>GNSS</a:t>
            </a:r>
          </a:p>
          <a:p>
            <a:pPr algn="ctr"/>
            <a:endParaRPr lang="en-GB" dirty="0">
              <a:solidFill>
                <a:srgbClr val="0C1975"/>
              </a:solidFill>
            </a:endParaRPr>
          </a:p>
        </p:txBody>
      </p:sp>
      <p:cxnSp>
        <p:nvCxnSpPr>
          <p:cNvPr id="32" name="Elbow Connector 31"/>
          <p:cNvCxnSpPr>
            <a:cxnSpLocks/>
            <a:stCxn id="24" idx="2"/>
            <a:endCxn id="21" idx="0"/>
          </p:cNvCxnSpPr>
          <p:nvPr/>
        </p:nvCxnSpPr>
        <p:spPr>
          <a:xfrm rot="16200000" flipH="1">
            <a:off x="3716663" y="-805967"/>
            <a:ext cx="1013020" cy="6510726"/>
          </a:xfrm>
          <a:prstGeom prst="bentConnector3">
            <a:avLst>
              <a:gd name="adj1" fmla="val 85360"/>
            </a:avLst>
          </a:prstGeom>
          <a:ln>
            <a:headEnd type="triangl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>
            <a:stCxn id="30" idx="2"/>
            <a:endCxn id="20" idx="0"/>
          </p:cNvCxnSpPr>
          <p:nvPr/>
        </p:nvCxnSpPr>
        <p:spPr>
          <a:xfrm rot="5400000">
            <a:off x="763892" y="1679835"/>
            <a:ext cx="1028406" cy="1554510"/>
          </a:xfrm>
          <a:prstGeom prst="bentConnector3">
            <a:avLst>
              <a:gd name="adj1" fmla="val 26758"/>
            </a:avLst>
          </a:prstGeom>
          <a:ln>
            <a:solidFill>
              <a:srgbClr val="00B050"/>
            </a:solidFill>
            <a:headEnd type="triangl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Elbow Connector 35"/>
          <p:cNvCxnSpPr>
            <a:stCxn id="25" idx="2"/>
            <a:endCxn id="16" idx="0"/>
          </p:cNvCxnSpPr>
          <p:nvPr/>
        </p:nvCxnSpPr>
        <p:spPr>
          <a:xfrm rot="5400000">
            <a:off x="4082435" y="1710891"/>
            <a:ext cx="1025012" cy="1463042"/>
          </a:xfrm>
          <a:prstGeom prst="bentConnector3">
            <a:avLst>
              <a:gd name="adj1" fmla="val 54708"/>
            </a:avLst>
          </a:prstGeom>
          <a:ln>
            <a:solidFill>
              <a:srgbClr val="FFC000"/>
            </a:solidFill>
            <a:headEnd type="triangl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>
            <a:stCxn id="26" idx="2"/>
            <a:endCxn id="17" idx="0"/>
          </p:cNvCxnSpPr>
          <p:nvPr/>
        </p:nvCxnSpPr>
        <p:spPr>
          <a:xfrm rot="5400000">
            <a:off x="3042686" y="1766046"/>
            <a:ext cx="1005738" cy="1345427"/>
          </a:xfrm>
          <a:prstGeom prst="bentConnector3">
            <a:avLst>
              <a:gd name="adj1" fmla="val 27897"/>
            </a:avLst>
          </a:prstGeom>
          <a:ln>
            <a:solidFill>
              <a:srgbClr val="00B0F0"/>
            </a:solidFill>
            <a:headEnd type="triangl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29" idx="2"/>
            <a:endCxn id="19" idx="0"/>
          </p:cNvCxnSpPr>
          <p:nvPr/>
        </p:nvCxnSpPr>
        <p:spPr>
          <a:xfrm rot="5400000">
            <a:off x="3264401" y="-157602"/>
            <a:ext cx="1010434" cy="5216582"/>
          </a:xfrm>
          <a:prstGeom prst="bentConnector3">
            <a:avLst>
              <a:gd name="adj1" fmla="val 12622"/>
            </a:avLst>
          </a:prstGeom>
          <a:ln>
            <a:solidFill>
              <a:srgbClr val="FF0000"/>
            </a:solidFill>
            <a:headEnd type="triangl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>
            <a:stCxn id="27" idx="2"/>
            <a:endCxn id="14" idx="0"/>
          </p:cNvCxnSpPr>
          <p:nvPr/>
        </p:nvCxnSpPr>
        <p:spPr>
          <a:xfrm rot="16200000" flipH="1">
            <a:off x="3606251" y="1482550"/>
            <a:ext cx="1013018" cy="1933693"/>
          </a:xfrm>
          <a:prstGeom prst="bentConnector3">
            <a:avLst>
              <a:gd name="adj1" fmla="val 67646"/>
            </a:avLst>
          </a:prstGeom>
          <a:ln>
            <a:solidFill>
              <a:srgbClr val="7030A0"/>
            </a:solidFill>
            <a:headEnd type="triangl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Title 1"/>
          <p:cNvSpPr>
            <a:spLocks noGrp="1"/>
          </p:cNvSpPr>
          <p:nvPr>
            <p:ph type="title"/>
          </p:nvPr>
        </p:nvSpPr>
        <p:spPr>
          <a:xfrm>
            <a:off x="320907" y="270588"/>
            <a:ext cx="7782018" cy="713401"/>
          </a:xfrm>
        </p:spPr>
        <p:txBody>
          <a:bodyPr>
            <a:normAutofit/>
          </a:bodyPr>
          <a:lstStyle/>
          <a:p>
            <a:r>
              <a:rPr lang="en-GB" dirty="0"/>
              <a:t>Relative Minimum Signal Levels</a:t>
            </a:r>
          </a:p>
        </p:txBody>
      </p:sp>
      <p:cxnSp>
        <p:nvCxnSpPr>
          <p:cNvPr id="31" name="Connector: Elbow 30">
            <a:extLst>
              <a:ext uri="{FF2B5EF4-FFF2-40B4-BE49-F238E27FC236}">
                <a16:creationId xmlns:a16="http://schemas.microsoft.com/office/drawing/2014/main" id="{909DCA47-5700-4930-A038-25CB4DA0353A}"/>
              </a:ext>
            </a:extLst>
          </p:cNvPr>
          <p:cNvCxnSpPr>
            <a:stCxn id="28" idx="2"/>
            <a:endCxn id="18" idx="0"/>
          </p:cNvCxnSpPr>
          <p:nvPr/>
        </p:nvCxnSpPr>
        <p:spPr>
          <a:xfrm rot="5400000">
            <a:off x="4248159" y="-272066"/>
            <a:ext cx="955227" cy="5472160"/>
          </a:xfrm>
          <a:prstGeom prst="bentConnector3">
            <a:avLst>
              <a:gd name="adj1" fmla="val 38533"/>
            </a:avLst>
          </a:prstGeom>
          <a:ln>
            <a:solidFill>
              <a:schemeClr val="accent4">
                <a:lumMod val="40000"/>
                <a:lumOff val="60000"/>
              </a:schemeClr>
            </a:solidFill>
            <a:headEnd type="triangl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6DCBFBF9-4F33-402D-A4BD-7273590EA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419" y="4663755"/>
            <a:ext cx="447737" cy="447737"/>
          </a:xfrm>
          <a:prstGeom prst="rect">
            <a:avLst/>
          </a:prstGeom>
        </p:spPr>
      </p:pic>
      <p:pic>
        <p:nvPicPr>
          <p:cNvPr id="9" name="Picture 8" descr="A picture containing tennis, athletic game, sport, indoor&#10;&#10;Description generated with very high confidence">
            <a:extLst>
              <a:ext uri="{FF2B5EF4-FFF2-40B4-BE49-F238E27FC236}">
                <a16:creationId xmlns:a16="http://schemas.microsoft.com/office/drawing/2014/main" id="{466F86EA-32B1-4D14-9853-955EBF14BF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8394" y="4592314"/>
            <a:ext cx="552527" cy="562053"/>
          </a:xfrm>
          <a:prstGeom prst="rect">
            <a:avLst/>
          </a:prstGeom>
        </p:spPr>
      </p:pic>
      <p:pic>
        <p:nvPicPr>
          <p:cNvPr id="12" name="Picture 11" descr="A picture containing cricket, sport, athletic game&#10;&#10;Description generated with very high confidence">
            <a:extLst>
              <a:ext uri="{FF2B5EF4-FFF2-40B4-BE49-F238E27FC236}">
                <a16:creationId xmlns:a16="http://schemas.microsoft.com/office/drawing/2014/main" id="{D8425371-D4CE-4F76-B401-5FED73D15A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6307" y="4612225"/>
            <a:ext cx="523948" cy="54300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AFAD458-69CE-40C4-BCC6-9F8F39CF95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8174" y="4516099"/>
            <a:ext cx="714475" cy="714475"/>
          </a:xfrm>
          <a:prstGeom prst="rect">
            <a:avLst/>
          </a:prstGeom>
        </p:spPr>
      </p:pic>
      <p:pic>
        <p:nvPicPr>
          <p:cNvPr id="35" name="Picture 34" descr="A close up of a sliced orange&#10;&#10;Description generated with high confidence">
            <a:extLst>
              <a:ext uri="{FF2B5EF4-FFF2-40B4-BE49-F238E27FC236}">
                <a16:creationId xmlns:a16="http://schemas.microsoft.com/office/drawing/2014/main" id="{A8D38535-5FDC-44EA-B85D-1914433E6E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4954" y="4339870"/>
            <a:ext cx="1095528" cy="1066949"/>
          </a:xfrm>
          <a:prstGeom prst="rect">
            <a:avLst/>
          </a:prstGeom>
        </p:spPr>
      </p:pic>
      <p:pic>
        <p:nvPicPr>
          <p:cNvPr id="39" name="Picture 38" descr="A picture containing bicycle&#10;&#10;Description generated with very high confidence">
            <a:extLst>
              <a:ext uri="{FF2B5EF4-FFF2-40B4-BE49-F238E27FC236}">
                <a16:creationId xmlns:a16="http://schemas.microsoft.com/office/drawing/2014/main" id="{88A0D21E-D0E1-4DB0-984C-F9E20A84FC1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2724" y="3340459"/>
            <a:ext cx="3077004" cy="3086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6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  <p:bldP spid="19" grpId="0"/>
      <p:bldP spid="20" grpId="0"/>
      <p:bldP spid="21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mountain&#10;&#10;Description generated with high confidence">
            <a:extLst>
              <a:ext uri="{FF2B5EF4-FFF2-40B4-BE49-F238E27FC236}">
                <a16:creationId xmlns:a16="http://schemas.microsoft.com/office/drawing/2014/main" id="{8F340A23-F313-4A00-9FDF-F4B3F5B38A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36" y="1075794"/>
            <a:ext cx="8621328" cy="52585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0588"/>
            <a:ext cx="7782018" cy="713401"/>
          </a:xfrm>
        </p:spPr>
        <p:txBody>
          <a:bodyPr>
            <a:normAutofit/>
          </a:bodyPr>
          <a:lstStyle/>
          <a:p>
            <a:r>
              <a:rPr lang="en-GB" dirty="0"/>
              <a:t>Case Study 1:  LED Interference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b="51159"/>
          <a:stretch/>
        </p:blipFill>
        <p:spPr>
          <a:xfrm>
            <a:off x="472016" y="2612571"/>
            <a:ext cx="8395327" cy="37115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91A226E-7FA3-484E-BC08-C7090DB42FAE}"/>
              </a:ext>
            </a:extLst>
          </p:cNvPr>
          <p:cNvSpPr txBox="1"/>
          <p:nvPr/>
        </p:nvSpPr>
        <p:spPr>
          <a:xfrm>
            <a:off x="472016" y="1421563"/>
            <a:ext cx="830521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C1975"/>
                </a:solidFill>
              </a:rPr>
              <a:t>Scenario: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B0F0"/>
                </a:solidFill>
              </a:rPr>
              <a:t>Intermittent Interference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B0F0"/>
                </a:solidFill>
              </a:rPr>
              <a:t>Affected frequencies 119.975, 127.8, 306.2 &amp; 353.5 MHz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B0F0"/>
                </a:solidFill>
              </a:rPr>
              <a:t>Minimum wanted signal -93dBm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C1975"/>
                </a:solidFill>
              </a:rPr>
              <a:t>Reason for Interference:</a:t>
            </a:r>
            <a:r>
              <a:rPr lang="en-GB" sz="2400" dirty="0">
                <a:solidFill>
                  <a:srgbClr val="0C1975"/>
                </a:solidFill>
              </a:rPr>
              <a:t> 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B0F0"/>
                </a:solidFill>
              </a:rPr>
              <a:t>Microwave site ≈2.5 km away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B0F0"/>
                </a:solidFill>
              </a:rPr>
              <a:t>LED , florescent tube replacement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C1975"/>
                </a:solidFill>
              </a:rPr>
              <a:t>Solution: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B0F0"/>
                </a:solidFill>
              </a:rPr>
              <a:t>Replace light bulb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 descr="A picture containing indoor, wall, object, metal&#10;&#10;Description generated with very high confidence">
            <a:extLst>
              <a:ext uri="{FF2B5EF4-FFF2-40B4-BE49-F238E27FC236}">
                <a16:creationId xmlns:a16="http://schemas.microsoft.com/office/drawing/2014/main" id="{8387D3A2-3B5F-4590-B05F-E7D8EF3D89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547" y="1066268"/>
            <a:ext cx="7020905" cy="526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63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0588"/>
            <a:ext cx="7782018" cy="713401"/>
          </a:xfrm>
        </p:spPr>
        <p:txBody>
          <a:bodyPr>
            <a:normAutofit fontScale="90000"/>
          </a:bodyPr>
          <a:lstStyle/>
          <a:p>
            <a:r>
              <a:rPr lang="en-GB" dirty="0"/>
              <a:t>Case Study 2: Mobile Phones vs S-Band Radar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51896B-B0F4-424E-AC93-240E74EFF38C}"/>
              </a:ext>
            </a:extLst>
          </p:cNvPr>
          <p:cNvSpPr txBox="1"/>
          <p:nvPr/>
        </p:nvSpPr>
        <p:spPr>
          <a:xfrm>
            <a:off x="254442" y="1451689"/>
            <a:ext cx="865897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C1975"/>
                </a:solidFill>
              </a:rPr>
              <a:t>Scenario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2 500 – 2 690 MHz identified for International Mobile Telecommunications in 2007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2 700 – 2 900 MHz allocated to Aeronautical </a:t>
            </a:r>
            <a:r>
              <a:rPr lang="en-GB" dirty="0" err="1">
                <a:solidFill>
                  <a:srgbClr val="00B0F0"/>
                </a:solidFill>
              </a:rPr>
              <a:t>Radionavigation</a:t>
            </a:r>
            <a:r>
              <a:rPr lang="en-GB" dirty="0">
                <a:solidFill>
                  <a:srgbClr val="00B0F0"/>
                </a:solidFill>
              </a:rPr>
              <a:t> (Airport Radar)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2 690 – 2 700 MHz allocated to Radio Astronomy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2008 Ofcom testing Impact of Radar to Mobile Phones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C1975"/>
                </a:solidFill>
              </a:rPr>
              <a:t>Reason for Interference: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Lack of Radar filtering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Power of the mobile base stations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Manufacturers lack of regulatory due diligence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C1975"/>
                </a:solidFill>
              </a:rPr>
              <a:t>Solution: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Options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Block implementation of 4G mobile phone deployment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Procedural approaches only (15 movements/hour)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Delay implementation of 4G mobile deployment &amp; Modification of the Radar receiver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Cost £150m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4 Year programme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FD3349-589A-4893-8A72-F459D3BB2C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922" y="1853988"/>
            <a:ext cx="6078239" cy="3999323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BB657E30-E895-4C1D-9813-E2339BD66A7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2806327"/>
              </p:ext>
            </p:extLst>
          </p:nvPr>
        </p:nvGraphicFramePr>
        <p:xfrm>
          <a:off x="1554972" y="1859238"/>
          <a:ext cx="6076950" cy="4000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C7FA5466-F0E2-4691-9837-D5234E45001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5794606"/>
              </p:ext>
            </p:extLst>
          </p:nvPr>
        </p:nvGraphicFramePr>
        <p:xfrm>
          <a:off x="1553478" y="1865048"/>
          <a:ext cx="6076950" cy="4000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AFE7E8BA-1BCE-4A29-93FF-81799322F1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8348" y="1147972"/>
            <a:ext cx="6427304" cy="524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702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5" grpId="1">
        <p:bldAsOne/>
      </p:bldGraphic>
      <p:bldGraphic spid="6" grpId="0">
        <p:bldAsOne/>
      </p:bldGraphic>
      <p:bldGraphic spid="6" grpId="1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2DADE7-54D2-4AC0-90B0-A8D1403BB3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569" y="1314959"/>
            <a:ext cx="8396204" cy="45186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69DEDB-E5CD-4497-A520-8D9EA01171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813" y="1977081"/>
            <a:ext cx="8623831" cy="29161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C156ED-5BE0-49A1-94B7-8A1CB432DD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907" y="1179872"/>
            <a:ext cx="8378250" cy="46304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0588"/>
            <a:ext cx="7782018" cy="713401"/>
          </a:xfrm>
        </p:spPr>
        <p:txBody>
          <a:bodyPr>
            <a:normAutofit fontScale="90000"/>
          </a:bodyPr>
          <a:lstStyle/>
          <a:p>
            <a:r>
              <a:rPr lang="en-GB" dirty="0"/>
              <a:t>Case Study 3: Mobile Phones vs Rad Alt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1A226E-7FA3-484E-BC08-C7090DB42FAE}"/>
              </a:ext>
            </a:extLst>
          </p:cNvPr>
          <p:cNvSpPr txBox="1"/>
          <p:nvPr/>
        </p:nvSpPr>
        <p:spPr>
          <a:xfrm>
            <a:off x="284021" y="1413063"/>
            <a:ext cx="857595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C1975"/>
                </a:solidFill>
              </a:rPr>
              <a:t>Scenario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Proposed use of the frequency bands 3 700 – 4 200 &amp; 4 400 – 4 600 MHz by mobile phones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Radio altimeters operate in the frequency band 4 200 – 4 400 MHz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Radio altimeter performance defined in M.2059 “ Operational and technical characteristics and protection criteria of radio altimeters….” (2014)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C1975"/>
                </a:solidFill>
              </a:rPr>
              <a:t>Potential Issue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Adjacent band interference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Study based on supplied mobile phone characteristics &amp; M.2059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Airport protected surfaces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GB" dirty="0">
              <a:solidFill>
                <a:srgbClr val="0C1975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472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F8040-C09E-4CF8-8E8B-42410B8F6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38616"/>
          </a:xfrm>
        </p:spPr>
        <p:txBody>
          <a:bodyPr/>
          <a:lstStyle/>
          <a:p>
            <a:r>
              <a:rPr lang="en-GB" dirty="0"/>
              <a:t>Case study 3: Results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D8EE34-13C9-4AA3-AB24-1BE3FAF77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06" y="1297539"/>
            <a:ext cx="8534769" cy="4758202"/>
          </a:xfrm>
          <a:prstGeom prst="rect">
            <a:avLst/>
          </a:prstGeom>
        </p:spPr>
      </p:pic>
      <p:pic>
        <p:nvPicPr>
          <p:cNvPr id="2050" name="Chart 1">
            <a:extLst>
              <a:ext uri="{FF2B5EF4-FFF2-40B4-BE49-F238E27FC236}">
                <a16:creationId xmlns:a16="http://schemas.microsoft.com/office/drawing/2014/main" id="{2F99E4F6-9D02-4B17-B6EF-0801A3A7F78E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7" y="1297539"/>
            <a:ext cx="8534768" cy="4758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Chart 1">
            <a:extLst>
              <a:ext uri="{FF2B5EF4-FFF2-40B4-BE49-F238E27FC236}">
                <a16:creationId xmlns:a16="http://schemas.microsoft.com/office/drawing/2014/main" id="{2D9BB4A2-6057-4BC7-A183-EA854A5F8A80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5" y="1297539"/>
            <a:ext cx="8534770" cy="4758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2436FF-57B7-4247-ABAD-525775A63D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907" y="1297542"/>
            <a:ext cx="8534768" cy="4758200"/>
          </a:xfrm>
          <a:prstGeom prst="rect">
            <a:avLst/>
          </a:prstGeom>
        </p:spPr>
      </p:pic>
      <p:pic>
        <p:nvPicPr>
          <p:cNvPr id="2052" name="Chart 1">
            <a:extLst>
              <a:ext uri="{FF2B5EF4-FFF2-40B4-BE49-F238E27FC236}">
                <a16:creationId xmlns:a16="http://schemas.microsoft.com/office/drawing/2014/main" id="{E5F39673-BDCF-4D0C-BA3F-EC83F0297474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7" y="1297538"/>
            <a:ext cx="8534768" cy="4758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Chart 1">
            <a:extLst>
              <a:ext uri="{FF2B5EF4-FFF2-40B4-BE49-F238E27FC236}">
                <a16:creationId xmlns:a16="http://schemas.microsoft.com/office/drawing/2014/main" id="{A57333FC-73A9-4179-BBB9-CF844A08DFD8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4" y="1297537"/>
            <a:ext cx="8534771" cy="4758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Chart 1">
            <a:extLst>
              <a:ext uri="{FF2B5EF4-FFF2-40B4-BE49-F238E27FC236}">
                <a16:creationId xmlns:a16="http://schemas.microsoft.com/office/drawing/2014/main" id="{7E3658E4-9B97-4E29-B896-7592C133C784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33" y="1281066"/>
            <a:ext cx="2919669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Chart 1">
            <a:extLst>
              <a:ext uri="{FF2B5EF4-FFF2-40B4-BE49-F238E27FC236}">
                <a16:creationId xmlns:a16="http://schemas.microsoft.com/office/drawing/2014/main" id="{67D8AA65-D15C-4B94-8DCD-AB63A5783F9D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003" y="1281065"/>
            <a:ext cx="2919670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Chart 1">
            <a:extLst>
              <a:ext uri="{FF2B5EF4-FFF2-40B4-BE49-F238E27FC236}">
                <a16:creationId xmlns:a16="http://schemas.microsoft.com/office/drawing/2014/main" id="{84231C09-1CC7-4820-970E-2C3C6FFCE8FE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673" y="1281066"/>
            <a:ext cx="2917739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Chart 1">
            <a:extLst>
              <a:ext uri="{FF2B5EF4-FFF2-40B4-BE49-F238E27FC236}">
                <a16:creationId xmlns:a16="http://schemas.microsoft.com/office/drawing/2014/main" id="{9FCA947C-3CEE-4DF2-B940-4F01FF19F2E5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37" y="3697659"/>
            <a:ext cx="2919670" cy="2450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Chart 1">
            <a:extLst>
              <a:ext uri="{FF2B5EF4-FFF2-40B4-BE49-F238E27FC236}">
                <a16:creationId xmlns:a16="http://schemas.microsoft.com/office/drawing/2014/main" id="{F304A0AC-5381-4DDA-AA3E-AA344F6D9C6D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002" y="3714699"/>
            <a:ext cx="2919665" cy="2416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Chart 1">
            <a:extLst>
              <a:ext uri="{FF2B5EF4-FFF2-40B4-BE49-F238E27FC236}">
                <a16:creationId xmlns:a16="http://schemas.microsoft.com/office/drawing/2014/main" id="{6943A805-0768-4A69-AD00-CBC2F38E9B88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673" y="3709877"/>
            <a:ext cx="2919665" cy="2400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71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99203-4E27-4678-B078-AE7E2E247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30378"/>
          </a:xfrm>
        </p:spPr>
        <p:txBody>
          <a:bodyPr/>
          <a:lstStyle/>
          <a:p>
            <a:r>
              <a:rPr lang="en-GB" dirty="0"/>
              <a:t>Case Study 3: Cause &amp; Implications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F429A-D59F-4F1A-A765-3629216ECE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0906" y="1573213"/>
            <a:ext cx="8567721" cy="4522787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C1975"/>
                </a:solidFill>
              </a:rPr>
              <a:t>Cause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Radio Altimeter filtering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Insufficient rejection of adjacent band signals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Not currently an issue (Satellite downlinks, Point to point radio links)</a:t>
            </a:r>
          </a:p>
          <a:p>
            <a:r>
              <a:rPr lang="en-GB" b="1" dirty="0">
                <a:solidFill>
                  <a:srgbClr val="0C1975"/>
                </a:solidFill>
              </a:rPr>
              <a:t>Implications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Cannot guarantee signal integrity on approach within 4.5 km of an airport 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Ban mobile use within 4.5 km of an airport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Preclude Cat II &amp; III landings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Modification of current Radio Altimeters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Cost ???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Risk low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191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0E6D0-AB07-4D0D-868C-B54DF2FE0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38616"/>
          </a:xfrm>
        </p:spPr>
        <p:txBody>
          <a:bodyPr/>
          <a:lstStyle/>
          <a:p>
            <a:r>
              <a:rPr lang="en-GB" dirty="0"/>
              <a:t>Case Study 4:  GPS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F4D7F9-1E9E-490E-B04D-8E77FE5CE6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0906" y="1268627"/>
            <a:ext cx="8567721" cy="4366054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C1975"/>
                </a:solidFill>
              </a:rPr>
              <a:t>Low level signal (virtually in the noise floor)</a:t>
            </a:r>
          </a:p>
          <a:p>
            <a:r>
              <a:rPr lang="en-GB" dirty="0">
                <a:solidFill>
                  <a:srgbClr val="0C1975"/>
                </a:solidFill>
              </a:rPr>
              <a:t>Frequencies under military control (Except L5/E5)</a:t>
            </a:r>
          </a:p>
          <a:p>
            <a:r>
              <a:rPr lang="en-GB" dirty="0">
                <a:solidFill>
                  <a:srgbClr val="0C1975"/>
                </a:solidFill>
              </a:rPr>
              <a:t>Common mode failure point 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Communications 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Navigation 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Surveillance</a:t>
            </a:r>
          </a:p>
          <a:p>
            <a:r>
              <a:rPr lang="en-GB" dirty="0">
                <a:solidFill>
                  <a:srgbClr val="0C1975"/>
                </a:solidFill>
              </a:rPr>
              <a:t>Potential Threats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Natural </a:t>
            </a:r>
          </a:p>
          <a:p>
            <a:pPr lvl="2"/>
            <a:r>
              <a:rPr lang="en-GB" dirty="0">
                <a:solidFill>
                  <a:srgbClr val="00B0F0"/>
                </a:solidFill>
              </a:rPr>
              <a:t>Space Weather </a:t>
            </a:r>
          </a:p>
          <a:p>
            <a:pPr lvl="2"/>
            <a:r>
              <a:rPr lang="en-GB" dirty="0">
                <a:solidFill>
                  <a:srgbClr val="00B0F0"/>
                </a:solidFill>
              </a:rPr>
              <a:t>Obstruction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Man Made</a:t>
            </a:r>
          </a:p>
          <a:p>
            <a:pPr lvl="2"/>
            <a:r>
              <a:rPr lang="en-GB" dirty="0">
                <a:solidFill>
                  <a:srgbClr val="00B0F0"/>
                </a:solidFill>
              </a:rPr>
              <a:t>Adjacent band interference (</a:t>
            </a:r>
            <a:r>
              <a:rPr lang="en-GB" dirty="0" err="1">
                <a:solidFill>
                  <a:srgbClr val="00B0F0"/>
                </a:solidFill>
              </a:rPr>
              <a:t>Ligado</a:t>
            </a:r>
            <a:r>
              <a:rPr lang="en-GB" dirty="0">
                <a:solidFill>
                  <a:srgbClr val="00B0F0"/>
                </a:solidFill>
              </a:rPr>
              <a:t> USA)</a:t>
            </a:r>
          </a:p>
          <a:p>
            <a:pPr lvl="2"/>
            <a:r>
              <a:rPr lang="en-GB" dirty="0">
                <a:solidFill>
                  <a:srgbClr val="00B0F0"/>
                </a:solidFill>
              </a:rPr>
              <a:t>Deliberate or inadvertent jamming </a:t>
            </a:r>
          </a:p>
          <a:p>
            <a:pPr lvl="2"/>
            <a:r>
              <a:rPr lang="en-GB" dirty="0">
                <a:solidFill>
                  <a:srgbClr val="00B0F0"/>
                </a:solidFill>
              </a:rPr>
              <a:t>Spoofing</a:t>
            </a:r>
          </a:p>
        </p:txBody>
      </p:sp>
    </p:spTree>
    <p:extLst>
      <p:ext uri="{BB962C8B-B14F-4D97-AF65-F5344CB8AC3E}">
        <p14:creationId xmlns:p14="http://schemas.microsoft.com/office/powerpoint/2010/main" val="90786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0E6D0-AB07-4D0D-868C-B54DF2FE0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38616"/>
          </a:xfrm>
        </p:spPr>
        <p:txBody>
          <a:bodyPr/>
          <a:lstStyle/>
          <a:p>
            <a:r>
              <a:rPr lang="en-GB" dirty="0"/>
              <a:t>Case Study 4:  Who wants to Jam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F4D7F9-1E9E-490E-B04D-8E77FE5CE6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0906" y="1268626"/>
            <a:ext cx="8567721" cy="4942703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0C1975"/>
                </a:solidFill>
              </a:rPr>
              <a:t>State sponsored Jamming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2013 North Korea </a:t>
            </a:r>
          </a:p>
          <a:p>
            <a:pPr lvl="2"/>
            <a:r>
              <a:rPr lang="en-GB" dirty="0">
                <a:solidFill>
                  <a:srgbClr val="00B0F0"/>
                </a:solidFill>
              </a:rPr>
              <a:t>50 Watts</a:t>
            </a:r>
          </a:p>
          <a:p>
            <a:pPr lvl="2"/>
            <a:r>
              <a:rPr lang="en-GB" dirty="0">
                <a:solidFill>
                  <a:srgbClr val="00B0F0"/>
                </a:solidFill>
              </a:rPr>
              <a:t>Disrupted mobile phone network in Seoul 50 miles away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MoD Jamming trials</a:t>
            </a:r>
          </a:p>
          <a:p>
            <a:r>
              <a:rPr lang="en-GB" b="1" dirty="0">
                <a:solidFill>
                  <a:srgbClr val="0C1975"/>
                </a:solidFill>
              </a:rPr>
              <a:t>Criminal Jamming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Vehicle &amp; high value asset theft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Evasion of covert tracking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Defeating GPS based electronic tags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Defeating Geo-fencing </a:t>
            </a:r>
          </a:p>
          <a:p>
            <a:r>
              <a:rPr lang="en-GB" b="1" dirty="0">
                <a:solidFill>
                  <a:srgbClr val="0C1975"/>
                </a:solidFill>
              </a:rPr>
              <a:t>Civil Jamming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Avoidance of fleet tracking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Commercial advantage </a:t>
            </a:r>
          </a:p>
          <a:p>
            <a:pPr lvl="1"/>
            <a:r>
              <a:rPr lang="en-GB" dirty="0">
                <a:solidFill>
                  <a:srgbClr val="00B0F0"/>
                </a:solidFill>
              </a:rPr>
              <a:t>Unintended consequence of resolving personal aggravation</a:t>
            </a:r>
          </a:p>
        </p:txBody>
      </p:sp>
    </p:spTree>
    <p:extLst>
      <p:ext uri="{BB962C8B-B14F-4D97-AF65-F5344CB8AC3E}">
        <p14:creationId xmlns:p14="http://schemas.microsoft.com/office/powerpoint/2010/main" val="2141233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0588"/>
            <a:ext cx="7782018" cy="713401"/>
          </a:xfrm>
        </p:spPr>
        <p:txBody>
          <a:bodyPr>
            <a:normAutofit fontScale="90000"/>
          </a:bodyPr>
          <a:lstStyle/>
          <a:p>
            <a:r>
              <a:rPr lang="en-GB" dirty="0"/>
              <a:t>Case Study 4: Examples of GPS Jammers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A0BE3C-A9E3-483D-9984-2BB405DF7C75}"/>
              </a:ext>
            </a:extLst>
          </p:cNvPr>
          <p:cNvSpPr txBox="1"/>
          <p:nvPr/>
        </p:nvSpPr>
        <p:spPr>
          <a:xfrm>
            <a:off x="278256" y="4410269"/>
            <a:ext cx="23510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C1975"/>
                </a:solidFill>
              </a:rPr>
              <a:t>Low Power</a:t>
            </a:r>
          </a:p>
          <a:p>
            <a:r>
              <a:rPr lang="en-GB" dirty="0">
                <a:solidFill>
                  <a:srgbClr val="0C1975"/>
                </a:solidFill>
              </a:rPr>
              <a:t>Power</a:t>
            </a:r>
            <a:r>
              <a:rPr lang="en-GB" dirty="0">
                <a:solidFill>
                  <a:srgbClr val="00B0F0"/>
                </a:solidFill>
              </a:rPr>
              <a:t>:                 2W</a:t>
            </a:r>
          </a:p>
          <a:p>
            <a:r>
              <a:rPr lang="en-GB" dirty="0">
                <a:solidFill>
                  <a:srgbClr val="0C1975"/>
                </a:solidFill>
              </a:rPr>
              <a:t>Bands Affected: </a:t>
            </a:r>
            <a:r>
              <a:rPr lang="en-GB" dirty="0">
                <a:solidFill>
                  <a:srgbClr val="00B0F0"/>
                </a:solidFill>
              </a:rPr>
              <a:t>GPS L1</a:t>
            </a:r>
          </a:p>
          <a:p>
            <a:r>
              <a:rPr lang="en-GB" dirty="0">
                <a:solidFill>
                  <a:srgbClr val="0C1975"/>
                </a:solidFill>
              </a:rPr>
              <a:t>Price:</a:t>
            </a:r>
            <a:r>
              <a:rPr lang="en-GB" dirty="0"/>
              <a:t>                   </a:t>
            </a:r>
            <a:r>
              <a:rPr lang="en-GB" dirty="0">
                <a:solidFill>
                  <a:srgbClr val="00B0F0"/>
                </a:solidFill>
              </a:rPr>
              <a:t>£38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BE1232-F1C1-463B-BF78-8A493A57C4D3}"/>
              </a:ext>
            </a:extLst>
          </p:cNvPr>
          <p:cNvSpPr/>
          <p:nvPr/>
        </p:nvSpPr>
        <p:spPr>
          <a:xfrm>
            <a:off x="3259636" y="4410269"/>
            <a:ext cx="26247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C1975"/>
                </a:solidFill>
              </a:rPr>
              <a:t>Medium Power</a:t>
            </a:r>
          </a:p>
          <a:p>
            <a:r>
              <a:rPr lang="en-GB" dirty="0">
                <a:solidFill>
                  <a:srgbClr val="0C1975"/>
                </a:solidFill>
              </a:rPr>
              <a:t>Power:</a:t>
            </a:r>
            <a:r>
              <a:rPr lang="en-GB" dirty="0"/>
              <a:t>                   </a:t>
            </a:r>
            <a:r>
              <a:rPr lang="en-GB" dirty="0">
                <a:solidFill>
                  <a:srgbClr val="00B0F0"/>
                </a:solidFill>
              </a:rPr>
              <a:t>5W</a:t>
            </a:r>
          </a:p>
          <a:p>
            <a:r>
              <a:rPr lang="en-GB" dirty="0">
                <a:solidFill>
                  <a:srgbClr val="0C1975"/>
                </a:solidFill>
              </a:rPr>
              <a:t>Bands Affected:   </a:t>
            </a:r>
            <a:r>
              <a:rPr lang="en-GB" dirty="0">
                <a:solidFill>
                  <a:srgbClr val="00B0F0"/>
                </a:solidFill>
              </a:rPr>
              <a:t>GPS L1-5</a:t>
            </a:r>
          </a:p>
          <a:p>
            <a:r>
              <a:rPr lang="en-GB" dirty="0">
                <a:solidFill>
                  <a:srgbClr val="00B0F0"/>
                </a:solidFill>
              </a:rPr>
              <a:t>                               3G</a:t>
            </a:r>
          </a:p>
          <a:p>
            <a:r>
              <a:rPr lang="en-GB" dirty="0">
                <a:solidFill>
                  <a:srgbClr val="00B0F0"/>
                </a:solidFill>
              </a:rPr>
              <a:t>			     GSM</a:t>
            </a:r>
          </a:p>
          <a:p>
            <a:r>
              <a:rPr lang="en-GB" dirty="0">
                <a:solidFill>
                  <a:srgbClr val="0C1975"/>
                </a:solidFill>
              </a:rPr>
              <a:t>Price:</a:t>
            </a:r>
            <a:r>
              <a:rPr lang="en-GB" dirty="0"/>
              <a:t>	</a:t>
            </a:r>
            <a:r>
              <a:rPr lang="en-GB" dirty="0">
                <a:solidFill>
                  <a:srgbClr val="00B0F0"/>
                </a:solidFill>
              </a:rPr>
              <a:t>              £170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5425B88-44E8-431A-B5C5-A4BA2C3938C6}"/>
              </a:ext>
            </a:extLst>
          </p:cNvPr>
          <p:cNvSpPr/>
          <p:nvPr/>
        </p:nvSpPr>
        <p:spPr>
          <a:xfrm>
            <a:off x="6006517" y="4410269"/>
            <a:ext cx="307037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C1975"/>
                </a:solidFill>
              </a:rPr>
              <a:t>High Power</a:t>
            </a:r>
          </a:p>
          <a:p>
            <a:r>
              <a:rPr lang="en-GB" dirty="0">
                <a:solidFill>
                  <a:srgbClr val="0C1975"/>
                </a:solidFill>
              </a:rPr>
              <a:t>Power:</a:t>
            </a:r>
            <a:r>
              <a:rPr lang="en-GB" dirty="0"/>
              <a:t>                   </a:t>
            </a:r>
            <a:r>
              <a:rPr lang="en-GB" dirty="0">
                <a:solidFill>
                  <a:srgbClr val="00B0F0"/>
                </a:solidFill>
              </a:rPr>
              <a:t>12W</a:t>
            </a:r>
          </a:p>
          <a:p>
            <a:r>
              <a:rPr lang="en-GB" dirty="0">
                <a:solidFill>
                  <a:srgbClr val="0C1975"/>
                </a:solidFill>
              </a:rPr>
              <a:t>Bands Affected:   </a:t>
            </a:r>
            <a:r>
              <a:rPr lang="en-GB" dirty="0">
                <a:solidFill>
                  <a:srgbClr val="00B0F0"/>
                </a:solidFill>
              </a:rPr>
              <a:t>GPS L1-5</a:t>
            </a:r>
          </a:p>
          <a:p>
            <a:r>
              <a:rPr lang="en-GB" dirty="0">
                <a:solidFill>
                  <a:srgbClr val="00B0F0"/>
                </a:solidFill>
              </a:rPr>
              <a:t>                               3G/4G</a:t>
            </a:r>
          </a:p>
          <a:p>
            <a:r>
              <a:rPr lang="en-GB" dirty="0">
                <a:solidFill>
                  <a:srgbClr val="00B0F0"/>
                </a:solidFill>
              </a:rPr>
              <a:t>			     GSM/WiMAX</a:t>
            </a:r>
          </a:p>
          <a:p>
            <a:r>
              <a:rPr lang="en-GB" dirty="0">
                <a:solidFill>
                  <a:srgbClr val="00B0F0"/>
                </a:solidFill>
              </a:rPr>
              <a:t>                               </a:t>
            </a:r>
            <a:r>
              <a:rPr lang="en-GB" dirty="0" err="1">
                <a:solidFill>
                  <a:srgbClr val="00B0F0"/>
                </a:solidFill>
              </a:rPr>
              <a:t>Wifi</a:t>
            </a:r>
            <a:endParaRPr lang="en-GB" dirty="0">
              <a:solidFill>
                <a:srgbClr val="00B0F0"/>
              </a:solidFill>
            </a:endParaRPr>
          </a:p>
          <a:p>
            <a:r>
              <a:rPr lang="en-GB" dirty="0">
                <a:solidFill>
                  <a:srgbClr val="0C1975"/>
                </a:solidFill>
              </a:rPr>
              <a:t>Price:</a:t>
            </a:r>
            <a:r>
              <a:rPr lang="en-GB" dirty="0"/>
              <a:t>	</a:t>
            </a:r>
            <a:r>
              <a:rPr lang="en-GB" dirty="0">
                <a:solidFill>
                  <a:srgbClr val="00B0F0"/>
                </a:solidFill>
              </a:rPr>
              <a:t>              £170</a:t>
            </a:r>
          </a:p>
        </p:txBody>
      </p:sp>
      <p:pic>
        <p:nvPicPr>
          <p:cNvPr id="5" name="Picture 4" descr="A hand holding a camera&#10;&#10;Description generated with very high confidence">
            <a:extLst>
              <a:ext uri="{FF2B5EF4-FFF2-40B4-BE49-F238E27FC236}">
                <a16:creationId xmlns:a16="http://schemas.microsoft.com/office/drawing/2014/main" id="{0445A240-3A67-40CD-80E0-A0556FB224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6" y="1526990"/>
            <a:ext cx="2267266" cy="2181529"/>
          </a:xfrm>
          <a:prstGeom prst="rect">
            <a:avLst/>
          </a:prstGeom>
        </p:spPr>
      </p:pic>
      <p:pic>
        <p:nvPicPr>
          <p:cNvPr id="7" name="Picture 6" descr="A picture containing indoor, wall&#10;&#10;Description generated with very high confidence">
            <a:extLst>
              <a:ext uri="{FF2B5EF4-FFF2-40B4-BE49-F238E27FC236}">
                <a16:creationId xmlns:a16="http://schemas.microsoft.com/office/drawing/2014/main" id="{9B2FC6AF-E3A0-42BA-9AB0-2EAE19B215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9488" y="983989"/>
            <a:ext cx="2362530" cy="32675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5FAE614-B415-49E1-AF79-A468471F7A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6621" y="1474594"/>
            <a:ext cx="2410161" cy="228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30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9F116-3590-44C6-9F5B-8CEF0C8B3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46854"/>
          </a:xfrm>
        </p:spPr>
        <p:txBody>
          <a:bodyPr/>
          <a:lstStyle/>
          <a:p>
            <a:r>
              <a:rPr lang="en-GB" dirty="0"/>
              <a:t>Case Study 4: Personal Aggravation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DB840F-2A59-4D4A-8FE7-FF9AF0E5A6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066"/>
          <a:stretch/>
        </p:blipFill>
        <p:spPr>
          <a:xfrm>
            <a:off x="320907" y="1361853"/>
            <a:ext cx="8595570" cy="478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895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9F116-3590-44C6-9F5B-8CEF0C8B3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46854"/>
          </a:xfrm>
        </p:spPr>
        <p:txBody>
          <a:bodyPr>
            <a:normAutofit fontScale="90000"/>
          </a:bodyPr>
          <a:lstStyle/>
          <a:p>
            <a:r>
              <a:rPr lang="en-GB" dirty="0"/>
              <a:t>Case Study 4: White Van Man Oct 12 – Dec13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4F3339-E7F8-4C95-A39B-57B20808C3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46" y="1408670"/>
            <a:ext cx="8138398" cy="430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9518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0588"/>
            <a:ext cx="7782018" cy="713401"/>
          </a:xfrm>
        </p:spPr>
        <p:txBody>
          <a:bodyPr>
            <a:normAutofit/>
          </a:bodyPr>
          <a:lstStyle/>
          <a:p>
            <a:r>
              <a:rPr lang="en-GB" dirty="0"/>
              <a:t>Conclusions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1A226E-7FA3-484E-BC08-C7090DB42FAE}"/>
              </a:ext>
            </a:extLst>
          </p:cNvPr>
          <p:cNvSpPr txBox="1"/>
          <p:nvPr/>
        </p:nvSpPr>
        <p:spPr>
          <a:xfrm>
            <a:off x="320907" y="1130414"/>
            <a:ext cx="8269911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C1975"/>
                </a:solidFill>
              </a:rPr>
              <a:t>Interference is a real threat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Need for addition spectrum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Poor aeronautical receiver design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Susceptible to adjacent channel interference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C1975"/>
                </a:solidFill>
              </a:rPr>
              <a:t>CAA Response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Predictable Interference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Maintain safety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Find mitigation solutions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Economic impact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Flow rates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Un-intention/Unpredictable Interference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Work with Ofcom to 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Trace source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Resolve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Avoid in future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</a:rPr>
              <a:t>Seek tightening of international standards where appropriate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C1975"/>
                </a:solidFill>
              </a:rPr>
              <a:t>Probability Low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C1975"/>
                </a:solidFill>
              </a:rPr>
              <a:t>Impact High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B0F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435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612990"/>
            <a:ext cx="5095875" cy="57283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0768" y="2376785"/>
            <a:ext cx="30767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3932327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72B09A9A77C4438999FF1325BEF759" ma:contentTypeVersion="0" ma:contentTypeDescription="Create a new document." ma:contentTypeScope="" ma:versionID="65bd2d6fcaa3f4ac24b296b660148a9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C7DF7BA-11CF-46F5-8272-2CF74F9274CD}"/>
</file>

<file path=customXml/itemProps2.xml><?xml version="1.0" encoding="utf-8"?>
<ds:datastoreItem xmlns:ds="http://schemas.openxmlformats.org/officeDocument/2006/customXml" ds:itemID="{63499B4C-752B-4650-B4C9-08A38FCBEFD9}"/>
</file>

<file path=customXml/itemProps3.xml><?xml version="1.0" encoding="utf-8"?>
<ds:datastoreItem xmlns:ds="http://schemas.openxmlformats.org/officeDocument/2006/customXml" ds:itemID="{50A035A7-D700-4318-B411-53DECA2E883A}"/>
</file>

<file path=docProps/app.xml><?xml version="1.0" encoding="utf-8"?>
<Properties xmlns="http://schemas.openxmlformats.org/officeDocument/2006/extended-properties" xmlns:vt="http://schemas.openxmlformats.org/officeDocument/2006/docPropsVTypes">
  <TotalTime>10245</TotalTime>
  <Words>732</Words>
  <Application>Microsoft Office PowerPoint</Application>
  <PresentationFormat>On-screen Show (4:3)</PresentationFormat>
  <Paragraphs>222</Paragraphs>
  <Slides>18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Wingdings</vt:lpstr>
      <vt:lpstr>Office Theme</vt:lpstr>
      <vt:lpstr>PowerPoint Presentation</vt:lpstr>
      <vt:lpstr>What do we mean by Interference?</vt:lpstr>
      <vt:lpstr>Sources of Interference</vt:lpstr>
      <vt:lpstr>Factors Affecting Susceptibility to Interference</vt:lpstr>
      <vt:lpstr>How to Interference Detect?</vt:lpstr>
      <vt:lpstr>Relative Minimum Signal Levels</vt:lpstr>
      <vt:lpstr>Case Study 1:  LED Interference</vt:lpstr>
      <vt:lpstr>Case Study 2: Mobile Phones vs S-Band Radar </vt:lpstr>
      <vt:lpstr>Case Study 3: Mobile Phones vs Rad Alt</vt:lpstr>
      <vt:lpstr>Case study 3: Results</vt:lpstr>
      <vt:lpstr>Case Study 3: Cause &amp; Implications</vt:lpstr>
      <vt:lpstr>Case Study 4:  GPS</vt:lpstr>
      <vt:lpstr>Case Study 4:  Who wants to Jam</vt:lpstr>
      <vt:lpstr>Case Study 4: Examples of GPS Jammers</vt:lpstr>
      <vt:lpstr>Case Study 4: Personal Aggravation</vt:lpstr>
      <vt:lpstr>Case Study 4: White Van Man Oct 12 – Dec13</vt:lpstr>
      <vt:lpstr>Conclusions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Cohen</dc:creator>
  <cp:lastModifiedBy>Author</cp:lastModifiedBy>
  <cp:revision>720</cp:revision>
  <dcterms:created xsi:type="dcterms:W3CDTF">2012-10-17T10:40:15Z</dcterms:created>
  <dcterms:modified xsi:type="dcterms:W3CDTF">2018-09-04T09:42:55Z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0x010100B372B09A9A77C4438999FF1325BEF759</vt:lpwstr>
  </property>
</Properties>
</file>