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258" r:id="rId6"/>
    <p:sldId id="260" r:id="rId7"/>
    <p:sldId id="302" r:id="rId8"/>
    <p:sldId id="303" r:id="rId9"/>
    <p:sldId id="261" r:id="rId10"/>
    <p:sldId id="304" r:id="rId11"/>
    <p:sldId id="262" r:id="rId12"/>
    <p:sldId id="306" r:id="rId13"/>
    <p:sldId id="305" r:id="rId14"/>
    <p:sldId id="263" r:id="rId15"/>
    <p:sldId id="29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7"/>
    <a:srgbClr val="010101"/>
    <a:srgbClr val="5A6870"/>
    <a:srgbClr val="279DD9"/>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18" autoAdjust="0"/>
    <p:restoredTop sz="74161" autoAdjust="0"/>
  </p:normalViewPr>
  <p:slideViewPr>
    <p:cSldViewPr>
      <p:cViewPr varScale="1">
        <p:scale>
          <a:sx n="112" d="100"/>
          <a:sy n="112" d="100"/>
        </p:scale>
        <p:origin x="94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3-26T16:54:30.659"/>
    </inkml:context>
    <inkml:brush xml:id="br0">
      <inkml:brushProperty name="width" value="0.35" units="cm"/>
      <inkml:brushProperty name="height" value="0.35" units="cm"/>
      <inkml:brushProperty name="ignorePressure" value="1"/>
    </inkml:brush>
  </inkml:definitions>
  <inkml:traceGroup>
    <inkml:annotationXML>
      <emma:emma xmlns:emma="http://www.w3.org/2003/04/emma" version="1.0">
        <emma:interpretation id="{92C352DB-E8CE-453C-9BCE-1999EE1EAE4F}" emma:medium="tactile" emma:mode="ink">
          <msink:context xmlns:msink="http://schemas.microsoft.com/ink/2010/main" type="inkDrawing" rotatedBoundingBox="16901,11080 16916,11080 16916,11095 16901,11095" shapeName="Other"/>
        </emma:interpretation>
      </emma:emma>
    </inkml:annotationXML>
    <inkml:trace contextRef="#ctx0" brushRef="#br0">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0E247-97BD-4F4D-A9D3-D4C1EE722971}" type="datetimeFigureOut">
              <a:rPr lang="en-GB" smtClean="0"/>
              <a:t>30/08/2018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261F7-CF20-49DD-8D6B-04EC80D8F53D}" type="slidenum">
              <a:rPr lang="en-GB" smtClean="0"/>
              <a:t>‹#›</a:t>
            </a:fld>
            <a:endParaRPr lang="en-GB"/>
          </a:p>
        </p:txBody>
      </p:sp>
    </p:spTree>
    <p:extLst>
      <p:ext uri="{BB962C8B-B14F-4D97-AF65-F5344CB8AC3E}">
        <p14:creationId xmlns:p14="http://schemas.microsoft.com/office/powerpoint/2010/main" val="129900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A1F94C0-7BF0-4E52-ADFE-CDB7D0AD65D1}" type="slidenum">
              <a:rPr lang="en-GB" altLang="en-US">
                <a:solidFill>
                  <a:prstClr val="black"/>
                </a:solidFill>
                <a:cs typeface="Arial" charset="0"/>
              </a:rPr>
              <a:pPr eaLnBrk="1" hangingPunct="1">
                <a:spcBef>
                  <a:spcPct val="0"/>
                </a:spcBef>
              </a:pPr>
              <a:t>1</a:t>
            </a:fld>
            <a:endParaRPr lang="en-GB" altLang="en-US">
              <a:solidFill>
                <a:prstClr val="black"/>
              </a:solidFill>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cs typeface="Arial" charset="0"/>
            </a:endParaRPr>
          </a:p>
        </p:txBody>
      </p:sp>
    </p:spTree>
    <p:extLst>
      <p:ext uri="{BB962C8B-B14F-4D97-AF65-F5344CB8AC3E}">
        <p14:creationId xmlns:p14="http://schemas.microsoft.com/office/powerpoint/2010/main" val="2902280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2</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21889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3</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324358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4</a:t>
            </a:fld>
            <a:endParaRPr lang="en-GB" altLang="en-US">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211689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6DBB9C3-7413-4BFA-86F7-49C9059F4933}" type="slidenum">
              <a:rPr lang="en-GB" altLang="en-US" smtClean="0">
                <a:cs typeface="Arial" charset="0"/>
              </a:rPr>
              <a:pPr eaLnBrk="1" hangingPunct="1">
                <a:spcBef>
                  <a:spcPct val="0"/>
                </a:spcBef>
              </a:pPr>
              <a:t>5</a:t>
            </a:fld>
            <a:endParaRPr lang="en-GB" altLang="en-US">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cs typeface="Arial" charset="0"/>
            </a:endParaRPr>
          </a:p>
        </p:txBody>
      </p:sp>
    </p:spTree>
    <p:extLst>
      <p:ext uri="{BB962C8B-B14F-4D97-AF65-F5344CB8AC3E}">
        <p14:creationId xmlns:p14="http://schemas.microsoft.com/office/powerpoint/2010/main" val="56889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6DBB9C3-7413-4BFA-86F7-49C9059F4933}" type="slidenum">
              <a:rPr lang="en-GB" altLang="en-US" smtClean="0">
                <a:cs typeface="Arial" charset="0"/>
              </a:rPr>
              <a:pPr eaLnBrk="1" hangingPunct="1">
                <a:spcBef>
                  <a:spcPct val="0"/>
                </a:spcBef>
              </a:pPr>
              <a:t>6</a:t>
            </a:fld>
            <a:endParaRPr lang="en-GB" altLang="en-US">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cs typeface="Arial" charset="0"/>
            </a:endParaRPr>
          </a:p>
        </p:txBody>
      </p:sp>
    </p:spTree>
    <p:extLst>
      <p:ext uri="{BB962C8B-B14F-4D97-AF65-F5344CB8AC3E}">
        <p14:creationId xmlns:p14="http://schemas.microsoft.com/office/powerpoint/2010/main" val="3848138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DCFE996-7F1F-4720-BBDC-D5141407BE56}" type="slidenum">
              <a:rPr lang="en-GB" altLang="en-US" smtClean="0">
                <a:cs typeface="Arial" charset="0"/>
              </a:rPr>
              <a:pPr eaLnBrk="1" hangingPunct="1">
                <a:spcBef>
                  <a:spcPct val="0"/>
                </a:spcBef>
              </a:pPr>
              <a:t>7</a:t>
            </a:fld>
            <a:endParaRPr lang="en-GB" altLang="en-US">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dirty="0">
              <a:ea typeface="ＭＳ Ｐゴシック" pitchFamily="34" charset="-128"/>
              <a:cs typeface="Arial" charset="0"/>
            </a:endParaRPr>
          </a:p>
        </p:txBody>
      </p:sp>
    </p:spTree>
    <p:extLst>
      <p:ext uri="{BB962C8B-B14F-4D97-AF65-F5344CB8AC3E}">
        <p14:creationId xmlns:p14="http://schemas.microsoft.com/office/powerpoint/2010/main" val="2404812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F5530DF-8C03-4F27-9ACB-0A70B6CFB1C3}" type="slidenum">
              <a:rPr lang="en-GB" altLang="en-US" smtClean="0">
                <a:cs typeface="Arial" charset="0"/>
              </a:rPr>
              <a:pPr eaLnBrk="1" hangingPunct="1">
                <a:spcBef>
                  <a:spcPct val="0"/>
                </a:spcBef>
              </a:pPr>
              <a:t>10</a:t>
            </a:fld>
            <a:endParaRPr lang="en-GB" altLang="en-US">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110751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F1CD467-7110-4DE2-8868-D2F12D755474}" type="slidenum">
              <a:rPr lang="en-GB" altLang="en-US" smtClean="0">
                <a:cs typeface="Arial" charset="0"/>
              </a:rPr>
              <a:pPr eaLnBrk="1" hangingPunct="1">
                <a:spcBef>
                  <a:spcPct val="0"/>
                </a:spcBef>
              </a:pPr>
              <a:t>11</a:t>
            </a:fld>
            <a:endParaRPr lang="en-GB" altLang="en-US">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ea typeface="ＭＳ Ｐゴシック" pitchFamily="34" charset="-128"/>
              <a:cs typeface="Arial" charset="0"/>
            </a:endParaRPr>
          </a:p>
        </p:txBody>
      </p:sp>
    </p:spTree>
    <p:extLst>
      <p:ext uri="{BB962C8B-B14F-4D97-AF65-F5344CB8AC3E}">
        <p14:creationId xmlns:p14="http://schemas.microsoft.com/office/powerpoint/2010/main" val="281969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FC000"/>
                </a:solidFill>
                <a:latin typeface="Arial" pitchFamily="34" charset="0"/>
                <a:cs typeface="Arial"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6597352"/>
            <a:ext cx="2133600" cy="365125"/>
          </a:xfrm>
        </p:spPr>
        <p:txBody>
          <a:bodyPr/>
          <a:lstStyle/>
          <a:p>
            <a:fld id="{60D3C204-BFC8-40DF-BCA5-4BA5280D0F4D}" type="datetimeFigureOut">
              <a:rPr lang="en-CA" smtClean="0"/>
              <a:pPr/>
              <a:t>30/08/2018</a:t>
            </a:fld>
            <a:endParaRPr lang="en-CA"/>
          </a:p>
        </p:txBody>
      </p:sp>
      <p:sp>
        <p:nvSpPr>
          <p:cNvPr id="5" name="Footer Placeholder 4"/>
          <p:cNvSpPr>
            <a:spLocks noGrp="1"/>
          </p:cNvSpPr>
          <p:nvPr>
            <p:ph type="ftr" sz="quarter" idx="11"/>
          </p:nvPr>
        </p:nvSpPr>
        <p:spPr>
          <a:xfrm>
            <a:off x="3124200" y="6597352"/>
            <a:ext cx="2895600" cy="365125"/>
          </a:xfrm>
        </p:spPr>
        <p:txBody>
          <a:bodyPr/>
          <a:lstStyle/>
          <a:p>
            <a:endParaRPr lang="en-CA"/>
          </a:p>
        </p:txBody>
      </p:sp>
      <p:sp>
        <p:nvSpPr>
          <p:cNvPr id="6" name="Slide Number Placeholder 5"/>
          <p:cNvSpPr>
            <a:spLocks noGrp="1"/>
          </p:cNvSpPr>
          <p:nvPr>
            <p:ph type="sldNum" sz="quarter" idx="12"/>
          </p:nvPr>
        </p:nvSpPr>
        <p:spPr>
          <a:xfrm>
            <a:off x="6553200" y="6597352"/>
            <a:ext cx="2133600" cy="365125"/>
          </a:xfrm>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lvl1pPr>
              <a:defRPr>
                <a:solidFill>
                  <a:schemeClr val="accent1"/>
                </a:solidFill>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4598D7-21F4-4B2B-A6B6-93E0960A23B4}" type="datetime1">
              <a:rPr lang="en-GB" altLang="en-US"/>
              <a:pPr>
                <a:defRPr/>
              </a:pPr>
              <a:t>30/08/2018</a:t>
            </a:fld>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81CE3EFA-B69B-4779-913D-D6A8F13C0905}" type="slidenum">
              <a:rPr lang="en-GB" altLang="en-US"/>
              <a:pPr>
                <a:defRPr/>
              </a:pPr>
              <a:t>‹#›</a:t>
            </a:fld>
            <a:endParaRPr lang="en-GB" altLang="en-US"/>
          </a:p>
        </p:txBody>
      </p:sp>
    </p:spTree>
    <p:extLst>
      <p:ext uri="{BB962C8B-B14F-4D97-AF65-F5344CB8AC3E}">
        <p14:creationId xmlns:p14="http://schemas.microsoft.com/office/powerpoint/2010/main" val="83030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B6C2523-2249-402C-8CEE-B22DC759FCF0}" type="datetime1">
              <a:rPr lang="en-GB" altLang="en-US"/>
              <a:pPr>
                <a:defRPr/>
              </a:pPr>
              <a:t>30/08/2018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CA9A6C3A-8CC9-46FB-8700-44A3AFA9CFDB}" type="slidenum">
              <a:rPr lang="en-GB" altLang="en-US"/>
              <a:pPr>
                <a:defRPr/>
              </a:pPr>
              <a:t>‹#›</a:t>
            </a:fld>
            <a:endParaRPr lang="en-GB" altLang="en-US"/>
          </a:p>
        </p:txBody>
      </p:sp>
    </p:spTree>
    <p:extLst>
      <p:ext uri="{BB962C8B-B14F-4D97-AF65-F5344CB8AC3E}">
        <p14:creationId xmlns:p14="http://schemas.microsoft.com/office/powerpoint/2010/main" val="3648374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F67CCE78-9264-47C3-839E-B4FAF066AF56}" type="datetime1">
              <a:rPr lang="en-GB" altLang="en-US"/>
              <a:pPr>
                <a:defRPr/>
              </a:pPr>
              <a:t>30/08/2018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5823F8EC-5EE9-4273-BF68-BF28CF0848A0}" type="slidenum">
              <a:rPr lang="en-GB" altLang="en-US"/>
              <a:pPr>
                <a:defRPr/>
              </a:pPr>
              <a:t>‹#›</a:t>
            </a:fld>
            <a:endParaRPr lang="en-GB" altLang="en-US"/>
          </a:p>
        </p:txBody>
      </p:sp>
    </p:spTree>
    <p:extLst>
      <p:ext uri="{BB962C8B-B14F-4D97-AF65-F5344CB8AC3E}">
        <p14:creationId xmlns:p14="http://schemas.microsoft.com/office/powerpoint/2010/main" val="206237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2B79098-4F7E-4EFB-9563-27F64CB6C757}" type="datetime1">
              <a:rPr lang="en-GB" altLang="en-US"/>
              <a:pPr>
                <a:defRPr/>
              </a:pPr>
              <a:t>30/08/2018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89571E02-A24F-4240-AF73-643779B8BCAC}" type="slidenum">
              <a:rPr lang="en-GB" altLang="en-US"/>
              <a:pPr>
                <a:defRPr/>
              </a:pPr>
              <a:t>‹#›</a:t>
            </a:fld>
            <a:endParaRPr lang="en-GB" altLang="en-US"/>
          </a:p>
        </p:txBody>
      </p:sp>
    </p:spTree>
    <p:extLst>
      <p:ext uri="{BB962C8B-B14F-4D97-AF65-F5344CB8AC3E}">
        <p14:creationId xmlns:p14="http://schemas.microsoft.com/office/powerpoint/2010/main" val="7192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752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0" y="1752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9C8C8582-437B-439D-93C0-127263521684}" type="datetime1">
              <a:rPr lang="en-GB" altLang="en-US"/>
              <a:pPr>
                <a:defRPr/>
              </a:pPr>
              <a:t>30/08/2018</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1234FD13-1977-4323-BAE0-255D031BC273}" type="slidenum">
              <a:rPr lang="en-GB" altLang="en-US"/>
              <a:pPr>
                <a:defRPr/>
              </a:pPr>
              <a:t>‹#›</a:t>
            </a:fld>
            <a:endParaRPr lang="en-GB" altLang="en-US"/>
          </a:p>
        </p:txBody>
      </p:sp>
    </p:spTree>
    <p:extLst>
      <p:ext uri="{BB962C8B-B14F-4D97-AF65-F5344CB8AC3E}">
        <p14:creationId xmlns:p14="http://schemas.microsoft.com/office/powerpoint/2010/main" val="2229836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86B7CB26-D18F-41AD-8DAD-469885672703}" type="datetime1">
              <a:rPr lang="en-GB" altLang="en-US"/>
              <a:pPr>
                <a:defRPr/>
              </a:pPr>
              <a:t>30/08/2018</a:t>
            </a:fld>
            <a:endParaRPr lang="en-GB"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p:cNvSpPr>
            <a:spLocks noGrp="1" noChangeArrowheads="1"/>
          </p:cNvSpPr>
          <p:nvPr>
            <p:ph type="sldNum" sz="quarter" idx="12"/>
          </p:nvPr>
        </p:nvSpPr>
        <p:spPr>
          <a:ln/>
        </p:spPr>
        <p:txBody>
          <a:bodyPr/>
          <a:lstStyle>
            <a:lvl1pPr>
              <a:defRPr/>
            </a:lvl1pPr>
          </a:lstStyle>
          <a:p>
            <a:pPr>
              <a:defRPr/>
            </a:pPr>
            <a:fld id="{52C13B40-E340-46B0-89F2-DF07298DC9A7}" type="slidenum">
              <a:rPr lang="en-GB" altLang="en-US"/>
              <a:pPr>
                <a:defRPr/>
              </a:pPr>
              <a:t>‹#›</a:t>
            </a:fld>
            <a:endParaRPr lang="en-GB" altLang="en-US"/>
          </a:p>
        </p:txBody>
      </p:sp>
    </p:spTree>
    <p:extLst>
      <p:ext uri="{BB962C8B-B14F-4D97-AF65-F5344CB8AC3E}">
        <p14:creationId xmlns:p14="http://schemas.microsoft.com/office/powerpoint/2010/main" val="209606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CD7EACB7-0056-4818-938A-B07199F1E1BD}" type="datetime1">
              <a:rPr lang="en-GB" altLang="en-US"/>
              <a:pPr>
                <a:defRPr/>
              </a:pPr>
              <a:t>30/08/2018</a:t>
            </a:fld>
            <a:endParaRPr lang="en-GB"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p:cNvSpPr>
            <a:spLocks noGrp="1" noChangeArrowheads="1"/>
          </p:cNvSpPr>
          <p:nvPr>
            <p:ph type="sldNum" sz="quarter" idx="12"/>
          </p:nvPr>
        </p:nvSpPr>
        <p:spPr>
          <a:ln/>
        </p:spPr>
        <p:txBody>
          <a:bodyPr/>
          <a:lstStyle>
            <a:lvl1pPr>
              <a:defRPr/>
            </a:lvl1pPr>
          </a:lstStyle>
          <a:p>
            <a:pPr>
              <a:defRPr/>
            </a:pPr>
            <a:fld id="{347A1D04-3B6C-4451-B29D-4198F67273C6}" type="slidenum">
              <a:rPr lang="en-GB" altLang="en-US"/>
              <a:pPr>
                <a:defRPr/>
              </a:pPr>
              <a:t>‹#›</a:t>
            </a:fld>
            <a:endParaRPr lang="en-GB" altLang="en-US"/>
          </a:p>
        </p:txBody>
      </p:sp>
    </p:spTree>
    <p:extLst>
      <p:ext uri="{BB962C8B-B14F-4D97-AF65-F5344CB8AC3E}">
        <p14:creationId xmlns:p14="http://schemas.microsoft.com/office/powerpoint/2010/main" val="958169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4598D7-21F4-4B2B-A6B6-93E0960A23B4}" type="datetime1">
              <a:rPr lang="en-GB" altLang="en-US"/>
              <a:pPr>
                <a:defRPr/>
              </a:pPr>
              <a:t>30/08/2018</a:t>
            </a:fld>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81CE3EFA-B69B-4779-913D-D6A8F13C0905}" type="slidenum">
              <a:rPr lang="en-GB" altLang="en-US"/>
              <a:pPr>
                <a:defRPr/>
              </a:pPr>
              <a:t>‹#›</a:t>
            </a:fld>
            <a:endParaRPr lang="en-GB" altLang="en-US"/>
          </a:p>
        </p:txBody>
      </p:sp>
    </p:spTree>
    <p:extLst>
      <p:ext uri="{BB962C8B-B14F-4D97-AF65-F5344CB8AC3E}">
        <p14:creationId xmlns:p14="http://schemas.microsoft.com/office/powerpoint/2010/main" val="3099516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9096B99-41C3-486C-8D96-1565896D1521}" type="datetime1">
              <a:rPr lang="en-GB" altLang="en-US"/>
              <a:pPr>
                <a:defRPr/>
              </a:pPr>
              <a:t>30/08/2018</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B198A54B-124A-4662-A0DC-514A7CBFD536}" type="slidenum">
              <a:rPr lang="en-GB" altLang="en-US"/>
              <a:pPr>
                <a:defRPr/>
              </a:pPr>
              <a:t>‹#›</a:t>
            </a:fld>
            <a:endParaRPr lang="en-GB" altLang="en-US"/>
          </a:p>
        </p:txBody>
      </p:sp>
    </p:spTree>
    <p:extLst>
      <p:ext uri="{BB962C8B-B14F-4D97-AF65-F5344CB8AC3E}">
        <p14:creationId xmlns:p14="http://schemas.microsoft.com/office/powerpoint/2010/main" val="407149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A839C6-3FD7-41C0-89E6-EAB473C77335}" type="datetime1">
              <a:rPr lang="en-GB" altLang="en-US"/>
              <a:pPr>
                <a:defRPr/>
              </a:pPr>
              <a:t>30/08/2018</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ACB7024B-8329-4B9C-AFDA-8CF3DC06F6B0}" type="slidenum">
              <a:rPr lang="en-GB" altLang="en-US"/>
              <a:pPr>
                <a:defRPr/>
              </a:pPr>
              <a:t>‹#›</a:t>
            </a:fld>
            <a:endParaRPr lang="en-GB" altLang="en-US"/>
          </a:p>
        </p:txBody>
      </p:sp>
    </p:spTree>
    <p:extLst>
      <p:ext uri="{BB962C8B-B14F-4D97-AF65-F5344CB8AC3E}">
        <p14:creationId xmlns:p14="http://schemas.microsoft.com/office/powerpoint/2010/main" val="6618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8A87AF9D-35FE-4ADE-B9A8-15FDBC5BFC4F}" type="datetime1">
              <a:rPr lang="en-GB" altLang="en-US"/>
              <a:pPr>
                <a:defRPr/>
              </a:pPr>
              <a:t>30/08/2018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F5E3CC3C-FCDE-4D59-88DE-26B2C6DE5765}" type="slidenum">
              <a:rPr lang="en-GB" altLang="en-US"/>
              <a:pPr>
                <a:defRPr/>
              </a:pPr>
              <a:t>‹#›</a:t>
            </a:fld>
            <a:endParaRPr lang="en-GB" altLang="en-US"/>
          </a:p>
        </p:txBody>
      </p:sp>
    </p:spTree>
    <p:extLst>
      <p:ext uri="{BB962C8B-B14F-4D97-AF65-F5344CB8AC3E}">
        <p14:creationId xmlns:p14="http://schemas.microsoft.com/office/powerpoint/2010/main" val="2102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228600"/>
            <a:ext cx="1981200" cy="6049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3400" y="228600"/>
            <a:ext cx="57912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60BD049B-2047-4647-BA73-29A9C1A7136B}" type="datetime1">
              <a:rPr lang="en-GB" altLang="en-US"/>
              <a:pPr>
                <a:defRPr/>
              </a:pPr>
              <a:t>30/08/2018</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33BC54BD-14B6-42B3-8E41-010748C75607}" type="slidenum">
              <a:rPr lang="en-GB" altLang="en-US"/>
              <a:pPr>
                <a:defRPr/>
              </a:pPr>
              <a:t>‹#›</a:t>
            </a:fld>
            <a:endParaRPr lang="en-GB" altLang="en-US"/>
          </a:p>
        </p:txBody>
      </p:sp>
    </p:spTree>
    <p:extLst>
      <p:ext uri="{BB962C8B-B14F-4D97-AF65-F5344CB8AC3E}">
        <p14:creationId xmlns:p14="http://schemas.microsoft.com/office/powerpoint/2010/main" val="35118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FFC000"/>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5A6870"/>
                </a:solidFill>
                <a:latin typeface="Arial" pitchFamily="34" charset="0"/>
                <a:cs typeface="Arial"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5A68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30/08/2018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3" cstate="print"/>
          <a:stretch>
            <a:fillRect/>
          </a:stretch>
        </p:blipFill>
        <p:spPr>
          <a:xfrm>
            <a:off x="0" y="0"/>
            <a:ext cx="9144000" cy="982265"/>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30/08/2018</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a:t>Footer</a:t>
            </a:r>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lob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33400" y="228600"/>
            <a:ext cx="7924800" cy="1143000"/>
          </a:xfrm>
          <a:prstGeom prst="rect">
            <a:avLst/>
          </a:prstGeom>
          <a:noFill/>
          <a:ln>
            <a:noFill/>
          </a:ln>
          <a:effectLst>
            <a:outerShdw blurRad="63500" dist="29783" dir="1514402" algn="ctr" rotWithShape="0">
              <a:srgbClr val="DDDDDD">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609600" y="17526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13669" name="Rectangle 5"/>
          <p:cNvSpPr>
            <a:spLocks noGrp="1" noChangeArrowheads="1"/>
          </p:cNvSpPr>
          <p:nvPr>
            <p:ph type="dt" sz="half" idx="2"/>
          </p:nvPr>
        </p:nvSpPr>
        <p:spPr bwMode="auto">
          <a:xfrm>
            <a:off x="468313" y="6381750"/>
            <a:ext cx="28194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99"/>
                </a:solidFill>
                <a:latin typeface="Arial" pitchFamily="34" charset="0"/>
              </a:defRPr>
            </a:lvl1pPr>
          </a:lstStyle>
          <a:p>
            <a:pPr fontAlgn="base">
              <a:spcBef>
                <a:spcPct val="0"/>
              </a:spcBef>
              <a:spcAft>
                <a:spcPct val="0"/>
              </a:spcAft>
              <a:defRPr/>
            </a:pPr>
            <a:fld id="{1B190135-148A-4D44-B805-BF12C5DCE4F6}" type="datetime1">
              <a:rPr lang="en-GB" altLang="en-US">
                <a:ea typeface="ＭＳ Ｐゴシック" pitchFamily="34" charset="-128"/>
              </a:rPr>
              <a:pPr fontAlgn="base">
                <a:spcBef>
                  <a:spcPct val="0"/>
                </a:spcBef>
                <a:spcAft>
                  <a:spcPct val="0"/>
                </a:spcAft>
                <a:defRPr/>
              </a:pPr>
              <a:t>30/08/2018</a:t>
            </a:fld>
            <a:endParaRPr lang="en-GB" altLang="en-US">
              <a:ea typeface="ＭＳ Ｐゴシック" pitchFamily="34" charset="-128"/>
            </a:endParaRPr>
          </a:p>
        </p:txBody>
      </p:sp>
      <p:sp>
        <p:nvSpPr>
          <p:cNvPr id="113670" name="Rectangle 6"/>
          <p:cNvSpPr>
            <a:spLocks noGrp="1" noChangeArrowheads="1"/>
          </p:cNvSpPr>
          <p:nvPr>
            <p:ph type="ftr" sz="quarter" idx="3"/>
          </p:nvPr>
        </p:nvSpPr>
        <p:spPr bwMode="auto">
          <a:xfrm>
            <a:off x="3419475" y="6381750"/>
            <a:ext cx="2895600" cy="2286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99"/>
                </a:solidFill>
                <a:latin typeface="Arial" pitchFamily="34" charset="0"/>
              </a:defRPr>
            </a:lvl1pPr>
          </a:lstStyle>
          <a:p>
            <a:pPr fontAlgn="base">
              <a:spcBef>
                <a:spcPct val="0"/>
              </a:spcBef>
              <a:spcAft>
                <a:spcPct val="0"/>
              </a:spcAft>
              <a:defRPr/>
            </a:pPr>
            <a:endParaRPr lang="en-GB" altLang="en-US">
              <a:ea typeface="ＭＳ Ｐゴシック" pitchFamily="34" charset="-128"/>
            </a:endParaRPr>
          </a:p>
        </p:txBody>
      </p:sp>
      <p:sp>
        <p:nvSpPr>
          <p:cNvPr id="113671" name="Rectangle 7"/>
          <p:cNvSpPr>
            <a:spLocks noGrp="1" noChangeArrowheads="1"/>
          </p:cNvSpPr>
          <p:nvPr>
            <p:ph type="sldNum" sz="quarter" idx="4"/>
          </p:nvPr>
        </p:nvSpPr>
        <p:spPr bwMode="auto">
          <a:xfrm>
            <a:off x="6588125" y="6381750"/>
            <a:ext cx="2133600" cy="4762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99"/>
                </a:solidFill>
                <a:latin typeface="Arial" pitchFamily="34" charset="0"/>
              </a:defRPr>
            </a:lvl1pPr>
          </a:lstStyle>
          <a:p>
            <a:pPr fontAlgn="base">
              <a:spcBef>
                <a:spcPct val="0"/>
              </a:spcBef>
              <a:spcAft>
                <a:spcPct val="0"/>
              </a:spcAft>
              <a:defRPr/>
            </a:pPr>
            <a:fld id="{F9D294A2-F2AA-4410-BB9D-6B683602001B}" type="slidenum">
              <a:rPr lang="en-GB" altLang="en-US">
                <a:ea typeface="ＭＳ Ｐゴシック" pitchFamily="34" charset="-128"/>
              </a:rPr>
              <a:pPr fontAlgn="base">
                <a:spcBef>
                  <a:spcPct val="0"/>
                </a:spcBef>
                <a:spcAft>
                  <a:spcPct val="0"/>
                </a:spcAft>
                <a:defRPr/>
              </a:pPr>
              <a:t>‹#›</a:t>
            </a:fld>
            <a:endParaRPr lang="en-GB" altLang="en-US">
              <a:ea typeface="ＭＳ Ｐゴシック" pitchFamily="34" charset="-128"/>
            </a:endParaRPr>
          </a:p>
        </p:txBody>
      </p:sp>
    </p:spTree>
    <p:extLst>
      <p:ext uri="{BB962C8B-B14F-4D97-AF65-F5344CB8AC3E}">
        <p14:creationId xmlns:p14="http://schemas.microsoft.com/office/powerpoint/2010/main" val="3177526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0" fontAlgn="base" hangingPunct="0">
        <a:spcBef>
          <a:spcPct val="0"/>
        </a:spcBef>
        <a:spcAft>
          <a:spcPct val="0"/>
        </a:spcAft>
        <a:defRPr sz="4000" b="1">
          <a:solidFill>
            <a:srgbClr val="0C5BCE"/>
          </a:solidFill>
          <a:latin typeface="+mj-lt"/>
          <a:ea typeface="ＭＳ Ｐゴシック" charset="0"/>
          <a:cs typeface="+mj-cs"/>
        </a:defRPr>
      </a:lvl1pPr>
      <a:lvl2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2pPr>
      <a:lvl3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3pPr>
      <a:lvl4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4pPr>
      <a:lvl5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5pPr>
      <a:lvl6pPr marL="457200" algn="ctr" rtl="0" eaLnBrk="1" fontAlgn="base" hangingPunct="1">
        <a:spcBef>
          <a:spcPct val="0"/>
        </a:spcBef>
        <a:spcAft>
          <a:spcPct val="0"/>
        </a:spcAft>
        <a:defRPr sz="4000" b="1">
          <a:solidFill>
            <a:srgbClr val="0C5BCE"/>
          </a:solidFill>
          <a:latin typeface="Arial Rounded MT Bold" pitchFamily="34" charset="0"/>
          <a:cs typeface="Arial" charset="0"/>
        </a:defRPr>
      </a:lvl6pPr>
      <a:lvl7pPr marL="914400" algn="ctr" rtl="0" eaLnBrk="1" fontAlgn="base" hangingPunct="1">
        <a:spcBef>
          <a:spcPct val="0"/>
        </a:spcBef>
        <a:spcAft>
          <a:spcPct val="0"/>
        </a:spcAft>
        <a:defRPr sz="4000" b="1">
          <a:solidFill>
            <a:srgbClr val="0C5BCE"/>
          </a:solidFill>
          <a:latin typeface="Arial Rounded MT Bold" pitchFamily="34" charset="0"/>
          <a:cs typeface="Arial" charset="0"/>
        </a:defRPr>
      </a:lvl7pPr>
      <a:lvl8pPr marL="1371600" algn="ctr" rtl="0" eaLnBrk="1" fontAlgn="base" hangingPunct="1">
        <a:spcBef>
          <a:spcPct val="0"/>
        </a:spcBef>
        <a:spcAft>
          <a:spcPct val="0"/>
        </a:spcAft>
        <a:defRPr sz="4000" b="1">
          <a:solidFill>
            <a:srgbClr val="0C5BCE"/>
          </a:solidFill>
          <a:latin typeface="Arial Rounded MT Bold" pitchFamily="34" charset="0"/>
          <a:cs typeface="Arial" charset="0"/>
        </a:defRPr>
      </a:lvl8pPr>
      <a:lvl9pPr marL="1828800" algn="ctr" rtl="0" eaLnBrk="1" fontAlgn="base" hangingPunct="1">
        <a:spcBef>
          <a:spcPct val="0"/>
        </a:spcBef>
        <a:spcAft>
          <a:spcPct val="0"/>
        </a:spcAft>
        <a:defRPr sz="4000" b="1">
          <a:solidFill>
            <a:srgbClr val="0C5BCE"/>
          </a:solidFill>
          <a:latin typeface="Arial Rounded MT Bold"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Ø"/>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3300"/>
        </a:buClr>
        <a:buFont typeface="Arial Unicode MS" pitchFamily="34" charset="-128"/>
        <a:buChar char="✓"/>
        <a:defRPr sz="16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6.emf"/><Relationship Id="rId5" Type="http://schemas.openxmlformats.org/officeDocument/2006/relationships/customXml" Target="../ink/ink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ChangeArrowheads="1"/>
          </p:cNvSpPr>
          <p:nvPr/>
        </p:nvSpPr>
        <p:spPr bwMode="auto">
          <a:xfrm>
            <a:off x="0" y="1196752"/>
            <a:ext cx="9036496" cy="3416320"/>
          </a:xfrm>
          <a:prstGeom prst="rect">
            <a:avLst/>
          </a:prstGeom>
          <a:noFill/>
          <a:ln w="9525">
            <a:noFill/>
            <a:miter lim="800000"/>
            <a:headEnd/>
            <a:tailEnd/>
          </a:ln>
          <a:effectLst/>
        </p:spPr>
        <p:txBody>
          <a:bodyPr wrap="squar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br>
              <a:rPr lang="en-GB" altLang="en-US" sz="2800" b="1" dirty="0">
                <a:solidFill>
                  <a:srgbClr val="0C45B8"/>
                </a:solidFill>
                <a:effectLst>
                  <a:outerShdw blurRad="38100" dist="38100" dir="2700000" algn="tl">
                    <a:srgbClr val="C0C0C0"/>
                  </a:outerShdw>
                </a:effectLst>
                <a:latin typeface="Arial Rounded MT Bold" pitchFamily="34" charset="0"/>
              </a:rPr>
            </a:br>
            <a:r>
              <a:rPr lang="en-GB" altLang="en-US" sz="2800" b="1" dirty="0">
                <a:solidFill>
                  <a:schemeClr val="accent2">
                    <a:lumMod val="75000"/>
                  </a:schemeClr>
                </a:solidFill>
                <a:effectLst>
                  <a:outerShdw blurRad="38100" dist="38100" dir="2700000" algn="tl">
                    <a:srgbClr val="C0C0C0"/>
                  </a:outerShdw>
                </a:effectLst>
                <a:latin typeface="Arial Rounded MT Bold" pitchFamily="34" charset="0"/>
              </a:rPr>
              <a:t>2019 World Radiocommunication Conference Agenda Item 9.1.4</a:t>
            </a:r>
          </a:p>
          <a:p>
            <a:pPr algn="ctr" eaLnBrk="1" fontAlgn="base" hangingPunct="1">
              <a:spcBef>
                <a:spcPct val="0"/>
              </a:spcBef>
              <a:spcAft>
                <a:spcPct val="0"/>
              </a:spcAft>
              <a:defRPr/>
            </a:pPr>
            <a:endParaRPr lang="en-GB" altLang="en-US" sz="2800" b="1" dirty="0">
              <a:solidFill>
                <a:srgbClr val="FF0000"/>
              </a:solidFill>
              <a:effectLst>
                <a:outerShdw blurRad="38100" dist="38100" dir="2700000" algn="tl">
                  <a:srgbClr val="C0C0C0"/>
                </a:outerShdw>
              </a:effectLst>
              <a:latin typeface="Arial Rounded MT Bold" pitchFamily="34" charset="0"/>
            </a:endParaRPr>
          </a:p>
          <a:p>
            <a:pPr algn="ctr" eaLnBrk="1" fontAlgn="base" hangingPunct="1">
              <a:spcBef>
                <a:spcPct val="0"/>
              </a:spcBef>
              <a:spcAft>
                <a:spcPct val="0"/>
              </a:spcAft>
              <a:defRPr/>
            </a:pPr>
            <a:r>
              <a:rPr lang="en-GB" altLang="en-US" sz="3200" b="1" dirty="0">
                <a:solidFill>
                  <a:srgbClr val="FF0000"/>
                </a:solidFill>
                <a:effectLst>
                  <a:outerShdw blurRad="38100" dist="38100" dir="2700000" algn="tl">
                    <a:srgbClr val="C0C0C0"/>
                  </a:outerShdw>
                </a:effectLst>
                <a:latin typeface="Arial Rounded MT Bold" pitchFamily="34" charset="0"/>
              </a:rPr>
              <a:t>Stations on-Board Sub-Orbital Vehicles</a:t>
            </a:r>
          </a:p>
          <a:p>
            <a:pPr algn="ctr" eaLnBrk="1" fontAlgn="base" hangingPunct="1">
              <a:spcBef>
                <a:spcPct val="0"/>
              </a:spcBef>
              <a:spcAft>
                <a:spcPct val="0"/>
              </a:spcAft>
              <a:defRPr/>
            </a:pPr>
            <a:r>
              <a:rPr lang="en-GB" altLang="en-US" sz="3200" b="1" dirty="0">
                <a:solidFill>
                  <a:srgbClr val="FF0000"/>
                </a:solidFill>
                <a:effectLst>
                  <a:outerShdw blurRad="38100" dist="38100" dir="2700000" algn="tl">
                    <a:srgbClr val="C0C0C0"/>
                  </a:outerShdw>
                </a:effectLst>
                <a:latin typeface="Arial Rounded MT Bold" pitchFamily="34" charset="0"/>
              </a:rPr>
              <a:t>(</a:t>
            </a:r>
            <a:r>
              <a:rPr lang="en-GB" altLang="en-US" sz="3200" b="1" dirty="0" err="1">
                <a:solidFill>
                  <a:srgbClr val="FF0000"/>
                </a:solidFill>
                <a:effectLst>
                  <a:outerShdw blurRad="38100" dist="38100" dir="2700000" algn="tl">
                    <a:srgbClr val="C0C0C0"/>
                  </a:outerShdw>
                </a:effectLst>
                <a:latin typeface="Arial Rounded MT Bold" pitchFamily="34" charset="0"/>
              </a:rPr>
              <a:t>Spaceplanes</a:t>
            </a:r>
            <a:r>
              <a:rPr lang="en-GB" altLang="en-US" sz="3200" b="1" dirty="0">
                <a:solidFill>
                  <a:srgbClr val="FF0000"/>
                </a:solidFill>
                <a:effectLst>
                  <a:outerShdw blurRad="38100" dist="38100" dir="2700000" algn="tl">
                    <a:srgbClr val="C0C0C0"/>
                  </a:outerShdw>
                </a:effectLst>
                <a:latin typeface="Arial Rounded MT Bold" pitchFamily="34" charset="0"/>
              </a:rPr>
              <a:t>)</a:t>
            </a:r>
          </a:p>
          <a:p>
            <a:pPr algn="ctr" eaLnBrk="1" fontAlgn="base" hangingPunct="1">
              <a:spcBef>
                <a:spcPct val="0"/>
              </a:spcBef>
              <a:spcAft>
                <a:spcPct val="0"/>
              </a:spcAft>
              <a:defRPr/>
            </a:pPr>
            <a:endParaRPr lang="en-GB" altLang="en-US" sz="4000" b="1" dirty="0">
              <a:solidFill>
                <a:srgbClr val="FFFF00"/>
              </a:solidFill>
              <a:effectLst>
                <a:outerShdw blurRad="38100" dist="38100" dir="2700000" algn="tl">
                  <a:srgbClr val="C0C0C0"/>
                </a:outerShdw>
              </a:effectLst>
            </a:endParaRPr>
          </a:p>
        </p:txBody>
      </p:sp>
      <p:sp>
        <p:nvSpPr>
          <p:cNvPr id="4101" name="Rectangle 6"/>
          <p:cNvSpPr>
            <a:spLocks noChangeArrowheads="1"/>
          </p:cNvSpPr>
          <p:nvPr/>
        </p:nvSpPr>
        <p:spPr bwMode="auto">
          <a:xfrm>
            <a:off x="7164288" y="6327132"/>
            <a:ext cx="1528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fontAlgn="base" hangingPunct="1">
              <a:spcBef>
                <a:spcPct val="0"/>
              </a:spcBef>
              <a:spcAft>
                <a:spcPct val="0"/>
              </a:spcAft>
              <a:buClrTx/>
              <a:buFontTx/>
              <a:buNone/>
            </a:pPr>
            <a:r>
              <a:rPr lang="en-GB" altLang="en-US" sz="1400" dirty="0">
                <a:solidFill>
                  <a:srgbClr val="0C45B8"/>
                </a:solidFill>
              </a:rPr>
              <a:t>John Mettrop</a:t>
            </a:r>
          </a:p>
          <a:p>
            <a:pPr eaLnBrk="1" fontAlgn="base" hangingPunct="1">
              <a:spcBef>
                <a:spcPct val="0"/>
              </a:spcBef>
              <a:spcAft>
                <a:spcPct val="0"/>
              </a:spcAft>
              <a:buClrTx/>
              <a:buFontTx/>
              <a:buNone/>
            </a:pPr>
            <a:r>
              <a:rPr lang="en-GB" altLang="en-US" sz="1400" dirty="0">
                <a:solidFill>
                  <a:srgbClr val="0C45B8"/>
                </a:solidFill>
              </a:rPr>
              <a:t>UK CAA</a:t>
            </a:r>
          </a:p>
        </p:txBody>
      </p:sp>
      <p:sp>
        <p:nvSpPr>
          <p:cNvPr id="4102" name="TextBox 9"/>
          <p:cNvSpPr txBox="1">
            <a:spLocks noChangeArrowheads="1"/>
          </p:cNvSpPr>
          <p:nvPr/>
        </p:nvSpPr>
        <p:spPr bwMode="auto">
          <a:xfrm>
            <a:off x="4211960" y="5514037"/>
            <a:ext cx="4788024" cy="68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fontAlgn="base" hangingPunct="1">
              <a:spcBef>
                <a:spcPct val="0"/>
              </a:spcBef>
              <a:spcAft>
                <a:spcPct val="0"/>
              </a:spcAft>
              <a:buClrTx/>
              <a:buFontTx/>
              <a:buNone/>
            </a:pPr>
            <a:r>
              <a:rPr lang="en-GB" altLang="en-US" sz="2000" b="1" dirty="0">
                <a:solidFill>
                  <a:srgbClr val="0F3CB9"/>
                </a:solidFill>
                <a:latin typeface="Arial Narrow" pitchFamily="34" charset="0"/>
              </a:rPr>
              <a:t>ICAO Regional Preparatory Group meeting</a:t>
            </a:r>
            <a:endParaRPr lang="en-GB" altLang="en-US" sz="800" b="1" dirty="0">
              <a:solidFill>
                <a:srgbClr val="0F3CB9"/>
              </a:solidFill>
              <a:latin typeface="Arial Narrow" pitchFamily="34" charset="0"/>
            </a:endParaRPr>
          </a:p>
          <a:p>
            <a:pPr eaLnBrk="1" fontAlgn="base" hangingPunct="1">
              <a:lnSpc>
                <a:spcPct val="150000"/>
              </a:lnSpc>
              <a:spcBef>
                <a:spcPct val="0"/>
              </a:spcBef>
              <a:spcAft>
                <a:spcPct val="0"/>
              </a:spcAft>
              <a:buClrTx/>
              <a:buFontTx/>
              <a:buNone/>
            </a:pPr>
            <a:r>
              <a:rPr lang="en-GB" altLang="en-US" sz="1400" b="1" dirty="0">
                <a:solidFill>
                  <a:srgbClr val="0F3CB9"/>
                </a:solidFill>
                <a:latin typeface="Arial Rounded MT Bold" pitchFamily="34" charset="0"/>
              </a:rPr>
              <a:t>Johannesburg, South Africa 4-5 September 2018</a:t>
            </a:r>
          </a:p>
        </p:txBody>
      </p:sp>
    </p:spTree>
    <p:extLst>
      <p:ext uri="{BB962C8B-B14F-4D97-AF65-F5344CB8AC3E}">
        <p14:creationId xmlns:p14="http://schemas.microsoft.com/office/powerpoint/2010/main" val="33257325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3537" r="5001"/>
          <a:stretch/>
        </p:blipFill>
        <p:spPr>
          <a:xfrm>
            <a:off x="0" y="908720"/>
            <a:ext cx="9144000" cy="5616624"/>
          </a:xfrm>
          <a:prstGeom prst="rect">
            <a:avLst/>
          </a:prstGeom>
        </p:spPr>
      </p:pic>
      <p:sp>
        <p:nvSpPr>
          <p:cNvPr id="5" name="Rectangle 2"/>
          <p:cNvSpPr txBox="1">
            <a:spLocks noChangeArrowheads="1"/>
          </p:cNvSpPr>
          <p:nvPr/>
        </p:nvSpPr>
        <p:spPr bwMode="auto">
          <a:xfrm flipH="1">
            <a:off x="6607175" y="1546225"/>
            <a:ext cx="46038" cy="46038"/>
          </a:xfrm>
          <a:prstGeom prst="rect">
            <a:avLst/>
          </a:prstGeom>
          <a:noFill/>
          <a:ln>
            <a:noFill/>
          </a:ln>
          <a:effectLst>
            <a:outerShdw blurRad="63500" dist="29783" dir="1514402" algn="ctr" rotWithShape="0">
              <a:srgbClr val="DDDDDD">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br>
              <a:rPr lang="en-GB" altLang="en-US" sz="4000" b="1">
                <a:solidFill>
                  <a:srgbClr val="0C5BCE"/>
                </a:solidFill>
                <a:latin typeface="Arial Rounded MT Bold" pitchFamily="34" charset="0"/>
              </a:rPr>
            </a:br>
            <a:endParaRPr lang="en-GB" altLang="en-US" sz="4000" b="1">
              <a:solidFill>
                <a:srgbClr val="0C5BCE"/>
              </a:solidFill>
              <a:latin typeface="Arial Rounded MT Bold" pitchFamily="34" charset="0"/>
            </a:endParaRPr>
          </a:p>
        </p:txBody>
      </p:sp>
      <p:sp>
        <p:nvSpPr>
          <p:cNvPr id="13"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Summary</a:t>
            </a:r>
            <a:endParaRPr lang="en-US" altLang="en-US" b="1" dirty="0">
              <a:solidFill>
                <a:srgbClr val="FF0000"/>
              </a:solidFill>
              <a:latin typeface="Arial Rounded MT Bold" pitchFamily="34" charset="0"/>
            </a:endParaRPr>
          </a:p>
        </p:txBody>
      </p:sp>
      <p:sp>
        <p:nvSpPr>
          <p:cNvPr id="6" name="Freeform: Shape 5">
            <a:extLst>
              <a:ext uri="{FF2B5EF4-FFF2-40B4-BE49-F238E27FC236}">
                <a16:creationId xmlns:a16="http://schemas.microsoft.com/office/drawing/2014/main" id="{321C0FAE-90CE-4DBC-9F61-F7E48C0BBE71}"/>
              </a:ext>
            </a:extLst>
          </p:cNvPr>
          <p:cNvSpPr/>
          <p:nvPr/>
        </p:nvSpPr>
        <p:spPr>
          <a:xfrm>
            <a:off x="457200" y="1612640"/>
            <a:ext cx="8229600" cy="527670"/>
          </a:xfrm>
          <a:custGeom>
            <a:avLst/>
            <a:gdLst>
              <a:gd name="connsiteX0" fmla="*/ 0 w 8229600"/>
              <a:gd name="connsiteY0" fmla="*/ 87947 h 527670"/>
              <a:gd name="connsiteX1" fmla="*/ 87947 w 8229600"/>
              <a:gd name="connsiteY1" fmla="*/ 0 h 527670"/>
              <a:gd name="connsiteX2" fmla="*/ 8141653 w 8229600"/>
              <a:gd name="connsiteY2" fmla="*/ 0 h 527670"/>
              <a:gd name="connsiteX3" fmla="*/ 8229600 w 8229600"/>
              <a:gd name="connsiteY3" fmla="*/ 87947 h 527670"/>
              <a:gd name="connsiteX4" fmla="*/ 8229600 w 8229600"/>
              <a:gd name="connsiteY4" fmla="*/ 439723 h 527670"/>
              <a:gd name="connsiteX5" fmla="*/ 8141653 w 8229600"/>
              <a:gd name="connsiteY5" fmla="*/ 527670 h 527670"/>
              <a:gd name="connsiteX6" fmla="*/ 87947 w 8229600"/>
              <a:gd name="connsiteY6" fmla="*/ 527670 h 527670"/>
              <a:gd name="connsiteX7" fmla="*/ 0 w 8229600"/>
              <a:gd name="connsiteY7" fmla="*/ 439723 h 527670"/>
              <a:gd name="connsiteX8" fmla="*/ 0 w 8229600"/>
              <a:gd name="connsiteY8" fmla="*/ 87947 h 5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27670">
                <a:moveTo>
                  <a:pt x="0" y="87947"/>
                </a:moveTo>
                <a:cubicBezTo>
                  <a:pt x="0" y="39375"/>
                  <a:pt x="39375" y="0"/>
                  <a:pt x="87947" y="0"/>
                </a:cubicBezTo>
                <a:lnTo>
                  <a:pt x="8141653" y="0"/>
                </a:lnTo>
                <a:cubicBezTo>
                  <a:pt x="8190225" y="0"/>
                  <a:pt x="8229600" y="39375"/>
                  <a:pt x="8229600" y="87947"/>
                </a:cubicBezTo>
                <a:lnTo>
                  <a:pt x="8229600" y="439723"/>
                </a:lnTo>
                <a:cubicBezTo>
                  <a:pt x="8229600" y="488295"/>
                  <a:pt x="8190225" y="527670"/>
                  <a:pt x="8141653" y="527670"/>
                </a:cubicBezTo>
                <a:lnTo>
                  <a:pt x="87947" y="527670"/>
                </a:lnTo>
                <a:cubicBezTo>
                  <a:pt x="39375" y="527670"/>
                  <a:pt x="0" y="488295"/>
                  <a:pt x="0" y="439723"/>
                </a:cubicBezTo>
                <a:lnTo>
                  <a:pt x="0" y="8794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9579" tIns="109579" rIns="109579" bIns="109579" numCol="1" spcCol="1270" anchor="ctr" anchorCtr="0">
            <a:noAutofit/>
          </a:bodyPr>
          <a:lstStyle/>
          <a:p>
            <a:pPr marL="0" lvl="0" indent="0" algn="l" defTabSz="977900">
              <a:lnSpc>
                <a:spcPct val="90000"/>
              </a:lnSpc>
              <a:spcBef>
                <a:spcPct val="0"/>
              </a:spcBef>
              <a:spcAft>
                <a:spcPct val="35000"/>
              </a:spcAft>
              <a:buNone/>
            </a:pPr>
            <a:r>
              <a:rPr lang="en-GB" sz="2200" kern="1200" dirty="0"/>
              <a:t>How Much Spectrum is Required?</a:t>
            </a:r>
          </a:p>
        </p:txBody>
      </p:sp>
      <p:sp>
        <p:nvSpPr>
          <p:cNvPr id="7" name="Freeform: Shape 6">
            <a:extLst>
              <a:ext uri="{FF2B5EF4-FFF2-40B4-BE49-F238E27FC236}">
                <a16:creationId xmlns:a16="http://schemas.microsoft.com/office/drawing/2014/main" id="{DD208926-1D28-4792-8E1C-2F8F1744F2D2}"/>
              </a:ext>
            </a:extLst>
          </p:cNvPr>
          <p:cNvSpPr/>
          <p:nvPr/>
        </p:nvSpPr>
        <p:spPr>
          <a:xfrm>
            <a:off x="457200" y="2203670"/>
            <a:ext cx="8229600" cy="527670"/>
          </a:xfrm>
          <a:custGeom>
            <a:avLst/>
            <a:gdLst>
              <a:gd name="connsiteX0" fmla="*/ 0 w 8229600"/>
              <a:gd name="connsiteY0" fmla="*/ 87947 h 527670"/>
              <a:gd name="connsiteX1" fmla="*/ 87947 w 8229600"/>
              <a:gd name="connsiteY1" fmla="*/ 0 h 527670"/>
              <a:gd name="connsiteX2" fmla="*/ 8141653 w 8229600"/>
              <a:gd name="connsiteY2" fmla="*/ 0 h 527670"/>
              <a:gd name="connsiteX3" fmla="*/ 8229600 w 8229600"/>
              <a:gd name="connsiteY3" fmla="*/ 87947 h 527670"/>
              <a:gd name="connsiteX4" fmla="*/ 8229600 w 8229600"/>
              <a:gd name="connsiteY4" fmla="*/ 439723 h 527670"/>
              <a:gd name="connsiteX5" fmla="*/ 8141653 w 8229600"/>
              <a:gd name="connsiteY5" fmla="*/ 527670 h 527670"/>
              <a:gd name="connsiteX6" fmla="*/ 87947 w 8229600"/>
              <a:gd name="connsiteY6" fmla="*/ 527670 h 527670"/>
              <a:gd name="connsiteX7" fmla="*/ 0 w 8229600"/>
              <a:gd name="connsiteY7" fmla="*/ 439723 h 527670"/>
              <a:gd name="connsiteX8" fmla="*/ 0 w 8229600"/>
              <a:gd name="connsiteY8" fmla="*/ 87947 h 5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27670">
                <a:moveTo>
                  <a:pt x="0" y="87947"/>
                </a:moveTo>
                <a:cubicBezTo>
                  <a:pt x="0" y="39375"/>
                  <a:pt x="39375" y="0"/>
                  <a:pt x="87947" y="0"/>
                </a:cubicBezTo>
                <a:lnTo>
                  <a:pt x="8141653" y="0"/>
                </a:lnTo>
                <a:cubicBezTo>
                  <a:pt x="8190225" y="0"/>
                  <a:pt x="8229600" y="39375"/>
                  <a:pt x="8229600" y="87947"/>
                </a:cubicBezTo>
                <a:lnTo>
                  <a:pt x="8229600" y="439723"/>
                </a:lnTo>
                <a:cubicBezTo>
                  <a:pt x="8229600" y="488295"/>
                  <a:pt x="8190225" y="527670"/>
                  <a:pt x="8141653" y="527670"/>
                </a:cubicBezTo>
                <a:lnTo>
                  <a:pt x="87947" y="527670"/>
                </a:lnTo>
                <a:cubicBezTo>
                  <a:pt x="39375" y="527670"/>
                  <a:pt x="0" y="488295"/>
                  <a:pt x="0" y="439723"/>
                </a:cubicBezTo>
                <a:lnTo>
                  <a:pt x="0" y="8794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9579" tIns="109579" rIns="109579" bIns="109579" numCol="1" spcCol="1270" anchor="ctr" anchorCtr="0">
            <a:noAutofit/>
          </a:bodyPr>
          <a:lstStyle/>
          <a:p>
            <a:pPr marL="0" lvl="0" indent="0" algn="l" defTabSz="977900">
              <a:lnSpc>
                <a:spcPct val="90000"/>
              </a:lnSpc>
              <a:spcBef>
                <a:spcPct val="0"/>
              </a:spcBef>
              <a:spcAft>
                <a:spcPct val="35000"/>
              </a:spcAft>
              <a:buNone/>
            </a:pPr>
            <a:r>
              <a:rPr lang="en-GB" sz="2200" kern="1200"/>
              <a:t>Which Service?</a:t>
            </a:r>
          </a:p>
        </p:txBody>
      </p:sp>
      <p:sp>
        <p:nvSpPr>
          <p:cNvPr id="8" name="Freeform: Shape 7">
            <a:extLst>
              <a:ext uri="{FF2B5EF4-FFF2-40B4-BE49-F238E27FC236}">
                <a16:creationId xmlns:a16="http://schemas.microsoft.com/office/drawing/2014/main" id="{235DE0C7-A8E1-442F-A110-137F2A5A10FD}"/>
              </a:ext>
            </a:extLst>
          </p:cNvPr>
          <p:cNvSpPr/>
          <p:nvPr/>
        </p:nvSpPr>
        <p:spPr>
          <a:xfrm>
            <a:off x="457200" y="2794700"/>
            <a:ext cx="8229600" cy="527670"/>
          </a:xfrm>
          <a:custGeom>
            <a:avLst/>
            <a:gdLst>
              <a:gd name="connsiteX0" fmla="*/ 0 w 8229600"/>
              <a:gd name="connsiteY0" fmla="*/ 87947 h 527670"/>
              <a:gd name="connsiteX1" fmla="*/ 87947 w 8229600"/>
              <a:gd name="connsiteY1" fmla="*/ 0 h 527670"/>
              <a:gd name="connsiteX2" fmla="*/ 8141653 w 8229600"/>
              <a:gd name="connsiteY2" fmla="*/ 0 h 527670"/>
              <a:gd name="connsiteX3" fmla="*/ 8229600 w 8229600"/>
              <a:gd name="connsiteY3" fmla="*/ 87947 h 527670"/>
              <a:gd name="connsiteX4" fmla="*/ 8229600 w 8229600"/>
              <a:gd name="connsiteY4" fmla="*/ 439723 h 527670"/>
              <a:gd name="connsiteX5" fmla="*/ 8141653 w 8229600"/>
              <a:gd name="connsiteY5" fmla="*/ 527670 h 527670"/>
              <a:gd name="connsiteX6" fmla="*/ 87947 w 8229600"/>
              <a:gd name="connsiteY6" fmla="*/ 527670 h 527670"/>
              <a:gd name="connsiteX7" fmla="*/ 0 w 8229600"/>
              <a:gd name="connsiteY7" fmla="*/ 439723 h 527670"/>
              <a:gd name="connsiteX8" fmla="*/ 0 w 8229600"/>
              <a:gd name="connsiteY8" fmla="*/ 87947 h 5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27670">
                <a:moveTo>
                  <a:pt x="0" y="87947"/>
                </a:moveTo>
                <a:cubicBezTo>
                  <a:pt x="0" y="39375"/>
                  <a:pt x="39375" y="0"/>
                  <a:pt x="87947" y="0"/>
                </a:cubicBezTo>
                <a:lnTo>
                  <a:pt x="8141653" y="0"/>
                </a:lnTo>
                <a:cubicBezTo>
                  <a:pt x="8190225" y="0"/>
                  <a:pt x="8229600" y="39375"/>
                  <a:pt x="8229600" y="87947"/>
                </a:cubicBezTo>
                <a:lnTo>
                  <a:pt x="8229600" y="439723"/>
                </a:lnTo>
                <a:cubicBezTo>
                  <a:pt x="8229600" y="488295"/>
                  <a:pt x="8190225" y="527670"/>
                  <a:pt x="8141653" y="527670"/>
                </a:cubicBezTo>
                <a:lnTo>
                  <a:pt x="87947" y="527670"/>
                </a:lnTo>
                <a:cubicBezTo>
                  <a:pt x="39375" y="527670"/>
                  <a:pt x="0" y="488295"/>
                  <a:pt x="0" y="439723"/>
                </a:cubicBezTo>
                <a:lnTo>
                  <a:pt x="0" y="8794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9579" tIns="109579" rIns="109579" bIns="109579" numCol="1" spcCol="1270" anchor="ctr" anchorCtr="0">
            <a:noAutofit/>
          </a:bodyPr>
          <a:lstStyle/>
          <a:p>
            <a:pPr marL="0" lvl="0" indent="0" algn="l" defTabSz="977900">
              <a:lnSpc>
                <a:spcPct val="90000"/>
              </a:lnSpc>
              <a:spcBef>
                <a:spcPct val="0"/>
              </a:spcBef>
              <a:spcAft>
                <a:spcPct val="35000"/>
              </a:spcAft>
              <a:buNone/>
            </a:pPr>
            <a:r>
              <a:rPr lang="en-GB" sz="2200" kern="1200"/>
              <a:t>Sufficient Spectrum Available?</a:t>
            </a:r>
          </a:p>
        </p:txBody>
      </p:sp>
      <p:sp>
        <p:nvSpPr>
          <p:cNvPr id="9" name="Freeform: Shape 8">
            <a:extLst>
              <a:ext uri="{FF2B5EF4-FFF2-40B4-BE49-F238E27FC236}">
                <a16:creationId xmlns:a16="http://schemas.microsoft.com/office/drawing/2014/main" id="{629919DA-6B72-433C-AB1D-01E7475E2554}"/>
              </a:ext>
            </a:extLst>
          </p:cNvPr>
          <p:cNvSpPr/>
          <p:nvPr/>
        </p:nvSpPr>
        <p:spPr>
          <a:xfrm>
            <a:off x="457200" y="3385730"/>
            <a:ext cx="8229600" cy="527670"/>
          </a:xfrm>
          <a:custGeom>
            <a:avLst/>
            <a:gdLst>
              <a:gd name="connsiteX0" fmla="*/ 0 w 8229600"/>
              <a:gd name="connsiteY0" fmla="*/ 87947 h 527670"/>
              <a:gd name="connsiteX1" fmla="*/ 87947 w 8229600"/>
              <a:gd name="connsiteY1" fmla="*/ 0 h 527670"/>
              <a:gd name="connsiteX2" fmla="*/ 8141653 w 8229600"/>
              <a:gd name="connsiteY2" fmla="*/ 0 h 527670"/>
              <a:gd name="connsiteX3" fmla="*/ 8229600 w 8229600"/>
              <a:gd name="connsiteY3" fmla="*/ 87947 h 527670"/>
              <a:gd name="connsiteX4" fmla="*/ 8229600 w 8229600"/>
              <a:gd name="connsiteY4" fmla="*/ 439723 h 527670"/>
              <a:gd name="connsiteX5" fmla="*/ 8141653 w 8229600"/>
              <a:gd name="connsiteY5" fmla="*/ 527670 h 527670"/>
              <a:gd name="connsiteX6" fmla="*/ 87947 w 8229600"/>
              <a:gd name="connsiteY6" fmla="*/ 527670 h 527670"/>
              <a:gd name="connsiteX7" fmla="*/ 0 w 8229600"/>
              <a:gd name="connsiteY7" fmla="*/ 439723 h 527670"/>
              <a:gd name="connsiteX8" fmla="*/ 0 w 8229600"/>
              <a:gd name="connsiteY8" fmla="*/ 87947 h 5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27670">
                <a:moveTo>
                  <a:pt x="0" y="87947"/>
                </a:moveTo>
                <a:cubicBezTo>
                  <a:pt x="0" y="39375"/>
                  <a:pt x="39375" y="0"/>
                  <a:pt x="87947" y="0"/>
                </a:cubicBezTo>
                <a:lnTo>
                  <a:pt x="8141653" y="0"/>
                </a:lnTo>
                <a:cubicBezTo>
                  <a:pt x="8190225" y="0"/>
                  <a:pt x="8229600" y="39375"/>
                  <a:pt x="8229600" y="87947"/>
                </a:cubicBezTo>
                <a:lnTo>
                  <a:pt x="8229600" y="439723"/>
                </a:lnTo>
                <a:cubicBezTo>
                  <a:pt x="8229600" y="488295"/>
                  <a:pt x="8190225" y="527670"/>
                  <a:pt x="8141653" y="527670"/>
                </a:cubicBezTo>
                <a:lnTo>
                  <a:pt x="87947" y="527670"/>
                </a:lnTo>
                <a:cubicBezTo>
                  <a:pt x="39375" y="527670"/>
                  <a:pt x="0" y="488295"/>
                  <a:pt x="0" y="439723"/>
                </a:cubicBezTo>
                <a:lnTo>
                  <a:pt x="0" y="8794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9579" tIns="109579" rIns="109579" bIns="109579" numCol="1" spcCol="1270" anchor="ctr" anchorCtr="0">
            <a:noAutofit/>
          </a:bodyPr>
          <a:lstStyle/>
          <a:p>
            <a:pPr marL="0" lvl="0" indent="0" algn="l" defTabSz="977900">
              <a:lnSpc>
                <a:spcPct val="90000"/>
              </a:lnSpc>
              <a:spcBef>
                <a:spcPct val="0"/>
              </a:spcBef>
              <a:spcAft>
                <a:spcPct val="35000"/>
              </a:spcAft>
              <a:buNone/>
            </a:pPr>
            <a:r>
              <a:rPr lang="en-GB" sz="2200" kern="1200"/>
              <a:t>Impact on Existing Aeronautical Services</a:t>
            </a:r>
          </a:p>
        </p:txBody>
      </p:sp>
      <p:sp>
        <p:nvSpPr>
          <p:cNvPr id="10" name="Freeform: Shape 9">
            <a:extLst>
              <a:ext uri="{FF2B5EF4-FFF2-40B4-BE49-F238E27FC236}">
                <a16:creationId xmlns:a16="http://schemas.microsoft.com/office/drawing/2014/main" id="{E1A7A80A-0F43-482E-9962-2E5AF76FE5CC}"/>
              </a:ext>
            </a:extLst>
          </p:cNvPr>
          <p:cNvSpPr/>
          <p:nvPr/>
        </p:nvSpPr>
        <p:spPr>
          <a:xfrm>
            <a:off x="457200" y="3913400"/>
            <a:ext cx="8229600" cy="888030"/>
          </a:xfrm>
          <a:custGeom>
            <a:avLst/>
            <a:gdLst>
              <a:gd name="connsiteX0" fmla="*/ 0 w 8229600"/>
              <a:gd name="connsiteY0" fmla="*/ 0 h 888030"/>
              <a:gd name="connsiteX1" fmla="*/ 8229600 w 8229600"/>
              <a:gd name="connsiteY1" fmla="*/ 0 h 888030"/>
              <a:gd name="connsiteX2" fmla="*/ 8229600 w 8229600"/>
              <a:gd name="connsiteY2" fmla="*/ 888030 h 888030"/>
              <a:gd name="connsiteX3" fmla="*/ 0 w 8229600"/>
              <a:gd name="connsiteY3" fmla="*/ 888030 h 888030"/>
              <a:gd name="connsiteX4" fmla="*/ 0 w 8229600"/>
              <a:gd name="connsiteY4" fmla="*/ 0 h 8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888030">
                <a:moveTo>
                  <a:pt x="0" y="0"/>
                </a:moveTo>
                <a:lnTo>
                  <a:pt x="8229600" y="0"/>
                </a:lnTo>
                <a:lnTo>
                  <a:pt x="8229600" y="888030"/>
                </a:lnTo>
                <a:lnTo>
                  <a:pt x="0" y="8880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solidFill>
                  <a:schemeClr val="accent1"/>
                </a:solidFill>
              </a:rPr>
              <a:t>Standards</a:t>
            </a:r>
          </a:p>
          <a:p>
            <a:pPr marL="171450" lvl="1" indent="-171450" algn="l" defTabSz="755650">
              <a:lnSpc>
                <a:spcPct val="90000"/>
              </a:lnSpc>
              <a:spcBef>
                <a:spcPct val="0"/>
              </a:spcBef>
              <a:spcAft>
                <a:spcPct val="20000"/>
              </a:spcAft>
              <a:buChar char="•"/>
            </a:pPr>
            <a:r>
              <a:rPr lang="en-GB" sz="1700" kern="1200" dirty="0">
                <a:solidFill>
                  <a:schemeClr val="accent1"/>
                </a:solidFill>
              </a:rPr>
              <a:t>Planning rules</a:t>
            </a:r>
          </a:p>
          <a:p>
            <a:pPr marL="171450" lvl="1" indent="-171450" algn="l" defTabSz="755650">
              <a:lnSpc>
                <a:spcPct val="90000"/>
              </a:lnSpc>
              <a:spcBef>
                <a:spcPct val="0"/>
              </a:spcBef>
              <a:spcAft>
                <a:spcPct val="20000"/>
              </a:spcAft>
              <a:buChar char="•"/>
            </a:pPr>
            <a:r>
              <a:rPr lang="en-GB" sz="1700" kern="1200" dirty="0">
                <a:solidFill>
                  <a:schemeClr val="accent1"/>
                </a:solidFill>
              </a:rPr>
              <a:t>Sector Size</a:t>
            </a:r>
          </a:p>
        </p:txBody>
      </p:sp>
      <p:sp>
        <p:nvSpPr>
          <p:cNvPr id="12" name="Freeform: Shape 11">
            <a:extLst>
              <a:ext uri="{FF2B5EF4-FFF2-40B4-BE49-F238E27FC236}">
                <a16:creationId xmlns:a16="http://schemas.microsoft.com/office/drawing/2014/main" id="{746C9949-4CEC-4C38-8F43-097EFF6A2EC4}"/>
              </a:ext>
            </a:extLst>
          </p:cNvPr>
          <p:cNvSpPr/>
          <p:nvPr/>
        </p:nvSpPr>
        <p:spPr>
          <a:xfrm>
            <a:off x="457200" y="4801430"/>
            <a:ext cx="8229600" cy="527670"/>
          </a:xfrm>
          <a:custGeom>
            <a:avLst/>
            <a:gdLst>
              <a:gd name="connsiteX0" fmla="*/ 0 w 8229600"/>
              <a:gd name="connsiteY0" fmla="*/ 87947 h 527670"/>
              <a:gd name="connsiteX1" fmla="*/ 87947 w 8229600"/>
              <a:gd name="connsiteY1" fmla="*/ 0 h 527670"/>
              <a:gd name="connsiteX2" fmla="*/ 8141653 w 8229600"/>
              <a:gd name="connsiteY2" fmla="*/ 0 h 527670"/>
              <a:gd name="connsiteX3" fmla="*/ 8229600 w 8229600"/>
              <a:gd name="connsiteY3" fmla="*/ 87947 h 527670"/>
              <a:gd name="connsiteX4" fmla="*/ 8229600 w 8229600"/>
              <a:gd name="connsiteY4" fmla="*/ 439723 h 527670"/>
              <a:gd name="connsiteX5" fmla="*/ 8141653 w 8229600"/>
              <a:gd name="connsiteY5" fmla="*/ 527670 h 527670"/>
              <a:gd name="connsiteX6" fmla="*/ 87947 w 8229600"/>
              <a:gd name="connsiteY6" fmla="*/ 527670 h 527670"/>
              <a:gd name="connsiteX7" fmla="*/ 0 w 8229600"/>
              <a:gd name="connsiteY7" fmla="*/ 439723 h 527670"/>
              <a:gd name="connsiteX8" fmla="*/ 0 w 8229600"/>
              <a:gd name="connsiteY8" fmla="*/ 87947 h 5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27670">
                <a:moveTo>
                  <a:pt x="0" y="87947"/>
                </a:moveTo>
                <a:cubicBezTo>
                  <a:pt x="0" y="39375"/>
                  <a:pt x="39375" y="0"/>
                  <a:pt x="87947" y="0"/>
                </a:cubicBezTo>
                <a:lnTo>
                  <a:pt x="8141653" y="0"/>
                </a:lnTo>
                <a:cubicBezTo>
                  <a:pt x="8190225" y="0"/>
                  <a:pt x="8229600" y="39375"/>
                  <a:pt x="8229600" y="87947"/>
                </a:cubicBezTo>
                <a:lnTo>
                  <a:pt x="8229600" y="439723"/>
                </a:lnTo>
                <a:cubicBezTo>
                  <a:pt x="8229600" y="488295"/>
                  <a:pt x="8190225" y="527670"/>
                  <a:pt x="8141653" y="527670"/>
                </a:cubicBezTo>
                <a:lnTo>
                  <a:pt x="87947" y="527670"/>
                </a:lnTo>
                <a:cubicBezTo>
                  <a:pt x="39375" y="527670"/>
                  <a:pt x="0" y="488295"/>
                  <a:pt x="0" y="439723"/>
                </a:cubicBezTo>
                <a:lnTo>
                  <a:pt x="0" y="8794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9579" tIns="109579" rIns="109579" bIns="109579" numCol="1" spcCol="1270" anchor="ctr" anchorCtr="0">
            <a:noAutofit/>
          </a:bodyPr>
          <a:lstStyle/>
          <a:p>
            <a:pPr marL="0" lvl="0" indent="0" algn="l" defTabSz="977900">
              <a:lnSpc>
                <a:spcPct val="90000"/>
              </a:lnSpc>
              <a:spcBef>
                <a:spcPct val="0"/>
              </a:spcBef>
              <a:spcAft>
                <a:spcPct val="35000"/>
              </a:spcAft>
              <a:buNone/>
            </a:pPr>
            <a:r>
              <a:rPr lang="en-GB" sz="2200" kern="1200" dirty="0"/>
              <a:t>Support the need for a WRC-23 Agenda Item</a:t>
            </a:r>
          </a:p>
        </p:txBody>
      </p:sp>
      <p:sp>
        <p:nvSpPr>
          <p:cNvPr id="14" name="Freeform: Shape 13">
            <a:extLst>
              <a:ext uri="{FF2B5EF4-FFF2-40B4-BE49-F238E27FC236}">
                <a16:creationId xmlns:a16="http://schemas.microsoft.com/office/drawing/2014/main" id="{8E56C987-2EBF-4D29-8FF1-4E501E6AEA40}"/>
              </a:ext>
            </a:extLst>
          </p:cNvPr>
          <p:cNvSpPr/>
          <p:nvPr/>
        </p:nvSpPr>
        <p:spPr>
          <a:xfrm>
            <a:off x="457200" y="5421610"/>
            <a:ext cx="8229600" cy="527670"/>
          </a:xfrm>
          <a:custGeom>
            <a:avLst/>
            <a:gdLst>
              <a:gd name="connsiteX0" fmla="*/ 0 w 8229600"/>
              <a:gd name="connsiteY0" fmla="*/ 87947 h 527670"/>
              <a:gd name="connsiteX1" fmla="*/ 87947 w 8229600"/>
              <a:gd name="connsiteY1" fmla="*/ 0 h 527670"/>
              <a:gd name="connsiteX2" fmla="*/ 8141653 w 8229600"/>
              <a:gd name="connsiteY2" fmla="*/ 0 h 527670"/>
              <a:gd name="connsiteX3" fmla="*/ 8229600 w 8229600"/>
              <a:gd name="connsiteY3" fmla="*/ 87947 h 527670"/>
              <a:gd name="connsiteX4" fmla="*/ 8229600 w 8229600"/>
              <a:gd name="connsiteY4" fmla="*/ 439723 h 527670"/>
              <a:gd name="connsiteX5" fmla="*/ 8141653 w 8229600"/>
              <a:gd name="connsiteY5" fmla="*/ 527670 h 527670"/>
              <a:gd name="connsiteX6" fmla="*/ 87947 w 8229600"/>
              <a:gd name="connsiteY6" fmla="*/ 527670 h 527670"/>
              <a:gd name="connsiteX7" fmla="*/ 0 w 8229600"/>
              <a:gd name="connsiteY7" fmla="*/ 439723 h 527670"/>
              <a:gd name="connsiteX8" fmla="*/ 0 w 8229600"/>
              <a:gd name="connsiteY8" fmla="*/ 87947 h 5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27670">
                <a:moveTo>
                  <a:pt x="0" y="87947"/>
                </a:moveTo>
                <a:cubicBezTo>
                  <a:pt x="0" y="39375"/>
                  <a:pt x="39375" y="0"/>
                  <a:pt x="87947" y="0"/>
                </a:cubicBezTo>
                <a:lnTo>
                  <a:pt x="8141653" y="0"/>
                </a:lnTo>
                <a:cubicBezTo>
                  <a:pt x="8190225" y="0"/>
                  <a:pt x="8229600" y="39375"/>
                  <a:pt x="8229600" y="87947"/>
                </a:cubicBezTo>
                <a:lnTo>
                  <a:pt x="8229600" y="439723"/>
                </a:lnTo>
                <a:cubicBezTo>
                  <a:pt x="8229600" y="488295"/>
                  <a:pt x="8190225" y="527670"/>
                  <a:pt x="8141653" y="527670"/>
                </a:cubicBezTo>
                <a:lnTo>
                  <a:pt x="87947" y="527670"/>
                </a:lnTo>
                <a:cubicBezTo>
                  <a:pt x="39375" y="527670"/>
                  <a:pt x="0" y="488295"/>
                  <a:pt x="0" y="439723"/>
                </a:cubicBezTo>
                <a:lnTo>
                  <a:pt x="0" y="8794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9579" tIns="109579" rIns="109579" bIns="109579" numCol="1" spcCol="1270" anchor="ctr" anchorCtr="0">
            <a:noAutofit/>
          </a:bodyPr>
          <a:lstStyle/>
          <a:p>
            <a:pPr marL="0" lvl="0" indent="0" algn="l" defTabSz="977900">
              <a:lnSpc>
                <a:spcPct val="90000"/>
              </a:lnSpc>
              <a:spcBef>
                <a:spcPct val="0"/>
              </a:spcBef>
              <a:spcAft>
                <a:spcPct val="35000"/>
              </a:spcAft>
              <a:buNone/>
            </a:pPr>
            <a:r>
              <a:rPr lang="en-GB" sz="2200" kern="1200"/>
              <a:t>Support ICAO/ITU Studies</a:t>
            </a:r>
          </a:p>
        </p:txBody>
      </p:sp>
    </p:spTree>
    <p:extLst>
      <p:ext uri="{BB962C8B-B14F-4D97-AF65-F5344CB8AC3E}">
        <p14:creationId xmlns:p14="http://schemas.microsoft.com/office/powerpoint/2010/main" val="6152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Briefings Presentations Useful Information\UAS Related Briefs\uav images\avion-girafe-afrique.jpg"/>
          <p:cNvPicPr>
            <a:picLocks noChangeAspect="1" noChangeArrowheads="1"/>
          </p:cNvPicPr>
          <p:nvPr/>
        </p:nvPicPr>
        <p:blipFill>
          <a:blip r:embed="rId3"/>
          <a:srcRect/>
          <a:stretch>
            <a:fillRect/>
          </a:stretch>
        </p:blipFill>
        <p:spPr>
          <a:xfrm>
            <a:off x="0" y="846559"/>
            <a:ext cx="4067944" cy="5685451"/>
          </a:xfrm>
          <a:prstGeom prst="rect">
            <a:avLst/>
          </a:prstGeom>
          <a:noFill/>
        </p:spPr>
      </p:pic>
      <p:sp>
        <p:nvSpPr>
          <p:cNvPr id="4" name="Freeform: Shape 3">
            <a:extLst>
              <a:ext uri="{FF2B5EF4-FFF2-40B4-BE49-F238E27FC236}">
                <a16:creationId xmlns:a16="http://schemas.microsoft.com/office/drawing/2014/main" id="{5FAF931F-56AE-4381-B1ED-A58DAD7CAA84}"/>
              </a:ext>
            </a:extLst>
          </p:cNvPr>
          <p:cNvSpPr/>
          <p:nvPr/>
        </p:nvSpPr>
        <p:spPr>
          <a:xfrm>
            <a:off x="5292080" y="1988840"/>
            <a:ext cx="2952328" cy="2880320"/>
          </a:xfrm>
          <a:custGeom>
            <a:avLst/>
            <a:gdLst>
              <a:gd name="connsiteX0" fmla="*/ 0 w 1581295"/>
              <a:gd name="connsiteY0" fmla="*/ 263554 h 1872208"/>
              <a:gd name="connsiteX1" fmla="*/ 263554 w 1581295"/>
              <a:gd name="connsiteY1" fmla="*/ 0 h 1872208"/>
              <a:gd name="connsiteX2" fmla="*/ 1317741 w 1581295"/>
              <a:gd name="connsiteY2" fmla="*/ 0 h 1872208"/>
              <a:gd name="connsiteX3" fmla="*/ 1581295 w 1581295"/>
              <a:gd name="connsiteY3" fmla="*/ 263554 h 1872208"/>
              <a:gd name="connsiteX4" fmla="*/ 1581295 w 1581295"/>
              <a:gd name="connsiteY4" fmla="*/ 1608654 h 1872208"/>
              <a:gd name="connsiteX5" fmla="*/ 1317741 w 1581295"/>
              <a:gd name="connsiteY5" fmla="*/ 1872208 h 1872208"/>
              <a:gd name="connsiteX6" fmla="*/ 263554 w 1581295"/>
              <a:gd name="connsiteY6" fmla="*/ 1872208 h 1872208"/>
              <a:gd name="connsiteX7" fmla="*/ 0 w 1581295"/>
              <a:gd name="connsiteY7" fmla="*/ 1608654 h 1872208"/>
              <a:gd name="connsiteX8" fmla="*/ 0 w 1581295"/>
              <a:gd name="connsiteY8" fmla="*/ 263554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1295" h="1872208">
                <a:moveTo>
                  <a:pt x="0" y="263554"/>
                </a:moveTo>
                <a:cubicBezTo>
                  <a:pt x="0" y="117997"/>
                  <a:pt x="117997" y="0"/>
                  <a:pt x="263554" y="0"/>
                </a:cubicBezTo>
                <a:lnTo>
                  <a:pt x="1317741" y="0"/>
                </a:lnTo>
                <a:cubicBezTo>
                  <a:pt x="1463298" y="0"/>
                  <a:pt x="1581295" y="117997"/>
                  <a:pt x="1581295" y="263554"/>
                </a:cubicBezTo>
                <a:lnTo>
                  <a:pt x="1581295" y="1608654"/>
                </a:lnTo>
                <a:cubicBezTo>
                  <a:pt x="1581295" y="1754211"/>
                  <a:pt x="1463298" y="1872208"/>
                  <a:pt x="1317741" y="1872208"/>
                </a:cubicBezTo>
                <a:lnTo>
                  <a:pt x="263554" y="1872208"/>
                </a:lnTo>
                <a:cubicBezTo>
                  <a:pt x="117997" y="1872208"/>
                  <a:pt x="0" y="1754211"/>
                  <a:pt x="0" y="1608654"/>
                </a:cubicBezTo>
                <a:lnTo>
                  <a:pt x="0" y="26355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64822" tIns="121007" rIns="164822" bIns="121007" numCol="1" spcCol="1270" anchor="ctr" anchorCtr="0">
            <a:noAutofit/>
          </a:bodyPr>
          <a:lstStyle/>
          <a:p>
            <a:pPr marL="0" lvl="0" indent="0" algn="ctr" defTabSz="1022350">
              <a:lnSpc>
                <a:spcPct val="90000"/>
              </a:lnSpc>
              <a:spcBef>
                <a:spcPct val="0"/>
              </a:spcBef>
              <a:spcAft>
                <a:spcPct val="35000"/>
              </a:spcAft>
              <a:buNone/>
            </a:pPr>
            <a:r>
              <a:rPr lang="en-GB" sz="3200" b="1" kern="1200" dirty="0"/>
              <a:t>Questions</a:t>
            </a:r>
            <a:endParaRPr lang="en-GB" sz="3200" kern="1200" dirty="0"/>
          </a:p>
        </p:txBody>
      </p:sp>
    </p:spTree>
    <p:extLst>
      <p:ext uri="{BB962C8B-B14F-4D97-AF65-F5344CB8AC3E}">
        <p14:creationId xmlns:p14="http://schemas.microsoft.com/office/powerpoint/2010/main" val="75318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 b="21651"/>
          <a:stretch/>
        </p:blipFill>
        <p:spPr>
          <a:xfrm>
            <a:off x="0" y="1484784"/>
            <a:ext cx="9144000" cy="5373216"/>
          </a:xfrm>
          <a:prstGeom prst="rect">
            <a:avLst/>
          </a:prstGeom>
        </p:spPr>
      </p:pic>
      <p:sp>
        <p:nvSpPr>
          <p:cNvPr id="4" name="Freeform: Shape 3">
            <a:extLst>
              <a:ext uri="{FF2B5EF4-FFF2-40B4-BE49-F238E27FC236}">
                <a16:creationId xmlns:a16="http://schemas.microsoft.com/office/drawing/2014/main" id="{B1D1539B-AA4F-4345-9641-42CC84213598}"/>
              </a:ext>
            </a:extLst>
          </p:cNvPr>
          <p:cNvSpPr/>
          <p:nvPr/>
        </p:nvSpPr>
        <p:spPr>
          <a:xfrm>
            <a:off x="3097291" y="2392086"/>
            <a:ext cx="5625770" cy="3225959"/>
          </a:xfrm>
          <a:custGeom>
            <a:avLst/>
            <a:gdLst>
              <a:gd name="connsiteX0" fmla="*/ 537670 w 3225958"/>
              <a:gd name="connsiteY0" fmla="*/ 0 h 5625769"/>
              <a:gd name="connsiteX1" fmla="*/ 2688288 w 3225958"/>
              <a:gd name="connsiteY1" fmla="*/ 0 h 5625769"/>
              <a:gd name="connsiteX2" fmla="*/ 3225958 w 3225958"/>
              <a:gd name="connsiteY2" fmla="*/ 537670 h 5625769"/>
              <a:gd name="connsiteX3" fmla="*/ 3225958 w 3225958"/>
              <a:gd name="connsiteY3" fmla="*/ 5625769 h 5625769"/>
              <a:gd name="connsiteX4" fmla="*/ 3225958 w 3225958"/>
              <a:gd name="connsiteY4" fmla="*/ 5625769 h 5625769"/>
              <a:gd name="connsiteX5" fmla="*/ 0 w 3225958"/>
              <a:gd name="connsiteY5" fmla="*/ 5625769 h 5625769"/>
              <a:gd name="connsiteX6" fmla="*/ 0 w 3225958"/>
              <a:gd name="connsiteY6" fmla="*/ 5625769 h 5625769"/>
              <a:gd name="connsiteX7" fmla="*/ 0 w 3225958"/>
              <a:gd name="connsiteY7" fmla="*/ 537670 h 5625769"/>
              <a:gd name="connsiteX8" fmla="*/ 537670 w 3225958"/>
              <a:gd name="connsiteY8" fmla="*/ 0 h 562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958" h="5625769">
                <a:moveTo>
                  <a:pt x="3225958" y="937647"/>
                </a:moveTo>
                <a:lnTo>
                  <a:pt x="3225958" y="4688122"/>
                </a:lnTo>
                <a:cubicBezTo>
                  <a:pt x="3225958" y="5205970"/>
                  <a:pt x="3087921" y="5625768"/>
                  <a:pt x="2917644" y="5625768"/>
                </a:cubicBezTo>
                <a:lnTo>
                  <a:pt x="0" y="5625768"/>
                </a:lnTo>
                <a:lnTo>
                  <a:pt x="0" y="5625768"/>
                </a:lnTo>
                <a:lnTo>
                  <a:pt x="0" y="1"/>
                </a:lnTo>
                <a:lnTo>
                  <a:pt x="0" y="1"/>
                </a:lnTo>
                <a:lnTo>
                  <a:pt x="2917644" y="1"/>
                </a:lnTo>
                <a:cubicBezTo>
                  <a:pt x="3087921" y="1"/>
                  <a:pt x="3225958" y="419799"/>
                  <a:pt x="3225958" y="937647"/>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1" tIns="195578" rIns="233678" bIns="195579" numCol="1" spcCol="1270" anchor="ctr" anchorCtr="0">
            <a:noAutofit/>
          </a:bodyPr>
          <a:lstStyle/>
          <a:p>
            <a:pPr marL="171450" lvl="1" indent="-228600" algn="l" defTabSz="889000">
              <a:lnSpc>
                <a:spcPct val="90000"/>
              </a:lnSpc>
              <a:spcBef>
                <a:spcPct val="0"/>
              </a:spcBef>
              <a:spcAft>
                <a:spcPct val="15000"/>
              </a:spcAft>
              <a:buChar char="•"/>
            </a:pPr>
            <a:r>
              <a:rPr lang="en-US" sz="2000" kern="1200" dirty="0">
                <a:solidFill>
                  <a:schemeClr val="accent1"/>
                </a:solidFill>
              </a:rPr>
              <a:t>to conduct studies to identify any required technical and operational measures, in relation to stations on board sub-orbital vehicles, that could assist in avoiding harmful interference between radiocommunication services;</a:t>
            </a:r>
            <a:endParaRPr lang="en-GB" sz="2000" kern="1200" dirty="0">
              <a:solidFill>
                <a:schemeClr val="accent1"/>
              </a:solidFill>
            </a:endParaRPr>
          </a:p>
          <a:p>
            <a:pPr marL="172800" lvl="2" indent="-228600" algn="l" defTabSz="889000">
              <a:lnSpc>
                <a:spcPct val="90000"/>
              </a:lnSpc>
              <a:spcBef>
                <a:spcPct val="0"/>
              </a:spcBef>
              <a:spcAft>
                <a:spcPct val="15000"/>
              </a:spcAft>
              <a:buChar char="•"/>
            </a:pPr>
            <a:r>
              <a:rPr lang="en-US" sz="2000" kern="1200" dirty="0">
                <a:solidFill>
                  <a:schemeClr val="accent1"/>
                </a:solidFill>
              </a:rPr>
              <a:t>to conduct studies to determine spectrum requirements and, based on the outcome of those studies, to consider a possible future agenda item for WRC‑23;</a:t>
            </a:r>
            <a:endParaRPr lang="en-GB" sz="2000" kern="1200" dirty="0">
              <a:solidFill>
                <a:schemeClr val="accent1"/>
              </a:solidFill>
            </a:endParaRPr>
          </a:p>
        </p:txBody>
      </p:sp>
      <p:sp>
        <p:nvSpPr>
          <p:cNvPr id="6" name="Freeform: Shape 5">
            <a:extLst>
              <a:ext uri="{FF2B5EF4-FFF2-40B4-BE49-F238E27FC236}">
                <a16:creationId xmlns:a16="http://schemas.microsoft.com/office/drawing/2014/main" id="{DC62F1A0-46D4-484A-916A-C7B796983E0B}"/>
              </a:ext>
            </a:extLst>
          </p:cNvPr>
          <p:cNvSpPr/>
          <p:nvPr/>
        </p:nvSpPr>
        <p:spPr>
          <a:xfrm>
            <a:off x="420938" y="1988841"/>
            <a:ext cx="2676353" cy="4032448"/>
          </a:xfrm>
          <a:custGeom>
            <a:avLst/>
            <a:gdLst>
              <a:gd name="connsiteX0" fmla="*/ 0 w 2676353"/>
              <a:gd name="connsiteY0" fmla="*/ 446068 h 4032448"/>
              <a:gd name="connsiteX1" fmla="*/ 446068 w 2676353"/>
              <a:gd name="connsiteY1" fmla="*/ 0 h 4032448"/>
              <a:gd name="connsiteX2" fmla="*/ 2230285 w 2676353"/>
              <a:gd name="connsiteY2" fmla="*/ 0 h 4032448"/>
              <a:gd name="connsiteX3" fmla="*/ 2676353 w 2676353"/>
              <a:gd name="connsiteY3" fmla="*/ 446068 h 4032448"/>
              <a:gd name="connsiteX4" fmla="*/ 2676353 w 2676353"/>
              <a:gd name="connsiteY4" fmla="*/ 3586380 h 4032448"/>
              <a:gd name="connsiteX5" fmla="*/ 2230285 w 2676353"/>
              <a:gd name="connsiteY5" fmla="*/ 4032448 h 4032448"/>
              <a:gd name="connsiteX6" fmla="*/ 446068 w 2676353"/>
              <a:gd name="connsiteY6" fmla="*/ 4032448 h 4032448"/>
              <a:gd name="connsiteX7" fmla="*/ 0 w 2676353"/>
              <a:gd name="connsiteY7" fmla="*/ 3586380 h 4032448"/>
              <a:gd name="connsiteX8" fmla="*/ 0 w 2676353"/>
              <a:gd name="connsiteY8" fmla="*/ 446068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353" h="4032448">
                <a:moveTo>
                  <a:pt x="0" y="446068"/>
                </a:moveTo>
                <a:cubicBezTo>
                  <a:pt x="0" y="199711"/>
                  <a:pt x="199711" y="0"/>
                  <a:pt x="446068" y="0"/>
                </a:cubicBezTo>
                <a:lnTo>
                  <a:pt x="2230285" y="0"/>
                </a:lnTo>
                <a:cubicBezTo>
                  <a:pt x="2476642" y="0"/>
                  <a:pt x="2676353" y="199711"/>
                  <a:pt x="2676353" y="446068"/>
                </a:cubicBezTo>
                <a:lnTo>
                  <a:pt x="2676353" y="3586380"/>
                </a:lnTo>
                <a:cubicBezTo>
                  <a:pt x="2676353" y="3832737"/>
                  <a:pt x="2476642" y="4032448"/>
                  <a:pt x="2230285" y="4032448"/>
                </a:cubicBezTo>
                <a:lnTo>
                  <a:pt x="446068" y="4032448"/>
                </a:lnTo>
                <a:cubicBezTo>
                  <a:pt x="199711" y="4032448"/>
                  <a:pt x="0" y="3832737"/>
                  <a:pt x="0" y="3586380"/>
                </a:cubicBezTo>
                <a:lnTo>
                  <a:pt x="0" y="446068"/>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6849" tIns="168749" rIns="206849" bIns="168749" numCol="1" spcCol="1270" anchor="ctr" anchorCtr="0">
            <a:noAutofit/>
          </a:bodyPr>
          <a:lstStyle/>
          <a:p>
            <a:pPr marL="0" lvl="0" indent="0" algn="ctr" defTabSz="889000">
              <a:lnSpc>
                <a:spcPct val="90000"/>
              </a:lnSpc>
              <a:spcBef>
                <a:spcPct val="0"/>
              </a:spcBef>
              <a:spcAft>
                <a:spcPct val="35000"/>
              </a:spcAft>
              <a:buNone/>
            </a:pPr>
            <a:r>
              <a:rPr lang="en-US" sz="2000" b="1" i="1" kern="1200"/>
              <a:t>resolves to invite the ITU Radiocommunication Sector</a:t>
            </a:r>
            <a:endParaRPr lang="en-GB" sz="2000" kern="1200"/>
          </a:p>
        </p:txBody>
      </p:sp>
      <p:sp>
        <p:nvSpPr>
          <p:cNvPr id="6148" name="Rectangle 2"/>
          <p:cNvSpPr txBox="1">
            <a:spLocks noChangeArrowheads="1"/>
          </p:cNvSpPr>
          <p:nvPr/>
        </p:nvSpPr>
        <p:spPr bwMode="auto">
          <a:xfrm>
            <a:off x="239136" y="836712"/>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a:solidFill>
                  <a:srgbClr val="FF0000"/>
                </a:solidFill>
                <a:latin typeface="Arial Rounded MT Bold" pitchFamily="34" charset="0"/>
              </a:rPr>
              <a:t>Agenda Item 9.1.4 – Resolution 763</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3051145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pace planes"/>
          <p:cNvPicPr>
            <a:picLocks noChangeAspect="1" noChangeArrowheads="1"/>
          </p:cNvPicPr>
          <p:nvPr/>
        </p:nvPicPr>
        <p:blipFill rotWithShape="1">
          <a:blip r:embed="rId3">
            <a:extLst>
              <a:ext uri="{28A0092B-C50C-407E-A947-70E740481C1C}">
                <a14:useLocalDpi xmlns:a14="http://schemas.microsoft.com/office/drawing/2010/main" val="0"/>
              </a:ext>
            </a:extLst>
          </a:blip>
          <a:srcRect l="15481" t="8827" r="5847" b="-1282"/>
          <a:stretch/>
        </p:blipFill>
        <p:spPr bwMode="auto">
          <a:xfrm>
            <a:off x="0" y="1340768"/>
            <a:ext cx="9144000" cy="5294514"/>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Shape 3">
            <a:extLst>
              <a:ext uri="{FF2B5EF4-FFF2-40B4-BE49-F238E27FC236}">
                <a16:creationId xmlns:a16="http://schemas.microsoft.com/office/drawing/2014/main" id="{9948927B-7540-4A32-91B5-950C23724CD1}"/>
              </a:ext>
            </a:extLst>
          </p:cNvPr>
          <p:cNvSpPr/>
          <p:nvPr/>
        </p:nvSpPr>
        <p:spPr>
          <a:xfrm>
            <a:off x="2743909" y="1844817"/>
            <a:ext cx="6118780" cy="4032462"/>
          </a:xfrm>
          <a:custGeom>
            <a:avLst/>
            <a:gdLst>
              <a:gd name="connsiteX0" fmla="*/ 672090 w 4032462"/>
              <a:gd name="connsiteY0" fmla="*/ 0 h 6118780"/>
              <a:gd name="connsiteX1" fmla="*/ 3360372 w 4032462"/>
              <a:gd name="connsiteY1" fmla="*/ 0 h 6118780"/>
              <a:gd name="connsiteX2" fmla="*/ 4032462 w 4032462"/>
              <a:gd name="connsiteY2" fmla="*/ 672090 h 6118780"/>
              <a:gd name="connsiteX3" fmla="*/ 4032462 w 4032462"/>
              <a:gd name="connsiteY3" fmla="*/ 6118780 h 6118780"/>
              <a:gd name="connsiteX4" fmla="*/ 4032462 w 4032462"/>
              <a:gd name="connsiteY4" fmla="*/ 6118780 h 6118780"/>
              <a:gd name="connsiteX5" fmla="*/ 0 w 4032462"/>
              <a:gd name="connsiteY5" fmla="*/ 6118780 h 6118780"/>
              <a:gd name="connsiteX6" fmla="*/ 0 w 4032462"/>
              <a:gd name="connsiteY6" fmla="*/ 6118780 h 6118780"/>
              <a:gd name="connsiteX7" fmla="*/ 0 w 4032462"/>
              <a:gd name="connsiteY7" fmla="*/ 672090 h 6118780"/>
              <a:gd name="connsiteX8" fmla="*/ 672090 w 4032462"/>
              <a:gd name="connsiteY8" fmla="*/ 0 h 611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462" h="6118780">
                <a:moveTo>
                  <a:pt x="4032462" y="1019817"/>
                </a:moveTo>
                <a:lnTo>
                  <a:pt x="4032462" y="5098963"/>
                </a:lnTo>
                <a:cubicBezTo>
                  <a:pt x="4032462" y="5662192"/>
                  <a:pt x="3834156" y="6118779"/>
                  <a:pt x="3589534" y="6118779"/>
                </a:cubicBezTo>
                <a:lnTo>
                  <a:pt x="0" y="6118779"/>
                </a:lnTo>
                <a:lnTo>
                  <a:pt x="0" y="6118779"/>
                </a:lnTo>
                <a:lnTo>
                  <a:pt x="0" y="1"/>
                </a:lnTo>
                <a:lnTo>
                  <a:pt x="0" y="1"/>
                </a:lnTo>
                <a:lnTo>
                  <a:pt x="3589534" y="1"/>
                </a:lnTo>
                <a:cubicBezTo>
                  <a:pt x="3834156" y="1"/>
                  <a:pt x="4032462" y="456588"/>
                  <a:pt x="4032462" y="1019817"/>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7631" tIns="240663" rIns="284478" bIns="24066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solidFill>
                  <a:schemeClr val="accent1"/>
                </a:solidFill>
              </a:rPr>
              <a:t>How will planes be operated including a description of the various phases of flight?</a:t>
            </a:r>
          </a:p>
          <a:p>
            <a:pPr marL="228600" lvl="1" indent="-228600" algn="l" defTabSz="1022350">
              <a:lnSpc>
                <a:spcPct val="90000"/>
              </a:lnSpc>
              <a:spcBef>
                <a:spcPct val="0"/>
              </a:spcBef>
              <a:spcAft>
                <a:spcPct val="15000"/>
              </a:spcAft>
              <a:buChar char="•"/>
            </a:pPr>
            <a:r>
              <a:rPr lang="en-GB" sz="2300" kern="1200" dirty="0">
                <a:solidFill>
                  <a:schemeClr val="accent1"/>
                </a:solidFill>
              </a:rPr>
              <a:t>During which phases of flight described in </a:t>
            </a:r>
            <a:r>
              <a:rPr lang="en-GB" sz="2300" i="1" kern="1200" dirty="0">
                <a:solidFill>
                  <a:schemeClr val="accent1"/>
                </a:solidFill>
              </a:rPr>
              <a:t>decides 1</a:t>
            </a:r>
            <a:r>
              <a:rPr lang="en-GB" sz="2300" kern="1200" dirty="0">
                <a:solidFill>
                  <a:schemeClr val="accent1"/>
                </a:solidFill>
              </a:rPr>
              <a:t>, will, if at all, need to be supported by air traffic control systems and what sort of systems are expected?</a:t>
            </a:r>
          </a:p>
          <a:p>
            <a:pPr marL="228600" lvl="1" indent="-228600" algn="l" defTabSz="1022350">
              <a:lnSpc>
                <a:spcPct val="90000"/>
              </a:lnSpc>
              <a:spcBef>
                <a:spcPct val="0"/>
              </a:spcBef>
              <a:spcAft>
                <a:spcPct val="15000"/>
              </a:spcAft>
              <a:buChar char="•"/>
            </a:pPr>
            <a:r>
              <a:rPr lang="en-GB" sz="2300" kern="1200" dirty="0">
                <a:solidFill>
                  <a:schemeClr val="accent1"/>
                </a:solidFill>
              </a:rPr>
              <a:t>What radio links will be required to support planes operations and under what radiocommunication service definition will they fall?</a:t>
            </a:r>
          </a:p>
        </p:txBody>
      </p:sp>
      <p:sp>
        <p:nvSpPr>
          <p:cNvPr id="5" name="Freeform: Shape 4">
            <a:extLst>
              <a:ext uri="{FF2B5EF4-FFF2-40B4-BE49-F238E27FC236}">
                <a16:creationId xmlns:a16="http://schemas.microsoft.com/office/drawing/2014/main" id="{D75D2F18-653A-42E3-AF10-17331A38A0F5}"/>
              </a:ext>
            </a:extLst>
          </p:cNvPr>
          <p:cNvSpPr/>
          <p:nvPr/>
        </p:nvSpPr>
        <p:spPr>
          <a:xfrm>
            <a:off x="202520" y="1484784"/>
            <a:ext cx="2541067" cy="4752528"/>
          </a:xfrm>
          <a:custGeom>
            <a:avLst/>
            <a:gdLst>
              <a:gd name="connsiteX0" fmla="*/ 0 w 2541067"/>
              <a:gd name="connsiteY0" fmla="*/ 423520 h 4752528"/>
              <a:gd name="connsiteX1" fmla="*/ 423520 w 2541067"/>
              <a:gd name="connsiteY1" fmla="*/ 0 h 4752528"/>
              <a:gd name="connsiteX2" fmla="*/ 2117547 w 2541067"/>
              <a:gd name="connsiteY2" fmla="*/ 0 h 4752528"/>
              <a:gd name="connsiteX3" fmla="*/ 2541067 w 2541067"/>
              <a:gd name="connsiteY3" fmla="*/ 423520 h 4752528"/>
              <a:gd name="connsiteX4" fmla="*/ 2541067 w 2541067"/>
              <a:gd name="connsiteY4" fmla="*/ 4329008 h 4752528"/>
              <a:gd name="connsiteX5" fmla="*/ 2117547 w 2541067"/>
              <a:gd name="connsiteY5" fmla="*/ 4752528 h 4752528"/>
              <a:gd name="connsiteX6" fmla="*/ 423520 w 2541067"/>
              <a:gd name="connsiteY6" fmla="*/ 4752528 h 4752528"/>
              <a:gd name="connsiteX7" fmla="*/ 0 w 2541067"/>
              <a:gd name="connsiteY7" fmla="*/ 4329008 h 4752528"/>
              <a:gd name="connsiteX8" fmla="*/ 0 w 2541067"/>
              <a:gd name="connsiteY8" fmla="*/ 423520 h 475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067" h="4752528">
                <a:moveTo>
                  <a:pt x="0" y="423520"/>
                </a:moveTo>
                <a:cubicBezTo>
                  <a:pt x="0" y="189616"/>
                  <a:pt x="189616" y="0"/>
                  <a:pt x="423520" y="0"/>
                </a:cubicBezTo>
                <a:lnTo>
                  <a:pt x="2117547" y="0"/>
                </a:lnTo>
                <a:cubicBezTo>
                  <a:pt x="2351451" y="0"/>
                  <a:pt x="2541067" y="189616"/>
                  <a:pt x="2541067" y="423520"/>
                </a:cubicBezTo>
                <a:lnTo>
                  <a:pt x="2541067" y="4329008"/>
                </a:lnTo>
                <a:cubicBezTo>
                  <a:pt x="2541067" y="4562912"/>
                  <a:pt x="2351451" y="4752528"/>
                  <a:pt x="2117547" y="4752528"/>
                </a:cubicBezTo>
                <a:lnTo>
                  <a:pt x="423520" y="4752528"/>
                </a:lnTo>
                <a:cubicBezTo>
                  <a:pt x="189616" y="4752528"/>
                  <a:pt x="0" y="4562912"/>
                  <a:pt x="0" y="4329008"/>
                </a:cubicBezTo>
                <a:lnTo>
                  <a:pt x="0" y="42352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72635" tIns="198340" rIns="272635" bIns="198340" numCol="1" spcCol="1270" anchor="ctr" anchorCtr="0">
            <a:noAutofit/>
          </a:bodyPr>
          <a:lstStyle/>
          <a:p>
            <a:pPr marL="0" lvl="0" indent="0" algn="ctr" defTabSz="1733550">
              <a:lnSpc>
                <a:spcPct val="90000"/>
              </a:lnSpc>
              <a:spcBef>
                <a:spcPct val="0"/>
              </a:spcBef>
              <a:spcAft>
                <a:spcPct val="35000"/>
              </a:spcAft>
              <a:buNone/>
            </a:pPr>
            <a:r>
              <a:rPr lang="en-GB" sz="3900" i="1" kern="1200" dirty="0"/>
              <a:t>decides that the following Questions should be studied</a:t>
            </a:r>
            <a:endParaRPr lang="en-GB" sz="3900" kern="1200" dirty="0"/>
          </a:p>
        </p:txBody>
      </p:sp>
      <p:sp>
        <p:nvSpPr>
          <p:cNvPr id="6148"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a:solidFill>
                  <a:srgbClr val="FF0000"/>
                </a:solidFill>
                <a:latin typeface="Arial Rounded MT Bold" pitchFamily="34" charset="0"/>
              </a:rPr>
              <a:t>ITU-R Question 259/5</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13934711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700"/>
                                  </p:stCondLst>
                                  <p:childTnLst>
                                    <p:set>
                                      <p:cBhvr>
                                        <p:cTn id="6" dur="indefinite"/>
                                        <p:tgtEl>
                                          <p:spTgt spid="3074"/>
                                        </p:tgtEl>
                                        <p:attrNameLst>
                                          <p:attrName>style.opacity</p:attrName>
                                        </p:attrNameLst>
                                      </p:cBhvr>
                                      <p:to>
                                        <p:strVal val="0.25"/>
                                      </p:to>
                                    </p:set>
                                    <p:animEffect filter="image" prLst="opacity: 0.25">
                                      <p:cBhvr rctx="IE">
                                        <p:cTn id="7" dur="indefinite"/>
                                        <p:tgtEl>
                                          <p:spTgt spid="3074"/>
                                        </p:tgtEl>
                                      </p:cBhvr>
                                    </p:animEffect>
                                  </p:childTnLst>
                                </p:cTn>
                              </p:par>
                            </p:childTnLst>
                          </p:cTn>
                        </p:par>
                        <p:par>
                          <p:cTn id="8" fill="hold">
                            <p:stCondLst>
                              <p:cond delay="7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AB9137-F13B-4237-8568-DC555FFD177C}"/>
              </a:ext>
            </a:extLst>
          </p:cNvPr>
          <p:cNvPicPr>
            <a:picLocks noChangeAspect="1"/>
          </p:cNvPicPr>
          <p:nvPr/>
        </p:nvPicPr>
        <p:blipFill>
          <a:blip r:embed="rId3"/>
          <a:stretch>
            <a:fillRect/>
          </a:stretch>
        </p:blipFill>
        <p:spPr>
          <a:xfrm>
            <a:off x="0" y="1392617"/>
            <a:ext cx="9144000" cy="5084016"/>
          </a:xfrm>
          <a:prstGeom prst="rect">
            <a:avLst/>
          </a:prstGeom>
        </p:spPr>
      </p:pic>
      <p:sp>
        <p:nvSpPr>
          <p:cNvPr id="10" name="Freeform: Shape 9">
            <a:extLst>
              <a:ext uri="{FF2B5EF4-FFF2-40B4-BE49-F238E27FC236}">
                <a16:creationId xmlns:a16="http://schemas.microsoft.com/office/drawing/2014/main" id="{161A44F2-507A-4DB2-AF45-C17238485524}"/>
              </a:ext>
            </a:extLst>
          </p:cNvPr>
          <p:cNvSpPr/>
          <p:nvPr/>
        </p:nvSpPr>
        <p:spPr>
          <a:xfrm>
            <a:off x="683568" y="4019265"/>
            <a:ext cx="1792262" cy="1519591"/>
          </a:xfrm>
          <a:custGeom>
            <a:avLst/>
            <a:gdLst>
              <a:gd name="connsiteX0" fmla="*/ 0 w 1585014"/>
              <a:gd name="connsiteY0" fmla="*/ 680514 h 1361028"/>
              <a:gd name="connsiteX1" fmla="*/ 340257 w 1585014"/>
              <a:gd name="connsiteY1" fmla="*/ 0 h 1361028"/>
              <a:gd name="connsiteX2" fmla="*/ 1244757 w 1585014"/>
              <a:gd name="connsiteY2" fmla="*/ 0 h 1361028"/>
              <a:gd name="connsiteX3" fmla="*/ 1585014 w 1585014"/>
              <a:gd name="connsiteY3" fmla="*/ 680514 h 1361028"/>
              <a:gd name="connsiteX4" fmla="*/ 1244757 w 1585014"/>
              <a:gd name="connsiteY4" fmla="*/ 1361028 h 1361028"/>
              <a:gd name="connsiteX5" fmla="*/ 340257 w 1585014"/>
              <a:gd name="connsiteY5" fmla="*/ 1361028 h 1361028"/>
              <a:gd name="connsiteX6" fmla="*/ 0 w 1585014"/>
              <a:gd name="connsiteY6" fmla="*/ 680514 h 136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014" h="1361028">
                <a:moveTo>
                  <a:pt x="0" y="680514"/>
                </a:moveTo>
                <a:lnTo>
                  <a:pt x="340257" y="0"/>
                </a:lnTo>
                <a:lnTo>
                  <a:pt x="1244757" y="0"/>
                </a:lnTo>
                <a:lnTo>
                  <a:pt x="1585014" y="680514"/>
                </a:lnTo>
                <a:lnTo>
                  <a:pt x="1244757" y="1361028"/>
                </a:lnTo>
                <a:lnTo>
                  <a:pt x="340257" y="1361028"/>
                </a:lnTo>
                <a:lnTo>
                  <a:pt x="0" y="680514"/>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504" tIns="233670" rIns="245503" bIns="233670" numCol="1" spcCol="1270" anchor="ctr" anchorCtr="0">
            <a:noAutofit/>
          </a:bodyPr>
          <a:lstStyle/>
          <a:p>
            <a:pPr marL="0" lvl="0" indent="0" algn="ctr" defTabSz="800100">
              <a:lnSpc>
                <a:spcPct val="90000"/>
              </a:lnSpc>
              <a:spcBef>
                <a:spcPct val="0"/>
              </a:spcBef>
              <a:spcAft>
                <a:spcPct val="35000"/>
              </a:spcAft>
              <a:buNone/>
            </a:pPr>
            <a:r>
              <a:rPr lang="en-GB" sz="1800" kern="1200" dirty="0"/>
              <a:t>Space tourism</a:t>
            </a:r>
          </a:p>
        </p:txBody>
      </p:sp>
      <p:sp>
        <p:nvSpPr>
          <p:cNvPr id="11" name="Hexagon 10">
            <a:extLst>
              <a:ext uri="{FF2B5EF4-FFF2-40B4-BE49-F238E27FC236}">
                <a16:creationId xmlns:a16="http://schemas.microsoft.com/office/drawing/2014/main" id="{A40DFD34-7985-4901-9785-835F74780169}"/>
              </a:ext>
            </a:extLst>
          </p:cNvPr>
          <p:cNvSpPr/>
          <p:nvPr/>
        </p:nvSpPr>
        <p:spPr>
          <a:xfrm>
            <a:off x="1919146" y="5342479"/>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Hexagon 11">
            <a:extLst>
              <a:ext uri="{FF2B5EF4-FFF2-40B4-BE49-F238E27FC236}">
                <a16:creationId xmlns:a16="http://schemas.microsoft.com/office/drawing/2014/main" id="{77A48C2F-6782-4A1E-9D6A-9DE221F9B290}"/>
              </a:ext>
            </a:extLst>
          </p:cNvPr>
          <p:cNvSpPr/>
          <p:nvPr/>
        </p:nvSpPr>
        <p:spPr>
          <a:xfrm>
            <a:off x="2194389" y="4821231"/>
            <a:ext cx="1792262" cy="1519591"/>
          </a:xfrm>
          <a:prstGeom prst="hexagon">
            <a:avLst>
              <a:gd name="adj" fmla="val 25000"/>
              <a:gd name="vf" fmla="val 115470"/>
            </a:avLst>
          </a:prstGeom>
          <a:blipFill>
            <a:blip r:embed="rId4" cstate="print">
              <a:extLst>
                <a:ext uri="{28A0092B-C50C-407E-A947-70E740481C1C}">
                  <a14:useLocalDpi xmlns:a14="http://schemas.microsoft.com/office/drawing/2010/main" val="0"/>
                </a:ext>
              </a:extLst>
            </a:blip>
            <a:srcRect/>
            <a:stretch>
              <a:fillRect l="-6000" r="-6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Hexagon 12">
            <a:extLst>
              <a:ext uri="{FF2B5EF4-FFF2-40B4-BE49-F238E27FC236}">
                <a16:creationId xmlns:a16="http://schemas.microsoft.com/office/drawing/2014/main" id="{E43AB4D0-F383-43AF-AE2D-4240CD457D58}"/>
              </a:ext>
            </a:extLst>
          </p:cNvPr>
          <p:cNvSpPr/>
          <p:nvPr/>
        </p:nvSpPr>
        <p:spPr>
          <a:xfrm>
            <a:off x="2214975" y="5491984"/>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46454018-F0BB-4451-B6C0-F3210D3E45D3}"/>
              </a:ext>
            </a:extLst>
          </p:cNvPr>
          <p:cNvSpPr/>
          <p:nvPr/>
        </p:nvSpPr>
        <p:spPr>
          <a:xfrm>
            <a:off x="2225903" y="3174830"/>
            <a:ext cx="1792262" cy="1519591"/>
          </a:xfrm>
          <a:custGeom>
            <a:avLst/>
            <a:gdLst>
              <a:gd name="connsiteX0" fmla="*/ 0 w 1585014"/>
              <a:gd name="connsiteY0" fmla="*/ 680514 h 1361028"/>
              <a:gd name="connsiteX1" fmla="*/ 340257 w 1585014"/>
              <a:gd name="connsiteY1" fmla="*/ 0 h 1361028"/>
              <a:gd name="connsiteX2" fmla="*/ 1244757 w 1585014"/>
              <a:gd name="connsiteY2" fmla="*/ 0 h 1361028"/>
              <a:gd name="connsiteX3" fmla="*/ 1585014 w 1585014"/>
              <a:gd name="connsiteY3" fmla="*/ 680514 h 1361028"/>
              <a:gd name="connsiteX4" fmla="*/ 1244757 w 1585014"/>
              <a:gd name="connsiteY4" fmla="*/ 1361028 h 1361028"/>
              <a:gd name="connsiteX5" fmla="*/ 340257 w 1585014"/>
              <a:gd name="connsiteY5" fmla="*/ 1361028 h 1361028"/>
              <a:gd name="connsiteX6" fmla="*/ 0 w 1585014"/>
              <a:gd name="connsiteY6" fmla="*/ 680514 h 136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014" h="1361028">
                <a:moveTo>
                  <a:pt x="0" y="680514"/>
                </a:moveTo>
                <a:lnTo>
                  <a:pt x="340257" y="0"/>
                </a:lnTo>
                <a:lnTo>
                  <a:pt x="1244757" y="0"/>
                </a:lnTo>
                <a:lnTo>
                  <a:pt x="1585014" y="680514"/>
                </a:lnTo>
                <a:lnTo>
                  <a:pt x="1244757" y="1361028"/>
                </a:lnTo>
                <a:lnTo>
                  <a:pt x="340257" y="1361028"/>
                </a:lnTo>
                <a:lnTo>
                  <a:pt x="0" y="680514"/>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504" tIns="233670" rIns="245503" bIns="233670" numCol="1" spcCol="1270" anchor="ctr" anchorCtr="0">
            <a:noAutofit/>
          </a:bodyPr>
          <a:lstStyle/>
          <a:p>
            <a:pPr marL="0" lvl="0" indent="0" algn="ctr" defTabSz="800100">
              <a:lnSpc>
                <a:spcPct val="90000"/>
              </a:lnSpc>
              <a:spcBef>
                <a:spcPct val="0"/>
              </a:spcBef>
              <a:spcAft>
                <a:spcPct val="35000"/>
              </a:spcAft>
              <a:buNone/>
            </a:pPr>
            <a:r>
              <a:rPr lang="en-GB" sz="1800" kern="1200" dirty="0"/>
              <a:t>Satellite launch</a:t>
            </a:r>
          </a:p>
        </p:txBody>
      </p:sp>
      <p:sp>
        <p:nvSpPr>
          <p:cNvPr id="15" name="Hexagon 14">
            <a:extLst>
              <a:ext uri="{FF2B5EF4-FFF2-40B4-BE49-F238E27FC236}">
                <a16:creationId xmlns:a16="http://schemas.microsoft.com/office/drawing/2014/main" id="{5BE88A76-49FD-477C-A5CE-5454EF74F9DA}"/>
              </a:ext>
            </a:extLst>
          </p:cNvPr>
          <p:cNvSpPr/>
          <p:nvPr/>
        </p:nvSpPr>
        <p:spPr>
          <a:xfrm>
            <a:off x="3459390" y="4488939"/>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Hexagon 15">
            <a:extLst>
              <a:ext uri="{FF2B5EF4-FFF2-40B4-BE49-F238E27FC236}">
                <a16:creationId xmlns:a16="http://schemas.microsoft.com/office/drawing/2014/main" id="{8B57EDA8-AFF6-465B-9296-AD31CF56F212}"/>
              </a:ext>
            </a:extLst>
          </p:cNvPr>
          <p:cNvSpPr/>
          <p:nvPr/>
        </p:nvSpPr>
        <p:spPr>
          <a:xfrm>
            <a:off x="3767287" y="4016329"/>
            <a:ext cx="1792262" cy="1519591"/>
          </a:xfrm>
          <a:prstGeom prst="hexagon">
            <a:avLst>
              <a:gd name="adj" fmla="val 25000"/>
              <a:gd name="vf" fmla="val 115470"/>
            </a:avLst>
          </a:prstGeom>
          <a:blipFill>
            <a:blip r:embed="rId5">
              <a:extLst>
                <a:ext uri="{28A0092B-C50C-407E-A947-70E740481C1C}">
                  <a14:useLocalDpi xmlns:a14="http://schemas.microsoft.com/office/drawing/2010/main" val="0"/>
                </a:ext>
              </a:extLst>
            </a:blip>
            <a:srcRect/>
            <a:stretch>
              <a:fillRect l="-27000" r="-27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Hexagon 16">
            <a:extLst>
              <a:ext uri="{FF2B5EF4-FFF2-40B4-BE49-F238E27FC236}">
                <a16:creationId xmlns:a16="http://schemas.microsoft.com/office/drawing/2014/main" id="{4FAE61C8-8715-4ED6-82D2-2FF548ABA287}"/>
              </a:ext>
            </a:extLst>
          </p:cNvPr>
          <p:cNvSpPr/>
          <p:nvPr/>
        </p:nvSpPr>
        <p:spPr>
          <a:xfrm>
            <a:off x="3811001" y="4692464"/>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B4451DC6-0818-49B7-9BBA-D91E4E56ED5E}"/>
              </a:ext>
            </a:extLst>
          </p:cNvPr>
          <p:cNvSpPr/>
          <p:nvPr/>
        </p:nvSpPr>
        <p:spPr>
          <a:xfrm>
            <a:off x="683568" y="2339691"/>
            <a:ext cx="1792262" cy="1519591"/>
          </a:xfrm>
          <a:custGeom>
            <a:avLst/>
            <a:gdLst>
              <a:gd name="connsiteX0" fmla="*/ 0 w 1585014"/>
              <a:gd name="connsiteY0" fmla="*/ 680514 h 1361028"/>
              <a:gd name="connsiteX1" fmla="*/ 340257 w 1585014"/>
              <a:gd name="connsiteY1" fmla="*/ 0 h 1361028"/>
              <a:gd name="connsiteX2" fmla="*/ 1244757 w 1585014"/>
              <a:gd name="connsiteY2" fmla="*/ 0 h 1361028"/>
              <a:gd name="connsiteX3" fmla="*/ 1585014 w 1585014"/>
              <a:gd name="connsiteY3" fmla="*/ 680514 h 1361028"/>
              <a:gd name="connsiteX4" fmla="*/ 1244757 w 1585014"/>
              <a:gd name="connsiteY4" fmla="*/ 1361028 h 1361028"/>
              <a:gd name="connsiteX5" fmla="*/ 340257 w 1585014"/>
              <a:gd name="connsiteY5" fmla="*/ 1361028 h 1361028"/>
              <a:gd name="connsiteX6" fmla="*/ 0 w 1585014"/>
              <a:gd name="connsiteY6" fmla="*/ 680514 h 136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014" h="1361028">
                <a:moveTo>
                  <a:pt x="0" y="680514"/>
                </a:moveTo>
                <a:lnTo>
                  <a:pt x="340257" y="0"/>
                </a:lnTo>
                <a:lnTo>
                  <a:pt x="1244757" y="0"/>
                </a:lnTo>
                <a:lnTo>
                  <a:pt x="1585014" y="680514"/>
                </a:lnTo>
                <a:lnTo>
                  <a:pt x="1244757" y="1361028"/>
                </a:lnTo>
                <a:lnTo>
                  <a:pt x="340257" y="1361028"/>
                </a:lnTo>
                <a:lnTo>
                  <a:pt x="0" y="680514"/>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504" tIns="233670" rIns="245503" bIns="233670" numCol="1" spcCol="1270" anchor="ctr" anchorCtr="0">
            <a:noAutofit/>
          </a:bodyPr>
          <a:lstStyle/>
          <a:p>
            <a:pPr marL="0" lvl="0" indent="0" algn="ctr" defTabSz="800100">
              <a:lnSpc>
                <a:spcPct val="90000"/>
              </a:lnSpc>
              <a:spcBef>
                <a:spcPct val="0"/>
              </a:spcBef>
              <a:spcAft>
                <a:spcPct val="35000"/>
              </a:spcAft>
              <a:buNone/>
            </a:pPr>
            <a:r>
              <a:rPr lang="en-GB" sz="1800" kern="1200" dirty="0"/>
              <a:t>Hypersonic travel</a:t>
            </a:r>
          </a:p>
        </p:txBody>
      </p:sp>
      <p:sp>
        <p:nvSpPr>
          <p:cNvPr id="19" name="Hexagon 18">
            <a:extLst>
              <a:ext uri="{FF2B5EF4-FFF2-40B4-BE49-F238E27FC236}">
                <a16:creationId xmlns:a16="http://schemas.microsoft.com/office/drawing/2014/main" id="{2B26C6F8-EC5E-46C1-8CFE-FADF1A9BBFE0}"/>
              </a:ext>
            </a:extLst>
          </p:cNvPr>
          <p:cNvSpPr/>
          <p:nvPr/>
        </p:nvSpPr>
        <p:spPr>
          <a:xfrm>
            <a:off x="1911354" y="2368557"/>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Hexagon 19">
            <a:extLst>
              <a:ext uri="{FF2B5EF4-FFF2-40B4-BE49-F238E27FC236}">
                <a16:creationId xmlns:a16="http://schemas.microsoft.com/office/drawing/2014/main" id="{55FE8B1F-C277-47C3-8FD4-A8C7D8087B09}"/>
              </a:ext>
            </a:extLst>
          </p:cNvPr>
          <p:cNvSpPr/>
          <p:nvPr/>
        </p:nvSpPr>
        <p:spPr>
          <a:xfrm>
            <a:off x="2225903" y="1494768"/>
            <a:ext cx="1792262" cy="1519591"/>
          </a:xfrm>
          <a:prstGeom prst="hexagon">
            <a:avLst>
              <a:gd name="adj" fmla="val 25000"/>
              <a:gd name="vf" fmla="val 115470"/>
            </a:avLst>
          </a:prstGeom>
          <a:blipFill>
            <a:blip r:embed="rId6" cstate="print">
              <a:extLst>
                <a:ext uri="{28A0092B-C50C-407E-A947-70E740481C1C}">
                  <a14:useLocalDpi xmlns:a14="http://schemas.microsoft.com/office/drawing/2010/main" val="0"/>
                </a:ext>
              </a:extLst>
            </a:blip>
            <a:srcRect/>
            <a:stretch>
              <a:fillRect l="-6000" r="-6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Hexagon 20">
            <a:extLst>
              <a:ext uri="{FF2B5EF4-FFF2-40B4-BE49-F238E27FC236}">
                <a16:creationId xmlns:a16="http://schemas.microsoft.com/office/drawing/2014/main" id="{E82C2063-FC17-49AD-9692-9722F2190070}"/>
              </a:ext>
            </a:extLst>
          </p:cNvPr>
          <p:cNvSpPr/>
          <p:nvPr/>
        </p:nvSpPr>
        <p:spPr>
          <a:xfrm>
            <a:off x="2276268" y="2167966"/>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Freeform: Shape 21">
            <a:extLst>
              <a:ext uri="{FF2B5EF4-FFF2-40B4-BE49-F238E27FC236}">
                <a16:creationId xmlns:a16="http://schemas.microsoft.com/office/drawing/2014/main" id="{E1FC03C0-06D2-4C19-AB9D-297D57D4D1A0}"/>
              </a:ext>
            </a:extLst>
          </p:cNvPr>
          <p:cNvSpPr/>
          <p:nvPr/>
        </p:nvSpPr>
        <p:spPr>
          <a:xfrm>
            <a:off x="3767287" y="2336267"/>
            <a:ext cx="1792262" cy="1519591"/>
          </a:xfrm>
          <a:custGeom>
            <a:avLst/>
            <a:gdLst>
              <a:gd name="connsiteX0" fmla="*/ 0 w 1585014"/>
              <a:gd name="connsiteY0" fmla="*/ 680514 h 1361028"/>
              <a:gd name="connsiteX1" fmla="*/ 340257 w 1585014"/>
              <a:gd name="connsiteY1" fmla="*/ 0 h 1361028"/>
              <a:gd name="connsiteX2" fmla="*/ 1244757 w 1585014"/>
              <a:gd name="connsiteY2" fmla="*/ 0 h 1361028"/>
              <a:gd name="connsiteX3" fmla="*/ 1585014 w 1585014"/>
              <a:gd name="connsiteY3" fmla="*/ 680514 h 1361028"/>
              <a:gd name="connsiteX4" fmla="*/ 1244757 w 1585014"/>
              <a:gd name="connsiteY4" fmla="*/ 1361028 h 1361028"/>
              <a:gd name="connsiteX5" fmla="*/ 340257 w 1585014"/>
              <a:gd name="connsiteY5" fmla="*/ 1361028 h 1361028"/>
              <a:gd name="connsiteX6" fmla="*/ 0 w 1585014"/>
              <a:gd name="connsiteY6" fmla="*/ 680514 h 136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014" h="1361028">
                <a:moveTo>
                  <a:pt x="0" y="680514"/>
                </a:moveTo>
                <a:lnTo>
                  <a:pt x="340257" y="0"/>
                </a:lnTo>
                <a:lnTo>
                  <a:pt x="1244757" y="0"/>
                </a:lnTo>
                <a:lnTo>
                  <a:pt x="1585014" y="680514"/>
                </a:lnTo>
                <a:lnTo>
                  <a:pt x="1244757" y="1361028"/>
                </a:lnTo>
                <a:lnTo>
                  <a:pt x="340257" y="1361028"/>
                </a:lnTo>
                <a:lnTo>
                  <a:pt x="0" y="680514"/>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504" tIns="233670" rIns="245503" bIns="233670" numCol="1" spcCol="1270" anchor="ctr" anchorCtr="0">
            <a:noAutofit/>
          </a:bodyPr>
          <a:lstStyle/>
          <a:p>
            <a:pPr marL="0" lvl="0" indent="0" algn="ctr" defTabSz="800100">
              <a:lnSpc>
                <a:spcPct val="90000"/>
              </a:lnSpc>
              <a:spcBef>
                <a:spcPct val="0"/>
              </a:spcBef>
              <a:spcAft>
                <a:spcPct val="35000"/>
              </a:spcAft>
              <a:buNone/>
            </a:pPr>
            <a:r>
              <a:rPr lang="en-GB" sz="1800" kern="1200" dirty="0"/>
              <a:t>Scientific research</a:t>
            </a:r>
          </a:p>
        </p:txBody>
      </p:sp>
      <p:sp>
        <p:nvSpPr>
          <p:cNvPr id="23" name="Hexagon 22">
            <a:extLst>
              <a:ext uri="{FF2B5EF4-FFF2-40B4-BE49-F238E27FC236}">
                <a16:creationId xmlns:a16="http://schemas.microsoft.com/office/drawing/2014/main" id="{AAC7FEBD-483B-472A-8317-FC65694B8350}"/>
              </a:ext>
            </a:extLst>
          </p:cNvPr>
          <p:cNvSpPr/>
          <p:nvPr/>
        </p:nvSpPr>
        <p:spPr>
          <a:xfrm>
            <a:off x="5318174" y="3009466"/>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Hexagon 23">
            <a:extLst>
              <a:ext uri="{FF2B5EF4-FFF2-40B4-BE49-F238E27FC236}">
                <a16:creationId xmlns:a16="http://schemas.microsoft.com/office/drawing/2014/main" id="{A7C6698B-2BB9-4E73-A643-473A0EA70CF5}"/>
              </a:ext>
            </a:extLst>
          </p:cNvPr>
          <p:cNvSpPr/>
          <p:nvPr/>
        </p:nvSpPr>
        <p:spPr>
          <a:xfrm>
            <a:off x="5309621" y="3190486"/>
            <a:ext cx="1792262" cy="1519591"/>
          </a:xfrm>
          <a:prstGeom prst="hexagon">
            <a:avLst>
              <a:gd name="adj" fmla="val 25000"/>
              <a:gd name="vf" fmla="val 115470"/>
            </a:avLst>
          </a:prstGeom>
          <a:blipFill>
            <a:blip r:embed="rId7">
              <a:extLst>
                <a:ext uri="{28A0092B-C50C-407E-A947-70E740481C1C}">
                  <a14:useLocalDpi xmlns:a14="http://schemas.microsoft.com/office/drawing/2010/main" val="0"/>
                </a:ext>
              </a:extLst>
            </a:blip>
            <a:srcRect/>
            <a:stretch>
              <a:fillRect l="-15000" r="-15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Hexagon 24">
            <a:extLst>
              <a:ext uri="{FF2B5EF4-FFF2-40B4-BE49-F238E27FC236}">
                <a16:creationId xmlns:a16="http://schemas.microsoft.com/office/drawing/2014/main" id="{AECBDCBB-7D1C-43D5-804B-E44208D6E7CC}"/>
              </a:ext>
            </a:extLst>
          </p:cNvPr>
          <p:cNvSpPr/>
          <p:nvPr/>
        </p:nvSpPr>
        <p:spPr>
          <a:xfrm>
            <a:off x="5659332" y="3217884"/>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reeform: Shape 25">
            <a:extLst>
              <a:ext uri="{FF2B5EF4-FFF2-40B4-BE49-F238E27FC236}">
                <a16:creationId xmlns:a16="http://schemas.microsoft.com/office/drawing/2014/main" id="{05C3A7DA-5A28-4223-A72F-DF1E9B420111}"/>
              </a:ext>
            </a:extLst>
          </p:cNvPr>
          <p:cNvSpPr/>
          <p:nvPr/>
        </p:nvSpPr>
        <p:spPr>
          <a:xfrm>
            <a:off x="5309621" y="1510913"/>
            <a:ext cx="1792262" cy="1519591"/>
          </a:xfrm>
          <a:custGeom>
            <a:avLst/>
            <a:gdLst>
              <a:gd name="connsiteX0" fmla="*/ 0 w 1585014"/>
              <a:gd name="connsiteY0" fmla="*/ 680514 h 1361028"/>
              <a:gd name="connsiteX1" fmla="*/ 340257 w 1585014"/>
              <a:gd name="connsiteY1" fmla="*/ 0 h 1361028"/>
              <a:gd name="connsiteX2" fmla="*/ 1244757 w 1585014"/>
              <a:gd name="connsiteY2" fmla="*/ 0 h 1361028"/>
              <a:gd name="connsiteX3" fmla="*/ 1585014 w 1585014"/>
              <a:gd name="connsiteY3" fmla="*/ 680514 h 1361028"/>
              <a:gd name="connsiteX4" fmla="*/ 1244757 w 1585014"/>
              <a:gd name="connsiteY4" fmla="*/ 1361028 h 1361028"/>
              <a:gd name="connsiteX5" fmla="*/ 340257 w 1585014"/>
              <a:gd name="connsiteY5" fmla="*/ 1361028 h 1361028"/>
              <a:gd name="connsiteX6" fmla="*/ 0 w 1585014"/>
              <a:gd name="connsiteY6" fmla="*/ 680514 h 136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014" h="1361028">
                <a:moveTo>
                  <a:pt x="0" y="680514"/>
                </a:moveTo>
                <a:lnTo>
                  <a:pt x="340257" y="0"/>
                </a:lnTo>
                <a:lnTo>
                  <a:pt x="1244757" y="0"/>
                </a:lnTo>
                <a:lnTo>
                  <a:pt x="1585014" y="680514"/>
                </a:lnTo>
                <a:lnTo>
                  <a:pt x="1244757" y="1361028"/>
                </a:lnTo>
                <a:lnTo>
                  <a:pt x="340257" y="1361028"/>
                </a:lnTo>
                <a:lnTo>
                  <a:pt x="0" y="680514"/>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504" tIns="233670" rIns="245503" bIns="233670" numCol="1" spcCol="1270" anchor="ctr" anchorCtr="0">
            <a:noAutofit/>
          </a:bodyPr>
          <a:lstStyle/>
          <a:p>
            <a:pPr marL="0" lvl="0" indent="0" algn="ctr" defTabSz="800100">
              <a:lnSpc>
                <a:spcPct val="90000"/>
              </a:lnSpc>
              <a:spcBef>
                <a:spcPct val="0"/>
              </a:spcBef>
              <a:spcAft>
                <a:spcPct val="35000"/>
              </a:spcAft>
              <a:buNone/>
            </a:pPr>
            <a:r>
              <a:rPr lang="en-GB" sz="1800" kern="1200" dirty="0"/>
              <a:t>Technology testing</a:t>
            </a:r>
          </a:p>
        </p:txBody>
      </p:sp>
      <p:sp>
        <p:nvSpPr>
          <p:cNvPr id="27" name="Hexagon 26">
            <a:extLst>
              <a:ext uri="{FF2B5EF4-FFF2-40B4-BE49-F238E27FC236}">
                <a16:creationId xmlns:a16="http://schemas.microsoft.com/office/drawing/2014/main" id="{696641B9-BA42-4A25-832F-E3D7A7DE13B7}"/>
              </a:ext>
            </a:extLst>
          </p:cNvPr>
          <p:cNvSpPr/>
          <p:nvPr/>
        </p:nvSpPr>
        <p:spPr>
          <a:xfrm>
            <a:off x="6860509" y="2191940"/>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Hexagon 27">
            <a:extLst>
              <a:ext uri="{FF2B5EF4-FFF2-40B4-BE49-F238E27FC236}">
                <a16:creationId xmlns:a16="http://schemas.microsoft.com/office/drawing/2014/main" id="{05805561-DA23-45A8-83D8-DF983A16EA58}"/>
              </a:ext>
            </a:extLst>
          </p:cNvPr>
          <p:cNvSpPr/>
          <p:nvPr/>
        </p:nvSpPr>
        <p:spPr>
          <a:xfrm>
            <a:off x="6851956" y="2358772"/>
            <a:ext cx="1792262" cy="1519591"/>
          </a:xfrm>
          <a:prstGeom prst="hexagon">
            <a:avLst>
              <a:gd name="adj" fmla="val 25000"/>
              <a:gd name="vf" fmla="val 115470"/>
            </a:avLst>
          </a:prstGeom>
          <a:blipFill>
            <a:blip r:embed="rId8" cstate="print">
              <a:extLst>
                <a:ext uri="{28A0092B-C50C-407E-A947-70E740481C1C}">
                  <a14:useLocalDpi xmlns:a14="http://schemas.microsoft.com/office/drawing/2010/main" val="0"/>
                </a:ext>
              </a:extLst>
            </a:blip>
            <a:srcRect/>
            <a:stretch>
              <a:fillRect l="-9000" r="-9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Hexagon 28">
            <a:extLst>
              <a:ext uri="{FF2B5EF4-FFF2-40B4-BE49-F238E27FC236}">
                <a16:creationId xmlns:a16="http://schemas.microsoft.com/office/drawing/2014/main" id="{5EA4BD5C-3B6B-4F1B-832A-ADBBB99DBDF5}"/>
              </a:ext>
            </a:extLst>
          </p:cNvPr>
          <p:cNvSpPr/>
          <p:nvPr/>
        </p:nvSpPr>
        <p:spPr>
          <a:xfrm>
            <a:off x="7209267" y="2392530"/>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id="{ED85A79D-147F-4D20-B43B-0B83BE635890}"/>
              </a:ext>
            </a:extLst>
          </p:cNvPr>
          <p:cNvSpPr/>
          <p:nvPr/>
        </p:nvSpPr>
        <p:spPr>
          <a:xfrm>
            <a:off x="6851956" y="4035899"/>
            <a:ext cx="1792262" cy="1519591"/>
          </a:xfrm>
          <a:custGeom>
            <a:avLst/>
            <a:gdLst>
              <a:gd name="connsiteX0" fmla="*/ 0 w 1585014"/>
              <a:gd name="connsiteY0" fmla="*/ 680514 h 1361028"/>
              <a:gd name="connsiteX1" fmla="*/ 340257 w 1585014"/>
              <a:gd name="connsiteY1" fmla="*/ 0 h 1361028"/>
              <a:gd name="connsiteX2" fmla="*/ 1244757 w 1585014"/>
              <a:gd name="connsiteY2" fmla="*/ 0 h 1361028"/>
              <a:gd name="connsiteX3" fmla="*/ 1585014 w 1585014"/>
              <a:gd name="connsiteY3" fmla="*/ 680514 h 1361028"/>
              <a:gd name="connsiteX4" fmla="*/ 1244757 w 1585014"/>
              <a:gd name="connsiteY4" fmla="*/ 1361028 h 1361028"/>
              <a:gd name="connsiteX5" fmla="*/ 340257 w 1585014"/>
              <a:gd name="connsiteY5" fmla="*/ 1361028 h 1361028"/>
              <a:gd name="connsiteX6" fmla="*/ 0 w 1585014"/>
              <a:gd name="connsiteY6" fmla="*/ 680514 h 136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014" h="1361028">
                <a:moveTo>
                  <a:pt x="0" y="680514"/>
                </a:moveTo>
                <a:lnTo>
                  <a:pt x="340257" y="0"/>
                </a:lnTo>
                <a:lnTo>
                  <a:pt x="1244757" y="0"/>
                </a:lnTo>
                <a:lnTo>
                  <a:pt x="1585014" y="680514"/>
                </a:lnTo>
                <a:lnTo>
                  <a:pt x="1244757" y="1361028"/>
                </a:lnTo>
                <a:lnTo>
                  <a:pt x="340257" y="1361028"/>
                </a:lnTo>
                <a:lnTo>
                  <a:pt x="0" y="680514"/>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504" tIns="233670" rIns="245503" bIns="233670" numCol="1" spcCol="1270" anchor="ctr" anchorCtr="0">
            <a:noAutofit/>
          </a:bodyPr>
          <a:lstStyle/>
          <a:p>
            <a:pPr marL="0" lvl="0" indent="0" algn="ctr" defTabSz="800100">
              <a:lnSpc>
                <a:spcPct val="90000"/>
              </a:lnSpc>
              <a:spcBef>
                <a:spcPct val="0"/>
              </a:spcBef>
              <a:spcAft>
                <a:spcPct val="35000"/>
              </a:spcAft>
              <a:buNone/>
            </a:pPr>
            <a:r>
              <a:rPr lang="en-GB" sz="1800" kern="1200" dirty="0"/>
              <a:t>Remote sensing</a:t>
            </a:r>
          </a:p>
        </p:txBody>
      </p:sp>
      <p:sp>
        <p:nvSpPr>
          <p:cNvPr id="31" name="Hexagon 30">
            <a:extLst>
              <a:ext uri="{FF2B5EF4-FFF2-40B4-BE49-F238E27FC236}">
                <a16:creationId xmlns:a16="http://schemas.microsoft.com/office/drawing/2014/main" id="{962DD1BD-6396-46D4-8FD6-D7083950D1FD}"/>
              </a:ext>
            </a:extLst>
          </p:cNvPr>
          <p:cNvSpPr/>
          <p:nvPr/>
        </p:nvSpPr>
        <p:spPr>
          <a:xfrm>
            <a:off x="7207368" y="5366642"/>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144" name="Hexagon 6143">
            <a:extLst>
              <a:ext uri="{FF2B5EF4-FFF2-40B4-BE49-F238E27FC236}">
                <a16:creationId xmlns:a16="http://schemas.microsoft.com/office/drawing/2014/main" id="{A760C9CA-0037-4650-BF59-E7F84D809E28}"/>
              </a:ext>
            </a:extLst>
          </p:cNvPr>
          <p:cNvSpPr/>
          <p:nvPr/>
        </p:nvSpPr>
        <p:spPr>
          <a:xfrm>
            <a:off x="5309621" y="4867613"/>
            <a:ext cx="1792262" cy="1519591"/>
          </a:xfrm>
          <a:prstGeom prst="hexagon">
            <a:avLst>
              <a:gd name="adj" fmla="val 25000"/>
              <a:gd name="vf" fmla="val 115470"/>
            </a:avLst>
          </a:prstGeom>
          <a:blipFill>
            <a:blip r:embed="rId9" cstate="print">
              <a:extLst>
                <a:ext uri="{28A0092B-C50C-407E-A947-70E740481C1C}">
                  <a14:useLocalDpi xmlns:a14="http://schemas.microsoft.com/office/drawing/2010/main" val="0"/>
                </a:ext>
              </a:extLst>
            </a:blip>
            <a:srcRect/>
            <a:stretch>
              <a:fillRect l="-7000" r="-7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145" name="Hexagon 6144">
            <a:extLst>
              <a:ext uri="{FF2B5EF4-FFF2-40B4-BE49-F238E27FC236}">
                <a16:creationId xmlns:a16="http://schemas.microsoft.com/office/drawing/2014/main" id="{C2C29A46-E622-4967-BA8B-93B81675ECFB}"/>
              </a:ext>
            </a:extLst>
          </p:cNvPr>
          <p:cNvSpPr/>
          <p:nvPr/>
        </p:nvSpPr>
        <p:spPr>
          <a:xfrm>
            <a:off x="6874763" y="5534453"/>
            <a:ext cx="209065" cy="178084"/>
          </a:xfrm>
          <a:prstGeom prst="hexagon">
            <a:avLst>
              <a:gd name="adj" fmla="val 25000"/>
              <a:gd name="vf" fmla="val 11547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148" name="Rectangle 2"/>
          <p:cNvSpPr txBox="1">
            <a:spLocks noChangeArrowheads="1"/>
          </p:cNvSpPr>
          <p:nvPr/>
        </p:nvSpPr>
        <p:spPr bwMode="auto">
          <a:xfrm>
            <a:off x="179512" y="687092"/>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a:solidFill>
                  <a:srgbClr val="FF0000"/>
                </a:solidFill>
                <a:latin typeface="Arial Rounded MT Bold" pitchFamily="34" charset="0"/>
              </a:rPr>
              <a:t>Space Plane Applications</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689107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childTnLst>
                          </p:cTn>
                        </p:par>
                        <p:par>
                          <p:cTn id="8" fill="hold">
                            <p:stCondLst>
                              <p:cond delay="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6144"/>
                                        </p:tgtEl>
                                        <p:attrNameLst>
                                          <p:attrName>style.visibility</p:attrName>
                                        </p:attrNameLst>
                                      </p:cBhvr>
                                      <p:to>
                                        <p:strVal val="visible"/>
                                      </p:to>
                                    </p:set>
                                    <p:animEffect transition="in" filter="fade">
                                      <p:cBhvr>
                                        <p:cTn id="70" dur="500"/>
                                        <p:tgtEl>
                                          <p:spTgt spid="6144"/>
                                        </p:tgtEl>
                                      </p:cBhvr>
                                    </p:animEffect>
                                  </p:childTnLst>
                                </p:cTn>
                              </p:par>
                              <p:par>
                                <p:cTn id="71" presetID="10" presetClass="entr" presetSubtype="0" fill="hold" nodeType="withEffect">
                                  <p:stCondLst>
                                    <p:cond delay="0"/>
                                  </p:stCondLst>
                                  <p:childTnLst>
                                    <p:set>
                                      <p:cBhvr>
                                        <p:cTn id="72" dur="1" fill="hold">
                                          <p:stCondLst>
                                            <p:cond delay="0"/>
                                          </p:stCondLst>
                                        </p:cTn>
                                        <p:tgtEl>
                                          <p:spTgt spid="6145"/>
                                        </p:tgtEl>
                                        <p:attrNameLst>
                                          <p:attrName>style.visibility</p:attrName>
                                        </p:attrNameLst>
                                      </p:cBhvr>
                                      <p:to>
                                        <p:strVal val="visible"/>
                                      </p:to>
                                    </p:set>
                                    <p:animEffect transition="in" filter="fade">
                                      <p:cBhvr>
                                        <p:cTn id="73" dur="500"/>
                                        <p:tgtEl>
                                          <p:spTgt spid="6145"/>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P spid="22" grpId="0" animBg="1"/>
      <p:bldP spid="26"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659691"/>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Aircraft or Spacecraft?</a:t>
            </a:r>
            <a:endParaRPr lang="en-US" altLang="en-US" b="1" dirty="0">
              <a:solidFill>
                <a:srgbClr val="FF0000"/>
              </a:solidFill>
              <a:latin typeface="Arial Rounded MT Bold" pitchFamily="34" charset="0"/>
            </a:endParaRPr>
          </a:p>
        </p:txBody>
      </p:sp>
      <p:grpSp>
        <p:nvGrpSpPr>
          <p:cNvPr id="10" name="Group 9">
            <a:extLst>
              <a:ext uri="{FF2B5EF4-FFF2-40B4-BE49-F238E27FC236}">
                <a16:creationId xmlns:a16="http://schemas.microsoft.com/office/drawing/2014/main" id="{D985DFC9-F6FB-4905-8E11-FC283E4A9622}"/>
              </a:ext>
            </a:extLst>
          </p:cNvPr>
          <p:cNvGrpSpPr/>
          <p:nvPr/>
        </p:nvGrpSpPr>
        <p:grpSpPr>
          <a:xfrm>
            <a:off x="240060" y="1330491"/>
            <a:ext cx="8663880" cy="2357995"/>
            <a:chOff x="240060" y="1330491"/>
            <a:chExt cx="8663880" cy="2357995"/>
          </a:xfrm>
        </p:grpSpPr>
        <p:sp>
          <p:nvSpPr>
            <p:cNvPr id="4" name="Freeform: Shape 3">
              <a:extLst>
                <a:ext uri="{FF2B5EF4-FFF2-40B4-BE49-F238E27FC236}">
                  <a16:creationId xmlns:a16="http://schemas.microsoft.com/office/drawing/2014/main" id="{E442D0A7-1518-4697-8218-DE77B77B2086}"/>
                </a:ext>
              </a:extLst>
            </p:cNvPr>
            <p:cNvSpPr/>
            <p:nvPr/>
          </p:nvSpPr>
          <p:spPr>
            <a:xfrm>
              <a:off x="240060" y="1330491"/>
              <a:ext cx="8663880" cy="2357995"/>
            </a:xfrm>
            <a:custGeom>
              <a:avLst/>
              <a:gdLst>
                <a:gd name="connsiteX0" fmla="*/ 0 w 8663880"/>
                <a:gd name="connsiteY0" fmla="*/ 235800 h 2357995"/>
                <a:gd name="connsiteX1" fmla="*/ 235800 w 8663880"/>
                <a:gd name="connsiteY1" fmla="*/ 0 h 2357995"/>
                <a:gd name="connsiteX2" fmla="*/ 8428081 w 8663880"/>
                <a:gd name="connsiteY2" fmla="*/ 0 h 2357995"/>
                <a:gd name="connsiteX3" fmla="*/ 8663881 w 8663880"/>
                <a:gd name="connsiteY3" fmla="*/ 235800 h 2357995"/>
                <a:gd name="connsiteX4" fmla="*/ 8663880 w 8663880"/>
                <a:gd name="connsiteY4" fmla="*/ 2122196 h 2357995"/>
                <a:gd name="connsiteX5" fmla="*/ 8428080 w 8663880"/>
                <a:gd name="connsiteY5" fmla="*/ 2357996 h 2357995"/>
                <a:gd name="connsiteX6" fmla="*/ 235800 w 8663880"/>
                <a:gd name="connsiteY6" fmla="*/ 2357995 h 2357995"/>
                <a:gd name="connsiteX7" fmla="*/ 0 w 8663880"/>
                <a:gd name="connsiteY7" fmla="*/ 2122195 h 2357995"/>
                <a:gd name="connsiteX8" fmla="*/ 0 w 8663880"/>
                <a:gd name="connsiteY8" fmla="*/ 235800 h 23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3880" h="2357995">
                  <a:moveTo>
                    <a:pt x="0" y="235800"/>
                  </a:moveTo>
                  <a:cubicBezTo>
                    <a:pt x="0" y="105571"/>
                    <a:pt x="105571" y="0"/>
                    <a:pt x="235800" y="0"/>
                  </a:cubicBezTo>
                  <a:lnTo>
                    <a:pt x="8428081" y="0"/>
                  </a:lnTo>
                  <a:cubicBezTo>
                    <a:pt x="8558310" y="0"/>
                    <a:pt x="8663881" y="105571"/>
                    <a:pt x="8663881" y="235800"/>
                  </a:cubicBezTo>
                  <a:cubicBezTo>
                    <a:pt x="8663881" y="864599"/>
                    <a:pt x="8663880" y="1493397"/>
                    <a:pt x="8663880" y="2122196"/>
                  </a:cubicBezTo>
                  <a:cubicBezTo>
                    <a:pt x="8663880" y="2252425"/>
                    <a:pt x="8558309" y="2357996"/>
                    <a:pt x="8428080" y="2357996"/>
                  </a:cubicBezTo>
                  <a:lnTo>
                    <a:pt x="235800" y="2357995"/>
                  </a:lnTo>
                  <a:cubicBezTo>
                    <a:pt x="105571" y="2357995"/>
                    <a:pt x="0" y="2252424"/>
                    <a:pt x="0" y="2122195"/>
                  </a:cubicBezTo>
                  <a:lnTo>
                    <a:pt x="0" y="23580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82875" tIns="114300" rIns="114301" bIns="114300" numCol="1" spcCol="1270" anchor="ctr" anchorCtr="0">
              <a:noAutofit/>
            </a:bodyPr>
            <a:lstStyle/>
            <a:p>
              <a:pPr marL="0" lvl="0" indent="0" algn="l" defTabSz="1333500">
                <a:lnSpc>
                  <a:spcPct val="90000"/>
                </a:lnSpc>
                <a:spcBef>
                  <a:spcPct val="0"/>
                </a:spcBef>
                <a:spcAft>
                  <a:spcPct val="35000"/>
                </a:spcAft>
                <a:buNone/>
              </a:pPr>
              <a:r>
                <a:rPr lang="en-GB" sz="3000" b="1" i="1" kern="1200" dirty="0"/>
                <a:t>Aircraft:</a:t>
              </a:r>
              <a:r>
                <a:rPr lang="en-GB" sz="3000" kern="1200" dirty="0"/>
                <a:t> Any machine that can derive support in the atmosphere from the reactions of the air other that the reactions of the air against the Earth’s surface (ICAO)</a:t>
              </a:r>
            </a:p>
          </p:txBody>
        </p:sp>
        <p:sp>
          <p:nvSpPr>
            <p:cNvPr id="6" name="Rectangle: Rounded Corners 5">
              <a:extLst>
                <a:ext uri="{FF2B5EF4-FFF2-40B4-BE49-F238E27FC236}">
                  <a16:creationId xmlns:a16="http://schemas.microsoft.com/office/drawing/2014/main" id="{9EC4FE71-EA0F-4BB2-9953-3C110EEE7F48}"/>
                </a:ext>
              </a:extLst>
            </p:cNvPr>
            <p:cNvSpPr/>
            <p:nvPr/>
          </p:nvSpPr>
          <p:spPr>
            <a:xfrm>
              <a:off x="475859" y="1566290"/>
              <a:ext cx="1732776" cy="1886396"/>
            </a:xfrm>
            <a:prstGeom prst="roundRect">
              <a:avLst>
                <a:gd name="adj" fmla="val 10000"/>
              </a:avLst>
            </a:prstGeom>
            <a:blipFill>
              <a:blip r:embed="rId3">
                <a:extLst>
                  <a:ext uri="{28A0092B-C50C-407E-A947-70E740481C1C}">
                    <a14:useLocalDpi xmlns:a14="http://schemas.microsoft.com/office/drawing/2010/main" val="0"/>
                  </a:ext>
                </a:extLst>
              </a:blip>
              <a:srcRect/>
              <a:stretch>
                <a:fillRect l="-22000" r="-22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grpSp>
        <p:nvGrpSpPr>
          <p:cNvPr id="11" name="Group 10">
            <a:extLst>
              <a:ext uri="{FF2B5EF4-FFF2-40B4-BE49-F238E27FC236}">
                <a16:creationId xmlns:a16="http://schemas.microsoft.com/office/drawing/2014/main" id="{B1724EE5-1DCC-4135-86B2-55AEFAAF2C46}"/>
              </a:ext>
            </a:extLst>
          </p:cNvPr>
          <p:cNvGrpSpPr/>
          <p:nvPr/>
        </p:nvGrpSpPr>
        <p:grpSpPr>
          <a:xfrm>
            <a:off x="240060" y="3924286"/>
            <a:ext cx="8663880" cy="2385034"/>
            <a:chOff x="240060" y="3924286"/>
            <a:chExt cx="8663880" cy="2385034"/>
          </a:xfrm>
        </p:grpSpPr>
        <p:sp>
          <p:nvSpPr>
            <p:cNvPr id="3" name="Rectangle 2"/>
            <p:cNvSpPr/>
            <p:nvPr/>
          </p:nvSpPr>
          <p:spPr>
            <a:xfrm>
              <a:off x="251520" y="5013176"/>
              <a:ext cx="57606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9B056B2-E414-46C6-BED7-1DC2A023D008}"/>
                </a:ext>
              </a:extLst>
            </p:cNvPr>
            <p:cNvSpPr/>
            <p:nvPr/>
          </p:nvSpPr>
          <p:spPr>
            <a:xfrm>
              <a:off x="240060" y="3924286"/>
              <a:ext cx="8663880" cy="2357995"/>
            </a:xfrm>
            <a:custGeom>
              <a:avLst/>
              <a:gdLst>
                <a:gd name="connsiteX0" fmla="*/ 0 w 8663880"/>
                <a:gd name="connsiteY0" fmla="*/ 235800 h 2357995"/>
                <a:gd name="connsiteX1" fmla="*/ 235800 w 8663880"/>
                <a:gd name="connsiteY1" fmla="*/ 0 h 2357995"/>
                <a:gd name="connsiteX2" fmla="*/ 8428081 w 8663880"/>
                <a:gd name="connsiteY2" fmla="*/ 0 h 2357995"/>
                <a:gd name="connsiteX3" fmla="*/ 8663881 w 8663880"/>
                <a:gd name="connsiteY3" fmla="*/ 235800 h 2357995"/>
                <a:gd name="connsiteX4" fmla="*/ 8663880 w 8663880"/>
                <a:gd name="connsiteY4" fmla="*/ 2122196 h 2357995"/>
                <a:gd name="connsiteX5" fmla="*/ 8428080 w 8663880"/>
                <a:gd name="connsiteY5" fmla="*/ 2357996 h 2357995"/>
                <a:gd name="connsiteX6" fmla="*/ 235800 w 8663880"/>
                <a:gd name="connsiteY6" fmla="*/ 2357995 h 2357995"/>
                <a:gd name="connsiteX7" fmla="*/ 0 w 8663880"/>
                <a:gd name="connsiteY7" fmla="*/ 2122195 h 2357995"/>
                <a:gd name="connsiteX8" fmla="*/ 0 w 8663880"/>
                <a:gd name="connsiteY8" fmla="*/ 235800 h 235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3880" h="2357995">
                  <a:moveTo>
                    <a:pt x="0" y="235800"/>
                  </a:moveTo>
                  <a:cubicBezTo>
                    <a:pt x="0" y="105571"/>
                    <a:pt x="105571" y="0"/>
                    <a:pt x="235800" y="0"/>
                  </a:cubicBezTo>
                  <a:lnTo>
                    <a:pt x="8428081" y="0"/>
                  </a:lnTo>
                  <a:cubicBezTo>
                    <a:pt x="8558310" y="0"/>
                    <a:pt x="8663881" y="105571"/>
                    <a:pt x="8663881" y="235800"/>
                  </a:cubicBezTo>
                  <a:cubicBezTo>
                    <a:pt x="8663881" y="864599"/>
                    <a:pt x="8663880" y="1493397"/>
                    <a:pt x="8663880" y="2122196"/>
                  </a:cubicBezTo>
                  <a:cubicBezTo>
                    <a:pt x="8663880" y="2252425"/>
                    <a:pt x="8558309" y="2357996"/>
                    <a:pt x="8428080" y="2357996"/>
                  </a:cubicBezTo>
                  <a:lnTo>
                    <a:pt x="235800" y="2357995"/>
                  </a:lnTo>
                  <a:cubicBezTo>
                    <a:pt x="105571" y="2357995"/>
                    <a:pt x="0" y="2252424"/>
                    <a:pt x="0" y="2122195"/>
                  </a:cubicBezTo>
                  <a:lnTo>
                    <a:pt x="0" y="23580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82875" tIns="114300" rIns="114301" bIns="114300" numCol="1" spcCol="1270" anchor="ctr" anchorCtr="0">
              <a:noAutofit/>
            </a:bodyPr>
            <a:lstStyle/>
            <a:p>
              <a:pPr marL="0" lvl="0" indent="0" algn="l" defTabSz="1333500">
                <a:lnSpc>
                  <a:spcPct val="90000"/>
                </a:lnSpc>
                <a:spcBef>
                  <a:spcPct val="0"/>
                </a:spcBef>
                <a:spcAft>
                  <a:spcPct val="35000"/>
                </a:spcAft>
                <a:buNone/>
              </a:pPr>
              <a:r>
                <a:rPr lang="en-GB" sz="3000" b="1" i="1" kern="1200"/>
                <a:t>spacecraft:  </a:t>
              </a:r>
              <a:r>
                <a:rPr lang="en-GB" sz="3000" kern="1200"/>
                <a:t>A man-made vehicle which is intended to go beyond the major portion of the Earth's atmosphere. (ITU)</a:t>
              </a:r>
            </a:p>
          </p:txBody>
        </p:sp>
        <p:sp>
          <p:nvSpPr>
            <p:cNvPr id="9" name="Rectangle: Rounded Corners 8">
              <a:extLst>
                <a:ext uri="{FF2B5EF4-FFF2-40B4-BE49-F238E27FC236}">
                  <a16:creationId xmlns:a16="http://schemas.microsoft.com/office/drawing/2014/main" id="{1E16EAA4-E972-4AD1-B6C3-9103CADE4BB4}"/>
                </a:ext>
              </a:extLst>
            </p:cNvPr>
            <p:cNvSpPr/>
            <p:nvPr/>
          </p:nvSpPr>
          <p:spPr>
            <a:xfrm>
              <a:off x="475859" y="4160085"/>
              <a:ext cx="1732776" cy="1886396"/>
            </a:xfrm>
            <a:prstGeom prst="roundRect">
              <a:avLst>
                <a:gd name="adj" fmla="val 10000"/>
              </a:avLst>
            </a:prstGeom>
            <a:blipFill>
              <a:blip r:embed="rId4">
                <a:extLst>
                  <a:ext uri="{28A0092B-C50C-407E-A947-70E740481C1C}">
                    <a14:useLocalDpi xmlns:a14="http://schemas.microsoft.com/office/drawing/2010/main" val="0"/>
                  </a:ext>
                </a:extLst>
              </a:blip>
              <a:srcRect/>
              <a:stretch>
                <a:fillRect l="-37000" r="-37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471968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659691"/>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Issues with Respect to Aeronautical Spectrum</a:t>
            </a:r>
            <a:endParaRPr lang="en-US" altLang="en-US" b="1" dirty="0">
              <a:solidFill>
                <a:srgbClr val="FF0000"/>
              </a:solidFill>
              <a:latin typeface="Arial Rounded MT Bold" pitchFamily="34" charset="0"/>
            </a:endParaRPr>
          </a:p>
        </p:txBody>
      </p:sp>
      <p:sp>
        <p:nvSpPr>
          <p:cNvPr id="3" name="Rectangle 2"/>
          <p:cNvSpPr/>
          <p:nvPr/>
        </p:nvSpPr>
        <p:spPr>
          <a:xfrm>
            <a:off x="251520" y="5013176"/>
            <a:ext cx="57606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3302144" y="1442651"/>
            <a:ext cx="5590336" cy="4996755"/>
            <a:chOff x="1773707" y="1340768"/>
            <a:chExt cx="5590336" cy="4996755"/>
          </a:xfrm>
        </p:grpSpPr>
        <p:pic>
          <p:nvPicPr>
            <p:cNvPr id="3074" name="Picture 2" descr="Image result for earth's surfac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616" r="17689"/>
            <a:stretch/>
          </p:blipFill>
          <p:spPr bwMode="auto">
            <a:xfrm>
              <a:off x="1773707" y="3019394"/>
              <a:ext cx="5590335" cy="33181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earth's surfac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491" t="-42" r="17814" b="47959"/>
            <a:stretch/>
          </p:blipFill>
          <p:spPr bwMode="auto">
            <a:xfrm>
              <a:off x="1773708" y="1340768"/>
              <a:ext cx="5590335" cy="172819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617985" y="4115099"/>
            <a:ext cx="1296144" cy="384322"/>
          </a:xfrm>
          <a:prstGeom prst="rect">
            <a:avLst/>
          </a:prstGeom>
        </p:spPr>
      </p:pic>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7634520" y="3988920"/>
              <a:ext cx="360" cy="360"/>
            </p14:xfrm>
          </p:contentPart>
        </mc:Choice>
        <mc:Fallback xmlns="">
          <p:pic>
            <p:nvPicPr>
              <p:cNvPr id="14" name="Ink 13"/>
              <p:cNvPicPr/>
              <p:nvPr/>
            </p:nvPicPr>
            <p:blipFill>
              <a:blip r:embed="rId6"/>
              <a:stretch>
                <a:fillRect/>
              </a:stretch>
            </p:blipFill>
            <p:spPr>
              <a:xfrm>
                <a:off x="7571520" y="3925920"/>
                <a:ext cx="126000" cy="126000"/>
              </a:xfrm>
              <a:prstGeom prst="rect">
                <a:avLst/>
              </a:prstGeom>
            </p:spPr>
          </p:pic>
        </mc:Fallback>
      </mc:AlternateContent>
      <p:pic>
        <p:nvPicPr>
          <p:cNvPr id="31" name="Picture 30"/>
          <p:cNvPicPr>
            <a:picLocks noChangeAspect="1"/>
          </p:cNvPicPr>
          <p:nvPr/>
        </p:nvPicPr>
        <p:blipFill rotWithShape="1">
          <a:blip r:embed="rId7"/>
          <a:srcRect l="11926" t="17877" r="2885" b="24720"/>
          <a:stretch/>
        </p:blipFill>
        <p:spPr>
          <a:xfrm rot="20546159" flipH="1">
            <a:off x="5199762" y="1834072"/>
            <a:ext cx="2132590" cy="898120"/>
          </a:xfrm>
          <a:prstGeom prst="rect">
            <a:avLst/>
          </a:prstGeom>
        </p:spPr>
      </p:pic>
      <p:sp>
        <p:nvSpPr>
          <p:cNvPr id="47" name="Isosceles Triangle 46"/>
          <p:cNvSpPr/>
          <p:nvPr/>
        </p:nvSpPr>
        <p:spPr>
          <a:xfrm>
            <a:off x="4825896" y="2698626"/>
            <a:ext cx="2649051" cy="2288349"/>
          </a:xfrm>
          <a:prstGeom prst="triangle">
            <a:avLst/>
          </a:prstGeom>
          <a:solidFill>
            <a:schemeClr val="bg1">
              <a:alpha val="2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73" name="Straight Connector 3072"/>
          <p:cNvCxnSpPr>
            <a:cxnSpLocks/>
          </p:cNvCxnSpPr>
          <p:nvPr/>
        </p:nvCxnSpPr>
        <p:spPr>
          <a:xfrm flipV="1">
            <a:off x="7058144" y="4307260"/>
            <a:ext cx="0" cy="705917"/>
          </a:xfrm>
          <a:prstGeom prst="line">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V="1">
            <a:off x="7615584" y="2397325"/>
            <a:ext cx="18936" cy="2615852"/>
          </a:xfrm>
          <a:prstGeom prst="line">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76" name="TextBox 3075"/>
          <p:cNvSpPr txBox="1"/>
          <p:nvPr/>
        </p:nvSpPr>
        <p:spPr>
          <a:xfrm>
            <a:off x="6317236" y="4462207"/>
            <a:ext cx="740908" cy="276999"/>
          </a:xfrm>
          <a:prstGeom prst="rect">
            <a:avLst/>
          </a:prstGeom>
          <a:noFill/>
        </p:spPr>
        <p:txBody>
          <a:bodyPr wrap="none" rtlCol="0">
            <a:spAutoFit/>
          </a:bodyPr>
          <a:lstStyle/>
          <a:p>
            <a:r>
              <a:rPr lang="en-GB" sz="1200" dirty="0">
                <a:solidFill>
                  <a:srgbClr val="FFFF00"/>
                </a:solidFill>
                <a:latin typeface="Times New Roman" panose="02020603050405020304" pitchFamily="18" charset="0"/>
                <a:cs typeface="Times New Roman" panose="02020603050405020304" pitchFamily="18" charset="0"/>
              </a:rPr>
              <a:t>45,000 </a:t>
            </a:r>
            <a:r>
              <a:rPr lang="en-GB" sz="1200" dirty="0" err="1">
                <a:solidFill>
                  <a:srgbClr val="FFFF00"/>
                </a:solidFill>
                <a:latin typeface="Times New Roman" panose="02020603050405020304" pitchFamily="18" charset="0"/>
                <a:cs typeface="Times New Roman" panose="02020603050405020304" pitchFamily="18" charset="0"/>
              </a:rPr>
              <a:t>ft</a:t>
            </a:r>
            <a:endParaRPr lang="en-GB" sz="1200" dirty="0">
              <a:solidFill>
                <a:srgbClr val="FFFF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7635611" y="3584814"/>
            <a:ext cx="651140" cy="276999"/>
          </a:xfrm>
          <a:prstGeom prst="rect">
            <a:avLst/>
          </a:prstGeom>
          <a:noFill/>
        </p:spPr>
        <p:txBody>
          <a:bodyPr wrap="none" rtlCol="0">
            <a:spAutoFit/>
          </a:bodyPr>
          <a:lstStyle/>
          <a:p>
            <a:r>
              <a:rPr lang="en-GB" sz="1200" dirty="0">
                <a:solidFill>
                  <a:srgbClr val="FFFF00"/>
                </a:solidFill>
                <a:latin typeface="Times New Roman" panose="02020603050405020304" pitchFamily="18" charset="0"/>
                <a:cs typeface="Times New Roman" panose="02020603050405020304" pitchFamily="18" charset="0"/>
              </a:rPr>
              <a:t>120 km</a:t>
            </a:r>
          </a:p>
        </p:txBody>
      </p:sp>
      <p:sp>
        <p:nvSpPr>
          <p:cNvPr id="3078" name="Isosceles Triangle 3077"/>
          <p:cNvSpPr/>
          <p:nvPr/>
        </p:nvSpPr>
        <p:spPr>
          <a:xfrm>
            <a:off x="5807317" y="4436006"/>
            <a:ext cx="648072" cy="550969"/>
          </a:xfrm>
          <a:prstGeom prst="triangle">
            <a:avLst/>
          </a:prstGeom>
          <a:solidFill>
            <a:schemeClr val="bg1">
              <a:alpha val="2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p:cNvCxnSpPr>
            <a:cxnSpLocks/>
          </p:cNvCxnSpPr>
          <p:nvPr/>
        </p:nvCxnSpPr>
        <p:spPr>
          <a:xfrm flipH="1" flipV="1">
            <a:off x="5787535" y="5085186"/>
            <a:ext cx="667854" cy="1128"/>
          </a:xfrm>
          <a:prstGeom prst="line">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760899" y="5141922"/>
            <a:ext cx="700833" cy="276999"/>
          </a:xfrm>
          <a:prstGeom prst="rect">
            <a:avLst/>
          </a:prstGeom>
          <a:noFill/>
        </p:spPr>
        <p:txBody>
          <a:bodyPr wrap="none" rtlCol="0">
            <a:spAutoFit/>
          </a:bodyPr>
          <a:lstStyle/>
          <a:p>
            <a:r>
              <a:rPr lang="en-GB" sz="1200" dirty="0">
                <a:solidFill>
                  <a:srgbClr val="FFFF00"/>
                </a:solidFill>
                <a:latin typeface="Times New Roman" panose="02020603050405020304" pitchFamily="18" charset="0"/>
                <a:cs typeface="Times New Roman" panose="02020603050405020304" pitchFamily="18" charset="0"/>
              </a:rPr>
              <a:t>522 NM</a:t>
            </a:r>
          </a:p>
        </p:txBody>
      </p:sp>
      <p:cxnSp>
        <p:nvCxnSpPr>
          <p:cNvPr id="49" name="Straight Connector 48"/>
          <p:cNvCxnSpPr>
            <a:cxnSpLocks/>
          </p:cNvCxnSpPr>
          <p:nvPr/>
        </p:nvCxnSpPr>
        <p:spPr>
          <a:xfrm flipH="1">
            <a:off x="4825896" y="5494645"/>
            <a:ext cx="2649051" cy="0"/>
          </a:xfrm>
          <a:prstGeom prst="line">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09768" y="5567782"/>
            <a:ext cx="816249" cy="276999"/>
          </a:xfrm>
          <a:prstGeom prst="rect">
            <a:avLst/>
          </a:prstGeom>
          <a:noFill/>
        </p:spPr>
        <p:txBody>
          <a:bodyPr wrap="none" rtlCol="0">
            <a:spAutoFit/>
          </a:bodyPr>
          <a:lstStyle/>
          <a:p>
            <a:r>
              <a:rPr lang="en-GB" sz="1200" dirty="0">
                <a:solidFill>
                  <a:srgbClr val="FFFF00"/>
                </a:solidFill>
                <a:latin typeface="Times New Roman" panose="02020603050405020304" pitchFamily="18" charset="0"/>
                <a:cs typeface="Times New Roman" panose="02020603050405020304" pitchFamily="18" charset="0"/>
              </a:rPr>
              <a:t>1,544 NM</a:t>
            </a:r>
          </a:p>
        </p:txBody>
      </p:sp>
      <p:cxnSp>
        <p:nvCxnSpPr>
          <p:cNvPr id="3084" name="Straight Arrow Connector 3083"/>
          <p:cNvCxnSpPr>
            <a:cxnSpLocks/>
          </p:cNvCxnSpPr>
          <p:nvPr/>
        </p:nvCxnSpPr>
        <p:spPr>
          <a:xfrm flipH="1">
            <a:off x="4249832" y="2211072"/>
            <a:ext cx="864126"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334919" y="2282263"/>
            <a:ext cx="938077" cy="276999"/>
          </a:xfrm>
          <a:prstGeom prst="rect">
            <a:avLst/>
          </a:prstGeom>
          <a:noFill/>
        </p:spPr>
        <p:txBody>
          <a:bodyPr wrap="none" rtlCol="0">
            <a:spAutoFit/>
          </a:bodyPr>
          <a:lstStyle/>
          <a:p>
            <a:r>
              <a:rPr lang="en-GB" sz="1200" dirty="0">
                <a:solidFill>
                  <a:srgbClr val="FFFF00"/>
                </a:solidFill>
                <a:latin typeface="Times New Roman" panose="02020603050405020304" pitchFamily="18" charset="0"/>
                <a:cs typeface="Times New Roman" panose="02020603050405020304" pitchFamily="18" charset="0"/>
              </a:rPr>
              <a:t>6,500 km/hr</a:t>
            </a:r>
          </a:p>
        </p:txBody>
      </p:sp>
      <p:cxnSp>
        <p:nvCxnSpPr>
          <p:cNvPr id="56" name="Straight Arrow Connector 55"/>
          <p:cNvCxnSpPr>
            <a:cxnSpLocks/>
          </p:cNvCxnSpPr>
          <p:nvPr/>
        </p:nvCxnSpPr>
        <p:spPr>
          <a:xfrm flipH="1">
            <a:off x="4825896" y="4307260"/>
            <a:ext cx="64810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775966" y="4319570"/>
            <a:ext cx="938077" cy="276999"/>
          </a:xfrm>
          <a:prstGeom prst="rect">
            <a:avLst/>
          </a:prstGeom>
          <a:noFill/>
        </p:spPr>
        <p:txBody>
          <a:bodyPr wrap="none" rtlCol="0">
            <a:spAutoFit/>
          </a:bodyPr>
          <a:lstStyle/>
          <a:p>
            <a:r>
              <a:rPr lang="en-GB" sz="1200" dirty="0">
                <a:solidFill>
                  <a:srgbClr val="FFFF00"/>
                </a:solidFill>
                <a:latin typeface="Times New Roman" panose="02020603050405020304" pitchFamily="18" charset="0"/>
                <a:cs typeface="Times New Roman" panose="02020603050405020304" pitchFamily="18" charset="0"/>
              </a:rPr>
              <a:t>1,000 km/hr</a:t>
            </a:r>
          </a:p>
        </p:txBody>
      </p:sp>
      <p:sp>
        <p:nvSpPr>
          <p:cNvPr id="9" name="Freeform: Shape 8">
            <a:extLst>
              <a:ext uri="{FF2B5EF4-FFF2-40B4-BE49-F238E27FC236}">
                <a16:creationId xmlns:a16="http://schemas.microsoft.com/office/drawing/2014/main" id="{2900EC3B-C3BC-490D-BF0E-66E8D8D37D05}"/>
              </a:ext>
            </a:extLst>
          </p:cNvPr>
          <p:cNvSpPr/>
          <p:nvPr/>
        </p:nvSpPr>
        <p:spPr>
          <a:xfrm>
            <a:off x="246917" y="1397283"/>
            <a:ext cx="2915816" cy="595877"/>
          </a:xfrm>
          <a:custGeom>
            <a:avLst/>
            <a:gdLst>
              <a:gd name="connsiteX0" fmla="*/ 0 w 2915816"/>
              <a:gd name="connsiteY0" fmla="*/ 99315 h 595877"/>
              <a:gd name="connsiteX1" fmla="*/ 99315 w 2915816"/>
              <a:gd name="connsiteY1" fmla="*/ 0 h 595877"/>
              <a:gd name="connsiteX2" fmla="*/ 2816501 w 2915816"/>
              <a:gd name="connsiteY2" fmla="*/ 0 h 595877"/>
              <a:gd name="connsiteX3" fmla="*/ 2915816 w 2915816"/>
              <a:gd name="connsiteY3" fmla="*/ 99315 h 595877"/>
              <a:gd name="connsiteX4" fmla="*/ 2915816 w 2915816"/>
              <a:gd name="connsiteY4" fmla="*/ 496562 h 595877"/>
              <a:gd name="connsiteX5" fmla="*/ 2816501 w 2915816"/>
              <a:gd name="connsiteY5" fmla="*/ 595877 h 595877"/>
              <a:gd name="connsiteX6" fmla="*/ 99315 w 2915816"/>
              <a:gd name="connsiteY6" fmla="*/ 595877 h 595877"/>
              <a:gd name="connsiteX7" fmla="*/ 0 w 2915816"/>
              <a:gd name="connsiteY7" fmla="*/ 496562 h 595877"/>
              <a:gd name="connsiteX8" fmla="*/ 0 w 2915816"/>
              <a:gd name="connsiteY8" fmla="*/ 99315 h 5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5816" h="595877">
                <a:moveTo>
                  <a:pt x="0" y="99315"/>
                </a:moveTo>
                <a:cubicBezTo>
                  <a:pt x="0" y="44465"/>
                  <a:pt x="44465" y="0"/>
                  <a:pt x="99315" y="0"/>
                </a:cubicBezTo>
                <a:lnTo>
                  <a:pt x="2816501" y="0"/>
                </a:lnTo>
                <a:cubicBezTo>
                  <a:pt x="2871351" y="0"/>
                  <a:pt x="2915816" y="44465"/>
                  <a:pt x="2915816" y="99315"/>
                </a:cubicBezTo>
                <a:lnTo>
                  <a:pt x="2915816" y="496562"/>
                </a:lnTo>
                <a:cubicBezTo>
                  <a:pt x="2915816" y="551412"/>
                  <a:pt x="2871351" y="595877"/>
                  <a:pt x="2816501" y="595877"/>
                </a:cubicBezTo>
                <a:lnTo>
                  <a:pt x="99315" y="595877"/>
                </a:lnTo>
                <a:cubicBezTo>
                  <a:pt x="44465" y="595877"/>
                  <a:pt x="0" y="551412"/>
                  <a:pt x="0" y="496562"/>
                </a:cubicBezTo>
                <a:lnTo>
                  <a:pt x="0" y="9931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238" tIns="86238" rIns="86238" bIns="86238" numCol="1" spcCol="1270" anchor="ctr" anchorCtr="0">
            <a:noAutofit/>
          </a:bodyPr>
          <a:lstStyle/>
          <a:p>
            <a:pPr marL="0" lvl="0" indent="0" algn="l" defTabSz="666750">
              <a:lnSpc>
                <a:spcPct val="90000"/>
              </a:lnSpc>
              <a:spcBef>
                <a:spcPct val="0"/>
              </a:spcBef>
              <a:spcAft>
                <a:spcPct val="35000"/>
              </a:spcAft>
              <a:buNone/>
            </a:pPr>
            <a:r>
              <a:rPr lang="en-GB" sz="1500" kern="1200"/>
              <a:t>Height</a:t>
            </a:r>
          </a:p>
        </p:txBody>
      </p:sp>
      <p:sp>
        <p:nvSpPr>
          <p:cNvPr id="10" name="Freeform: Shape 9">
            <a:extLst>
              <a:ext uri="{FF2B5EF4-FFF2-40B4-BE49-F238E27FC236}">
                <a16:creationId xmlns:a16="http://schemas.microsoft.com/office/drawing/2014/main" id="{1C4D67AB-D534-4FAD-8DA6-8F3F71FD549C}"/>
              </a:ext>
            </a:extLst>
          </p:cNvPr>
          <p:cNvSpPr/>
          <p:nvPr/>
        </p:nvSpPr>
        <p:spPr>
          <a:xfrm>
            <a:off x="246917" y="2133678"/>
            <a:ext cx="2915816" cy="595877"/>
          </a:xfrm>
          <a:custGeom>
            <a:avLst/>
            <a:gdLst>
              <a:gd name="connsiteX0" fmla="*/ 0 w 2915816"/>
              <a:gd name="connsiteY0" fmla="*/ 99315 h 595877"/>
              <a:gd name="connsiteX1" fmla="*/ 99315 w 2915816"/>
              <a:gd name="connsiteY1" fmla="*/ 0 h 595877"/>
              <a:gd name="connsiteX2" fmla="*/ 2816501 w 2915816"/>
              <a:gd name="connsiteY2" fmla="*/ 0 h 595877"/>
              <a:gd name="connsiteX3" fmla="*/ 2915816 w 2915816"/>
              <a:gd name="connsiteY3" fmla="*/ 99315 h 595877"/>
              <a:gd name="connsiteX4" fmla="*/ 2915816 w 2915816"/>
              <a:gd name="connsiteY4" fmla="*/ 496562 h 595877"/>
              <a:gd name="connsiteX5" fmla="*/ 2816501 w 2915816"/>
              <a:gd name="connsiteY5" fmla="*/ 595877 h 595877"/>
              <a:gd name="connsiteX6" fmla="*/ 99315 w 2915816"/>
              <a:gd name="connsiteY6" fmla="*/ 595877 h 595877"/>
              <a:gd name="connsiteX7" fmla="*/ 0 w 2915816"/>
              <a:gd name="connsiteY7" fmla="*/ 496562 h 595877"/>
              <a:gd name="connsiteX8" fmla="*/ 0 w 2915816"/>
              <a:gd name="connsiteY8" fmla="*/ 99315 h 5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5816" h="595877">
                <a:moveTo>
                  <a:pt x="0" y="99315"/>
                </a:moveTo>
                <a:cubicBezTo>
                  <a:pt x="0" y="44465"/>
                  <a:pt x="44465" y="0"/>
                  <a:pt x="99315" y="0"/>
                </a:cubicBezTo>
                <a:lnTo>
                  <a:pt x="2816501" y="0"/>
                </a:lnTo>
                <a:cubicBezTo>
                  <a:pt x="2871351" y="0"/>
                  <a:pt x="2915816" y="44465"/>
                  <a:pt x="2915816" y="99315"/>
                </a:cubicBezTo>
                <a:lnTo>
                  <a:pt x="2915816" y="496562"/>
                </a:lnTo>
                <a:cubicBezTo>
                  <a:pt x="2915816" y="551412"/>
                  <a:pt x="2871351" y="595877"/>
                  <a:pt x="2816501" y="595877"/>
                </a:cubicBezTo>
                <a:lnTo>
                  <a:pt x="99315" y="595877"/>
                </a:lnTo>
                <a:cubicBezTo>
                  <a:pt x="44465" y="595877"/>
                  <a:pt x="0" y="551412"/>
                  <a:pt x="0" y="496562"/>
                </a:cubicBezTo>
                <a:lnTo>
                  <a:pt x="0" y="9931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238" tIns="86238" rIns="86238" bIns="86238" numCol="1" spcCol="1270" anchor="ctr" anchorCtr="0">
            <a:noAutofit/>
          </a:bodyPr>
          <a:lstStyle/>
          <a:p>
            <a:pPr marL="0" lvl="0" indent="0" algn="l" defTabSz="666750">
              <a:lnSpc>
                <a:spcPct val="90000"/>
              </a:lnSpc>
              <a:spcBef>
                <a:spcPct val="0"/>
              </a:spcBef>
              <a:spcAft>
                <a:spcPct val="35000"/>
              </a:spcAft>
              <a:buNone/>
            </a:pPr>
            <a:r>
              <a:rPr lang="en-GB" sz="1500" kern="1200"/>
              <a:t>Radio Horizon</a:t>
            </a:r>
          </a:p>
        </p:txBody>
      </p:sp>
      <p:sp>
        <p:nvSpPr>
          <p:cNvPr id="11" name="Freeform: Shape 10">
            <a:extLst>
              <a:ext uri="{FF2B5EF4-FFF2-40B4-BE49-F238E27FC236}">
                <a16:creationId xmlns:a16="http://schemas.microsoft.com/office/drawing/2014/main" id="{A247B281-DFD3-44E6-B3A0-D7C9B687195F}"/>
              </a:ext>
            </a:extLst>
          </p:cNvPr>
          <p:cNvSpPr/>
          <p:nvPr/>
        </p:nvSpPr>
        <p:spPr>
          <a:xfrm>
            <a:off x="246917" y="2729556"/>
            <a:ext cx="2915816" cy="411412"/>
          </a:xfrm>
          <a:custGeom>
            <a:avLst/>
            <a:gdLst>
              <a:gd name="connsiteX0" fmla="*/ 0 w 2915816"/>
              <a:gd name="connsiteY0" fmla="*/ 0 h 411412"/>
              <a:gd name="connsiteX1" fmla="*/ 2915816 w 2915816"/>
              <a:gd name="connsiteY1" fmla="*/ 0 h 411412"/>
              <a:gd name="connsiteX2" fmla="*/ 2915816 w 2915816"/>
              <a:gd name="connsiteY2" fmla="*/ 411412 h 411412"/>
              <a:gd name="connsiteX3" fmla="*/ 0 w 2915816"/>
              <a:gd name="connsiteY3" fmla="*/ 411412 h 411412"/>
              <a:gd name="connsiteX4" fmla="*/ 0 w 2915816"/>
              <a:gd name="connsiteY4" fmla="*/ 0 h 41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5816" h="411412">
                <a:moveTo>
                  <a:pt x="0" y="0"/>
                </a:moveTo>
                <a:lnTo>
                  <a:pt x="2915816" y="0"/>
                </a:lnTo>
                <a:lnTo>
                  <a:pt x="2915816" y="411412"/>
                </a:lnTo>
                <a:lnTo>
                  <a:pt x="0" y="4114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577"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dirty="0">
                <a:solidFill>
                  <a:schemeClr val="accent1"/>
                </a:solidFill>
              </a:rPr>
              <a:t>Link Budget</a:t>
            </a:r>
          </a:p>
          <a:p>
            <a:pPr marL="114300" lvl="1" indent="-114300" algn="l" defTabSz="533400">
              <a:lnSpc>
                <a:spcPct val="90000"/>
              </a:lnSpc>
              <a:spcBef>
                <a:spcPct val="0"/>
              </a:spcBef>
              <a:spcAft>
                <a:spcPct val="20000"/>
              </a:spcAft>
              <a:buChar char="•"/>
            </a:pPr>
            <a:r>
              <a:rPr lang="en-GB" sz="1200" kern="1200" dirty="0">
                <a:solidFill>
                  <a:schemeClr val="accent1"/>
                </a:solidFill>
              </a:rPr>
              <a:t>Time in Sector</a:t>
            </a:r>
          </a:p>
        </p:txBody>
      </p:sp>
      <p:sp>
        <p:nvSpPr>
          <p:cNvPr id="12" name="Freeform: Shape 11">
            <a:extLst>
              <a:ext uri="{FF2B5EF4-FFF2-40B4-BE49-F238E27FC236}">
                <a16:creationId xmlns:a16="http://schemas.microsoft.com/office/drawing/2014/main" id="{1DB53806-2082-4A81-80C9-68CDD12455B9}"/>
              </a:ext>
            </a:extLst>
          </p:cNvPr>
          <p:cNvSpPr/>
          <p:nvPr/>
        </p:nvSpPr>
        <p:spPr>
          <a:xfrm>
            <a:off x="246917" y="3304802"/>
            <a:ext cx="2915816" cy="595877"/>
          </a:xfrm>
          <a:custGeom>
            <a:avLst/>
            <a:gdLst>
              <a:gd name="connsiteX0" fmla="*/ 0 w 2915816"/>
              <a:gd name="connsiteY0" fmla="*/ 99315 h 595877"/>
              <a:gd name="connsiteX1" fmla="*/ 99315 w 2915816"/>
              <a:gd name="connsiteY1" fmla="*/ 0 h 595877"/>
              <a:gd name="connsiteX2" fmla="*/ 2816501 w 2915816"/>
              <a:gd name="connsiteY2" fmla="*/ 0 h 595877"/>
              <a:gd name="connsiteX3" fmla="*/ 2915816 w 2915816"/>
              <a:gd name="connsiteY3" fmla="*/ 99315 h 595877"/>
              <a:gd name="connsiteX4" fmla="*/ 2915816 w 2915816"/>
              <a:gd name="connsiteY4" fmla="*/ 496562 h 595877"/>
              <a:gd name="connsiteX5" fmla="*/ 2816501 w 2915816"/>
              <a:gd name="connsiteY5" fmla="*/ 595877 h 595877"/>
              <a:gd name="connsiteX6" fmla="*/ 99315 w 2915816"/>
              <a:gd name="connsiteY6" fmla="*/ 595877 h 595877"/>
              <a:gd name="connsiteX7" fmla="*/ 0 w 2915816"/>
              <a:gd name="connsiteY7" fmla="*/ 496562 h 595877"/>
              <a:gd name="connsiteX8" fmla="*/ 0 w 2915816"/>
              <a:gd name="connsiteY8" fmla="*/ 99315 h 5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5816" h="595877">
                <a:moveTo>
                  <a:pt x="0" y="99315"/>
                </a:moveTo>
                <a:cubicBezTo>
                  <a:pt x="0" y="44465"/>
                  <a:pt x="44465" y="0"/>
                  <a:pt x="99315" y="0"/>
                </a:cubicBezTo>
                <a:lnTo>
                  <a:pt x="2816501" y="0"/>
                </a:lnTo>
                <a:cubicBezTo>
                  <a:pt x="2871351" y="0"/>
                  <a:pt x="2915816" y="44465"/>
                  <a:pt x="2915816" y="99315"/>
                </a:cubicBezTo>
                <a:lnTo>
                  <a:pt x="2915816" y="496562"/>
                </a:lnTo>
                <a:cubicBezTo>
                  <a:pt x="2915816" y="551412"/>
                  <a:pt x="2871351" y="595877"/>
                  <a:pt x="2816501" y="595877"/>
                </a:cubicBezTo>
                <a:lnTo>
                  <a:pt x="99315" y="595877"/>
                </a:lnTo>
                <a:cubicBezTo>
                  <a:pt x="44465" y="595877"/>
                  <a:pt x="0" y="551412"/>
                  <a:pt x="0" y="496562"/>
                </a:cubicBezTo>
                <a:lnTo>
                  <a:pt x="0" y="9931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238" tIns="86238" rIns="86238" bIns="86238" numCol="1" spcCol="1270" anchor="ctr" anchorCtr="0">
            <a:noAutofit/>
          </a:bodyPr>
          <a:lstStyle/>
          <a:p>
            <a:pPr marL="0" lvl="0" indent="0" algn="l" defTabSz="666750">
              <a:lnSpc>
                <a:spcPct val="90000"/>
              </a:lnSpc>
              <a:spcBef>
                <a:spcPct val="0"/>
              </a:spcBef>
              <a:spcAft>
                <a:spcPct val="35000"/>
              </a:spcAft>
              <a:buNone/>
            </a:pPr>
            <a:r>
              <a:rPr lang="en-GB" sz="1500" kern="1200"/>
              <a:t>Speed</a:t>
            </a:r>
          </a:p>
        </p:txBody>
      </p:sp>
      <p:sp>
        <p:nvSpPr>
          <p:cNvPr id="13" name="Freeform: Shape 12">
            <a:extLst>
              <a:ext uri="{FF2B5EF4-FFF2-40B4-BE49-F238E27FC236}">
                <a16:creationId xmlns:a16="http://schemas.microsoft.com/office/drawing/2014/main" id="{5452DE0A-A08B-4A2F-9D4A-E846AB914D97}"/>
              </a:ext>
            </a:extLst>
          </p:cNvPr>
          <p:cNvSpPr/>
          <p:nvPr/>
        </p:nvSpPr>
        <p:spPr>
          <a:xfrm>
            <a:off x="246917" y="3900680"/>
            <a:ext cx="2915816" cy="248400"/>
          </a:xfrm>
          <a:custGeom>
            <a:avLst/>
            <a:gdLst>
              <a:gd name="connsiteX0" fmla="*/ 0 w 2915816"/>
              <a:gd name="connsiteY0" fmla="*/ 0 h 248400"/>
              <a:gd name="connsiteX1" fmla="*/ 2915816 w 2915816"/>
              <a:gd name="connsiteY1" fmla="*/ 0 h 248400"/>
              <a:gd name="connsiteX2" fmla="*/ 2915816 w 2915816"/>
              <a:gd name="connsiteY2" fmla="*/ 248400 h 248400"/>
              <a:gd name="connsiteX3" fmla="*/ 0 w 2915816"/>
              <a:gd name="connsiteY3" fmla="*/ 248400 h 248400"/>
              <a:gd name="connsiteX4" fmla="*/ 0 w 2915816"/>
              <a:gd name="connsiteY4" fmla="*/ 0 h 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5816" h="248400">
                <a:moveTo>
                  <a:pt x="0" y="0"/>
                </a:moveTo>
                <a:lnTo>
                  <a:pt x="2915816" y="0"/>
                </a:lnTo>
                <a:lnTo>
                  <a:pt x="2915816" y="248400"/>
                </a:lnTo>
                <a:lnTo>
                  <a:pt x="0" y="248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577"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dirty="0">
                <a:solidFill>
                  <a:schemeClr val="accent1"/>
                </a:solidFill>
              </a:rPr>
              <a:t>Doppler Shift</a:t>
            </a:r>
          </a:p>
        </p:txBody>
      </p:sp>
      <p:sp>
        <p:nvSpPr>
          <p:cNvPr id="15" name="Freeform: Shape 14">
            <a:extLst>
              <a:ext uri="{FF2B5EF4-FFF2-40B4-BE49-F238E27FC236}">
                <a16:creationId xmlns:a16="http://schemas.microsoft.com/office/drawing/2014/main" id="{B5D8D279-0A19-4C35-9133-28F03C1E4DBB}"/>
              </a:ext>
            </a:extLst>
          </p:cNvPr>
          <p:cNvSpPr/>
          <p:nvPr/>
        </p:nvSpPr>
        <p:spPr>
          <a:xfrm>
            <a:off x="246917" y="4273283"/>
            <a:ext cx="2915816" cy="595877"/>
          </a:xfrm>
          <a:custGeom>
            <a:avLst/>
            <a:gdLst>
              <a:gd name="connsiteX0" fmla="*/ 0 w 2915816"/>
              <a:gd name="connsiteY0" fmla="*/ 99315 h 595877"/>
              <a:gd name="connsiteX1" fmla="*/ 99315 w 2915816"/>
              <a:gd name="connsiteY1" fmla="*/ 0 h 595877"/>
              <a:gd name="connsiteX2" fmla="*/ 2816501 w 2915816"/>
              <a:gd name="connsiteY2" fmla="*/ 0 h 595877"/>
              <a:gd name="connsiteX3" fmla="*/ 2915816 w 2915816"/>
              <a:gd name="connsiteY3" fmla="*/ 99315 h 595877"/>
              <a:gd name="connsiteX4" fmla="*/ 2915816 w 2915816"/>
              <a:gd name="connsiteY4" fmla="*/ 496562 h 595877"/>
              <a:gd name="connsiteX5" fmla="*/ 2816501 w 2915816"/>
              <a:gd name="connsiteY5" fmla="*/ 595877 h 595877"/>
              <a:gd name="connsiteX6" fmla="*/ 99315 w 2915816"/>
              <a:gd name="connsiteY6" fmla="*/ 595877 h 595877"/>
              <a:gd name="connsiteX7" fmla="*/ 0 w 2915816"/>
              <a:gd name="connsiteY7" fmla="*/ 496562 h 595877"/>
              <a:gd name="connsiteX8" fmla="*/ 0 w 2915816"/>
              <a:gd name="connsiteY8" fmla="*/ 99315 h 5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5816" h="595877">
                <a:moveTo>
                  <a:pt x="0" y="99315"/>
                </a:moveTo>
                <a:cubicBezTo>
                  <a:pt x="0" y="44465"/>
                  <a:pt x="44465" y="0"/>
                  <a:pt x="99315" y="0"/>
                </a:cubicBezTo>
                <a:lnTo>
                  <a:pt x="2816501" y="0"/>
                </a:lnTo>
                <a:cubicBezTo>
                  <a:pt x="2871351" y="0"/>
                  <a:pt x="2915816" y="44465"/>
                  <a:pt x="2915816" y="99315"/>
                </a:cubicBezTo>
                <a:lnTo>
                  <a:pt x="2915816" y="496562"/>
                </a:lnTo>
                <a:cubicBezTo>
                  <a:pt x="2915816" y="551412"/>
                  <a:pt x="2871351" y="595877"/>
                  <a:pt x="2816501" y="595877"/>
                </a:cubicBezTo>
                <a:lnTo>
                  <a:pt x="99315" y="595877"/>
                </a:lnTo>
                <a:cubicBezTo>
                  <a:pt x="44465" y="595877"/>
                  <a:pt x="0" y="551412"/>
                  <a:pt x="0" y="496562"/>
                </a:cubicBezTo>
                <a:lnTo>
                  <a:pt x="0" y="9931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238" tIns="86238" rIns="86238" bIns="86238" numCol="1" spcCol="1270" anchor="ctr" anchorCtr="0">
            <a:noAutofit/>
          </a:bodyPr>
          <a:lstStyle/>
          <a:p>
            <a:pPr marL="0" lvl="0" indent="0" algn="l" defTabSz="666750">
              <a:lnSpc>
                <a:spcPct val="90000"/>
              </a:lnSpc>
              <a:spcBef>
                <a:spcPct val="0"/>
              </a:spcBef>
              <a:spcAft>
                <a:spcPct val="35000"/>
              </a:spcAft>
              <a:buNone/>
            </a:pPr>
            <a:r>
              <a:rPr lang="en-GB" sz="1500" kern="1200" dirty="0"/>
              <a:t>Incompatible with current planning rules</a:t>
            </a:r>
          </a:p>
        </p:txBody>
      </p:sp>
      <p:sp>
        <p:nvSpPr>
          <p:cNvPr id="16" name="Freeform: Shape 15">
            <a:extLst>
              <a:ext uri="{FF2B5EF4-FFF2-40B4-BE49-F238E27FC236}">
                <a16:creationId xmlns:a16="http://schemas.microsoft.com/office/drawing/2014/main" id="{6BFBAB9E-3F54-4145-B560-8CD08D0E023A}"/>
              </a:ext>
            </a:extLst>
          </p:cNvPr>
          <p:cNvSpPr/>
          <p:nvPr/>
        </p:nvSpPr>
        <p:spPr>
          <a:xfrm>
            <a:off x="246917" y="5090046"/>
            <a:ext cx="2915816" cy="595877"/>
          </a:xfrm>
          <a:custGeom>
            <a:avLst/>
            <a:gdLst>
              <a:gd name="connsiteX0" fmla="*/ 0 w 2915816"/>
              <a:gd name="connsiteY0" fmla="*/ 99315 h 595877"/>
              <a:gd name="connsiteX1" fmla="*/ 99315 w 2915816"/>
              <a:gd name="connsiteY1" fmla="*/ 0 h 595877"/>
              <a:gd name="connsiteX2" fmla="*/ 2816501 w 2915816"/>
              <a:gd name="connsiteY2" fmla="*/ 0 h 595877"/>
              <a:gd name="connsiteX3" fmla="*/ 2915816 w 2915816"/>
              <a:gd name="connsiteY3" fmla="*/ 99315 h 595877"/>
              <a:gd name="connsiteX4" fmla="*/ 2915816 w 2915816"/>
              <a:gd name="connsiteY4" fmla="*/ 496562 h 595877"/>
              <a:gd name="connsiteX5" fmla="*/ 2816501 w 2915816"/>
              <a:gd name="connsiteY5" fmla="*/ 595877 h 595877"/>
              <a:gd name="connsiteX6" fmla="*/ 99315 w 2915816"/>
              <a:gd name="connsiteY6" fmla="*/ 595877 h 595877"/>
              <a:gd name="connsiteX7" fmla="*/ 0 w 2915816"/>
              <a:gd name="connsiteY7" fmla="*/ 496562 h 595877"/>
              <a:gd name="connsiteX8" fmla="*/ 0 w 2915816"/>
              <a:gd name="connsiteY8" fmla="*/ 99315 h 5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5816" h="595877">
                <a:moveTo>
                  <a:pt x="0" y="99315"/>
                </a:moveTo>
                <a:cubicBezTo>
                  <a:pt x="0" y="44465"/>
                  <a:pt x="44465" y="0"/>
                  <a:pt x="99315" y="0"/>
                </a:cubicBezTo>
                <a:lnTo>
                  <a:pt x="2816501" y="0"/>
                </a:lnTo>
                <a:cubicBezTo>
                  <a:pt x="2871351" y="0"/>
                  <a:pt x="2915816" y="44465"/>
                  <a:pt x="2915816" y="99315"/>
                </a:cubicBezTo>
                <a:lnTo>
                  <a:pt x="2915816" y="496562"/>
                </a:lnTo>
                <a:cubicBezTo>
                  <a:pt x="2915816" y="551412"/>
                  <a:pt x="2871351" y="595877"/>
                  <a:pt x="2816501" y="595877"/>
                </a:cubicBezTo>
                <a:lnTo>
                  <a:pt x="99315" y="595877"/>
                </a:lnTo>
                <a:cubicBezTo>
                  <a:pt x="44465" y="595877"/>
                  <a:pt x="0" y="551412"/>
                  <a:pt x="0" y="496562"/>
                </a:cubicBezTo>
                <a:lnTo>
                  <a:pt x="0" y="9931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6238" tIns="86238" rIns="86238" bIns="86238" numCol="1" spcCol="1270" anchor="ctr" anchorCtr="0">
            <a:noAutofit/>
          </a:bodyPr>
          <a:lstStyle/>
          <a:p>
            <a:pPr marL="0" lvl="0" indent="0" algn="l" defTabSz="666750">
              <a:lnSpc>
                <a:spcPct val="90000"/>
              </a:lnSpc>
              <a:spcBef>
                <a:spcPct val="0"/>
              </a:spcBef>
              <a:spcAft>
                <a:spcPct val="35000"/>
              </a:spcAft>
              <a:buNone/>
            </a:pPr>
            <a:r>
              <a:rPr lang="en-GB" sz="1500" kern="1200" dirty="0"/>
              <a:t>Aeronautical system Capabilities e.g. ADS-B max</a:t>
            </a:r>
          </a:p>
        </p:txBody>
      </p:sp>
      <p:sp>
        <p:nvSpPr>
          <p:cNvPr id="36" name="Freeform: Shape 35">
            <a:extLst>
              <a:ext uri="{FF2B5EF4-FFF2-40B4-BE49-F238E27FC236}">
                <a16:creationId xmlns:a16="http://schemas.microsoft.com/office/drawing/2014/main" id="{3F4B42D2-D687-4038-B8F4-ADE84EABD8AC}"/>
              </a:ext>
            </a:extLst>
          </p:cNvPr>
          <p:cNvSpPr/>
          <p:nvPr/>
        </p:nvSpPr>
        <p:spPr>
          <a:xfrm>
            <a:off x="222884" y="5700880"/>
            <a:ext cx="2915816" cy="248400"/>
          </a:xfrm>
          <a:custGeom>
            <a:avLst/>
            <a:gdLst>
              <a:gd name="connsiteX0" fmla="*/ 0 w 2915816"/>
              <a:gd name="connsiteY0" fmla="*/ 0 h 248400"/>
              <a:gd name="connsiteX1" fmla="*/ 2915816 w 2915816"/>
              <a:gd name="connsiteY1" fmla="*/ 0 h 248400"/>
              <a:gd name="connsiteX2" fmla="*/ 2915816 w 2915816"/>
              <a:gd name="connsiteY2" fmla="*/ 248400 h 248400"/>
              <a:gd name="connsiteX3" fmla="*/ 0 w 2915816"/>
              <a:gd name="connsiteY3" fmla="*/ 248400 h 248400"/>
              <a:gd name="connsiteX4" fmla="*/ 0 w 2915816"/>
              <a:gd name="connsiteY4" fmla="*/ 0 h 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5816" h="248400">
                <a:moveTo>
                  <a:pt x="0" y="0"/>
                </a:moveTo>
                <a:lnTo>
                  <a:pt x="2915816" y="0"/>
                </a:lnTo>
                <a:lnTo>
                  <a:pt x="2915816" y="248400"/>
                </a:lnTo>
                <a:lnTo>
                  <a:pt x="0" y="248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577"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GB" sz="1200" kern="1200" dirty="0">
                <a:solidFill>
                  <a:schemeClr val="accent1"/>
                </a:solidFill>
              </a:rPr>
              <a:t>Velocity 4096 knots</a:t>
            </a:r>
          </a:p>
          <a:p>
            <a:pPr marL="114300" lvl="1" indent="-114300" algn="l" defTabSz="533400">
              <a:lnSpc>
                <a:spcPct val="90000"/>
              </a:lnSpc>
              <a:spcBef>
                <a:spcPct val="0"/>
              </a:spcBef>
              <a:spcAft>
                <a:spcPct val="20000"/>
              </a:spcAft>
              <a:buChar char="•"/>
            </a:pPr>
            <a:r>
              <a:rPr lang="en-GB" sz="1200" dirty="0">
                <a:solidFill>
                  <a:schemeClr val="accent1"/>
                </a:solidFill>
              </a:rPr>
              <a:t>Height 131,072 ft</a:t>
            </a:r>
            <a:endParaRPr lang="en-GB" sz="1200" kern="1200" dirty="0">
              <a:solidFill>
                <a:schemeClr val="accent1"/>
              </a:solidFill>
            </a:endParaRPr>
          </a:p>
        </p:txBody>
      </p:sp>
    </p:spTree>
    <p:extLst>
      <p:ext uri="{BB962C8B-B14F-4D97-AF65-F5344CB8AC3E}">
        <p14:creationId xmlns:p14="http://schemas.microsoft.com/office/powerpoint/2010/main" val="4213370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73"/>
                                        </p:tgtEl>
                                        <p:attrNameLst>
                                          <p:attrName>style.visibility</p:attrName>
                                        </p:attrNameLst>
                                      </p:cBhvr>
                                      <p:to>
                                        <p:strVal val="visible"/>
                                      </p:to>
                                    </p:set>
                                    <p:animEffect transition="in" filter="wipe(down)">
                                      <p:cBhvr>
                                        <p:cTn id="11" dur="500"/>
                                        <p:tgtEl>
                                          <p:spTgt spid="307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wipe(down)">
                                      <p:cBhvr>
                                        <p:cTn id="14" dur="500"/>
                                        <p:tgtEl>
                                          <p:spTgt spid="3076"/>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07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307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5"/>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9"/>
                                        </p:tgtEl>
                                        <p:attrNameLst>
                                          <p:attrName>style.visibility</p:attrName>
                                        </p:attrNameLst>
                                      </p:cBhvr>
                                      <p:to>
                                        <p:strVal val="hidden"/>
                                      </p:to>
                                    </p:set>
                                  </p:childTnLst>
                                </p:cTn>
                              </p:par>
                            </p:childTnLst>
                          </p:cTn>
                        </p:par>
                        <p:par>
                          <p:cTn id="32" fill="hold">
                            <p:stCondLst>
                              <p:cond delay="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wipe(up)">
                                      <p:cBhvr>
                                        <p:cTn id="42" dur="500"/>
                                        <p:tgtEl>
                                          <p:spTgt spid="3078"/>
                                        </p:tgtEl>
                                      </p:cBhvr>
                                    </p:animEffect>
                                  </p:childTnLst>
                                </p:cTn>
                              </p:par>
                              <p:par>
                                <p:cTn id="43" presetID="22" presetClass="entr" presetSubtype="1"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up)">
                                      <p:cBhvr>
                                        <p:cTn id="45" dur="500"/>
                                        <p:tgtEl>
                                          <p:spTgt spid="4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up)">
                                      <p:cBhvr>
                                        <p:cTn id="48" dur="500"/>
                                        <p:tgtEl>
                                          <p:spTgt spid="45"/>
                                        </p:tgtEl>
                                      </p:cBhvr>
                                    </p:animEffect>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500"/>
                                        <p:tgtEl>
                                          <p:spTgt spid="47"/>
                                        </p:tgtEl>
                                      </p:cBhvr>
                                    </p:animEffect>
                                  </p:childTnLst>
                                </p:cTn>
                              </p:par>
                              <p:par>
                                <p:cTn id="53" presetID="22" presetClass="entr" presetSubtype="1"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up)">
                                      <p:cBhvr>
                                        <p:cTn id="55" dur="500"/>
                                        <p:tgtEl>
                                          <p:spTgt spid="49"/>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07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4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1"/>
                                        </p:tgtEl>
                                        <p:attrNameLst>
                                          <p:attrName>style.visibility</p:attrName>
                                        </p:attrNameLst>
                                      </p:cBhvr>
                                      <p:to>
                                        <p:strVal val="hidden"/>
                                      </p:to>
                                    </p:set>
                                  </p:childTnLst>
                                </p:cTn>
                              </p:par>
                            </p:childTnLst>
                          </p:cTn>
                        </p:par>
                        <p:par>
                          <p:cTn id="73" fill="hold">
                            <p:stCondLst>
                              <p:cond delay="0"/>
                            </p:stCondLst>
                            <p:childTnLst>
                              <p:par>
                                <p:cTn id="74" presetID="22" presetClass="entr" presetSubtype="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left)">
                                      <p:cBhvr>
                                        <p:cTn id="76" dur="500"/>
                                        <p:tgtEl>
                                          <p:spTgt spid="1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par>
                          <p:cTn id="80" fill="hold">
                            <p:stCondLst>
                              <p:cond delay="500"/>
                            </p:stCondLst>
                            <p:childTnLst>
                              <p:par>
                                <p:cTn id="81" presetID="22" presetClass="entr" presetSubtype="2" fill="hold"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right)">
                                      <p:cBhvr>
                                        <p:cTn id="83" dur="500"/>
                                        <p:tgtEl>
                                          <p:spTgt spid="56"/>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500"/>
                                        <p:tgtEl>
                                          <p:spTgt spid="58"/>
                                        </p:tgtEl>
                                      </p:cBhvr>
                                    </p:animEffect>
                                  </p:childTnLst>
                                </p:cTn>
                              </p:par>
                            </p:childTnLst>
                          </p:cTn>
                        </p:par>
                        <p:par>
                          <p:cTn id="87" fill="hold">
                            <p:stCondLst>
                              <p:cond delay="1000"/>
                            </p:stCondLst>
                            <p:childTnLst>
                              <p:par>
                                <p:cTn id="88" presetID="22" presetClass="entr" presetSubtype="2" fill="hold" nodeType="afterEffect">
                                  <p:stCondLst>
                                    <p:cond delay="0"/>
                                  </p:stCondLst>
                                  <p:childTnLst>
                                    <p:set>
                                      <p:cBhvr>
                                        <p:cTn id="89" dur="1" fill="hold">
                                          <p:stCondLst>
                                            <p:cond delay="0"/>
                                          </p:stCondLst>
                                        </p:cTn>
                                        <p:tgtEl>
                                          <p:spTgt spid="3084"/>
                                        </p:tgtEl>
                                        <p:attrNameLst>
                                          <p:attrName>style.visibility</p:attrName>
                                        </p:attrNameLst>
                                      </p:cBhvr>
                                      <p:to>
                                        <p:strVal val="visible"/>
                                      </p:to>
                                    </p:set>
                                    <p:animEffect transition="in" filter="wipe(right)">
                                      <p:cBhvr>
                                        <p:cTn id="90" dur="500"/>
                                        <p:tgtEl>
                                          <p:spTgt spid="3084"/>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right)">
                                      <p:cBhvr>
                                        <p:cTn id="93" dur="500"/>
                                        <p:tgtEl>
                                          <p:spTgt spid="55"/>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wipe(left)">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wipe(left)">
                                      <p:cBhvr>
                                        <p:cTn id="103" dur="500"/>
                                        <p:tgtEl>
                                          <p:spTgt spid="1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left)">
                                      <p:cBhvr>
                                        <p:cTn id="10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3076" grpId="0"/>
      <p:bldP spid="3076" grpId="1"/>
      <p:bldP spid="39" grpId="0"/>
      <p:bldP spid="39" grpId="1"/>
      <p:bldP spid="3078" grpId="0" animBg="1"/>
      <p:bldP spid="3078" grpId="1" animBg="1"/>
      <p:bldP spid="45" grpId="0"/>
      <p:bldP spid="45" grpId="1"/>
      <p:bldP spid="51" grpId="0"/>
      <p:bldP spid="51" grpId="1"/>
      <p:bldP spid="55" grpId="0"/>
      <p:bldP spid="58" grpId="0"/>
      <p:bldP spid="9" grpId="0" animBg="1"/>
      <p:bldP spid="10" grpId="0" animBg="1"/>
      <p:bldP spid="11" grpId="0"/>
      <p:bldP spid="12" grpId="0" animBg="1"/>
      <p:bldP spid="13" grpId="0"/>
      <p:bldP spid="15" grpId="0" animBg="1"/>
      <p:bldP spid="16"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55" name="Picture 8254">
            <a:extLst>
              <a:ext uri="{FF2B5EF4-FFF2-40B4-BE49-F238E27FC236}">
                <a16:creationId xmlns:a16="http://schemas.microsoft.com/office/drawing/2014/main" id="{D7D547D7-8A09-45AA-86E3-93B334DC6EB2}"/>
              </a:ext>
            </a:extLst>
          </p:cNvPr>
          <p:cNvPicPr>
            <a:picLocks noChangeAspect="1"/>
          </p:cNvPicPr>
          <p:nvPr/>
        </p:nvPicPr>
        <p:blipFill rotWithShape="1">
          <a:blip r:embed="rId3">
            <a:extLst>
              <a:ext uri="{28A0092B-C50C-407E-A947-70E740481C1C}">
                <a14:useLocalDpi xmlns:a14="http://schemas.microsoft.com/office/drawing/2010/main" val="0"/>
              </a:ext>
            </a:extLst>
          </a:blip>
          <a:srcRect t="4923" b="6463"/>
          <a:stretch/>
        </p:blipFill>
        <p:spPr>
          <a:xfrm>
            <a:off x="0" y="1130685"/>
            <a:ext cx="9144000" cy="5394659"/>
          </a:xfrm>
          <a:prstGeom prst="rect">
            <a:avLst/>
          </a:prstGeom>
        </p:spPr>
      </p:pic>
      <p:grpSp>
        <p:nvGrpSpPr>
          <p:cNvPr id="4" name="Group 3">
            <a:extLst>
              <a:ext uri="{FF2B5EF4-FFF2-40B4-BE49-F238E27FC236}">
                <a16:creationId xmlns:a16="http://schemas.microsoft.com/office/drawing/2014/main" id="{2D3E3EA3-A33E-45DB-8698-D38EDBF8605A}"/>
              </a:ext>
            </a:extLst>
          </p:cNvPr>
          <p:cNvGrpSpPr/>
          <p:nvPr/>
        </p:nvGrpSpPr>
        <p:grpSpPr>
          <a:xfrm>
            <a:off x="133100" y="1231663"/>
            <a:ext cx="8781253" cy="5202548"/>
            <a:chOff x="133100" y="1231663"/>
            <a:chExt cx="8781253" cy="5202548"/>
          </a:xfrm>
        </p:grpSpPr>
        <p:sp>
          <p:nvSpPr>
            <p:cNvPr id="7" name="TextBox 6"/>
            <p:cNvSpPr txBox="1"/>
            <p:nvPr/>
          </p:nvSpPr>
          <p:spPr>
            <a:xfrm>
              <a:off x="133100" y="1583896"/>
              <a:ext cx="401447" cy="4756494"/>
            </a:xfrm>
            <a:prstGeom prst="rect">
              <a:avLst/>
            </a:prstGeom>
            <a:ln/>
          </p:spPr>
          <p:style>
            <a:lnRef idx="0">
              <a:schemeClr val="accent1"/>
            </a:lnRef>
            <a:fillRef idx="3">
              <a:schemeClr val="accent1"/>
            </a:fillRef>
            <a:effectRef idx="3">
              <a:schemeClr val="accent1"/>
            </a:effectRef>
            <a:fontRef idx="minor">
              <a:schemeClr val="lt1"/>
            </a:fontRef>
          </p:style>
          <p:txBody>
            <a:bodyPr vert="wordArtVert" wrap="none" lIns="36000" tIns="0" rIns="36000" bIns="0" rtlCol="0">
              <a:spAutoFit/>
            </a:bodyPr>
            <a:lstStyle/>
            <a:p>
              <a:pPr algn="ctr"/>
              <a:r>
                <a:rPr lang="en-GB" b="1" kern="100" spc="-500" dirty="0">
                  <a:solidFill>
                    <a:schemeClr val="bg1"/>
                  </a:solidFill>
                  <a:latin typeface="Calibri Light" panose="020F0302020204030204" pitchFamily="34" charset="0"/>
                </a:rPr>
                <a:t>Radiocommunication</a:t>
              </a:r>
            </a:p>
          </p:txBody>
        </p:sp>
        <p:sp>
          <p:nvSpPr>
            <p:cNvPr id="8" name="TextBox 7"/>
            <p:cNvSpPr txBox="1"/>
            <p:nvPr/>
          </p:nvSpPr>
          <p:spPr>
            <a:xfrm>
              <a:off x="935361" y="2151545"/>
              <a:ext cx="2673708"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Mobile Service</a:t>
              </a:r>
            </a:p>
          </p:txBody>
        </p:sp>
        <p:sp>
          <p:nvSpPr>
            <p:cNvPr id="9" name="TextBox 8"/>
            <p:cNvSpPr txBox="1"/>
            <p:nvPr/>
          </p:nvSpPr>
          <p:spPr>
            <a:xfrm>
              <a:off x="935361" y="2425139"/>
              <a:ext cx="2673708" cy="187678"/>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err="1">
                  <a:solidFill>
                    <a:schemeClr val="bg1"/>
                  </a:solidFill>
                </a:rPr>
                <a:t>Radiodetermination</a:t>
              </a:r>
              <a:endParaRPr lang="en-GB" sz="1200" b="1" dirty="0">
                <a:solidFill>
                  <a:schemeClr val="bg1"/>
                </a:solidFill>
              </a:endParaRPr>
            </a:p>
          </p:txBody>
        </p:sp>
        <p:sp>
          <p:nvSpPr>
            <p:cNvPr id="10" name="TextBox 9"/>
            <p:cNvSpPr txBox="1"/>
            <p:nvPr/>
          </p:nvSpPr>
          <p:spPr>
            <a:xfrm>
              <a:off x="940018" y="1231663"/>
              <a:ext cx="2663704"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Amateur</a:t>
              </a:r>
            </a:p>
          </p:txBody>
        </p:sp>
        <p:sp>
          <p:nvSpPr>
            <p:cNvPr id="11" name="TextBox 10"/>
            <p:cNvSpPr txBox="1"/>
            <p:nvPr/>
          </p:nvSpPr>
          <p:spPr>
            <a:xfrm>
              <a:off x="934386" y="1444134"/>
              <a:ext cx="2669336"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Broadcasting</a:t>
              </a:r>
            </a:p>
          </p:txBody>
        </p:sp>
        <p:sp>
          <p:nvSpPr>
            <p:cNvPr id="12" name="TextBox 11"/>
            <p:cNvSpPr txBox="1"/>
            <p:nvPr/>
          </p:nvSpPr>
          <p:spPr>
            <a:xfrm>
              <a:off x="934387" y="1692652"/>
              <a:ext cx="2669336" cy="187048"/>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Fixed</a:t>
              </a:r>
            </a:p>
          </p:txBody>
        </p:sp>
        <p:sp>
          <p:nvSpPr>
            <p:cNvPr id="13" name="TextBox 12"/>
            <p:cNvSpPr txBox="1"/>
            <p:nvPr/>
          </p:nvSpPr>
          <p:spPr>
            <a:xfrm>
              <a:off x="934387" y="1935211"/>
              <a:ext cx="2669336"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Meteorological aids</a:t>
              </a:r>
            </a:p>
          </p:txBody>
        </p:sp>
        <p:sp>
          <p:nvSpPr>
            <p:cNvPr id="14" name="TextBox 13"/>
            <p:cNvSpPr txBox="1"/>
            <p:nvPr/>
          </p:nvSpPr>
          <p:spPr>
            <a:xfrm>
              <a:off x="935361" y="2718797"/>
              <a:ext cx="2673708"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Standard frequency &amp; time signal</a:t>
              </a:r>
            </a:p>
          </p:txBody>
        </p:sp>
        <p:sp>
          <p:nvSpPr>
            <p:cNvPr id="15" name="TextBox 14"/>
            <p:cNvSpPr txBox="1"/>
            <p:nvPr/>
          </p:nvSpPr>
          <p:spPr>
            <a:xfrm>
              <a:off x="927878" y="5736122"/>
              <a:ext cx="2683951"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Mobile-satellite</a:t>
              </a:r>
            </a:p>
          </p:txBody>
        </p:sp>
        <p:sp>
          <p:nvSpPr>
            <p:cNvPr id="16" name="TextBox 15"/>
            <p:cNvSpPr txBox="1"/>
            <p:nvPr/>
          </p:nvSpPr>
          <p:spPr>
            <a:xfrm>
              <a:off x="938109" y="6020055"/>
              <a:ext cx="2683951"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err="1">
                  <a:solidFill>
                    <a:schemeClr val="bg1"/>
                  </a:solidFill>
                </a:rPr>
                <a:t>Radiodetermination</a:t>
              </a:r>
              <a:r>
                <a:rPr lang="en-GB" sz="1200" b="1" dirty="0">
                  <a:solidFill>
                    <a:schemeClr val="bg1"/>
                  </a:solidFill>
                </a:rPr>
                <a:t>-satellite</a:t>
              </a:r>
            </a:p>
          </p:txBody>
        </p:sp>
        <p:sp>
          <p:nvSpPr>
            <p:cNvPr id="17" name="TextBox 16"/>
            <p:cNvSpPr txBox="1"/>
            <p:nvPr/>
          </p:nvSpPr>
          <p:spPr>
            <a:xfrm>
              <a:off x="927879" y="4563423"/>
              <a:ext cx="2681824"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Amateur</a:t>
              </a:r>
            </a:p>
          </p:txBody>
        </p:sp>
        <p:sp>
          <p:nvSpPr>
            <p:cNvPr id="18" name="TextBox 17"/>
            <p:cNvSpPr txBox="1"/>
            <p:nvPr/>
          </p:nvSpPr>
          <p:spPr>
            <a:xfrm>
              <a:off x="927879" y="4796170"/>
              <a:ext cx="2681824"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Broadcasting-Satellite</a:t>
              </a:r>
            </a:p>
          </p:txBody>
        </p:sp>
        <p:sp>
          <p:nvSpPr>
            <p:cNvPr id="19" name="TextBox 18"/>
            <p:cNvSpPr txBox="1"/>
            <p:nvPr/>
          </p:nvSpPr>
          <p:spPr>
            <a:xfrm>
              <a:off x="927878" y="5265837"/>
              <a:ext cx="2681827" cy="186815"/>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Fixed-Satellite</a:t>
              </a:r>
            </a:p>
          </p:txBody>
        </p:sp>
        <p:sp>
          <p:nvSpPr>
            <p:cNvPr id="20" name="TextBox 19"/>
            <p:cNvSpPr txBox="1"/>
            <p:nvPr/>
          </p:nvSpPr>
          <p:spPr>
            <a:xfrm>
              <a:off x="927879" y="5025660"/>
              <a:ext cx="2681825"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Earth exploration-satellite </a:t>
              </a:r>
            </a:p>
          </p:txBody>
        </p:sp>
        <p:sp>
          <p:nvSpPr>
            <p:cNvPr id="21" name="TextBox 20"/>
            <p:cNvSpPr txBox="1"/>
            <p:nvPr/>
          </p:nvSpPr>
          <p:spPr>
            <a:xfrm>
              <a:off x="927880" y="6249545"/>
              <a:ext cx="2684454" cy="184666"/>
            </a:xfrm>
            <a:prstGeom prst="rect">
              <a:avLst/>
            </a:prstGeom>
            <a:ln/>
          </p:spPr>
          <p:style>
            <a:lnRef idx="0">
              <a:schemeClr val="accent1"/>
            </a:lnRef>
            <a:fillRef idx="3">
              <a:schemeClr val="accent1"/>
            </a:fillRef>
            <a:effectRef idx="3">
              <a:schemeClr val="accent1"/>
            </a:effectRef>
            <a:fontRef idx="minor">
              <a:schemeClr val="lt1"/>
            </a:fontRef>
          </p:style>
          <p:txBody>
            <a:bodyPr wrap="none" lIns="0" tIns="0" rIns="0" bIns="0" rtlCol="0">
              <a:spAutoFit/>
            </a:bodyPr>
            <a:lstStyle/>
            <a:p>
              <a:pPr algn="ctr"/>
              <a:r>
                <a:rPr lang="en-GB" sz="1200" b="1" dirty="0">
                  <a:solidFill>
                    <a:schemeClr val="bg1"/>
                  </a:solidFill>
                </a:rPr>
                <a:t>Standard frequency &amp; time signal-satellite</a:t>
              </a:r>
            </a:p>
          </p:txBody>
        </p:sp>
        <p:sp>
          <p:nvSpPr>
            <p:cNvPr id="22" name="TextBox 21"/>
            <p:cNvSpPr txBox="1"/>
            <p:nvPr/>
          </p:nvSpPr>
          <p:spPr>
            <a:xfrm>
              <a:off x="920353" y="5490121"/>
              <a:ext cx="2681827"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Inter-satellite</a:t>
              </a:r>
            </a:p>
          </p:txBody>
        </p:sp>
        <p:sp>
          <p:nvSpPr>
            <p:cNvPr id="23" name="TextBox 22"/>
            <p:cNvSpPr txBox="1"/>
            <p:nvPr/>
          </p:nvSpPr>
          <p:spPr>
            <a:xfrm>
              <a:off x="935994" y="3449973"/>
              <a:ext cx="2673708"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Safety</a:t>
              </a:r>
            </a:p>
          </p:txBody>
        </p:sp>
        <p:sp>
          <p:nvSpPr>
            <p:cNvPr id="24" name="TextBox 23"/>
            <p:cNvSpPr txBox="1"/>
            <p:nvPr/>
          </p:nvSpPr>
          <p:spPr>
            <a:xfrm>
              <a:off x="935994" y="3662540"/>
              <a:ext cx="2673708" cy="190157"/>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Special</a:t>
              </a:r>
            </a:p>
          </p:txBody>
        </p:sp>
        <p:sp>
          <p:nvSpPr>
            <p:cNvPr id="25" name="TextBox 24"/>
            <p:cNvSpPr txBox="1"/>
            <p:nvPr/>
          </p:nvSpPr>
          <p:spPr>
            <a:xfrm>
              <a:off x="935994" y="3995050"/>
              <a:ext cx="2673708"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Space research</a:t>
              </a:r>
            </a:p>
          </p:txBody>
        </p:sp>
        <p:sp>
          <p:nvSpPr>
            <p:cNvPr id="26" name="TextBox 25"/>
            <p:cNvSpPr txBox="1"/>
            <p:nvPr/>
          </p:nvSpPr>
          <p:spPr>
            <a:xfrm>
              <a:off x="935994" y="3055106"/>
              <a:ext cx="2673708"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Radio astronomy</a:t>
              </a:r>
            </a:p>
          </p:txBody>
        </p:sp>
        <p:sp>
          <p:nvSpPr>
            <p:cNvPr id="27" name="TextBox 26"/>
            <p:cNvSpPr txBox="1"/>
            <p:nvPr/>
          </p:nvSpPr>
          <p:spPr>
            <a:xfrm>
              <a:off x="935994" y="4205733"/>
              <a:ext cx="2673709"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Space operation</a:t>
              </a:r>
            </a:p>
          </p:txBody>
        </p:sp>
        <p:sp>
          <p:nvSpPr>
            <p:cNvPr id="28" name="TextBox 27"/>
            <p:cNvSpPr txBox="1"/>
            <p:nvPr/>
          </p:nvSpPr>
          <p:spPr>
            <a:xfrm>
              <a:off x="3962067" y="1656190"/>
              <a:ext cx="2025866"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Aeronautical mobile</a:t>
              </a:r>
            </a:p>
          </p:txBody>
        </p:sp>
        <p:sp>
          <p:nvSpPr>
            <p:cNvPr id="29" name="TextBox 28"/>
            <p:cNvSpPr txBox="1"/>
            <p:nvPr/>
          </p:nvSpPr>
          <p:spPr>
            <a:xfrm>
              <a:off x="6268589" y="1424086"/>
              <a:ext cx="2645761"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Aeronautical mobile (R)</a:t>
              </a:r>
            </a:p>
          </p:txBody>
        </p:sp>
        <p:sp>
          <p:nvSpPr>
            <p:cNvPr id="30" name="TextBox 29"/>
            <p:cNvSpPr txBox="1"/>
            <p:nvPr/>
          </p:nvSpPr>
          <p:spPr>
            <a:xfrm>
              <a:off x="6268590" y="1672448"/>
              <a:ext cx="2645761"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Aeronautical mobile (OR)</a:t>
              </a:r>
            </a:p>
          </p:txBody>
        </p:sp>
        <p:sp>
          <p:nvSpPr>
            <p:cNvPr id="31" name="TextBox 30"/>
            <p:cNvSpPr txBox="1"/>
            <p:nvPr/>
          </p:nvSpPr>
          <p:spPr>
            <a:xfrm>
              <a:off x="3956721" y="1931956"/>
              <a:ext cx="2017432"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Land mobile</a:t>
              </a:r>
            </a:p>
          </p:txBody>
        </p:sp>
        <p:sp>
          <p:nvSpPr>
            <p:cNvPr id="32" name="TextBox 31"/>
            <p:cNvSpPr txBox="1"/>
            <p:nvPr/>
          </p:nvSpPr>
          <p:spPr>
            <a:xfrm>
              <a:off x="3952538" y="2163243"/>
              <a:ext cx="2017433"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Maritime mobile</a:t>
              </a:r>
            </a:p>
          </p:txBody>
        </p:sp>
        <p:sp>
          <p:nvSpPr>
            <p:cNvPr id="33" name="TextBox 32"/>
            <p:cNvSpPr txBox="1"/>
            <p:nvPr/>
          </p:nvSpPr>
          <p:spPr>
            <a:xfrm>
              <a:off x="6268590" y="1937794"/>
              <a:ext cx="2645761"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Port operations</a:t>
              </a:r>
            </a:p>
          </p:txBody>
        </p:sp>
        <p:sp>
          <p:nvSpPr>
            <p:cNvPr id="34" name="TextBox 33"/>
            <p:cNvSpPr txBox="1"/>
            <p:nvPr/>
          </p:nvSpPr>
          <p:spPr>
            <a:xfrm>
              <a:off x="6268591" y="2174711"/>
              <a:ext cx="2645761"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Ship movement</a:t>
              </a:r>
            </a:p>
          </p:txBody>
        </p:sp>
        <p:sp>
          <p:nvSpPr>
            <p:cNvPr id="35" name="TextBox 34"/>
            <p:cNvSpPr txBox="1"/>
            <p:nvPr/>
          </p:nvSpPr>
          <p:spPr>
            <a:xfrm>
              <a:off x="3953056" y="2428151"/>
              <a:ext cx="2017429"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Radiolocation</a:t>
              </a:r>
            </a:p>
          </p:txBody>
        </p:sp>
        <p:sp>
          <p:nvSpPr>
            <p:cNvPr id="36" name="TextBox 35"/>
            <p:cNvSpPr txBox="1"/>
            <p:nvPr/>
          </p:nvSpPr>
          <p:spPr>
            <a:xfrm>
              <a:off x="3942000" y="2659311"/>
              <a:ext cx="2032153"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err="1">
                  <a:solidFill>
                    <a:schemeClr val="bg1"/>
                  </a:solidFill>
                </a:rPr>
                <a:t>Radionavigation</a:t>
              </a:r>
              <a:endParaRPr lang="en-GB" sz="1200" b="1" dirty="0">
                <a:solidFill>
                  <a:schemeClr val="bg1"/>
                </a:solidFill>
              </a:endParaRPr>
            </a:p>
          </p:txBody>
        </p:sp>
        <p:sp>
          <p:nvSpPr>
            <p:cNvPr id="37" name="TextBox 36"/>
            <p:cNvSpPr txBox="1"/>
            <p:nvPr/>
          </p:nvSpPr>
          <p:spPr>
            <a:xfrm>
              <a:off x="6282001" y="2403071"/>
              <a:ext cx="2632351"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Aeronautical </a:t>
              </a:r>
              <a:r>
                <a:rPr lang="en-GB" sz="1200" b="1" dirty="0" err="1">
                  <a:solidFill>
                    <a:schemeClr val="bg1"/>
                  </a:solidFill>
                </a:rPr>
                <a:t>radionavigation</a:t>
              </a:r>
              <a:endParaRPr lang="en-GB" sz="1200" b="1" dirty="0">
                <a:solidFill>
                  <a:schemeClr val="bg1"/>
                </a:solidFill>
              </a:endParaRPr>
            </a:p>
          </p:txBody>
        </p:sp>
        <p:sp>
          <p:nvSpPr>
            <p:cNvPr id="38" name="TextBox 37"/>
            <p:cNvSpPr txBox="1"/>
            <p:nvPr/>
          </p:nvSpPr>
          <p:spPr>
            <a:xfrm>
              <a:off x="6282002" y="2670173"/>
              <a:ext cx="2632351"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Maritime </a:t>
              </a:r>
              <a:r>
                <a:rPr lang="en-GB" sz="1200" b="1" dirty="0" err="1">
                  <a:solidFill>
                    <a:schemeClr val="bg1"/>
                  </a:solidFill>
                </a:rPr>
                <a:t>radionavigation</a:t>
              </a:r>
              <a:endParaRPr lang="en-GB" sz="1200" b="1" dirty="0">
                <a:solidFill>
                  <a:schemeClr val="bg1"/>
                </a:solidFill>
              </a:endParaRPr>
            </a:p>
          </p:txBody>
        </p:sp>
        <p:sp>
          <p:nvSpPr>
            <p:cNvPr id="39" name="TextBox 38"/>
            <p:cNvSpPr txBox="1"/>
            <p:nvPr/>
          </p:nvSpPr>
          <p:spPr>
            <a:xfrm>
              <a:off x="3948358" y="5022399"/>
              <a:ext cx="2025795"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Meteorological-satellite</a:t>
              </a:r>
            </a:p>
          </p:txBody>
        </p:sp>
        <p:sp>
          <p:nvSpPr>
            <p:cNvPr id="40" name="TextBox 39"/>
            <p:cNvSpPr txBox="1"/>
            <p:nvPr/>
          </p:nvSpPr>
          <p:spPr>
            <a:xfrm>
              <a:off x="6286715" y="5005746"/>
              <a:ext cx="2627638"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Aeronautical mobile-satellite (R)</a:t>
              </a:r>
            </a:p>
          </p:txBody>
        </p:sp>
        <p:sp>
          <p:nvSpPr>
            <p:cNvPr id="41" name="TextBox 40"/>
            <p:cNvSpPr txBox="1"/>
            <p:nvPr/>
          </p:nvSpPr>
          <p:spPr>
            <a:xfrm>
              <a:off x="3948328" y="5244120"/>
              <a:ext cx="2017430"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Aeronautical mobile-satellite</a:t>
              </a:r>
            </a:p>
          </p:txBody>
        </p:sp>
        <p:sp>
          <p:nvSpPr>
            <p:cNvPr id="42" name="TextBox 41"/>
            <p:cNvSpPr txBox="1"/>
            <p:nvPr/>
          </p:nvSpPr>
          <p:spPr>
            <a:xfrm>
              <a:off x="3946205" y="5486081"/>
              <a:ext cx="2019553"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Land mobile-satellite</a:t>
              </a:r>
            </a:p>
          </p:txBody>
        </p:sp>
        <p:sp>
          <p:nvSpPr>
            <p:cNvPr id="43" name="TextBox 42"/>
            <p:cNvSpPr txBox="1"/>
            <p:nvPr/>
          </p:nvSpPr>
          <p:spPr>
            <a:xfrm>
              <a:off x="3944141" y="5738899"/>
              <a:ext cx="2021617"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Maritime mobile-satellite</a:t>
              </a:r>
            </a:p>
          </p:txBody>
        </p:sp>
        <p:sp>
          <p:nvSpPr>
            <p:cNvPr id="44" name="TextBox 43"/>
            <p:cNvSpPr txBox="1"/>
            <p:nvPr/>
          </p:nvSpPr>
          <p:spPr>
            <a:xfrm>
              <a:off x="3948328" y="6005102"/>
              <a:ext cx="2017430"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Radiolocation-satellite</a:t>
              </a:r>
            </a:p>
          </p:txBody>
        </p:sp>
        <p:sp>
          <p:nvSpPr>
            <p:cNvPr id="45" name="TextBox 44"/>
            <p:cNvSpPr txBox="1"/>
            <p:nvPr/>
          </p:nvSpPr>
          <p:spPr>
            <a:xfrm>
              <a:off x="6302255" y="5982442"/>
              <a:ext cx="2612095"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Aeronautical </a:t>
              </a:r>
              <a:r>
                <a:rPr lang="en-GB" sz="1200" b="1" dirty="0" err="1">
                  <a:solidFill>
                    <a:schemeClr val="bg1"/>
                  </a:solidFill>
                </a:rPr>
                <a:t>radionavigation</a:t>
              </a:r>
              <a:r>
                <a:rPr lang="en-GB" sz="1200" b="1" dirty="0">
                  <a:solidFill>
                    <a:schemeClr val="bg1"/>
                  </a:solidFill>
                </a:rPr>
                <a:t>-satellite</a:t>
              </a:r>
            </a:p>
          </p:txBody>
        </p:sp>
        <p:sp>
          <p:nvSpPr>
            <p:cNvPr id="46" name="TextBox 45"/>
            <p:cNvSpPr txBox="1"/>
            <p:nvPr/>
          </p:nvSpPr>
          <p:spPr>
            <a:xfrm>
              <a:off x="6282002" y="6249545"/>
              <a:ext cx="2632351"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Maritime </a:t>
              </a:r>
              <a:r>
                <a:rPr lang="en-GB" sz="1200" b="1" dirty="0" err="1">
                  <a:solidFill>
                    <a:schemeClr val="bg1"/>
                  </a:solidFill>
                </a:rPr>
                <a:t>radionavigation</a:t>
              </a:r>
              <a:r>
                <a:rPr lang="en-GB" sz="1200" b="1" dirty="0">
                  <a:solidFill>
                    <a:schemeClr val="bg1"/>
                  </a:solidFill>
                </a:rPr>
                <a:t>-satellite</a:t>
              </a:r>
            </a:p>
          </p:txBody>
        </p:sp>
        <p:sp>
          <p:nvSpPr>
            <p:cNvPr id="47" name="TextBox 46"/>
            <p:cNvSpPr txBox="1"/>
            <p:nvPr/>
          </p:nvSpPr>
          <p:spPr>
            <a:xfrm>
              <a:off x="3942000" y="6237892"/>
              <a:ext cx="2023758"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err="1">
                  <a:solidFill>
                    <a:schemeClr val="bg1"/>
                  </a:solidFill>
                </a:rPr>
                <a:t>Radionavigation</a:t>
              </a:r>
              <a:r>
                <a:rPr lang="en-GB" sz="1200" b="1" dirty="0">
                  <a:solidFill>
                    <a:schemeClr val="bg1"/>
                  </a:solidFill>
                </a:rPr>
                <a:t>-satellite</a:t>
              </a:r>
            </a:p>
          </p:txBody>
        </p:sp>
        <p:sp>
          <p:nvSpPr>
            <p:cNvPr id="48" name="TextBox 47"/>
            <p:cNvSpPr txBox="1"/>
            <p:nvPr/>
          </p:nvSpPr>
          <p:spPr>
            <a:xfrm>
              <a:off x="6286715" y="5252239"/>
              <a:ext cx="2627638" cy="184666"/>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GB" sz="1200" b="1" dirty="0">
                  <a:solidFill>
                    <a:schemeClr val="bg1"/>
                  </a:solidFill>
                </a:rPr>
                <a:t>Aeronautical mobile-satellite (OR)</a:t>
              </a:r>
            </a:p>
          </p:txBody>
        </p:sp>
        <p:cxnSp>
          <p:nvCxnSpPr>
            <p:cNvPr id="49" name="Elbow Connector 56"/>
            <p:cNvCxnSpPr>
              <a:cxnSpLocks/>
              <a:stCxn id="16" idx="3"/>
              <a:endCxn id="44" idx="1"/>
            </p:cNvCxnSpPr>
            <p:nvPr/>
          </p:nvCxnSpPr>
          <p:spPr>
            <a:xfrm flipV="1">
              <a:off x="3622060" y="6097435"/>
              <a:ext cx="326268" cy="1495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 name="Elbow Connector 58"/>
            <p:cNvCxnSpPr>
              <a:cxnSpLocks/>
              <a:stCxn id="16" idx="3"/>
              <a:endCxn id="47" idx="1"/>
            </p:cNvCxnSpPr>
            <p:nvPr/>
          </p:nvCxnSpPr>
          <p:spPr>
            <a:xfrm>
              <a:off x="3622060" y="6112388"/>
              <a:ext cx="319940" cy="21783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1" name="Elbow Connector 71"/>
            <p:cNvCxnSpPr>
              <a:cxnSpLocks/>
              <a:stCxn id="15" idx="3"/>
              <a:endCxn id="43" idx="1"/>
            </p:cNvCxnSpPr>
            <p:nvPr/>
          </p:nvCxnSpPr>
          <p:spPr>
            <a:xfrm>
              <a:off x="3611829" y="5828455"/>
              <a:ext cx="332312" cy="27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2" name="Elbow Connector 74"/>
            <p:cNvCxnSpPr>
              <a:cxnSpLocks/>
              <a:stCxn id="15" idx="3"/>
              <a:endCxn id="42" idx="1"/>
            </p:cNvCxnSpPr>
            <p:nvPr/>
          </p:nvCxnSpPr>
          <p:spPr>
            <a:xfrm flipV="1">
              <a:off x="3611829" y="5578414"/>
              <a:ext cx="334376" cy="2500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3" name="Elbow Connector 76"/>
            <p:cNvCxnSpPr>
              <a:cxnSpLocks/>
              <a:stCxn id="15" idx="3"/>
              <a:endCxn id="41" idx="1"/>
            </p:cNvCxnSpPr>
            <p:nvPr/>
          </p:nvCxnSpPr>
          <p:spPr>
            <a:xfrm flipV="1">
              <a:off x="3611829" y="5336453"/>
              <a:ext cx="336499" cy="4920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a:stCxn id="20" idx="3"/>
              <a:endCxn id="39" idx="1"/>
            </p:cNvCxnSpPr>
            <p:nvPr/>
          </p:nvCxnSpPr>
          <p:spPr>
            <a:xfrm flipV="1">
              <a:off x="3609704" y="5114732"/>
              <a:ext cx="338654" cy="3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Elbow Connector 81"/>
            <p:cNvCxnSpPr>
              <a:cxnSpLocks/>
              <a:stCxn id="47" idx="3"/>
              <a:endCxn id="45" idx="1"/>
            </p:cNvCxnSpPr>
            <p:nvPr/>
          </p:nvCxnSpPr>
          <p:spPr>
            <a:xfrm flipV="1">
              <a:off x="5965758" y="6074775"/>
              <a:ext cx="336497" cy="25545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6" name="Elbow Connector 83"/>
            <p:cNvCxnSpPr>
              <a:stCxn id="47" idx="3"/>
              <a:endCxn id="46" idx="1"/>
            </p:cNvCxnSpPr>
            <p:nvPr/>
          </p:nvCxnSpPr>
          <p:spPr>
            <a:xfrm>
              <a:off x="5965758" y="6330225"/>
              <a:ext cx="316244" cy="1165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7" name="Elbow Connector 85"/>
            <p:cNvCxnSpPr>
              <a:cxnSpLocks/>
              <a:stCxn id="41" idx="3"/>
              <a:endCxn id="48" idx="1"/>
            </p:cNvCxnSpPr>
            <p:nvPr/>
          </p:nvCxnSpPr>
          <p:spPr>
            <a:xfrm>
              <a:off x="5965758" y="5336453"/>
              <a:ext cx="320957" cy="811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8" name="Elbow Connector 87"/>
            <p:cNvCxnSpPr>
              <a:cxnSpLocks/>
              <a:stCxn id="41" idx="3"/>
              <a:endCxn id="40" idx="1"/>
            </p:cNvCxnSpPr>
            <p:nvPr/>
          </p:nvCxnSpPr>
          <p:spPr>
            <a:xfrm flipV="1">
              <a:off x="5965758" y="5098079"/>
              <a:ext cx="320957" cy="23837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9" name="Elbow Connector 89"/>
            <p:cNvCxnSpPr>
              <a:stCxn id="36" idx="3"/>
              <a:endCxn id="38" idx="1"/>
            </p:cNvCxnSpPr>
            <p:nvPr/>
          </p:nvCxnSpPr>
          <p:spPr>
            <a:xfrm>
              <a:off x="5974153" y="2751644"/>
              <a:ext cx="307849" cy="1086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0" name="Elbow Connector 91"/>
            <p:cNvCxnSpPr>
              <a:stCxn id="36" idx="3"/>
              <a:endCxn id="37" idx="1"/>
            </p:cNvCxnSpPr>
            <p:nvPr/>
          </p:nvCxnSpPr>
          <p:spPr>
            <a:xfrm flipV="1">
              <a:off x="5974153" y="2495404"/>
              <a:ext cx="307848" cy="25624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1" name="Elbow Connector 95"/>
            <p:cNvCxnSpPr>
              <a:cxnSpLocks/>
              <a:stCxn id="32" idx="3"/>
              <a:endCxn id="34" idx="1"/>
            </p:cNvCxnSpPr>
            <p:nvPr/>
          </p:nvCxnSpPr>
          <p:spPr>
            <a:xfrm>
              <a:off x="5969971" y="2255576"/>
              <a:ext cx="298620" cy="1146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2" name="Elbow Connector 97"/>
            <p:cNvCxnSpPr>
              <a:cxnSpLocks/>
              <a:stCxn id="32" idx="3"/>
              <a:endCxn id="33" idx="1"/>
            </p:cNvCxnSpPr>
            <p:nvPr/>
          </p:nvCxnSpPr>
          <p:spPr>
            <a:xfrm flipV="1">
              <a:off x="5969971" y="2030127"/>
              <a:ext cx="298619" cy="22544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3" name="Elbow Connector 99"/>
            <p:cNvCxnSpPr>
              <a:cxnSpLocks/>
              <a:stCxn id="28" idx="3"/>
              <a:endCxn id="30" idx="1"/>
            </p:cNvCxnSpPr>
            <p:nvPr/>
          </p:nvCxnSpPr>
          <p:spPr>
            <a:xfrm>
              <a:off x="5987933" y="1748523"/>
              <a:ext cx="280657" cy="1625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4" name="Elbow Connector 101"/>
            <p:cNvCxnSpPr>
              <a:cxnSpLocks/>
              <a:stCxn id="28" idx="3"/>
              <a:endCxn id="29" idx="1"/>
            </p:cNvCxnSpPr>
            <p:nvPr/>
          </p:nvCxnSpPr>
          <p:spPr>
            <a:xfrm flipV="1">
              <a:off x="5987933" y="1516419"/>
              <a:ext cx="280656" cy="23210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5" name="Elbow Connector 103"/>
            <p:cNvCxnSpPr>
              <a:cxnSpLocks/>
              <a:stCxn id="9" idx="3"/>
              <a:endCxn id="35" idx="1"/>
            </p:cNvCxnSpPr>
            <p:nvPr/>
          </p:nvCxnSpPr>
          <p:spPr>
            <a:xfrm>
              <a:off x="3609069" y="2518978"/>
              <a:ext cx="343987" cy="150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6" name="Elbow Connector 106"/>
            <p:cNvCxnSpPr>
              <a:cxnSpLocks/>
              <a:stCxn id="9" idx="3"/>
              <a:endCxn id="36" idx="1"/>
            </p:cNvCxnSpPr>
            <p:nvPr/>
          </p:nvCxnSpPr>
          <p:spPr>
            <a:xfrm>
              <a:off x="3609069" y="2518978"/>
              <a:ext cx="332931" cy="23266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7" name="Elbow Connector 108"/>
            <p:cNvCxnSpPr>
              <a:cxnSpLocks/>
              <a:stCxn id="8" idx="3"/>
              <a:endCxn id="32" idx="1"/>
            </p:cNvCxnSpPr>
            <p:nvPr/>
          </p:nvCxnSpPr>
          <p:spPr>
            <a:xfrm>
              <a:off x="3609069" y="2243878"/>
              <a:ext cx="343469" cy="1169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8" name="Elbow Connector 110"/>
            <p:cNvCxnSpPr>
              <a:cxnSpLocks/>
              <a:stCxn id="8" idx="3"/>
              <a:endCxn id="31" idx="1"/>
            </p:cNvCxnSpPr>
            <p:nvPr/>
          </p:nvCxnSpPr>
          <p:spPr>
            <a:xfrm flipV="1">
              <a:off x="3609069" y="2024289"/>
              <a:ext cx="347652" cy="2195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9" name="Elbow Connector 112"/>
            <p:cNvCxnSpPr>
              <a:cxnSpLocks/>
              <a:stCxn id="8" idx="3"/>
              <a:endCxn id="28" idx="1"/>
            </p:cNvCxnSpPr>
            <p:nvPr/>
          </p:nvCxnSpPr>
          <p:spPr>
            <a:xfrm flipV="1">
              <a:off x="3609069" y="1748523"/>
              <a:ext cx="352998" cy="49535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0" name="Elbow Connector 114"/>
            <p:cNvCxnSpPr>
              <a:cxnSpLocks/>
              <a:stCxn id="7" idx="3"/>
              <a:endCxn id="10" idx="1"/>
            </p:cNvCxnSpPr>
            <p:nvPr/>
          </p:nvCxnSpPr>
          <p:spPr>
            <a:xfrm flipV="1">
              <a:off x="534547" y="1323996"/>
              <a:ext cx="405471" cy="263814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1" name="Elbow Connector 116"/>
            <p:cNvCxnSpPr>
              <a:cxnSpLocks/>
              <a:stCxn id="7" idx="3"/>
              <a:endCxn id="11" idx="1"/>
            </p:cNvCxnSpPr>
            <p:nvPr/>
          </p:nvCxnSpPr>
          <p:spPr>
            <a:xfrm flipV="1">
              <a:off x="534547" y="1536467"/>
              <a:ext cx="399839" cy="242567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2" name="Elbow Connector 118"/>
            <p:cNvCxnSpPr>
              <a:cxnSpLocks/>
              <a:stCxn id="7" idx="3"/>
              <a:endCxn id="12" idx="1"/>
            </p:cNvCxnSpPr>
            <p:nvPr/>
          </p:nvCxnSpPr>
          <p:spPr>
            <a:xfrm flipV="1">
              <a:off x="534547" y="1786176"/>
              <a:ext cx="399840" cy="217596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3" name="Elbow Connector 120"/>
            <p:cNvCxnSpPr>
              <a:cxnSpLocks/>
              <a:stCxn id="7" idx="3"/>
              <a:endCxn id="13" idx="1"/>
            </p:cNvCxnSpPr>
            <p:nvPr/>
          </p:nvCxnSpPr>
          <p:spPr>
            <a:xfrm flipV="1">
              <a:off x="534547" y="2027544"/>
              <a:ext cx="399840" cy="19345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4" name="Elbow Connector 122"/>
            <p:cNvCxnSpPr>
              <a:cxnSpLocks/>
              <a:stCxn id="7" idx="3"/>
              <a:endCxn id="8" idx="1"/>
            </p:cNvCxnSpPr>
            <p:nvPr/>
          </p:nvCxnSpPr>
          <p:spPr>
            <a:xfrm flipV="1">
              <a:off x="534547" y="2243878"/>
              <a:ext cx="400814" cy="17182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5" name="Elbow Connector 124"/>
            <p:cNvCxnSpPr>
              <a:cxnSpLocks/>
              <a:stCxn id="7" idx="3"/>
              <a:endCxn id="9" idx="1"/>
            </p:cNvCxnSpPr>
            <p:nvPr/>
          </p:nvCxnSpPr>
          <p:spPr>
            <a:xfrm flipV="1">
              <a:off x="534547" y="2518978"/>
              <a:ext cx="400814" cy="14431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6" name="Elbow Connector 126"/>
            <p:cNvCxnSpPr>
              <a:cxnSpLocks/>
              <a:stCxn id="7" idx="3"/>
              <a:endCxn id="14" idx="1"/>
            </p:cNvCxnSpPr>
            <p:nvPr/>
          </p:nvCxnSpPr>
          <p:spPr>
            <a:xfrm flipV="1">
              <a:off x="534547" y="2811130"/>
              <a:ext cx="400814" cy="11510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7" name="Elbow Connector 128"/>
            <p:cNvCxnSpPr>
              <a:cxnSpLocks/>
              <a:stCxn id="7" idx="3"/>
              <a:endCxn id="23" idx="1"/>
            </p:cNvCxnSpPr>
            <p:nvPr/>
          </p:nvCxnSpPr>
          <p:spPr>
            <a:xfrm flipV="1">
              <a:off x="534547" y="3542306"/>
              <a:ext cx="401447" cy="41983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8" name="Elbow Connector 130"/>
            <p:cNvCxnSpPr>
              <a:cxnSpLocks/>
              <a:stCxn id="7" idx="3"/>
              <a:endCxn id="24" idx="1"/>
            </p:cNvCxnSpPr>
            <p:nvPr/>
          </p:nvCxnSpPr>
          <p:spPr>
            <a:xfrm flipV="1">
              <a:off x="534547" y="3757619"/>
              <a:ext cx="401447" cy="20452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9" name="Elbow Connector 132"/>
            <p:cNvCxnSpPr>
              <a:cxnSpLocks/>
              <a:stCxn id="7" idx="3"/>
              <a:endCxn id="26" idx="1"/>
            </p:cNvCxnSpPr>
            <p:nvPr/>
          </p:nvCxnSpPr>
          <p:spPr>
            <a:xfrm flipV="1">
              <a:off x="534547" y="3147439"/>
              <a:ext cx="401447" cy="81470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0" name="Elbow Connector 134"/>
            <p:cNvCxnSpPr>
              <a:cxnSpLocks/>
              <a:stCxn id="7" idx="3"/>
              <a:endCxn id="25" idx="1"/>
            </p:cNvCxnSpPr>
            <p:nvPr/>
          </p:nvCxnSpPr>
          <p:spPr>
            <a:xfrm>
              <a:off x="534547" y="3962143"/>
              <a:ext cx="401447" cy="12524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1" name="Elbow Connector 136"/>
            <p:cNvCxnSpPr>
              <a:cxnSpLocks/>
              <a:stCxn id="7" idx="3"/>
              <a:endCxn id="27" idx="1"/>
            </p:cNvCxnSpPr>
            <p:nvPr/>
          </p:nvCxnSpPr>
          <p:spPr>
            <a:xfrm>
              <a:off x="534547" y="3962143"/>
              <a:ext cx="401447" cy="33592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2" name="Elbow Connector 138"/>
            <p:cNvCxnSpPr>
              <a:cxnSpLocks/>
              <a:stCxn id="7" idx="3"/>
              <a:endCxn id="17" idx="1"/>
            </p:cNvCxnSpPr>
            <p:nvPr/>
          </p:nvCxnSpPr>
          <p:spPr>
            <a:xfrm>
              <a:off x="534547" y="3962143"/>
              <a:ext cx="393332" cy="6936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3" name="Elbow Connector 140"/>
            <p:cNvCxnSpPr>
              <a:cxnSpLocks/>
              <a:stCxn id="7" idx="3"/>
              <a:endCxn id="18" idx="1"/>
            </p:cNvCxnSpPr>
            <p:nvPr/>
          </p:nvCxnSpPr>
          <p:spPr>
            <a:xfrm>
              <a:off x="534547" y="3962143"/>
              <a:ext cx="393332" cy="92636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4" name="Elbow Connector 142"/>
            <p:cNvCxnSpPr>
              <a:cxnSpLocks/>
              <a:stCxn id="7" idx="3"/>
              <a:endCxn id="20" idx="1"/>
            </p:cNvCxnSpPr>
            <p:nvPr/>
          </p:nvCxnSpPr>
          <p:spPr>
            <a:xfrm>
              <a:off x="534547" y="3962143"/>
              <a:ext cx="393332" cy="115585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5" name="Elbow Connector 144"/>
            <p:cNvCxnSpPr>
              <a:cxnSpLocks/>
              <a:stCxn id="7" idx="3"/>
              <a:endCxn id="19" idx="1"/>
            </p:cNvCxnSpPr>
            <p:nvPr/>
          </p:nvCxnSpPr>
          <p:spPr>
            <a:xfrm>
              <a:off x="534547" y="3962143"/>
              <a:ext cx="393331" cy="13971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6" name="Elbow Connector 146"/>
            <p:cNvCxnSpPr>
              <a:cxnSpLocks/>
              <a:stCxn id="7" idx="3"/>
              <a:endCxn id="22" idx="1"/>
            </p:cNvCxnSpPr>
            <p:nvPr/>
          </p:nvCxnSpPr>
          <p:spPr>
            <a:xfrm>
              <a:off x="534547" y="3962143"/>
              <a:ext cx="385806" cy="162031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7" name="Elbow Connector 148"/>
            <p:cNvCxnSpPr>
              <a:cxnSpLocks/>
              <a:stCxn id="7" idx="3"/>
              <a:endCxn id="15" idx="1"/>
            </p:cNvCxnSpPr>
            <p:nvPr/>
          </p:nvCxnSpPr>
          <p:spPr>
            <a:xfrm>
              <a:off x="534547" y="3962143"/>
              <a:ext cx="393331" cy="186631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8" name="Elbow Connector 150"/>
            <p:cNvCxnSpPr>
              <a:cxnSpLocks/>
              <a:stCxn id="7" idx="3"/>
              <a:endCxn id="16" idx="1"/>
            </p:cNvCxnSpPr>
            <p:nvPr/>
          </p:nvCxnSpPr>
          <p:spPr>
            <a:xfrm>
              <a:off x="534547" y="3962143"/>
              <a:ext cx="403562" cy="215024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9" name="Elbow Connector 152"/>
            <p:cNvCxnSpPr>
              <a:stCxn id="7" idx="3"/>
              <a:endCxn id="21" idx="1"/>
            </p:cNvCxnSpPr>
            <p:nvPr/>
          </p:nvCxnSpPr>
          <p:spPr>
            <a:xfrm>
              <a:off x="534547" y="3962143"/>
              <a:ext cx="393333" cy="2379735"/>
            </a:xfrm>
            <a:prstGeom prst="bentConnector3">
              <a:avLst/>
            </a:prstGeom>
          </p:spPr>
          <p:style>
            <a:lnRef idx="1">
              <a:schemeClr val="accent1"/>
            </a:lnRef>
            <a:fillRef idx="0">
              <a:schemeClr val="accent1"/>
            </a:fillRef>
            <a:effectRef idx="0">
              <a:schemeClr val="accent1"/>
            </a:effectRef>
            <a:fontRef idx="minor">
              <a:schemeClr val="tx1"/>
            </a:fontRef>
          </p:style>
        </p:cxnSp>
      </p:grpSp>
      <p:sp>
        <p:nvSpPr>
          <p:cNvPr id="111" name="Rectangle 2"/>
          <p:cNvSpPr txBox="1">
            <a:spLocks noChangeArrowheads="1"/>
          </p:cNvSpPr>
          <p:nvPr/>
        </p:nvSpPr>
        <p:spPr bwMode="auto">
          <a:xfrm>
            <a:off x="1579931" y="571453"/>
            <a:ext cx="6660232"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algn="ctr" eaLnBrk="1" hangingPunct="1">
              <a:spcBef>
                <a:spcPct val="0"/>
              </a:spcBef>
              <a:buClrTx/>
              <a:buFontTx/>
              <a:buNone/>
            </a:pPr>
            <a:r>
              <a:rPr lang="en-US" altLang="en-US" sz="2800" b="1" dirty="0">
                <a:solidFill>
                  <a:srgbClr val="FF0000"/>
                </a:solidFill>
                <a:latin typeface="Arial Rounded MT Bold" pitchFamily="34" charset="0"/>
              </a:rPr>
              <a:t>Which Radio Service?</a:t>
            </a:r>
            <a:endParaRPr lang="en-US" altLang="en-US" b="1" dirty="0">
              <a:solidFill>
                <a:srgbClr val="FF0000"/>
              </a:solidFill>
              <a:latin typeface="Arial Rounded MT Bold" pitchFamily="34" charset="0"/>
            </a:endParaRPr>
          </a:p>
        </p:txBody>
      </p:sp>
      <p:grpSp>
        <p:nvGrpSpPr>
          <p:cNvPr id="8250" name="Group 8249">
            <a:extLst>
              <a:ext uri="{FF2B5EF4-FFF2-40B4-BE49-F238E27FC236}">
                <a16:creationId xmlns:a16="http://schemas.microsoft.com/office/drawing/2014/main" id="{5D1C6CC9-FA03-4CC5-983A-284BB3090B82}"/>
              </a:ext>
            </a:extLst>
          </p:cNvPr>
          <p:cNvGrpSpPr/>
          <p:nvPr/>
        </p:nvGrpSpPr>
        <p:grpSpPr>
          <a:xfrm>
            <a:off x="916637" y="1655825"/>
            <a:ext cx="7997713" cy="4531489"/>
            <a:chOff x="916637" y="1655825"/>
            <a:chExt cx="7997713" cy="4531489"/>
          </a:xfrm>
        </p:grpSpPr>
        <p:sp>
          <p:nvSpPr>
            <p:cNvPr id="115" name="TextBox 114">
              <a:extLst>
                <a:ext uri="{FF2B5EF4-FFF2-40B4-BE49-F238E27FC236}">
                  <a16:creationId xmlns:a16="http://schemas.microsoft.com/office/drawing/2014/main" id="{7CCF0007-7EE2-444D-B7FB-DD368EB109B1}"/>
                </a:ext>
              </a:extLst>
            </p:cNvPr>
            <p:cNvSpPr txBox="1"/>
            <p:nvPr/>
          </p:nvSpPr>
          <p:spPr>
            <a:xfrm>
              <a:off x="3964353" y="1655825"/>
              <a:ext cx="2017948" cy="187301"/>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a:solidFill>
                    <a:srgbClr val="FF0000"/>
                  </a:solidFill>
                </a:rPr>
                <a:t>Aeronautical mobile</a:t>
              </a:r>
            </a:p>
          </p:txBody>
        </p:sp>
        <p:sp>
          <p:nvSpPr>
            <p:cNvPr id="123" name="TextBox 122">
              <a:extLst>
                <a:ext uri="{FF2B5EF4-FFF2-40B4-BE49-F238E27FC236}">
                  <a16:creationId xmlns:a16="http://schemas.microsoft.com/office/drawing/2014/main" id="{B5FDAE69-1F3A-414B-AF4B-F380002C8C83}"/>
                </a:ext>
              </a:extLst>
            </p:cNvPr>
            <p:cNvSpPr txBox="1"/>
            <p:nvPr/>
          </p:nvSpPr>
          <p:spPr>
            <a:xfrm>
              <a:off x="3946203" y="5243755"/>
              <a:ext cx="2017429"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a:solidFill>
                    <a:srgbClr val="FF0000"/>
                  </a:solidFill>
                </a:rPr>
                <a:t>Aeronautical mobile-satellite</a:t>
              </a:r>
            </a:p>
          </p:txBody>
        </p:sp>
        <p:sp>
          <p:nvSpPr>
            <p:cNvPr id="110" name="TextBox 109">
              <a:extLst>
                <a:ext uri="{FF2B5EF4-FFF2-40B4-BE49-F238E27FC236}">
                  <a16:creationId xmlns:a16="http://schemas.microsoft.com/office/drawing/2014/main" id="{2CC84832-F08E-469A-B757-D523F32359C4}"/>
                </a:ext>
              </a:extLst>
            </p:cNvPr>
            <p:cNvSpPr txBox="1"/>
            <p:nvPr/>
          </p:nvSpPr>
          <p:spPr>
            <a:xfrm>
              <a:off x="917398" y="2137281"/>
              <a:ext cx="2682142"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a:solidFill>
                    <a:srgbClr val="FF0000"/>
                  </a:solidFill>
                </a:rPr>
                <a:t>Mobile Service</a:t>
              </a:r>
            </a:p>
          </p:txBody>
        </p:sp>
        <p:sp>
          <p:nvSpPr>
            <p:cNvPr id="113" name="TextBox 112">
              <a:extLst>
                <a:ext uri="{FF2B5EF4-FFF2-40B4-BE49-F238E27FC236}">
                  <a16:creationId xmlns:a16="http://schemas.microsoft.com/office/drawing/2014/main" id="{19752405-1F57-4FE8-9F25-D168779BE9CE}"/>
                </a:ext>
              </a:extLst>
            </p:cNvPr>
            <p:cNvSpPr txBox="1"/>
            <p:nvPr/>
          </p:nvSpPr>
          <p:spPr>
            <a:xfrm>
              <a:off x="916637" y="2427896"/>
              <a:ext cx="2695191" cy="187020"/>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err="1">
                  <a:solidFill>
                    <a:srgbClr val="FF0000"/>
                  </a:solidFill>
                </a:rPr>
                <a:t>Radiodetermination</a:t>
              </a:r>
              <a:endParaRPr lang="en-GB" sz="1200" b="1" dirty="0">
                <a:solidFill>
                  <a:srgbClr val="FF0000"/>
                </a:solidFill>
              </a:endParaRPr>
            </a:p>
          </p:txBody>
        </p:sp>
        <p:sp>
          <p:nvSpPr>
            <p:cNvPr id="118" name="TextBox 117">
              <a:extLst>
                <a:ext uri="{FF2B5EF4-FFF2-40B4-BE49-F238E27FC236}">
                  <a16:creationId xmlns:a16="http://schemas.microsoft.com/office/drawing/2014/main" id="{6CCD34C2-9C4D-4B05-96B2-A48F73647F52}"/>
                </a:ext>
              </a:extLst>
            </p:cNvPr>
            <p:cNvSpPr txBox="1"/>
            <p:nvPr/>
          </p:nvSpPr>
          <p:spPr>
            <a:xfrm>
              <a:off x="6262956" y="1656241"/>
              <a:ext cx="2645761" cy="184615"/>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a:solidFill>
                    <a:srgbClr val="FF0000"/>
                  </a:solidFill>
                </a:rPr>
                <a:t>Aeronautical mobile (OR)</a:t>
              </a:r>
            </a:p>
          </p:txBody>
        </p:sp>
        <p:sp>
          <p:nvSpPr>
            <p:cNvPr id="120" name="TextBox 119">
              <a:extLst>
                <a:ext uri="{FF2B5EF4-FFF2-40B4-BE49-F238E27FC236}">
                  <a16:creationId xmlns:a16="http://schemas.microsoft.com/office/drawing/2014/main" id="{8D9CE023-8329-4F57-99D6-1F0BAED731F5}"/>
                </a:ext>
              </a:extLst>
            </p:cNvPr>
            <p:cNvSpPr txBox="1"/>
            <p:nvPr/>
          </p:nvSpPr>
          <p:spPr>
            <a:xfrm>
              <a:off x="6276158" y="5252238"/>
              <a:ext cx="2638192"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a:solidFill>
                    <a:srgbClr val="FF0000"/>
                  </a:solidFill>
                </a:rPr>
                <a:t>Aeronautical mobile-satellite (OR)</a:t>
              </a:r>
            </a:p>
          </p:txBody>
        </p:sp>
        <p:sp>
          <p:nvSpPr>
            <p:cNvPr id="124" name="TextBox 123">
              <a:extLst>
                <a:ext uri="{FF2B5EF4-FFF2-40B4-BE49-F238E27FC236}">
                  <a16:creationId xmlns:a16="http://schemas.microsoft.com/office/drawing/2014/main" id="{E1272C05-86E6-434D-B953-7F7B433CDD40}"/>
                </a:ext>
              </a:extLst>
            </p:cNvPr>
            <p:cNvSpPr txBox="1"/>
            <p:nvPr/>
          </p:nvSpPr>
          <p:spPr>
            <a:xfrm>
              <a:off x="919130" y="5736122"/>
              <a:ext cx="2688512"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a:solidFill>
                    <a:srgbClr val="FF0000"/>
                  </a:solidFill>
                </a:rPr>
                <a:t>Mobile-satellite</a:t>
              </a:r>
            </a:p>
          </p:txBody>
        </p:sp>
        <p:sp>
          <p:nvSpPr>
            <p:cNvPr id="125" name="TextBox 124">
              <a:extLst>
                <a:ext uri="{FF2B5EF4-FFF2-40B4-BE49-F238E27FC236}">
                  <a16:creationId xmlns:a16="http://schemas.microsoft.com/office/drawing/2014/main" id="{2806AACC-B946-4B52-B5FA-A958B48ED1B5}"/>
                </a:ext>
              </a:extLst>
            </p:cNvPr>
            <p:cNvSpPr txBox="1"/>
            <p:nvPr/>
          </p:nvSpPr>
          <p:spPr>
            <a:xfrm>
              <a:off x="927878" y="6002648"/>
              <a:ext cx="2700510"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err="1">
                  <a:solidFill>
                    <a:srgbClr val="FF0000"/>
                  </a:solidFill>
                </a:rPr>
                <a:t>Radiodetermination</a:t>
              </a:r>
              <a:r>
                <a:rPr lang="en-GB" sz="1200" b="1" dirty="0">
                  <a:solidFill>
                    <a:srgbClr val="FF0000"/>
                  </a:solidFill>
                </a:rPr>
                <a:t>-satellite</a:t>
              </a:r>
            </a:p>
          </p:txBody>
        </p:sp>
      </p:grpSp>
      <p:grpSp>
        <p:nvGrpSpPr>
          <p:cNvPr id="8251" name="Group 8250">
            <a:extLst>
              <a:ext uri="{FF2B5EF4-FFF2-40B4-BE49-F238E27FC236}">
                <a16:creationId xmlns:a16="http://schemas.microsoft.com/office/drawing/2014/main" id="{16D9B079-A897-41D4-BA7C-CFD356E5EA95}"/>
              </a:ext>
            </a:extLst>
          </p:cNvPr>
          <p:cNvGrpSpPr/>
          <p:nvPr/>
        </p:nvGrpSpPr>
        <p:grpSpPr>
          <a:xfrm>
            <a:off x="916636" y="1411707"/>
            <a:ext cx="7997714" cy="5003860"/>
            <a:chOff x="916636" y="1411707"/>
            <a:chExt cx="7997714" cy="5003860"/>
          </a:xfrm>
        </p:grpSpPr>
        <p:sp>
          <p:nvSpPr>
            <p:cNvPr id="116" name="TextBox 115">
              <a:extLst>
                <a:ext uri="{FF2B5EF4-FFF2-40B4-BE49-F238E27FC236}">
                  <a16:creationId xmlns:a16="http://schemas.microsoft.com/office/drawing/2014/main" id="{E8E6B60C-C422-4DEB-9657-710D07D657D3}"/>
                </a:ext>
              </a:extLst>
            </p:cNvPr>
            <p:cNvSpPr txBox="1"/>
            <p:nvPr/>
          </p:nvSpPr>
          <p:spPr>
            <a:xfrm>
              <a:off x="6262956" y="1411707"/>
              <a:ext cx="2645761"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a:solidFill>
                    <a:srgbClr val="FF0000"/>
                  </a:solidFill>
                </a:rPr>
                <a:t>Aeronautical mobile (R)</a:t>
              </a:r>
            </a:p>
          </p:txBody>
        </p:sp>
        <p:sp>
          <p:nvSpPr>
            <p:cNvPr id="119" name="TextBox 118">
              <a:extLst>
                <a:ext uri="{FF2B5EF4-FFF2-40B4-BE49-F238E27FC236}">
                  <a16:creationId xmlns:a16="http://schemas.microsoft.com/office/drawing/2014/main" id="{1157E1D8-E9FE-464E-9506-6618CE770664}"/>
                </a:ext>
              </a:extLst>
            </p:cNvPr>
            <p:cNvSpPr txBox="1"/>
            <p:nvPr/>
          </p:nvSpPr>
          <p:spPr>
            <a:xfrm>
              <a:off x="6286712" y="4983358"/>
              <a:ext cx="2622157"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a:solidFill>
                    <a:srgbClr val="FF0000"/>
                  </a:solidFill>
                </a:rPr>
                <a:t>Aeronautical mobile-satellite (R)</a:t>
              </a:r>
            </a:p>
          </p:txBody>
        </p:sp>
        <p:sp>
          <p:nvSpPr>
            <p:cNvPr id="121" name="TextBox 120">
              <a:extLst>
                <a:ext uri="{FF2B5EF4-FFF2-40B4-BE49-F238E27FC236}">
                  <a16:creationId xmlns:a16="http://schemas.microsoft.com/office/drawing/2014/main" id="{91A39064-82D1-45C1-AB17-604785781FE1}"/>
                </a:ext>
              </a:extLst>
            </p:cNvPr>
            <p:cNvSpPr txBox="1"/>
            <p:nvPr/>
          </p:nvSpPr>
          <p:spPr>
            <a:xfrm>
              <a:off x="6292026" y="5972546"/>
              <a:ext cx="2622324"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a:solidFill>
                    <a:srgbClr val="FF0000"/>
                  </a:solidFill>
                </a:rPr>
                <a:t>Aeronautical </a:t>
              </a:r>
              <a:r>
                <a:rPr lang="en-GB" sz="1200" b="1" dirty="0" err="1">
                  <a:solidFill>
                    <a:srgbClr val="FF0000"/>
                  </a:solidFill>
                </a:rPr>
                <a:t>radionavigation</a:t>
              </a:r>
              <a:r>
                <a:rPr lang="en-GB" sz="1200" b="1" dirty="0">
                  <a:solidFill>
                    <a:srgbClr val="FF0000"/>
                  </a:solidFill>
                </a:rPr>
                <a:t>-satellite</a:t>
              </a:r>
            </a:p>
          </p:txBody>
        </p:sp>
        <p:sp>
          <p:nvSpPr>
            <p:cNvPr id="122" name="TextBox 121">
              <a:extLst>
                <a:ext uri="{FF2B5EF4-FFF2-40B4-BE49-F238E27FC236}">
                  <a16:creationId xmlns:a16="http://schemas.microsoft.com/office/drawing/2014/main" id="{990AC5EE-B151-42FB-9355-B762668845AB}"/>
                </a:ext>
              </a:extLst>
            </p:cNvPr>
            <p:cNvSpPr txBox="1"/>
            <p:nvPr/>
          </p:nvSpPr>
          <p:spPr>
            <a:xfrm>
              <a:off x="3942000" y="6230901"/>
              <a:ext cx="2023758"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err="1">
                  <a:solidFill>
                    <a:srgbClr val="FF0000"/>
                  </a:solidFill>
                </a:rPr>
                <a:t>Radionavigation</a:t>
              </a:r>
              <a:r>
                <a:rPr lang="en-GB" sz="1200" b="1" dirty="0">
                  <a:solidFill>
                    <a:srgbClr val="FF0000"/>
                  </a:solidFill>
                </a:rPr>
                <a:t>-satellite</a:t>
              </a:r>
            </a:p>
          </p:txBody>
        </p:sp>
        <p:sp>
          <p:nvSpPr>
            <p:cNvPr id="126" name="TextBox 125">
              <a:extLst>
                <a:ext uri="{FF2B5EF4-FFF2-40B4-BE49-F238E27FC236}">
                  <a16:creationId xmlns:a16="http://schemas.microsoft.com/office/drawing/2014/main" id="{FA2E965D-D26A-4066-BABC-CBD8361E6994}"/>
                </a:ext>
              </a:extLst>
            </p:cNvPr>
            <p:cNvSpPr txBox="1"/>
            <p:nvPr/>
          </p:nvSpPr>
          <p:spPr>
            <a:xfrm>
              <a:off x="916636" y="3444445"/>
              <a:ext cx="2691005"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a:solidFill>
                    <a:srgbClr val="FF0000"/>
                  </a:solidFill>
                </a:rPr>
                <a:t>Safety</a:t>
              </a:r>
            </a:p>
          </p:txBody>
        </p:sp>
        <p:sp>
          <p:nvSpPr>
            <p:cNvPr id="129" name="TextBox 128">
              <a:extLst>
                <a:ext uri="{FF2B5EF4-FFF2-40B4-BE49-F238E27FC236}">
                  <a16:creationId xmlns:a16="http://schemas.microsoft.com/office/drawing/2014/main" id="{83349BF0-A1A7-4405-82FA-493ADCB6AFD3}"/>
                </a:ext>
              </a:extLst>
            </p:cNvPr>
            <p:cNvSpPr txBox="1"/>
            <p:nvPr/>
          </p:nvSpPr>
          <p:spPr>
            <a:xfrm>
              <a:off x="3955780" y="2653677"/>
              <a:ext cx="2032153"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err="1">
                  <a:solidFill>
                    <a:srgbClr val="FF0000"/>
                  </a:solidFill>
                </a:rPr>
                <a:t>Radionavigation</a:t>
              </a:r>
              <a:endParaRPr lang="en-GB" sz="1200" b="1" dirty="0">
                <a:solidFill>
                  <a:srgbClr val="FF0000"/>
                </a:solidFill>
              </a:endParaRPr>
            </a:p>
          </p:txBody>
        </p:sp>
        <p:sp>
          <p:nvSpPr>
            <p:cNvPr id="130" name="TextBox 129">
              <a:extLst>
                <a:ext uri="{FF2B5EF4-FFF2-40B4-BE49-F238E27FC236}">
                  <a16:creationId xmlns:a16="http://schemas.microsoft.com/office/drawing/2014/main" id="{83C9ADB0-5A59-4B8E-88A0-B9EB29993C57}"/>
                </a:ext>
              </a:extLst>
            </p:cNvPr>
            <p:cNvSpPr txBox="1"/>
            <p:nvPr/>
          </p:nvSpPr>
          <p:spPr>
            <a:xfrm>
              <a:off x="6272478" y="2391418"/>
              <a:ext cx="2636391" cy="184666"/>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GB" sz="1200" b="1" dirty="0">
                  <a:solidFill>
                    <a:srgbClr val="FF0000"/>
                  </a:solidFill>
                </a:rPr>
                <a:t>Aeronautical </a:t>
              </a:r>
              <a:r>
                <a:rPr lang="en-GB" sz="1200" b="1" dirty="0" err="1">
                  <a:solidFill>
                    <a:srgbClr val="FF0000"/>
                  </a:solidFill>
                </a:rPr>
                <a:t>radionavigation</a:t>
              </a:r>
              <a:endParaRPr lang="en-GB" sz="1200" b="1" dirty="0">
                <a:solidFill>
                  <a:srgbClr val="FF0000"/>
                </a:solidFill>
              </a:endParaRPr>
            </a:p>
          </p:txBody>
        </p:sp>
      </p:grpSp>
      <p:grpSp>
        <p:nvGrpSpPr>
          <p:cNvPr id="8253" name="Group 8252">
            <a:extLst>
              <a:ext uri="{FF2B5EF4-FFF2-40B4-BE49-F238E27FC236}">
                <a16:creationId xmlns:a16="http://schemas.microsoft.com/office/drawing/2014/main" id="{32BF87E3-8062-40A0-A06B-05A2D1D6C613}"/>
              </a:ext>
            </a:extLst>
          </p:cNvPr>
          <p:cNvGrpSpPr/>
          <p:nvPr/>
        </p:nvGrpSpPr>
        <p:grpSpPr>
          <a:xfrm>
            <a:off x="914897" y="3456979"/>
            <a:ext cx="2713491" cy="2465658"/>
            <a:chOff x="914897" y="3456979"/>
            <a:chExt cx="2713491" cy="2465658"/>
          </a:xfrm>
        </p:grpSpPr>
        <p:sp>
          <p:nvSpPr>
            <p:cNvPr id="127" name="TextBox 126">
              <a:extLst>
                <a:ext uri="{FF2B5EF4-FFF2-40B4-BE49-F238E27FC236}">
                  <a16:creationId xmlns:a16="http://schemas.microsoft.com/office/drawing/2014/main" id="{0BA57059-8C17-4478-B5EE-9F5609196395}"/>
                </a:ext>
              </a:extLst>
            </p:cNvPr>
            <p:cNvSpPr txBox="1"/>
            <p:nvPr/>
          </p:nvSpPr>
          <p:spPr>
            <a:xfrm>
              <a:off x="914897" y="3662017"/>
              <a:ext cx="2707163" cy="184666"/>
            </a:xfrm>
            <a:prstGeom prst="rect">
              <a:avLst/>
            </a:prstGeom>
            <a:ln/>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ctr"/>
              <a:r>
                <a:rPr lang="en-GB" sz="1200" b="1" dirty="0">
                  <a:solidFill>
                    <a:srgbClr val="FF0000"/>
                  </a:solidFill>
                </a:rPr>
                <a:t>Special</a:t>
              </a:r>
            </a:p>
          </p:txBody>
        </p:sp>
        <p:sp>
          <p:nvSpPr>
            <p:cNvPr id="128" name="TextBox 127">
              <a:extLst>
                <a:ext uri="{FF2B5EF4-FFF2-40B4-BE49-F238E27FC236}">
                  <a16:creationId xmlns:a16="http://schemas.microsoft.com/office/drawing/2014/main" id="{273FBDA9-BF6F-45A3-8985-C1808D0FE702}"/>
                </a:ext>
              </a:extLst>
            </p:cNvPr>
            <p:cNvSpPr txBox="1"/>
            <p:nvPr/>
          </p:nvSpPr>
          <p:spPr>
            <a:xfrm>
              <a:off x="934386" y="4207570"/>
              <a:ext cx="2681824" cy="184666"/>
            </a:xfrm>
            <a:prstGeom prst="rect">
              <a:avLst/>
            </a:prstGeom>
            <a:ln/>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ctr"/>
              <a:r>
                <a:rPr lang="en-GB" sz="1200" b="1" dirty="0">
                  <a:solidFill>
                    <a:srgbClr val="FF0000"/>
                  </a:solidFill>
                </a:rPr>
                <a:t>Space operation</a:t>
              </a:r>
            </a:p>
          </p:txBody>
        </p:sp>
        <p:sp>
          <p:nvSpPr>
            <p:cNvPr id="220" name="TextBox 219">
              <a:extLst>
                <a:ext uri="{FF2B5EF4-FFF2-40B4-BE49-F238E27FC236}">
                  <a16:creationId xmlns:a16="http://schemas.microsoft.com/office/drawing/2014/main" id="{E12A7FEF-B617-4DC8-9CA1-E502E0C03A0F}"/>
                </a:ext>
              </a:extLst>
            </p:cNvPr>
            <p:cNvSpPr txBox="1"/>
            <p:nvPr/>
          </p:nvSpPr>
          <p:spPr>
            <a:xfrm>
              <a:off x="927878" y="3456979"/>
              <a:ext cx="2700510" cy="184666"/>
            </a:xfrm>
            <a:prstGeom prst="rect">
              <a:avLst/>
            </a:prstGeom>
            <a:ln/>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ctr"/>
              <a:r>
                <a:rPr lang="en-GB" sz="1200" b="1" dirty="0">
                  <a:solidFill>
                    <a:srgbClr val="FF0000"/>
                  </a:solidFill>
                </a:rPr>
                <a:t>Safety</a:t>
              </a:r>
            </a:p>
          </p:txBody>
        </p:sp>
        <p:sp>
          <p:nvSpPr>
            <p:cNvPr id="221" name="TextBox 220">
              <a:extLst>
                <a:ext uri="{FF2B5EF4-FFF2-40B4-BE49-F238E27FC236}">
                  <a16:creationId xmlns:a16="http://schemas.microsoft.com/office/drawing/2014/main" id="{EBE6078C-1377-4B56-836F-B0523CFFE0FE}"/>
                </a:ext>
              </a:extLst>
            </p:cNvPr>
            <p:cNvSpPr txBox="1"/>
            <p:nvPr/>
          </p:nvSpPr>
          <p:spPr>
            <a:xfrm>
              <a:off x="928025" y="5737971"/>
              <a:ext cx="2679616" cy="184666"/>
            </a:xfrm>
            <a:prstGeom prst="rect">
              <a:avLst/>
            </a:prstGeom>
            <a:ln/>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ctr"/>
              <a:r>
                <a:rPr lang="en-GB" sz="1200" b="1" dirty="0">
                  <a:solidFill>
                    <a:srgbClr val="FF0000"/>
                  </a:solidFill>
                </a:rPr>
                <a:t>Mobile-satellite</a:t>
              </a:r>
            </a:p>
          </p:txBody>
        </p:sp>
      </p:grpSp>
    </p:spTree>
    <p:extLst>
      <p:ext uri="{BB962C8B-B14F-4D97-AF65-F5344CB8AC3E}">
        <p14:creationId xmlns:p14="http://schemas.microsoft.com/office/powerpoint/2010/main" val="33228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8255"/>
                                        </p:tgtEl>
                                        <p:attrNameLst>
                                          <p:attrName>style.opacity</p:attrName>
                                        </p:attrNameLst>
                                      </p:cBhvr>
                                      <p:to>
                                        <p:strVal val="0.5"/>
                                      </p:to>
                                    </p:set>
                                    <p:animEffect filter="image" prLst="opacity: 0.5">
                                      <p:cBhvr rctx="IE">
                                        <p:cTn id="7" dur="indefinite"/>
                                        <p:tgtEl>
                                          <p:spTgt spid="8255"/>
                                        </p:tgtEl>
                                      </p:cBhvr>
                                    </p:animEffect>
                                  </p:childTnLst>
                                </p:cTn>
                              </p:par>
                            </p:childTnLst>
                          </p:cTn>
                        </p:par>
                        <p:par>
                          <p:cTn id="8" fill="hold">
                            <p:stCondLst>
                              <p:cond delay="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250"/>
                                        </p:tgtEl>
                                        <p:attrNameLst>
                                          <p:attrName>style.visibility</p:attrName>
                                        </p:attrNameLst>
                                      </p:cBhvr>
                                      <p:to>
                                        <p:strVal val="visible"/>
                                      </p:to>
                                    </p:set>
                                    <p:animEffect transition="in" filter="wipe(left)">
                                      <p:cBhvr>
                                        <p:cTn id="16" dur="500"/>
                                        <p:tgtEl>
                                          <p:spTgt spid="8250"/>
                                        </p:tgtEl>
                                      </p:cBhvr>
                                    </p:animEffect>
                                  </p:childTnLst>
                                </p:cTn>
                              </p:par>
                              <p:par>
                                <p:cTn id="17" presetID="22" presetClass="entr" presetSubtype="8" fill="hold" nodeType="withEffect">
                                  <p:stCondLst>
                                    <p:cond delay="0"/>
                                  </p:stCondLst>
                                  <p:childTnLst>
                                    <p:set>
                                      <p:cBhvr>
                                        <p:cTn id="18" dur="1" fill="hold">
                                          <p:stCondLst>
                                            <p:cond delay="0"/>
                                          </p:stCondLst>
                                        </p:cTn>
                                        <p:tgtEl>
                                          <p:spTgt spid="8251"/>
                                        </p:tgtEl>
                                        <p:attrNameLst>
                                          <p:attrName>style.visibility</p:attrName>
                                        </p:attrNameLst>
                                      </p:cBhvr>
                                      <p:to>
                                        <p:strVal val="visible"/>
                                      </p:to>
                                    </p:set>
                                    <p:animEffect transition="in" filter="wipe(left)">
                                      <p:cBhvr>
                                        <p:cTn id="19" dur="500"/>
                                        <p:tgtEl>
                                          <p:spTgt spid="825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nodeType="clickEffect">
                                  <p:stCondLst>
                                    <p:cond delay="0"/>
                                  </p:stCondLst>
                                  <p:childTnLst>
                                    <p:animEffect transition="out" filter="wipe(left)">
                                      <p:cBhvr>
                                        <p:cTn id="23" dur="500"/>
                                        <p:tgtEl>
                                          <p:spTgt spid="8250"/>
                                        </p:tgtEl>
                                      </p:cBhvr>
                                    </p:animEffect>
                                    <p:set>
                                      <p:cBhvr>
                                        <p:cTn id="24" dur="1" fill="hold">
                                          <p:stCondLst>
                                            <p:cond delay="499"/>
                                          </p:stCondLst>
                                        </p:cTn>
                                        <p:tgtEl>
                                          <p:spTgt spid="82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nodeType="clickEffect">
                                  <p:stCondLst>
                                    <p:cond delay="0"/>
                                  </p:stCondLst>
                                  <p:childTnLst>
                                    <p:animEffect transition="out" filter="wipe(left)">
                                      <p:cBhvr>
                                        <p:cTn id="28" dur="500"/>
                                        <p:tgtEl>
                                          <p:spTgt spid="8251"/>
                                        </p:tgtEl>
                                      </p:cBhvr>
                                    </p:animEffect>
                                    <p:set>
                                      <p:cBhvr>
                                        <p:cTn id="29" dur="1" fill="hold">
                                          <p:stCondLst>
                                            <p:cond delay="499"/>
                                          </p:stCondLst>
                                        </p:cTn>
                                        <p:tgtEl>
                                          <p:spTgt spid="825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253"/>
                                        </p:tgtEl>
                                        <p:attrNameLst>
                                          <p:attrName>style.visibility</p:attrName>
                                        </p:attrNameLst>
                                      </p:cBhvr>
                                      <p:to>
                                        <p:strVal val="visible"/>
                                      </p:to>
                                    </p:set>
                                    <p:animEffect transition="in" filter="wipe(left)">
                                      <p:cBhvr>
                                        <p:cTn id="34" dur="500"/>
                                        <p:tgtEl>
                                          <p:spTgt spid="8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7AEC39-0EC1-4D92-8D80-0869AC2B40E2}"/>
              </a:ext>
            </a:extLst>
          </p:cNvPr>
          <p:cNvPicPr>
            <a:picLocks noChangeAspect="1"/>
          </p:cNvPicPr>
          <p:nvPr/>
        </p:nvPicPr>
        <p:blipFill rotWithShape="1">
          <a:blip r:embed="rId2">
            <a:extLst>
              <a:ext uri="{28A0092B-C50C-407E-A947-70E740481C1C}">
                <a14:useLocalDpi xmlns:a14="http://schemas.microsoft.com/office/drawing/2010/main" val="0"/>
              </a:ext>
            </a:extLst>
          </a:blip>
          <a:srcRect l="3083"/>
          <a:stretch/>
        </p:blipFill>
        <p:spPr>
          <a:xfrm>
            <a:off x="1" y="1248571"/>
            <a:ext cx="9138658" cy="5294203"/>
          </a:xfrm>
          <a:prstGeom prst="rect">
            <a:avLst/>
          </a:prstGeom>
        </p:spPr>
      </p:pic>
      <p:sp>
        <p:nvSpPr>
          <p:cNvPr id="2" name="Title 1">
            <a:extLst>
              <a:ext uri="{FF2B5EF4-FFF2-40B4-BE49-F238E27FC236}">
                <a16:creationId xmlns:a16="http://schemas.microsoft.com/office/drawing/2014/main" id="{54618DAD-D5E9-4645-8732-BDA2E6969FD4}"/>
              </a:ext>
            </a:extLst>
          </p:cNvPr>
          <p:cNvSpPr>
            <a:spLocks noGrp="1"/>
          </p:cNvSpPr>
          <p:nvPr>
            <p:ph type="title"/>
          </p:nvPr>
        </p:nvSpPr>
        <p:spPr>
          <a:xfrm>
            <a:off x="467544" y="836712"/>
            <a:ext cx="8229600" cy="576064"/>
          </a:xfrm>
        </p:spPr>
        <p:txBody>
          <a:bodyPr/>
          <a:lstStyle/>
          <a:p>
            <a:r>
              <a:rPr lang="en-GB" sz="2800" b="1" dirty="0">
                <a:solidFill>
                  <a:srgbClr val="FF0000"/>
                </a:solidFill>
                <a:latin typeface="Arial Rounded MT Bold" panose="020F0704030504030204" pitchFamily="34" charset="0"/>
              </a:rPr>
              <a:t>Current Proposals within the ITU</a:t>
            </a:r>
          </a:p>
        </p:txBody>
      </p:sp>
      <p:grpSp>
        <p:nvGrpSpPr>
          <p:cNvPr id="13" name="Group 12">
            <a:extLst>
              <a:ext uri="{FF2B5EF4-FFF2-40B4-BE49-F238E27FC236}">
                <a16:creationId xmlns:a16="http://schemas.microsoft.com/office/drawing/2014/main" id="{90969C2F-A8BC-47CE-972F-FB299ECAA092}"/>
              </a:ext>
            </a:extLst>
          </p:cNvPr>
          <p:cNvGrpSpPr/>
          <p:nvPr/>
        </p:nvGrpSpPr>
        <p:grpSpPr>
          <a:xfrm>
            <a:off x="395536" y="1340829"/>
            <a:ext cx="8373615" cy="2458749"/>
            <a:chOff x="395536" y="1340829"/>
            <a:chExt cx="8373615" cy="2458749"/>
          </a:xfrm>
        </p:grpSpPr>
        <p:sp>
          <p:nvSpPr>
            <p:cNvPr id="7" name="Freeform: Shape 6">
              <a:extLst>
                <a:ext uri="{FF2B5EF4-FFF2-40B4-BE49-F238E27FC236}">
                  <a16:creationId xmlns:a16="http://schemas.microsoft.com/office/drawing/2014/main" id="{7228ECCC-8883-4586-98C7-1A15150EA4FE}"/>
                </a:ext>
              </a:extLst>
            </p:cNvPr>
            <p:cNvSpPr/>
            <p:nvPr/>
          </p:nvSpPr>
          <p:spPr>
            <a:xfrm>
              <a:off x="3410036" y="1586705"/>
              <a:ext cx="5359115" cy="1967000"/>
            </a:xfrm>
            <a:custGeom>
              <a:avLst/>
              <a:gdLst>
                <a:gd name="connsiteX0" fmla="*/ 327840 w 1966999"/>
                <a:gd name="connsiteY0" fmla="*/ 0 h 5359114"/>
                <a:gd name="connsiteX1" fmla="*/ 1639159 w 1966999"/>
                <a:gd name="connsiteY1" fmla="*/ 0 h 5359114"/>
                <a:gd name="connsiteX2" fmla="*/ 1966999 w 1966999"/>
                <a:gd name="connsiteY2" fmla="*/ 327840 h 5359114"/>
                <a:gd name="connsiteX3" fmla="*/ 1966999 w 1966999"/>
                <a:gd name="connsiteY3" fmla="*/ 5359114 h 5359114"/>
                <a:gd name="connsiteX4" fmla="*/ 1966999 w 1966999"/>
                <a:gd name="connsiteY4" fmla="*/ 5359114 h 5359114"/>
                <a:gd name="connsiteX5" fmla="*/ 0 w 1966999"/>
                <a:gd name="connsiteY5" fmla="*/ 5359114 h 5359114"/>
                <a:gd name="connsiteX6" fmla="*/ 0 w 1966999"/>
                <a:gd name="connsiteY6" fmla="*/ 5359114 h 5359114"/>
                <a:gd name="connsiteX7" fmla="*/ 0 w 1966999"/>
                <a:gd name="connsiteY7" fmla="*/ 327840 h 5359114"/>
                <a:gd name="connsiteX8" fmla="*/ 327840 w 1966999"/>
                <a:gd name="connsiteY8" fmla="*/ 0 h 535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999" h="5359114">
                  <a:moveTo>
                    <a:pt x="1966999" y="893205"/>
                  </a:moveTo>
                  <a:lnTo>
                    <a:pt x="1966999" y="4465909"/>
                  </a:lnTo>
                  <a:cubicBezTo>
                    <a:pt x="1966999" y="4959212"/>
                    <a:pt x="1913125" y="5359113"/>
                    <a:pt x="1846669" y="5359113"/>
                  </a:cubicBezTo>
                  <a:lnTo>
                    <a:pt x="0" y="5359113"/>
                  </a:lnTo>
                  <a:lnTo>
                    <a:pt x="0" y="5359113"/>
                  </a:lnTo>
                  <a:lnTo>
                    <a:pt x="0" y="1"/>
                  </a:lnTo>
                  <a:lnTo>
                    <a:pt x="0" y="1"/>
                  </a:lnTo>
                  <a:lnTo>
                    <a:pt x="1846669" y="1"/>
                  </a:lnTo>
                  <a:cubicBezTo>
                    <a:pt x="1913125" y="1"/>
                    <a:pt x="1966999" y="399902"/>
                    <a:pt x="1966999" y="89320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11" tIns="116976" rIns="137931" bIns="116977" numCol="1" spcCol="1270" anchor="ctr" anchorCtr="0">
              <a:noAutofit/>
            </a:bodyPr>
            <a:lstStyle/>
            <a:p>
              <a:pPr marL="180000" lvl="1" indent="-57150" algn="l" defTabSz="488950">
                <a:lnSpc>
                  <a:spcPct val="90000"/>
                </a:lnSpc>
                <a:spcBef>
                  <a:spcPct val="0"/>
                </a:spcBef>
                <a:spcAft>
                  <a:spcPct val="15000"/>
                </a:spcAft>
                <a:buChar char="•"/>
              </a:pPr>
              <a:r>
                <a:rPr lang="en-GB" sz="1200" kern="1200" dirty="0">
                  <a:solidFill>
                    <a:schemeClr val="accent1"/>
                  </a:solidFill>
                </a:rPr>
                <a:t>Identifies the phases of flight for single &amp; multistage suborbital vehicles</a:t>
              </a:r>
            </a:p>
            <a:p>
              <a:pPr marL="180000" lvl="1" indent="-57150" algn="l" defTabSz="488950">
                <a:lnSpc>
                  <a:spcPct val="90000"/>
                </a:lnSpc>
                <a:spcBef>
                  <a:spcPct val="0"/>
                </a:spcBef>
                <a:spcAft>
                  <a:spcPct val="15000"/>
                </a:spcAft>
                <a:buChar char="•"/>
              </a:pPr>
              <a:r>
                <a:rPr lang="en-GB" sz="1200" kern="1200" dirty="0">
                  <a:solidFill>
                    <a:schemeClr val="accent1"/>
                  </a:solidFill>
                </a:rPr>
                <a:t>Types of applications</a:t>
              </a:r>
            </a:p>
            <a:p>
              <a:pPr marL="180000" lvl="1" indent="-57150" algn="l" defTabSz="488950">
                <a:lnSpc>
                  <a:spcPct val="90000"/>
                </a:lnSpc>
                <a:spcBef>
                  <a:spcPct val="0"/>
                </a:spcBef>
                <a:spcAft>
                  <a:spcPct val="15000"/>
                </a:spcAft>
                <a:buChar char="•"/>
              </a:pPr>
              <a:r>
                <a:rPr lang="en-GB" sz="1200" kern="1200" dirty="0">
                  <a:solidFill>
                    <a:schemeClr val="accent1"/>
                  </a:solidFill>
                </a:rPr>
                <a:t>Spectrum requirement</a:t>
              </a:r>
            </a:p>
            <a:p>
              <a:pPr marL="540000" lvl="2" indent="-57150" algn="l" defTabSz="488950">
                <a:lnSpc>
                  <a:spcPct val="90000"/>
                </a:lnSpc>
                <a:spcBef>
                  <a:spcPct val="0"/>
                </a:spcBef>
                <a:spcAft>
                  <a:spcPct val="15000"/>
                </a:spcAft>
                <a:buChar char="•"/>
              </a:pPr>
              <a:r>
                <a:rPr lang="en-GB" sz="1200" kern="1200" dirty="0">
                  <a:solidFill>
                    <a:schemeClr val="accent1"/>
                  </a:solidFill>
                </a:rPr>
                <a:t>Communication</a:t>
              </a:r>
            </a:p>
            <a:p>
              <a:pPr marL="540000" lvl="2" indent="-57150" algn="l" defTabSz="488950">
                <a:lnSpc>
                  <a:spcPct val="90000"/>
                </a:lnSpc>
                <a:spcBef>
                  <a:spcPct val="0"/>
                </a:spcBef>
                <a:spcAft>
                  <a:spcPct val="15000"/>
                </a:spcAft>
                <a:buChar char="•"/>
              </a:pPr>
              <a:r>
                <a:rPr lang="en-GB" sz="1200" kern="1200" dirty="0">
                  <a:solidFill>
                    <a:schemeClr val="accent1"/>
                  </a:solidFill>
                </a:rPr>
                <a:t>Navigation </a:t>
              </a:r>
            </a:p>
            <a:p>
              <a:pPr marL="540000" lvl="2" indent="-57150" algn="l" defTabSz="488950">
                <a:lnSpc>
                  <a:spcPct val="90000"/>
                </a:lnSpc>
                <a:spcBef>
                  <a:spcPct val="0"/>
                </a:spcBef>
                <a:spcAft>
                  <a:spcPct val="15000"/>
                </a:spcAft>
                <a:buChar char="•"/>
              </a:pPr>
              <a:r>
                <a:rPr lang="en-GB" sz="1200" kern="1200" dirty="0">
                  <a:solidFill>
                    <a:schemeClr val="accent1"/>
                  </a:solidFill>
                </a:rPr>
                <a:t>Surveillance </a:t>
              </a:r>
            </a:p>
            <a:p>
              <a:pPr marL="540000" lvl="2" indent="-57150" algn="l" defTabSz="488950">
                <a:lnSpc>
                  <a:spcPct val="90000"/>
                </a:lnSpc>
                <a:spcBef>
                  <a:spcPct val="0"/>
                </a:spcBef>
                <a:spcAft>
                  <a:spcPct val="15000"/>
                </a:spcAft>
                <a:buChar char="•"/>
              </a:pPr>
              <a:r>
                <a:rPr lang="en-GB" sz="1200" kern="1200" dirty="0">
                  <a:solidFill>
                    <a:schemeClr val="accent1"/>
                  </a:solidFill>
                </a:rPr>
                <a:t>Telemetry</a:t>
              </a:r>
            </a:p>
            <a:p>
              <a:pPr marL="540000" lvl="2" indent="-57150" algn="l" defTabSz="488950">
                <a:lnSpc>
                  <a:spcPct val="90000"/>
                </a:lnSpc>
                <a:spcBef>
                  <a:spcPct val="0"/>
                </a:spcBef>
                <a:spcAft>
                  <a:spcPct val="15000"/>
                </a:spcAft>
                <a:buChar char="•"/>
              </a:pPr>
              <a:r>
                <a:rPr lang="en-GB" sz="1200" kern="1200" dirty="0">
                  <a:solidFill>
                    <a:schemeClr val="accent1"/>
                  </a:solidFill>
                </a:rPr>
                <a:t>Telecommand</a:t>
              </a:r>
            </a:p>
            <a:p>
              <a:pPr marL="180000" lvl="1" indent="-57150" algn="l" defTabSz="488950">
                <a:lnSpc>
                  <a:spcPct val="90000"/>
                </a:lnSpc>
                <a:spcBef>
                  <a:spcPct val="0"/>
                </a:spcBef>
                <a:spcAft>
                  <a:spcPct val="15000"/>
                </a:spcAft>
                <a:buChar char="•"/>
              </a:pPr>
              <a:r>
                <a:rPr lang="en-GB" sz="1200" kern="1200" dirty="0">
                  <a:solidFill>
                    <a:schemeClr val="accent1"/>
                  </a:solidFill>
                </a:rPr>
                <a:t>Identifies radio spectrum issues</a:t>
              </a:r>
              <a:endParaRPr lang="en-GB" sz="1100" kern="1200" dirty="0">
                <a:solidFill>
                  <a:schemeClr val="accent1"/>
                </a:solidFill>
              </a:endParaRPr>
            </a:p>
          </p:txBody>
        </p:sp>
        <p:sp>
          <p:nvSpPr>
            <p:cNvPr id="8" name="Freeform: Shape 7">
              <a:extLst>
                <a:ext uri="{FF2B5EF4-FFF2-40B4-BE49-F238E27FC236}">
                  <a16:creationId xmlns:a16="http://schemas.microsoft.com/office/drawing/2014/main" id="{5A8B2CC8-1905-4739-9FD4-29C9EEF1A01E}"/>
                </a:ext>
              </a:extLst>
            </p:cNvPr>
            <p:cNvSpPr/>
            <p:nvPr/>
          </p:nvSpPr>
          <p:spPr>
            <a:xfrm>
              <a:off x="395536" y="1340829"/>
              <a:ext cx="3014501" cy="2458749"/>
            </a:xfrm>
            <a:custGeom>
              <a:avLst/>
              <a:gdLst>
                <a:gd name="connsiteX0" fmla="*/ 0 w 3014501"/>
                <a:gd name="connsiteY0" fmla="*/ 409800 h 2458749"/>
                <a:gd name="connsiteX1" fmla="*/ 409800 w 3014501"/>
                <a:gd name="connsiteY1" fmla="*/ 0 h 2458749"/>
                <a:gd name="connsiteX2" fmla="*/ 2604701 w 3014501"/>
                <a:gd name="connsiteY2" fmla="*/ 0 h 2458749"/>
                <a:gd name="connsiteX3" fmla="*/ 3014501 w 3014501"/>
                <a:gd name="connsiteY3" fmla="*/ 409800 h 2458749"/>
                <a:gd name="connsiteX4" fmla="*/ 3014501 w 3014501"/>
                <a:gd name="connsiteY4" fmla="*/ 2048949 h 2458749"/>
                <a:gd name="connsiteX5" fmla="*/ 2604701 w 3014501"/>
                <a:gd name="connsiteY5" fmla="*/ 2458749 h 2458749"/>
                <a:gd name="connsiteX6" fmla="*/ 409800 w 3014501"/>
                <a:gd name="connsiteY6" fmla="*/ 2458749 h 2458749"/>
                <a:gd name="connsiteX7" fmla="*/ 0 w 3014501"/>
                <a:gd name="connsiteY7" fmla="*/ 2048949 h 2458749"/>
                <a:gd name="connsiteX8" fmla="*/ 0 w 3014501"/>
                <a:gd name="connsiteY8" fmla="*/ 409800 h 245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501" h="2458749">
                  <a:moveTo>
                    <a:pt x="0" y="409800"/>
                  </a:moveTo>
                  <a:cubicBezTo>
                    <a:pt x="0" y="183474"/>
                    <a:pt x="183474" y="0"/>
                    <a:pt x="409800" y="0"/>
                  </a:cubicBezTo>
                  <a:lnTo>
                    <a:pt x="2604701" y="0"/>
                  </a:lnTo>
                  <a:cubicBezTo>
                    <a:pt x="2831027" y="0"/>
                    <a:pt x="3014501" y="183474"/>
                    <a:pt x="3014501" y="409800"/>
                  </a:cubicBezTo>
                  <a:lnTo>
                    <a:pt x="3014501" y="2048949"/>
                  </a:lnTo>
                  <a:cubicBezTo>
                    <a:pt x="3014501" y="2275275"/>
                    <a:pt x="2831027" y="2458749"/>
                    <a:pt x="2604701" y="2458749"/>
                  </a:cubicBezTo>
                  <a:lnTo>
                    <a:pt x="409800" y="2458749"/>
                  </a:lnTo>
                  <a:cubicBezTo>
                    <a:pt x="183474" y="2458749"/>
                    <a:pt x="0" y="2275275"/>
                    <a:pt x="0" y="2048949"/>
                  </a:cubicBezTo>
                  <a:lnTo>
                    <a:pt x="0" y="40980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026" tIns="154316" rIns="120026" bIns="154316" numCol="1" spcCol="1270" anchor="ctr" anchorCtr="0">
              <a:noAutofit/>
            </a:bodyPr>
            <a:lstStyle/>
            <a:p>
              <a:pPr marL="0" lvl="0" indent="0" algn="ctr" defTabSz="800100">
                <a:lnSpc>
                  <a:spcPct val="90000"/>
                </a:lnSpc>
                <a:spcBef>
                  <a:spcPct val="0"/>
                </a:spcBef>
                <a:spcAft>
                  <a:spcPct val="35000"/>
                </a:spcAft>
                <a:buNone/>
              </a:pPr>
              <a:r>
                <a:rPr lang="en-GB" sz="1800" kern="1200" dirty="0"/>
                <a:t>WDPDN Report </a:t>
              </a:r>
              <a:br>
                <a:rPr lang="en-GB" sz="1800" kern="1200" dirty="0"/>
              </a:br>
              <a:r>
                <a:rPr lang="en-GB" sz="1800" kern="1200" dirty="0"/>
                <a:t>ITU-R M.[Suborbital Vehicles]</a:t>
              </a:r>
              <a:br>
                <a:rPr lang="en-GB" sz="1800" kern="1200" dirty="0"/>
              </a:br>
              <a:r>
                <a:rPr lang="en-GB" sz="1800" kern="1200" dirty="0"/>
                <a:t> </a:t>
              </a:r>
              <a:br>
                <a:rPr lang="en-GB" sz="1800" kern="1200" dirty="0"/>
              </a:br>
              <a:r>
                <a:rPr lang="en-GB" sz="1400" kern="1200" dirty="0">
                  <a:solidFill>
                    <a:srgbClr val="FFFF00"/>
                  </a:solidFill>
                </a:rPr>
                <a:t>(https://www.itu.int/dms_ties/itu-r/md/15/wp5b/c/R15-WP5B-C-0538!N24!MSW-E.docx)</a:t>
              </a:r>
            </a:p>
          </p:txBody>
        </p:sp>
      </p:grpSp>
      <p:grpSp>
        <p:nvGrpSpPr>
          <p:cNvPr id="12" name="Group 11">
            <a:extLst>
              <a:ext uri="{FF2B5EF4-FFF2-40B4-BE49-F238E27FC236}">
                <a16:creationId xmlns:a16="http://schemas.microsoft.com/office/drawing/2014/main" id="{DF345111-5BBF-4CDA-9F5B-52E7E32CF6A2}"/>
              </a:ext>
            </a:extLst>
          </p:cNvPr>
          <p:cNvGrpSpPr/>
          <p:nvPr/>
        </p:nvGrpSpPr>
        <p:grpSpPr>
          <a:xfrm>
            <a:off x="467552" y="3922578"/>
            <a:ext cx="8301598" cy="2458749"/>
            <a:chOff x="467552" y="3922578"/>
            <a:chExt cx="8301598" cy="2458749"/>
          </a:xfrm>
        </p:grpSpPr>
        <p:sp>
          <p:nvSpPr>
            <p:cNvPr id="10" name="Freeform: Shape 9">
              <a:extLst>
                <a:ext uri="{FF2B5EF4-FFF2-40B4-BE49-F238E27FC236}">
                  <a16:creationId xmlns:a16="http://schemas.microsoft.com/office/drawing/2014/main" id="{81672099-DB75-444E-9CCC-87C8E32E79E9}"/>
                </a:ext>
              </a:extLst>
            </p:cNvPr>
            <p:cNvSpPr/>
            <p:nvPr/>
          </p:nvSpPr>
          <p:spPr>
            <a:xfrm>
              <a:off x="3410035" y="4168451"/>
              <a:ext cx="5359115" cy="1967000"/>
            </a:xfrm>
            <a:custGeom>
              <a:avLst/>
              <a:gdLst>
                <a:gd name="connsiteX0" fmla="*/ 327840 w 1966999"/>
                <a:gd name="connsiteY0" fmla="*/ 0 h 5359114"/>
                <a:gd name="connsiteX1" fmla="*/ 1639159 w 1966999"/>
                <a:gd name="connsiteY1" fmla="*/ 0 h 5359114"/>
                <a:gd name="connsiteX2" fmla="*/ 1966999 w 1966999"/>
                <a:gd name="connsiteY2" fmla="*/ 327840 h 5359114"/>
                <a:gd name="connsiteX3" fmla="*/ 1966999 w 1966999"/>
                <a:gd name="connsiteY3" fmla="*/ 5359114 h 5359114"/>
                <a:gd name="connsiteX4" fmla="*/ 1966999 w 1966999"/>
                <a:gd name="connsiteY4" fmla="*/ 5359114 h 5359114"/>
                <a:gd name="connsiteX5" fmla="*/ 0 w 1966999"/>
                <a:gd name="connsiteY5" fmla="*/ 5359114 h 5359114"/>
                <a:gd name="connsiteX6" fmla="*/ 0 w 1966999"/>
                <a:gd name="connsiteY6" fmla="*/ 5359114 h 5359114"/>
                <a:gd name="connsiteX7" fmla="*/ 0 w 1966999"/>
                <a:gd name="connsiteY7" fmla="*/ 327840 h 5359114"/>
                <a:gd name="connsiteX8" fmla="*/ 327840 w 1966999"/>
                <a:gd name="connsiteY8" fmla="*/ 0 h 535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999" h="5359114">
                  <a:moveTo>
                    <a:pt x="1966999" y="893205"/>
                  </a:moveTo>
                  <a:lnTo>
                    <a:pt x="1966999" y="4465909"/>
                  </a:lnTo>
                  <a:cubicBezTo>
                    <a:pt x="1966999" y="4959212"/>
                    <a:pt x="1913125" y="5359113"/>
                    <a:pt x="1846669" y="5359113"/>
                  </a:cubicBezTo>
                  <a:lnTo>
                    <a:pt x="0" y="5359113"/>
                  </a:lnTo>
                  <a:lnTo>
                    <a:pt x="0" y="5359113"/>
                  </a:lnTo>
                  <a:lnTo>
                    <a:pt x="0" y="1"/>
                  </a:lnTo>
                  <a:lnTo>
                    <a:pt x="0" y="1"/>
                  </a:lnTo>
                  <a:lnTo>
                    <a:pt x="1846669" y="1"/>
                  </a:lnTo>
                  <a:cubicBezTo>
                    <a:pt x="1913125" y="1"/>
                    <a:pt x="1966999" y="399902"/>
                    <a:pt x="1966999" y="893205"/>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911" tIns="116976" rIns="137931" bIns="116977" numCol="1" spcCol="1270" anchor="ctr" anchorCtr="0">
              <a:noAutofit/>
            </a:bodyPr>
            <a:lstStyle/>
            <a:p>
              <a:pPr marL="122850" lvl="1" defTabSz="488950">
                <a:lnSpc>
                  <a:spcPct val="90000"/>
                </a:lnSpc>
                <a:spcBef>
                  <a:spcPct val="0"/>
                </a:spcBef>
                <a:spcAft>
                  <a:spcPct val="15000"/>
                </a:spcAft>
              </a:pPr>
              <a:r>
                <a:rPr lang="en-GB" sz="1200" dirty="0">
                  <a:solidFill>
                    <a:schemeClr val="accent1"/>
                  </a:solidFill>
                </a:rPr>
                <a:t>No Change to the Radio Regulations is proposed for WRC-19. Further operational, technical and regulatory issues may need to be addressed, which require continuing studies, in particular of the status of the station aboard suborbital vehicles and type of applications, through the appropriate mechanism. No action has been taken with respect to retention, revision or suppression of Resolution </a:t>
              </a:r>
              <a:r>
                <a:rPr lang="en-GB" sz="1200" b="1" dirty="0">
                  <a:solidFill>
                    <a:schemeClr val="accent1"/>
                  </a:solidFill>
                </a:rPr>
                <a:t>763 (WRC-15)</a:t>
              </a:r>
              <a:r>
                <a:rPr lang="en-GB" sz="1200" dirty="0">
                  <a:solidFill>
                    <a:schemeClr val="accent1"/>
                  </a:solidFill>
                </a:rPr>
                <a:t>.</a:t>
              </a:r>
            </a:p>
            <a:p>
              <a:pPr marL="122850" lvl="1" algn="l" defTabSz="488950">
                <a:lnSpc>
                  <a:spcPct val="90000"/>
                </a:lnSpc>
                <a:spcBef>
                  <a:spcPct val="0"/>
                </a:spcBef>
                <a:spcAft>
                  <a:spcPct val="15000"/>
                </a:spcAft>
              </a:pPr>
              <a:endParaRPr lang="en-GB" sz="1100" kern="1200" dirty="0">
                <a:solidFill>
                  <a:schemeClr val="accent1"/>
                </a:solidFill>
              </a:endParaRPr>
            </a:p>
          </p:txBody>
        </p:sp>
        <p:sp>
          <p:nvSpPr>
            <p:cNvPr id="9" name="Freeform: Shape 8">
              <a:extLst>
                <a:ext uri="{FF2B5EF4-FFF2-40B4-BE49-F238E27FC236}">
                  <a16:creationId xmlns:a16="http://schemas.microsoft.com/office/drawing/2014/main" id="{DAC16065-B414-4C39-8FF1-3719EF7DBB4B}"/>
                </a:ext>
              </a:extLst>
            </p:cNvPr>
            <p:cNvSpPr/>
            <p:nvPr/>
          </p:nvSpPr>
          <p:spPr>
            <a:xfrm>
              <a:off x="467552" y="3922578"/>
              <a:ext cx="3014501" cy="2458749"/>
            </a:xfrm>
            <a:custGeom>
              <a:avLst/>
              <a:gdLst>
                <a:gd name="connsiteX0" fmla="*/ 0 w 3014501"/>
                <a:gd name="connsiteY0" fmla="*/ 409800 h 2458749"/>
                <a:gd name="connsiteX1" fmla="*/ 409800 w 3014501"/>
                <a:gd name="connsiteY1" fmla="*/ 0 h 2458749"/>
                <a:gd name="connsiteX2" fmla="*/ 2604701 w 3014501"/>
                <a:gd name="connsiteY2" fmla="*/ 0 h 2458749"/>
                <a:gd name="connsiteX3" fmla="*/ 3014501 w 3014501"/>
                <a:gd name="connsiteY3" fmla="*/ 409800 h 2458749"/>
                <a:gd name="connsiteX4" fmla="*/ 3014501 w 3014501"/>
                <a:gd name="connsiteY4" fmla="*/ 2048949 h 2458749"/>
                <a:gd name="connsiteX5" fmla="*/ 2604701 w 3014501"/>
                <a:gd name="connsiteY5" fmla="*/ 2458749 h 2458749"/>
                <a:gd name="connsiteX6" fmla="*/ 409800 w 3014501"/>
                <a:gd name="connsiteY6" fmla="*/ 2458749 h 2458749"/>
                <a:gd name="connsiteX7" fmla="*/ 0 w 3014501"/>
                <a:gd name="connsiteY7" fmla="*/ 2048949 h 2458749"/>
                <a:gd name="connsiteX8" fmla="*/ 0 w 3014501"/>
                <a:gd name="connsiteY8" fmla="*/ 409800 h 245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501" h="2458749">
                  <a:moveTo>
                    <a:pt x="0" y="409800"/>
                  </a:moveTo>
                  <a:cubicBezTo>
                    <a:pt x="0" y="183474"/>
                    <a:pt x="183474" y="0"/>
                    <a:pt x="409800" y="0"/>
                  </a:cubicBezTo>
                  <a:lnTo>
                    <a:pt x="2604701" y="0"/>
                  </a:lnTo>
                  <a:cubicBezTo>
                    <a:pt x="2831027" y="0"/>
                    <a:pt x="3014501" y="183474"/>
                    <a:pt x="3014501" y="409800"/>
                  </a:cubicBezTo>
                  <a:lnTo>
                    <a:pt x="3014501" y="2048949"/>
                  </a:lnTo>
                  <a:cubicBezTo>
                    <a:pt x="3014501" y="2275275"/>
                    <a:pt x="2831027" y="2458749"/>
                    <a:pt x="2604701" y="2458749"/>
                  </a:cubicBezTo>
                  <a:lnTo>
                    <a:pt x="409800" y="2458749"/>
                  </a:lnTo>
                  <a:cubicBezTo>
                    <a:pt x="183474" y="2458749"/>
                    <a:pt x="0" y="2275275"/>
                    <a:pt x="0" y="2048949"/>
                  </a:cubicBezTo>
                  <a:lnTo>
                    <a:pt x="0" y="40980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06" tIns="154316" rIns="188606" bIns="154316" numCol="1" spcCol="1270" anchor="ctr" anchorCtr="0">
              <a:noAutofit/>
            </a:bodyPr>
            <a:lstStyle/>
            <a:p>
              <a:pPr marL="0" lvl="0" indent="0" algn="ctr" defTabSz="800100">
                <a:lnSpc>
                  <a:spcPct val="90000"/>
                </a:lnSpc>
                <a:spcBef>
                  <a:spcPct val="0"/>
                </a:spcBef>
                <a:spcAft>
                  <a:spcPct val="35000"/>
                </a:spcAft>
                <a:buNone/>
              </a:pPr>
              <a:r>
                <a:rPr lang="en-US" sz="1800" kern="1200" dirty="0"/>
                <a:t>Draft CPM text on </a:t>
              </a:r>
              <a:br>
                <a:rPr lang="en-US" sz="1800" kern="1200" dirty="0"/>
              </a:br>
              <a:r>
                <a:rPr lang="en-US" sz="1800" kern="1200" dirty="0"/>
                <a:t>WRC-19 AI 9.1, issue 4</a:t>
              </a:r>
              <a:br>
                <a:rPr lang="en-US" sz="1800" kern="1200" dirty="0"/>
              </a:br>
              <a:br>
                <a:rPr lang="en-US" sz="1800" kern="1200" dirty="0"/>
              </a:br>
              <a:r>
                <a:rPr lang="en-US" sz="1400" kern="1200" dirty="0">
                  <a:solidFill>
                    <a:srgbClr val="FFFF00"/>
                  </a:solidFill>
                </a:rPr>
                <a:t>(</a:t>
              </a:r>
              <a:r>
                <a:rPr lang="en-GB" sz="1400" kern="1200" dirty="0">
                  <a:solidFill>
                    <a:srgbClr val="FFFF00"/>
                  </a:solidFill>
                </a:rPr>
                <a:t>https://www.itu.int/dms_ties/itu-r/md/15/wp5b/c/R15-WP5B-C-0538!N08!MSW-E.docx</a:t>
              </a:r>
              <a:r>
                <a:rPr lang="en-US" sz="1400" kern="1200" dirty="0">
                  <a:solidFill>
                    <a:srgbClr val="FFFF00"/>
                  </a:solidFill>
                </a:rPr>
                <a:t>) </a:t>
              </a:r>
              <a:endParaRPr lang="en-GB" sz="1400" kern="1200" dirty="0">
                <a:solidFill>
                  <a:srgbClr val="FFFF00"/>
                </a:solidFill>
              </a:endParaRPr>
            </a:p>
          </p:txBody>
        </p:sp>
      </p:grpSp>
    </p:spTree>
    <p:extLst>
      <p:ext uri="{BB962C8B-B14F-4D97-AF65-F5344CB8AC3E}">
        <p14:creationId xmlns:p14="http://schemas.microsoft.com/office/powerpoint/2010/main" val="70578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C598CA4-30C2-42EC-8197-BDDFA20DFBAF}"/>
              </a:ext>
            </a:extLst>
          </p:cNvPr>
          <p:cNvPicPr>
            <a:picLocks noChangeAspect="1"/>
          </p:cNvPicPr>
          <p:nvPr/>
        </p:nvPicPr>
        <p:blipFill rotWithShape="1">
          <a:blip r:embed="rId2">
            <a:extLst>
              <a:ext uri="{28A0092B-C50C-407E-A947-70E740481C1C}">
                <a14:useLocalDpi xmlns:a14="http://schemas.microsoft.com/office/drawing/2010/main" val="0"/>
              </a:ext>
            </a:extLst>
          </a:blip>
          <a:srcRect b="9046"/>
          <a:stretch/>
        </p:blipFill>
        <p:spPr>
          <a:xfrm>
            <a:off x="16498" y="1338847"/>
            <a:ext cx="9129045" cy="5167461"/>
          </a:xfrm>
          <a:prstGeom prst="rect">
            <a:avLst/>
          </a:prstGeom>
        </p:spPr>
      </p:pic>
      <p:sp>
        <p:nvSpPr>
          <p:cNvPr id="2" name="Title 1">
            <a:extLst>
              <a:ext uri="{FF2B5EF4-FFF2-40B4-BE49-F238E27FC236}">
                <a16:creationId xmlns:a16="http://schemas.microsoft.com/office/drawing/2014/main" id="{54618DAD-D5E9-4645-8732-BDA2E6969FD4}"/>
              </a:ext>
            </a:extLst>
          </p:cNvPr>
          <p:cNvSpPr>
            <a:spLocks noGrp="1"/>
          </p:cNvSpPr>
          <p:nvPr>
            <p:ph type="title"/>
          </p:nvPr>
        </p:nvSpPr>
        <p:spPr>
          <a:xfrm>
            <a:off x="467544" y="836712"/>
            <a:ext cx="8229600" cy="576064"/>
          </a:xfrm>
        </p:spPr>
        <p:txBody>
          <a:bodyPr/>
          <a:lstStyle/>
          <a:p>
            <a:r>
              <a:rPr lang="en-GB" sz="2800" b="1" dirty="0">
                <a:solidFill>
                  <a:srgbClr val="FF0000"/>
                </a:solidFill>
                <a:latin typeface="Arial Rounded MT Bold" panose="020F0704030504030204" pitchFamily="34" charset="0"/>
              </a:rPr>
              <a:t>ICAO Position</a:t>
            </a:r>
          </a:p>
        </p:txBody>
      </p:sp>
      <p:sp>
        <p:nvSpPr>
          <p:cNvPr id="9" name="Freeform: Shape 8">
            <a:extLst>
              <a:ext uri="{FF2B5EF4-FFF2-40B4-BE49-F238E27FC236}">
                <a16:creationId xmlns:a16="http://schemas.microsoft.com/office/drawing/2014/main" id="{DAC16065-B414-4C39-8FF1-3719EF7DBB4B}"/>
              </a:ext>
            </a:extLst>
          </p:cNvPr>
          <p:cNvSpPr/>
          <p:nvPr/>
        </p:nvSpPr>
        <p:spPr>
          <a:xfrm>
            <a:off x="1268652" y="1772816"/>
            <a:ext cx="6624736" cy="4536504"/>
          </a:xfrm>
          <a:custGeom>
            <a:avLst/>
            <a:gdLst>
              <a:gd name="connsiteX0" fmla="*/ 0 w 3014501"/>
              <a:gd name="connsiteY0" fmla="*/ 409800 h 2458749"/>
              <a:gd name="connsiteX1" fmla="*/ 409800 w 3014501"/>
              <a:gd name="connsiteY1" fmla="*/ 0 h 2458749"/>
              <a:gd name="connsiteX2" fmla="*/ 2604701 w 3014501"/>
              <a:gd name="connsiteY2" fmla="*/ 0 h 2458749"/>
              <a:gd name="connsiteX3" fmla="*/ 3014501 w 3014501"/>
              <a:gd name="connsiteY3" fmla="*/ 409800 h 2458749"/>
              <a:gd name="connsiteX4" fmla="*/ 3014501 w 3014501"/>
              <a:gd name="connsiteY4" fmla="*/ 2048949 h 2458749"/>
              <a:gd name="connsiteX5" fmla="*/ 2604701 w 3014501"/>
              <a:gd name="connsiteY5" fmla="*/ 2458749 h 2458749"/>
              <a:gd name="connsiteX6" fmla="*/ 409800 w 3014501"/>
              <a:gd name="connsiteY6" fmla="*/ 2458749 h 2458749"/>
              <a:gd name="connsiteX7" fmla="*/ 0 w 3014501"/>
              <a:gd name="connsiteY7" fmla="*/ 2048949 h 2458749"/>
              <a:gd name="connsiteX8" fmla="*/ 0 w 3014501"/>
              <a:gd name="connsiteY8" fmla="*/ 409800 h 245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4501" h="2458749">
                <a:moveTo>
                  <a:pt x="0" y="409800"/>
                </a:moveTo>
                <a:cubicBezTo>
                  <a:pt x="0" y="183474"/>
                  <a:pt x="183474" y="0"/>
                  <a:pt x="409800" y="0"/>
                </a:cubicBezTo>
                <a:lnTo>
                  <a:pt x="2604701" y="0"/>
                </a:lnTo>
                <a:cubicBezTo>
                  <a:pt x="2831027" y="0"/>
                  <a:pt x="3014501" y="183474"/>
                  <a:pt x="3014501" y="409800"/>
                </a:cubicBezTo>
                <a:lnTo>
                  <a:pt x="3014501" y="2048949"/>
                </a:lnTo>
                <a:cubicBezTo>
                  <a:pt x="3014501" y="2275275"/>
                  <a:pt x="2831027" y="2458749"/>
                  <a:pt x="2604701" y="2458749"/>
                </a:cubicBezTo>
                <a:lnTo>
                  <a:pt x="409800" y="2458749"/>
                </a:lnTo>
                <a:cubicBezTo>
                  <a:pt x="183474" y="2458749"/>
                  <a:pt x="0" y="2275275"/>
                  <a:pt x="0" y="2048949"/>
                </a:cubicBezTo>
                <a:lnTo>
                  <a:pt x="0" y="40980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06" tIns="154316" rIns="188606" bIns="154316" numCol="1" spcCol="1270" anchor="ctr" anchorCtr="0">
            <a:noAutofit/>
          </a:bodyPr>
          <a:lstStyle/>
          <a:p>
            <a:r>
              <a:rPr lang="en-GB" sz="2000" dirty="0"/>
              <a:t>To support the studies called for by Resolution </a:t>
            </a:r>
            <a:r>
              <a:rPr lang="en-GB" sz="2000" b="1" dirty="0"/>
              <a:t>763 (WRC-15) </a:t>
            </a:r>
            <a:r>
              <a:rPr lang="en-GB" sz="2000" dirty="0"/>
              <a:t>noting that those studies need to be completed during this study cycle. </a:t>
            </a:r>
          </a:p>
          <a:p>
            <a:endParaRPr lang="en-GB" sz="2000" dirty="0"/>
          </a:p>
          <a:p>
            <a:r>
              <a:rPr lang="en-GB" sz="2000" dirty="0"/>
              <a:t>If the results of studies indicate that additional spectrum and/or other regulatory measures are required, seek an agenda item for WRC-23. </a:t>
            </a:r>
            <a:endParaRPr lang="en-GB" sz="1600" kern="1200" dirty="0">
              <a:solidFill>
                <a:srgbClr val="FFFF00"/>
              </a:solidFill>
            </a:endParaRPr>
          </a:p>
        </p:txBody>
      </p:sp>
    </p:spTree>
    <p:extLst>
      <p:ext uri="{BB962C8B-B14F-4D97-AF65-F5344CB8AC3E}">
        <p14:creationId xmlns:p14="http://schemas.microsoft.com/office/powerpoint/2010/main" val="171128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5"/>
                                        </p:tgtEl>
                                        <p:attrNameLst>
                                          <p:attrName>style.opacity</p:attrName>
                                        </p:attrNameLst>
                                      </p:cBhvr>
                                      <p:to>
                                        <p:strVal val="0.5"/>
                                      </p:to>
                                    </p:set>
                                    <p:animEffect filter="image" prLst="opacity: 0.5">
                                      <p:cBhvr rctx="IE">
                                        <p:cTn id="7" dur="indefinite"/>
                                        <p:tgtEl>
                                          <p:spTgt spid="15"/>
                                        </p:tgtEl>
                                      </p:cBhvr>
                                    </p:animEffect>
                                  </p:childTnLst>
                                </p:cTn>
                              </p:par>
                            </p:childTnLst>
                          </p:cTn>
                        </p:par>
                        <p:par>
                          <p:cTn id="8" fill="hold">
                            <p:stCondLst>
                              <p:cond delay="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P-WGF24-RPW-IP10_Aeronautical Frequency Spectrum Management and ACP WG-F (r3)">
  <a:themeElements>
    <a:clrScheme name="1_DGC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GCA_2">
      <a:majorFont>
        <a:latin typeface="Arial Rounded MT Bol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GC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GCA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GCA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GCA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GCA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GCA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GCA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GCA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GCA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GCA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GCA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GCA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FE9F746-3D19-48FB-AC06-CF979AB5283D}">
  <ds:schemaRefs>
    <ds:schemaRef ds:uri="http://schemas.microsoft.com/sharepoint/v3/contenttype/forms"/>
  </ds:schemaRefs>
</ds:datastoreItem>
</file>

<file path=customXml/itemProps2.xml><?xml version="1.0" encoding="utf-8"?>
<ds:datastoreItem xmlns:ds="http://schemas.openxmlformats.org/officeDocument/2006/customXml" ds:itemID="{1181AD95-32E2-42B5-B64A-7F0C68DD3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3FC2F9D-A98B-46BE-9F8B-AA619FAA8F6A}">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2494</TotalTime>
  <Words>627</Words>
  <Application>Microsoft Office PowerPoint</Application>
  <PresentationFormat>On-screen Show (4:3)</PresentationFormat>
  <Paragraphs>151</Paragraphs>
  <Slides>11</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 Unicode MS</vt:lpstr>
      <vt:lpstr>ＭＳ Ｐゴシック</vt:lpstr>
      <vt:lpstr>Arial</vt:lpstr>
      <vt:lpstr>Arial Narrow</vt:lpstr>
      <vt:lpstr>Arial Rounded MT Bold</vt:lpstr>
      <vt:lpstr>Calibri</vt:lpstr>
      <vt:lpstr>Calibri Light</vt:lpstr>
      <vt:lpstr>Times New Roman</vt:lpstr>
      <vt:lpstr>Wingdings</vt:lpstr>
      <vt:lpstr>Office Theme</vt:lpstr>
      <vt:lpstr>ACP-WGF24-RPW-IP10_Aeronautical Frequency Spectrum Management and ACP WG-F (r3)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Proposals within the ITU</vt:lpstr>
      <vt:lpstr>ICAO Position</vt:lpstr>
      <vt:lpstr>PowerPoint Presentation</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Author</cp:lastModifiedBy>
  <cp:revision>128</cp:revision>
  <dcterms:created xsi:type="dcterms:W3CDTF">2013-08-20T15:49:37Z</dcterms:created>
  <dcterms:modified xsi:type="dcterms:W3CDTF">2018-08-30T13:03:01Z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1500</vt:r8>
  </property>
  <property fmtid="{D5CDD505-2E9C-101B-9397-08002B2CF9AE}" pid="3" name="ContentTypeId">
    <vt:lpwstr>0x010100B372B09A9A77C4438999FF1325BEF759</vt:lpwstr>
  </property>
  <property fmtid="{D5CDD505-2E9C-101B-9397-08002B2CF9AE}" pid="4" name="_dlc_DocIdItemGuid">
    <vt:lpwstr>64ca4482-e7dd-4fef-ba79-79b4133309d6</vt:lpwstr>
  </property>
</Properties>
</file>