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58" r:id="rId7"/>
    <p:sldId id="275" r:id="rId8"/>
    <p:sldId id="280" r:id="rId9"/>
    <p:sldId id="287" r:id="rId10"/>
    <p:sldId id="288" r:id="rId11"/>
    <p:sldId id="300" r:id="rId12"/>
    <p:sldId id="290" r:id="rId13"/>
    <p:sldId id="267" r:id="rId14"/>
    <p:sldId id="299" r:id="rId15"/>
    <p:sldId id="295" r:id="rId16"/>
    <p:sldId id="298" r:id="rId17"/>
    <p:sldId id="297" r:id="rId18"/>
    <p:sldId id="296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6870"/>
    <a:srgbClr val="279DD9"/>
    <a:srgbClr val="006EB7"/>
    <a:srgbClr val="A2CFEF"/>
    <a:srgbClr val="8C99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7" autoAdjust="0"/>
  </p:normalViewPr>
  <p:slideViewPr>
    <p:cSldViewPr>
      <p:cViewPr varScale="1">
        <p:scale>
          <a:sx n="67" d="100"/>
          <a:sy n="67" d="100"/>
        </p:scale>
        <p:origin x="-79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3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31B0239-3455-4610-B27E-998FF918337C}" type="datetimeFigureOut">
              <a:rPr lang="en-GB" smtClean="0"/>
              <a:t>28/08/2015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2B31FA-75C3-4049-B81D-D1B822B0F9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598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5D41C7-EC1D-450B-9F25-F8E510D99814}" type="datetimeFigureOut">
              <a:rPr lang="en-GB" smtClean="0"/>
              <a:t>28/08/2015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A210572-CC85-4FC8-8FD4-7E5187D48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450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0940-A47B-47AE-9EAB-B9A5D78827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77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97352"/>
            <a:ext cx="2133600" cy="365125"/>
          </a:xfrm>
        </p:spPr>
        <p:txBody>
          <a:bodyPr/>
          <a:lstStyle/>
          <a:p>
            <a:fld id="{9A2E3C2B-AF8E-45E3-979B-3799B9337EBE}" type="datetime1">
              <a:rPr lang="en-CA" smtClean="0"/>
              <a:t>28/08/2015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97352"/>
            <a:ext cx="2895600" cy="365125"/>
          </a:xfrm>
        </p:spPr>
        <p:txBody>
          <a:bodyPr/>
          <a:lstStyle/>
          <a:p>
            <a:r>
              <a:rPr lang="en-CA" dirty="0" smtClean="0"/>
              <a:t>SRP: ADOP /1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97352"/>
            <a:ext cx="2133600" cy="365125"/>
          </a:xfrm>
        </p:spPr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256584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2565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C97D-74C4-405F-ACA7-CA543291D5FD}" type="datetime1">
              <a:rPr lang="en-CA" smtClean="0"/>
              <a:t>28/08/2015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SRP: FLTOPSP /1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34076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491880" y="325746"/>
            <a:ext cx="2205287" cy="1807110"/>
            <a:chOff x="240" y="144"/>
            <a:chExt cx="1296" cy="1062"/>
          </a:xfrm>
          <a:solidFill>
            <a:srgbClr val="1B4177"/>
          </a:solidFill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pic>
        <p:nvPicPr>
          <p:cNvPr id="97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90" y="2466975"/>
            <a:ext cx="7365826" cy="378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TextBox 97"/>
          <p:cNvSpPr txBox="1"/>
          <p:nvPr userDrawn="1"/>
        </p:nvSpPr>
        <p:spPr>
          <a:xfrm>
            <a:off x="2171700" y="3962400"/>
            <a:ext cx="4800600" cy="71508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rgbClr val="1B417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Thank </a:t>
            </a:r>
            <a:r>
              <a:rPr lang="en-GB" sz="3600" b="1" dirty="0" smtClean="0">
                <a:solidFill>
                  <a:srgbClr val="1B417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</a:t>
            </a:r>
            <a:endParaRPr lang="en-GB" sz="3600" b="1" dirty="0">
              <a:solidFill>
                <a:srgbClr val="1B417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9" name="Rectangle 98"/>
          <p:cNvSpPr/>
          <p:nvPr userDrawn="1"/>
        </p:nvSpPr>
        <p:spPr>
          <a:xfrm>
            <a:off x="0" y="6251335"/>
            <a:ext cx="9144000" cy="606666"/>
          </a:xfrm>
          <a:prstGeom prst="rect">
            <a:avLst/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480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24939"/>
            <a:ext cx="6768752" cy="683568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87A0-334C-4225-A99E-2FF7D9839F05}" type="datetime1">
              <a:rPr lang="en-CA" smtClean="0"/>
              <a:t>28/08/2015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SRP: ADOP /1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7B14-F11C-4323-A30B-9596A868AF7E}" type="datetime1">
              <a:rPr lang="en-CA" smtClean="0"/>
              <a:t>28/08/2015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SRP: FLTOPSP /1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7FDE-6DB0-4A0B-83A0-5E5B6FCB962E}" type="datetime1">
              <a:rPr lang="en-CA" smtClean="0"/>
              <a:t>28/08/2015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SRP: FLTOPSP /1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664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4413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83901"/>
            <a:ext cx="4040188" cy="34254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4413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83901"/>
            <a:ext cx="4041775" cy="34254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6681-4906-4BDC-8380-D416864040C3}" type="datetime1">
              <a:rPr lang="en-CA" smtClean="0"/>
              <a:t>28/08/2015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SRP: FLTOPSP /1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1489-60B9-49C0-8D0E-467CB0404A54}" type="datetime1">
              <a:rPr lang="en-CA" smtClean="0"/>
              <a:t>28/08/2015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SRP: FLTOPSP /1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45961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794"/>
            <a:ext cx="3008313" cy="34340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B632-0F27-45FD-8971-CA34F92A23BE}" type="datetime1">
              <a:rPr lang="en-CA" smtClean="0"/>
              <a:t>28/08/2015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SRP: FLTOPSP /1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1053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5A6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270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77272"/>
            <a:ext cx="5486400" cy="432048"/>
          </a:xfrm>
        </p:spPr>
        <p:txBody>
          <a:bodyPr/>
          <a:lstStyle>
            <a:lvl1pPr marL="0" indent="0">
              <a:buNone/>
              <a:defRPr sz="1400">
                <a:solidFill>
                  <a:srgbClr val="5A687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28DD-52DF-4883-B215-CD8DD4057D75}" type="datetime1">
              <a:rPr lang="en-CA" smtClean="0"/>
              <a:t>28/08/2015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SRP: FLTOPSP /1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04864"/>
            <a:ext cx="8229600" cy="39212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BB71-E091-465A-94CC-B2ED1DEEFEB4}" type="datetime1">
              <a:rPr lang="en-CA" smtClean="0"/>
              <a:t>28/08/2015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SRP: FLTOPSP /1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98226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5344"/>
            <a:ext cx="2133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923381C-0FE3-4879-B74D-AB45C07F5A51}" type="datetime1">
              <a:rPr lang="en-CA" smtClean="0"/>
              <a:t>28/08/2015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SRP: FLTOPSP /1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5344"/>
            <a:ext cx="2133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C00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FSMP/ 1  Report</a:t>
            </a:r>
            <a:r>
              <a:rPr lang="en-GB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to the </a:t>
            </a:r>
            <a:r>
              <a:rPr lang="en-GB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</a:t>
            </a:r>
            <a:endParaRPr lang="en-CA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Michael Biggs</a:t>
            </a:r>
          </a:p>
          <a:p>
            <a:r>
              <a:rPr lang="en-US" sz="2000" dirty="0" smtClean="0"/>
              <a:t>FSMP Chair</a:t>
            </a:r>
            <a:endParaRPr lang="en-GB" sz="2000" dirty="0"/>
          </a:p>
          <a:p>
            <a:r>
              <a:rPr lang="en-GB" dirty="0" smtClean="0"/>
              <a:t>28 August, 2015</a:t>
            </a:r>
            <a:endParaRPr lang="en-GB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77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9386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FSMP/1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11</a:t>
            </a:fld>
            <a:endParaRPr lang="en-CA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2339752" y="24939"/>
            <a:ext cx="6768752" cy="683568"/>
          </a:xfrm>
        </p:spPr>
        <p:txBody>
          <a:bodyPr/>
          <a:lstStyle/>
          <a:p>
            <a:r>
              <a:rPr lang="en-GB" dirty="0" smtClean="0"/>
              <a:t>Development of job cards</a:t>
            </a:r>
            <a:endParaRPr lang="en-GB" dirty="0"/>
          </a:p>
        </p:txBody>
      </p:sp>
      <p:pic>
        <p:nvPicPr>
          <p:cNvPr id="2050" name="Picture 2" descr="C:\Users\ljonasson\Google Drive\Work\2015\FSMP\TOR_Jobcards\Screen Shot FSMP_JobCard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48604"/>
            <a:ext cx="9073008" cy="504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78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FSMP/1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12</a:t>
            </a:fld>
            <a:endParaRPr lang="en-CA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2339752" y="24939"/>
            <a:ext cx="6768752" cy="683568"/>
          </a:xfrm>
        </p:spPr>
        <p:txBody>
          <a:bodyPr/>
          <a:lstStyle/>
          <a:p>
            <a:r>
              <a:rPr lang="en-GB" dirty="0" smtClean="0"/>
              <a:t>Development of job cards</a:t>
            </a:r>
            <a:endParaRPr lang="en-GB" dirty="0"/>
          </a:p>
        </p:txBody>
      </p:sp>
      <p:pic>
        <p:nvPicPr>
          <p:cNvPr id="1027" name="Picture 3" descr="C:\Users\ljonasson\Google Drive\Work\2015\FSMP\TOR_Jobcards\Screen Shot FSMP_JobCard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60439"/>
            <a:ext cx="9144001" cy="518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49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FSMP/1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13</a:t>
            </a:fld>
            <a:endParaRPr lang="en-CA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2339752" y="24939"/>
            <a:ext cx="6768752" cy="683568"/>
          </a:xfrm>
        </p:spPr>
        <p:txBody>
          <a:bodyPr/>
          <a:lstStyle/>
          <a:p>
            <a:r>
              <a:rPr lang="en-GB" dirty="0" smtClean="0"/>
              <a:t>Development of job cards</a:t>
            </a:r>
            <a:endParaRPr lang="en-GB" dirty="0"/>
          </a:p>
        </p:txBody>
      </p:sp>
      <p:pic>
        <p:nvPicPr>
          <p:cNvPr id="3074" name="Picture 2" descr="C:\Users\ljonasson\Google Drive\Work\2015\FSMP\TOR_Jobcards\Screen Shot FSMP_JobCard0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190625"/>
            <a:ext cx="9118600" cy="500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79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FSMP/1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14</a:t>
            </a:fld>
            <a:endParaRPr lang="en-CA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2339752" y="24939"/>
            <a:ext cx="6768752" cy="683568"/>
          </a:xfrm>
        </p:spPr>
        <p:txBody>
          <a:bodyPr/>
          <a:lstStyle/>
          <a:p>
            <a:r>
              <a:rPr lang="en-GB" dirty="0" smtClean="0"/>
              <a:t>Development of job cards</a:t>
            </a:r>
            <a:endParaRPr lang="en-GB" dirty="0"/>
          </a:p>
        </p:txBody>
      </p:sp>
      <p:pic>
        <p:nvPicPr>
          <p:cNvPr id="4098" name="Picture 2" descr="C:\Users\ljonasson\Google Drive\Work\2015\FSMP\TOR_Jobcards\Screen Shot FSMP_JobCard0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4450"/>
            <a:ext cx="9144000" cy="505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56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FSMP/1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15</a:t>
            </a:fld>
            <a:endParaRPr lang="en-CA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2339752" y="24939"/>
            <a:ext cx="6768752" cy="683568"/>
          </a:xfrm>
        </p:spPr>
        <p:txBody>
          <a:bodyPr/>
          <a:lstStyle/>
          <a:p>
            <a:r>
              <a:rPr lang="en-GB" dirty="0" smtClean="0"/>
              <a:t>Development of job cards</a:t>
            </a:r>
            <a:endParaRPr lang="en-GB" dirty="0"/>
          </a:p>
        </p:txBody>
      </p:sp>
      <p:pic>
        <p:nvPicPr>
          <p:cNvPr id="5122" name="Picture 2" descr="C:\Users\ljonasson\Google Drive\Work\2015\FSMP\TOR_Jobcards\Screen Shot FSMP_JobCard0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8" y="836712"/>
            <a:ext cx="9128572" cy="550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51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</p:spPr>
        <p:txBody>
          <a:bodyPr/>
          <a:lstStyle/>
          <a:p>
            <a:fld id="{C97275D5-4C12-42FF-82D2-635AEC9DB89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en-US" dirty="0" smtClean="0"/>
              <a:t>General overview of meeting</a:t>
            </a:r>
          </a:p>
          <a:p>
            <a:r>
              <a:rPr lang="en-US" dirty="0" smtClean="0"/>
              <a:t>Development of job cards</a:t>
            </a:r>
          </a:p>
          <a:p>
            <a:r>
              <a:rPr lang="en-US" dirty="0" smtClean="0"/>
              <a:t>Work </a:t>
            </a:r>
            <a:r>
              <a:rPr lang="en-US" dirty="0" err="1" smtClean="0"/>
              <a:t>Programme</a:t>
            </a:r>
            <a:endParaRPr lang="en-US" dirty="0" smtClean="0"/>
          </a:p>
          <a:p>
            <a:pPr lvl="1"/>
            <a:r>
              <a:rPr lang="en-US" dirty="0" smtClean="0"/>
              <a:t>Development of Job Cards</a:t>
            </a:r>
          </a:p>
          <a:p>
            <a:pPr lvl="1"/>
            <a:r>
              <a:rPr lang="en-US" dirty="0" smtClean="0"/>
              <a:t>Upcoming Deliverables / Priorities</a:t>
            </a:r>
          </a:p>
          <a:p>
            <a:r>
              <a:rPr lang="en-US" dirty="0" smtClean="0"/>
              <a:t>Structure of the panel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FSMP/1</a:t>
            </a:r>
          </a:p>
        </p:txBody>
      </p:sp>
    </p:spTree>
    <p:extLst>
      <p:ext uri="{BB962C8B-B14F-4D97-AF65-F5344CB8AC3E}">
        <p14:creationId xmlns:p14="http://schemas.microsoft.com/office/powerpoint/2010/main" val="347625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</p:spPr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Overview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532859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Frequency Spectrum Management Panel Meeting: 24 to 25 August 2015</a:t>
            </a:r>
          </a:p>
          <a:p>
            <a:pPr lvl="1"/>
            <a:r>
              <a:rPr lang="en-US" dirty="0" smtClean="0"/>
              <a:t>Attendance</a:t>
            </a:r>
          </a:p>
          <a:p>
            <a:pPr lvl="2"/>
            <a:r>
              <a:rPr lang="en-US" dirty="0" smtClean="0"/>
              <a:t>17 </a:t>
            </a:r>
            <a:r>
              <a:rPr lang="en-US" dirty="0"/>
              <a:t>Contracting States</a:t>
            </a:r>
          </a:p>
          <a:p>
            <a:pPr lvl="2"/>
            <a:r>
              <a:rPr lang="en-US" dirty="0" smtClean="0"/>
              <a:t>7 </a:t>
            </a:r>
            <a:r>
              <a:rPr lang="en-US" dirty="0"/>
              <a:t>International </a:t>
            </a:r>
            <a:r>
              <a:rPr lang="en-US" dirty="0" smtClean="0"/>
              <a:t>Organizations</a:t>
            </a:r>
          </a:p>
          <a:p>
            <a:pPr lvl="2"/>
            <a:r>
              <a:rPr lang="en-US" dirty="0" smtClean="0"/>
              <a:t>~60 participants</a:t>
            </a:r>
            <a:endParaRPr lang="en-US" dirty="0"/>
          </a:p>
          <a:p>
            <a:r>
              <a:rPr lang="en-US" dirty="0" smtClean="0"/>
              <a:t>Chairman – </a:t>
            </a:r>
            <a:r>
              <a:rPr lang="en-US" dirty="0" err="1" smtClean="0"/>
              <a:t>Mr</a:t>
            </a:r>
            <a:r>
              <a:rPr lang="en-US" dirty="0" smtClean="0"/>
              <a:t> Michael Biggs (United States)</a:t>
            </a:r>
          </a:p>
          <a:p>
            <a:pPr lvl="1"/>
            <a:r>
              <a:rPr lang="en-US" dirty="0" smtClean="0"/>
              <a:t>Vice-Chairman – </a:t>
            </a:r>
            <a:r>
              <a:rPr lang="en-US" dirty="0" err="1" smtClean="0"/>
              <a:t>Mr</a:t>
            </a:r>
            <a:r>
              <a:rPr lang="en-US" dirty="0" smtClean="0"/>
              <a:t> Andrew Roy (ASRI)</a:t>
            </a:r>
          </a:p>
          <a:p>
            <a:pPr lvl="1"/>
            <a:r>
              <a:rPr lang="en-US" dirty="0" smtClean="0"/>
              <a:t>Secretary – Loftur </a:t>
            </a:r>
            <a:r>
              <a:rPr lang="en-US" dirty="0" err="1" smtClean="0"/>
              <a:t>Jonasson</a:t>
            </a:r>
            <a:r>
              <a:rPr lang="en-US" dirty="0" smtClean="0"/>
              <a:t> (ICAO Secretariat)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FSMP/1</a:t>
            </a:r>
          </a:p>
        </p:txBody>
      </p:sp>
    </p:spTree>
    <p:extLst>
      <p:ext uri="{BB962C8B-B14F-4D97-AF65-F5344CB8AC3E}">
        <p14:creationId xmlns:p14="http://schemas.microsoft.com/office/powerpoint/2010/main" val="280306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</p:spPr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 of job cards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53285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5 job cards, amended / finalized</a:t>
            </a:r>
          </a:p>
          <a:p>
            <a:pPr lvl="1"/>
            <a:r>
              <a:rPr lang="en-GB" dirty="0" smtClean="0"/>
              <a:t>Previously developed by ACP WG-F/31 (6 – 10 Oct 2014)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GB" dirty="0"/>
              <a:t>Maintenance and update of the ICAO frequency spectrum strategy and policy;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GB" dirty="0"/>
              <a:t>ITU Radio Regulations (RR) and ITU World Radiocommunication Conferences (WRC) (frequency spectrum access for aeronautical systems</a:t>
            </a:r>
            <a:r>
              <a:rPr lang="en-GB" dirty="0" smtClean="0"/>
              <a:t>);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GB" dirty="0" smtClean="0"/>
              <a:t>Maintenance </a:t>
            </a:r>
            <a:r>
              <a:rPr lang="en-GB" dirty="0"/>
              <a:t>of the ITU Radioregulatory framework relevant to aviation and keeping ICAO provisions and the ITU Radioregulatory framework in sync (ITU-R Recommendations and Reports affecting the implementation of aeronautical systems</a:t>
            </a:r>
            <a:r>
              <a:rPr lang="en-GB" dirty="0" smtClean="0"/>
              <a:t>);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GB" dirty="0" smtClean="0"/>
              <a:t>Radio </a:t>
            </a:r>
            <a:r>
              <a:rPr lang="en-GB" dirty="0"/>
              <a:t>frequency interference issues for aviation and the need for action by States, ICAO and international organizations; </a:t>
            </a:r>
            <a:r>
              <a:rPr lang="en-GB" dirty="0" smtClean="0"/>
              <a:t>and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GB" dirty="0" smtClean="0"/>
              <a:t>Development </a:t>
            </a:r>
            <a:r>
              <a:rPr lang="en-GB" dirty="0"/>
              <a:t>and maintenance of  SARPs and guidance material to facilitate frequency management of C, N and S systems.</a:t>
            </a:r>
          </a:p>
          <a:p>
            <a:pPr lvl="1"/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FSMP/1</a:t>
            </a:r>
          </a:p>
        </p:txBody>
      </p:sp>
    </p:spTree>
    <p:extLst>
      <p:ext uri="{BB962C8B-B14F-4D97-AF65-F5344CB8AC3E}">
        <p14:creationId xmlns:p14="http://schemas.microsoft.com/office/powerpoint/2010/main" val="197892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</p:spPr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Upcoming Deliverables / Priorities</a:t>
            </a:r>
            <a:endParaRPr lang="en-GB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532859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Agenda for WRC-19 will be decided by WRC-15 in Nov 2015</a:t>
            </a:r>
          </a:p>
          <a:p>
            <a:pPr lvl="1"/>
            <a:r>
              <a:rPr lang="en-US" dirty="0" smtClean="0"/>
              <a:t>First Priority: Develop Position for WRC-19</a:t>
            </a:r>
          </a:p>
          <a:p>
            <a:pPr lvl="2"/>
            <a:r>
              <a:rPr lang="en-US" dirty="0" smtClean="0"/>
              <a:t>Deliver draft </a:t>
            </a:r>
            <a:r>
              <a:rPr lang="en-US" dirty="0" err="1" smtClean="0"/>
              <a:t>Pos</a:t>
            </a:r>
            <a:r>
              <a:rPr lang="en-US" dirty="0" smtClean="0"/>
              <a:t> to ANC by 4Q 2016.  If agreeable, then State review process, WG/FSMP, ANC, Council approval and SL by 3Q 2017</a:t>
            </a:r>
          </a:p>
          <a:p>
            <a:pPr lvl="1"/>
            <a:r>
              <a:rPr lang="en-US" dirty="0" smtClean="0"/>
              <a:t>Second </a:t>
            </a:r>
            <a:r>
              <a:rPr lang="en-US" dirty="0"/>
              <a:t>Priority: </a:t>
            </a:r>
            <a:r>
              <a:rPr lang="en-US" dirty="0" smtClean="0"/>
              <a:t>Update Spectrum Strategy and Spectrum Policy statements</a:t>
            </a:r>
            <a:endParaRPr lang="en-US" dirty="0"/>
          </a:p>
          <a:p>
            <a:pPr lvl="2"/>
            <a:r>
              <a:rPr lang="en-US" dirty="0" smtClean="0"/>
              <a:t>First cut of Spectrum Strategy, as approved by Council is in Doc 9718 Vol I, Chapter 8.  Consider update for potential approval by Council.</a:t>
            </a:r>
          </a:p>
          <a:p>
            <a:pPr lvl="2"/>
            <a:r>
              <a:rPr lang="en-US" dirty="0" smtClean="0"/>
              <a:t>Spectrum Policy, as approved by Council is in Doc 9718 Vol I, Chapter 7.  Develop updates reflecting outcome of WRC-15, for potential approval by Council.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Other specific tasks to be progressed as detailed in Job Cards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FSMP/1</a:t>
            </a:r>
          </a:p>
        </p:txBody>
      </p:sp>
    </p:spTree>
    <p:extLst>
      <p:ext uri="{BB962C8B-B14F-4D97-AF65-F5344CB8AC3E}">
        <p14:creationId xmlns:p14="http://schemas.microsoft.com/office/powerpoint/2010/main" val="423420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the panel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Panel will work </a:t>
            </a:r>
            <a:r>
              <a:rPr lang="en-US" u="sng" dirty="0" smtClean="0"/>
              <a:t>in a single stream </a:t>
            </a:r>
            <a:r>
              <a:rPr lang="en-US" dirty="0" smtClean="0"/>
              <a:t>to progress work in the most efficient manner possible</a:t>
            </a:r>
          </a:p>
          <a:p>
            <a:pPr lvl="1"/>
            <a:r>
              <a:rPr lang="en-US" dirty="0" smtClean="0"/>
              <a:t>Chairman of FSMP will act as Rapporteur of WG-FMSP</a:t>
            </a:r>
          </a:p>
          <a:p>
            <a:pPr lvl="1"/>
            <a:r>
              <a:rPr lang="en-US" dirty="0" smtClean="0"/>
              <a:t>Two to three </a:t>
            </a:r>
            <a:r>
              <a:rPr lang="en-US" dirty="0" err="1" smtClean="0"/>
              <a:t>mtgs</a:t>
            </a:r>
            <a:r>
              <a:rPr lang="en-US" dirty="0" smtClean="0"/>
              <a:t> of FSMP to be held each quadrennial WRC cycle</a:t>
            </a:r>
          </a:p>
          <a:p>
            <a:pPr lvl="1"/>
            <a:r>
              <a:rPr lang="en-US" dirty="0" smtClean="0"/>
              <a:t>Held in conjunction with less formal </a:t>
            </a:r>
            <a:r>
              <a:rPr lang="en-US" dirty="0" err="1" smtClean="0"/>
              <a:t>mtgs</a:t>
            </a:r>
            <a:r>
              <a:rPr lang="en-US" dirty="0" smtClean="0"/>
              <a:t> of a WG/FSMP to progress work not resulting in formal deliverables</a:t>
            </a:r>
          </a:p>
          <a:p>
            <a:pPr lvl="1"/>
            <a:r>
              <a:rPr lang="en-US" dirty="0" smtClean="0"/>
              <a:t>Other </a:t>
            </a:r>
            <a:r>
              <a:rPr lang="en-US" dirty="0" err="1" smtClean="0"/>
              <a:t>mtgs</a:t>
            </a:r>
            <a:r>
              <a:rPr lang="en-US" dirty="0" smtClean="0"/>
              <a:t> to be held in a less formal mode of a WG/FSMP, some in ICAO Regions, supporting regional WRC preparatory Workshops.</a:t>
            </a:r>
          </a:p>
          <a:p>
            <a:pPr marL="457200" lvl="1" indent="0">
              <a:buNone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FSMP/1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9956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the panel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Tentative </a:t>
            </a:r>
            <a:r>
              <a:rPr lang="en-US" dirty="0" err="1" smtClean="0"/>
              <a:t>workplan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FSMP/1</a:t>
            </a:r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7</a:t>
            </a:fld>
            <a:endParaRPr lang="en-CA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657350" y="3525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178968"/>
              </p:ext>
            </p:extLst>
          </p:nvPr>
        </p:nvGraphicFramePr>
        <p:xfrm>
          <a:off x="179513" y="1936904"/>
          <a:ext cx="8856982" cy="2068160"/>
        </p:xfrm>
        <a:graphic>
          <a:graphicData uri="http://schemas.openxmlformats.org/drawingml/2006/table">
            <a:tbl>
              <a:tblPr firstRow="1" firstCol="1" bandRow="1"/>
              <a:tblGrid>
                <a:gridCol w="1198298"/>
                <a:gridCol w="821056"/>
                <a:gridCol w="1231101"/>
                <a:gridCol w="1218558"/>
                <a:gridCol w="1105675"/>
                <a:gridCol w="1182861"/>
                <a:gridCol w="869297"/>
                <a:gridCol w="1230136"/>
              </a:tblGrid>
              <a:tr h="47515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/>
                          <a:ea typeface="Times New Roman"/>
                        </a:rPr>
                        <a:t>2016</a:t>
                      </a:r>
                      <a:endParaRPr lang="en-GB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Times New Roman"/>
                        </a:rPr>
                        <a:t>2017</a:t>
                      </a:r>
                      <a:endParaRPr lang="en-GB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Times New Roman"/>
                        </a:rPr>
                        <a:t>2018</a:t>
                      </a:r>
                      <a:endParaRPr lang="en-GB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Times New Roman"/>
                        </a:rPr>
                        <a:t>2019</a:t>
                      </a:r>
                      <a:endParaRPr lang="en-GB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751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Times New Roman"/>
                        </a:rPr>
                        <a:t>Q1</a:t>
                      </a:r>
                      <a:endParaRPr lang="en-GB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/>
                          <a:ea typeface="Times New Roman"/>
                        </a:rPr>
                        <a:t>Q3</a:t>
                      </a:r>
                      <a:endParaRPr lang="en-GB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/>
                          <a:ea typeface="Times New Roman"/>
                        </a:rPr>
                        <a:t>Q1</a:t>
                      </a:r>
                      <a:endParaRPr lang="en-GB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Times New Roman"/>
                        </a:rPr>
                        <a:t>Q3</a:t>
                      </a:r>
                      <a:endParaRPr lang="en-GB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Times New Roman"/>
                        </a:rPr>
                        <a:t>Q1</a:t>
                      </a:r>
                      <a:endParaRPr lang="en-GB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Times New Roman"/>
                        </a:rPr>
                        <a:t>Q3</a:t>
                      </a:r>
                      <a:endParaRPr lang="en-GB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Times New Roman"/>
                        </a:rPr>
                        <a:t>Q1</a:t>
                      </a:r>
                      <a:endParaRPr lang="en-GB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Times New Roman"/>
                        </a:rPr>
                        <a:t>Q3</a:t>
                      </a:r>
                      <a:endParaRPr lang="en-GB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1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Times New Roman"/>
                        </a:rPr>
                        <a:t>WG/FSMP</a:t>
                      </a:r>
                      <a:endParaRPr lang="en-GB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Times New Roman"/>
                        </a:rPr>
                        <a:t>FSMP</a:t>
                      </a:r>
                      <a:endParaRPr lang="en-GB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Times New Roman"/>
                        </a:rPr>
                        <a:t>WG/FSMP</a:t>
                      </a:r>
                      <a:endParaRPr lang="en-GB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/>
                          <a:ea typeface="Times New Roman"/>
                        </a:rPr>
                        <a:t>WG/FSMP</a:t>
                      </a:r>
                      <a:endParaRPr lang="en-GB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/>
                          <a:ea typeface="Times New Roman"/>
                        </a:rPr>
                        <a:t>WG/FSMP</a:t>
                      </a:r>
                      <a:endParaRPr lang="en-GB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Times New Roman"/>
                        </a:rPr>
                        <a:t>WG/FSMP</a:t>
                      </a:r>
                      <a:endParaRPr lang="en-GB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Times New Roman"/>
                        </a:rPr>
                        <a:t>FSMP</a:t>
                      </a:r>
                      <a:endParaRPr lang="en-GB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Times New Roman"/>
                        </a:rPr>
                        <a:t>WG/FSMP</a:t>
                      </a:r>
                      <a:endParaRPr lang="en-GB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5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Times New Roman"/>
                        </a:rPr>
                        <a:t>ICAO HQ</a:t>
                      </a:r>
                      <a:endParaRPr lang="en-GB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/>
                          <a:ea typeface="Times New Roman"/>
                        </a:rPr>
                        <a:t>ICAO HQ</a:t>
                      </a:r>
                      <a:endParaRPr lang="en-GB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Times New Roman"/>
                        </a:rPr>
                        <a:t>APAC</a:t>
                      </a:r>
                      <a:endParaRPr lang="en-GB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Times New Roman"/>
                        </a:rPr>
                        <a:t>SAM/CAR-NAM</a:t>
                      </a:r>
                      <a:endParaRPr lang="en-GB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Times New Roman"/>
                        </a:rPr>
                        <a:t>AFI</a:t>
                      </a:r>
                      <a:endParaRPr lang="en-GB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/>
                          <a:ea typeface="Times New Roman"/>
                        </a:rPr>
                        <a:t>MID</a:t>
                      </a:r>
                      <a:endParaRPr lang="en-GB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ICAO HQ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/>
                          <a:ea typeface="Times New Roman"/>
                        </a:rPr>
                        <a:t>ICAO HQ</a:t>
                      </a:r>
                      <a:endParaRPr lang="en-GB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196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Coordination with other panels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Spectrum is an enabler for all Communication, Navigation and Surveillance systems.</a:t>
            </a:r>
          </a:p>
          <a:p>
            <a:pPr lvl="1" indent="-342900"/>
            <a:r>
              <a:rPr lang="en-US" dirty="0" smtClean="0"/>
              <a:t>Hence, the Panel will need to coordinate closely with the various groups of experts responsible for other Annexes and disciplines, in particular with CP, NSP, ASP and RPASP</a:t>
            </a:r>
          </a:p>
          <a:p>
            <a:pPr lvl="1" indent="-342900"/>
            <a:endParaRPr lang="en-US" dirty="0"/>
          </a:p>
          <a:p>
            <a:pPr lvl="1" indent="-342900"/>
            <a:r>
              <a:rPr lang="en-US" dirty="0" smtClean="0"/>
              <a:t>In addition, the Panel will assist Secretariat with development of input documentation and views to support work of Study Groups and Working Parties of the ITU Radiocommunication Sector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FSMP/1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8</a:t>
            </a:fld>
            <a:endParaRPr lang="en-CA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657350" y="3525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763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of WG-FSMP/1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(a.k.a. the 33rd meeting of Working Group F)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Main thrust of meeting was to finalize preparations for WRC-15</a:t>
            </a:r>
          </a:p>
          <a:p>
            <a:pPr lvl="1"/>
            <a:r>
              <a:rPr lang="en-US" dirty="0" smtClean="0"/>
              <a:t>ICAO Position agreed by Council in June, no new output/changes from this meeting</a:t>
            </a:r>
          </a:p>
          <a:p>
            <a:pPr lvl="1"/>
            <a:r>
              <a:rPr lang="en-US" dirty="0" smtClean="0"/>
              <a:t>Informal discussion of the various strategies by administrations and regional preparatory groups</a:t>
            </a:r>
          </a:p>
          <a:p>
            <a:pPr lvl="2"/>
            <a:r>
              <a:rPr lang="en-US" dirty="0" smtClean="0"/>
              <a:t>On some issues (1.17, 1.18, </a:t>
            </a:r>
            <a:r>
              <a:rPr lang="en-US" dirty="0" err="1" smtClean="0"/>
              <a:t>etc</a:t>
            </a:r>
            <a:r>
              <a:rPr lang="en-US" dirty="0" smtClean="0"/>
              <a:t>) have common views</a:t>
            </a:r>
          </a:p>
          <a:p>
            <a:pPr lvl="2"/>
            <a:r>
              <a:rPr lang="en-US" dirty="0" smtClean="0"/>
              <a:t>On others (1.5, GFT, GADSS) opinions differ</a:t>
            </a:r>
          </a:p>
          <a:p>
            <a:pPr marL="0" indent="0">
              <a:buNone/>
            </a:pPr>
            <a:r>
              <a:rPr lang="en-US" dirty="0" smtClean="0"/>
              <a:t>Also progressed items such as spectrum strategy and studies on 5 GHz band planning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FSMP/1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0799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72B09A9A77C4438999FF1325BEF759" ma:contentTypeVersion="0" ma:contentTypeDescription="Create a new document." ma:contentTypeScope="" ma:versionID="7e6e688bb715f4c10374fa379bfaaa7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B8A831C9-781C-4EA3-BF48-F9D4C752DCBC}"/>
</file>

<file path=customXml/itemProps2.xml><?xml version="1.0" encoding="utf-8"?>
<ds:datastoreItem xmlns:ds="http://schemas.openxmlformats.org/officeDocument/2006/customXml" ds:itemID="{4FE9F746-3D19-48FB-AC06-CF979AB5283D}"/>
</file>

<file path=customXml/itemProps3.xml><?xml version="1.0" encoding="utf-8"?>
<ds:datastoreItem xmlns:ds="http://schemas.openxmlformats.org/officeDocument/2006/customXml" ds:itemID="{63FC2F9D-A98B-46BE-9F8B-AA619FAA8F6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1413</TotalTime>
  <Words>679</Words>
  <Application>Microsoft Office PowerPoint</Application>
  <PresentationFormat>On-screen Show (4:3)</PresentationFormat>
  <Paragraphs>124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FSMP/ 1  Report Presentation to the ANC</vt:lpstr>
      <vt:lpstr>Content</vt:lpstr>
      <vt:lpstr>General Overview</vt:lpstr>
      <vt:lpstr>Development of job cards</vt:lpstr>
      <vt:lpstr>Upcoming Deliverables / Priorities</vt:lpstr>
      <vt:lpstr>Structure of the panel</vt:lpstr>
      <vt:lpstr>Structure of the panel</vt:lpstr>
      <vt:lpstr>Coordination with other panels</vt:lpstr>
      <vt:lpstr>Meeting of WG-FSMP/1 </vt:lpstr>
      <vt:lpstr>PowerPoint Presentation</vt:lpstr>
      <vt:lpstr>Development of job cards</vt:lpstr>
      <vt:lpstr>Development of job cards</vt:lpstr>
      <vt:lpstr>Development of job cards</vt:lpstr>
      <vt:lpstr>Development of job cards</vt:lpstr>
      <vt:lpstr>Development of job cards</vt:lpstr>
    </vt:vector>
  </TitlesOfParts>
  <Company>I.C.A.O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Philbin, Anthony</dc:creator>
  <cp:lastModifiedBy>Loftur Jonasson</cp:lastModifiedBy>
  <cp:revision>144</cp:revision>
  <cp:lastPrinted>2015-08-26T12:52:05Z</cp:lastPrinted>
  <dcterms:created xsi:type="dcterms:W3CDTF">2013-08-20T15:49:37Z</dcterms:created>
  <dcterms:modified xsi:type="dcterms:W3CDTF">2015-08-28T16:50:13Z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1500</vt:r8>
  </property>
  <property fmtid="{D5CDD505-2E9C-101B-9397-08002B2CF9AE}" pid="3" name="ContentTypeId">
    <vt:lpwstr>0x010100B372B09A9A77C4438999FF1325BEF759</vt:lpwstr>
  </property>
</Properties>
</file>