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8"/>
  </p:notesMasterIdLst>
  <p:sldIdLst>
    <p:sldId id="256" r:id="rId5"/>
    <p:sldId id="388" r:id="rId6"/>
    <p:sldId id="389" r:id="rId7"/>
    <p:sldId id="393" r:id="rId8"/>
    <p:sldId id="391" r:id="rId9"/>
    <p:sldId id="392" r:id="rId10"/>
    <p:sldId id="374" r:id="rId11"/>
    <p:sldId id="407" r:id="rId12"/>
    <p:sldId id="403" r:id="rId13"/>
    <p:sldId id="399" r:id="rId14"/>
    <p:sldId id="406" r:id="rId15"/>
    <p:sldId id="408" r:id="rId16"/>
    <p:sldId id="258" r:id="rId17"/>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el neale" initials="m" lastIdx="4" clrIdx="0">
    <p:extLst>
      <p:ext uri="{19B8F6BF-5375-455C-9EA6-DF929625EA0E}">
        <p15:presenceInfo xmlns:p15="http://schemas.microsoft.com/office/powerpoint/2012/main" userId="michael neal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0202"/>
    <a:srgbClr val="279DD9"/>
    <a:srgbClr val="FF9933"/>
    <a:srgbClr val="5A6870"/>
    <a:srgbClr val="006EB7"/>
    <a:srgbClr val="A2CFEF"/>
    <a:srgbClr val="8C99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605" autoAdjust="0"/>
    <p:restoredTop sz="96517" autoAdjust="0"/>
  </p:normalViewPr>
  <p:slideViewPr>
    <p:cSldViewPr>
      <p:cViewPr varScale="1">
        <p:scale>
          <a:sx n="92" d="100"/>
          <a:sy n="92" d="100"/>
        </p:scale>
        <p:origin x="84" y="48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7"/>
          </a:xfrm>
          <a:prstGeom prst="rect">
            <a:avLst/>
          </a:prstGeom>
        </p:spPr>
        <p:txBody>
          <a:bodyPr vert="horz" lIns="93270" tIns="46636" rIns="93270" bIns="46636" rtlCol="0"/>
          <a:lstStyle>
            <a:lvl1pPr algn="l">
              <a:defRPr sz="1200"/>
            </a:lvl1pPr>
          </a:lstStyle>
          <a:p>
            <a:endParaRPr lang="en-US" dirty="0"/>
          </a:p>
        </p:txBody>
      </p:sp>
      <p:sp>
        <p:nvSpPr>
          <p:cNvPr id="3" name="Date Placeholder 2"/>
          <p:cNvSpPr>
            <a:spLocks noGrp="1"/>
          </p:cNvSpPr>
          <p:nvPr>
            <p:ph type="dt" idx="1"/>
          </p:nvPr>
        </p:nvSpPr>
        <p:spPr>
          <a:xfrm>
            <a:off x="3976333" y="0"/>
            <a:ext cx="3041968" cy="465297"/>
          </a:xfrm>
          <a:prstGeom prst="rect">
            <a:avLst/>
          </a:prstGeom>
        </p:spPr>
        <p:txBody>
          <a:bodyPr vert="horz" lIns="93270" tIns="46636" rIns="93270" bIns="46636" rtlCol="0"/>
          <a:lstStyle>
            <a:lvl1pPr algn="r">
              <a:defRPr sz="1200"/>
            </a:lvl1pPr>
          </a:lstStyle>
          <a:p>
            <a:fld id="{20896DAA-1568-41AD-AFF2-297EF6D0F542}" type="datetimeFigureOut">
              <a:rPr lang="en-US" smtClean="0"/>
              <a:t>9/24/2021</a:t>
            </a:fld>
            <a:endParaRPr lang="en-US" dirty="0"/>
          </a:p>
        </p:txBody>
      </p:sp>
      <p:sp>
        <p:nvSpPr>
          <p:cNvPr id="4" name="Slide Image Placeholder 3"/>
          <p:cNvSpPr>
            <a:spLocks noGrp="1" noRot="1" noChangeAspect="1"/>
          </p:cNvSpPr>
          <p:nvPr>
            <p:ph type="sldImg" idx="2"/>
          </p:nvPr>
        </p:nvSpPr>
        <p:spPr>
          <a:xfrm>
            <a:off x="1182688" y="696913"/>
            <a:ext cx="4654550" cy="3490912"/>
          </a:xfrm>
          <a:prstGeom prst="rect">
            <a:avLst/>
          </a:prstGeom>
          <a:noFill/>
          <a:ln w="12700">
            <a:solidFill>
              <a:prstClr val="black"/>
            </a:solidFill>
          </a:ln>
        </p:spPr>
        <p:txBody>
          <a:bodyPr vert="horz" lIns="93270" tIns="46636" rIns="93270" bIns="46636" rtlCol="0" anchor="ctr"/>
          <a:lstStyle/>
          <a:p>
            <a:endParaRPr lang="en-US" dirty="0"/>
          </a:p>
        </p:txBody>
      </p:sp>
      <p:sp>
        <p:nvSpPr>
          <p:cNvPr id="5" name="Notes Placeholder 4"/>
          <p:cNvSpPr>
            <a:spLocks noGrp="1"/>
          </p:cNvSpPr>
          <p:nvPr>
            <p:ph type="body" sz="quarter" idx="3"/>
          </p:nvPr>
        </p:nvSpPr>
        <p:spPr>
          <a:xfrm>
            <a:off x="701993" y="4420314"/>
            <a:ext cx="5615940" cy="4187667"/>
          </a:xfrm>
          <a:prstGeom prst="rect">
            <a:avLst/>
          </a:prstGeom>
        </p:spPr>
        <p:txBody>
          <a:bodyPr vert="horz" lIns="93270" tIns="46636" rIns="93270" bIns="4663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9014"/>
            <a:ext cx="3041968" cy="465297"/>
          </a:xfrm>
          <a:prstGeom prst="rect">
            <a:avLst/>
          </a:prstGeom>
        </p:spPr>
        <p:txBody>
          <a:bodyPr vert="horz" lIns="93270" tIns="46636" rIns="93270" bIns="4663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6333" y="8839014"/>
            <a:ext cx="3041968" cy="465297"/>
          </a:xfrm>
          <a:prstGeom prst="rect">
            <a:avLst/>
          </a:prstGeom>
        </p:spPr>
        <p:txBody>
          <a:bodyPr vert="horz" lIns="93270" tIns="46636" rIns="93270" bIns="46636" rtlCol="0" anchor="b"/>
          <a:lstStyle>
            <a:lvl1pPr algn="r">
              <a:defRPr sz="1200"/>
            </a:lvl1pPr>
          </a:lstStyle>
          <a:p>
            <a:fld id="{555C989B-9071-4BAD-9A27-513F14EAE481}" type="slidenum">
              <a:rPr lang="en-US" smtClean="0"/>
              <a:t>‹#›</a:t>
            </a:fld>
            <a:endParaRPr lang="en-US" dirty="0"/>
          </a:p>
        </p:txBody>
      </p:sp>
    </p:spTree>
    <p:extLst>
      <p:ext uri="{BB962C8B-B14F-4D97-AF65-F5344CB8AC3E}">
        <p14:creationId xmlns:p14="http://schemas.microsoft.com/office/powerpoint/2010/main" val="2677947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sz="4400" b="1">
                <a:solidFill>
                  <a:srgbClr val="006EB7"/>
                </a:solidFill>
                <a:effectLst>
                  <a:outerShdw blurRad="38100" dist="38100" dir="2700000" algn="tl">
                    <a:srgbClr val="000000">
                      <a:alpha val="43137"/>
                    </a:srgbClr>
                  </a:outerShdw>
                </a:effectLst>
                <a:latin typeface="Arial Black" panose="020B0A04020102020204" pitchFamily="34" charset="0"/>
                <a:cs typeface="Arial" pitchFamily="34" charset="0"/>
              </a:defRPr>
            </a:lvl1pPr>
          </a:lstStyle>
          <a:p>
            <a:r>
              <a:rPr lang="en-US" dirty="0"/>
              <a:t>Click to edit Master title style</a:t>
            </a:r>
            <a:endParaRPr lang="en-C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CA" dirty="0"/>
          </a:p>
        </p:txBody>
      </p:sp>
      <p:sp>
        <p:nvSpPr>
          <p:cNvPr id="4" name="Date Placeholder 3"/>
          <p:cNvSpPr>
            <a:spLocks noGrp="1"/>
          </p:cNvSpPr>
          <p:nvPr>
            <p:ph type="dt" sz="half" idx="10"/>
          </p:nvPr>
        </p:nvSpPr>
        <p:spPr>
          <a:xfrm>
            <a:off x="457200" y="6525344"/>
            <a:ext cx="2133600" cy="331200"/>
          </a:xfrm>
        </p:spPr>
        <p:txBody>
          <a:bodyPr/>
          <a:lstStyle/>
          <a:p>
            <a:fld id="{08557E67-D398-4422-BB40-32FA4BBC6E1B}" type="datetime3">
              <a:rPr lang="en-CA" smtClean="0"/>
              <a:t>24 September 2021</a:t>
            </a:fld>
            <a:endParaRPr lang="en-CA" dirty="0"/>
          </a:p>
        </p:txBody>
      </p:sp>
      <p:sp>
        <p:nvSpPr>
          <p:cNvPr id="5" name="Footer Placeholder 4"/>
          <p:cNvSpPr>
            <a:spLocks noGrp="1"/>
          </p:cNvSpPr>
          <p:nvPr>
            <p:ph type="ftr" sz="quarter" idx="11"/>
          </p:nvPr>
        </p:nvSpPr>
        <p:spPr>
          <a:xfrm>
            <a:off x="3124200" y="6525344"/>
            <a:ext cx="2895600" cy="331200"/>
          </a:xfrm>
        </p:spPr>
        <p:txBody>
          <a:bodyPr/>
          <a:lstStyle/>
          <a:p>
            <a:endParaRPr lang="en-CA" dirty="0"/>
          </a:p>
        </p:txBody>
      </p:sp>
      <p:sp>
        <p:nvSpPr>
          <p:cNvPr id="6" name="Slide Number Placeholder 5"/>
          <p:cNvSpPr>
            <a:spLocks noGrp="1"/>
          </p:cNvSpPr>
          <p:nvPr>
            <p:ph type="sldNum" sz="quarter" idx="12"/>
          </p:nvPr>
        </p:nvSpPr>
        <p:spPr>
          <a:xfrm>
            <a:off x="6553200" y="6525344"/>
            <a:ext cx="2133600" cy="331200"/>
          </a:xfrm>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502602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52736"/>
            <a:ext cx="2057400" cy="5256584"/>
          </a:xfrm>
          <a:prstGeom prst="rect">
            <a:avLst/>
          </a:prstGeo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1052736"/>
            <a:ext cx="6019800" cy="52565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FEAB5C6-6993-48FF-A4A1-36FDFBF9F407}" type="datetime3">
              <a:rPr lang="en-CA" smtClean="0"/>
              <a:t>24 September 2021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3784563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715271"/>
            <a:ext cx="9144000" cy="5812465"/>
          </a:xfrm>
          <a:prstGeom prst="rect">
            <a:avLst/>
          </a:prstGeom>
        </p:spPr>
      </p:pic>
    </p:spTree>
    <p:extLst>
      <p:ext uri="{BB962C8B-B14F-4D97-AF65-F5344CB8AC3E}">
        <p14:creationId xmlns:p14="http://schemas.microsoft.com/office/powerpoint/2010/main" val="2688526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o Footer">
    <p:spTree>
      <p:nvGrpSpPr>
        <p:cNvPr id="1" name=""/>
        <p:cNvGrpSpPr/>
        <p:nvPr/>
      </p:nvGrpSpPr>
      <p:grpSpPr>
        <a:xfrm>
          <a:off x="0" y="0"/>
          <a:ext cx="0" cy="0"/>
          <a:chOff x="0" y="0"/>
          <a:chExt cx="0" cy="0"/>
        </a:xfrm>
      </p:grpSpPr>
      <p:sp>
        <p:nvSpPr>
          <p:cNvPr id="6" name="Rectangle 5"/>
          <p:cNvSpPr/>
          <p:nvPr userDrawn="1"/>
        </p:nvSpPr>
        <p:spPr>
          <a:xfrm>
            <a:off x="0" y="5877272"/>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224682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ectangle 5"/>
          <p:cNvSpPr/>
          <p:nvPr userDrawn="1"/>
        </p:nvSpPr>
        <p:spPr>
          <a:xfrm>
            <a:off x="0" y="5877272"/>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04425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648072"/>
          </a:xfrm>
          <a:prstGeom prst="rect">
            <a:avLst/>
          </a:prstGeom>
        </p:spPr>
        <p:txBody>
          <a:bodyPr/>
          <a:lstStyle>
            <a:lvl1pPr>
              <a:defRPr sz="3600" b="1">
                <a:solidFill>
                  <a:srgbClr val="006EB7"/>
                </a:solidFill>
                <a:effectLst>
                  <a:outerShdw blurRad="38100" dist="38100" dir="2700000" algn="tl">
                    <a:srgbClr val="000000">
                      <a:alpha val="43137"/>
                    </a:srgbClr>
                  </a:outerShdw>
                </a:effectLst>
              </a:defRPr>
            </a:lvl1pPr>
          </a:lstStyle>
          <a:p>
            <a:r>
              <a:rPr lang="en-US" dirty="0"/>
              <a:t>Click to edit Master title style</a:t>
            </a:r>
            <a:endParaRPr lang="en-CA" dirty="0"/>
          </a:p>
        </p:txBody>
      </p:sp>
      <p:sp>
        <p:nvSpPr>
          <p:cNvPr id="3" name="Content Placeholder 2"/>
          <p:cNvSpPr>
            <a:spLocks noGrp="1"/>
          </p:cNvSpPr>
          <p:nvPr>
            <p:ph idx="1"/>
          </p:nvPr>
        </p:nvSpPr>
        <p:spPr>
          <a:xfrm>
            <a:off x="457200" y="1772816"/>
            <a:ext cx="8229600" cy="4680520"/>
          </a:xfrm>
        </p:spPr>
        <p:txBody>
          <a:bodyPr/>
          <a:lstStyle>
            <a:lvl1pPr>
              <a:defRPr b="1"/>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10"/>
          </p:nvPr>
        </p:nvSpPr>
        <p:spPr/>
        <p:txBody>
          <a:bodyPr/>
          <a:lstStyle/>
          <a:p>
            <a:fld id="{137C3913-DCD0-4C90-BACF-02771F8799B2}" type="datetime3">
              <a:rPr lang="en-CA" smtClean="0"/>
              <a:t>24 September 2021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658586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3200" b="1" cap="all">
                <a:solidFill>
                  <a:srgbClr val="006EB7"/>
                </a:solidFill>
                <a:effectLst>
                  <a:outerShdw blurRad="38100" dist="38100" dir="2700000" algn="tl">
                    <a:srgbClr val="000000">
                      <a:alpha val="43137"/>
                    </a:srgbClr>
                  </a:outerShdw>
                </a:effectLst>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i="1">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6600B630-9BE7-423D-946F-41EAB33C0372}" type="datetime3">
              <a:rPr lang="en-CA" smtClean="0"/>
              <a:t>24 September 2021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301779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sz="half" idx="1"/>
          </p:nvPr>
        </p:nvSpPr>
        <p:spPr>
          <a:xfrm>
            <a:off x="457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23F82FB8-B29B-4B7D-B1EE-C31AA551C846}" type="datetime3">
              <a:rPr lang="en-CA" smtClean="0"/>
              <a:t>24 September 2021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62491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83664"/>
            <a:ext cx="8229600" cy="1143000"/>
          </a:xfrm>
          <a:prstGeom prst="rect">
            <a:avLst/>
          </a:prstGeom>
        </p:spPr>
        <p:txBody>
          <a:bodyPr/>
          <a:lstStyle>
            <a:lvl1pPr>
              <a:defRPr>
                <a:solidFill>
                  <a:srgbClr val="006EB7"/>
                </a:solidFill>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457200" y="224413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883901"/>
            <a:ext cx="4040188"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224413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883901"/>
            <a:ext cx="4041775"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3538F222-94B1-470B-9A44-439655139B9E}" type="datetime3">
              <a:rPr lang="en-CA" smtClean="0"/>
              <a:t>24 September 2021</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369756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594AF02-7E08-4F8A-A34B-579116E88558}" type="datetime3">
              <a:rPr lang="en-CA" smtClean="0"/>
              <a:t>24 September 2021</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1665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3"/>
            <a:ext cx="3008313" cy="1162050"/>
          </a:xfrm>
          <a:prstGeom prst="rect">
            <a:avLst/>
          </a:prstGeom>
        </p:spPr>
        <p:txBody>
          <a:bodyPr anchor="b"/>
          <a:lstStyle>
            <a:lvl1pPr algn="l">
              <a:defRPr sz="2000" b="1">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idx="1"/>
          </p:nvPr>
        </p:nvSpPr>
        <p:spPr>
          <a:xfrm>
            <a:off x="3575050" y="1124744"/>
            <a:ext cx="5111750" cy="45961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2286794"/>
            <a:ext cx="3008313" cy="34340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ED1E3D5-E09B-4B4B-98B4-B455B53FCD45}" type="datetime3">
              <a:rPr lang="en-CA" smtClean="0"/>
              <a:t>24 September 2021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989485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310534"/>
            <a:ext cx="5486400" cy="566738"/>
          </a:xfrm>
          <a:prstGeom prst="rect">
            <a:avLst/>
          </a:prstGeom>
        </p:spPr>
        <p:txBody>
          <a:bodyPr anchor="b"/>
          <a:lstStyle>
            <a:lvl1pPr algn="l">
              <a:defRPr sz="2000" b="1">
                <a:solidFill>
                  <a:srgbClr val="006EB7"/>
                </a:solidFill>
                <a:latin typeface="Arial" pitchFamily="34" charset="0"/>
                <a:cs typeface="Arial" pitchFamily="34" charset="0"/>
              </a:defRPr>
            </a:lvl1pPr>
          </a:lstStyle>
          <a:p>
            <a:r>
              <a:rPr lang="en-US" dirty="0"/>
              <a:t>Click to edit Master title style</a:t>
            </a:r>
            <a:endParaRPr lang="en-CA" dirty="0"/>
          </a:p>
        </p:txBody>
      </p:sp>
      <p:sp>
        <p:nvSpPr>
          <p:cNvPr id="3" name="Picture Placeholder 2"/>
          <p:cNvSpPr>
            <a:spLocks noGrp="1"/>
          </p:cNvSpPr>
          <p:nvPr>
            <p:ph type="pic" idx="1"/>
          </p:nvPr>
        </p:nvSpPr>
        <p:spPr>
          <a:xfrm>
            <a:off x="1792288" y="1122709"/>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877272"/>
            <a:ext cx="5486400" cy="432048"/>
          </a:xfrm>
        </p:spPr>
        <p:txBody>
          <a:bodyPr/>
          <a:lstStyle>
            <a:lvl1pPr marL="0" indent="0">
              <a:buNone/>
              <a:defRPr sz="1400">
                <a:solidFill>
                  <a:srgbClr val="279DD9"/>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E155811-29C5-45DC-B0FC-4F3F3035FE77}" type="datetime3">
              <a:rPr lang="en-CA" smtClean="0"/>
              <a:t>24 September 2021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760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008112"/>
          </a:xfrm>
          <a:prstGeom prst="rect">
            <a:avLst/>
          </a:prstGeom>
        </p:spPr>
        <p:txBody>
          <a:bodyPr/>
          <a:lstStyle>
            <a:lvl1pPr>
              <a:defRPr>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Vertical Text Placeholder 2"/>
          <p:cNvSpPr>
            <a:spLocks noGrp="1"/>
          </p:cNvSpPr>
          <p:nvPr>
            <p:ph type="body" orient="vert" idx="1"/>
          </p:nvPr>
        </p:nvSpPr>
        <p:spPr>
          <a:xfrm>
            <a:off x="457200" y="2204864"/>
            <a:ext cx="8229600" cy="3921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00A5A568-EEA3-453E-9A20-4D7AC324AC8C}" type="datetime3">
              <a:rPr lang="en-CA" smtClean="0"/>
              <a:t>24 September 2021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4060825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525344"/>
            <a:ext cx="9144000" cy="332656"/>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8" name="Picture 7"/>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1096" y="0"/>
            <a:ext cx="9121808" cy="978694"/>
          </a:xfrm>
          <a:prstGeom prst="rect">
            <a:avLst/>
          </a:prstGeom>
        </p:spPr>
      </p:pic>
      <p:sp>
        <p:nvSpPr>
          <p:cNvPr id="3" name="Text Placeholder 2"/>
          <p:cNvSpPr>
            <a:spLocks noGrp="1"/>
          </p:cNvSpPr>
          <p:nvPr>
            <p:ph type="body" idx="1"/>
          </p:nvPr>
        </p:nvSpPr>
        <p:spPr>
          <a:xfrm>
            <a:off x="457200" y="1600200"/>
            <a:ext cx="8229600" cy="47091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2"/>
          </p:nvPr>
        </p:nvSpPr>
        <p:spPr>
          <a:xfrm>
            <a:off x="457200" y="6525344"/>
            <a:ext cx="2133600" cy="332656"/>
          </a:xfrm>
          <a:prstGeom prst="rect">
            <a:avLst/>
          </a:prstGeom>
        </p:spPr>
        <p:txBody>
          <a:bodyPr vert="horz" lIns="91440" tIns="45720" rIns="91440" bIns="45720" rtlCol="0" anchor="ctr"/>
          <a:lstStyle>
            <a:lvl1pPr algn="l">
              <a:defRPr sz="1000">
                <a:solidFill>
                  <a:schemeClr val="bg1"/>
                </a:solidFill>
                <a:latin typeface="Arial" pitchFamily="34" charset="0"/>
                <a:cs typeface="Arial" pitchFamily="34" charset="0"/>
              </a:defRPr>
            </a:lvl1pPr>
          </a:lstStyle>
          <a:p>
            <a:fld id="{0AC486BA-5E94-42D4-AC4D-14B6738C9D6D}" type="datetime3">
              <a:rPr lang="en-CA" smtClean="0"/>
              <a:t>24 September 2021</a:t>
            </a:fld>
            <a:endParaRPr lang="en-CA" dirty="0"/>
          </a:p>
        </p:txBody>
      </p:sp>
      <p:sp>
        <p:nvSpPr>
          <p:cNvPr id="5" name="Footer Placeholder 4"/>
          <p:cNvSpPr>
            <a:spLocks noGrp="1"/>
          </p:cNvSpPr>
          <p:nvPr>
            <p:ph type="ftr" sz="quarter" idx="3"/>
          </p:nvPr>
        </p:nvSpPr>
        <p:spPr>
          <a:xfrm>
            <a:off x="3124200" y="6525344"/>
            <a:ext cx="2895600" cy="332656"/>
          </a:xfrm>
          <a:prstGeom prst="rect">
            <a:avLst/>
          </a:prstGeom>
        </p:spPr>
        <p:txBody>
          <a:bodyPr vert="horz" lIns="91440" tIns="45720" rIns="91440" bIns="45720" rtlCol="0" anchor="ctr"/>
          <a:lstStyle>
            <a:lvl1pPr algn="ctr">
              <a:defRPr sz="1000">
                <a:solidFill>
                  <a:schemeClr val="bg1"/>
                </a:solidFill>
                <a:latin typeface="Arial" pitchFamily="34" charset="0"/>
                <a:cs typeface="Arial" pitchFamily="34" charset="0"/>
              </a:defRPr>
            </a:lvl1pPr>
          </a:lstStyle>
          <a:p>
            <a:endParaRPr lang="en-CA" dirty="0"/>
          </a:p>
        </p:txBody>
      </p:sp>
      <p:sp>
        <p:nvSpPr>
          <p:cNvPr id="6" name="Slide Number Placeholder 5"/>
          <p:cNvSpPr>
            <a:spLocks noGrp="1"/>
          </p:cNvSpPr>
          <p:nvPr>
            <p:ph type="sldNum" sz="quarter" idx="4"/>
          </p:nvPr>
        </p:nvSpPr>
        <p:spPr>
          <a:xfrm>
            <a:off x="6553200" y="6525344"/>
            <a:ext cx="2133600" cy="332656"/>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dirty="0"/>
          </a:p>
        </p:txBody>
      </p:sp>
      <p:pic>
        <p:nvPicPr>
          <p:cNvPr id="9" name="Picture 8"/>
          <p:cNvPicPr>
            <a:picLocks noChangeAspect="1"/>
          </p:cNvPicPr>
          <p:nvPr userDrawn="1"/>
        </p:nvPicPr>
        <p:blipFill rotWithShape="1">
          <a:blip r:embed="rId16">
            <a:extLst>
              <a:ext uri="{28A0092B-C50C-407E-A947-70E740481C1C}">
                <a14:useLocalDpi xmlns:a14="http://schemas.microsoft.com/office/drawing/2010/main" val="0"/>
              </a:ext>
            </a:extLst>
          </a:blip>
          <a:srcRect b="14562"/>
          <a:stretch/>
        </p:blipFill>
        <p:spPr>
          <a:xfrm>
            <a:off x="9" y="-1"/>
            <a:ext cx="9143981" cy="838201"/>
          </a:xfrm>
          <a:prstGeom prst="rect">
            <a:avLst/>
          </a:prstGeom>
        </p:spPr>
      </p:pic>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60" r:id="rId11"/>
    <p:sldLayoutId id="2147483661" r:id="rId12"/>
    <p:sldLayoutId id="2147483662" r:id="rId13"/>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006EB7"/>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6672" y="2132856"/>
            <a:ext cx="7990656" cy="1470025"/>
          </a:xfrm>
        </p:spPr>
        <p:txBody>
          <a:bodyPr/>
          <a:lstStyle/>
          <a:p>
            <a:r>
              <a:rPr lang="en-GB" dirty="0"/>
              <a:t>SARPs and Manual on C2 Links for RPAS</a:t>
            </a:r>
            <a:br>
              <a:rPr lang="en-GB" dirty="0"/>
            </a:br>
            <a:r>
              <a:rPr lang="en-GB" dirty="0"/>
              <a:t> - Status Update -</a:t>
            </a:r>
            <a:endParaRPr lang="en-CA" dirty="0"/>
          </a:p>
        </p:txBody>
      </p:sp>
      <p:sp>
        <p:nvSpPr>
          <p:cNvPr id="3" name="Subtitle 2"/>
          <p:cNvSpPr>
            <a:spLocks noGrp="1"/>
          </p:cNvSpPr>
          <p:nvPr>
            <p:ph type="subTitle" idx="1"/>
          </p:nvPr>
        </p:nvSpPr>
        <p:spPr>
          <a:xfrm>
            <a:off x="1371600" y="4437112"/>
            <a:ext cx="6400800" cy="1752600"/>
          </a:xfrm>
        </p:spPr>
        <p:txBody>
          <a:bodyPr>
            <a:normAutofit/>
          </a:bodyPr>
          <a:lstStyle/>
          <a:p>
            <a:r>
              <a:rPr lang="en-CA" dirty="0"/>
              <a:t>– RPAS Panel WG2 –</a:t>
            </a:r>
          </a:p>
          <a:p>
            <a:r>
              <a:rPr lang="en-CA" dirty="0"/>
              <a:t>FSMP </a:t>
            </a:r>
            <a:r>
              <a:rPr lang="en-CA" dirty="0" smtClean="0"/>
              <a:t>WG/12-IP/02 </a:t>
            </a:r>
            <a:r>
              <a:rPr lang="en-CA" dirty="0"/>
              <a:t>– Agenda 10</a:t>
            </a:r>
          </a:p>
          <a:p>
            <a:r>
              <a:rPr lang="en-CA" dirty="0"/>
              <a:t>4-15</a:t>
            </a:r>
            <a:r>
              <a:rPr lang="en-CA" baseline="30000" dirty="0"/>
              <a:t>th </a:t>
            </a:r>
            <a:r>
              <a:rPr lang="en-CA" dirty="0"/>
              <a:t>October 2021</a:t>
            </a:r>
          </a:p>
          <a:p>
            <a:endParaRPr lang="en-CA" dirty="0"/>
          </a:p>
        </p:txBody>
      </p:sp>
    </p:spTree>
    <p:extLst>
      <p:ext uri="{BB962C8B-B14F-4D97-AF65-F5344CB8AC3E}">
        <p14:creationId xmlns:p14="http://schemas.microsoft.com/office/powerpoint/2010/main" val="3107769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10</a:t>
            </a:fld>
            <a:endParaRPr lang="en-CA" dirty="0"/>
          </a:p>
        </p:txBody>
      </p:sp>
      <p:sp>
        <p:nvSpPr>
          <p:cNvPr id="3" name="Title 2"/>
          <p:cNvSpPr>
            <a:spLocks noGrp="1"/>
          </p:cNvSpPr>
          <p:nvPr>
            <p:ph type="title"/>
          </p:nvPr>
        </p:nvSpPr>
        <p:spPr>
          <a:xfrm>
            <a:off x="286803" y="897006"/>
            <a:ext cx="8570394" cy="648072"/>
          </a:xfrm>
        </p:spPr>
        <p:txBody>
          <a:bodyPr/>
          <a:lstStyle/>
          <a:p>
            <a:r>
              <a:rPr lang="en-GB" dirty="0"/>
              <a:t>Manual on C2 Links for RPAS – First Version</a:t>
            </a:r>
          </a:p>
        </p:txBody>
      </p:sp>
      <p:sp>
        <p:nvSpPr>
          <p:cNvPr id="4" name="TextBox 3"/>
          <p:cNvSpPr txBox="1"/>
          <p:nvPr/>
        </p:nvSpPr>
        <p:spPr>
          <a:xfrm>
            <a:off x="448298" y="1544603"/>
            <a:ext cx="6529352" cy="4524315"/>
          </a:xfrm>
          <a:prstGeom prst="rect">
            <a:avLst/>
          </a:prstGeom>
          <a:noFill/>
        </p:spPr>
        <p:txBody>
          <a:bodyPr wrap="none" rtlCol="0">
            <a:spAutoFit/>
          </a:bodyPr>
          <a:lstStyle/>
          <a:p>
            <a:r>
              <a:rPr lang="en-GB" dirty="0"/>
              <a:t>Glossary</a:t>
            </a:r>
          </a:p>
          <a:p>
            <a:r>
              <a:rPr lang="en-GB" dirty="0"/>
              <a:t>Definitions</a:t>
            </a:r>
          </a:p>
          <a:p>
            <a:r>
              <a:rPr lang="en-GB" dirty="0"/>
              <a:t>References</a:t>
            </a:r>
          </a:p>
          <a:p>
            <a:r>
              <a:rPr lang="en-GB" dirty="0"/>
              <a:t>Chapter 1.	Introduction to the Manual on C2 Links for RPAS</a:t>
            </a:r>
          </a:p>
          <a:p>
            <a:r>
              <a:rPr lang="en-GB" dirty="0"/>
              <a:t>Chapter 2.	The RPAS C2 Link</a:t>
            </a:r>
          </a:p>
          <a:p>
            <a:r>
              <a:rPr lang="en-GB" dirty="0"/>
              <a:t>Chapter 3.	RPAS C2 Link Performance</a:t>
            </a:r>
          </a:p>
          <a:p>
            <a:r>
              <a:rPr lang="en-GB" dirty="0"/>
              <a:t>Chapter 4.	Candidate C2 Link Technologies</a:t>
            </a:r>
          </a:p>
          <a:p>
            <a:pPr lvl="1"/>
            <a:r>
              <a:rPr lang="en-GB" dirty="0"/>
              <a:t>Chapter 4.1.	C Band</a:t>
            </a:r>
          </a:p>
          <a:p>
            <a:pPr lvl="1"/>
            <a:r>
              <a:rPr lang="en-GB" dirty="0"/>
              <a:t>	Chapter 4.1.1	Terrestrial Systems</a:t>
            </a:r>
          </a:p>
          <a:p>
            <a:pPr lvl="1"/>
            <a:r>
              <a:rPr lang="en-GB" dirty="0"/>
              <a:t>	Chapter 4.1.2	Satellite Systems</a:t>
            </a:r>
          </a:p>
          <a:p>
            <a:pPr lvl="1"/>
            <a:r>
              <a:rPr lang="en-GB" dirty="0"/>
              <a:t>	Chapter 4.1.3.	High Altitude Relay Systems</a:t>
            </a:r>
          </a:p>
          <a:p>
            <a:pPr lvl="1"/>
            <a:r>
              <a:rPr lang="en-GB" dirty="0"/>
              <a:t>Chapter 4.2.	Ku and Ka Band</a:t>
            </a:r>
          </a:p>
          <a:p>
            <a:pPr marL="457200"/>
            <a:r>
              <a:rPr lang="en-GB" dirty="0"/>
              <a:t>Chapter 4.3	L Band</a:t>
            </a:r>
          </a:p>
          <a:p>
            <a:r>
              <a:rPr lang="en-GB" dirty="0"/>
              <a:t>	Chapter 4.3.1      	Inmarsat</a:t>
            </a:r>
          </a:p>
          <a:p>
            <a:r>
              <a:rPr lang="en-GB" dirty="0"/>
              <a:t>	Chapter 4.3.2	Iridium</a:t>
            </a:r>
          </a:p>
          <a:p>
            <a:endParaRPr lang="en-GB" dirty="0"/>
          </a:p>
        </p:txBody>
      </p:sp>
    </p:spTree>
    <p:extLst>
      <p:ext uri="{BB962C8B-B14F-4D97-AF65-F5344CB8AC3E}">
        <p14:creationId xmlns:p14="http://schemas.microsoft.com/office/powerpoint/2010/main" val="3207848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Manual on C2 Links for RPAS - Chapter 4</a:t>
            </a:r>
          </a:p>
        </p:txBody>
      </p:sp>
      <p:sp>
        <p:nvSpPr>
          <p:cNvPr id="4" name="Inhaltsplatzhalter 3"/>
          <p:cNvSpPr>
            <a:spLocks noGrp="1"/>
          </p:cNvSpPr>
          <p:nvPr>
            <p:ph idx="1"/>
          </p:nvPr>
        </p:nvSpPr>
        <p:spPr>
          <a:xfrm>
            <a:off x="163785" y="1418471"/>
            <a:ext cx="8816430" cy="4746834"/>
          </a:xfrm>
        </p:spPr>
        <p:txBody>
          <a:bodyPr>
            <a:noAutofit/>
          </a:bodyPr>
          <a:lstStyle/>
          <a:p>
            <a:pPr marL="228600" lvl="2">
              <a:spcBef>
                <a:spcPts val="0"/>
              </a:spcBef>
            </a:pPr>
            <a:r>
              <a:rPr lang="en-US" dirty="0">
                <a:solidFill>
                  <a:srgbClr val="020202"/>
                </a:solidFill>
              </a:rPr>
              <a:t>For the first version of the Manual on C2 Links for RPAS Chapter 4 will provide general information about C2 Links</a:t>
            </a:r>
          </a:p>
          <a:p>
            <a:pPr marL="685800" lvl="3">
              <a:spcBef>
                <a:spcPts val="0"/>
              </a:spcBef>
            </a:pPr>
            <a:r>
              <a:rPr lang="en-US" dirty="0">
                <a:solidFill>
                  <a:srgbClr val="020202"/>
                </a:solidFill>
              </a:rPr>
              <a:t>Explain that we do not know if the candidate technical solutions will be suitable, but we want to give guidance and request feedback on the technologies being considered</a:t>
            </a:r>
          </a:p>
          <a:p>
            <a:pPr marL="685800" lvl="3">
              <a:spcBef>
                <a:spcPts val="0"/>
              </a:spcBef>
            </a:pPr>
            <a:r>
              <a:rPr lang="en-US" dirty="0">
                <a:solidFill>
                  <a:srgbClr val="020202"/>
                </a:solidFill>
              </a:rPr>
              <a:t>Explain how a C2 Link technology will be assessed for suitability (based on the SARPs structure)</a:t>
            </a:r>
          </a:p>
          <a:p>
            <a:pPr marL="1143000" lvl="4">
              <a:spcBef>
                <a:spcPts val="0"/>
              </a:spcBef>
            </a:pPr>
            <a:r>
              <a:rPr lang="en-US" sz="1800" dirty="0">
                <a:solidFill>
                  <a:srgbClr val="020202"/>
                </a:solidFill>
              </a:rPr>
              <a:t>Performance</a:t>
            </a:r>
          </a:p>
          <a:p>
            <a:pPr marL="1143000" lvl="4">
              <a:spcBef>
                <a:spcPts val="0"/>
              </a:spcBef>
            </a:pPr>
            <a:r>
              <a:rPr lang="en-US" sz="1800" dirty="0">
                <a:solidFill>
                  <a:srgbClr val="020202"/>
                </a:solidFill>
              </a:rPr>
              <a:t>Management</a:t>
            </a:r>
          </a:p>
          <a:p>
            <a:pPr marL="1143000" lvl="4">
              <a:spcBef>
                <a:spcPts val="0"/>
              </a:spcBef>
            </a:pPr>
            <a:r>
              <a:rPr lang="en-US" sz="1800" dirty="0">
                <a:solidFill>
                  <a:srgbClr val="020202"/>
                </a:solidFill>
              </a:rPr>
              <a:t>Compatibility</a:t>
            </a:r>
          </a:p>
          <a:p>
            <a:pPr marL="1143000" lvl="4">
              <a:spcBef>
                <a:spcPts val="0"/>
              </a:spcBef>
            </a:pPr>
            <a:r>
              <a:rPr lang="en-US" sz="1800" dirty="0">
                <a:solidFill>
                  <a:srgbClr val="020202"/>
                </a:solidFill>
              </a:rPr>
              <a:t>Security</a:t>
            </a:r>
          </a:p>
          <a:p>
            <a:pPr marL="228600" lvl="2">
              <a:spcBef>
                <a:spcPts val="0"/>
              </a:spcBef>
            </a:pPr>
            <a:r>
              <a:rPr lang="en-US" dirty="0">
                <a:solidFill>
                  <a:srgbClr val="020202"/>
                </a:solidFill>
              </a:rPr>
              <a:t>Chapter 4 will include descriptive information on each candidate technical solution without discussing its suitability</a:t>
            </a:r>
          </a:p>
          <a:p>
            <a:pPr marL="1143000" lvl="4">
              <a:spcBef>
                <a:spcPts val="0"/>
              </a:spcBef>
            </a:pPr>
            <a:endParaRPr lang="en-US" sz="1600" dirty="0">
              <a:solidFill>
                <a:srgbClr val="020202"/>
              </a:solidFill>
            </a:endParaRPr>
          </a:p>
          <a:p>
            <a:pPr marL="228600" lvl="2">
              <a:spcBef>
                <a:spcPts val="0"/>
              </a:spcBef>
            </a:pPr>
            <a:endParaRPr lang="en-US" sz="2000" dirty="0">
              <a:solidFill>
                <a:srgbClr val="020202"/>
              </a:solidFill>
            </a:endParaRPr>
          </a:p>
          <a:p>
            <a:pPr marL="228600" lvl="2">
              <a:spcBef>
                <a:spcPts val="0"/>
              </a:spcBef>
            </a:pPr>
            <a:endParaRPr lang="en-US" sz="2000" dirty="0">
              <a:solidFill>
                <a:srgbClr val="020202"/>
              </a:solidFill>
            </a:endParaRP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11</a:t>
            </a:fld>
            <a:endParaRPr lang="en-CA" dirty="0"/>
          </a:p>
        </p:txBody>
      </p:sp>
    </p:spTree>
    <p:extLst>
      <p:ext uri="{BB962C8B-B14F-4D97-AF65-F5344CB8AC3E}">
        <p14:creationId xmlns:p14="http://schemas.microsoft.com/office/powerpoint/2010/main" val="3413651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C2 Link SARPs and Manual – Next Steps</a:t>
            </a:r>
          </a:p>
        </p:txBody>
      </p:sp>
      <p:sp>
        <p:nvSpPr>
          <p:cNvPr id="4" name="Inhaltsplatzhalter 3"/>
          <p:cNvSpPr>
            <a:spLocks noGrp="1"/>
          </p:cNvSpPr>
          <p:nvPr>
            <p:ph idx="1"/>
          </p:nvPr>
        </p:nvSpPr>
        <p:spPr>
          <a:xfrm>
            <a:off x="675704" y="1412776"/>
            <a:ext cx="7792591" cy="4746834"/>
          </a:xfrm>
        </p:spPr>
        <p:txBody>
          <a:bodyPr>
            <a:noAutofit/>
          </a:bodyPr>
          <a:lstStyle/>
          <a:p>
            <a:pPr marL="228600" lvl="2">
              <a:spcBef>
                <a:spcPts val="0"/>
              </a:spcBef>
            </a:pPr>
            <a:r>
              <a:rPr lang="en-US" dirty="0">
                <a:solidFill>
                  <a:srgbClr val="020202"/>
                </a:solidFill>
              </a:rPr>
              <a:t>RPASP WG2 plans to complete its review of the Draft proposed C2 Link related SARP amendment proposals during October 2021</a:t>
            </a:r>
          </a:p>
          <a:p>
            <a:pPr marL="228600" lvl="2">
              <a:spcBef>
                <a:spcPts val="0"/>
              </a:spcBef>
            </a:pPr>
            <a:r>
              <a:rPr lang="en-US" dirty="0">
                <a:solidFill>
                  <a:srgbClr val="020202"/>
                </a:solidFill>
              </a:rPr>
              <a:t>With the help of the RPAS Secretariat it will then circulate those SARPs for Informal coordination with various Panels, including the FSMP</a:t>
            </a:r>
          </a:p>
          <a:p>
            <a:pPr marL="228600" lvl="2">
              <a:spcBef>
                <a:spcPts val="0"/>
              </a:spcBef>
            </a:pPr>
            <a:r>
              <a:rPr lang="en-US" dirty="0">
                <a:solidFill>
                  <a:srgbClr val="020202"/>
                </a:solidFill>
              </a:rPr>
              <a:t>Feedback on those SARPs is requested during Q4 2021</a:t>
            </a:r>
          </a:p>
          <a:p>
            <a:pPr marL="228600" lvl="2">
              <a:spcBef>
                <a:spcPts val="0"/>
              </a:spcBef>
            </a:pPr>
            <a:r>
              <a:rPr lang="en-US" dirty="0">
                <a:solidFill>
                  <a:srgbClr val="020202"/>
                </a:solidFill>
              </a:rPr>
              <a:t>RPASP WG2 will then issue an update to the C2 Link SARP amendment proposals so that Formal coordination can be completed prior to RPAS Panel Meeting #18 in March 2022</a:t>
            </a:r>
          </a:p>
          <a:p>
            <a:pPr marL="1143000" lvl="4">
              <a:spcBef>
                <a:spcPts val="0"/>
              </a:spcBef>
            </a:pPr>
            <a:endParaRPr lang="en-US" sz="1600" dirty="0">
              <a:solidFill>
                <a:srgbClr val="020202"/>
              </a:solidFill>
            </a:endParaRPr>
          </a:p>
          <a:p>
            <a:pPr marL="228600" lvl="2">
              <a:spcBef>
                <a:spcPts val="0"/>
              </a:spcBef>
            </a:pPr>
            <a:endParaRPr lang="en-US" sz="2000" dirty="0">
              <a:solidFill>
                <a:srgbClr val="020202"/>
              </a:solidFill>
            </a:endParaRPr>
          </a:p>
          <a:p>
            <a:pPr marL="228600" lvl="2">
              <a:spcBef>
                <a:spcPts val="0"/>
              </a:spcBef>
            </a:pPr>
            <a:endParaRPr lang="en-US" sz="2000" dirty="0">
              <a:solidFill>
                <a:srgbClr val="020202"/>
              </a:solidFill>
            </a:endParaRP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12</a:t>
            </a:fld>
            <a:endParaRPr lang="en-CA" dirty="0"/>
          </a:p>
        </p:txBody>
      </p:sp>
    </p:spTree>
    <p:extLst>
      <p:ext uri="{BB962C8B-B14F-4D97-AF65-F5344CB8AC3E}">
        <p14:creationId xmlns:p14="http://schemas.microsoft.com/office/powerpoint/2010/main" val="15290339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3973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C2 Link SARPs and Manual - Background</a:t>
            </a:r>
          </a:p>
        </p:txBody>
      </p:sp>
      <p:sp>
        <p:nvSpPr>
          <p:cNvPr id="4" name="Inhaltsplatzhalter 3"/>
          <p:cNvSpPr>
            <a:spLocks noGrp="1"/>
          </p:cNvSpPr>
          <p:nvPr>
            <p:ph idx="1"/>
          </p:nvPr>
        </p:nvSpPr>
        <p:spPr>
          <a:xfrm>
            <a:off x="179512" y="1315748"/>
            <a:ext cx="8656687" cy="4752528"/>
          </a:xfrm>
        </p:spPr>
        <p:txBody>
          <a:bodyPr>
            <a:noAutofit/>
          </a:bodyPr>
          <a:lstStyle/>
          <a:p>
            <a:pPr marL="228600" lvl="2">
              <a:spcBef>
                <a:spcPts val="0"/>
              </a:spcBef>
            </a:pPr>
            <a:r>
              <a:rPr lang="en-US" dirty="0">
                <a:solidFill>
                  <a:srgbClr val="020202"/>
                </a:solidFill>
              </a:rPr>
              <a:t>Because the C2 Link is, for several reasons, very different to other aeronautical communication systems the C2 Link SARPs are contained in their own volume (Volume VI) of Annex 10</a:t>
            </a:r>
          </a:p>
          <a:p>
            <a:pPr marL="228600" lvl="2">
              <a:spcBef>
                <a:spcPts val="0"/>
              </a:spcBef>
            </a:pPr>
            <a:r>
              <a:rPr lang="en-US" dirty="0">
                <a:solidFill>
                  <a:srgbClr val="020202"/>
                </a:solidFill>
              </a:rPr>
              <a:t>Part I of Annex 10, Volume VI, contains the already adopted Procedures associated with C2 Links</a:t>
            </a:r>
          </a:p>
          <a:p>
            <a:pPr marL="685800" lvl="3">
              <a:spcBef>
                <a:spcPts val="0"/>
              </a:spcBef>
            </a:pPr>
            <a:r>
              <a:rPr lang="en-US" sz="1800" dirty="0">
                <a:solidFill>
                  <a:srgbClr val="020202"/>
                </a:solidFill>
              </a:rPr>
              <a:t>Adopted during ICAO Council 222</a:t>
            </a:r>
            <a:r>
              <a:rPr lang="en-US" sz="1800" baseline="30000" dirty="0">
                <a:solidFill>
                  <a:srgbClr val="020202"/>
                </a:solidFill>
              </a:rPr>
              <a:t>nd</a:t>
            </a:r>
            <a:r>
              <a:rPr lang="en-US" sz="1800" dirty="0">
                <a:solidFill>
                  <a:srgbClr val="020202"/>
                </a:solidFill>
              </a:rPr>
              <a:t> Session, in February 2021, Effectivity July 2021</a:t>
            </a:r>
          </a:p>
          <a:p>
            <a:pPr marL="685800" lvl="3">
              <a:spcBef>
                <a:spcPts val="0"/>
              </a:spcBef>
            </a:pPr>
            <a:r>
              <a:rPr lang="en-US" sz="1600" dirty="0">
                <a:solidFill>
                  <a:srgbClr val="020202"/>
                </a:solidFill>
              </a:rPr>
              <a:t>Many additions also to Annex 6 “Operation of Aircraft” in support of the C2 Link Procedures</a:t>
            </a:r>
          </a:p>
          <a:p>
            <a:pPr marL="228600" lvl="2">
              <a:spcBef>
                <a:spcPts val="0"/>
              </a:spcBef>
            </a:pPr>
            <a:r>
              <a:rPr lang="en-US" dirty="0">
                <a:solidFill>
                  <a:srgbClr val="020202"/>
                </a:solidFill>
              </a:rPr>
              <a:t>RPASP WG2 is now developing the Systems SARPs for, Volume VI, Part II and the accompanying Manual on C2 Links for RPAS</a:t>
            </a:r>
          </a:p>
          <a:p>
            <a:pPr marL="685800" lvl="3">
              <a:spcBef>
                <a:spcPts val="0"/>
              </a:spcBef>
            </a:pPr>
            <a:r>
              <a:rPr lang="en-US" sz="1800" dirty="0">
                <a:solidFill>
                  <a:srgbClr val="020202"/>
                </a:solidFill>
              </a:rPr>
              <a:t>Planning Informal and Formal coordination between WGWHL/2 (October 2021) and RPASP/18 (March 2022)</a:t>
            </a:r>
          </a:p>
          <a:p>
            <a:pPr marL="1143000" lvl="4">
              <a:spcBef>
                <a:spcPts val="0"/>
              </a:spcBef>
            </a:pPr>
            <a:r>
              <a:rPr lang="en-GB" sz="1600" dirty="0">
                <a:solidFill>
                  <a:srgbClr val="020202"/>
                </a:solidFill>
              </a:rPr>
              <a:t>CP, CP-DCIWG, CP-OPDWLG, FLIRECSWG, FSMP, NSP, SASP, SMP, SP</a:t>
            </a:r>
          </a:p>
          <a:p>
            <a:pPr marL="685800" lvl="3">
              <a:spcBef>
                <a:spcPts val="0"/>
              </a:spcBef>
            </a:pPr>
            <a:r>
              <a:rPr lang="en-GB" sz="1800" dirty="0">
                <a:solidFill>
                  <a:srgbClr val="020202"/>
                </a:solidFill>
              </a:rPr>
              <a:t>Planning to request RPASP approval to send the SARPs and Manual to the ANC at RPASP/18 in March 2022</a:t>
            </a:r>
          </a:p>
          <a:p>
            <a:pPr marL="685800" lvl="3">
              <a:spcBef>
                <a:spcPts val="0"/>
              </a:spcBef>
            </a:pPr>
            <a:r>
              <a:rPr lang="en-GB" sz="1800" dirty="0">
                <a:solidFill>
                  <a:srgbClr val="020202"/>
                </a:solidFill>
              </a:rPr>
              <a:t>Planning that the ANC will hold a Preliminary Review of these SARPs in Q4 2022</a:t>
            </a:r>
          </a:p>
          <a:p>
            <a:pPr marL="685800" lvl="3">
              <a:spcBef>
                <a:spcPts val="0"/>
              </a:spcBef>
            </a:pPr>
            <a:r>
              <a:rPr lang="en-GB" sz="1800" dirty="0">
                <a:solidFill>
                  <a:srgbClr val="020202"/>
                </a:solidFill>
              </a:rPr>
              <a:t>Anticipated adoption of SARPs in Q1 2025</a:t>
            </a:r>
          </a:p>
          <a:p>
            <a:pPr marL="685800" lvl="3">
              <a:spcBef>
                <a:spcPts val="0"/>
              </a:spcBef>
            </a:pPr>
            <a:endParaRPr lang="en-US" dirty="0">
              <a:solidFill>
                <a:srgbClr val="020202"/>
              </a:solidFill>
            </a:endParaRPr>
          </a:p>
          <a:p>
            <a:pPr marL="228600" lvl="2">
              <a:spcBef>
                <a:spcPts val="0"/>
              </a:spcBef>
            </a:pPr>
            <a:endParaRPr lang="en-US" dirty="0">
              <a:solidFill>
                <a:srgbClr val="020202"/>
              </a:solidFill>
            </a:endParaRP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2</a:t>
            </a:fld>
            <a:endParaRPr lang="en-CA" dirty="0"/>
          </a:p>
        </p:txBody>
      </p:sp>
    </p:spTree>
    <p:extLst>
      <p:ext uri="{BB962C8B-B14F-4D97-AF65-F5344CB8AC3E}">
        <p14:creationId xmlns:p14="http://schemas.microsoft.com/office/powerpoint/2010/main" val="301007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C2 Link SARPs and Manual - Background</a:t>
            </a:r>
          </a:p>
        </p:txBody>
      </p:sp>
      <p:sp>
        <p:nvSpPr>
          <p:cNvPr id="4" name="Inhaltsplatzhalter 3"/>
          <p:cNvSpPr>
            <a:spLocks noGrp="1"/>
          </p:cNvSpPr>
          <p:nvPr>
            <p:ph idx="1"/>
          </p:nvPr>
        </p:nvSpPr>
        <p:spPr>
          <a:xfrm>
            <a:off x="431539" y="2794500"/>
            <a:ext cx="8280922" cy="3837084"/>
          </a:xfrm>
        </p:spPr>
        <p:txBody>
          <a:bodyPr>
            <a:noAutofit/>
          </a:bodyPr>
          <a:lstStyle/>
          <a:p>
            <a:pPr marL="228600" lvl="2">
              <a:spcBef>
                <a:spcPts val="0"/>
              </a:spcBef>
            </a:pPr>
            <a:r>
              <a:rPr lang="en-US" sz="2000" dirty="0">
                <a:solidFill>
                  <a:srgbClr val="020202"/>
                </a:solidFill>
              </a:rPr>
              <a:t>The C2 Link is a “black box” connecting the RPS and the RPA</a:t>
            </a:r>
          </a:p>
          <a:p>
            <a:pPr marL="685800" lvl="3">
              <a:spcBef>
                <a:spcPts val="0"/>
              </a:spcBef>
            </a:pPr>
            <a:r>
              <a:rPr lang="en-US" sz="1800" dirty="0">
                <a:solidFill>
                  <a:srgbClr val="020202"/>
                </a:solidFill>
              </a:rPr>
              <a:t>Supports all remote pilot activities required to safely manage the RPA</a:t>
            </a:r>
          </a:p>
          <a:p>
            <a:pPr marL="685800" lvl="3">
              <a:spcBef>
                <a:spcPts val="0"/>
              </a:spcBef>
            </a:pPr>
            <a:r>
              <a:rPr lang="en-US" sz="1800" dirty="0">
                <a:solidFill>
                  <a:srgbClr val="020202"/>
                </a:solidFill>
              </a:rPr>
              <a:t>Supports external management of its operation by the RP/RPS and RPA</a:t>
            </a:r>
          </a:p>
          <a:p>
            <a:pPr marL="228600" lvl="2">
              <a:spcBef>
                <a:spcPts val="0"/>
              </a:spcBef>
            </a:pPr>
            <a:r>
              <a:rPr lang="en-US" sz="2000" dirty="0">
                <a:solidFill>
                  <a:srgbClr val="020202"/>
                </a:solidFill>
              </a:rPr>
              <a:t>Neither “end“ of the C2 Link needs to be standardized in SARPs</a:t>
            </a:r>
          </a:p>
          <a:p>
            <a:pPr marL="685800" lvl="3">
              <a:spcBef>
                <a:spcPts val="0"/>
              </a:spcBef>
            </a:pPr>
            <a:r>
              <a:rPr lang="en-US" sz="1800" dirty="0">
                <a:solidFill>
                  <a:srgbClr val="020202"/>
                </a:solidFill>
              </a:rPr>
              <a:t>The C2 Link is entirely inside the RPAS and does not need to directly connect with other standardized aeronautical systems</a:t>
            </a:r>
          </a:p>
          <a:p>
            <a:pPr marL="228600" lvl="2">
              <a:spcBef>
                <a:spcPts val="0"/>
              </a:spcBef>
            </a:pPr>
            <a:r>
              <a:rPr lang="en-US" sz="2000" dirty="0">
                <a:solidFill>
                  <a:srgbClr val="020202"/>
                </a:solidFill>
              </a:rPr>
              <a:t>Many technical solutions are possible some already know, some to be discovered</a:t>
            </a:r>
          </a:p>
          <a:p>
            <a:pPr marL="685800" lvl="3">
              <a:spcBef>
                <a:spcPts val="0"/>
              </a:spcBef>
            </a:pPr>
            <a:r>
              <a:rPr lang="en-US" sz="1800" dirty="0">
                <a:solidFill>
                  <a:srgbClr val="020202"/>
                </a:solidFill>
              </a:rPr>
              <a:t>Currently RPASP WG2 is considering six solutions, two in L Band (satellite), three in C Band (terrestrial, relay and satellite) and one in Ku/Ka band (satellite)</a:t>
            </a:r>
          </a:p>
          <a:p>
            <a:pPr marL="685800" lvl="3">
              <a:spcBef>
                <a:spcPts val="0"/>
              </a:spcBef>
            </a:pPr>
            <a:r>
              <a:rPr lang="en-US" sz="1800" dirty="0">
                <a:solidFill>
                  <a:srgbClr val="020202"/>
                </a:solidFill>
              </a:rPr>
              <a:t>No interoperability between solutions is required</a:t>
            </a:r>
          </a:p>
          <a:p>
            <a:pPr marL="685800" lvl="3">
              <a:spcBef>
                <a:spcPts val="0"/>
              </a:spcBef>
            </a:pPr>
            <a:r>
              <a:rPr lang="en-US" sz="1800" dirty="0">
                <a:solidFill>
                  <a:srgbClr val="020202"/>
                </a:solidFill>
              </a:rPr>
              <a:t>Compatibility between solutions sharing the same frequency band is required</a:t>
            </a:r>
          </a:p>
          <a:p>
            <a:pPr marL="0" lvl="2" indent="0">
              <a:spcBef>
                <a:spcPts val="0"/>
              </a:spcBef>
              <a:buNone/>
            </a:pPr>
            <a:endParaRPr lang="en-US" dirty="0">
              <a:solidFill>
                <a:srgbClr val="020202"/>
              </a:solidFill>
            </a:endParaRP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3</a:t>
            </a:fld>
            <a:endParaRPr lang="en-CA" dirty="0"/>
          </a:p>
        </p:txBody>
      </p:sp>
      <p:pic>
        <p:nvPicPr>
          <p:cNvPr id="3" name="Picture 2">
            <a:extLst>
              <a:ext uri="{FF2B5EF4-FFF2-40B4-BE49-F238E27FC236}">
                <a16:creationId xmlns:a16="http://schemas.microsoft.com/office/drawing/2014/main" id="{E560A557-C181-4A48-8D7E-31F5D1A5528E}"/>
              </a:ext>
            </a:extLst>
          </p:cNvPr>
          <p:cNvPicPr>
            <a:picLocks noChangeAspect="1"/>
          </p:cNvPicPr>
          <p:nvPr/>
        </p:nvPicPr>
        <p:blipFill>
          <a:blip r:embed="rId2"/>
          <a:stretch>
            <a:fillRect/>
          </a:stretch>
        </p:blipFill>
        <p:spPr>
          <a:xfrm>
            <a:off x="1527934" y="1435268"/>
            <a:ext cx="5944115" cy="1079086"/>
          </a:xfrm>
          <a:prstGeom prst="rect">
            <a:avLst/>
          </a:prstGeom>
        </p:spPr>
      </p:pic>
      <p:sp>
        <p:nvSpPr>
          <p:cNvPr id="6" name="TextBox 5">
            <a:extLst>
              <a:ext uri="{FF2B5EF4-FFF2-40B4-BE49-F238E27FC236}">
                <a16:creationId xmlns:a16="http://schemas.microsoft.com/office/drawing/2014/main" id="{669375B5-0B3B-41E2-8DF0-5036A43332B0}"/>
              </a:ext>
            </a:extLst>
          </p:cNvPr>
          <p:cNvSpPr txBox="1"/>
          <p:nvPr/>
        </p:nvSpPr>
        <p:spPr>
          <a:xfrm>
            <a:off x="272115" y="1598430"/>
            <a:ext cx="1368152" cy="923330"/>
          </a:xfrm>
          <a:prstGeom prst="rect">
            <a:avLst/>
          </a:prstGeom>
          <a:noFill/>
        </p:spPr>
        <p:txBody>
          <a:bodyPr wrap="square" rtlCol="0">
            <a:spAutoFit/>
          </a:bodyPr>
          <a:lstStyle/>
          <a:p>
            <a:r>
              <a:rPr lang="en-US" dirty="0"/>
              <a:t>Graphic from the SARPs</a:t>
            </a:r>
          </a:p>
        </p:txBody>
      </p:sp>
    </p:spTree>
    <p:extLst>
      <p:ext uri="{BB962C8B-B14F-4D97-AF65-F5344CB8AC3E}">
        <p14:creationId xmlns:p14="http://schemas.microsoft.com/office/powerpoint/2010/main" val="1819459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C2 Link SARPs and Manual - Background</a:t>
            </a:r>
          </a:p>
        </p:txBody>
      </p:sp>
      <p:sp>
        <p:nvSpPr>
          <p:cNvPr id="4" name="Inhaltsplatzhalter 3"/>
          <p:cNvSpPr>
            <a:spLocks noGrp="1"/>
          </p:cNvSpPr>
          <p:nvPr>
            <p:ph idx="1"/>
          </p:nvPr>
        </p:nvSpPr>
        <p:spPr>
          <a:xfrm>
            <a:off x="473187" y="2854588"/>
            <a:ext cx="8075240" cy="3837084"/>
          </a:xfrm>
        </p:spPr>
        <p:txBody>
          <a:bodyPr>
            <a:noAutofit/>
          </a:bodyPr>
          <a:lstStyle/>
          <a:p>
            <a:pPr marL="228600" lvl="2">
              <a:spcBef>
                <a:spcPts val="0"/>
              </a:spcBef>
            </a:pPr>
            <a:r>
              <a:rPr lang="en-US" sz="2000" dirty="0">
                <a:solidFill>
                  <a:srgbClr val="020202"/>
                </a:solidFill>
              </a:rPr>
              <a:t>RPASP WG2 and RTCA have developed the Required Link Performance (RLP) concept for the C2 Link User Data</a:t>
            </a:r>
          </a:p>
          <a:p>
            <a:pPr marL="685800" lvl="3">
              <a:spcBef>
                <a:spcPts val="0"/>
              </a:spcBef>
            </a:pPr>
            <a:r>
              <a:rPr lang="en-US" sz="1800" dirty="0">
                <a:solidFill>
                  <a:srgbClr val="020202"/>
                </a:solidFill>
              </a:rPr>
              <a:t>Same RLP for all RPAS/C2 Links operating in the same airspace/phase of flight</a:t>
            </a:r>
          </a:p>
          <a:p>
            <a:pPr marL="685800" lvl="3">
              <a:spcBef>
                <a:spcPts val="0"/>
              </a:spcBef>
            </a:pPr>
            <a:r>
              <a:rPr lang="en-US" sz="1800" dirty="0">
                <a:solidFill>
                  <a:srgbClr val="020202"/>
                </a:solidFill>
              </a:rPr>
              <a:t>All RPAS are equally “safe” irrespective of their design or their C2 Link design</a:t>
            </a:r>
          </a:p>
          <a:p>
            <a:pPr marL="228600" lvl="2">
              <a:spcBef>
                <a:spcPts val="0"/>
              </a:spcBef>
            </a:pPr>
            <a:r>
              <a:rPr lang="en-US" sz="2000" dirty="0">
                <a:solidFill>
                  <a:srgbClr val="020202"/>
                </a:solidFill>
              </a:rPr>
              <a:t>The C2 Link is Managed by the RP/RPS and RPA</a:t>
            </a:r>
          </a:p>
          <a:p>
            <a:pPr marL="685800" lvl="3">
              <a:spcBef>
                <a:spcPts val="0"/>
              </a:spcBef>
            </a:pPr>
            <a:r>
              <a:rPr lang="en-US" sz="1800" dirty="0">
                <a:solidFill>
                  <a:srgbClr val="020202"/>
                </a:solidFill>
              </a:rPr>
              <a:t>Currently only how and how well the C2 Link responds to C2 Link Control Data is part of the proposed SARPs and Manual on C2 Links for RPAS</a:t>
            </a:r>
          </a:p>
          <a:p>
            <a:pPr marL="685800" lvl="3">
              <a:spcBef>
                <a:spcPts val="0"/>
              </a:spcBef>
            </a:pPr>
            <a:r>
              <a:rPr lang="en-US" sz="1800" dirty="0">
                <a:solidFill>
                  <a:srgbClr val="020202"/>
                </a:solidFill>
              </a:rPr>
              <a:t>How the C2 Link itself is managed by the RP/RPS and RPA is outside the scope of the RPASP WG2</a:t>
            </a:r>
          </a:p>
          <a:p>
            <a:pPr marL="1143000" lvl="4">
              <a:spcBef>
                <a:spcPts val="0"/>
              </a:spcBef>
            </a:pPr>
            <a:r>
              <a:rPr lang="en-US" sz="1800" dirty="0">
                <a:solidFill>
                  <a:srgbClr val="020202"/>
                </a:solidFill>
              </a:rPr>
              <a:t>Will be part of the Type Certification of the RPAS</a:t>
            </a:r>
          </a:p>
          <a:p>
            <a:pPr marL="0" lvl="2" indent="0">
              <a:spcBef>
                <a:spcPts val="0"/>
              </a:spcBef>
              <a:buNone/>
            </a:pPr>
            <a:endParaRPr lang="en-US" dirty="0">
              <a:solidFill>
                <a:srgbClr val="020202"/>
              </a:solidFill>
            </a:endParaRP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4</a:t>
            </a:fld>
            <a:endParaRPr lang="en-CA" dirty="0"/>
          </a:p>
        </p:txBody>
      </p:sp>
      <p:pic>
        <p:nvPicPr>
          <p:cNvPr id="3" name="Picture 2">
            <a:extLst>
              <a:ext uri="{FF2B5EF4-FFF2-40B4-BE49-F238E27FC236}">
                <a16:creationId xmlns:a16="http://schemas.microsoft.com/office/drawing/2014/main" id="{E560A557-C181-4A48-8D7E-31F5D1A5528E}"/>
              </a:ext>
            </a:extLst>
          </p:cNvPr>
          <p:cNvPicPr>
            <a:picLocks noChangeAspect="1"/>
          </p:cNvPicPr>
          <p:nvPr/>
        </p:nvPicPr>
        <p:blipFill>
          <a:blip r:embed="rId2"/>
          <a:stretch>
            <a:fillRect/>
          </a:stretch>
        </p:blipFill>
        <p:spPr>
          <a:xfrm>
            <a:off x="1599942" y="1475853"/>
            <a:ext cx="5944115" cy="1079086"/>
          </a:xfrm>
          <a:prstGeom prst="rect">
            <a:avLst/>
          </a:prstGeom>
        </p:spPr>
      </p:pic>
      <p:sp>
        <p:nvSpPr>
          <p:cNvPr id="6" name="TextBox 5">
            <a:extLst>
              <a:ext uri="{FF2B5EF4-FFF2-40B4-BE49-F238E27FC236}">
                <a16:creationId xmlns:a16="http://schemas.microsoft.com/office/drawing/2014/main" id="{669375B5-0B3B-41E2-8DF0-5036A43332B0}"/>
              </a:ext>
            </a:extLst>
          </p:cNvPr>
          <p:cNvSpPr txBox="1"/>
          <p:nvPr/>
        </p:nvSpPr>
        <p:spPr>
          <a:xfrm>
            <a:off x="266484" y="1631609"/>
            <a:ext cx="1368152" cy="923330"/>
          </a:xfrm>
          <a:prstGeom prst="rect">
            <a:avLst/>
          </a:prstGeom>
          <a:noFill/>
        </p:spPr>
        <p:txBody>
          <a:bodyPr wrap="square" rtlCol="0">
            <a:spAutoFit/>
          </a:bodyPr>
          <a:lstStyle/>
          <a:p>
            <a:r>
              <a:rPr lang="en-US" dirty="0"/>
              <a:t>Graphic from the SARPs</a:t>
            </a:r>
          </a:p>
        </p:txBody>
      </p:sp>
    </p:spTree>
    <p:extLst>
      <p:ext uri="{BB962C8B-B14F-4D97-AF65-F5344CB8AC3E}">
        <p14:creationId xmlns:p14="http://schemas.microsoft.com/office/powerpoint/2010/main" val="882686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C2 Link SARPs and Manual – RLP Context</a:t>
            </a:r>
          </a:p>
        </p:txBody>
      </p:sp>
      <p:sp>
        <p:nvSpPr>
          <p:cNvPr id="4" name="Inhaltsplatzhalter 3"/>
          <p:cNvSpPr>
            <a:spLocks noGrp="1"/>
          </p:cNvSpPr>
          <p:nvPr>
            <p:ph idx="1"/>
          </p:nvPr>
        </p:nvSpPr>
        <p:spPr>
          <a:xfrm>
            <a:off x="481422" y="3228568"/>
            <a:ext cx="8210925" cy="3240360"/>
          </a:xfrm>
        </p:spPr>
        <p:txBody>
          <a:bodyPr>
            <a:noAutofit/>
          </a:bodyPr>
          <a:lstStyle/>
          <a:p>
            <a:pPr marL="228600" lvl="2">
              <a:spcBef>
                <a:spcPts val="0"/>
              </a:spcBef>
            </a:pPr>
            <a:r>
              <a:rPr lang="en-US" sz="2000" dirty="0">
                <a:solidFill>
                  <a:srgbClr val="020202"/>
                </a:solidFill>
              </a:rPr>
              <a:t>The required performance of a C2 Link is highly dependent on </a:t>
            </a:r>
          </a:p>
          <a:p>
            <a:pPr marL="685800" lvl="3">
              <a:spcBef>
                <a:spcPts val="0"/>
              </a:spcBef>
            </a:pPr>
            <a:r>
              <a:rPr lang="en-US" sz="1800" dirty="0">
                <a:solidFill>
                  <a:srgbClr val="020202"/>
                </a:solidFill>
              </a:rPr>
              <a:t>The Target Level of Safety in the airspace = RLP</a:t>
            </a:r>
          </a:p>
          <a:p>
            <a:pPr marL="685800" lvl="3">
              <a:spcBef>
                <a:spcPts val="0"/>
              </a:spcBef>
            </a:pPr>
            <a:r>
              <a:rPr lang="en-US" sz="1800" dirty="0">
                <a:solidFill>
                  <a:srgbClr val="020202"/>
                </a:solidFill>
              </a:rPr>
              <a:t>The phase of flight = RLP</a:t>
            </a:r>
          </a:p>
          <a:p>
            <a:pPr marL="685800" lvl="3">
              <a:spcBef>
                <a:spcPts val="0"/>
              </a:spcBef>
            </a:pPr>
            <a:r>
              <a:rPr lang="en-US" sz="1800" dirty="0">
                <a:solidFill>
                  <a:srgbClr val="020202"/>
                </a:solidFill>
              </a:rPr>
              <a:t>The pilot activity it is supporting = RLP</a:t>
            </a:r>
          </a:p>
          <a:p>
            <a:pPr marL="685800" lvl="3">
              <a:spcBef>
                <a:spcPts val="0"/>
              </a:spcBef>
            </a:pPr>
            <a:r>
              <a:rPr lang="en-US" sz="1800" dirty="0">
                <a:solidFill>
                  <a:srgbClr val="020202"/>
                </a:solidFill>
              </a:rPr>
              <a:t>The level of automatic capability in the RPA and RPS = C2 Link Specification</a:t>
            </a:r>
          </a:p>
          <a:p>
            <a:pPr marL="1143000" lvl="4">
              <a:spcBef>
                <a:spcPts val="0"/>
              </a:spcBef>
            </a:pPr>
            <a:r>
              <a:rPr lang="en-US" sz="1600" dirty="0">
                <a:solidFill>
                  <a:srgbClr val="020202"/>
                </a:solidFill>
              </a:rPr>
              <a:t>Too many different levels of RPAS automatic capability to cover in the RLP/SARPs</a:t>
            </a:r>
          </a:p>
          <a:p>
            <a:pPr marL="228600" lvl="2">
              <a:spcBef>
                <a:spcPts val="0"/>
              </a:spcBef>
            </a:pPr>
            <a:r>
              <a:rPr lang="en-US" sz="2000" dirty="0">
                <a:solidFill>
                  <a:srgbClr val="020202"/>
                </a:solidFill>
              </a:rPr>
              <a:t>The RLP is developed by Aviation Safety Regulators</a:t>
            </a:r>
          </a:p>
          <a:p>
            <a:pPr marL="685800" lvl="3">
              <a:spcBef>
                <a:spcPts val="0"/>
              </a:spcBef>
            </a:pPr>
            <a:r>
              <a:rPr lang="en-US" sz="1800" dirty="0">
                <a:solidFill>
                  <a:srgbClr val="020202"/>
                </a:solidFill>
              </a:rPr>
              <a:t>The RPAS Designer then specifies the, RPAS design dependent, C2 Link Specification</a:t>
            </a:r>
          </a:p>
          <a:p>
            <a:pPr marL="685800" lvl="3">
              <a:spcBef>
                <a:spcPts val="0"/>
              </a:spcBef>
            </a:pPr>
            <a:r>
              <a:rPr lang="en-US" sz="1800" dirty="0">
                <a:solidFill>
                  <a:srgbClr val="020202"/>
                </a:solidFill>
              </a:rPr>
              <a:t>The RPAS Operator then contracts, through a Service Level Agreement with the C2CSP, for a QoSR for their planned operation</a:t>
            </a: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5</a:t>
            </a:fld>
            <a:endParaRPr lang="en-CA" dirty="0"/>
          </a:p>
        </p:txBody>
      </p:sp>
      <p:pic>
        <p:nvPicPr>
          <p:cNvPr id="3" name="Picture 2">
            <a:extLst>
              <a:ext uri="{FF2B5EF4-FFF2-40B4-BE49-F238E27FC236}">
                <a16:creationId xmlns:a16="http://schemas.microsoft.com/office/drawing/2014/main" id="{78A18DA2-2373-44D5-9713-7F5D377ADD77}"/>
              </a:ext>
            </a:extLst>
          </p:cNvPr>
          <p:cNvPicPr>
            <a:picLocks noChangeAspect="1"/>
          </p:cNvPicPr>
          <p:nvPr/>
        </p:nvPicPr>
        <p:blipFill>
          <a:blip r:embed="rId2"/>
          <a:stretch>
            <a:fillRect/>
          </a:stretch>
        </p:blipFill>
        <p:spPr>
          <a:xfrm>
            <a:off x="476607" y="1331960"/>
            <a:ext cx="8151058" cy="1780186"/>
          </a:xfrm>
          <a:prstGeom prst="rect">
            <a:avLst/>
          </a:prstGeom>
        </p:spPr>
      </p:pic>
    </p:spTree>
    <p:extLst>
      <p:ext uri="{BB962C8B-B14F-4D97-AF65-F5344CB8AC3E}">
        <p14:creationId xmlns:p14="http://schemas.microsoft.com/office/powerpoint/2010/main" val="3813690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C2 Link SARPs – Strategy</a:t>
            </a:r>
          </a:p>
        </p:txBody>
      </p:sp>
      <p:sp>
        <p:nvSpPr>
          <p:cNvPr id="4" name="Inhaltsplatzhalter 3"/>
          <p:cNvSpPr>
            <a:spLocks noGrp="1"/>
          </p:cNvSpPr>
          <p:nvPr>
            <p:ph idx="1"/>
          </p:nvPr>
        </p:nvSpPr>
        <p:spPr>
          <a:xfrm>
            <a:off x="107504" y="1407441"/>
            <a:ext cx="8816430" cy="5042422"/>
          </a:xfrm>
        </p:spPr>
        <p:txBody>
          <a:bodyPr>
            <a:noAutofit/>
          </a:bodyPr>
          <a:lstStyle/>
          <a:p>
            <a:pPr marL="228600" lvl="2">
              <a:spcBef>
                <a:spcPts val="0"/>
              </a:spcBef>
            </a:pPr>
            <a:r>
              <a:rPr lang="en-US" dirty="0">
                <a:solidFill>
                  <a:srgbClr val="020202"/>
                </a:solidFill>
              </a:rPr>
              <a:t>The Annex 10, Volume VI, Part II Systems SARPs</a:t>
            </a:r>
          </a:p>
          <a:p>
            <a:pPr marL="685800" lvl="3">
              <a:spcBef>
                <a:spcPts val="0"/>
              </a:spcBef>
            </a:pPr>
            <a:r>
              <a:rPr lang="en-US" dirty="0">
                <a:solidFill>
                  <a:srgbClr val="020202"/>
                </a:solidFill>
              </a:rPr>
              <a:t>Contain high level technical requirements that can be applied to any current or future C2 Link technology</a:t>
            </a:r>
          </a:p>
          <a:p>
            <a:pPr marL="1143000" lvl="4">
              <a:spcBef>
                <a:spcPts val="0"/>
              </a:spcBef>
            </a:pPr>
            <a:r>
              <a:rPr lang="en-US" dirty="0">
                <a:solidFill>
                  <a:srgbClr val="020202"/>
                </a:solidFill>
              </a:rPr>
              <a:t>SARPs will not need to change every time the technical solution changes or a new technology is introduced</a:t>
            </a:r>
          </a:p>
          <a:p>
            <a:pPr marL="1143000" lvl="4">
              <a:spcBef>
                <a:spcPts val="0"/>
              </a:spcBef>
            </a:pPr>
            <a:r>
              <a:rPr lang="en-US" dirty="0">
                <a:solidFill>
                  <a:srgbClr val="020202"/>
                </a:solidFill>
              </a:rPr>
              <a:t>SARPs provide a framework for any new technology concept</a:t>
            </a:r>
          </a:p>
          <a:p>
            <a:pPr marL="685800" lvl="3">
              <a:spcBef>
                <a:spcPts val="0"/>
              </a:spcBef>
            </a:pPr>
            <a:r>
              <a:rPr lang="en-US" dirty="0">
                <a:solidFill>
                  <a:srgbClr val="020202"/>
                </a:solidFill>
              </a:rPr>
              <a:t>SARPs standardize any C2 Link’s </a:t>
            </a:r>
          </a:p>
          <a:p>
            <a:pPr marL="1143000" lvl="4">
              <a:spcBef>
                <a:spcPts val="0"/>
              </a:spcBef>
            </a:pPr>
            <a:r>
              <a:rPr lang="en-US" dirty="0">
                <a:solidFill>
                  <a:srgbClr val="020202"/>
                </a:solidFill>
              </a:rPr>
              <a:t>Performance </a:t>
            </a:r>
          </a:p>
          <a:p>
            <a:pPr marL="1600200" lvl="5">
              <a:spcBef>
                <a:spcPts val="0"/>
              </a:spcBef>
            </a:pPr>
            <a:r>
              <a:rPr lang="en-US" sz="1600" dirty="0">
                <a:solidFill>
                  <a:srgbClr val="020202"/>
                </a:solidFill>
              </a:rPr>
              <a:t>Performance based RLP, high level concept and process, actual values in Manual</a:t>
            </a:r>
          </a:p>
          <a:p>
            <a:pPr marL="1143000" lvl="4">
              <a:spcBef>
                <a:spcPts val="0"/>
              </a:spcBef>
            </a:pPr>
            <a:r>
              <a:rPr lang="en-US" dirty="0">
                <a:solidFill>
                  <a:srgbClr val="020202"/>
                </a:solidFill>
              </a:rPr>
              <a:t>Management</a:t>
            </a:r>
          </a:p>
          <a:p>
            <a:pPr marL="1600200" lvl="5">
              <a:spcBef>
                <a:spcPts val="0"/>
              </a:spcBef>
            </a:pPr>
            <a:r>
              <a:rPr lang="en-US" sz="1600" dirty="0">
                <a:solidFill>
                  <a:srgbClr val="020202"/>
                </a:solidFill>
              </a:rPr>
              <a:t>Performance based, response to commands to Establish/Terminate, Switchover, Handover and Report Status, actual values in Manual</a:t>
            </a:r>
          </a:p>
          <a:p>
            <a:pPr marL="1143000" lvl="4">
              <a:spcBef>
                <a:spcPts val="0"/>
              </a:spcBef>
            </a:pPr>
            <a:r>
              <a:rPr lang="en-US" dirty="0">
                <a:solidFill>
                  <a:srgbClr val="020202"/>
                </a:solidFill>
              </a:rPr>
              <a:t>Compatibility</a:t>
            </a:r>
          </a:p>
          <a:p>
            <a:pPr marL="1600200" lvl="5">
              <a:spcBef>
                <a:spcPts val="0"/>
              </a:spcBef>
            </a:pPr>
            <a:r>
              <a:rPr lang="en-US" sz="1600" dirty="0">
                <a:solidFill>
                  <a:srgbClr val="020202"/>
                </a:solidFill>
              </a:rPr>
              <a:t>Performance based, management of interference and protection of systems, actual values in Manual </a:t>
            </a:r>
          </a:p>
          <a:p>
            <a:pPr marL="1143000" lvl="4">
              <a:spcBef>
                <a:spcPts val="0"/>
              </a:spcBef>
            </a:pPr>
            <a:r>
              <a:rPr lang="en-US" dirty="0">
                <a:solidFill>
                  <a:srgbClr val="020202"/>
                </a:solidFill>
              </a:rPr>
              <a:t>Security</a:t>
            </a:r>
          </a:p>
          <a:p>
            <a:pPr marL="1600200" lvl="5">
              <a:spcBef>
                <a:spcPts val="0"/>
              </a:spcBef>
            </a:pPr>
            <a:r>
              <a:rPr lang="en-US" sz="1600" dirty="0">
                <a:solidFill>
                  <a:srgbClr val="020202"/>
                </a:solidFill>
              </a:rPr>
              <a:t>Performance based security controls, actual values in Manual </a:t>
            </a:r>
          </a:p>
          <a:p>
            <a:pPr marL="1600200" lvl="5">
              <a:spcBef>
                <a:spcPts val="0"/>
              </a:spcBef>
            </a:pPr>
            <a:endParaRPr lang="en-US" dirty="0">
              <a:solidFill>
                <a:srgbClr val="020202"/>
              </a:solidFill>
            </a:endParaRP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6</a:t>
            </a:fld>
            <a:endParaRPr lang="en-CA" dirty="0"/>
          </a:p>
        </p:txBody>
      </p:sp>
    </p:spTree>
    <p:extLst>
      <p:ext uri="{BB962C8B-B14F-4D97-AF65-F5344CB8AC3E}">
        <p14:creationId xmlns:p14="http://schemas.microsoft.com/office/powerpoint/2010/main" val="230847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7</a:t>
            </a:fld>
            <a:endParaRPr lang="en-CA" dirty="0"/>
          </a:p>
        </p:txBody>
      </p:sp>
      <p:sp>
        <p:nvSpPr>
          <p:cNvPr id="3" name="Title 2"/>
          <p:cNvSpPr>
            <a:spLocks noGrp="1"/>
          </p:cNvSpPr>
          <p:nvPr>
            <p:ph type="title"/>
          </p:nvPr>
        </p:nvSpPr>
        <p:spPr>
          <a:xfrm>
            <a:off x="323528" y="878053"/>
            <a:ext cx="8686800" cy="648072"/>
          </a:xfrm>
        </p:spPr>
        <p:txBody>
          <a:bodyPr/>
          <a:lstStyle/>
          <a:p>
            <a:r>
              <a:rPr lang="en-GB" dirty="0"/>
              <a:t>SARPs on C2 Links for RPAS</a:t>
            </a:r>
          </a:p>
        </p:txBody>
      </p:sp>
      <p:sp>
        <p:nvSpPr>
          <p:cNvPr id="4" name="TextBox 3"/>
          <p:cNvSpPr txBox="1"/>
          <p:nvPr/>
        </p:nvSpPr>
        <p:spPr>
          <a:xfrm>
            <a:off x="539552" y="1526125"/>
            <a:ext cx="8516947" cy="5016758"/>
          </a:xfrm>
          <a:prstGeom prst="rect">
            <a:avLst/>
          </a:prstGeom>
          <a:noFill/>
        </p:spPr>
        <p:txBody>
          <a:bodyPr wrap="none" rtlCol="0">
            <a:spAutoFit/>
          </a:bodyPr>
          <a:lstStyle/>
          <a:p>
            <a:r>
              <a:rPr lang="en-GB" sz="1600" dirty="0">
                <a:solidFill>
                  <a:srgbClr val="FFC000"/>
                </a:solidFill>
              </a:rPr>
              <a:t>Abbreviations</a:t>
            </a:r>
          </a:p>
          <a:p>
            <a:r>
              <a:rPr lang="en-GB" sz="1600" dirty="0">
                <a:solidFill>
                  <a:srgbClr val="FFC000"/>
                </a:solidFill>
              </a:rPr>
              <a:t>Publications</a:t>
            </a:r>
          </a:p>
          <a:p>
            <a:r>
              <a:rPr lang="en-GB" sz="1600" dirty="0">
                <a:solidFill>
                  <a:srgbClr val="FFC000"/>
                </a:solidFill>
              </a:rPr>
              <a:t>Foreword</a:t>
            </a:r>
          </a:p>
          <a:p>
            <a:r>
              <a:rPr lang="en-GB" sz="1600" dirty="0">
                <a:solidFill>
                  <a:srgbClr val="00B050"/>
                </a:solidFill>
              </a:rPr>
              <a:t>Part I – C2 Link Procedures</a:t>
            </a:r>
          </a:p>
          <a:p>
            <a:pPr lvl="1"/>
            <a:r>
              <a:rPr lang="en-GB" sz="1600" dirty="0">
                <a:solidFill>
                  <a:srgbClr val="00B050"/>
                </a:solidFill>
              </a:rPr>
              <a:t>Chapter 1.	Definitions</a:t>
            </a:r>
          </a:p>
          <a:p>
            <a:pPr lvl="1"/>
            <a:r>
              <a:rPr lang="en-GB" sz="1600" dirty="0">
                <a:solidFill>
                  <a:srgbClr val="00B050"/>
                </a:solidFill>
              </a:rPr>
              <a:t>Chapter 2.	Specifications</a:t>
            </a:r>
          </a:p>
          <a:p>
            <a:pPr lvl="1"/>
            <a:r>
              <a:rPr lang="en-GB" sz="1600" dirty="0">
                <a:solidFill>
                  <a:srgbClr val="00B050"/>
                </a:solidFill>
              </a:rPr>
              <a:t>Chapter 3.	Procedures</a:t>
            </a:r>
          </a:p>
          <a:p>
            <a:r>
              <a:rPr lang="en-GB" sz="1600" dirty="0">
                <a:solidFill>
                  <a:srgbClr val="020202"/>
                </a:solidFill>
              </a:rPr>
              <a:t>Part I I – C2 Link Systems</a:t>
            </a:r>
          </a:p>
          <a:p>
            <a:pPr lvl="1"/>
            <a:r>
              <a:rPr lang="en-GB" sz="1600" dirty="0">
                <a:solidFill>
                  <a:srgbClr val="020202"/>
                </a:solidFill>
              </a:rPr>
              <a:t>Chapter 1	Definitions</a:t>
            </a:r>
          </a:p>
          <a:p>
            <a:pPr lvl="1"/>
            <a:r>
              <a:rPr lang="en-GB" sz="1600" dirty="0">
                <a:solidFill>
                  <a:srgbClr val="020202"/>
                </a:solidFill>
              </a:rPr>
              <a:t>Chapter 2	Systems </a:t>
            </a:r>
          </a:p>
          <a:p>
            <a:pPr lvl="1"/>
            <a:r>
              <a:rPr lang="en-GB" sz="1600" dirty="0">
                <a:solidFill>
                  <a:srgbClr val="020202"/>
                </a:solidFill>
              </a:rPr>
              <a:t>	     2.1	</a:t>
            </a:r>
            <a:r>
              <a:rPr lang="en-GB" sz="1600" dirty="0">
                <a:solidFill>
                  <a:srgbClr val="020202"/>
                </a:solidFill>
                <a:effectLst/>
                <a:ea typeface="Times New Roman" panose="02020603050405020304" pitchFamily="18" charset="0"/>
              </a:rPr>
              <a:t>System description</a:t>
            </a:r>
            <a:endParaRPr lang="en-GB" sz="1600" dirty="0">
              <a:solidFill>
                <a:srgbClr val="020202"/>
              </a:solidFill>
            </a:endParaRPr>
          </a:p>
          <a:p>
            <a:pPr lvl="1"/>
            <a:r>
              <a:rPr lang="en-GB" sz="1600" dirty="0">
                <a:solidFill>
                  <a:srgbClr val="020202"/>
                </a:solidFill>
              </a:rPr>
              <a:t>	     2.2	Interfaces</a:t>
            </a:r>
          </a:p>
          <a:p>
            <a:pPr lvl="2"/>
            <a:r>
              <a:rPr lang="en-GB" sz="1600" dirty="0">
                <a:solidFill>
                  <a:srgbClr val="020202"/>
                </a:solidFill>
              </a:rPr>
              <a:t>     2.3 	Frequency Spectrum</a:t>
            </a:r>
          </a:p>
          <a:p>
            <a:pPr lvl="2"/>
            <a:r>
              <a:rPr lang="en-GB" sz="1600" dirty="0">
                <a:solidFill>
                  <a:srgbClr val="020202"/>
                </a:solidFill>
              </a:rPr>
              <a:t>     2.4   	System Characteristics</a:t>
            </a:r>
          </a:p>
          <a:p>
            <a:pPr lvl="2"/>
            <a:r>
              <a:rPr lang="en-GB" sz="1600" dirty="0">
                <a:solidFill>
                  <a:srgbClr val="020202"/>
                </a:solidFill>
              </a:rPr>
              <a:t>     2.5   	User Data Transmission Characteristics</a:t>
            </a:r>
          </a:p>
          <a:p>
            <a:pPr lvl="2"/>
            <a:r>
              <a:rPr lang="en-GB" sz="1600" dirty="0">
                <a:solidFill>
                  <a:srgbClr val="020202"/>
                </a:solidFill>
              </a:rPr>
              <a:t>     2.6   	C2 Link User Data Performance Requirements</a:t>
            </a:r>
          </a:p>
          <a:p>
            <a:pPr lvl="2"/>
            <a:r>
              <a:rPr lang="en-GB" sz="1600" dirty="0">
                <a:solidFill>
                  <a:srgbClr val="020202"/>
                </a:solidFill>
              </a:rPr>
              <a:t>     2.7 	C2 Link Control Data Response Characteristics and Performance Requirements</a:t>
            </a:r>
          </a:p>
          <a:p>
            <a:pPr lvl="2"/>
            <a:r>
              <a:rPr lang="en-GB" sz="1600" dirty="0">
                <a:solidFill>
                  <a:srgbClr val="020202"/>
                </a:solidFill>
              </a:rPr>
              <a:t>     2.8   	Security</a:t>
            </a:r>
          </a:p>
          <a:p>
            <a:pPr lvl="2"/>
            <a:r>
              <a:rPr lang="en-GB" sz="1600" dirty="0">
                <a:solidFill>
                  <a:srgbClr val="00B050"/>
                </a:solidFill>
              </a:rPr>
              <a:t>     2.9   	Records</a:t>
            </a:r>
          </a:p>
          <a:p>
            <a:pPr lvl="2"/>
            <a:r>
              <a:rPr lang="en-GB" sz="1600" dirty="0">
                <a:solidFill>
                  <a:srgbClr val="00B050"/>
                </a:solidFill>
              </a:rPr>
              <a:t>     2.10 	C2 Link Communications Service Providers</a:t>
            </a:r>
            <a:endParaRPr lang="en-GB" dirty="0">
              <a:solidFill>
                <a:srgbClr val="00B050"/>
              </a:solidFill>
            </a:endParaRPr>
          </a:p>
        </p:txBody>
      </p:sp>
      <p:sp>
        <p:nvSpPr>
          <p:cNvPr id="2" name="TextBox 1">
            <a:extLst>
              <a:ext uri="{FF2B5EF4-FFF2-40B4-BE49-F238E27FC236}">
                <a16:creationId xmlns:a16="http://schemas.microsoft.com/office/drawing/2014/main" id="{93ECC7DB-7974-4104-850A-F3D3A8B2CECE}"/>
              </a:ext>
            </a:extLst>
          </p:cNvPr>
          <p:cNvSpPr txBox="1"/>
          <p:nvPr/>
        </p:nvSpPr>
        <p:spPr>
          <a:xfrm>
            <a:off x="6300192" y="3146235"/>
            <a:ext cx="2520280" cy="646331"/>
          </a:xfrm>
          <a:prstGeom prst="rect">
            <a:avLst/>
          </a:prstGeom>
          <a:noFill/>
          <a:ln>
            <a:solidFill>
              <a:srgbClr val="00B050"/>
            </a:solidFill>
          </a:ln>
        </p:spPr>
        <p:txBody>
          <a:bodyPr wrap="square" rtlCol="0">
            <a:spAutoFit/>
          </a:bodyPr>
          <a:lstStyle/>
          <a:p>
            <a:r>
              <a:rPr lang="en-US" dirty="0">
                <a:solidFill>
                  <a:srgbClr val="00B050"/>
                </a:solidFill>
              </a:rPr>
              <a:t>SARPs already adopted/effective</a:t>
            </a:r>
          </a:p>
        </p:txBody>
      </p:sp>
      <p:sp>
        <p:nvSpPr>
          <p:cNvPr id="6" name="TextBox 5">
            <a:extLst>
              <a:ext uri="{FF2B5EF4-FFF2-40B4-BE49-F238E27FC236}">
                <a16:creationId xmlns:a16="http://schemas.microsoft.com/office/drawing/2014/main" id="{4C4384C8-C100-4B2D-93E9-E31DD80CD9E6}"/>
              </a:ext>
            </a:extLst>
          </p:cNvPr>
          <p:cNvSpPr txBox="1"/>
          <p:nvPr/>
        </p:nvSpPr>
        <p:spPr>
          <a:xfrm>
            <a:off x="6300192" y="1578609"/>
            <a:ext cx="2520280" cy="923330"/>
          </a:xfrm>
          <a:prstGeom prst="rect">
            <a:avLst/>
          </a:prstGeom>
          <a:noFill/>
          <a:ln>
            <a:solidFill>
              <a:srgbClr val="FFC000"/>
            </a:solidFill>
          </a:ln>
        </p:spPr>
        <p:txBody>
          <a:bodyPr wrap="square" rtlCol="0">
            <a:spAutoFit/>
          </a:bodyPr>
          <a:lstStyle/>
          <a:p>
            <a:r>
              <a:rPr lang="en-US" dirty="0">
                <a:solidFill>
                  <a:srgbClr val="FFC000"/>
                </a:solidFill>
              </a:rPr>
              <a:t>Review to be completed by WGWHL/2 October 2021</a:t>
            </a:r>
          </a:p>
        </p:txBody>
      </p:sp>
      <p:sp>
        <p:nvSpPr>
          <p:cNvPr id="7" name="TextBox 6">
            <a:extLst>
              <a:ext uri="{FF2B5EF4-FFF2-40B4-BE49-F238E27FC236}">
                <a16:creationId xmlns:a16="http://schemas.microsoft.com/office/drawing/2014/main" id="{9385D7B1-0E67-4100-916E-1F330EE54301}"/>
              </a:ext>
            </a:extLst>
          </p:cNvPr>
          <p:cNvSpPr txBox="1"/>
          <p:nvPr/>
        </p:nvSpPr>
        <p:spPr>
          <a:xfrm>
            <a:off x="6300192" y="4221088"/>
            <a:ext cx="2520280" cy="646331"/>
          </a:xfrm>
          <a:prstGeom prst="rect">
            <a:avLst/>
          </a:prstGeom>
          <a:noFill/>
          <a:ln>
            <a:solidFill>
              <a:srgbClr val="020202"/>
            </a:solidFill>
          </a:ln>
        </p:spPr>
        <p:txBody>
          <a:bodyPr wrap="square" rtlCol="0">
            <a:spAutoFit/>
          </a:bodyPr>
          <a:lstStyle/>
          <a:p>
            <a:r>
              <a:rPr lang="en-US" dirty="0">
                <a:solidFill>
                  <a:srgbClr val="020202"/>
                </a:solidFill>
              </a:rPr>
              <a:t>Initial review completed in July 2021</a:t>
            </a:r>
          </a:p>
        </p:txBody>
      </p:sp>
    </p:spTree>
    <p:extLst>
      <p:ext uri="{BB962C8B-B14F-4D97-AF65-F5344CB8AC3E}">
        <p14:creationId xmlns:p14="http://schemas.microsoft.com/office/powerpoint/2010/main" val="2068555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Manual on C2 Links for RPAS - Strategy</a:t>
            </a:r>
          </a:p>
        </p:txBody>
      </p:sp>
      <p:sp>
        <p:nvSpPr>
          <p:cNvPr id="4" name="Inhaltsplatzhalter 3"/>
          <p:cNvSpPr>
            <a:spLocks noGrp="1"/>
          </p:cNvSpPr>
          <p:nvPr>
            <p:ph idx="1"/>
          </p:nvPr>
        </p:nvSpPr>
        <p:spPr>
          <a:xfrm>
            <a:off x="107504" y="1300946"/>
            <a:ext cx="8800703" cy="4601160"/>
          </a:xfrm>
        </p:spPr>
        <p:txBody>
          <a:bodyPr>
            <a:noAutofit/>
          </a:bodyPr>
          <a:lstStyle/>
          <a:p>
            <a:pPr marL="228600" lvl="2">
              <a:spcBef>
                <a:spcPts val="0"/>
              </a:spcBef>
            </a:pPr>
            <a:r>
              <a:rPr lang="en-US" dirty="0">
                <a:solidFill>
                  <a:srgbClr val="020202"/>
                </a:solidFill>
              </a:rPr>
              <a:t>The Manual on C2 Links for RPAS will evolve as ICAO, its member states, and the RPAS industry learn more about the certification and operation of C2 Links</a:t>
            </a:r>
          </a:p>
          <a:p>
            <a:pPr marL="685800" lvl="3">
              <a:spcBef>
                <a:spcPts val="0"/>
              </a:spcBef>
            </a:pPr>
            <a:r>
              <a:rPr lang="en-US" dirty="0">
                <a:solidFill>
                  <a:srgbClr val="020202"/>
                </a:solidFill>
              </a:rPr>
              <a:t>Regular updates to the Manual on C2 Links for RPAS are anticipated</a:t>
            </a:r>
          </a:p>
          <a:p>
            <a:pPr marL="228600" lvl="2">
              <a:spcBef>
                <a:spcPts val="0"/>
              </a:spcBef>
            </a:pPr>
            <a:r>
              <a:rPr lang="en-US" dirty="0">
                <a:solidFill>
                  <a:srgbClr val="020202"/>
                </a:solidFill>
              </a:rPr>
              <a:t>The first version of the Manual on C2 Links for RPAS will focus on setting up the foundations and methods that States will use to develop C2CSP certification and management as well as the development of specific RLP types (grouped values of RLP parameters for certain phases of flight and airspaces)</a:t>
            </a:r>
          </a:p>
          <a:p>
            <a:pPr marL="685800" lvl="3">
              <a:spcBef>
                <a:spcPts val="0"/>
              </a:spcBef>
            </a:pPr>
            <a:r>
              <a:rPr lang="en-US" dirty="0">
                <a:solidFill>
                  <a:srgbClr val="020202"/>
                </a:solidFill>
              </a:rPr>
              <a:t>Chapter 1.  Introduction to C2 Links for RPAS</a:t>
            </a:r>
          </a:p>
          <a:p>
            <a:pPr marL="685800" lvl="3">
              <a:spcBef>
                <a:spcPts val="0"/>
              </a:spcBef>
            </a:pPr>
            <a:r>
              <a:rPr lang="en-US" dirty="0">
                <a:solidFill>
                  <a:srgbClr val="020202"/>
                </a:solidFill>
              </a:rPr>
              <a:t>Chapter 2.  The C2 Link Service Provision and Communication Service Providers</a:t>
            </a:r>
          </a:p>
          <a:p>
            <a:pPr marL="685800" lvl="3">
              <a:spcBef>
                <a:spcPts val="0"/>
              </a:spcBef>
            </a:pPr>
            <a:r>
              <a:rPr lang="en-US" dirty="0">
                <a:solidFill>
                  <a:srgbClr val="020202"/>
                </a:solidFill>
              </a:rPr>
              <a:t>Chapter 3.  RLP description, method to develop etc. with worked examples</a:t>
            </a:r>
          </a:p>
          <a:p>
            <a:pPr marL="1143000" lvl="4">
              <a:spcBef>
                <a:spcPts val="0"/>
              </a:spcBef>
            </a:pPr>
            <a:r>
              <a:rPr lang="en-US" sz="1400" dirty="0">
                <a:solidFill>
                  <a:srgbClr val="020202"/>
                </a:solidFill>
              </a:rPr>
              <a:t>RLP values are not currently planned to be in the initial version of the Manual on C2 Links for RPAS, but it is anticipated that they will be added as they become available</a:t>
            </a:r>
          </a:p>
          <a:p>
            <a:pPr marL="228600" lvl="2">
              <a:spcBef>
                <a:spcPts val="0"/>
              </a:spcBef>
            </a:pPr>
            <a:endParaRPr lang="en-US" dirty="0">
              <a:solidFill>
                <a:srgbClr val="020202"/>
              </a:solidFill>
            </a:endParaRP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8</a:t>
            </a:fld>
            <a:endParaRPr lang="en-CA" dirty="0"/>
          </a:p>
        </p:txBody>
      </p:sp>
    </p:spTree>
    <p:extLst>
      <p:ext uri="{BB962C8B-B14F-4D97-AF65-F5344CB8AC3E}">
        <p14:creationId xmlns:p14="http://schemas.microsoft.com/office/powerpoint/2010/main" val="2332858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0" y="755896"/>
            <a:ext cx="9160236" cy="576064"/>
          </a:xfrm>
        </p:spPr>
        <p:txBody>
          <a:bodyPr/>
          <a:lstStyle/>
          <a:p>
            <a:r>
              <a:rPr lang="en-US" sz="3200" dirty="0"/>
              <a:t>Manual on C2 Links for RPAS - Strategy</a:t>
            </a:r>
          </a:p>
        </p:txBody>
      </p:sp>
      <p:sp>
        <p:nvSpPr>
          <p:cNvPr id="4" name="Inhaltsplatzhalter 3"/>
          <p:cNvSpPr>
            <a:spLocks noGrp="1"/>
          </p:cNvSpPr>
          <p:nvPr>
            <p:ph idx="1"/>
          </p:nvPr>
        </p:nvSpPr>
        <p:spPr>
          <a:xfrm>
            <a:off x="163785" y="1418470"/>
            <a:ext cx="8816430" cy="5127619"/>
          </a:xfrm>
        </p:spPr>
        <p:txBody>
          <a:bodyPr>
            <a:noAutofit/>
          </a:bodyPr>
          <a:lstStyle/>
          <a:p>
            <a:pPr marL="228600" lvl="2">
              <a:spcBef>
                <a:spcPts val="0"/>
              </a:spcBef>
            </a:pPr>
            <a:r>
              <a:rPr lang="en-US" sz="2000" dirty="0">
                <a:solidFill>
                  <a:srgbClr val="020202"/>
                </a:solidFill>
              </a:rPr>
              <a:t>WG2 has a challenge</a:t>
            </a:r>
          </a:p>
          <a:p>
            <a:pPr marL="685800" lvl="3">
              <a:spcBef>
                <a:spcPts val="0"/>
              </a:spcBef>
            </a:pPr>
            <a:r>
              <a:rPr lang="en-US" sz="1800" dirty="0">
                <a:solidFill>
                  <a:srgbClr val="020202"/>
                </a:solidFill>
              </a:rPr>
              <a:t>Without RLP, it is not possible to assess the suitability of a C2 Link technology</a:t>
            </a:r>
          </a:p>
          <a:p>
            <a:pPr marL="685800" lvl="3">
              <a:spcBef>
                <a:spcPts val="0"/>
              </a:spcBef>
            </a:pPr>
            <a:r>
              <a:rPr lang="en-US" sz="1800" dirty="0">
                <a:solidFill>
                  <a:srgbClr val="020202"/>
                </a:solidFill>
              </a:rPr>
              <a:t>Without C2 Link technologies it is not possible to gather experience and data to enable RLP to be determined and validated</a:t>
            </a:r>
          </a:p>
          <a:p>
            <a:pPr marL="228600" lvl="2">
              <a:spcBef>
                <a:spcPts val="0"/>
              </a:spcBef>
            </a:pPr>
            <a:r>
              <a:rPr lang="en-US" sz="2000" dirty="0">
                <a:solidFill>
                  <a:srgbClr val="020202"/>
                </a:solidFill>
              </a:rPr>
              <a:t>The Manual on C2 Links for RPAS will encourage States to contribute to the development of RLP at a national level and then bring their findings to ICAO</a:t>
            </a:r>
          </a:p>
          <a:p>
            <a:pPr marL="228600" lvl="2">
              <a:spcBef>
                <a:spcPts val="0"/>
              </a:spcBef>
            </a:pPr>
            <a:r>
              <a:rPr lang="en-US" sz="2000" dirty="0">
                <a:solidFill>
                  <a:srgbClr val="020202"/>
                </a:solidFill>
              </a:rPr>
              <a:t>Since specific RLP values are not available currently it is not possible to indicate the suitability of any technical solution in the first version of the Manual on C2 Links for RPAS </a:t>
            </a:r>
          </a:p>
          <a:p>
            <a:pPr marL="228600" lvl="2">
              <a:spcBef>
                <a:spcPts val="0"/>
              </a:spcBef>
            </a:pPr>
            <a:r>
              <a:rPr lang="en-US" sz="2000" dirty="0">
                <a:solidFill>
                  <a:srgbClr val="020202"/>
                </a:solidFill>
              </a:rPr>
              <a:t>To ensure States do get guidance and work towards international harmonization, the Manual on C2 Links for RPAS will describe the “Candidate” C2 Link technologies that are being considered at this time</a:t>
            </a:r>
          </a:p>
          <a:p>
            <a:pPr marL="228600" lvl="2">
              <a:spcBef>
                <a:spcPts val="0"/>
              </a:spcBef>
            </a:pPr>
            <a:r>
              <a:rPr lang="en-US" sz="2000" dirty="0">
                <a:solidFill>
                  <a:srgbClr val="020202"/>
                </a:solidFill>
              </a:rPr>
              <a:t>Future versions of the Manual on C2 Links for RPAS will contain RLP values for various airspaces and phases of flight</a:t>
            </a:r>
          </a:p>
          <a:p>
            <a:pPr marL="228600" lvl="2">
              <a:spcBef>
                <a:spcPts val="0"/>
              </a:spcBef>
            </a:pPr>
            <a:r>
              <a:rPr lang="en-US" sz="2000" dirty="0">
                <a:solidFill>
                  <a:srgbClr val="020202"/>
                </a:solidFill>
              </a:rPr>
              <a:t>Future versions of the the Manual on C2 Links for RPAS will contain suitable C2 Link technologies and the performance they can achieve</a:t>
            </a: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9</a:t>
            </a:fld>
            <a:endParaRPr lang="en-CA" dirty="0"/>
          </a:p>
        </p:txBody>
      </p:sp>
    </p:spTree>
    <p:extLst>
      <p:ext uri="{BB962C8B-B14F-4D97-AF65-F5344CB8AC3E}">
        <p14:creationId xmlns:p14="http://schemas.microsoft.com/office/powerpoint/2010/main" val="1397606175"/>
      </p:ext>
    </p:extLst>
  </p:cSld>
  <p:clrMapOvr>
    <a:masterClrMapping/>
  </p:clrMapOvr>
</p:sld>
</file>

<file path=ppt/theme/theme1.xml><?xml version="1.0" encoding="utf-8"?>
<a:theme xmlns:a="http://schemas.openxmlformats.org/drawingml/2006/main" name="Office Theme">
  <a:themeElements>
    <a:clrScheme name="ICAO - Capacity &amp; Efficiency">
      <a:dk1>
        <a:srgbClr val="279DD9"/>
      </a:dk1>
      <a:lt1>
        <a:sysClr val="window" lastClr="FFFFFF"/>
      </a:lt1>
      <a:dk2>
        <a:srgbClr val="006EB7"/>
      </a:dk2>
      <a:lt2>
        <a:srgbClr val="FFFFFF"/>
      </a:lt2>
      <a:accent1>
        <a:srgbClr val="0054A4"/>
      </a:accent1>
      <a:accent2>
        <a:srgbClr val="A1CFEF"/>
      </a:accent2>
      <a:accent3>
        <a:srgbClr val="8DC63F"/>
      </a:accent3>
      <a:accent4>
        <a:srgbClr val="CED8DD"/>
      </a:accent4>
      <a:accent5>
        <a:srgbClr val="8C99A1"/>
      </a:accent5>
      <a:accent6>
        <a:srgbClr val="5A6870"/>
      </a:accent6>
      <a:hlink>
        <a:srgbClr val="39474F"/>
      </a:hlink>
      <a:folHlink>
        <a:srgbClr val="C400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72B09A9A77C4438999FF1325BEF759" ma:contentTypeVersion="0" ma:contentTypeDescription="Create a new document." ma:contentTypeScope="" ma:versionID="65bd2d6fcaa3f4ac24b296b660148a9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D911145-46CC-44A1-A49A-227FEB654895}">
  <ds:schemaRefs>
    <ds:schemaRef ds:uri="http://schemas.microsoft.com/sharepoint/v3/contenttype/forms"/>
  </ds:schemaRefs>
</ds:datastoreItem>
</file>

<file path=customXml/itemProps2.xml><?xml version="1.0" encoding="utf-8"?>
<ds:datastoreItem xmlns:ds="http://schemas.openxmlformats.org/officeDocument/2006/customXml" ds:itemID="{24D8D250-1B82-4ABB-AEDF-35EB804B0128}"/>
</file>

<file path=customXml/itemProps3.xml><?xml version="1.0" encoding="utf-8"?>
<ds:datastoreItem xmlns:ds="http://schemas.openxmlformats.org/officeDocument/2006/customXml" ds:itemID="{207D0E71-EDDC-4198-BD78-AA6757A28AC1}">
  <ds:schemaRefs>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6695</TotalTime>
  <Words>1515</Words>
  <Application>Microsoft Office PowerPoint</Application>
  <PresentationFormat>On-screen Show (4:3)</PresentationFormat>
  <Paragraphs>143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Arial Black</vt:lpstr>
      <vt:lpstr>Calibri</vt:lpstr>
      <vt:lpstr>Times New Roman</vt:lpstr>
      <vt:lpstr>Office Theme</vt:lpstr>
      <vt:lpstr>SARPs and Manual on C2 Links for RPAS  - Status Update -</vt:lpstr>
      <vt:lpstr>C2 Link SARPs and Manual - Background</vt:lpstr>
      <vt:lpstr>C2 Link SARPs and Manual - Background</vt:lpstr>
      <vt:lpstr>C2 Link SARPs and Manual - Background</vt:lpstr>
      <vt:lpstr>C2 Link SARPs and Manual – RLP Context</vt:lpstr>
      <vt:lpstr>C2 Link SARPs – Strategy</vt:lpstr>
      <vt:lpstr>SARPs on C2 Links for RPAS</vt:lpstr>
      <vt:lpstr>Manual on C2 Links for RPAS - Strategy</vt:lpstr>
      <vt:lpstr>Manual on C2 Links for RPAS - Strategy</vt:lpstr>
      <vt:lpstr>Manual on C2 Links for RPAS – First Version</vt:lpstr>
      <vt:lpstr>Manual on C2 Links for RPAS - Chapter 4</vt:lpstr>
      <vt:lpstr>C2 Link SARPs and Manual – Next Steps</vt:lpstr>
      <vt:lpstr>PowerPoint Presentation</vt:lpstr>
    </vt:vector>
  </TitlesOfParts>
  <Company>I.C.A.O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Philbin, Anthony</dc:creator>
  <cp:lastModifiedBy>Jonasson, Loftur</cp:lastModifiedBy>
  <cp:revision>613</cp:revision>
  <cp:lastPrinted>2021-05-20T19:40:36Z</cp:lastPrinted>
  <dcterms:created xsi:type="dcterms:W3CDTF">2013-08-20T15:49:37Z</dcterms:created>
  <dcterms:modified xsi:type="dcterms:W3CDTF">2021-09-24T18:24:51Z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0x010100B372B09A9A77C4438999FF1325BEF759</vt:lpwstr>
  </property>
</Properties>
</file>