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57" r:id="rId8"/>
    <p:sldId id="260" r:id="rId9"/>
    <p:sldId id="266" r:id="rId10"/>
    <p:sldId id="267" r:id="rId11"/>
    <p:sldId id="268" r:id="rId12"/>
    <p:sldId id="265" r:id="rId13"/>
    <p:sldId id="259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PREZ DSNA SEU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5965825" y="6303963"/>
            <a:ext cx="270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algn="r" eaLnBrk="1">
              <a:lnSpc>
                <a:spcPct val="93000"/>
              </a:lnSpc>
            </a:pPr>
            <a:r>
              <a:rPr lang="en-GB" altLang="fr-FR" sz="100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Direction Générale de l’Aviation Civile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282700" y="6591300"/>
            <a:ext cx="73929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algn="r" eaLnBrk="1">
              <a:lnSpc>
                <a:spcPct val="93000"/>
              </a:lnSpc>
            </a:pPr>
            <a:r>
              <a:rPr lang="en-GB" altLang="fr-FR" sz="90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Ministère de la Transition écologique et  solidaire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5016" y="2130425"/>
            <a:ext cx="4913183" cy="1470025"/>
          </a:xfrm>
        </p:spPr>
        <p:txBody>
          <a:bodyPr/>
          <a:lstStyle>
            <a:lvl1pPr>
              <a:defRPr>
                <a:solidFill>
                  <a:srgbClr val="5E39BF"/>
                </a:solidFill>
                <a:latin typeface="Liberation Sans"/>
                <a:cs typeface="Liberatio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45016" y="3886200"/>
            <a:ext cx="4227384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2D064-F0E6-4C7A-AE8F-6F8CE51B806B}" type="datetimeFigureOut">
              <a:rPr lang="fr-FR" altLang="fr-FR"/>
              <a:pPr/>
              <a:t>23/01/2019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550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pagesintercalaire DSNA seu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5965825" y="6303963"/>
            <a:ext cx="270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algn="r" eaLnBrk="1">
              <a:lnSpc>
                <a:spcPct val="93000"/>
              </a:lnSpc>
            </a:pPr>
            <a:r>
              <a:rPr lang="en-GB" altLang="fr-FR" sz="100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Direction Générale de l’Aviation Civile</a:t>
            </a: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1282700" y="6591300"/>
            <a:ext cx="73929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algn="r" eaLnBrk="1">
              <a:lnSpc>
                <a:spcPct val="93000"/>
              </a:lnSpc>
            </a:pPr>
            <a:r>
              <a:rPr lang="en-GB" altLang="fr-FR" sz="90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Ministère de la Transition écologique et  solidaire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641" y="2286000"/>
            <a:ext cx="8229600" cy="1143000"/>
          </a:xfrm>
        </p:spPr>
        <p:txBody>
          <a:bodyPr/>
          <a:lstStyle>
            <a:lvl1pPr>
              <a:defRPr>
                <a:solidFill>
                  <a:srgbClr val="5E39B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2649E-0CB9-41F3-8ABB-65F01994001F}" type="datetimeFigureOut">
              <a:rPr lang="fr-FR" altLang="fr-FR"/>
              <a:pPr/>
              <a:t>23/01/2019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93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326" y="254314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rgbClr val="5E39B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4326" y="14065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F811B-6EC9-4457-9ED1-B7E41F160BFD}" type="datetimeFigureOut">
              <a:rPr lang="fr-FR" altLang="fr-FR"/>
              <a:pPr/>
              <a:t>23/01/2019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588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 descr="pages DSNA copi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fld id="{24591242-FA2D-4714-8238-236A88F47756}" type="datetimeFigureOut">
              <a:rPr lang="fr-FR" altLang="fr-FR"/>
              <a:pPr/>
              <a:t>23/01/2019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fld id="{C28F4244-1B66-4E78-A383-87889937C3B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82700" y="6591300"/>
            <a:ext cx="73929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algn="r" eaLnBrk="1">
              <a:lnSpc>
                <a:spcPct val="93000"/>
              </a:lnSpc>
            </a:pPr>
            <a:r>
              <a:rPr lang="en-GB" altLang="fr-FR" sz="90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Ministère de la Transition écologique et  solidaire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965825" y="6303963"/>
            <a:ext cx="270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algn="r" eaLnBrk="1">
              <a:lnSpc>
                <a:spcPct val="93000"/>
              </a:lnSpc>
            </a:pPr>
            <a:r>
              <a:rPr lang="en-GB" altLang="fr-FR" sz="100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Direction Générale de l’Aviation Civile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re 3"/>
          <p:cNvSpPr>
            <a:spLocks noGrp="1"/>
          </p:cNvSpPr>
          <p:nvPr>
            <p:ph type="ctrTitle"/>
          </p:nvPr>
        </p:nvSpPr>
        <p:spPr>
          <a:xfrm>
            <a:off x="3544888" y="1581912"/>
            <a:ext cx="4913312" cy="2843783"/>
          </a:xfrm>
        </p:spPr>
        <p:txBody>
          <a:bodyPr/>
          <a:lstStyle/>
          <a:p>
            <a:pPr eaLnBrk="1" hangingPunct="1"/>
            <a:r>
              <a:rPr lang="en-US" altLang="fr-FR" dirty="0" smtClean="0">
                <a:latin typeface="Liberation Sans" pitchFamily="34" charset="0"/>
                <a:ea typeface="ヒラギノ角ゴ Pro W3" pitchFamily="126" charset="-128"/>
                <a:cs typeface="Liberation Sans" pitchFamily="34" charset="0"/>
              </a:rPr>
              <a:t>French ongoing Works on the </a:t>
            </a:r>
            <a:br>
              <a:rPr lang="en-US" altLang="fr-FR" dirty="0" smtClean="0">
                <a:latin typeface="Liberation Sans" pitchFamily="34" charset="0"/>
                <a:ea typeface="ヒラギノ角ゴ Pro W3" pitchFamily="126" charset="-128"/>
                <a:cs typeface="Liberation Sans" pitchFamily="34" charset="0"/>
              </a:rPr>
            </a:br>
            <a:r>
              <a:rPr lang="en-US" altLang="fr-FR" dirty="0" smtClean="0">
                <a:latin typeface="Liberation Sans" pitchFamily="34" charset="0"/>
                <a:ea typeface="ヒラギノ角ゴ Pro W3" pitchFamily="126" charset="-128"/>
                <a:cs typeface="Liberation Sans" pitchFamily="34" charset="0"/>
              </a:rPr>
              <a:t>31,8-33,4 GHz Frequency band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205472" y="5376672"/>
            <a:ext cx="1388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Presented by </a:t>
            </a:r>
          </a:p>
          <a:p>
            <a:r>
              <a:rPr lang="en-US" sz="1400" b="1" dirty="0" smtClean="0"/>
              <a:t>Christian Fleury </a:t>
            </a:r>
          </a:p>
          <a:p>
            <a:r>
              <a:rPr lang="en-US" sz="1400" b="1" dirty="0" smtClean="0"/>
              <a:t>DGAC - DSNA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6424" y="621792"/>
            <a:ext cx="7837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is the band in Europe (at CEPT Level) shared with the fixed service?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2416" y="1572768"/>
            <a:ext cx="751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Recommendation  </a:t>
            </a:r>
            <a:r>
              <a:rPr lang="en-US" dirty="0"/>
              <a:t>ITU-R </a:t>
            </a:r>
            <a:r>
              <a:rPr lang="en-US" dirty="0" smtClean="0"/>
              <a:t>M.1466-1, EFVS would need 500 MHz band to operate.</a:t>
            </a:r>
          </a:p>
          <a:p>
            <a:r>
              <a:rPr lang="en-US" dirty="0" smtClean="0"/>
              <a:t> To be efficient, we have to use the center Gap.</a:t>
            </a:r>
            <a:r>
              <a:rPr lang="en-US" i="1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97" y="2388680"/>
            <a:ext cx="6810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 rot="20257468">
            <a:off x="2967799" y="4531278"/>
            <a:ext cx="356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Not Spectrum efficient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53128" y="38496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6424" y="621792"/>
            <a:ext cx="7837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is the band in Europe (at CEPT Level) shared with the fixed service?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2416" y="1572768"/>
            <a:ext cx="751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submitted some thought/solution.</a:t>
            </a:r>
            <a:endParaRPr lang="en-US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6" y="2183038"/>
            <a:ext cx="67151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88536" y="33508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6424" y="292608"/>
            <a:ext cx="3813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Experimentations and conclusions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9224" y="877823"/>
            <a:ext cx="4970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2018, </a:t>
            </a:r>
            <a:r>
              <a:rPr lang="en-US" dirty="0" err="1" smtClean="0"/>
              <a:t>Dassault</a:t>
            </a:r>
            <a:r>
              <a:rPr lang="en-US" dirty="0"/>
              <a:t> </a:t>
            </a:r>
            <a:r>
              <a:rPr lang="en-US" dirty="0" smtClean="0"/>
              <a:t>Aviation carried out experimentations on the sensor in the 32GHz frequency band.</a:t>
            </a:r>
          </a:p>
          <a:p>
            <a:r>
              <a:rPr lang="en-US" dirty="0" smtClean="0"/>
              <a:t>The result showed that a bandwidth of 350Mhz give an acceptable/suitable resolution for civil application.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76" y="3763509"/>
            <a:ext cx="6957822" cy="146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12692" y="347271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140+112*2=364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49" y="0"/>
            <a:ext cx="3030151" cy="341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62075" y="5302246"/>
            <a:ext cx="68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configuration, the impact on Fixed service is 50% less. And a channel Uplink CH1/Downlink CH6 is still possible.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4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65376" y="2295144"/>
            <a:ext cx="6007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ladea" panose="02040503050406030204" pitchFamily="18" charset="0"/>
              </a:rPr>
              <a:t>Questions?</a:t>
            </a:r>
            <a:endParaRPr lang="en-US" sz="8000" dirty="0">
              <a:latin typeface="Calade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55" y="663320"/>
            <a:ext cx="6092597" cy="36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69847" y="4288535"/>
            <a:ext cx="7644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	5.547 A </a:t>
            </a:r>
            <a:r>
              <a:rPr lang="fr-FR" sz="1600" i="1" dirty="0"/>
              <a:t>Administrations </a:t>
            </a:r>
            <a:r>
              <a:rPr lang="fr-FR" sz="1600" i="1" dirty="0" err="1"/>
              <a:t>should</a:t>
            </a:r>
            <a:r>
              <a:rPr lang="fr-FR" sz="1600" i="1" dirty="0"/>
              <a:t> </a:t>
            </a:r>
            <a:r>
              <a:rPr lang="fr-FR" sz="1600" i="1" dirty="0" err="1"/>
              <a:t>take</a:t>
            </a:r>
            <a:r>
              <a:rPr lang="fr-FR" sz="1600" i="1" dirty="0"/>
              <a:t> </a:t>
            </a:r>
            <a:r>
              <a:rPr lang="fr-FR" sz="1600" i="1" dirty="0" err="1"/>
              <a:t>practical</a:t>
            </a:r>
            <a:r>
              <a:rPr lang="fr-FR" sz="1600" i="1" dirty="0"/>
              <a:t> </a:t>
            </a:r>
            <a:r>
              <a:rPr lang="fr-FR" sz="1600" i="1" dirty="0" err="1"/>
              <a:t>measures</a:t>
            </a:r>
            <a:r>
              <a:rPr lang="fr-FR" sz="1600" i="1" dirty="0"/>
              <a:t> to </a:t>
            </a:r>
            <a:r>
              <a:rPr lang="fr-FR" sz="1600" i="1" dirty="0" err="1"/>
              <a:t>minimize</a:t>
            </a:r>
            <a:r>
              <a:rPr lang="fr-FR" sz="1600" i="1" dirty="0"/>
              <a:t> the </a:t>
            </a:r>
            <a:r>
              <a:rPr lang="fr-FR" sz="1600" i="1" dirty="0" err="1" smtClean="0"/>
              <a:t>potential</a:t>
            </a:r>
            <a:endParaRPr lang="fr-FR" sz="1600" i="1" dirty="0" smtClean="0"/>
          </a:p>
          <a:p>
            <a:r>
              <a:rPr lang="fr-FR" sz="1600" i="1" dirty="0" smtClean="0"/>
              <a:t> </a:t>
            </a:r>
            <a:r>
              <a:rPr lang="fr-FR" sz="1600" i="1" dirty="0" err="1"/>
              <a:t>interference</a:t>
            </a:r>
            <a:r>
              <a:rPr lang="fr-FR" sz="1600" i="1" dirty="0"/>
              <a:t> </a:t>
            </a:r>
            <a:r>
              <a:rPr lang="fr-FR" sz="1600" i="1" dirty="0" err="1"/>
              <a:t>between</a:t>
            </a:r>
            <a:r>
              <a:rPr lang="fr-FR" sz="1600" i="1" dirty="0"/>
              <a:t> stations in the </a:t>
            </a:r>
            <a:r>
              <a:rPr lang="fr-FR" sz="1600" i="1" dirty="0" err="1"/>
              <a:t>fixed</a:t>
            </a:r>
            <a:r>
              <a:rPr lang="fr-FR" sz="1600" i="1" dirty="0"/>
              <a:t> service and </a:t>
            </a:r>
            <a:r>
              <a:rPr lang="fr-FR" sz="1600" i="1" dirty="0" err="1"/>
              <a:t>airborne</a:t>
            </a:r>
            <a:r>
              <a:rPr lang="fr-FR" sz="1600" i="1" dirty="0"/>
              <a:t> stations  in </a:t>
            </a:r>
            <a:r>
              <a:rPr lang="fr-FR" sz="1600" i="1" dirty="0" smtClean="0"/>
              <a:t>the</a:t>
            </a:r>
          </a:p>
          <a:p>
            <a:r>
              <a:rPr lang="fr-FR" sz="1600" i="1" dirty="0" smtClean="0"/>
              <a:t>radionavigation </a:t>
            </a:r>
            <a:r>
              <a:rPr lang="fr-FR" sz="1600" i="1" dirty="0"/>
              <a:t>service in the 31.8-33.4 GHz band, </a:t>
            </a:r>
            <a:r>
              <a:rPr lang="fr-FR" sz="1600" i="1" dirty="0" err="1"/>
              <a:t>taking</a:t>
            </a:r>
            <a:r>
              <a:rPr lang="fr-FR" sz="1600" i="1" dirty="0"/>
              <a:t> </a:t>
            </a:r>
            <a:r>
              <a:rPr lang="fr-FR" sz="1600" i="1" dirty="0" err="1"/>
              <a:t>into</a:t>
            </a:r>
            <a:r>
              <a:rPr lang="fr-FR" sz="1600" i="1" dirty="0"/>
              <a:t> </a:t>
            </a:r>
            <a:r>
              <a:rPr lang="fr-FR" sz="1600" i="1" dirty="0" err="1"/>
              <a:t>account</a:t>
            </a:r>
            <a:r>
              <a:rPr lang="fr-FR" sz="1600" i="1" dirty="0"/>
              <a:t> the </a:t>
            </a:r>
            <a:r>
              <a:rPr lang="fr-FR" sz="1600" i="1" dirty="0" err="1"/>
              <a:t>operational</a:t>
            </a:r>
            <a:r>
              <a:rPr lang="fr-FR" sz="1600" i="1" dirty="0"/>
              <a:t> </a:t>
            </a:r>
            <a:endParaRPr lang="fr-FR" sz="1600" i="1" dirty="0" smtClean="0"/>
          </a:p>
          <a:p>
            <a:r>
              <a:rPr lang="fr-FR" sz="1600" i="1" dirty="0" err="1" smtClean="0"/>
              <a:t>needs</a:t>
            </a:r>
            <a:r>
              <a:rPr lang="fr-FR" sz="1600" i="1" dirty="0" smtClean="0"/>
              <a:t> </a:t>
            </a:r>
            <a:r>
              <a:rPr lang="fr-FR" sz="1600" i="1" dirty="0"/>
              <a:t>of the </a:t>
            </a:r>
            <a:r>
              <a:rPr lang="fr-FR" sz="1600" i="1" dirty="0" err="1"/>
              <a:t>airborne</a:t>
            </a:r>
            <a:r>
              <a:rPr lang="fr-FR" sz="1600" i="1" dirty="0"/>
              <a:t> radar </a:t>
            </a:r>
            <a:r>
              <a:rPr lang="fr-FR" sz="1600" i="1" dirty="0" err="1"/>
              <a:t>systems</a:t>
            </a:r>
            <a:r>
              <a:rPr lang="fr-FR" sz="1600" i="1" dirty="0"/>
              <a:t>. (WRC-2000)</a:t>
            </a:r>
          </a:p>
          <a:p>
            <a:r>
              <a:rPr lang="fr-FR" sz="1600" b="1" i="1" dirty="0"/>
              <a:t>	</a:t>
            </a:r>
            <a:endParaRPr lang="fr-FR" sz="1600" b="1" i="1" dirty="0" smtClean="0"/>
          </a:p>
          <a:p>
            <a:r>
              <a:rPr lang="fr-FR" sz="1600" b="1" i="1" dirty="0"/>
              <a:t>	</a:t>
            </a:r>
            <a:r>
              <a:rPr lang="fr-FR" sz="1600" b="1" i="1" dirty="0" smtClean="0"/>
              <a:t>5.547 B-C-D-E </a:t>
            </a:r>
            <a:r>
              <a:rPr lang="fr-FR" sz="1600" i="1" dirty="0"/>
              <a:t>Alternative allocation: in the United States, the band 31.8-33.4 GHz </a:t>
            </a:r>
            <a:r>
              <a:rPr lang="fr-FR" sz="1600" i="1" dirty="0" err="1"/>
              <a:t>is</a:t>
            </a:r>
            <a:r>
              <a:rPr lang="fr-FR" sz="1600" i="1" dirty="0"/>
              <a:t> </a:t>
            </a:r>
            <a:endParaRPr lang="fr-FR" sz="1600" i="1" dirty="0" smtClean="0"/>
          </a:p>
          <a:p>
            <a:r>
              <a:rPr lang="fr-FR" sz="1600" i="1" dirty="0"/>
              <a:t> </a:t>
            </a:r>
            <a:r>
              <a:rPr lang="fr-FR" sz="1600" i="1" dirty="0" smtClean="0"/>
              <a:t>                    </a:t>
            </a:r>
            <a:r>
              <a:rPr lang="fr-FR" sz="1600" i="1" dirty="0" err="1" smtClean="0"/>
              <a:t>allocated</a:t>
            </a:r>
            <a:r>
              <a:rPr lang="fr-FR" sz="1600" i="1" dirty="0" smtClean="0"/>
              <a:t> </a:t>
            </a:r>
            <a:r>
              <a:rPr lang="fr-FR" sz="1600" i="1" dirty="0"/>
              <a:t>to the radionavigation and </a:t>
            </a:r>
            <a:r>
              <a:rPr lang="fr-FR" sz="1600" i="1" dirty="0" err="1"/>
              <a:t>xxxxxxx</a:t>
            </a:r>
            <a:r>
              <a:rPr lang="fr-FR" sz="1600" i="1" dirty="0"/>
              <a:t>  services on a </a:t>
            </a:r>
            <a:r>
              <a:rPr lang="fr-FR" sz="1600" i="1" dirty="0" err="1"/>
              <a:t>primary</a:t>
            </a:r>
            <a:r>
              <a:rPr lang="fr-FR" sz="1600" i="1" dirty="0"/>
              <a:t> basis.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9847" y="2212848"/>
            <a:ext cx="104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Current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Situation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9224" y="676656"/>
            <a:ext cx="7991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</a:t>
            </a:r>
            <a:r>
              <a:rPr lang="en-US" sz="3200" dirty="0" smtClean="0">
                <a:solidFill>
                  <a:srgbClr val="0070C0"/>
                </a:solidFill>
              </a:rPr>
              <a:t>istorical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Sept </a:t>
            </a:r>
            <a:r>
              <a:rPr lang="en-US" b="1" u="sng" dirty="0" smtClean="0"/>
              <a:t>2016 </a:t>
            </a:r>
            <a:r>
              <a:rPr lang="en-US" dirty="0" smtClean="0"/>
              <a:t>:During FSMP WG03, FRANCE proposed </a:t>
            </a:r>
            <a:r>
              <a:rPr lang="en-US" dirty="0"/>
              <a:t>to </a:t>
            </a:r>
            <a:r>
              <a:rPr lang="en-US" dirty="0" smtClean="0"/>
              <a:t>upgrade the </a:t>
            </a:r>
            <a:r>
              <a:rPr lang="en-US" i="1" dirty="0" smtClean="0"/>
              <a:t>PRELIMINARY </a:t>
            </a:r>
            <a:r>
              <a:rPr lang="en-US" i="1" dirty="0"/>
              <a:t>DRAFT </a:t>
            </a:r>
            <a:r>
              <a:rPr lang="en-US" i="1" dirty="0" smtClean="0"/>
              <a:t>REVISION OF </a:t>
            </a:r>
            <a:r>
              <a:rPr lang="en-US" i="1" dirty="0"/>
              <a:t>RECOMMENDATION ITU-R </a:t>
            </a:r>
            <a:r>
              <a:rPr lang="en-US" i="1" dirty="0" smtClean="0"/>
              <a:t>M.1466-0</a:t>
            </a:r>
            <a:r>
              <a:rPr lang="en-US" dirty="0" smtClean="0"/>
              <a:t> to a </a:t>
            </a:r>
            <a:r>
              <a:rPr lang="en-US" i="1" dirty="0" smtClean="0"/>
              <a:t>DRAFT </a:t>
            </a:r>
            <a:r>
              <a:rPr lang="en-US" i="1" dirty="0"/>
              <a:t>REVISION OF </a:t>
            </a:r>
            <a:r>
              <a:rPr lang="en-US" i="1" dirty="0" smtClean="0"/>
              <a:t>RECOMMENDATION </a:t>
            </a:r>
            <a:r>
              <a:rPr lang="en-US" i="1" dirty="0"/>
              <a:t>ITU-R </a:t>
            </a:r>
            <a:r>
              <a:rPr lang="en-US" i="1" dirty="0" smtClean="0"/>
              <a:t>M.1466-0 </a:t>
            </a:r>
            <a:r>
              <a:rPr lang="en-US" dirty="0" smtClean="0"/>
              <a:t>(</a:t>
            </a:r>
            <a:r>
              <a:rPr lang="en-US" sz="1200" i="1" dirty="0" smtClean="0"/>
              <a:t>FSMP-WG03-WP07_1466 </a:t>
            </a:r>
            <a:r>
              <a:rPr lang="en-US" sz="1200" i="1" dirty="0"/>
              <a:t>Agenda </a:t>
            </a:r>
            <a:r>
              <a:rPr lang="en-US" sz="1200" i="1" dirty="0" smtClean="0"/>
              <a:t>item 6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January </a:t>
            </a:r>
            <a:r>
              <a:rPr lang="en-US" b="1" u="sng" dirty="0" smtClean="0"/>
              <a:t>2017</a:t>
            </a:r>
            <a:r>
              <a:rPr lang="en-US" dirty="0"/>
              <a:t>:  Recommendation  </a:t>
            </a:r>
            <a:r>
              <a:rPr lang="en-US" dirty="0" smtClean="0"/>
              <a:t>ITU-R M.1466-1 </a:t>
            </a:r>
            <a:r>
              <a:rPr lang="en-US" sz="1600" b="1" i="1" dirty="0" smtClean="0"/>
              <a:t>Characteristics </a:t>
            </a:r>
            <a:r>
              <a:rPr lang="en-US" sz="1600" b="1" i="1" dirty="0"/>
              <a:t>of and protection criteria for </a:t>
            </a:r>
            <a:r>
              <a:rPr lang="en-US" sz="1600" b="1" i="1" dirty="0" smtClean="0"/>
              <a:t>radars </a:t>
            </a:r>
            <a:r>
              <a:rPr lang="en-US" sz="1600" b="1" i="1" dirty="0"/>
              <a:t>operating in the </a:t>
            </a:r>
            <a:r>
              <a:rPr lang="en-US" sz="1600" b="1" i="1" dirty="0" err="1" smtClean="0"/>
              <a:t>radionavigation</a:t>
            </a:r>
            <a:r>
              <a:rPr lang="en-US" sz="1600" b="1" i="1" dirty="0" smtClean="0"/>
              <a:t> service </a:t>
            </a:r>
            <a:r>
              <a:rPr lang="en-US" sz="1600" b="1" i="1" dirty="0"/>
              <a:t>in the frequency band </a:t>
            </a:r>
            <a:r>
              <a:rPr lang="en-US" sz="1600" b="1" i="1" dirty="0" smtClean="0"/>
              <a:t>31.8-33.4 GHz</a:t>
            </a:r>
            <a:r>
              <a:rPr lang="en-US" i="1" dirty="0"/>
              <a:t> </a:t>
            </a:r>
            <a:r>
              <a:rPr lang="en-US" i="1" dirty="0" smtClean="0"/>
              <a:t>r</a:t>
            </a:r>
            <a:r>
              <a:rPr lang="en-US" dirty="0" smtClean="0"/>
              <a:t>ecognizes the radar </a:t>
            </a:r>
            <a:r>
              <a:rPr lang="en-US" dirty="0"/>
              <a:t>characteristics </a:t>
            </a:r>
            <a:r>
              <a:rPr lang="en-US" dirty="0" smtClean="0"/>
              <a:t>developed </a:t>
            </a:r>
            <a:r>
              <a:rPr lang="en-US" dirty="0"/>
              <a:t>by </a:t>
            </a:r>
            <a:r>
              <a:rPr lang="en-US" dirty="0" err="1" smtClean="0"/>
              <a:t>Dassault</a:t>
            </a:r>
            <a:r>
              <a:rPr lang="en-US" dirty="0" smtClean="0"/>
              <a:t> Aviation </a:t>
            </a:r>
            <a:r>
              <a:rPr lang="en-US" dirty="0"/>
              <a:t>for Enhanced </a:t>
            </a:r>
            <a:r>
              <a:rPr lang="en-US" dirty="0" smtClean="0"/>
              <a:t>Flight Vision </a:t>
            </a:r>
            <a:r>
              <a:rPr lang="en-US" dirty="0"/>
              <a:t>S</a:t>
            </a:r>
            <a:r>
              <a:rPr lang="en-US" dirty="0" smtClean="0"/>
              <a:t>ystem (EFVS).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July 2018 </a:t>
            </a:r>
            <a:r>
              <a:rPr lang="en-US" dirty="0"/>
              <a:t>: The </a:t>
            </a:r>
            <a:r>
              <a:rPr lang="en-US" dirty="0" smtClean="0"/>
              <a:t>ECC </a:t>
            </a:r>
            <a:r>
              <a:rPr lang="en-US" dirty="0"/>
              <a:t>approved the new ECC Decision (18)06 “</a:t>
            </a:r>
            <a:r>
              <a:rPr lang="en-US" dirty="0" err="1"/>
              <a:t>Harmonised</a:t>
            </a:r>
            <a:r>
              <a:rPr lang="en-US" dirty="0"/>
              <a:t> technical conditions for Mobile/Fixed Communications Networks (MFCN) in the band 24.25-27.5 GHz</a:t>
            </a:r>
            <a:r>
              <a:rPr lang="en-US" dirty="0" smtClean="0"/>
              <a:t>”, before WRC19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9224" y="676656"/>
            <a:ext cx="799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IMT allocation in the band 24,25-27,5 </a:t>
            </a:r>
            <a:r>
              <a:rPr lang="en-US" dirty="0"/>
              <a:t>GHz  (the 26 </a:t>
            </a:r>
            <a:r>
              <a:rPr lang="en-US" dirty="0" smtClean="0"/>
              <a:t>GHz </a:t>
            </a:r>
            <a:r>
              <a:rPr lang="en-US" dirty="0"/>
              <a:t>band</a:t>
            </a:r>
            <a:r>
              <a:rPr lang="en-US" dirty="0" smtClean="0"/>
              <a:t>), radio relay link (Fixed Service) has to move to an other frequency band.</a:t>
            </a:r>
          </a:p>
        </p:txBody>
      </p:sp>
      <p:pic>
        <p:nvPicPr>
          <p:cNvPr id="3074" name="Picture 2" descr="K:\migration f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55" y="1463040"/>
            <a:ext cx="56546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9224" y="676656"/>
            <a:ext cx="7991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any consultation with other co-primary users in the </a:t>
            </a:r>
            <a:r>
              <a:rPr lang="en-US" dirty="0"/>
              <a:t>31.8-33.4 GHz band, </a:t>
            </a:r>
            <a:r>
              <a:rPr lang="en-US" dirty="0" smtClean="0"/>
              <a:t>ARCEP (the French communication networks regulator)  decided to move all Fix service from the 26 GHz band into the 32 GHz band.</a:t>
            </a:r>
          </a:p>
          <a:p>
            <a:r>
              <a:rPr lang="en-US" dirty="0" smtClean="0"/>
              <a:t>	This </a:t>
            </a:r>
            <a:r>
              <a:rPr lang="en-US" dirty="0" smtClean="0"/>
              <a:t>could be considered </a:t>
            </a:r>
            <a:r>
              <a:rPr lang="en-US" dirty="0" smtClean="0"/>
              <a:t>as </a:t>
            </a:r>
            <a:r>
              <a:rPr lang="en-US" dirty="0" smtClean="0"/>
              <a:t> </a:t>
            </a:r>
            <a:r>
              <a:rPr lang="en-US" dirty="0"/>
              <a:t>a preemption of the </a:t>
            </a:r>
            <a:r>
              <a:rPr lang="en-US" dirty="0" smtClean="0"/>
              <a:t>band!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45" y="2029181"/>
            <a:ext cx="4517135" cy="381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59536" y="2074901"/>
            <a:ext cx="3154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July 2018 : ARCEP </a:t>
            </a:r>
            <a:r>
              <a:rPr lang="en-US" dirty="0" smtClean="0"/>
              <a:t>started </a:t>
            </a:r>
            <a:r>
              <a:rPr lang="en-US" dirty="0"/>
              <a:t>the </a:t>
            </a:r>
            <a:r>
              <a:rPr lang="en-US" dirty="0" smtClean="0"/>
              <a:t>process to register 880 Relay fix link in the 32GHz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October 2018 : DGAC, as a co primary user, opposed the registration of 60 of those in order to protect 41 identified airports.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ecember 2018 : negotiations between ARCEP and DGAC started. Failure!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9224" y="676656"/>
            <a:ext cx="7991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2019: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fr-FR" dirty="0" smtClean="0"/>
              <a:t> </a:t>
            </a:r>
            <a:r>
              <a:rPr lang="fr-FR" i="1" dirty="0"/>
              <a:t>Commission d’Attribution des bandes de Fréquences </a:t>
            </a:r>
            <a:r>
              <a:rPr lang="fr-FR" dirty="0" smtClean="0"/>
              <a:t>(</a:t>
            </a:r>
            <a:r>
              <a:rPr lang="fr-FR" dirty="0" err="1" smtClean="0"/>
              <a:t>Frequency</a:t>
            </a:r>
            <a:r>
              <a:rPr lang="fr-FR" dirty="0" smtClean="0"/>
              <a:t> band allocation </a:t>
            </a:r>
            <a:r>
              <a:rPr lang="fr-FR" dirty="0"/>
              <a:t>Commission</a:t>
            </a:r>
            <a:r>
              <a:rPr lang="fr-FR" dirty="0" smtClean="0"/>
              <a:t>) </a:t>
            </a:r>
            <a:r>
              <a:rPr lang="fr-FR" dirty="0" err="1" smtClean="0"/>
              <a:t>agreed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DGAC.</a:t>
            </a:r>
            <a:r>
              <a:rPr lang="en-US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be continued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>
          <a:xfrm>
            <a:off x="776288" y="2286000"/>
            <a:ext cx="8229600" cy="1143000"/>
          </a:xfrm>
        </p:spPr>
        <p:txBody>
          <a:bodyPr/>
          <a:lstStyle/>
          <a:p>
            <a:pPr algn="r" eaLnBrk="1" hangingPunct="1"/>
            <a:r>
              <a:rPr lang="fr-FR" altLang="fr-FR" smtClean="0">
                <a:ea typeface="ヒラギノ角ゴ Pro W3" pitchFamily="126" charset="-128"/>
              </a:rPr>
              <a:t>Intercalaire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6424" y="621792"/>
            <a:ext cx="7837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is the band in Europe (at CEPT Level) shared with the fixed service?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42416" y="1572768"/>
            <a:ext cx="751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ERC </a:t>
            </a:r>
            <a:r>
              <a:rPr lang="en-US" i="1" dirty="0" smtClean="0"/>
              <a:t>RECOMMENDATION </a:t>
            </a:r>
            <a:r>
              <a:rPr lang="en-US" i="1" dirty="0"/>
              <a:t>(01)02 </a:t>
            </a:r>
          </a:p>
          <a:p>
            <a:r>
              <a:rPr lang="en-US" i="1" dirty="0" smtClean="0"/>
              <a:t>Preferred channel arrangements for fixed service systems operating I, the frequency band 31.8 – 33.4 GHz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7" y="2496098"/>
            <a:ext cx="59721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6424" y="621792"/>
            <a:ext cx="7837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is the band in Europe (at CEPT Level) shared with the fixed service?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7" y="1362242"/>
            <a:ext cx="59721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52" y="4094607"/>
            <a:ext cx="6781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7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DGAC DSNA V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8276F8-DF32-4377-876F-993981E9B088}"/>
</file>

<file path=customXml/itemProps2.xml><?xml version="1.0" encoding="utf-8"?>
<ds:datastoreItem xmlns:ds="http://schemas.openxmlformats.org/officeDocument/2006/customXml" ds:itemID="{5C3B272A-4730-4711-9451-616EE1D2D4AB}"/>
</file>

<file path=customXml/itemProps3.xml><?xml version="1.0" encoding="utf-8"?>
<ds:datastoreItem xmlns:ds="http://schemas.openxmlformats.org/officeDocument/2006/customXml" ds:itemID="{EEDF40DB-1FBE-4B3C-85F3-4E350E7C07E1}"/>
</file>

<file path=docProps/app.xml><?xml version="1.0" encoding="utf-8"?>
<Properties xmlns="http://schemas.openxmlformats.org/officeDocument/2006/extended-properties" xmlns:vt="http://schemas.openxmlformats.org/officeDocument/2006/docPropsVTypes">
  <Template>PPT DGAC DSNA V1</Template>
  <TotalTime>640</TotalTime>
  <Words>457</Words>
  <Application>Microsoft Office PowerPoint</Application>
  <PresentationFormat>Affichage à l'écran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PPT DGAC DSNA V1</vt:lpstr>
      <vt:lpstr>French ongoing Works on the  31,8-33,4 GHz Frequency band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Intercalaire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DGAC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ongoing Works on the 31,8-33,4GHz band</dc:title>
  <dc:creator>FLEURY Christian</dc:creator>
  <cp:lastModifiedBy>FLEURY Christian</cp:lastModifiedBy>
  <cp:revision>38</cp:revision>
  <dcterms:created xsi:type="dcterms:W3CDTF">2019-01-17T07:15:56Z</dcterms:created>
  <dcterms:modified xsi:type="dcterms:W3CDTF">2019-01-23T14:11:12Z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