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3"/>
  </p:sldMasterIdLst>
  <p:notesMasterIdLst>
    <p:notesMasterId r:id="rId28"/>
  </p:notesMasterIdLst>
  <p:handoutMasterIdLst>
    <p:handoutMasterId r:id="rId29"/>
  </p:handoutMasterIdLst>
  <p:sldIdLst>
    <p:sldId id="474" r:id="rId4"/>
    <p:sldId id="1628" r:id="rId5"/>
    <p:sldId id="1675" r:id="rId6"/>
    <p:sldId id="1635" r:id="rId7"/>
    <p:sldId id="1636" r:id="rId8"/>
    <p:sldId id="1643" r:id="rId9"/>
    <p:sldId id="1634" r:id="rId10"/>
    <p:sldId id="1631" r:id="rId11"/>
    <p:sldId id="1668" r:id="rId12"/>
    <p:sldId id="1671" r:id="rId13"/>
    <p:sldId id="1670" r:id="rId14"/>
    <p:sldId id="1657" r:id="rId15"/>
    <p:sldId id="1662" r:id="rId16"/>
    <p:sldId id="1673" r:id="rId17"/>
    <p:sldId id="1666" r:id="rId18"/>
    <p:sldId id="1674" r:id="rId19"/>
    <p:sldId id="1654" r:id="rId20"/>
    <p:sldId id="1658" r:id="rId21"/>
    <p:sldId id="1659" r:id="rId22"/>
    <p:sldId id="1664" r:id="rId23"/>
    <p:sldId id="1663" r:id="rId24"/>
    <p:sldId id="1665" r:id="rId25"/>
    <p:sldId id="1676" r:id="rId26"/>
    <p:sldId id="1653" r:id="rId27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2">
          <p15:clr>
            <a:srgbClr val="A4A3A4"/>
          </p15:clr>
        </p15:guide>
        <p15:guide id="2" pos="2882">
          <p15:clr>
            <a:srgbClr val="A4A3A4"/>
          </p15:clr>
        </p15:guide>
        <p15:guide id="3" pos="287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8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Redman" initials="DR" lastIdx="2" clrIdx="0"/>
  <p:cmAuthor id="1" name="mkerstetter" initials="m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5F0E1D"/>
    <a:srgbClr val="AB0620"/>
    <a:srgbClr val="AB032B"/>
    <a:srgbClr val="5F0E2A"/>
    <a:srgbClr val="2F0400"/>
    <a:srgbClr val="E6E600"/>
    <a:srgbClr val="000000"/>
    <a:srgbClr val="E7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1" autoAdjust="0"/>
    <p:restoredTop sz="97080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-1512" y="-96"/>
      </p:cViewPr>
      <p:guideLst>
        <p:guide orient="horz" pos="2450"/>
        <p:guide orient="horz" pos="2169"/>
        <p:guide pos="2882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5520"/>
    </p:cViewPr>
  </p:sorterViewPr>
  <p:notesViewPr>
    <p:cSldViewPr snapToGrid="0" snapToObjects="1" showGuides="1">
      <p:cViewPr varScale="1">
        <p:scale>
          <a:sx n="92" d="100"/>
          <a:sy n="92" d="100"/>
        </p:scale>
        <p:origin x="-3440" y="-104"/>
      </p:cViewPr>
      <p:guideLst>
        <p:guide orient="horz" pos="288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1" Type="http://schemas.openxmlformats.org/officeDocument/2006/relationships/slide" Target="slides/slide18.xml"/><Relationship Id="rId3" Type="http://schemas.openxmlformats.org/officeDocument/2006/relationships/slideMaster" Target="slideMasters/slideMaster1.xml"/><Relationship Id="rId34" Type="http://schemas.openxmlformats.org/officeDocument/2006/relationships/theme" Target="theme/theme1.xml"/><Relationship Id="rId25" Type="http://schemas.openxmlformats.org/officeDocument/2006/relationships/slide" Target="slides/slide22.xml"/><Relationship Id="rId7" Type="http://schemas.openxmlformats.org/officeDocument/2006/relationships/slide" Target="slides/slide4.xml"/><Relationship Id="rId33" Type="http://schemas.openxmlformats.org/officeDocument/2006/relationships/viewProps" Target="view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4" Type="http://schemas.openxmlformats.org/officeDocument/2006/relationships/slide" Target="slides/slide21.xml"/><Relationship Id="rId1" Type="http://schemas.openxmlformats.org/officeDocument/2006/relationships/customXml" Target="../customXml/item1.xml"/><Relationship Id="rId32" Type="http://schemas.openxmlformats.org/officeDocument/2006/relationships/presProps" Target="presProps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36" Type="http://schemas.openxmlformats.org/officeDocument/2006/relationships/customXml" Target="../customXml/item3.xml"/><Relationship Id="rId31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35" Type="http://schemas.openxmlformats.org/officeDocument/2006/relationships/tableStyles" Target="tableStyles.xml"/><Relationship Id="rId14" Type="http://schemas.openxmlformats.org/officeDocument/2006/relationships/slide" Target="slides/slide1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56005" y="229195"/>
            <a:ext cx="2715250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90082" y="229195"/>
            <a:ext cx="2712996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0B72A682-CED2-EE49-9C74-ED4FC6B72A7E}" type="datetimeFigureOut">
              <a:rPr lang="en-US" smtClean="0">
                <a:latin typeface="Arial"/>
              </a:rPr>
              <a:pPr/>
              <a:t>4/3/17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63058" y="8478636"/>
            <a:ext cx="3281979" cy="458391"/>
          </a:xfrm>
          <a:prstGeom prst="rect">
            <a:avLst/>
          </a:prstGeom>
        </p:spPr>
        <p:txBody>
          <a:bodyPr vert="horz" lIns="92098" tIns="46049" rIns="92098" bIns="46049" rtlCol="0" anchor="b" anchorCtr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/>
              </a:rPr>
              <a:t>© 2010 Texas Engineering Experiment Station</a:t>
            </a: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900593" y="8478636"/>
            <a:ext cx="502486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26D1500D-7C1E-8941-898C-B2A130D13148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10" name="Picture 9" descr="189460_logo_final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45" t="28945" r="10645" b="18090"/>
          <a:stretch>
            <a:fillRect/>
          </a:stretch>
        </p:blipFill>
        <p:spPr>
          <a:xfrm>
            <a:off x="556006" y="8478635"/>
            <a:ext cx="1287151" cy="4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>
                <a:latin typeface="Arial"/>
              </a:defRPr>
            </a:lvl1pPr>
          </a:lstStyle>
          <a:p>
            <a:fld id="{53356612-1093-7B4E-B7B8-0E36E5952A86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098" tIns="46049" rIns="92098" bIns="460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>
                <a:latin typeface="Arial"/>
              </a:defRPr>
            </a:lvl1pPr>
          </a:lstStyle>
          <a:p>
            <a:fld id="{A82EAE26-AD30-C945-9FC5-959C30C96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48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pitchFamily="-107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1926-3C07-9C4A-8513-46BCAD4F29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5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C757C64-9E8D-4E4C-9761-18065C9E1563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0135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Pre-History</a:t>
            </a:r>
          </a:p>
          <a:p>
            <a:pPr marL="0" indent="0">
              <a:buNone/>
            </a:pPr>
            <a:r>
              <a:rPr lang="en-US" b="1" dirty="0" smtClean="0"/>
              <a:t>AFE 14 </a:t>
            </a:r>
            <a:r>
              <a:rPr lang="en-US" dirty="0" smtClean="0"/>
              <a:t>– completed 2001</a:t>
            </a:r>
          </a:p>
          <a:p>
            <a:r>
              <a:rPr lang="en-US" b="1" i="1" dirty="0" smtClean="0"/>
              <a:t>Wireless Communication for Aircraft Systems</a:t>
            </a:r>
          </a:p>
          <a:p>
            <a:r>
              <a:rPr lang="en-US" dirty="0" smtClean="0"/>
              <a:t>Focus on:</a:t>
            </a:r>
          </a:p>
          <a:p>
            <a:pPr lvl="1"/>
            <a:r>
              <a:rPr lang="en-US" dirty="0" smtClean="0"/>
              <a:t>Generic characterization of future on-board wireless systems: throughput, latency, data losses,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Prospective suitability of COTS components</a:t>
            </a:r>
          </a:p>
          <a:p>
            <a:r>
              <a:rPr lang="en-US" dirty="0" smtClean="0"/>
              <a:t>Conclusion: “</a:t>
            </a:r>
            <a:r>
              <a:rPr lang="en-US" i="1" dirty="0" smtClean="0"/>
              <a:t>Wireless communication in one form or another may be suitable at least for some aircraft applications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AFE 23 </a:t>
            </a:r>
            <a:r>
              <a:rPr lang="en-US" dirty="0" smtClean="0"/>
              <a:t>– completed 2003</a:t>
            </a:r>
          </a:p>
          <a:p>
            <a:r>
              <a:rPr lang="en-US" b="1" i="1" dirty="0" smtClean="0"/>
              <a:t>Certification Guideline for Wireless Communication in Aircraft</a:t>
            </a:r>
          </a:p>
          <a:p>
            <a:r>
              <a:rPr lang="en-US" dirty="0" smtClean="0"/>
              <a:t>Focus on: </a:t>
            </a:r>
          </a:p>
          <a:p>
            <a:pPr lvl="1"/>
            <a:r>
              <a:rPr lang="en-US" dirty="0" smtClean="0"/>
              <a:t>Installed systems communicating with PEDs but also with other installed wireless</a:t>
            </a:r>
          </a:p>
          <a:p>
            <a:pPr lvl="1"/>
            <a:r>
              <a:rPr lang="en-US" dirty="0" smtClean="0"/>
              <a:t>Non-essential applications, but not  excluding higher criticality</a:t>
            </a:r>
          </a:p>
          <a:p>
            <a:r>
              <a:rPr lang="en-US" dirty="0" smtClean="0"/>
              <a:t>Overview of certification processes and issues to be addressed 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These two foundational studies prepared the  ground for WAIC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 Two MSK signals at 5 MHz apart (+/- 2.5 MHz offsets from center), each with 2 </a:t>
            </a:r>
            <a:r>
              <a:rPr lang="en-US" dirty="0" err="1">
                <a:latin typeface="+mn-lt"/>
              </a:rPr>
              <a:t>Msymbol</a:t>
            </a:r>
            <a:r>
              <a:rPr lang="en-US" dirty="0">
                <a:latin typeface="+mn-lt"/>
              </a:rPr>
              <a:t>/s.  MSK, continuous phase frequency shift keying</a:t>
            </a:r>
          </a:p>
          <a:p>
            <a:r>
              <a:rPr lang="en-US" dirty="0">
                <a:latin typeface="+mn-lt"/>
              </a:rPr>
              <a:t>OFDM signals (exact same signal) 20 MHz apart (+/-10 MHz offsets).  Each signal should have about 16-17 MHz bandwidth. The VSG power setting is -30 </a:t>
            </a:r>
            <a:r>
              <a:rPr lang="en-US" dirty="0" err="1">
                <a:latin typeface="+mn-lt"/>
              </a:rPr>
              <a:t>dBm</a:t>
            </a:r>
            <a:r>
              <a:rPr lang="en-US" dirty="0">
                <a:latin typeface="+mn-lt"/>
              </a:rPr>
              <a:t>.  The peak SA’s readings are much lower as shown due to the low resolution bandwidth setting.  I think the total integrated power should be -30 </a:t>
            </a:r>
            <a:r>
              <a:rPr lang="en-US" dirty="0" err="1">
                <a:latin typeface="+mn-lt"/>
              </a:rPr>
              <a:t>dBm</a:t>
            </a:r>
            <a:r>
              <a:rPr lang="en-US" dirty="0">
                <a:latin typeface="+mn-lt"/>
              </a:rPr>
              <a:t>.  Also, if there is only signal, the peaks are higher than with two signals.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38186-7178-4110-8746-EA00B778796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7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Antenna 9.5 </a:t>
            </a:r>
            <a:r>
              <a:rPr lang="en-US" dirty="0" err="1" smtClean="0"/>
              <a:t>dBi</a:t>
            </a:r>
            <a:r>
              <a:rPr lang="en-US" dirty="0" smtClean="0"/>
              <a:t> 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38186-7178-4110-8746-EA00B778796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4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26" indent="-28574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2963" indent="-2285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148" indent="-2285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333" indent="-2285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51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70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888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07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18th Annual Joint ISA POWID/EPRI Controls &amp; Instrumentation Conference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26" indent="-28574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2963" indent="-2285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148" indent="-2285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333" indent="-2285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51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70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888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07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5A82C6B-67B6-49B4-B64C-D6DF0A4F868D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53530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2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jpg"/><Relationship Id="rId13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gif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4572000" cy="4572000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82880" tIns="182880" rIns="182880" bIns="182880"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38815" y="214931"/>
            <a:ext cx="4470060" cy="4247350"/>
            <a:chOff x="4638815" y="214931"/>
            <a:chExt cx="4470060" cy="4247350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5387624" y="214931"/>
              <a:ext cx="2978057" cy="320040"/>
              <a:chOff x="5387624" y="214931"/>
              <a:chExt cx="2978057" cy="320040"/>
            </a:xfrm>
          </p:grpSpPr>
          <p:pic>
            <p:nvPicPr>
              <p:cNvPr id="81" name="Picture 8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13280" y="219503"/>
                <a:ext cx="1352401" cy="310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7624" y="214931"/>
                <a:ext cx="1328075" cy="32004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342" y="838107"/>
              <a:ext cx="1337058" cy="3108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31" descr="logo_honeywel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11092" y="870075"/>
              <a:ext cx="1386784" cy="246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84" descr="member_logo_utc.gif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221685" y="4142241"/>
              <a:ext cx="1304321" cy="320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3" descr="C:\Users\murphyp\AppData\Local\Microsoft\Windows\Temporary Internet Files\Content.Outlook\1CIOE6NM\HarcoSemco_New LogoRGB_stacked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069" y="3409348"/>
              <a:ext cx="949605" cy="429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member_logo_rockwellcollins.jpg"/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"/>
            <a:stretch/>
          </p:blipFill>
          <p:spPr>
            <a:xfrm>
              <a:off x="7473864" y="3457349"/>
              <a:ext cx="1261240" cy="333756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4638815" y="1452139"/>
              <a:ext cx="4470060" cy="1654073"/>
              <a:chOff x="4638815" y="1458964"/>
              <a:chExt cx="4470060" cy="1654073"/>
            </a:xfrm>
          </p:grpSpPr>
          <p:pic>
            <p:nvPicPr>
              <p:cNvPr id="88" name="Picture 87" descr="GE Aviation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8815" y="1961388"/>
                <a:ext cx="649224" cy="649224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7" name="Group 6"/>
              <p:cNvGrpSpPr/>
              <p:nvPr userDrawn="1"/>
            </p:nvGrpSpPr>
            <p:grpSpPr>
              <a:xfrm>
                <a:off x="5943600" y="1458964"/>
                <a:ext cx="1828800" cy="1654073"/>
                <a:chOff x="5927972" y="1497071"/>
                <a:chExt cx="1828800" cy="1654073"/>
              </a:xfrm>
            </p:grpSpPr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7972" y="2588553"/>
                  <a:ext cx="1828800" cy="56259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" name="Picture 3" descr="WAIC-LOGO-FINAL.jpg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7972" y="1497071"/>
                  <a:ext cx="1828800" cy="989584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05456" y="1984250"/>
                <a:ext cx="703419" cy="6035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4572000"/>
            <a:ext cx="9144000" cy="3048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4876800"/>
            <a:ext cx="45720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37" y="5181600"/>
            <a:ext cx="8655327" cy="1447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1950" y="0"/>
            <a:ext cx="66294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pic>
        <p:nvPicPr>
          <p:cNvPr id="11" name="Picture 10" descr="WAIC-LOGO-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89" y="0"/>
            <a:ext cx="844928" cy="457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088"/>
            <a:ext cx="8229600" cy="5029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31950" y="0"/>
            <a:ext cx="66294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pic>
        <p:nvPicPr>
          <p:cNvPr id="13" name="Picture 12" descr="WAIC-LOGO-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89" y="0"/>
            <a:ext cx="844928" cy="457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8229600" cy="1097076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77988"/>
            <a:ext cx="8229600" cy="46624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8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chemeClr val="bg2">
                <a:lumMod val="10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7138" y="923588"/>
            <a:ext cx="818973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tx2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162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AVSI</a:t>
            </a:r>
            <a:endParaRPr lang="en-US" sz="23900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</a:gra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9305"/>
            <a:ext cx="7772400" cy="3205740"/>
          </a:xfrm>
        </p:spPr>
        <p:txBody>
          <a:bodyPr anchor="ctr">
            <a:noAutofit/>
          </a:bodyPr>
          <a:lstStyle>
            <a:lvl1pPr algn="ctr">
              <a:defRPr sz="54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IC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IC-LOGO-FINAL.jpg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" y="979667"/>
            <a:ext cx="9052801" cy="489857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829305"/>
            <a:ext cx="7772400" cy="3205740"/>
          </a:xfrm>
        </p:spPr>
        <p:txBody>
          <a:bodyPr anchor="ctr">
            <a:noAutofit/>
          </a:bodyPr>
          <a:lstStyle>
            <a:lvl1pPr algn="ctr">
              <a:defRPr sz="54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6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31950" y="0"/>
            <a:ext cx="66294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pic>
        <p:nvPicPr>
          <p:cNvPr id="14" name="Picture 13" descr="WAIC-LOGO-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89" y="0"/>
            <a:ext cx="844928" cy="4572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4038600" cy="50292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0"/>
            <a:ext cx="4038600" cy="50292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31950" y="0"/>
            <a:ext cx="66294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pic>
        <p:nvPicPr>
          <p:cNvPr id="12" name="Picture 11" descr="WAIC-LOGO-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89" y="0"/>
            <a:ext cx="844928" cy="457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31950" y="0"/>
            <a:ext cx="66294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pic>
        <p:nvPicPr>
          <p:cNvPr id="11" name="Picture 10" descr="WAIC-LOGO-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89" y="0"/>
            <a:ext cx="844928" cy="457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20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850" y="6412056"/>
            <a:ext cx="3802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20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752658E-D922-2744-8F1B-96610776A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73" r:id="rId3"/>
    <p:sldLayoutId id="2147483674" r:id="rId4"/>
    <p:sldLayoutId id="2147483679" r:id="rId5"/>
    <p:sldLayoutId id="2147483675" r:id="rId6"/>
    <p:sldLayoutId id="2147483676" r:id="rId7"/>
    <p:sldLayoutId id="2147483677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4.emf"/><Relationship Id="rId6" Type="http://schemas.openxmlformats.org/officeDocument/2006/relationships/image" Target="../media/image4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redman@avsi.aero" TargetMode="External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6.gif"/><Relationship Id="rId13" Type="http://schemas.openxmlformats.org/officeDocument/2006/relationships/image" Target="../media/image25.gif"/><Relationship Id="rId14" Type="http://schemas.openxmlformats.org/officeDocument/2006/relationships/image" Target="../media/image26.jpeg"/><Relationship Id="rId15" Type="http://schemas.openxmlformats.org/officeDocument/2006/relationships/image" Target="../media/image5.png"/><Relationship Id="rId16" Type="http://schemas.openxmlformats.org/officeDocument/2006/relationships/image" Target="../media/image8.jpeg"/><Relationship Id="rId17" Type="http://schemas.openxmlformats.org/officeDocument/2006/relationships/image" Target="../media/image27.png"/><Relationship Id="rId18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0.jpeg"/><Relationship Id="rId5" Type="http://schemas.openxmlformats.org/officeDocument/2006/relationships/image" Target="../media/image12.jpeg"/><Relationship Id="rId6" Type="http://schemas.openxmlformats.org/officeDocument/2006/relationships/image" Target="../media/image4.jpeg"/><Relationship Id="rId7" Type="http://schemas.openxmlformats.org/officeDocument/2006/relationships/image" Target="../media/image21.png"/><Relationship Id="rId8" Type="http://schemas.openxmlformats.org/officeDocument/2006/relationships/image" Target="../media/image2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sz="1600" dirty="0" smtClean="0"/>
              <a:t>Aerospace Vehicle Systems Institute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Update on AVSI WAIC-Radio Altimeter Coexistence Testing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Texas A&amp;M Engineering </a:t>
            </a:r>
            <a:br>
              <a:rPr lang="en-US" sz="1600" dirty="0" smtClean="0"/>
            </a:br>
            <a:r>
              <a:rPr lang="en-US" sz="1600" dirty="0" smtClean="0"/>
              <a:t>Experiment Station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Dr. David Redman, AVSI </a:t>
            </a:r>
          </a:p>
          <a:p>
            <a:r>
              <a:rPr lang="en-US" sz="2000" dirty="0" smtClean="0"/>
              <a:t>FOURTH </a:t>
            </a:r>
            <a:r>
              <a:rPr lang="en-US" sz="2000" dirty="0"/>
              <a:t>WORKING GROUP MEETING OF THE FREQUENCY SPECTRUM MANAGEMENT PANEL (FSMP – </a:t>
            </a:r>
            <a:r>
              <a:rPr lang="en-US" sz="2000" dirty="0" smtClean="0"/>
              <a:t>WG/</a:t>
            </a:r>
            <a:r>
              <a:rPr lang="en-US" sz="2000" dirty="0"/>
              <a:t>4)</a:t>
            </a:r>
          </a:p>
          <a:p>
            <a:r>
              <a:rPr lang="en-US" sz="2000" dirty="0" smtClean="0"/>
              <a:t>29 </a:t>
            </a:r>
            <a:r>
              <a:rPr lang="en-US" sz="2000" dirty="0"/>
              <a:t>March – 7 April 2017  </a:t>
            </a:r>
            <a:r>
              <a:rPr lang="en-US" sz="2000" dirty="0" smtClean="0"/>
              <a:t> ICAO APAC, Bangkok</a:t>
            </a:r>
            <a:r>
              <a:rPr lang="en-US" sz="2000" dirty="0"/>
              <a:t>, </a:t>
            </a:r>
            <a:r>
              <a:rPr lang="en-US" sz="2000" dirty="0" smtClean="0"/>
              <a:t>Thailand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0188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WAIC Electronics Test Rack (WETR)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6190"/>
            <a:ext cx="8229600" cy="46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3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ounded Rectangle 158"/>
          <p:cNvSpPr/>
          <p:nvPr/>
        </p:nvSpPr>
        <p:spPr>
          <a:xfrm>
            <a:off x="1214473" y="2863904"/>
            <a:ext cx="2562337" cy="3548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3108537" y="1526166"/>
            <a:ext cx="5884035" cy="4885890"/>
          </a:xfrm>
          <a:prstGeom prst="roundRect">
            <a:avLst>
              <a:gd name="adj" fmla="val 526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/>
          <p:cNvSpPr/>
          <p:nvPr/>
        </p:nvSpPr>
        <p:spPr>
          <a:xfrm>
            <a:off x="245103" y="1526166"/>
            <a:ext cx="1515180" cy="48858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1760283" y="1763841"/>
            <a:ext cx="1348254" cy="1266211"/>
          </a:xfrm>
          <a:prstGeom prst="roundRect">
            <a:avLst>
              <a:gd name="adj" fmla="val 1562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Testing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1163" y="4553056"/>
            <a:ext cx="1010680" cy="9067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Vector Signal Generator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2045" y="5405972"/>
            <a:ext cx="1671336" cy="626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Spectrum Analyzer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1411" y="5084489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843" y="4775306"/>
            <a:ext cx="1206500" cy="495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45" y="4738631"/>
            <a:ext cx="326164" cy="3494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912" y="3970278"/>
            <a:ext cx="673100" cy="30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10314" y="2091283"/>
            <a:ext cx="558800" cy="469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10314" y="3851025"/>
            <a:ext cx="558800" cy="4699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436363" y="1776129"/>
            <a:ext cx="557472" cy="11002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RA #1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11" y="2151503"/>
            <a:ext cx="326164" cy="3494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10" y="2151503"/>
            <a:ext cx="326164" cy="34946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40627" y="1872837"/>
            <a:ext cx="1010680" cy="9067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Fiber Optic Delay Line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050064" y="2131473"/>
            <a:ext cx="137677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36363" y="3354104"/>
            <a:ext cx="557472" cy="11002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RA #2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36363" y="4932079"/>
            <a:ext cx="557472" cy="11002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RA #3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0800000">
            <a:off x="5050065" y="2250215"/>
            <a:ext cx="1392649" cy="1297385"/>
          </a:xfrm>
          <a:prstGeom prst="bentConnector3">
            <a:avLst>
              <a:gd name="adj1" fmla="val 19600"/>
            </a:avLst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5050065" y="2385498"/>
            <a:ext cx="1392650" cy="2801939"/>
            <a:chOff x="6752555" y="2385498"/>
            <a:chExt cx="1392650" cy="2801939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7620464" y="5174737"/>
              <a:ext cx="52474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6752555" y="2396715"/>
              <a:ext cx="86790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620463" y="2385498"/>
              <a:ext cx="1" cy="2801939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6133874" y="1872837"/>
            <a:ext cx="327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Tx</a:t>
            </a:r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6133874" y="3301379"/>
            <a:ext cx="327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Tx</a:t>
            </a:r>
            <a:endParaRPr lang="en-US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6133874" y="4947124"/>
            <a:ext cx="327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Tx</a:t>
            </a:r>
            <a:endParaRPr lang="en-US" sz="1000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5050064" y="4007221"/>
            <a:ext cx="1376774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  <a:effectLst>
            <a:glow rad="101600">
              <a:srgbClr val="00FF00">
                <a:alpha val="4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0800000" flipV="1">
            <a:off x="5046889" y="2597764"/>
            <a:ext cx="1392649" cy="1297385"/>
          </a:xfrm>
          <a:prstGeom prst="bentConnector3">
            <a:avLst>
              <a:gd name="adj1" fmla="val 55165"/>
            </a:avLst>
          </a:prstGeom>
          <a:ln>
            <a:solidFill>
              <a:srgbClr val="0000FF"/>
            </a:solidFill>
            <a:headEnd type="arrow"/>
            <a:tailEnd type="none"/>
          </a:ln>
          <a:effectLst>
            <a:glow rad="101600">
              <a:srgbClr val="00FF00">
                <a:alpha val="4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 rot="10800000">
            <a:off x="5056414" y="4162463"/>
            <a:ext cx="1392649" cy="1297385"/>
          </a:xfrm>
          <a:prstGeom prst="bentConnector3">
            <a:avLst>
              <a:gd name="adj1" fmla="val 55165"/>
            </a:avLst>
          </a:prstGeom>
          <a:ln>
            <a:solidFill>
              <a:srgbClr val="0000FF"/>
            </a:solidFill>
            <a:headEnd type="arrow"/>
            <a:tailEnd type="none"/>
          </a:ln>
          <a:effectLst>
            <a:glow rad="101600">
              <a:srgbClr val="00FF00">
                <a:alpha val="4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719864" y="2396715"/>
            <a:ext cx="19050" cy="1765748"/>
          </a:xfrm>
          <a:prstGeom prst="line">
            <a:avLst/>
          </a:prstGeom>
          <a:ln w="9525" cmpd="sng">
            <a:solidFill>
              <a:srgbClr val="171717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126736" y="2588808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</a:t>
            </a:r>
            <a:r>
              <a:rPr lang="en-US" sz="1000" dirty="0" smtClean="0"/>
              <a:t>x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6126736" y="3987211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</a:t>
            </a:r>
            <a:r>
              <a:rPr lang="en-US" sz="1000" dirty="0" smtClean="0"/>
              <a:t>x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6126736" y="5453963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</a:t>
            </a:r>
            <a:r>
              <a:rPr lang="en-US" sz="1000" dirty="0" smtClean="0"/>
              <a:t>x</a:t>
            </a:r>
            <a:endParaRPr lang="en-US" sz="1000" dirty="0"/>
          </a:p>
        </p:txBody>
      </p:sp>
      <p:cxnSp>
        <p:nvCxnSpPr>
          <p:cNvPr id="94" name="Straight Arrow Connector 93"/>
          <p:cNvCxnSpPr>
            <a:endCxn id="27" idx="3"/>
          </p:cNvCxnSpPr>
          <p:nvPr/>
        </p:nvCxnSpPr>
        <p:spPr>
          <a:xfrm flipH="1" flipV="1">
            <a:off x="3958675" y="2326234"/>
            <a:ext cx="551640" cy="20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29" idx="3"/>
          </p:cNvCxnSpPr>
          <p:nvPr/>
        </p:nvCxnSpPr>
        <p:spPr>
          <a:xfrm flipH="1" flipV="1">
            <a:off x="2951307" y="2326234"/>
            <a:ext cx="70504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1202164" y="2326233"/>
            <a:ext cx="705040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3958674" y="4090710"/>
            <a:ext cx="551640" cy="20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>
            <a:glow rad="139700">
              <a:srgbClr val="00FF00">
                <a:alpha val="4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 rot="5400000">
            <a:off x="3354832" y="4492692"/>
            <a:ext cx="639591" cy="204366"/>
          </a:xfrm>
          <a:prstGeom prst="bentConnector3">
            <a:avLst>
              <a:gd name="adj1" fmla="val 100303"/>
            </a:avLst>
          </a:prstGeom>
          <a:ln>
            <a:solidFill>
              <a:srgbClr val="00FF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endCxn id="28" idx="1"/>
          </p:cNvCxnSpPr>
          <p:nvPr/>
        </p:nvCxnSpPr>
        <p:spPr>
          <a:xfrm rot="10800000">
            <a:off x="888311" y="2326234"/>
            <a:ext cx="2357967" cy="1766566"/>
          </a:xfrm>
          <a:prstGeom prst="bentConnector3">
            <a:avLst>
              <a:gd name="adj1" fmla="val 109695"/>
            </a:avLst>
          </a:prstGeom>
          <a:ln>
            <a:solidFill>
              <a:srgbClr val="0000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7" idx="1"/>
          </p:cNvCxnSpPr>
          <p:nvPr/>
        </p:nvCxnSpPr>
        <p:spPr>
          <a:xfrm flipV="1">
            <a:off x="2621411" y="4913362"/>
            <a:ext cx="620634" cy="340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2621411" y="5137109"/>
            <a:ext cx="620634" cy="537461"/>
          </a:xfrm>
          <a:prstGeom prst="bentConnector3">
            <a:avLst>
              <a:gd name="adj1" fmla="val 50000"/>
            </a:avLst>
          </a:prstGeom>
          <a:ln>
            <a:solidFill>
              <a:srgbClr val="00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196218" y="3379188"/>
            <a:ext cx="834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 dB Directional Couple</a:t>
            </a:r>
            <a:endParaRPr lang="en-US" sz="1000" dirty="0"/>
          </a:p>
        </p:txBody>
      </p:sp>
      <p:pic>
        <p:nvPicPr>
          <p:cNvPr id="134" name="Picture 133" descr="7288396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741" y="3399175"/>
            <a:ext cx="1161831" cy="711542"/>
          </a:xfrm>
          <a:prstGeom prst="rect">
            <a:avLst/>
          </a:prstGeom>
        </p:spPr>
      </p:pic>
      <p:cxnSp>
        <p:nvCxnSpPr>
          <p:cNvPr id="135" name="Straight Arrow Connector 134"/>
          <p:cNvCxnSpPr/>
          <p:nvPr/>
        </p:nvCxnSpPr>
        <p:spPr>
          <a:xfrm>
            <a:off x="7003715" y="3984223"/>
            <a:ext cx="827026" cy="0"/>
          </a:xfrm>
          <a:prstGeom prst="straightConnector1">
            <a:avLst/>
          </a:prstGeom>
          <a:ln>
            <a:solidFill>
              <a:schemeClr val="accent5">
                <a:lumMod val="1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7268394" y="2328324"/>
            <a:ext cx="0" cy="3252765"/>
          </a:xfrm>
          <a:prstGeom prst="straightConnector1">
            <a:avLst/>
          </a:prstGeom>
          <a:ln>
            <a:solidFill>
              <a:schemeClr val="accent5">
                <a:lumMod val="1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6992574" y="2340131"/>
            <a:ext cx="275820" cy="0"/>
          </a:xfrm>
          <a:prstGeom prst="straightConnector1">
            <a:avLst/>
          </a:prstGeom>
          <a:ln>
            <a:solidFill>
              <a:schemeClr val="accent5">
                <a:lumMod val="1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7003715" y="5581089"/>
            <a:ext cx="275820" cy="0"/>
          </a:xfrm>
          <a:prstGeom prst="straightConnector1">
            <a:avLst/>
          </a:prstGeom>
          <a:ln>
            <a:solidFill>
              <a:schemeClr val="accent5">
                <a:lumMod val="1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7200145" y="2941408"/>
            <a:ext cx="66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ARINC</a:t>
            </a:r>
          </a:p>
          <a:p>
            <a:pPr algn="ctr"/>
            <a:r>
              <a:rPr lang="en-US" sz="1000" dirty="0" smtClean="0"/>
              <a:t>429</a:t>
            </a:r>
            <a:endParaRPr lang="en-US" sz="1000" dirty="0"/>
          </a:p>
        </p:txBody>
      </p:sp>
      <p:cxnSp>
        <p:nvCxnSpPr>
          <p:cNvPr id="144" name="Straight Arrow Connector 143"/>
          <p:cNvCxnSpPr/>
          <p:nvPr/>
        </p:nvCxnSpPr>
        <p:spPr>
          <a:xfrm flipV="1">
            <a:off x="8412345" y="4118247"/>
            <a:ext cx="0" cy="2142376"/>
          </a:xfrm>
          <a:prstGeom prst="straightConnector1">
            <a:avLst/>
          </a:prstGeom>
          <a:ln>
            <a:solidFill>
              <a:schemeClr val="accent5">
                <a:lumMod val="1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888311" y="6249483"/>
            <a:ext cx="7524036" cy="0"/>
          </a:xfrm>
          <a:prstGeom prst="straightConnector1">
            <a:avLst/>
          </a:prstGeom>
          <a:ln>
            <a:solidFill>
              <a:schemeClr val="accent5">
                <a:lumMod val="1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888310" y="5527774"/>
            <a:ext cx="229" cy="721709"/>
          </a:xfrm>
          <a:prstGeom prst="straightConnector1">
            <a:avLst/>
          </a:prstGeom>
          <a:ln>
            <a:solidFill>
              <a:schemeClr val="accent5">
                <a:lumMod val="1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4077713" y="6032288"/>
            <a:ext cx="0" cy="217196"/>
          </a:xfrm>
          <a:prstGeom prst="straightConnector1">
            <a:avLst/>
          </a:prstGeom>
          <a:ln>
            <a:solidFill>
              <a:schemeClr val="accent5">
                <a:lumMod val="1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7289273" y="6014402"/>
            <a:ext cx="664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GPIB</a:t>
            </a:r>
            <a:endParaRPr lang="en-US" sz="1000" dirty="0"/>
          </a:p>
        </p:txBody>
      </p:sp>
      <p:sp>
        <p:nvSpPr>
          <p:cNvPr id="162" name="TextBox 161"/>
          <p:cNvSpPr txBox="1"/>
          <p:nvPr/>
        </p:nvSpPr>
        <p:spPr>
          <a:xfrm>
            <a:off x="8138906" y="1672700"/>
            <a:ext cx="569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Flight </a:t>
            </a:r>
          </a:p>
          <a:p>
            <a:r>
              <a:rPr lang="en-US" sz="1200" dirty="0" smtClean="0"/>
              <a:t>Test </a:t>
            </a:r>
          </a:p>
          <a:p>
            <a:r>
              <a:rPr lang="en-US" sz="1200" dirty="0" smtClean="0"/>
              <a:t>Rack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445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Altimeters Used for Testing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027722"/>
              </p:ext>
            </p:extLst>
          </p:nvPr>
        </p:nvGraphicFramePr>
        <p:xfrm>
          <a:off x="762000" y="1219200"/>
          <a:ext cx="3200400" cy="1600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9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0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3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Rockwell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Collins LRA-2100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Dimensions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 = 15.6”, W = 3.64”, H = 7.7”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Weight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8.47 </a:t>
                      </a:r>
                      <a:r>
                        <a:rPr lang="en-US" sz="1100" dirty="0" err="1" smtClean="0"/>
                        <a:t>lb</a:t>
                      </a:r>
                      <a:r>
                        <a:rPr lang="en-US" sz="1100" dirty="0" smtClean="0"/>
                        <a:t> nominal (8.8 </a:t>
                      </a:r>
                      <a:r>
                        <a:rPr lang="en-US" sz="1100" dirty="0" err="1" smtClean="0"/>
                        <a:t>lb</a:t>
                      </a:r>
                      <a:r>
                        <a:rPr lang="en-US" sz="1100" dirty="0" smtClean="0"/>
                        <a:t> max.)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Input</a:t>
                      </a:r>
                      <a:r>
                        <a:rPr lang="en-US" sz="1100" baseline="0" dirty="0" smtClean="0"/>
                        <a:t> Power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115 V AC ±10%, 360 to 800 Hz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Mounting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ARINC 600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Software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DO-178A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18826"/>
              </p:ext>
            </p:extLst>
          </p:nvPr>
        </p:nvGraphicFramePr>
        <p:xfrm>
          <a:off x="5105400" y="1242060"/>
          <a:ext cx="3276600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</a:rPr>
                        <a:t>Rockwell Collins LRA-900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Dimensions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L = 15.6”, W = 3.64”, H = 7.7”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Weight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9.6 </a:t>
                      </a:r>
                      <a:r>
                        <a:rPr lang="en-US" sz="1100" dirty="0" err="1" smtClean="0"/>
                        <a:t>lbs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Input</a:t>
                      </a:r>
                      <a:r>
                        <a:rPr lang="en-US" sz="1100" baseline="0" dirty="0" smtClean="0"/>
                        <a:t> Power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115 V AC ±10%, 380 to 420 Hz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Mounting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ARINC 600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Software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DO-178A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672795"/>
              </p:ext>
            </p:extLst>
          </p:nvPr>
        </p:nvGraphicFramePr>
        <p:xfrm>
          <a:off x="762000" y="3035080"/>
          <a:ext cx="3200400" cy="1386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9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0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3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Thales ERT-530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Dimensions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L = 15.6”, W = 3.64”, H = 7.7”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Weight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8.47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lb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nominal (8.8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lb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max.)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Input</a:t>
                      </a:r>
                      <a:r>
                        <a:rPr lang="en-US" sz="1100" baseline="0" dirty="0" smtClean="0"/>
                        <a:t> Power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115 V AC ±10%, 360 to 800 Hz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Accuracy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 </a:t>
                      </a:r>
                      <a:r>
                        <a:rPr lang="en-US" sz="1100" dirty="0" err="1" smtClean="0"/>
                        <a:t>ft</a:t>
                      </a:r>
                      <a:r>
                        <a:rPr lang="en-US" sz="1100" dirty="0" smtClean="0"/>
                        <a:t> over runway surface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532164"/>
              </p:ext>
            </p:extLst>
          </p:nvPr>
        </p:nvGraphicFramePr>
        <p:xfrm>
          <a:off x="5105400" y="3035080"/>
          <a:ext cx="3276600" cy="1295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Thales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ERT-530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Dimensions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L = 15.6”, W = 3.64”, H = 7.7”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Weight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9.6 </a:t>
                      </a:r>
                      <a:r>
                        <a:rPr lang="en-US" sz="1100" dirty="0" err="1" smtClean="0"/>
                        <a:t>lbs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Input</a:t>
                      </a:r>
                      <a:r>
                        <a:rPr lang="en-US" sz="1100" baseline="0" dirty="0" smtClean="0"/>
                        <a:t> Power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115 V AC ±10%, 380 to 420 Hz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Mounting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ARINC 600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92652"/>
              </p:ext>
            </p:extLst>
          </p:nvPr>
        </p:nvGraphicFramePr>
        <p:xfrm>
          <a:off x="762000" y="4705967"/>
          <a:ext cx="320040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9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0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3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Honeywell ALA-52B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Dimensions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L = 15.6”, W = 3.64”, H = 7.7”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Weight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8.6 </a:t>
                      </a:r>
                      <a:r>
                        <a:rPr lang="en-US" sz="1100" dirty="0" err="1" smtClean="0"/>
                        <a:t>lb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Input</a:t>
                      </a:r>
                      <a:r>
                        <a:rPr lang="en-US" sz="1100" baseline="0" dirty="0" smtClean="0"/>
                        <a:t> Power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+28 VDC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Mounting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ARINC 600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Software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DO-178B, LA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1788468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1788468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(2)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199" y="3497668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19599" y="3497668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(4)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199" y="5298095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(5)</a:t>
            </a:r>
            <a:endParaRPr lang="en-US" sz="2400" b="1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2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Altimeter Test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61923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b="1" u="sng" dirty="0"/>
              <a:t>For constant AGL</a:t>
            </a:r>
            <a:r>
              <a:rPr lang="en-US" b="1" dirty="0"/>
              <a:t>: </a:t>
            </a:r>
            <a:r>
              <a:rPr lang="en-US" dirty="0"/>
              <a:t>Record the effect of WAIC interference on each of </a:t>
            </a:r>
            <a:r>
              <a:rPr lang="en-US" dirty="0" smtClean="0"/>
              <a:t>5 </a:t>
            </a:r>
            <a:r>
              <a:rPr lang="en-US" dirty="0" err="1"/>
              <a:t>RadAlts</a:t>
            </a:r>
            <a:r>
              <a:rPr lang="en-US" dirty="0"/>
              <a:t> at 5 altitudes.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4 waveform types will be </a:t>
            </a:r>
            <a:r>
              <a:rPr lang="en-US" dirty="0" smtClean="0"/>
              <a:t>evaluated:</a:t>
            </a:r>
            <a:endParaRPr lang="en-US" dirty="0"/>
          </a:p>
          <a:p>
            <a:pPr lvl="2"/>
            <a:r>
              <a:rPr lang="en-US" dirty="0"/>
              <a:t>2 </a:t>
            </a:r>
            <a:r>
              <a:rPr lang="en-US" dirty="0" smtClean="0"/>
              <a:t>Constant </a:t>
            </a:r>
            <a:r>
              <a:rPr lang="en-US" dirty="0"/>
              <a:t>E</a:t>
            </a:r>
            <a:r>
              <a:rPr lang="en-US" dirty="0" smtClean="0"/>
              <a:t>nvelope Signals </a:t>
            </a:r>
            <a:r>
              <a:rPr lang="en-US" dirty="0"/>
              <a:t>(MSK)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2 Orthogonal Frequency Division </a:t>
            </a:r>
            <a:r>
              <a:rPr lang="en-US" dirty="0" smtClean="0"/>
              <a:t>Multiplexing Signals </a:t>
            </a:r>
            <a:r>
              <a:rPr lang="en-US" dirty="0"/>
              <a:t>(OFDM)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Waveform transmit power </a:t>
            </a:r>
            <a:r>
              <a:rPr lang="en-US" dirty="0"/>
              <a:t>will be increased in 15 (1dB) steps with signal power ON and OFF </a:t>
            </a:r>
            <a:r>
              <a:rPr lang="en-US" dirty="0" smtClean="0"/>
              <a:t>(to measure true altitude) for </a:t>
            </a:r>
            <a:r>
              <a:rPr lang="en-US" dirty="0"/>
              <a:t>each </a:t>
            </a:r>
            <a:r>
              <a:rPr lang="en-US" dirty="0" smtClean="0"/>
              <a:t>step.</a:t>
            </a:r>
          </a:p>
          <a:p>
            <a:pPr lvl="1">
              <a:spcAft>
                <a:spcPts val="1200"/>
              </a:spcAft>
            </a:pPr>
            <a:endParaRPr lang="en-US" dirty="0"/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Specific </a:t>
            </a:r>
            <a:r>
              <a:rPr lang="en-US" dirty="0"/>
              <a:t>events to be noted: </a:t>
            </a:r>
          </a:p>
          <a:p>
            <a:pPr lvl="2"/>
            <a:r>
              <a:rPr lang="en-US" dirty="0"/>
              <a:t>First instance of radio altimeter output to differ between the ON and OFF state.</a:t>
            </a:r>
          </a:p>
          <a:p>
            <a:pPr lvl="2"/>
            <a:r>
              <a:rPr lang="en-US" dirty="0"/>
              <a:t>Altimeter accuracy just meets DO-155 specification for that altitude.</a:t>
            </a:r>
          </a:p>
          <a:p>
            <a:pPr lvl="2"/>
            <a:r>
              <a:rPr lang="en-US" dirty="0"/>
              <a:t>Altimeter loses lock (Null Acquisition Mode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51" y="3141451"/>
            <a:ext cx="5715292" cy="186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2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Scenarios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12778"/>
              </p:ext>
            </p:extLst>
          </p:nvPr>
        </p:nvGraphicFramePr>
        <p:xfrm>
          <a:off x="412635" y="1694979"/>
          <a:ext cx="8310166" cy="3514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39"/>
                <a:gridCol w="850171"/>
                <a:gridCol w="573763"/>
                <a:gridCol w="573763"/>
                <a:gridCol w="573763"/>
                <a:gridCol w="573763"/>
                <a:gridCol w="573763"/>
                <a:gridCol w="573763"/>
                <a:gridCol w="573763"/>
                <a:gridCol w="573763"/>
                <a:gridCol w="573763"/>
                <a:gridCol w="573763"/>
                <a:gridCol w="573763"/>
                <a:gridCol w="573763"/>
              </a:tblGrid>
              <a:tr h="141390">
                <a:tc rowSpan="3" gridSpan="2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Height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3" hMerge="1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2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WAIC Waveforms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66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Single Carrier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Dual Carrier MSK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Single Channel OFDM</a:t>
                      </a:r>
                      <a:endParaRPr lang="en-US" sz="1000" b="1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Dual Channel OFDM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4.3 GHz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4.24 GHz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4.36 GHz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4.3 GHz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4.24 GHz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4.36 GHz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4.3 GHz</a:t>
                      </a:r>
                      <a:endParaRPr lang="en-US" sz="1000" b="1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4.24 GHz</a:t>
                      </a:r>
                      <a:endParaRPr lang="en-US" sz="1000" b="1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4.36 GHz</a:t>
                      </a:r>
                      <a:endParaRPr lang="en-US" sz="1000" b="1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4.3 GHz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4.24 GHz</a:t>
                      </a:r>
                      <a:endParaRPr lang="en-US" sz="1000" b="1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4.36 GHz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3662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500 ft.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Threshold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Out</a:t>
                      </a:r>
                      <a:r>
                        <a:rPr lang="en-US" sz="1000" baseline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Spec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Loss of Lock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62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1500 ft.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Threshold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Out</a:t>
                      </a:r>
                      <a:r>
                        <a:rPr lang="en-US" sz="1000" baseline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Spec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Loss of Lock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62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3000 ft.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Threshold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Out</a:t>
                      </a:r>
                      <a:r>
                        <a:rPr lang="en-US" sz="1000" baseline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Spec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Loss of Lock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62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5000 ft.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Threshold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Out</a:t>
                      </a:r>
                      <a:r>
                        <a:rPr lang="en-US" sz="1000" baseline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Spec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Loss of Lock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62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8000 ft.</a:t>
                      </a:r>
                      <a:endParaRPr lang="en-US" sz="1000" b="1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Threshold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Out</a:t>
                      </a:r>
                      <a:r>
                        <a:rPr lang="en-US" sz="1000" baseline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Spec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Loss of Lock</a:t>
                      </a:r>
                      <a:endParaRPr lang="en-US" sz="10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0570" y="1325647"/>
            <a:ext cx="167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 RA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096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Signal Generation for Injection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23919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MATLAB OFDM </a:t>
            </a:r>
            <a:r>
              <a:rPr lang="en-US" dirty="0" smtClean="0"/>
              <a:t>and MSK simulated </a:t>
            </a:r>
            <a:r>
              <a:rPr lang="en-US" dirty="0" smtClean="0"/>
              <a:t>baseband </a:t>
            </a:r>
            <a:r>
              <a:rPr lang="en-US" dirty="0" smtClean="0"/>
              <a:t>signals </a:t>
            </a:r>
            <a:r>
              <a:rPr lang="en-US" dirty="0" smtClean="0"/>
              <a:t>loaded into vector signal generator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OFDM based </a:t>
            </a:r>
            <a:r>
              <a:rPr lang="en-US" sz="2900" dirty="0"/>
              <a:t>on the IEEE 802.11 parameters; 52 </a:t>
            </a:r>
            <a:r>
              <a:rPr lang="en-US" sz="2900" dirty="0"/>
              <a:t>subcarriers, 312.5 </a:t>
            </a:r>
            <a:r>
              <a:rPr lang="en-US" sz="2900" dirty="0"/>
              <a:t>kHz carrier separation, 20 MHz bandwidth and 16 MHz occupied bandwidth, 20 </a:t>
            </a:r>
            <a:r>
              <a:rPr lang="en-US" sz="2900" dirty="0" err="1"/>
              <a:t>Msps</a:t>
            </a:r>
            <a:r>
              <a:rPr lang="en-US" sz="2900" dirty="0"/>
              <a:t> (3.2 µs data symbol duration with a 0.4 µs guard length</a:t>
            </a:r>
            <a:r>
              <a:rPr lang="en-US" sz="2900" dirty="0"/>
              <a:t>).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Center </a:t>
            </a:r>
            <a:r>
              <a:rPr lang="en-US" sz="2900" dirty="0"/>
              <a:t>frequencies – Center of band, 4.3 GHz, +/- 60 MHz</a:t>
            </a:r>
            <a:endParaRPr lang="en-US" sz="29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mail.google.com/mail/u/0/?ui=2&amp;ik=11adacdef8&amp;view=fimg&amp;th=1561490921bcd9c9&amp;attid=0.1&amp;disp=emb&amp;attbid=ANGjdJ90c_FiesdGLC4VAWWvcGzb_Gzf885eS5Zs9FTuB85P-SQhbv6yZ-j5nc9tdr6upg76KBquK8T5IXbEssZjumfvpDXL5_utGoV0XFDzvJ4y7RlVo-ORZCcimRI&amp;sz=s0-l75-ft&amp;ats=1471367154540&amp;rm=1561490921bcd9c9&amp;zw&amp;atsh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" b="8353"/>
          <a:stretch/>
        </p:blipFill>
        <p:spPr bwMode="auto">
          <a:xfrm>
            <a:off x="6400801" y="4114800"/>
            <a:ext cx="2590799" cy="208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il.google.com/mail/u/0/?ui=2&amp;ik=11adacdef8&amp;view=fimg&amp;th=1561490921bcd9c9&amp;attid=0.2&amp;disp=emb&amp;attbid=ANGjdJ9Fmz2NmXa4UEWp9cWYGoKQUE8-C1p_Kw_Ynu6_hs0HAtFNfZ8E_WsfGzM0ccyLAs-EqM2ZbT0_xLN1y5uQKSb5d2xqCSfp9y0w3yyxl47jg5xXnBznhCn_RzE&amp;sz=s0-l75-ft&amp;ats=1471367154540&amp;rm=1561490921bcd9c9&amp;zw&amp;atsh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6" b="10743"/>
          <a:stretch/>
        </p:blipFill>
        <p:spPr bwMode="auto">
          <a:xfrm>
            <a:off x="3352800" y="4038600"/>
            <a:ext cx="2743200" cy="21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28600" y="4191000"/>
            <a:ext cx="2590800" cy="193367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1822" y="3647460"/>
            <a:ext cx="86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OFDM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3569" y="3647460"/>
            <a:ext cx="240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Dual Channel OFDM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06968" y="3647460"/>
            <a:ext cx="126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Dual MSK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33775" y="4619625"/>
            <a:ext cx="2314575" cy="1057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80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Automation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76271" y="4132902"/>
            <a:ext cx="5110529" cy="232978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 each 1 of 5 altitudes</a:t>
            </a:r>
          </a:p>
          <a:p>
            <a:pPr marL="620713" lvl="1"/>
            <a:r>
              <a:rPr lang="en-US" dirty="0" smtClean="0"/>
              <a:t>For each 1 of 5 test altimeters</a:t>
            </a:r>
          </a:p>
          <a:p>
            <a:pPr marL="852488" lvl="3" defTabSz="400050"/>
            <a:r>
              <a:rPr lang="en-US" dirty="0"/>
              <a:t>Manually select RA under </a:t>
            </a:r>
            <a:r>
              <a:rPr lang="en-US" dirty="0" smtClean="0"/>
              <a:t>test</a:t>
            </a:r>
          </a:p>
          <a:p>
            <a:pPr marL="852488" lvl="3" defTabSz="400050"/>
            <a:r>
              <a:rPr lang="en-US" dirty="0" smtClean="0"/>
              <a:t>For each 1 of 4 waveforms</a:t>
            </a:r>
          </a:p>
          <a:p>
            <a:pPr marL="1309688" lvl="4" defTabSz="400050"/>
            <a:r>
              <a:rPr lang="en-US" dirty="0" smtClean="0"/>
              <a:t>Load/Select VSG Waveform</a:t>
            </a:r>
          </a:p>
          <a:p>
            <a:pPr marL="1309688" lvl="4" defTabSz="400050"/>
            <a:r>
              <a:rPr lang="en-US" dirty="0" smtClean="0"/>
              <a:t>For each 1 of 15 power levels</a:t>
            </a:r>
          </a:p>
          <a:p>
            <a:pPr marL="1535113" lvl="5"/>
            <a:r>
              <a:rPr lang="en-US" dirty="0" smtClean="0"/>
              <a:t>Read &amp; record altitude without interference power for 10 seconds</a:t>
            </a:r>
          </a:p>
          <a:p>
            <a:pPr marL="1535113" lvl="5"/>
            <a:r>
              <a:rPr lang="en-US" dirty="0" smtClean="0"/>
              <a:t>Turn on interference signal</a:t>
            </a:r>
          </a:p>
          <a:p>
            <a:pPr marL="1535113" lvl="5"/>
            <a:r>
              <a:rPr lang="en-US" dirty="0" smtClean="0"/>
              <a:t>Read and record altitude with selected int. power for 10 seconds</a:t>
            </a:r>
          </a:p>
          <a:p>
            <a:pPr marL="1535113" lvl="5"/>
            <a:r>
              <a:rPr lang="en-US" dirty="0" smtClean="0"/>
              <a:t>Turn off interference signal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303" y="1142999"/>
            <a:ext cx="6015954" cy="2988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ontent Placeholder 7"/>
          <p:cNvSpPr txBox="1">
            <a:spLocks/>
          </p:cNvSpPr>
          <p:nvPr/>
        </p:nvSpPr>
        <p:spPr>
          <a:xfrm>
            <a:off x="457201" y="4132902"/>
            <a:ext cx="3119070" cy="2329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same control and data acquisition software will be used in both the laboratory and in planned flight testing to step through a full set of measurements with minimal operator interaction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3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Testing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Flight Test Objectives</a:t>
            </a:r>
          </a:p>
          <a:p>
            <a:pPr lvl="1" algn="just"/>
            <a:r>
              <a:rPr lang="en-US" sz="2000" dirty="0" smtClean="0"/>
              <a:t>Validate the laboratory test apparatus and method.</a:t>
            </a:r>
          </a:p>
          <a:p>
            <a:pPr lvl="1" algn="just"/>
            <a:r>
              <a:rPr lang="en-US" sz="2000" dirty="0" smtClean="0"/>
              <a:t>Analyze </a:t>
            </a:r>
            <a:r>
              <a:rPr lang="en-US" sz="2000" dirty="0" smtClean="0"/>
              <a:t>the </a:t>
            </a:r>
            <a:r>
              <a:rPr lang="en-US" sz="2000" dirty="0" smtClean="0"/>
              <a:t>the effects of terrain on WAIC/RA interference characteristics</a:t>
            </a:r>
          </a:p>
          <a:p>
            <a:pPr lvl="1" algn="just"/>
            <a:r>
              <a:rPr lang="en-US" sz="2000" dirty="0" smtClean="0"/>
              <a:t>Provide real-world data supporting development of standards under ICAO and RTCA.</a:t>
            </a:r>
          </a:p>
          <a:p>
            <a:pPr lvl="1" algn="just"/>
            <a:r>
              <a:rPr lang="en-US" sz="2000" dirty="0"/>
              <a:t>Provide real-world data supporting development </a:t>
            </a:r>
            <a:r>
              <a:rPr lang="en-US" sz="2000" dirty="0" smtClean="0"/>
              <a:t>of </a:t>
            </a:r>
            <a:r>
              <a:rPr lang="en-US" sz="2000" dirty="0" smtClean="0"/>
              <a:t>WAIC technical characteristics, including waveform </a:t>
            </a:r>
            <a:r>
              <a:rPr lang="en-US" sz="2000" dirty="0"/>
              <a:t>modulations, protocols and con-</a:t>
            </a:r>
            <a:r>
              <a:rPr lang="en-US" sz="2000" dirty="0" smtClean="0"/>
              <a:t>ops, </a:t>
            </a:r>
            <a:r>
              <a:rPr lang="en-US" sz="2000" dirty="0" smtClean="0"/>
              <a:t>being developed under an AVSI project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algn="just"/>
            <a:r>
              <a:rPr lang="en-US" b="1" dirty="0" smtClean="0"/>
              <a:t>Two</a:t>
            </a:r>
            <a:r>
              <a:rPr lang="en-US" b="1" dirty="0" smtClean="0"/>
              <a:t> Flight </a:t>
            </a:r>
            <a:r>
              <a:rPr lang="en-US" b="1" dirty="0"/>
              <a:t>Test </a:t>
            </a:r>
            <a:r>
              <a:rPr lang="en-US" b="1" dirty="0" smtClean="0"/>
              <a:t>Campaigns</a:t>
            </a:r>
            <a:endParaRPr lang="en-US" b="1" dirty="0"/>
          </a:p>
          <a:p>
            <a:pPr lvl="1">
              <a:tabLst>
                <a:tab pos="2005013" algn="l"/>
              </a:tabLst>
            </a:pPr>
            <a:r>
              <a:rPr lang="en-US" sz="2000" b="1" i="1" dirty="0"/>
              <a:t>Phase </a:t>
            </a:r>
            <a:r>
              <a:rPr lang="en-US" sz="2000" b="1" i="1" dirty="0" smtClean="0"/>
              <a:t>1</a:t>
            </a:r>
            <a:r>
              <a:rPr lang="en-US" sz="2000" b="1" i="1" dirty="0" smtClean="0"/>
              <a:t>:	</a:t>
            </a:r>
            <a:r>
              <a:rPr lang="en-US" sz="2000" dirty="0" smtClean="0"/>
              <a:t>Direct </a:t>
            </a:r>
            <a:r>
              <a:rPr lang="en-US" sz="2000" dirty="0"/>
              <a:t>injection of representative WAIC signals into </a:t>
            </a:r>
            <a:r>
              <a:rPr lang="en-US" sz="2000" dirty="0" err="1"/>
              <a:t>RadAlt</a:t>
            </a:r>
            <a:r>
              <a:rPr lang="en-US" sz="2000" dirty="0"/>
              <a:t> receive antenna</a:t>
            </a:r>
            <a:r>
              <a:rPr lang="en-US" sz="2000" dirty="0" smtClean="0"/>
              <a:t>. (WAIC on RA)</a:t>
            </a:r>
            <a:endParaRPr lang="en-US" sz="2000" dirty="0"/>
          </a:p>
          <a:p>
            <a:pPr lvl="1">
              <a:tabLst>
                <a:tab pos="2005013" algn="l"/>
              </a:tabLst>
            </a:pPr>
            <a:r>
              <a:rPr lang="en-US" sz="2000" b="1" i="1" dirty="0"/>
              <a:t>Phase 2</a:t>
            </a:r>
            <a:r>
              <a:rPr lang="en-US" sz="2000" b="1" i="1" dirty="0" smtClean="0"/>
              <a:t>:</a:t>
            </a:r>
            <a:r>
              <a:rPr lang="en-US" sz="2000" b="1" dirty="0"/>
              <a:t>	</a:t>
            </a:r>
            <a:r>
              <a:rPr lang="en-US" sz="2000" dirty="0" smtClean="0"/>
              <a:t>Distributive </a:t>
            </a:r>
            <a:r>
              <a:rPr lang="en-US" sz="2000" dirty="0"/>
              <a:t>representative WAIC transmitters about the aircraft</a:t>
            </a:r>
            <a:r>
              <a:rPr lang="en-US" sz="2000" dirty="0" smtClean="0"/>
              <a:t>. (RA on WAIC / WAIC on WAIC)</a:t>
            </a:r>
            <a:endParaRPr lang="en-US" sz="2000" dirty="0"/>
          </a:p>
          <a:p>
            <a:pPr lvl="1" algn="just"/>
            <a:endParaRPr lang="en-US" sz="2000" dirty="0"/>
          </a:p>
          <a:p>
            <a:pPr lvl="1" algn="just"/>
            <a:endParaRPr lang="en-US" sz="2000" dirty="0"/>
          </a:p>
          <a:p>
            <a:pPr lvl="1" algn="just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26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Note:  </a:t>
            </a:r>
            <a:r>
              <a:rPr lang="en-US" dirty="0" smtClean="0"/>
              <a:t>Additional </a:t>
            </a:r>
            <a:r>
              <a:rPr lang="en-US" dirty="0" err="1" smtClean="0"/>
              <a:t>RadAlt</a:t>
            </a:r>
            <a:r>
              <a:rPr lang="en-US" dirty="0" smtClean="0"/>
              <a:t> ground scattering tests are also in preparation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8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Flight </a:t>
            </a:r>
            <a:r>
              <a:rPr lang="en-US" dirty="0" smtClean="0"/>
              <a:t>Test </a:t>
            </a:r>
            <a:r>
              <a:rPr lang="en-US" dirty="0" smtClean="0"/>
              <a:t>Aircraft: Gulfstream G3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indent="-177800"/>
            <a:r>
              <a:rPr lang="en-US" sz="1900" dirty="0" smtClean="0"/>
              <a:t>Business jet developed by Gulfstream Aerospace.</a:t>
            </a:r>
          </a:p>
          <a:p>
            <a:pPr marL="177800" indent="-177800">
              <a:spcAft>
                <a:spcPts val="600"/>
              </a:spcAft>
            </a:pPr>
            <a:r>
              <a:rPr lang="en-US" sz="1900" dirty="0" smtClean="0"/>
              <a:t>Equipped with 2 Radio Altimeters. </a:t>
            </a:r>
          </a:p>
          <a:p>
            <a:pPr lvl="1"/>
            <a:r>
              <a:rPr lang="en-US" sz="1600" dirty="0" smtClean="0"/>
              <a:t>Primary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Thales ERT-530A</a:t>
            </a:r>
          </a:p>
          <a:p>
            <a:pPr lvl="1"/>
            <a:r>
              <a:rPr lang="en-US" sz="1600" dirty="0" smtClean="0"/>
              <a:t>Secondary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/>
              <a:t>Thales </a:t>
            </a:r>
            <a:r>
              <a:rPr lang="en-US" sz="1600" dirty="0" smtClean="0"/>
              <a:t>ERT-530A</a:t>
            </a:r>
          </a:p>
        </p:txBody>
      </p:sp>
      <p:pic>
        <p:nvPicPr>
          <p:cNvPr id="16386" name="Picture 2" descr="https://www.nasa.gov/sites/default/files/styles/full_width_feature/public/images/672351main_ED12-0191-12_full.jpg?itok=IC3-UWN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32923" r="10236" b="22836"/>
          <a:stretch/>
        </p:blipFill>
        <p:spPr bwMode="auto">
          <a:xfrm>
            <a:off x="1771236" y="2894207"/>
            <a:ext cx="5605982" cy="22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1236" y="5141836"/>
            <a:ext cx="56059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https://www.nasa.gov/centers/armstrong/multimedia/imagegallery/G-III_Aerodynamics/index.html</a:t>
            </a:r>
          </a:p>
        </p:txBody>
      </p:sp>
    </p:spTree>
    <p:extLst>
      <p:ext uri="{BB962C8B-B14F-4D97-AF65-F5344CB8AC3E}">
        <p14:creationId xmlns:p14="http://schemas.microsoft.com/office/powerpoint/2010/main" val="38554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9" y="1447800"/>
            <a:ext cx="3860801" cy="2171701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Gulfstream 3 – Tail #808 Floor </a:t>
            </a:r>
            <a:r>
              <a:rPr lang="en-US" dirty="0" smtClean="0"/>
              <a:t>Plan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421501"/>
              </p:ext>
            </p:extLst>
          </p:nvPr>
        </p:nvGraphicFramePr>
        <p:xfrm>
          <a:off x="3961559" y="1524000"/>
          <a:ext cx="5183281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Visio" r:id="rId4" imgW="5361930" imgH="2287348" progId="Visio.Drawing.11">
                  <p:embed/>
                </p:oleObj>
              </mc:Choice>
              <mc:Fallback>
                <p:oleObj name="Visio" r:id="rId4" imgW="5361930" imgH="22873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559" y="1524000"/>
                        <a:ext cx="5183281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01599" y="4038600"/>
            <a:ext cx="4170464" cy="1703919"/>
            <a:chOff x="101599" y="4483099"/>
            <a:chExt cx="4170464" cy="17039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7366"/>
            <a:stretch/>
          </p:blipFill>
          <p:spPr>
            <a:xfrm rot="10800000">
              <a:off x="101599" y="4483099"/>
              <a:ext cx="4170464" cy="1703919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571863" y="5107519"/>
              <a:ext cx="6008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172755" y="5107519"/>
              <a:ext cx="1698171" cy="1213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71863" y="5775242"/>
              <a:ext cx="3409189" cy="60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870926" y="5113586"/>
              <a:ext cx="986028" cy="606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1000" y="5134978"/>
              <a:ext cx="3644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     15”                37”                   26”</a:t>
              </a:r>
            </a:p>
            <a:p>
              <a:r>
                <a:rPr lang="en-US" dirty="0" smtClean="0"/>
                <a:t>                             78”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95800" y="4009072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Gulfstream 3 Floor Plan with WAIC Test Rack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WAIC Test Rack replaces aircraft seat on the starboard side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RadAlt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#2 disconnected, antennas used with WAIC test rack.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8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AVSI WAIC Team asks the </a:t>
            </a:r>
            <a:r>
              <a:rPr lang="en-US" dirty="0" smtClean="0"/>
              <a:t>Meeting </a:t>
            </a:r>
            <a:r>
              <a:rPr lang="en-US" dirty="0"/>
              <a:t>to consider preliminary testing of radio altimeter susceptibility to WAIC signal </a:t>
            </a:r>
            <a:r>
              <a:rPr lang="en-US" dirty="0" smtClean="0"/>
              <a:t>interference for the purpose of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Providing </a:t>
            </a:r>
            <a:r>
              <a:rPr lang="en-US" dirty="0" smtClean="0"/>
              <a:t>an update on the current status of the </a:t>
            </a:r>
            <a:r>
              <a:rPr lang="en-US" dirty="0" smtClean="0"/>
              <a:t>work supporting the Radar Altimeter and WAIC job cards submitted in February 2016,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Providing an opportunity for the Meeting to comment on the suitability of the proposed method.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27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Flight Test </a:t>
            </a:r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 smtClean="0"/>
              <a:t>Start</a:t>
            </a:r>
          </a:p>
          <a:p>
            <a:pPr algn="just"/>
            <a:r>
              <a:rPr lang="en-US" b="1" dirty="0" smtClean="0"/>
              <a:t>Fly </a:t>
            </a:r>
            <a:r>
              <a:rPr lang="en-US" b="1" dirty="0"/>
              <a:t>to start point</a:t>
            </a:r>
            <a:r>
              <a:rPr lang="en-US" b="1" dirty="0" smtClean="0"/>
              <a:t>: </a:t>
            </a:r>
            <a:r>
              <a:rPr lang="en-US" dirty="0" smtClean="0"/>
              <a:t>Set altimeter 1, waveform 1</a:t>
            </a:r>
            <a:r>
              <a:rPr lang="en-US" dirty="0"/>
              <a:t>  </a:t>
            </a:r>
            <a:r>
              <a:rPr lang="en-US" dirty="0" smtClean="0"/>
              <a:t>~</a:t>
            </a:r>
            <a:r>
              <a:rPr lang="en-US" b="1" dirty="0" smtClean="0"/>
              <a:t>15 minutes</a:t>
            </a:r>
          </a:p>
          <a:p>
            <a:pPr algn="just"/>
            <a:r>
              <a:rPr lang="en-US" b="1" dirty="0" smtClean="0"/>
              <a:t>Each Altitude:</a:t>
            </a:r>
            <a:endParaRPr lang="en-US" b="1" dirty="0"/>
          </a:p>
          <a:p>
            <a:pPr lvl="1" algn="just"/>
            <a:r>
              <a:rPr lang="en-US" b="1" dirty="0"/>
              <a:t>Altimeter 1</a:t>
            </a:r>
          </a:p>
          <a:p>
            <a:pPr lvl="2" algn="just"/>
            <a:r>
              <a:rPr lang="en-US" dirty="0" smtClean="0"/>
              <a:t>For </a:t>
            </a:r>
            <a:r>
              <a:rPr lang="en-US" dirty="0"/>
              <a:t>4 Waveforms: (</a:t>
            </a:r>
            <a:r>
              <a:rPr lang="en-US" dirty="0" smtClean="0"/>
              <a:t>1.5 minutes*4) + (10 sec. waveform switch*3) </a:t>
            </a:r>
            <a:r>
              <a:rPr lang="en-US" dirty="0"/>
              <a:t>= </a:t>
            </a:r>
            <a:r>
              <a:rPr lang="en-US" b="1" dirty="0" smtClean="0"/>
              <a:t>6.5 Min.</a:t>
            </a:r>
          </a:p>
          <a:p>
            <a:pPr lvl="2" algn="just"/>
            <a:r>
              <a:rPr lang="en-US" dirty="0" smtClean="0"/>
              <a:t>Turn, switch to waveform 1, switch to altimeter 2 = </a:t>
            </a:r>
            <a:r>
              <a:rPr lang="en-US" b="1" dirty="0" smtClean="0"/>
              <a:t>3 </a:t>
            </a:r>
            <a:r>
              <a:rPr lang="en-US" b="1" dirty="0"/>
              <a:t>Min.</a:t>
            </a:r>
          </a:p>
          <a:p>
            <a:pPr lvl="1" algn="just"/>
            <a:r>
              <a:rPr lang="en-US" b="1" dirty="0"/>
              <a:t>Altimeter 2</a:t>
            </a:r>
          </a:p>
          <a:p>
            <a:pPr lvl="2" algn="just"/>
            <a:r>
              <a:rPr lang="en-US" dirty="0"/>
              <a:t>For 4 Waveforms: (1.5 minutes*4) + (10 sec. waveform switch*3) </a:t>
            </a:r>
            <a:r>
              <a:rPr lang="en-US" dirty="0" smtClean="0"/>
              <a:t>= </a:t>
            </a:r>
            <a:r>
              <a:rPr lang="en-US" b="1" dirty="0" smtClean="0"/>
              <a:t>6.5 </a:t>
            </a:r>
            <a:r>
              <a:rPr lang="en-US" b="1" dirty="0"/>
              <a:t>Min. </a:t>
            </a:r>
            <a:endParaRPr lang="en-US" b="1" dirty="0" smtClean="0"/>
          </a:p>
          <a:p>
            <a:pPr lvl="2" algn="just"/>
            <a:r>
              <a:rPr lang="en-US" dirty="0" smtClean="0"/>
              <a:t>Turn</a:t>
            </a:r>
            <a:r>
              <a:rPr lang="en-US" dirty="0"/>
              <a:t>, switch to waveform 1, switch to altimeter 2 = </a:t>
            </a:r>
            <a:r>
              <a:rPr lang="en-US" b="1" dirty="0"/>
              <a:t>3 Min. </a:t>
            </a:r>
            <a:endParaRPr lang="en-US" b="1" dirty="0" smtClean="0"/>
          </a:p>
          <a:p>
            <a:pPr lvl="1" algn="just"/>
            <a:r>
              <a:rPr lang="en-US" b="1" dirty="0" smtClean="0"/>
              <a:t>Altimeter 3</a:t>
            </a:r>
          </a:p>
          <a:p>
            <a:pPr lvl="2" algn="just"/>
            <a:r>
              <a:rPr lang="en-US" dirty="0"/>
              <a:t>For 4 Waveforms: (1.5 minutes*4) + (10 sec. waveform switch*3) </a:t>
            </a:r>
            <a:r>
              <a:rPr lang="en-US" dirty="0" smtClean="0"/>
              <a:t>= </a:t>
            </a:r>
            <a:r>
              <a:rPr lang="en-US" sz="2100" b="1" dirty="0"/>
              <a:t>6.5 </a:t>
            </a:r>
            <a:r>
              <a:rPr lang="en-US" b="1" dirty="0"/>
              <a:t>Min. </a:t>
            </a:r>
            <a:endParaRPr lang="en-US" b="1" dirty="0" smtClean="0"/>
          </a:p>
          <a:p>
            <a:pPr lvl="2" algn="just"/>
            <a:r>
              <a:rPr lang="en-US" dirty="0" smtClean="0"/>
              <a:t>Turn + Descend, </a:t>
            </a:r>
            <a:r>
              <a:rPr lang="en-US" dirty="0"/>
              <a:t>switch to waveform 1, switch to altimeter 2 = </a:t>
            </a:r>
            <a:r>
              <a:rPr lang="en-US" b="1" dirty="0"/>
              <a:t>3 Min. </a:t>
            </a:r>
            <a:endParaRPr lang="en-US" b="1" dirty="0" smtClean="0"/>
          </a:p>
          <a:p>
            <a:pPr lvl="1" algn="just"/>
            <a:r>
              <a:rPr lang="en-US" b="1" dirty="0" smtClean="0"/>
              <a:t>Total Time </a:t>
            </a:r>
            <a:r>
              <a:rPr lang="en-US" b="1" dirty="0"/>
              <a:t>P</a:t>
            </a:r>
            <a:r>
              <a:rPr lang="en-US" b="1" dirty="0" smtClean="0"/>
              <a:t>er Altitude: </a:t>
            </a:r>
            <a:r>
              <a:rPr lang="en-US" b="1" u="sng" dirty="0" smtClean="0"/>
              <a:t>28.5 Min.  </a:t>
            </a:r>
            <a:endParaRPr lang="en-US" b="1" u="sng" dirty="0"/>
          </a:p>
          <a:p>
            <a:pPr algn="just"/>
            <a:r>
              <a:rPr lang="en-US" b="1" dirty="0"/>
              <a:t>3</a:t>
            </a:r>
            <a:r>
              <a:rPr lang="en-US" b="1" dirty="0" smtClean="0"/>
              <a:t> Altimeters </a:t>
            </a:r>
            <a:r>
              <a:rPr lang="en-US" b="1" dirty="0"/>
              <a:t>over </a:t>
            </a:r>
            <a:r>
              <a:rPr lang="en-US" b="1" dirty="0" smtClean="0"/>
              <a:t>5 Altitudes</a:t>
            </a:r>
            <a:r>
              <a:rPr lang="en-US" b="1" dirty="0"/>
              <a:t>:</a:t>
            </a:r>
            <a:r>
              <a:rPr lang="en-US" dirty="0"/>
              <a:t>  </a:t>
            </a:r>
            <a:r>
              <a:rPr lang="en-US" dirty="0" smtClean="0"/>
              <a:t>28.5 Min. </a:t>
            </a:r>
            <a:r>
              <a:rPr lang="en-US" dirty="0"/>
              <a:t>x 5 altitudes = </a:t>
            </a:r>
            <a:r>
              <a:rPr lang="en-US" b="1" dirty="0" smtClean="0"/>
              <a:t>142.5 Min.</a:t>
            </a:r>
          </a:p>
          <a:p>
            <a:pPr algn="just"/>
            <a:r>
              <a:rPr lang="en-US" b="1" dirty="0" smtClean="0"/>
              <a:t>Fly and settle to approach #1 position</a:t>
            </a:r>
            <a:r>
              <a:rPr lang="en-US" dirty="0" smtClean="0"/>
              <a:t>: ~</a:t>
            </a:r>
            <a:r>
              <a:rPr lang="en-US" b="1" dirty="0" smtClean="0"/>
              <a:t>10 Min.</a:t>
            </a:r>
          </a:p>
          <a:p>
            <a:pPr algn="just"/>
            <a:r>
              <a:rPr lang="en-US" b="1" dirty="0" smtClean="0"/>
              <a:t>Touch </a:t>
            </a:r>
            <a:r>
              <a:rPr lang="en-US" b="1" dirty="0"/>
              <a:t>and </a:t>
            </a:r>
            <a:r>
              <a:rPr lang="en-US" b="1" dirty="0" smtClean="0"/>
              <a:t>go's (500 </a:t>
            </a:r>
            <a:r>
              <a:rPr lang="en-US" b="1" dirty="0" err="1" smtClean="0"/>
              <a:t>ft</a:t>
            </a:r>
            <a:r>
              <a:rPr lang="en-US" b="1" dirty="0" smtClean="0"/>
              <a:t> AGL):</a:t>
            </a:r>
            <a:r>
              <a:rPr lang="en-US" dirty="0"/>
              <a:t> 1</a:t>
            </a:r>
            <a:r>
              <a:rPr lang="en-US" dirty="0" smtClean="0"/>
              <a:t>0 </a:t>
            </a:r>
            <a:r>
              <a:rPr lang="en-US" dirty="0"/>
              <a:t>minutes each </a:t>
            </a:r>
            <a:r>
              <a:rPr lang="en-US" dirty="0" smtClean="0"/>
              <a:t>x 3 = </a:t>
            </a:r>
            <a:r>
              <a:rPr lang="en-US" b="1" dirty="0" smtClean="0"/>
              <a:t>30 Min.</a:t>
            </a:r>
            <a:endParaRPr lang="en-US" b="1" dirty="0"/>
          </a:p>
          <a:p>
            <a:pPr algn="just"/>
            <a:r>
              <a:rPr lang="en-US" b="1" dirty="0" smtClean="0"/>
              <a:t>Total time, 3 altimeters:</a:t>
            </a:r>
            <a:r>
              <a:rPr lang="en-US" dirty="0" smtClean="0"/>
              <a:t> 142.5 </a:t>
            </a:r>
            <a:r>
              <a:rPr lang="en-US" dirty="0"/>
              <a:t>+ </a:t>
            </a:r>
            <a:r>
              <a:rPr lang="en-US" dirty="0" smtClean="0"/>
              <a:t>10 </a:t>
            </a:r>
            <a:r>
              <a:rPr lang="en-US" dirty="0"/>
              <a:t>+ </a:t>
            </a:r>
            <a:r>
              <a:rPr lang="en-US" dirty="0" smtClean="0"/>
              <a:t>30  </a:t>
            </a:r>
            <a:r>
              <a:rPr lang="en-US" dirty="0"/>
              <a:t>= </a:t>
            </a:r>
            <a:r>
              <a:rPr lang="en-US" b="1" u="sng" dirty="0" smtClean="0"/>
              <a:t>182.5 Min.</a:t>
            </a:r>
            <a:endParaRPr lang="en-US" b="1" u="sng" dirty="0"/>
          </a:p>
          <a:p>
            <a:pPr algn="just"/>
            <a:r>
              <a:rPr lang="en-US" b="1" dirty="0" smtClean="0"/>
              <a:t>End</a:t>
            </a:r>
            <a:endParaRPr lang="en-US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457200" y="-13347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Test Area</a:t>
            </a:r>
            <a:endParaRPr lang="en-US" dirty="0"/>
          </a:p>
        </p:txBody>
      </p:sp>
      <p:sp>
        <p:nvSpPr>
          <p:cNvPr id="19458" name="Content Placeholder 7"/>
          <p:cNvSpPr>
            <a:spLocks noGrp="1"/>
          </p:cNvSpPr>
          <p:nvPr>
            <p:ph idx="1"/>
          </p:nvPr>
        </p:nvSpPr>
        <p:spPr>
          <a:xfrm>
            <a:off x="152400" y="1170054"/>
            <a:ext cx="8740239" cy="2716146"/>
          </a:xfrm>
        </p:spPr>
        <p:txBody>
          <a:bodyPr>
            <a:normAutofit/>
          </a:bodyPr>
          <a:lstStyle/>
          <a:p>
            <a:pPr algn="just"/>
            <a:r>
              <a:rPr lang="en-US" altLang="en-US" sz="2400" dirty="0" smtClean="0"/>
              <a:t>R-2515, CORDS Road, north of Edwards Air Force Base.</a:t>
            </a:r>
          </a:p>
          <a:p>
            <a:pPr algn="just"/>
            <a:r>
              <a:rPr lang="en-US" altLang="en-US" sz="2400" dirty="0" smtClean="0"/>
              <a:t>40 NM legs, 3 NM either side of the center line.</a:t>
            </a:r>
          </a:p>
          <a:p>
            <a:pPr lvl="1" algn="just"/>
            <a:r>
              <a:rPr lang="en-US" altLang="en-US" sz="2000" dirty="0" smtClean="0"/>
              <a:t>13.33 minute legs at 180 knots, 16.55 minute legs at 145 knots. </a:t>
            </a:r>
          </a:p>
          <a:p>
            <a:pPr lvl="1" algn="just"/>
            <a:r>
              <a:rPr lang="en-US" altLang="en-US" sz="2000" dirty="0" smtClean="0"/>
              <a:t>3 minute turns for “dog-bone” flight path.</a:t>
            </a:r>
          </a:p>
          <a:p>
            <a:pPr algn="just"/>
            <a:r>
              <a:rPr lang="en-US" altLang="en-US" sz="2400" dirty="0" smtClean="0"/>
              <a:t>15 minutes flight to start point.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80" y="3204422"/>
            <a:ext cx="4647318" cy="306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7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Test Profile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382436"/>
              </p:ext>
            </p:extLst>
          </p:nvPr>
        </p:nvGraphicFramePr>
        <p:xfrm>
          <a:off x="685800" y="1368942"/>
          <a:ext cx="7924800" cy="5184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Visio" r:id="rId3" imgW="4917104" imgH="3216250" progId="Visio.Drawing.11">
                  <p:embed/>
                </p:oleObj>
              </mc:Choice>
              <mc:Fallback>
                <p:oleObj name="Visio" r:id="rId3" imgW="4917104" imgH="321625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368942"/>
                        <a:ext cx="7924800" cy="5184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laboratory testing has begun at AVSI to characterize the interference of candidate WAIC signals on commercial radio altimeters.</a:t>
            </a:r>
          </a:p>
          <a:p>
            <a:r>
              <a:rPr lang="en-US" dirty="0" smtClean="0"/>
              <a:t>This data, validated by planned flight testing, is critical to the development of the WAIC SARP</a:t>
            </a:r>
          </a:p>
          <a:p>
            <a:r>
              <a:rPr lang="en-US" dirty="0" smtClean="0"/>
              <a:t>The AVSI WAIC team invites the ICAO FSMP </a:t>
            </a:r>
            <a:r>
              <a:rPr lang="mr-IN" dirty="0" smtClean="0"/>
              <a:t>–</a:t>
            </a:r>
            <a:r>
              <a:rPr lang="en-US" dirty="0" smtClean="0"/>
              <a:t> WG/4 to consider the suitability of the </a:t>
            </a:r>
            <a:r>
              <a:rPr lang="en-US" smtClean="0"/>
              <a:t>experimental method </a:t>
            </a:r>
            <a:r>
              <a:rPr lang="en-US" dirty="0" smtClean="0"/>
              <a:t>to develop an acceptable SARP.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06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Comments?</a:t>
            </a:r>
            <a:endParaRPr lang="en-US" altLang="en-US" dirty="0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Questions?</a:t>
            </a:r>
          </a:p>
          <a:p>
            <a:r>
              <a:rPr lang="en-US" altLang="en-US" dirty="0" smtClean="0"/>
              <a:t>Dave Redman</a:t>
            </a:r>
          </a:p>
          <a:p>
            <a:pPr lvl="1"/>
            <a:r>
              <a:rPr lang="en-US" altLang="en-US" dirty="0" smtClean="0">
                <a:hlinkClick r:id="rId3"/>
              </a:rPr>
              <a:t>dredman@avsi.aero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979-218-2272</a:t>
            </a:r>
          </a:p>
          <a:p>
            <a:endParaRPr lang="en-US" altLang="en-US" dirty="0" smtClean="0"/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D26DFB0-3A20-4883-94FC-F1F24F117A82}" type="slidenum">
              <a:rPr lang="en-US" altLang="en-US" sz="1200">
                <a:latin typeface="Arial" panose="020B0604020202020204" pitchFamily="34" charset="0"/>
              </a:rPr>
              <a:pPr/>
              <a:t>24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50" y="3426422"/>
            <a:ext cx="4576762" cy="24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7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brief </a:t>
            </a:r>
            <a:r>
              <a:rPr lang="en-US" dirty="0" smtClean="0"/>
              <a:t>history of WAIC at AVSI that leads us to here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Description of </a:t>
            </a:r>
            <a:r>
              <a:rPr lang="en-US" dirty="0" smtClean="0"/>
              <a:t>tests investigating WAIC interference on radio altimeters</a:t>
            </a:r>
          </a:p>
          <a:p>
            <a:r>
              <a:rPr lang="en-US" dirty="0" smtClean="0"/>
              <a:t>Future plans for additional testing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2672" y="4424076"/>
            <a:ext cx="559991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This work represents the collective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efforts of the entire AVSI WAIC Team.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7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43" y="457200"/>
            <a:ext cx="8580714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00000"/>
                </a:solidFill>
              </a:rPr>
              <a:t>The </a:t>
            </a:r>
            <a:r>
              <a:rPr lang="en-US" dirty="0">
                <a:solidFill>
                  <a:srgbClr val="500000"/>
                </a:solidFill>
              </a:rPr>
              <a:t>Aerospace Vehicle Systems Institute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31" y="1126061"/>
            <a:ext cx="4746337" cy="29703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8339" y="1384854"/>
            <a:ext cx="3490823" cy="41492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AVSI </a:t>
            </a:r>
            <a:r>
              <a:rPr lang="en-US" sz="2400" b="1" dirty="0" smtClean="0">
                <a:solidFill>
                  <a:schemeClr val="bg1"/>
                </a:solidFill>
              </a:rPr>
              <a:t>is an industry-centric applied research cooperative founded in 1998 at Texas </a:t>
            </a:r>
            <a:r>
              <a:rPr lang="en-US" sz="2400" b="1" dirty="0">
                <a:solidFill>
                  <a:schemeClr val="bg1"/>
                </a:solidFill>
              </a:rPr>
              <a:t>A&amp;M University </a:t>
            </a:r>
            <a:r>
              <a:rPr lang="en-US" sz="2400" b="1" dirty="0" smtClean="0">
                <a:solidFill>
                  <a:schemeClr val="bg1"/>
                </a:solidFill>
              </a:rPr>
              <a:t>that facilitates pre-competitive collaborative research projects (“AFE’s”).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21224" r="8642" b="20138"/>
          <a:stretch/>
        </p:blipFill>
        <p:spPr>
          <a:xfrm>
            <a:off x="414068" y="4418424"/>
            <a:ext cx="4405223" cy="13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1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1BCEB8F-3D29-4B7D-95E2-E4011508E431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17778" y="457200"/>
            <a:ext cx="8908444" cy="6858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AVSI Membership Represents the Industry</a:t>
            </a: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446088" y="1481138"/>
            <a:ext cx="2468562" cy="43926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  <a:defRPr/>
            </a:pPr>
            <a:r>
              <a:rPr lang="en-US" sz="1800" b="1" u="sng" dirty="0" smtClean="0">
                <a:latin typeface="+mn-lt"/>
              </a:rPr>
              <a:t>Full Members</a:t>
            </a:r>
            <a:endParaRPr lang="en-US" sz="1800" b="1" dirty="0" smtClean="0">
              <a:latin typeface="+mn-lt"/>
            </a:endParaRPr>
          </a:p>
          <a:p>
            <a:pPr marL="173038" indent="-173038">
              <a:defRPr/>
            </a:pPr>
            <a:r>
              <a:rPr lang="en-US" sz="1800" b="1" dirty="0" smtClean="0">
                <a:latin typeface="+mn-lt"/>
              </a:rPr>
              <a:t>Airbus</a:t>
            </a:r>
          </a:p>
          <a:p>
            <a:pPr marL="173038" indent="-173038">
              <a:defRPr/>
            </a:pPr>
            <a:r>
              <a:rPr lang="en-US" sz="1800" b="1" dirty="0" smtClean="0">
                <a:latin typeface="+mn-lt"/>
              </a:rPr>
              <a:t>Boeing </a:t>
            </a:r>
          </a:p>
          <a:p>
            <a:pPr marL="173038" indent="-173038">
              <a:defRPr/>
            </a:pPr>
            <a:r>
              <a:rPr lang="en-US" sz="1800" dirty="0" smtClean="0">
                <a:latin typeface="+mn-lt"/>
              </a:rPr>
              <a:t>DoD</a:t>
            </a:r>
          </a:p>
          <a:p>
            <a:pPr marL="173038" indent="-173038">
              <a:defRPr/>
            </a:pPr>
            <a:r>
              <a:rPr lang="en-US" sz="1800" b="1" dirty="0" smtClean="0">
                <a:latin typeface="+mn-lt"/>
              </a:rPr>
              <a:t>Embraer</a:t>
            </a:r>
            <a:endParaRPr lang="en-US" sz="1800" b="1" dirty="0" smtClean="0">
              <a:latin typeface="+mn-lt"/>
            </a:endParaRPr>
          </a:p>
          <a:p>
            <a:pPr marL="173038" indent="-173038">
              <a:defRPr/>
            </a:pPr>
            <a:r>
              <a:rPr lang="en-US" sz="1800" b="1" dirty="0" smtClean="0">
                <a:latin typeface="+mn-lt"/>
              </a:rPr>
              <a:t>GE Aviation</a:t>
            </a:r>
            <a:endParaRPr lang="en-US" sz="1800" b="1" dirty="0" smtClean="0">
              <a:latin typeface="+mn-lt"/>
            </a:endParaRPr>
          </a:p>
          <a:p>
            <a:pPr marL="173038" indent="-173038">
              <a:defRPr/>
            </a:pPr>
            <a:r>
              <a:rPr lang="en-US" sz="1800" b="1" dirty="0" smtClean="0">
                <a:latin typeface="+mn-lt"/>
              </a:rPr>
              <a:t>Honeywell</a:t>
            </a:r>
          </a:p>
          <a:p>
            <a:pPr marL="173038" indent="-173038">
              <a:defRPr/>
            </a:pPr>
            <a:r>
              <a:rPr lang="en-US" sz="1800" b="1" dirty="0" smtClean="0">
                <a:latin typeface="+mn-lt"/>
              </a:rPr>
              <a:t>Rockwell Collins</a:t>
            </a:r>
          </a:p>
          <a:p>
            <a:pPr marL="173038" indent="-173038">
              <a:defRPr/>
            </a:pPr>
            <a:r>
              <a:rPr lang="en-US" sz="1800" dirty="0" smtClean="0">
                <a:latin typeface="+mn-lt"/>
              </a:rPr>
              <a:t>Rolls Royce</a:t>
            </a:r>
          </a:p>
          <a:p>
            <a:pPr marL="173038" indent="-173038">
              <a:defRPr/>
            </a:pPr>
            <a:r>
              <a:rPr lang="en-US" sz="1800" dirty="0" smtClean="0">
                <a:latin typeface="+mn-lt"/>
              </a:rPr>
              <a:t>Saab</a:t>
            </a:r>
          </a:p>
          <a:p>
            <a:pPr marL="173038" indent="-173038">
              <a:defRPr/>
            </a:pPr>
            <a:r>
              <a:rPr lang="en-US" sz="1800" b="1" dirty="0" smtClean="0">
                <a:latin typeface="+mn-lt"/>
              </a:rPr>
              <a:t>Thales</a:t>
            </a:r>
          </a:p>
          <a:p>
            <a:pPr marL="173038" indent="-173038">
              <a:defRPr/>
            </a:pPr>
            <a:r>
              <a:rPr lang="en-US" sz="1800" b="1" dirty="0" smtClean="0">
                <a:latin typeface="+mn-lt"/>
              </a:rPr>
              <a:t>United Technologies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24200" y="1481138"/>
            <a:ext cx="2468563" cy="43581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u="sng" dirty="0">
                <a:latin typeface="+mn-lt"/>
                <a:ea typeface="ＭＳ Ｐゴシック" charset="0"/>
              </a:rPr>
              <a:t>Liaison Members</a:t>
            </a:r>
          </a:p>
          <a:p>
            <a:pPr marL="173038" indent="-173038"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FAA</a:t>
            </a:r>
          </a:p>
          <a:p>
            <a:pPr marL="173038" indent="-173038"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b="1" dirty="0">
                <a:latin typeface="+mn-lt"/>
                <a:ea typeface="ＭＳ Ｐゴシック" charset="0"/>
              </a:rPr>
              <a:t>NASA</a:t>
            </a:r>
          </a:p>
          <a:p>
            <a:pPr marL="173038" indent="-173038"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Aerospace Valley</a:t>
            </a:r>
          </a:p>
          <a:p>
            <a:pPr marL="173038" indent="-173038"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SEI</a:t>
            </a:r>
          </a:p>
          <a:p>
            <a:pPr marL="173038" indent="-173038">
              <a:spcBef>
                <a:spcPct val="20000"/>
              </a:spcBef>
              <a:buFont typeface="Arial"/>
              <a:buChar char="•"/>
              <a:defRPr/>
            </a:pPr>
            <a:endParaRPr lang="en-US" sz="1800" dirty="0">
              <a:latin typeface="+mn-lt"/>
              <a:ea typeface="ＭＳ Ｐゴシック" charset="0"/>
            </a:endParaRPr>
          </a:p>
          <a:p>
            <a:pPr marL="173038" indent="-173038">
              <a:spcBef>
                <a:spcPct val="20000"/>
              </a:spcBef>
              <a:defRPr/>
            </a:pPr>
            <a:r>
              <a:rPr lang="en-US" sz="1800" b="1" u="sng" dirty="0">
                <a:latin typeface="+mn-lt"/>
                <a:ea typeface="ＭＳ Ｐゴシック" charset="0"/>
              </a:rPr>
              <a:t>Associate Members</a:t>
            </a:r>
          </a:p>
          <a:p>
            <a:pPr marL="173038" indent="-173038"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ATI </a:t>
            </a:r>
            <a:r>
              <a:rPr lang="en-US" sz="1800" dirty="0" err="1" smtClean="0">
                <a:latin typeface="+mn-lt"/>
                <a:ea typeface="ＭＳ Ｐゴシック" charset="0"/>
              </a:rPr>
              <a:t>Wah</a:t>
            </a:r>
            <a:r>
              <a:rPr lang="en-US" sz="1800" dirty="0" smtClean="0">
                <a:latin typeface="+mn-lt"/>
                <a:ea typeface="ＭＳ Ｐゴシック" charset="0"/>
              </a:rPr>
              <a:t>-Chang</a:t>
            </a:r>
          </a:p>
          <a:p>
            <a:pPr marL="173038" indent="-173038">
              <a:spcBef>
                <a:spcPct val="20000"/>
              </a:spcBef>
              <a:buFont typeface="Arial"/>
              <a:buChar char="•"/>
              <a:defRPr/>
            </a:pPr>
            <a:r>
              <a:rPr lang="en-US" b="1" dirty="0" err="1" smtClean="0">
                <a:ea typeface="ＭＳ Ｐゴシック" charset="0"/>
              </a:rPr>
              <a:t>HarcoSemco</a:t>
            </a:r>
            <a:endParaRPr lang="en-US" sz="1800" b="1" dirty="0">
              <a:ea typeface="ＭＳ Ｐゴシック" charset="0"/>
            </a:endParaRPr>
          </a:p>
          <a:p>
            <a:pPr marL="173038" indent="-173038"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Rafael D. S.</a:t>
            </a:r>
          </a:p>
          <a:p>
            <a:pPr marL="173038" indent="-173038"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SAES-</a:t>
            </a:r>
            <a:r>
              <a:rPr lang="en-US" sz="1800" dirty="0" smtClean="0">
                <a:latin typeface="+mn-lt"/>
                <a:ea typeface="ＭＳ Ｐゴシック" charset="0"/>
              </a:rPr>
              <a:t>Getters</a:t>
            </a:r>
          </a:p>
          <a:p>
            <a:pPr marL="173038" indent="-173038">
              <a:spcBef>
                <a:spcPct val="20000"/>
              </a:spcBef>
              <a:buFont typeface="Arial"/>
              <a:buChar char="•"/>
              <a:defRPr/>
            </a:pPr>
            <a:r>
              <a:rPr lang="en-US" b="1" dirty="0" err="1" smtClean="0">
                <a:ea typeface="ＭＳ Ｐゴシック" charset="0"/>
              </a:rPr>
              <a:t>Lufhansa</a:t>
            </a:r>
            <a:r>
              <a:rPr lang="en-US" b="1" dirty="0" smtClean="0">
                <a:ea typeface="ＭＳ Ｐゴシック" charset="0"/>
              </a:rPr>
              <a:t> </a:t>
            </a:r>
            <a:r>
              <a:rPr lang="en-US" b="1" dirty="0" err="1" smtClean="0">
                <a:ea typeface="ＭＳ Ｐゴシック" charset="0"/>
              </a:rPr>
              <a:t>Technik</a:t>
            </a:r>
            <a:endParaRPr lang="en-US" b="1" dirty="0">
              <a:ea typeface="ＭＳ Ｐゴシック" charset="0"/>
            </a:endParaRPr>
          </a:p>
          <a:p>
            <a:pPr marL="173038" indent="-173038">
              <a:spcBef>
                <a:spcPct val="20000"/>
              </a:spcBef>
              <a:buFont typeface="Arial"/>
              <a:buChar char="•"/>
              <a:defRPr/>
            </a:pPr>
            <a:r>
              <a:rPr lang="en-US" b="1" dirty="0" smtClean="0">
                <a:ea typeface="ＭＳ Ｐゴシック" charset="0"/>
              </a:rPr>
              <a:t>Zodiac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49274" y="4444715"/>
            <a:ext cx="3406775" cy="18161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Current membership includes a cross-section of aerospace industry stakeholders, including aircraft producers, system suppliers, regulatory bodies, government and trade organizations, and academia.</a:t>
            </a:r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5555446" y="1202909"/>
            <a:ext cx="3198626" cy="3124786"/>
            <a:chOff x="3815015" y="735867"/>
            <a:chExt cx="4553877" cy="4448752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168" y="2617948"/>
              <a:ext cx="2253921" cy="693370"/>
            </a:xfrm>
            <a:prstGeom prst="rect">
              <a:avLst/>
            </a:prstGeom>
          </p:spPr>
        </p:pic>
        <p:pic>
          <p:nvPicPr>
            <p:cNvPr id="84" name="Picture 83" descr="logo-aero-def-fd-blanc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0483" y="3008069"/>
              <a:ext cx="818727" cy="56444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8329" y="1635362"/>
              <a:ext cx="665054" cy="5705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427" y="4461927"/>
              <a:ext cx="1179757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29" descr="DODc-small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889" y="4578338"/>
              <a:ext cx="606281" cy="606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90968" y="4443639"/>
              <a:ext cx="1352400" cy="310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7165" r="9845" b="19874"/>
            <a:stretch/>
          </p:blipFill>
          <p:spPr>
            <a:xfrm>
              <a:off x="6186102" y="776773"/>
              <a:ext cx="1095375" cy="2571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3471" y="735867"/>
              <a:ext cx="1068749" cy="3389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815" y="3926111"/>
              <a:ext cx="1295798" cy="3141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 descr="member_logo_utc.g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15015" y="2335313"/>
              <a:ext cx="1188720" cy="2916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faa head_logo2.gi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00142" y="3770892"/>
              <a:ext cx="624570" cy="62457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GE Aviation.jp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2610" y="2987150"/>
              <a:ext cx="606282" cy="60628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31" descr="logo_honeywell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273133" y="2385100"/>
              <a:ext cx="1078718" cy="1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95" descr="member_logo_rockwellcollins.jpg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"/>
            <a:stretch/>
          </p:blipFill>
          <p:spPr>
            <a:xfrm>
              <a:off x="6677113" y="1199670"/>
              <a:ext cx="1295795" cy="3429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6700" y="1158380"/>
              <a:ext cx="1085708" cy="425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1" t="16165" r="5751" b="18730"/>
            <a:stretch/>
          </p:blipFill>
          <p:spPr>
            <a:xfrm>
              <a:off x="3850480" y="1812308"/>
              <a:ext cx="1171575" cy="21669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46088" y="5941037"/>
            <a:ext cx="3146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Past and present WAIC participants in </a:t>
            </a:r>
            <a:r>
              <a:rPr lang="en-US" sz="1200" b="1" dirty="0" smtClean="0"/>
              <a:t>bold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8531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WAIC Journey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57200" y="4060190"/>
            <a:ext cx="8229600" cy="547973"/>
            <a:chOff x="457200" y="4892040"/>
            <a:chExt cx="8229600" cy="547973"/>
          </a:xfrm>
        </p:grpSpPr>
        <p:grpSp>
          <p:nvGrpSpPr>
            <p:cNvPr id="33" name="Group 32"/>
            <p:cNvGrpSpPr/>
            <p:nvPr/>
          </p:nvGrpSpPr>
          <p:grpSpPr>
            <a:xfrm>
              <a:off x="457200" y="4892040"/>
              <a:ext cx="8229600" cy="274320"/>
              <a:chOff x="457200" y="4892040"/>
              <a:chExt cx="8229600" cy="27432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457200" y="5029200"/>
                <a:ext cx="8229600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3152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28016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82880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37744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92608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47472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02336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57200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12064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41248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21792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31520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66928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76656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863840" y="4892040"/>
                <a:ext cx="0" cy="274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770384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2006</a:t>
              </a:r>
              <a:endParaRPr lang="en-US" sz="1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09676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2007</a:t>
              </a:r>
              <a:endParaRPr lang="en-US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10753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2013</a:t>
              </a:r>
              <a:endParaRPr lang="en-US" sz="1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59393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2014</a:t>
              </a:r>
              <a:endParaRPr lang="en-US" sz="1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08033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2015</a:t>
              </a:r>
              <a:endParaRPr lang="en-US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56673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2016</a:t>
              </a:r>
              <a:endParaRPr lang="en-US" sz="1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05313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2017</a:t>
              </a:r>
              <a:endParaRPr lang="en-US" sz="1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53953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2018</a:t>
              </a:r>
              <a:endParaRPr lang="en-US" sz="1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02593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2019</a:t>
              </a:r>
              <a:endParaRPr lang="en-US" sz="1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96156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2009</a:t>
              </a:r>
              <a:endParaRPr lang="en-US" sz="1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64833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2010</a:t>
              </a:r>
              <a:endParaRPr lang="en-US" sz="1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13473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2011</a:t>
              </a:r>
              <a:endParaRPr lang="en-US" sz="1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62113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2012</a:t>
              </a:r>
              <a:endParaRPr lang="en-US" sz="1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67553" y="5193792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2008</a:t>
              </a:r>
              <a:endParaRPr lang="en-US" sz="10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31520" y="4060190"/>
            <a:ext cx="89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31520" y="3867150"/>
            <a:ext cx="81155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5F0E1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AFE </a:t>
            </a:r>
            <a:r>
              <a:rPr lang="en-US" sz="1400" b="1" dirty="0" smtClean="0"/>
              <a:t>56</a:t>
            </a:r>
            <a:endParaRPr lang="en-US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377440" y="3865661"/>
            <a:ext cx="384048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F0E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AFE 73 (through s3)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552439" y="3864171"/>
            <a:ext cx="1373293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5F0E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AFE 76</a:t>
            </a:r>
            <a:endParaRPr lang="en-US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836833" y="3862682"/>
            <a:ext cx="1185333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5F0E1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AFE </a:t>
            </a: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76s1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1532783" y="3187700"/>
            <a:ext cx="334974" cy="679450"/>
          </a:xfrm>
          <a:prstGeom prst="downArrow">
            <a:avLst/>
          </a:prstGeom>
          <a:noFill/>
          <a:ln>
            <a:solidFill>
              <a:srgbClr val="5F0E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856633" y="3187700"/>
            <a:ext cx="334974" cy="685800"/>
          </a:xfrm>
          <a:prstGeom prst="downArrow">
            <a:avLst/>
          </a:prstGeom>
          <a:noFill/>
          <a:ln>
            <a:solidFill>
              <a:srgbClr val="5F0E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264140" y="3187700"/>
            <a:ext cx="334974" cy="673100"/>
          </a:xfrm>
          <a:prstGeom prst="downArrow">
            <a:avLst/>
          </a:prstGeom>
          <a:noFill/>
          <a:ln>
            <a:solidFill>
              <a:srgbClr val="5F0E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 flipV="1">
            <a:off x="3980267" y="4579334"/>
            <a:ext cx="334974" cy="564642"/>
          </a:xfrm>
          <a:prstGeom prst="downArrow">
            <a:avLst/>
          </a:prstGeom>
          <a:noFill/>
          <a:ln>
            <a:solidFill>
              <a:srgbClr val="5F0E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 flipV="1">
            <a:off x="5936350" y="4579334"/>
            <a:ext cx="334974" cy="679878"/>
          </a:xfrm>
          <a:prstGeom prst="downArrow">
            <a:avLst/>
          </a:prstGeom>
          <a:noFill/>
          <a:ln>
            <a:solidFill>
              <a:srgbClr val="5F0E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>
            <a:off x="5458700" y="3187700"/>
            <a:ext cx="334974" cy="673100"/>
          </a:xfrm>
          <a:prstGeom prst="downArrow">
            <a:avLst/>
          </a:prstGeom>
          <a:noFill/>
          <a:ln>
            <a:solidFill>
              <a:srgbClr val="5F0E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>
            <a:off x="6356590" y="3187700"/>
            <a:ext cx="334974" cy="666750"/>
          </a:xfrm>
          <a:prstGeom prst="downArrow">
            <a:avLst/>
          </a:prstGeom>
          <a:noFill/>
          <a:ln>
            <a:solidFill>
              <a:srgbClr val="5F0E1D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63"/>
          <p:cNvSpPr/>
          <p:nvPr/>
        </p:nvSpPr>
        <p:spPr>
          <a:xfrm>
            <a:off x="7849339" y="3187700"/>
            <a:ext cx="334974" cy="685800"/>
          </a:xfrm>
          <a:prstGeom prst="downArrow">
            <a:avLst/>
          </a:prstGeom>
          <a:noFill/>
          <a:ln>
            <a:solidFill>
              <a:srgbClr val="5F0E1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591196" y="2364867"/>
            <a:ext cx="1092200" cy="749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F0E1D"/>
                </a:solidFill>
              </a:rPr>
              <a:t>First “dedicated” spectrum </a:t>
            </a:r>
            <a:r>
              <a:rPr lang="en-US" sz="1200" dirty="0" smtClean="0">
                <a:solidFill>
                  <a:srgbClr val="5F0E1D"/>
                </a:solidFill>
              </a:rPr>
              <a:t>workshop</a:t>
            </a:r>
            <a:endParaRPr lang="en-US" sz="1200" dirty="0">
              <a:solidFill>
                <a:srgbClr val="5F0E1D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856633" y="2367534"/>
            <a:ext cx="1037873" cy="749300"/>
          </a:xfrm>
          <a:prstGeom prst="roundRect">
            <a:avLst/>
          </a:prstGeom>
          <a:gradFill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tx1">
                  <a:lumMod val="10000"/>
                  <a:lumOff val="9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First document submission to ITU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053014" y="2367534"/>
            <a:ext cx="1092200" cy="749300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First ITU Report on WAIC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479800" y="5200650"/>
            <a:ext cx="1092200" cy="749300"/>
          </a:xfrm>
          <a:prstGeom prst="round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7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Agenda Item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on WAIC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4844150" y="2373884"/>
            <a:ext cx="1092200" cy="749300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Final ITU Report on WAIC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726135" y="5292164"/>
            <a:ext cx="3124200" cy="859970"/>
            <a:chOff x="228600" y="3080656"/>
            <a:chExt cx="3124200" cy="859970"/>
          </a:xfrm>
        </p:grpSpPr>
        <p:sp>
          <p:nvSpPr>
            <p:cNvPr id="84" name="32-Point Star 83"/>
            <p:cNvSpPr/>
            <p:nvPr/>
          </p:nvSpPr>
          <p:spPr>
            <a:xfrm>
              <a:off x="305644" y="3080656"/>
              <a:ext cx="2894756" cy="859970"/>
            </a:xfrm>
            <a:prstGeom prst="star32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50"/>
            <p:cNvSpPr txBox="1">
              <a:spLocks noChangeArrowheads="1"/>
            </p:cNvSpPr>
            <p:nvPr/>
          </p:nvSpPr>
          <p:spPr bwMode="auto">
            <a:xfrm>
              <a:off x="228600" y="3233058"/>
              <a:ext cx="312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Protected Spectrum </a:t>
              </a: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Approved at WRC-15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6103837" y="2380234"/>
            <a:ext cx="1316806" cy="7493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RTCA-EUROCAE MOPS Process Initiated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710984" y="2380234"/>
            <a:ext cx="1185366" cy="7493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MOPS Process Completed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09243" y="4615627"/>
            <a:ext cx="1433830" cy="682727"/>
          </a:xfrm>
          <a:prstGeom prst="leftArrow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AFE 14 (2001)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AFE 23 (2003)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73154" y="4608163"/>
            <a:ext cx="2670846" cy="697655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00000"/>
                </a:solidFill>
              </a:rPr>
              <a:t>ICAO SARP Process</a:t>
            </a:r>
            <a:endParaRPr lang="en-US" b="1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8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AVSI Testing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project members in January 2016 expressed strong interest in supporting testing and provided additional resources</a:t>
            </a:r>
          </a:p>
          <a:p>
            <a:r>
              <a:rPr lang="en-US" dirty="0" smtClean="0"/>
              <a:t>Introduction of WAIC-related ICAO FSMP-WG</a:t>
            </a:r>
            <a:r>
              <a:rPr lang="en-US" dirty="0"/>
              <a:t>/</a:t>
            </a:r>
            <a:r>
              <a:rPr lang="en-US" dirty="0" smtClean="0"/>
              <a:t>4 job cards specifically called for analyses proving safe coexistence of WAIC systems and radio altimeters (RA’s) installed on different aircraft and this accelerated the need for supporting experimental date</a:t>
            </a:r>
          </a:p>
          <a:p>
            <a:r>
              <a:rPr lang="en-US" dirty="0" smtClean="0"/>
              <a:t>Initiation of MOPS development activity under the joint RTCA SC-236 / EUROCASE WG-96 committee also added to the urgency to obtain test data to support analysis of single aircraft coexistence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5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Coexistence </a:t>
            </a:r>
            <a:r>
              <a:rPr lang="en-US" dirty="0" smtClean="0"/>
              <a:t>Scenarios with RA’s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890687"/>
          </a:xfrm>
        </p:spPr>
        <p:txBody>
          <a:bodyPr anchor="ctr">
            <a:normAutofit fontScale="70000" lnSpcReduction="20000"/>
          </a:bodyPr>
          <a:lstStyle/>
          <a:p>
            <a:r>
              <a:rPr lang="en-US" dirty="0"/>
              <a:t>Interference between </a:t>
            </a:r>
            <a:r>
              <a:rPr lang="en-US" dirty="0" smtClean="0"/>
              <a:t>WAIC and RA’s </a:t>
            </a:r>
            <a:r>
              <a:rPr lang="en-US" dirty="0"/>
              <a:t>onboard aircraft equipped with WAIC.</a:t>
            </a:r>
          </a:p>
          <a:p>
            <a:r>
              <a:rPr lang="en-US" dirty="0"/>
              <a:t>Interference between </a:t>
            </a:r>
            <a:r>
              <a:rPr lang="en-US" dirty="0" smtClean="0"/>
              <a:t>WAIC and RA’s </a:t>
            </a:r>
            <a:r>
              <a:rPr lang="en-US" dirty="0"/>
              <a:t>onboard other aircraft within interference </a:t>
            </a:r>
            <a:r>
              <a:rPr lang="en-US" dirty="0" smtClean="0"/>
              <a:t>range</a:t>
            </a:r>
            <a:endParaRPr lang="en-US" dirty="0"/>
          </a:p>
          <a:p>
            <a:r>
              <a:rPr lang="en-US" dirty="0"/>
              <a:t>The latter is expected to arise during flight phases “Standing”, “Pushback/Towing”, “Taxi-Out”, “Take Off”, “Landing” and “Taxi-in”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5" y="1143000"/>
            <a:ext cx="4424003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/>
          <a:stretch/>
        </p:blipFill>
        <p:spPr bwMode="auto">
          <a:xfrm>
            <a:off x="4673318" y="1143000"/>
            <a:ext cx="4191001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370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ICAO FSMP - WG/4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WAIC Roadmap</a:t>
            </a:r>
            <a:endParaRPr lang="en-US" dirty="0"/>
          </a:p>
        </p:txBody>
      </p:sp>
      <p:pic>
        <p:nvPicPr>
          <p:cNvPr id="7" name="Picture 6" descr="Timeline 7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5523" r="10385" b="22680"/>
          <a:stretch/>
        </p:blipFill>
        <p:spPr>
          <a:xfrm>
            <a:off x="802153" y="1142999"/>
            <a:ext cx="7558645" cy="526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1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VSI WAIC Presentation Template">
  <a:themeElements>
    <a:clrScheme name="150331 AVSI">
      <a:dk1>
        <a:srgbClr val="500000"/>
      </a:dk1>
      <a:lt1>
        <a:sysClr val="window" lastClr="FFFFFF"/>
      </a:lt1>
      <a:dk2>
        <a:srgbClr val="4B0716"/>
      </a:dk2>
      <a:lt2>
        <a:srgbClr val="CCCCCC"/>
      </a:lt2>
      <a:accent1>
        <a:srgbClr val="F8C336"/>
      </a:accent1>
      <a:accent2>
        <a:srgbClr val="A3302A"/>
      </a:accent2>
      <a:accent3>
        <a:srgbClr val="2E6427"/>
      </a:accent3>
      <a:accent4>
        <a:srgbClr val="000096"/>
      </a:accent4>
      <a:accent5>
        <a:srgbClr val="E6E6E6"/>
      </a:accent5>
      <a:accent6>
        <a:srgbClr val="838DBB"/>
      </a:accent6>
      <a:hlink>
        <a:srgbClr val="A05050"/>
      </a:hlink>
      <a:folHlink>
        <a:srgbClr val="BA9B37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E42E4A-AFB4-43C5-A0AE-78F28362DD5D}"/>
</file>

<file path=customXml/itemProps2.xml><?xml version="1.0" encoding="utf-8"?>
<ds:datastoreItem xmlns:ds="http://schemas.openxmlformats.org/officeDocument/2006/customXml" ds:itemID="{0053194F-555F-461A-B4F3-F2004512B945}"/>
</file>

<file path=customXml/itemProps3.xml><?xml version="1.0" encoding="utf-8"?>
<ds:datastoreItem xmlns:ds="http://schemas.openxmlformats.org/officeDocument/2006/customXml" ds:itemID="{65BD1F08-C6FF-44CE-956D-E38B22CBB353}"/>
</file>

<file path=docProps/app.xml><?xml version="1.0" encoding="utf-8"?>
<Properties xmlns="http://schemas.openxmlformats.org/officeDocument/2006/extended-properties" xmlns:vt="http://schemas.openxmlformats.org/officeDocument/2006/docPropsVTypes">
  <Template>AVSI WAIC Presentation Template.potx</Template>
  <TotalTime>83453</TotalTime>
  <Words>1948</Words>
  <Application>Microsoft Macintosh PowerPoint</Application>
  <PresentationFormat>On-screen Show (4:3)</PresentationFormat>
  <Paragraphs>454</Paragraphs>
  <Slides>24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AVSI WAIC Presentation Template</vt:lpstr>
      <vt:lpstr>Visio</vt:lpstr>
      <vt:lpstr>Aerospace Vehicle Systems Institute  Update on AVSI WAIC-Radio Altimeter Coexistence Testing  Texas A&amp;M Engineering  Experiment Station</vt:lpstr>
      <vt:lpstr>Purpose</vt:lpstr>
      <vt:lpstr>Outline</vt:lpstr>
      <vt:lpstr>The Aerospace Vehicle Systems Institute</vt:lpstr>
      <vt:lpstr>AVSI Membership Represents the Industry</vt:lpstr>
      <vt:lpstr>WAIC Journey</vt:lpstr>
      <vt:lpstr>AVSI Testing</vt:lpstr>
      <vt:lpstr>Coexistence Scenarios with RA’s</vt:lpstr>
      <vt:lpstr>WAIC Roadmap</vt:lpstr>
      <vt:lpstr>WAIC Electronics Test Rack (WETR)</vt:lpstr>
      <vt:lpstr>Laboratory Testing</vt:lpstr>
      <vt:lpstr>Radio Altimeters Used for Testing</vt:lpstr>
      <vt:lpstr>Radio Altimeter Test Scenarios</vt:lpstr>
      <vt:lpstr>Testing Scenarios</vt:lpstr>
      <vt:lpstr>Signal Generation for Injection</vt:lpstr>
      <vt:lpstr>Data Collection Automation</vt:lpstr>
      <vt:lpstr>Flight Testing Overview</vt:lpstr>
      <vt:lpstr>Flight Test Aircraft: Gulfstream G3</vt:lpstr>
      <vt:lpstr>Gulfstream 3 – Tail #808 Floor Plan</vt:lpstr>
      <vt:lpstr>Flight Test Profile</vt:lpstr>
      <vt:lpstr>Flight Test Area</vt:lpstr>
      <vt:lpstr>Flight Test Profile</vt:lpstr>
      <vt:lpstr>Conclusions</vt:lpstr>
      <vt:lpstr>Comments?</vt:lpstr>
    </vt:vector>
  </TitlesOfParts>
  <Manager/>
  <Company>AVSI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AVSI WAIC Presentation Template</dc:title>
  <dc:subject>WAIC Presentation</dc:subject>
  <dc:creator>David Redman</dc:creator>
  <cp:keywords/>
  <dc:description>As of 24 March 2017</dc:description>
  <cp:lastModifiedBy>David3 Redman</cp:lastModifiedBy>
  <cp:revision>1960</cp:revision>
  <cp:lastPrinted>2016-04-25T17:41:13Z</cp:lastPrinted>
  <dcterms:created xsi:type="dcterms:W3CDTF">2010-10-06T01:46:53Z</dcterms:created>
  <dcterms:modified xsi:type="dcterms:W3CDTF">2017-04-03T10:19:28Z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  <property fmtid="{D5CDD505-2E9C-101B-9397-08002B2CF9AE}" pid="3" name="Audience">
    <vt:lpwstr>Audience</vt:lpwstr>
  </property>
  <property fmtid="{D5CDD505-2E9C-101B-9397-08002B2CF9AE}" pid="4" name="Venue">
    <vt:lpwstr>Venue</vt:lpwstr>
  </property>
  <property fmtid="{D5CDD505-2E9C-101B-9397-08002B2CF9AE}" pid="5" name="PresentationDate">
    <vt:lpwstr>Presentation Date</vt:lpwstr>
  </property>
  <property fmtid="{D5CDD505-2E9C-101B-9397-08002B2CF9AE}" pid="6" name="Presenter">
    <vt:lpwstr>Presenter</vt:lpwstr>
  </property>
</Properties>
</file>