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5"/>
  </p:notesMasterIdLst>
  <p:sldIdLst>
    <p:sldId id="258" r:id="rId6"/>
    <p:sldId id="260" r:id="rId7"/>
    <p:sldId id="302" r:id="rId8"/>
    <p:sldId id="303" r:id="rId9"/>
    <p:sldId id="261" r:id="rId10"/>
    <p:sldId id="304" r:id="rId11"/>
    <p:sldId id="262" r:id="rId12"/>
    <p:sldId id="263" r:id="rId13"/>
    <p:sldId id="29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01"/>
    <a:srgbClr val="006EB7"/>
    <a:srgbClr val="5A6870"/>
    <a:srgbClr val="279DD9"/>
    <a:srgbClr val="A2CFEF"/>
    <a:srgbClr val="8C9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74161" autoAdjust="0"/>
  </p:normalViewPr>
  <p:slideViewPr>
    <p:cSldViewPr>
      <p:cViewPr>
        <p:scale>
          <a:sx n="100" d="100"/>
          <a:sy n="100" d="100"/>
        </p:scale>
        <p:origin x="28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3-26T16:54:30.65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Group>
    <inkml:annotationXML>
      <emma:emma xmlns:emma="http://www.w3.org/2003/04/emma" version="1.0">
        <emma:interpretation id="{92C352DB-E8CE-453C-9BCE-1999EE1EAE4F}" emma:medium="tactile" emma:mode="ink">
          <msink:context xmlns:msink="http://schemas.microsoft.com/ink/2010/main" type="inkDrawing" rotatedBoundingBox="16901,11080 16916,11080 16916,11095 16901,11095" shapeName="Other"/>
        </emma:interpretation>
      </emma:emma>
    </inkml:annotationXML>
    <inkml:trace contextRef="#ctx0" brushRef="#br0">0 0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E247-97BD-4F4D-A9D3-D4C1EE722971}" type="datetimeFigureOut">
              <a:rPr lang="en-GB" smtClean="0"/>
              <a:t>26/03/2017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261F7-CF20-49DD-8D6B-04EC80D8F5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A1F94C0-7BF0-4E52-ADFE-CDB7D0AD65D1}" type="slidenum">
              <a:rPr lang="en-GB" altLang="en-US">
                <a:solidFill>
                  <a:prstClr val="black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80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8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871070-5ED7-4F91-A611-366C90EA8465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9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DBB9C3-7413-4BFA-86F7-49C9059F493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9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6DBB9C3-7413-4BFA-86F7-49C9059F493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38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DCFE996-7F1F-4720-BBDC-D5141407BE56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1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F5530DF-8C03-4F27-9ACB-0A70B6CFB1C3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16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F1CD467-7110-4DE2-8868-D2F12D755474}" type="slidenum">
              <a:rPr lang="en-GB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cs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69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A687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97352"/>
            <a:ext cx="2133600" cy="365125"/>
          </a:xfrm>
        </p:spPr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28956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365125"/>
          </a:xfrm>
        </p:spPr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260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25658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2565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56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98D7-21F4-4B2B-A6B6-93E0960A23B4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3EFA-B69B-4779-913D-D6A8F13C09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030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C2523-2249-402C-8CEE-B22DC759FCF0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A6C3A-8CC9-46FB-8700-44A3AFA9CF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837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CCE78-9264-47C3-839E-B4FAF066AF56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3F8EC-5EE9-4273-BF68-BF28CF0848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37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79098-4F7E-4EFB-9563-27F64CB6C757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71E02-A24F-4240-AF73-643779B8BC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926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52600"/>
            <a:ext cx="3810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C8582-437B-439D-93C0-127263521684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4FD13-1977-4323-BAE0-255D031BC2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983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7CB26-D18F-41AD-8DAD-469885672703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13B40-E340-46B0-89F2-DF07298DC9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069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EACB7-0056-4818-938A-B07199F1E1BD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A1D04-3B6C-4451-B29D-4198F67273C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8169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598D7-21F4-4B2B-A6B6-93E0960A23B4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E3EFA-B69B-4779-913D-D6A8F13C09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9516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96B99-41C3-486C-8D96-1565896D1521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8A54B-124A-4662-A0DC-514A7CBFD53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1499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8586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839C6-3FD7-41C0-89E6-EAB473C77335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7024B-8329-4B9C-AFDA-8CF3DC06F6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181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7AF9D-35FE-4ADE-B9A8-15FDBC5BFC4F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CC3C-FCDE-4D59-88DE-26B2C6DE57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26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228600"/>
            <a:ext cx="1981200" cy="6049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791200" cy="6049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D049B-2047-4647-BA73-29A9C1A7136B}" type="datetime1">
              <a:rPr lang="en-GB" altLang="en-US"/>
              <a:pPr>
                <a:defRPr/>
              </a:pPr>
              <a:t>26/03/2017</a:t>
            </a:fld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C54BD-14B6-42B3-8E41-010748C756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1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A687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791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491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6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413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83901"/>
            <a:ext cx="4040188" cy="34254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4413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83901"/>
            <a:ext cx="4041775" cy="34254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75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653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45961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794"/>
            <a:ext cx="3008313" cy="34340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948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10534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5A687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270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77272"/>
            <a:ext cx="5486400" cy="432048"/>
          </a:xfrm>
        </p:spPr>
        <p:txBody>
          <a:bodyPr/>
          <a:lstStyle>
            <a:lvl1pPr marL="0" indent="0">
              <a:buNone/>
              <a:defRPr sz="1400">
                <a:solidFill>
                  <a:srgbClr val="5A687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94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081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4864"/>
            <a:ext cx="8229600" cy="3921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204-BFC8-40DF-BCA5-4BA5280D0F4D}" type="datetimeFigureOut">
              <a:rPr lang="en-CA" smtClean="0"/>
              <a:pPr/>
              <a:t>2017-03-26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909EE-2C65-48BC-95E5-26F3591A45A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082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25344"/>
            <a:ext cx="9144000" cy="332656"/>
          </a:xfrm>
          <a:prstGeom prst="rect">
            <a:avLst/>
          </a:prstGeom>
          <a:solidFill>
            <a:srgbClr val="8C9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9822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D3C204-BFC8-40DF-BCA5-4BA5280D0F4D}" type="datetimeFigureOut">
              <a:rPr lang="en-CA" smtClean="0"/>
              <a:pPr/>
              <a:t>2017-03-26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Footer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2133600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FF909EE-2C65-48BC-95E5-26F3591A45A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23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C00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5A687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obe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924800" cy="11430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DDDDDD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8313" y="6381750"/>
            <a:ext cx="28194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190135-148A-4D44-B805-BF12C5DCE4F6}" type="datetime1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26/03/2017</a:t>
            </a:fld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19475" y="6381750"/>
            <a:ext cx="28956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81750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294A2-F2AA-4410-BB9D-6B683602001B}" type="slidenum">
              <a:rPr lang="en-GB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752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C5BCE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Arial Unicode MS" pitchFamily="34" charset="-128"/>
        <a:buChar char="✓"/>
        <a:defRPr sz="16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customXml" Target="../ink/ink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0" y="1196752"/>
            <a:ext cx="903649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br>
              <a:rPr lang="en-GB" altLang="en-US" sz="2800" b="1" dirty="0">
                <a:solidFill>
                  <a:srgbClr val="0C45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</a:br>
            <a:r>
              <a:rPr lang="en-GB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2019 World Radiocommunication Conference Agenda Item 9.1.4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Stations on-Board Sub-Orbital Vehicles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(</a:t>
            </a:r>
            <a:r>
              <a:rPr lang="en-GB" alt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Spaceplanes</a:t>
            </a:r>
            <a:r>
              <a:rPr lang="en-GB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7164288" y="6327132"/>
            <a:ext cx="15287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dirty="0">
                <a:solidFill>
                  <a:srgbClr val="0C45B8"/>
                </a:solidFill>
              </a:rPr>
              <a:t>John Mettrop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dirty="0">
                <a:solidFill>
                  <a:srgbClr val="0C45B8"/>
                </a:solidFill>
              </a:rPr>
              <a:t>UK CAA</a:t>
            </a:r>
          </a:p>
        </p:txBody>
      </p:sp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4211960" y="5514037"/>
            <a:ext cx="4788024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2000" b="1" dirty="0">
                <a:solidFill>
                  <a:srgbClr val="0F3CB9"/>
                </a:solidFill>
                <a:latin typeface="Arial Narrow" pitchFamily="34" charset="0"/>
              </a:rPr>
              <a:t>ICAO Regional Preparatory Group meeting</a:t>
            </a:r>
            <a:endParaRPr lang="en-GB" altLang="en-US" sz="800" b="1" dirty="0">
              <a:solidFill>
                <a:srgbClr val="0F3CB9"/>
              </a:solidFill>
              <a:latin typeface="Arial Narrow" pitchFamily="34" charset="0"/>
            </a:endParaRP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400" b="1" dirty="0">
                <a:solidFill>
                  <a:srgbClr val="0F3CB9"/>
                </a:solidFill>
                <a:latin typeface="Arial Rounded MT Bold" pitchFamily="34" charset="0"/>
              </a:rPr>
              <a:t>Bangkok, Thailand, 27 – 28 March 2017</a:t>
            </a:r>
          </a:p>
        </p:txBody>
      </p:sp>
    </p:spTree>
    <p:extLst>
      <p:ext uri="{BB962C8B-B14F-4D97-AF65-F5344CB8AC3E}">
        <p14:creationId xmlns:p14="http://schemas.microsoft.com/office/powerpoint/2010/main" val="33257325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254793" y="1967061"/>
            <a:ext cx="863441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b="1" i="1" dirty="0">
                <a:solidFill>
                  <a:srgbClr val="FF0000"/>
                </a:solidFill>
              </a:rPr>
              <a:t>resolves to invite the ITU </a:t>
            </a:r>
            <a:r>
              <a:rPr lang="en-US" sz="2400" b="1" i="1" dirty="0" err="1">
                <a:solidFill>
                  <a:srgbClr val="FF0000"/>
                </a:solidFill>
              </a:rPr>
              <a:t>Radiocommunication</a:t>
            </a:r>
            <a:r>
              <a:rPr lang="en-US" sz="2400" b="1" i="1" dirty="0">
                <a:solidFill>
                  <a:srgbClr val="FF0000"/>
                </a:solidFill>
              </a:rPr>
              <a:t> Sector</a:t>
            </a:r>
            <a:endParaRPr lang="en-GB" sz="2400" b="1" i="1" dirty="0">
              <a:solidFill>
                <a:srgbClr val="FF0000"/>
              </a:solidFill>
            </a:endParaRP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to conduct studies to identify any required technical and operational measures, in relation to stations on board sub-orbital vehicles, that could assist in avoiding harmful interference between radiocommunication services;</a:t>
            </a:r>
            <a:endParaRPr lang="en-GB" sz="2000" b="1" dirty="0">
              <a:solidFill>
                <a:srgbClr val="FF0000"/>
              </a:solidFill>
            </a:endParaRP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to conduct studies to determine spectrum requirements and, based on the outcome of those studies, to consider a possible future agenda item for WRC</a:t>
            </a:r>
            <a:r>
              <a:rPr lang="en-US" sz="2000" b="1" dirty="0"/>
              <a:t>‑</a:t>
            </a:r>
            <a:r>
              <a:rPr lang="en-US" sz="2000" b="1" dirty="0">
                <a:solidFill>
                  <a:srgbClr val="FF0000"/>
                </a:solidFill>
              </a:rPr>
              <a:t>23;</a:t>
            </a: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Agenda Item 9.1.4 – Resolution 763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4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pace pla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1" t="1282" r="5847" b="-1282"/>
          <a:stretch/>
        </p:blipFill>
        <p:spPr bwMode="auto">
          <a:xfrm>
            <a:off x="0" y="908719"/>
            <a:ext cx="9144000" cy="572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0" y="1916832"/>
            <a:ext cx="866049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GB" sz="2400" i="1" dirty="0">
                <a:solidFill>
                  <a:srgbClr val="FF0000"/>
                </a:solidFill>
              </a:rPr>
              <a:t>decides that the following Questions should be studied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How will planes be operated including a description of the various phases of flight?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During which phases of flight described in </a:t>
            </a:r>
            <a:r>
              <a:rPr lang="en-GB" sz="2000" i="1" dirty="0">
                <a:solidFill>
                  <a:srgbClr val="FF0000"/>
                </a:solidFill>
              </a:rPr>
              <a:t>decides 1</a:t>
            </a:r>
            <a:r>
              <a:rPr lang="en-GB" sz="2000" dirty="0">
                <a:solidFill>
                  <a:srgbClr val="FF0000"/>
                </a:solidFill>
              </a:rPr>
              <a:t>, will, if at all, need to be supported by air traffic control systems and what sort of systems are expected?</a:t>
            </a:r>
          </a:p>
          <a:p>
            <a:pPr marL="80010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What radio links will be required to support planes operations and under what radiocommunication service definition will they fall?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ITU-R Question 259/5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71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7" y="1474655"/>
            <a:ext cx="6093225" cy="4718886"/>
          </a:xfrm>
          <a:prstGeom prst="rect">
            <a:avLst/>
          </a:prstGeom>
        </p:spPr>
      </p:pic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6291207" y="1916832"/>
            <a:ext cx="2915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Space tourism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Satellite Launch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400" dirty="0">
                <a:solidFill>
                  <a:srgbClr val="FF0000"/>
                </a:solidFill>
              </a:rPr>
              <a:t>Hypersonic Travel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6148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Space Plane Applications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1339077"/>
            <a:ext cx="6093224" cy="4998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628800"/>
            <a:ext cx="6093223" cy="47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7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659691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C5BCE"/>
                </a:solidFill>
                <a:latin typeface="Arial Rounded MT Bold" pitchFamily="34" charset="0"/>
              </a:rPr>
              <a:t>Aircraft or Spacecraft?</a:t>
            </a:r>
            <a:endParaRPr lang="en-US" altLang="en-US" b="1" dirty="0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013176"/>
            <a:ext cx="5760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0060" y="1330491"/>
            <a:ext cx="8663880" cy="495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C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5A687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r>
              <a:rPr lang="en-GB" altLang="en-US" sz="2000" b="1" i="1" dirty="0">
                <a:solidFill>
                  <a:srgbClr val="FF0000"/>
                </a:solidFill>
              </a:rPr>
              <a:t>Aircraft:</a:t>
            </a:r>
            <a:r>
              <a:rPr lang="en-GB" altLang="en-US" sz="2000" dirty="0">
                <a:solidFill>
                  <a:srgbClr val="FF0000"/>
                </a:solidFill>
              </a:rPr>
              <a:t> Any machine that can derive support in the atmosphere from the reactions of the air other that the reactions of the air against the Earth’s surface (ICAO)</a:t>
            </a: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endParaRPr lang="en-GB" altLang="en-US" sz="2000" dirty="0">
              <a:solidFill>
                <a:srgbClr val="FF0000"/>
              </a:solidFill>
            </a:endParaRPr>
          </a:p>
          <a:p>
            <a:pPr>
              <a:spcBef>
                <a:spcPct val="80000"/>
              </a:spcBef>
              <a:buFont typeface="Wingdings" panose="05000000000000000000" pitchFamily="2" charset="2"/>
              <a:buChar char="Ø"/>
            </a:pP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b="1" i="1" dirty="0">
                <a:solidFill>
                  <a:srgbClr val="FF0000"/>
                </a:solidFill>
              </a:rPr>
              <a:t>spacecraft:  </a:t>
            </a:r>
            <a:r>
              <a:rPr lang="en-GB" altLang="en-US" sz="2000" dirty="0">
                <a:solidFill>
                  <a:srgbClr val="FF0000"/>
                </a:solidFill>
              </a:rPr>
              <a:t>A man-made vehicle which is intended to go beyond the major portion of the Earth's atmosphere. (ITU)</a:t>
            </a:r>
          </a:p>
        </p:txBody>
      </p:sp>
      <p:pic>
        <p:nvPicPr>
          <p:cNvPr id="6" name="Picture 5" descr="Spacepo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607" y="2348880"/>
            <a:ext cx="6262786" cy="34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68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659691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C5BCE"/>
                </a:solidFill>
                <a:latin typeface="Arial Rounded MT Bold" pitchFamily="34" charset="0"/>
              </a:rPr>
              <a:t>Issues with Respect to Aeronautical Spectrum</a:t>
            </a:r>
            <a:endParaRPr lang="en-US" altLang="en-US" b="1" dirty="0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5013176"/>
            <a:ext cx="5760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251520" y="1533229"/>
            <a:ext cx="8640960" cy="4996755"/>
            <a:chOff x="251520" y="1340768"/>
            <a:chExt cx="8640960" cy="4996755"/>
          </a:xfrm>
        </p:grpSpPr>
        <p:pic>
          <p:nvPicPr>
            <p:cNvPr id="3074" name="Picture 2" descr="Image result for earth's surfac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019394"/>
              <a:ext cx="8640960" cy="3318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earth's surface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917"/>
            <a:stretch/>
          </p:blipFill>
          <p:spPr bwMode="auto">
            <a:xfrm>
              <a:off x="251520" y="1340768"/>
              <a:ext cx="8640960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7945" y="4115099"/>
            <a:ext cx="1296144" cy="38432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/>
              <p14:cNvContentPartPr/>
              <p14:nvPr/>
            </p14:nvContentPartPr>
            <p14:xfrm>
              <a:off x="6084480" y="3988920"/>
              <a:ext cx="360" cy="36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/>
            <p:spPr/>
          </p:pic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926" t="17877" r="2885" b="24720"/>
          <a:stretch/>
        </p:blipFill>
        <p:spPr>
          <a:xfrm rot="20546159" flipH="1">
            <a:off x="3649722" y="1834072"/>
            <a:ext cx="2132590" cy="898120"/>
          </a:xfrm>
          <a:prstGeom prst="rect">
            <a:avLst/>
          </a:prstGeom>
        </p:spPr>
      </p:pic>
      <p:sp>
        <p:nvSpPr>
          <p:cNvPr id="47" name="Isosceles Triangle 46"/>
          <p:cNvSpPr/>
          <p:nvPr/>
        </p:nvSpPr>
        <p:spPr>
          <a:xfrm>
            <a:off x="3275856" y="2698626"/>
            <a:ext cx="2649051" cy="2288349"/>
          </a:xfrm>
          <a:prstGeom prst="triangle">
            <a:avLst/>
          </a:prstGeom>
          <a:solidFill>
            <a:schemeClr val="bg1">
              <a:alpha val="2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73" name="Straight Connector 3072"/>
          <p:cNvCxnSpPr>
            <a:cxnSpLocks/>
          </p:cNvCxnSpPr>
          <p:nvPr/>
        </p:nvCxnSpPr>
        <p:spPr>
          <a:xfrm flipV="1">
            <a:off x="5508104" y="4307260"/>
            <a:ext cx="0" cy="705917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6065544" y="2397325"/>
            <a:ext cx="18936" cy="2615852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" name="TextBox 3075"/>
          <p:cNvSpPr txBox="1"/>
          <p:nvPr/>
        </p:nvSpPr>
        <p:spPr>
          <a:xfrm>
            <a:off x="4767196" y="4462207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45,000 </a:t>
            </a:r>
            <a:r>
              <a:rPr lang="en-GB" sz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en-GB" sz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571" y="3584814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km</a:t>
            </a:r>
          </a:p>
        </p:txBody>
      </p:sp>
      <p:sp>
        <p:nvSpPr>
          <p:cNvPr id="3078" name="Isosceles Triangle 3077"/>
          <p:cNvSpPr/>
          <p:nvPr/>
        </p:nvSpPr>
        <p:spPr>
          <a:xfrm>
            <a:off x="4257277" y="4436006"/>
            <a:ext cx="648072" cy="550969"/>
          </a:xfrm>
          <a:prstGeom prst="triangle">
            <a:avLst/>
          </a:prstGeom>
          <a:solidFill>
            <a:schemeClr val="bg1">
              <a:alpha val="25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 flipH="1" flipV="1">
            <a:off x="4237495" y="5085186"/>
            <a:ext cx="667854" cy="1128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210859" y="5141922"/>
            <a:ext cx="700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522 NM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H="1">
            <a:off x="3275856" y="5494645"/>
            <a:ext cx="2649051" cy="0"/>
          </a:xfrm>
          <a:prstGeom prst="line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259728" y="5567782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1,544 NM</a:t>
            </a:r>
          </a:p>
        </p:txBody>
      </p:sp>
      <p:cxnSp>
        <p:nvCxnSpPr>
          <p:cNvPr id="3084" name="Straight Arrow Connector 3083"/>
          <p:cNvCxnSpPr>
            <a:cxnSpLocks/>
          </p:cNvCxnSpPr>
          <p:nvPr/>
        </p:nvCxnSpPr>
        <p:spPr>
          <a:xfrm flipH="1">
            <a:off x="2699792" y="2211072"/>
            <a:ext cx="86412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784879" y="2282263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6,500 km/hr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3275856" y="4307260"/>
            <a:ext cx="64810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225926" y="4319570"/>
            <a:ext cx="938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1,000 km/hr</a:t>
            </a:r>
          </a:p>
        </p:txBody>
      </p:sp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241085" y="2587831"/>
            <a:ext cx="291581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Height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Radio Horizon</a:t>
            </a:r>
          </a:p>
          <a:p>
            <a:pPr lvl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Link Budget</a:t>
            </a:r>
          </a:p>
          <a:p>
            <a:pPr lvl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Time in Sector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Speed</a:t>
            </a:r>
          </a:p>
          <a:p>
            <a:pPr lvl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</a:rPr>
              <a:t>Doppler Shift</a:t>
            </a:r>
          </a:p>
          <a:p>
            <a:pPr>
              <a:spcBef>
                <a:spcPts val="1800"/>
              </a:spcBef>
              <a:buClr>
                <a:srgbClr val="FF0000"/>
              </a:buClr>
            </a:pPr>
            <a:r>
              <a:rPr lang="en-GB" sz="2000" dirty="0">
                <a:solidFill>
                  <a:srgbClr val="FF0000"/>
                </a:solidFill>
              </a:rPr>
              <a:t>Incompatible with current planning rules</a:t>
            </a:r>
          </a:p>
          <a:p>
            <a:pPr eaLnBrk="1" hangingPunct="1">
              <a:spcBef>
                <a:spcPct val="3000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70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3076" grpId="0"/>
      <p:bldP spid="3076" grpId="1"/>
      <p:bldP spid="39" grpId="0"/>
      <p:bldP spid="39" grpId="1"/>
      <p:bldP spid="3078" grpId="0" animBg="1"/>
      <p:bldP spid="3078" grpId="1" animBg="1"/>
      <p:bldP spid="45" grpId="0"/>
      <p:bldP spid="45" grpId="1"/>
      <p:bldP spid="51" grpId="0"/>
      <p:bldP spid="51" grpId="1"/>
      <p:bldP spid="55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385"/>
            <a:ext cx="9144000" cy="6095999"/>
          </a:xfrm>
          <a:prstGeom prst="rect">
            <a:avLst/>
          </a:prstGeom>
        </p:spPr>
      </p:pic>
      <p:sp>
        <p:nvSpPr>
          <p:cNvPr id="8194" name="Text Box 629"/>
          <p:cNvSpPr txBox="1">
            <a:spLocks noChangeArrowheads="1"/>
          </p:cNvSpPr>
          <p:nvPr/>
        </p:nvSpPr>
        <p:spPr bwMode="auto">
          <a:xfrm>
            <a:off x="30163" y="4524375"/>
            <a:ext cx="52736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0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00" y="1583896"/>
            <a:ext cx="401447" cy="4756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wordArtVert" wrap="none" lIns="36000" tIns="0" rIns="36000" bIns="0" rtlCol="0">
            <a:spAutoFit/>
          </a:bodyPr>
          <a:lstStyle/>
          <a:p>
            <a:pPr algn="ctr"/>
            <a:r>
              <a:rPr lang="en-GB" b="1" kern="100" spc="-500" dirty="0">
                <a:solidFill>
                  <a:srgbClr val="FF0000"/>
                </a:solidFill>
                <a:latin typeface="Calibri Light" panose="020F0302020204030204" pitchFamily="34" charset="0"/>
              </a:rPr>
              <a:t>Radiocommunication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590" y="2144530"/>
            <a:ext cx="2580124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Mobile Service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7104" y="2408403"/>
            <a:ext cx="2580610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Radiodetermination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7589" y="1239067"/>
            <a:ext cx="25791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Amateur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6616" y="1470536"/>
            <a:ext cx="258012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Broadcasting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6617" y="1695034"/>
            <a:ext cx="258012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Fixed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7589" y="1921203"/>
            <a:ext cx="25791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Meteorological aids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0459" y="2678637"/>
            <a:ext cx="258725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Standard frequency &amp; time 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4995" y="5723510"/>
            <a:ext cx="2592719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Mobile-satellite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4996" y="5985621"/>
            <a:ext cx="259271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Radiodetermination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554" y="4570229"/>
            <a:ext cx="259216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Amateur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2000" y="4802967"/>
            <a:ext cx="259571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Broadcasting-Satellite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8285" y="5256082"/>
            <a:ext cx="258942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Fixed-Satellite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2000" y="5023543"/>
            <a:ext cx="259571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Earth exploration-satellite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0459" y="6249545"/>
            <a:ext cx="2579296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Standard frequency &amp; time signal-satellite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8308" y="5490971"/>
            <a:ext cx="258940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Inter-satellite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1926" y="3403929"/>
            <a:ext cx="258578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Safety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382" y="3631405"/>
            <a:ext cx="257933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Special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0460" y="3984520"/>
            <a:ext cx="2587254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Space research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8382" y="3037934"/>
            <a:ext cx="257933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 astronomy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0168" y="4209808"/>
            <a:ext cx="257754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Space operation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2067" y="1656190"/>
            <a:ext cx="2025866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2001" y="1413356"/>
            <a:ext cx="2632350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 (R)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2000" y="1672448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 (OR)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56721" y="1931956"/>
            <a:ext cx="2017432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Land mobile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2538" y="2163243"/>
            <a:ext cx="201743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mobile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2255" y="1928220"/>
            <a:ext cx="2612096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Port operations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04512" y="2166747"/>
            <a:ext cx="260984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Ship movement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3056" y="2428151"/>
            <a:ext cx="2017429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Radiolocation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42000" y="2659311"/>
            <a:ext cx="2032153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2001" y="2403071"/>
            <a:ext cx="2632351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</a:t>
            </a:r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2002" y="2670173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</a:t>
            </a:r>
            <a:r>
              <a:rPr lang="en-GB" sz="12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endParaRPr lang="en-GB" sz="12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8358" y="5022399"/>
            <a:ext cx="2025795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Meteorological-satellite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86715" y="5005746"/>
            <a:ext cx="262763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 (R)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922500" y="5244120"/>
            <a:ext cx="2067041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46205" y="5486081"/>
            <a:ext cx="2019553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Land mobile-satellite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44141" y="5738899"/>
            <a:ext cx="2021617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mobile-satellite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48328" y="6005102"/>
            <a:ext cx="2017430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Radiolocation-satellite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58850" y="5982443"/>
            <a:ext cx="2683555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</a:t>
            </a:r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82002" y="6249545"/>
            <a:ext cx="2632351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Maritime </a:t>
            </a:r>
            <a:r>
              <a:rPr lang="en-GB" sz="12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942000" y="6237892"/>
            <a:ext cx="2023758" cy="2154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Radionavigation</a:t>
            </a:r>
            <a:r>
              <a:rPr lang="en-GB" sz="1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-satellite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86715" y="5252239"/>
            <a:ext cx="2627638" cy="18466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latin typeface="Calibri Light" panose="020F0302020204030204" pitchFamily="34" charset="0"/>
              </a:rPr>
              <a:t>Aeronautical mobile-satellite (OR)</a:t>
            </a:r>
          </a:p>
        </p:txBody>
      </p:sp>
      <p:cxnSp>
        <p:nvCxnSpPr>
          <p:cNvPr id="49" name="Elbow Connector 56"/>
          <p:cNvCxnSpPr>
            <a:stCxn id="16" idx="3"/>
            <a:endCxn id="44" idx="1"/>
          </p:cNvCxnSpPr>
          <p:nvPr/>
        </p:nvCxnSpPr>
        <p:spPr>
          <a:xfrm>
            <a:off x="3567714" y="6093343"/>
            <a:ext cx="380614" cy="409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58"/>
          <p:cNvCxnSpPr>
            <a:stCxn id="16" idx="3"/>
            <a:endCxn id="47" idx="1"/>
          </p:cNvCxnSpPr>
          <p:nvPr/>
        </p:nvCxnSpPr>
        <p:spPr>
          <a:xfrm>
            <a:off x="3567714" y="6093343"/>
            <a:ext cx="374286" cy="2522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71"/>
          <p:cNvCxnSpPr>
            <a:stCxn id="15" idx="3"/>
            <a:endCxn id="43" idx="1"/>
          </p:cNvCxnSpPr>
          <p:nvPr/>
        </p:nvCxnSpPr>
        <p:spPr>
          <a:xfrm>
            <a:off x="3567714" y="5831232"/>
            <a:ext cx="376427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74"/>
          <p:cNvCxnSpPr>
            <a:stCxn id="15" idx="3"/>
            <a:endCxn id="42" idx="1"/>
          </p:cNvCxnSpPr>
          <p:nvPr/>
        </p:nvCxnSpPr>
        <p:spPr>
          <a:xfrm flipV="1">
            <a:off x="3567714" y="5578414"/>
            <a:ext cx="378491" cy="2528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76"/>
          <p:cNvCxnSpPr>
            <a:stCxn id="15" idx="3"/>
            <a:endCxn id="41" idx="1"/>
          </p:cNvCxnSpPr>
          <p:nvPr/>
        </p:nvCxnSpPr>
        <p:spPr>
          <a:xfrm flipV="1">
            <a:off x="3567714" y="5351842"/>
            <a:ext cx="354786" cy="479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0" idx="3"/>
            <a:endCxn id="39" idx="1"/>
          </p:cNvCxnSpPr>
          <p:nvPr/>
        </p:nvCxnSpPr>
        <p:spPr>
          <a:xfrm flipV="1">
            <a:off x="3567713" y="5114732"/>
            <a:ext cx="380645" cy="1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81"/>
          <p:cNvCxnSpPr>
            <a:stCxn id="47" idx="3"/>
            <a:endCxn id="45" idx="1"/>
          </p:cNvCxnSpPr>
          <p:nvPr/>
        </p:nvCxnSpPr>
        <p:spPr>
          <a:xfrm flipV="1">
            <a:off x="5965758" y="6090165"/>
            <a:ext cx="293092" cy="25544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83"/>
          <p:cNvCxnSpPr>
            <a:stCxn id="47" idx="3"/>
            <a:endCxn id="46" idx="1"/>
          </p:cNvCxnSpPr>
          <p:nvPr/>
        </p:nvCxnSpPr>
        <p:spPr>
          <a:xfrm flipV="1">
            <a:off x="5965758" y="6341878"/>
            <a:ext cx="316244" cy="37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85"/>
          <p:cNvCxnSpPr>
            <a:stCxn id="41" idx="3"/>
            <a:endCxn id="48" idx="1"/>
          </p:cNvCxnSpPr>
          <p:nvPr/>
        </p:nvCxnSpPr>
        <p:spPr>
          <a:xfrm flipV="1">
            <a:off x="5989541" y="5344572"/>
            <a:ext cx="297174" cy="727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87"/>
          <p:cNvCxnSpPr>
            <a:stCxn id="41" idx="3"/>
            <a:endCxn id="40" idx="1"/>
          </p:cNvCxnSpPr>
          <p:nvPr/>
        </p:nvCxnSpPr>
        <p:spPr>
          <a:xfrm flipV="1">
            <a:off x="5989541" y="5113468"/>
            <a:ext cx="297174" cy="2383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89"/>
          <p:cNvCxnSpPr>
            <a:stCxn id="36" idx="3"/>
            <a:endCxn id="38" idx="1"/>
          </p:cNvCxnSpPr>
          <p:nvPr/>
        </p:nvCxnSpPr>
        <p:spPr>
          <a:xfrm flipV="1">
            <a:off x="5974153" y="2762506"/>
            <a:ext cx="307849" cy="45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91"/>
          <p:cNvCxnSpPr>
            <a:stCxn id="36" idx="3"/>
            <a:endCxn id="37" idx="1"/>
          </p:cNvCxnSpPr>
          <p:nvPr/>
        </p:nvCxnSpPr>
        <p:spPr>
          <a:xfrm flipV="1">
            <a:off x="5974153" y="2510793"/>
            <a:ext cx="307848" cy="2562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95"/>
          <p:cNvCxnSpPr>
            <a:stCxn id="32" idx="3"/>
            <a:endCxn id="34" idx="1"/>
          </p:cNvCxnSpPr>
          <p:nvPr/>
        </p:nvCxnSpPr>
        <p:spPr>
          <a:xfrm>
            <a:off x="5969971" y="2255576"/>
            <a:ext cx="334541" cy="35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97"/>
          <p:cNvCxnSpPr>
            <a:stCxn id="32" idx="3"/>
            <a:endCxn id="33" idx="1"/>
          </p:cNvCxnSpPr>
          <p:nvPr/>
        </p:nvCxnSpPr>
        <p:spPr>
          <a:xfrm flipV="1">
            <a:off x="5969971" y="2020553"/>
            <a:ext cx="332284" cy="23502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99"/>
          <p:cNvCxnSpPr>
            <a:stCxn id="28" idx="3"/>
            <a:endCxn id="30" idx="1"/>
          </p:cNvCxnSpPr>
          <p:nvPr/>
        </p:nvCxnSpPr>
        <p:spPr>
          <a:xfrm>
            <a:off x="5987933" y="1763912"/>
            <a:ext cx="294067" cy="86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101"/>
          <p:cNvCxnSpPr>
            <a:stCxn id="28" idx="3"/>
            <a:endCxn id="29" idx="1"/>
          </p:cNvCxnSpPr>
          <p:nvPr/>
        </p:nvCxnSpPr>
        <p:spPr>
          <a:xfrm flipV="1">
            <a:off x="5987933" y="1521078"/>
            <a:ext cx="294068" cy="2428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103"/>
          <p:cNvCxnSpPr>
            <a:stCxn id="9" idx="3"/>
            <a:endCxn id="35" idx="1"/>
          </p:cNvCxnSpPr>
          <p:nvPr/>
        </p:nvCxnSpPr>
        <p:spPr>
          <a:xfrm>
            <a:off x="3567714" y="2516125"/>
            <a:ext cx="385342" cy="43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106"/>
          <p:cNvCxnSpPr>
            <a:stCxn id="9" idx="3"/>
            <a:endCxn id="36" idx="1"/>
          </p:cNvCxnSpPr>
          <p:nvPr/>
        </p:nvCxnSpPr>
        <p:spPr>
          <a:xfrm>
            <a:off x="3567714" y="2516125"/>
            <a:ext cx="374286" cy="2509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108"/>
          <p:cNvCxnSpPr>
            <a:stCxn id="8" idx="3"/>
            <a:endCxn id="32" idx="1"/>
          </p:cNvCxnSpPr>
          <p:nvPr/>
        </p:nvCxnSpPr>
        <p:spPr>
          <a:xfrm>
            <a:off x="3567714" y="2252252"/>
            <a:ext cx="384824" cy="33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110"/>
          <p:cNvCxnSpPr>
            <a:stCxn id="8" idx="3"/>
            <a:endCxn id="31" idx="1"/>
          </p:cNvCxnSpPr>
          <p:nvPr/>
        </p:nvCxnSpPr>
        <p:spPr>
          <a:xfrm flipV="1">
            <a:off x="3567714" y="2024289"/>
            <a:ext cx="389007" cy="2279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112"/>
          <p:cNvCxnSpPr>
            <a:stCxn id="8" idx="3"/>
            <a:endCxn id="28" idx="1"/>
          </p:cNvCxnSpPr>
          <p:nvPr/>
        </p:nvCxnSpPr>
        <p:spPr>
          <a:xfrm flipV="1">
            <a:off x="3567714" y="1763912"/>
            <a:ext cx="394353" cy="4883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114"/>
          <p:cNvCxnSpPr>
            <a:stCxn id="7" idx="3"/>
            <a:endCxn id="10" idx="1"/>
          </p:cNvCxnSpPr>
          <p:nvPr/>
        </p:nvCxnSpPr>
        <p:spPr>
          <a:xfrm flipV="1">
            <a:off x="534547" y="1331400"/>
            <a:ext cx="453042" cy="263074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116"/>
          <p:cNvCxnSpPr>
            <a:stCxn id="7" idx="3"/>
            <a:endCxn id="11" idx="1"/>
          </p:cNvCxnSpPr>
          <p:nvPr/>
        </p:nvCxnSpPr>
        <p:spPr>
          <a:xfrm flipV="1">
            <a:off x="534547" y="1562869"/>
            <a:ext cx="452069" cy="239927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118"/>
          <p:cNvCxnSpPr>
            <a:stCxn id="7" idx="3"/>
            <a:endCxn id="12" idx="1"/>
          </p:cNvCxnSpPr>
          <p:nvPr/>
        </p:nvCxnSpPr>
        <p:spPr>
          <a:xfrm flipV="1">
            <a:off x="534547" y="1787367"/>
            <a:ext cx="452070" cy="21747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120"/>
          <p:cNvCxnSpPr>
            <a:stCxn id="7" idx="3"/>
            <a:endCxn id="13" idx="1"/>
          </p:cNvCxnSpPr>
          <p:nvPr/>
        </p:nvCxnSpPr>
        <p:spPr>
          <a:xfrm flipV="1">
            <a:off x="534547" y="2013536"/>
            <a:ext cx="453042" cy="19486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122"/>
          <p:cNvCxnSpPr>
            <a:stCxn id="7" idx="3"/>
            <a:endCxn id="8" idx="1"/>
          </p:cNvCxnSpPr>
          <p:nvPr/>
        </p:nvCxnSpPr>
        <p:spPr>
          <a:xfrm flipV="1">
            <a:off x="534547" y="2252252"/>
            <a:ext cx="453043" cy="17098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124"/>
          <p:cNvCxnSpPr>
            <a:stCxn id="7" idx="3"/>
            <a:endCxn id="9" idx="1"/>
          </p:cNvCxnSpPr>
          <p:nvPr/>
        </p:nvCxnSpPr>
        <p:spPr>
          <a:xfrm flipV="1">
            <a:off x="534547" y="2516125"/>
            <a:ext cx="452557" cy="14460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126"/>
          <p:cNvCxnSpPr>
            <a:stCxn id="7" idx="3"/>
            <a:endCxn id="14" idx="1"/>
          </p:cNvCxnSpPr>
          <p:nvPr/>
        </p:nvCxnSpPr>
        <p:spPr>
          <a:xfrm flipV="1">
            <a:off x="534547" y="2770970"/>
            <a:ext cx="445912" cy="119117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128"/>
          <p:cNvCxnSpPr>
            <a:stCxn id="7" idx="3"/>
            <a:endCxn id="23" idx="1"/>
          </p:cNvCxnSpPr>
          <p:nvPr/>
        </p:nvCxnSpPr>
        <p:spPr>
          <a:xfrm flipV="1">
            <a:off x="534547" y="3496262"/>
            <a:ext cx="447379" cy="46588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130"/>
          <p:cNvCxnSpPr>
            <a:stCxn id="7" idx="3"/>
            <a:endCxn id="24" idx="1"/>
          </p:cNvCxnSpPr>
          <p:nvPr/>
        </p:nvCxnSpPr>
        <p:spPr>
          <a:xfrm flipV="1">
            <a:off x="534547" y="3723738"/>
            <a:ext cx="453835" cy="23840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132"/>
          <p:cNvCxnSpPr>
            <a:stCxn id="7" idx="3"/>
            <a:endCxn id="26" idx="1"/>
          </p:cNvCxnSpPr>
          <p:nvPr/>
        </p:nvCxnSpPr>
        <p:spPr>
          <a:xfrm flipV="1">
            <a:off x="534547" y="3130267"/>
            <a:ext cx="453835" cy="83187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134"/>
          <p:cNvCxnSpPr>
            <a:stCxn id="7" idx="3"/>
            <a:endCxn id="25" idx="1"/>
          </p:cNvCxnSpPr>
          <p:nvPr/>
        </p:nvCxnSpPr>
        <p:spPr>
          <a:xfrm>
            <a:off x="534547" y="3962143"/>
            <a:ext cx="445913" cy="1147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136"/>
          <p:cNvCxnSpPr>
            <a:stCxn id="7" idx="3"/>
            <a:endCxn id="27" idx="1"/>
          </p:cNvCxnSpPr>
          <p:nvPr/>
        </p:nvCxnSpPr>
        <p:spPr>
          <a:xfrm>
            <a:off x="534547" y="3962143"/>
            <a:ext cx="455621" cy="33999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138"/>
          <p:cNvCxnSpPr>
            <a:stCxn id="7" idx="3"/>
            <a:endCxn id="17" idx="1"/>
          </p:cNvCxnSpPr>
          <p:nvPr/>
        </p:nvCxnSpPr>
        <p:spPr>
          <a:xfrm>
            <a:off x="534547" y="3962143"/>
            <a:ext cx="441007" cy="7004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140"/>
          <p:cNvCxnSpPr>
            <a:stCxn id="7" idx="3"/>
            <a:endCxn id="18" idx="1"/>
          </p:cNvCxnSpPr>
          <p:nvPr/>
        </p:nvCxnSpPr>
        <p:spPr>
          <a:xfrm>
            <a:off x="534547" y="3962143"/>
            <a:ext cx="437453" cy="9331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142"/>
          <p:cNvCxnSpPr>
            <a:stCxn id="7" idx="3"/>
            <a:endCxn id="20" idx="1"/>
          </p:cNvCxnSpPr>
          <p:nvPr/>
        </p:nvCxnSpPr>
        <p:spPr>
          <a:xfrm>
            <a:off x="534547" y="3962143"/>
            <a:ext cx="437453" cy="11537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144"/>
          <p:cNvCxnSpPr>
            <a:stCxn id="7" idx="3"/>
            <a:endCxn id="19" idx="1"/>
          </p:cNvCxnSpPr>
          <p:nvPr/>
        </p:nvCxnSpPr>
        <p:spPr>
          <a:xfrm>
            <a:off x="534547" y="3962143"/>
            <a:ext cx="443738" cy="138627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146"/>
          <p:cNvCxnSpPr>
            <a:stCxn id="7" idx="3"/>
            <a:endCxn id="22" idx="1"/>
          </p:cNvCxnSpPr>
          <p:nvPr/>
        </p:nvCxnSpPr>
        <p:spPr>
          <a:xfrm>
            <a:off x="534547" y="3962143"/>
            <a:ext cx="443761" cy="16211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148"/>
          <p:cNvCxnSpPr>
            <a:stCxn id="7" idx="3"/>
            <a:endCxn id="15" idx="1"/>
          </p:cNvCxnSpPr>
          <p:nvPr/>
        </p:nvCxnSpPr>
        <p:spPr>
          <a:xfrm>
            <a:off x="534547" y="3962143"/>
            <a:ext cx="440448" cy="186908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150"/>
          <p:cNvCxnSpPr>
            <a:stCxn id="7" idx="3"/>
            <a:endCxn id="16" idx="1"/>
          </p:cNvCxnSpPr>
          <p:nvPr/>
        </p:nvCxnSpPr>
        <p:spPr>
          <a:xfrm>
            <a:off x="534547" y="3962143"/>
            <a:ext cx="440449" cy="21312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52"/>
          <p:cNvCxnSpPr>
            <a:stCxn id="7" idx="3"/>
            <a:endCxn id="21" idx="1"/>
          </p:cNvCxnSpPr>
          <p:nvPr/>
        </p:nvCxnSpPr>
        <p:spPr>
          <a:xfrm>
            <a:off x="534547" y="3962143"/>
            <a:ext cx="445912" cy="237973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286270" y="141289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292127" y="166028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282000" y="2395077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942001" y="2667824"/>
            <a:ext cx="2032152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956722" y="1665855"/>
            <a:ext cx="2041338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292127" y="5016679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275862" y="5254335"/>
            <a:ext cx="2632351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922501" y="5249684"/>
            <a:ext cx="2075560" cy="2154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258851" y="5985622"/>
            <a:ext cx="2683554" cy="2016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948358" y="6253024"/>
            <a:ext cx="2021613" cy="2016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981926" y="5985621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979064" y="5730430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85702" y="2136150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98268" y="2409543"/>
            <a:ext cx="2577829" cy="21430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985702" y="3383085"/>
            <a:ext cx="2577829" cy="2052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988381" y="3393939"/>
            <a:ext cx="2573852" cy="19658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988803" y="4203153"/>
            <a:ext cx="2577829" cy="19824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988381" y="3616601"/>
            <a:ext cx="2587715" cy="21330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68704" y="5737350"/>
            <a:ext cx="2577829" cy="21430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 bwMode="auto">
          <a:xfrm>
            <a:off x="1579931" y="571453"/>
            <a:ext cx="6660232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What Radio Service?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1" grpId="2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37" r="5001"/>
          <a:stretch/>
        </p:blipFill>
        <p:spPr>
          <a:xfrm>
            <a:off x="-35752" y="908720"/>
            <a:ext cx="9163115" cy="554189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 flipH="1">
            <a:off x="6607175" y="1546225"/>
            <a:ext cx="46038" cy="460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rgbClr val="DDDDDD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br>
              <a:rPr lang="en-GB" altLang="en-US" sz="4000" b="1">
                <a:solidFill>
                  <a:srgbClr val="0C5BCE"/>
                </a:solidFill>
                <a:latin typeface="Arial Rounded MT Bold" pitchFamily="34" charset="0"/>
              </a:rPr>
            </a:br>
            <a:endParaRPr lang="en-GB" altLang="en-US" sz="4000" b="1">
              <a:solidFill>
                <a:srgbClr val="0C5BCE"/>
              </a:solidFill>
              <a:latin typeface="Arial Rounded MT Bold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8600" y="701824"/>
            <a:ext cx="863441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C3300"/>
              </a:buClr>
              <a:buFont typeface="Arial Unicode MS" pitchFamily="34" charset="-128"/>
              <a:buChar char="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800" b="1" dirty="0">
              <a:solidFill>
                <a:srgbClr val="0C5BCE"/>
              </a:solidFill>
              <a:latin typeface="Arial Rounded MT Bold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 Rounded MT Bold" pitchFamily="34" charset="0"/>
              </a:rPr>
              <a:t>Summary</a:t>
            </a:r>
            <a:endParaRPr lang="en-US" altLang="en-US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6225"/>
            <a:ext cx="8229600" cy="38492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How Much Spectrum is Required?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Which Service?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Sufficient Spectrum Available?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Impact on Existing Aeronautical Services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Standards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Planning rules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Sector Size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Support ICAO/ITU Studies</a:t>
            </a:r>
          </a:p>
        </p:txBody>
      </p:sp>
    </p:spTree>
    <p:extLst>
      <p:ext uri="{BB962C8B-B14F-4D97-AF65-F5344CB8AC3E}">
        <p14:creationId xmlns:p14="http://schemas.microsoft.com/office/powerpoint/2010/main" val="6152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:\Briefings Presentations Useful Information\UAS Related Briefs\uav images\avion-girafe-afriq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46559"/>
            <a:ext cx="4067944" cy="568545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220072" y="2967335"/>
            <a:ext cx="3076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53188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AO - Capacity &amp; Efficiency">
      <a:dk1>
        <a:srgbClr val="279DD9"/>
      </a:dk1>
      <a:lt1>
        <a:sysClr val="window" lastClr="FFFFFF"/>
      </a:lt1>
      <a:dk2>
        <a:srgbClr val="006EB7"/>
      </a:dk2>
      <a:lt2>
        <a:srgbClr val="FFFFFF"/>
      </a:lt2>
      <a:accent1>
        <a:srgbClr val="0054A4"/>
      </a:accent1>
      <a:accent2>
        <a:srgbClr val="A1CFEF"/>
      </a:accent2>
      <a:accent3>
        <a:srgbClr val="8DC63F"/>
      </a:accent3>
      <a:accent4>
        <a:srgbClr val="CED8DD"/>
      </a:accent4>
      <a:accent5>
        <a:srgbClr val="8C99A1"/>
      </a:accent5>
      <a:accent6>
        <a:srgbClr val="5A6870"/>
      </a:accent6>
      <a:hlink>
        <a:srgbClr val="39474F"/>
      </a:hlink>
      <a:folHlink>
        <a:srgbClr val="C400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P-WGF24-RPW-IP10_Aeronautical Frequency Spectrum Management and ACP WG-F (r3)">
  <a:themeElements>
    <a:clrScheme name="1_DGCA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GCA_2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GCA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GCA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GCA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2B09A9A77C4438999FF1325BEF759" ma:contentTypeVersion="0" ma:contentTypeDescription="Create a new document." ma:contentTypeScope="" ma:versionID="65bd2d6fcaa3f4ac24b296b660148a9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181AD95-32E2-42B5-B64A-7F0C68DD3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FE9F746-3D19-48FB-AC06-CF979AB528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FC2F9D-A98B-46BE-9F8B-AA619FAA8F6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403</Words>
  <Application>Microsoft Office PowerPoint</Application>
  <PresentationFormat>On-screen Show (4:3)</PresentationFormat>
  <Paragraphs>114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 Unicode MS</vt:lpstr>
      <vt:lpstr>ＭＳ Ｐゴシック</vt:lpstr>
      <vt:lpstr>Arial</vt:lpstr>
      <vt:lpstr>Arial Narrow</vt:lpstr>
      <vt:lpstr>Arial Rounded MT Bold</vt:lpstr>
      <vt:lpstr>Calibri</vt:lpstr>
      <vt:lpstr>Calibri Light</vt:lpstr>
      <vt:lpstr>Times New Roman</vt:lpstr>
      <vt:lpstr>Wingdings</vt:lpstr>
      <vt:lpstr>Office Theme</vt:lpstr>
      <vt:lpstr>ACP-WGF24-RPW-IP10_Aeronautical Frequency Spectrum Management and ACP WG-F (r3)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I.C.A.O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Philbin, Anthony</dc:creator>
  <cp:lastModifiedBy>Chair</cp:lastModifiedBy>
  <cp:revision>89</cp:revision>
  <dcterms:created xsi:type="dcterms:W3CDTF">2013-08-20T15:49:37Z</dcterms:created>
  <dcterms:modified xsi:type="dcterms:W3CDTF">2017-03-27T02:33:25Z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1500</vt:r8>
  </property>
  <property fmtid="{D5CDD505-2E9C-101B-9397-08002B2CF9AE}" pid="3" name="ContentTypeId">
    <vt:lpwstr>0x010100B372B09A9A77C4438999FF1325BEF759</vt:lpwstr>
  </property>
  <property fmtid="{D5CDD505-2E9C-101B-9397-08002B2CF9AE}" pid="4" name="_dlc_DocIdItemGuid">
    <vt:lpwstr>64ca4482-e7dd-4fef-ba79-79b4133309d6</vt:lpwstr>
  </property>
</Properties>
</file>