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8" r:id="rId18"/>
    <p:sldId id="290" r:id="rId19"/>
    <p:sldId id="291"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x="9144000" cy="6858000" type="screen4x3"/>
  <p:notesSz cx="6858000" cy="9144000"/>
  <p:defaultTextStyle>
    <a:defPPr>
      <a:defRPr lang="en-AU"/>
    </a:defPPr>
    <a:lvl1pPr algn="l" rtl="0" eaLnBrk="0" fontAlgn="base" hangingPunct="0">
      <a:spcBef>
        <a:spcPct val="0"/>
      </a:spcBef>
      <a:spcAft>
        <a:spcPct val="0"/>
      </a:spcAft>
      <a:defRPr sz="1200"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Helvetica" panose="020B0604020202020204" pitchFamily="34" charset="0"/>
        <a:ea typeface="+mn-ea"/>
        <a:cs typeface="+mn-cs"/>
      </a:defRPr>
    </a:lvl6pPr>
    <a:lvl7pPr marL="2743200" algn="l" defTabSz="914400" rtl="0" eaLnBrk="1" latinLnBrk="0" hangingPunct="1">
      <a:defRPr sz="1200" kern="1200">
        <a:solidFill>
          <a:schemeClr val="tx1"/>
        </a:solidFill>
        <a:latin typeface="Helvetica" panose="020B0604020202020204" pitchFamily="34" charset="0"/>
        <a:ea typeface="+mn-ea"/>
        <a:cs typeface="+mn-cs"/>
      </a:defRPr>
    </a:lvl7pPr>
    <a:lvl8pPr marL="3200400" algn="l" defTabSz="914400" rtl="0" eaLnBrk="1" latinLnBrk="0" hangingPunct="1">
      <a:defRPr sz="1200" kern="1200">
        <a:solidFill>
          <a:schemeClr val="tx1"/>
        </a:solidFill>
        <a:latin typeface="Helvetica" panose="020B0604020202020204" pitchFamily="34" charset="0"/>
        <a:ea typeface="+mn-ea"/>
        <a:cs typeface="+mn-cs"/>
      </a:defRPr>
    </a:lvl8pPr>
    <a:lvl9pPr marL="3657600" algn="l" defTabSz="914400" rtl="0" eaLnBrk="1" latinLnBrk="0" hangingPunct="1">
      <a:defRPr sz="1200"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A3E0"/>
    <a:srgbClr val="009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2172" autoAdjust="0"/>
  </p:normalViewPr>
  <p:slideViewPr>
    <p:cSldViewPr>
      <p:cViewPr varScale="1">
        <p:scale>
          <a:sx n="95" d="100"/>
          <a:sy n="95" d="100"/>
        </p:scale>
        <p:origin x="2112" y="96"/>
      </p:cViewPr>
      <p:guideLst>
        <p:guide orient="horz" pos="2160"/>
        <p:guide pos="2880"/>
      </p:guideLst>
    </p:cSldViewPr>
  </p:slideViewPr>
  <p:outlineViewPr>
    <p:cViewPr>
      <p:scale>
        <a:sx n="33" d="100"/>
        <a:sy n="33" d="100"/>
      </p:scale>
      <p:origin x="0" y="-1362"/>
    </p:cViewPr>
  </p:outlineViewPr>
  <p:notesTextViewPr>
    <p:cViewPr>
      <p:scale>
        <a:sx n="100" d="100"/>
        <a:sy n="100" d="100"/>
      </p:scale>
      <p:origin x="0" y="0"/>
    </p:cViewPr>
  </p:notesTextViewPr>
  <p:notesViewPr>
    <p:cSldViewPr>
      <p:cViewPr varScale="1">
        <p:scale>
          <a:sx n="101" d="100"/>
          <a:sy n="101" d="100"/>
        </p:scale>
        <p:origin x="35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20"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73F7F-07F3-4A43-981C-BEFF0E74AE9C}" type="datetimeFigureOut">
              <a:rPr lang="en-AU" smtClean="0"/>
              <a:t>15/03/2017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43C7-0259-4A4C-A8A5-9E66D362A89C}" type="slidenum">
              <a:rPr lang="en-AU" smtClean="0"/>
              <a:t>‹#›</a:t>
            </a:fld>
            <a:endParaRPr lang="en-AU"/>
          </a:p>
        </p:txBody>
      </p:sp>
    </p:spTree>
    <p:extLst>
      <p:ext uri="{BB962C8B-B14F-4D97-AF65-F5344CB8AC3E}">
        <p14:creationId xmlns:p14="http://schemas.microsoft.com/office/powerpoint/2010/main" val="121923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aptsec.org/2014-APG15-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84365"/>
            <a:ext cx="5486400" cy="3600450"/>
          </a:xfrm>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8D2343C7-0259-4A4C-A8A5-9E66D362A89C}" type="slidenum">
              <a:rPr lang="en-AU" smtClean="0"/>
              <a:t>1</a:t>
            </a:fld>
            <a:endParaRPr lang="en-AU"/>
          </a:p>
        </p:txBody>
      </p:sp>
    </p:spTree>
    <p:extLst>
      <p:ext uri="{BB962C8B-B14F-4D97-AF65-F5344CB8AC3E}">
        <p14:creationId xmlns:p14="http://schemas.microsoft.com/office/powerpoint/2010/main" val="65225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2343C7-0259-4A4C-A8A5-9E66D362A89C}" type="slidenum">
              <a:rPr lang="en-AU" smtClean="0"/>
              <a:t>10</a:t>
            </a:fld>
            <a:endParaRPr lang="en-AU"/>
          </a:p>
        </p:txBody>
      </p:sp>
    </p:spTree>
    <p:extLst>
      <p:ext uri="{BB962C8B-B14F-4D97-AF65-F5344CB8AC3E}">
        <p14:creationId xmlns:p14="http://schemas.microsoft.com/office/powerpoint/2010/main" val="423152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11560"/>
            <a:ext cx="4114800" cy="3086100"/>
          </a:xfrm>
        </p:spPr>
      </p:sp>
      <p:sp>
        <p:nvSpPr>
          <p:cNvPr id="3" name="Notes Placeholder 2"/>
          <p:cNvSpPr>
            <a:spLocks noGrp="1"/>
          </p:cNvSpPr>
          <p:nvPr>
            <p:ph type="body" idx="1"/>
          </p:nvPr>
        </p:nvSpPr>
        <p:spPr>
          <a:xfrm>
            <a:off x="685800" y="4103440"/>
            <a:ext cx="5486400" cy="4212976"/>
          </a:xfrm>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2343C7-0259-4A4C-A8A5-9E66D362A89C}" type="slidenum">
              <a:rPr lang="en-AU" smtClean="0"/>
              <a:t>11</a:t>
            </a:fld>
            <a:endParaRPr lang="en-AU"/>
          </a:p>
        </p:txBody>
      </p:sp>
    </p:spTree>
    <p:extLst>
      <p:ext uri="{BB962C8B-B14F-4D97-AF65-F5344CB8AC3E}">
        <p14:creationId xmlns:p14="http://schemas.microsoft.com/office/powerpoint/2010/main" val="413909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343C7-0259-4A4C-A8A5-9E66D362A89C}" type="slidenum">
              <a:rPr lang="en-AU" smtClean="0"/>
              <a:t>12</a:t>
            </a:fld>
            <a:endParaRPr lang="en-AU"/>
          </a:p>
        </p:txBody>
      </p:sp>
    </p:spTree>
    <p:extLst>
      <p:ext uri="{BB962C8B-B14F-4D97-AF65-F5344CB8AC3E}">
        <p14:creationId xmlns:p14="http://schemas.microsoft.com/office/powerpoint/2010/main" val="404570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13</a:t>
            </a:fld>
            <a:endParaRPr lang="en-US" dirty="0"/>
          </a:p>
        </p:txBody>
      </p:sp>
    </p:spTree>
    <p:extLst>
      <p:ext uri="{BB962C8B-B14F-4D97-AF65-F5344CB8AC3E}">
        <p14:creationId xmlns:p14="http://schemas.microsoft.com/office/powerpoint/2010/main" val="313572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14</a:t>
            </a:fld>
            <a:endParaRPr lang="en-AU"/>
          </a:p>
        </p:txBody>
      </p:sp>
    </p:spTree>
    <p:extLst>
      <p:ext uri="{BB962C8B-B14F-4D97-AF65-F5344CB8AC3E}">
        <p14:creationId xmlns:p14="http://schemas.microsoft.com/office/powerpoint/2010/main" val="336197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15</a:t>
            </a:fld>
            <a:endParaRPr lang="en-US" dirty="0"/>
          </a:p>
        </p:txBody>
      </p:sp>
    </p:spTree>
    <p:extLst>
      <p:ext uri="{BB962C8B-B14F-4D97-AF65-F5344CB8AC3E}">
        <p14:creationId xmlns:p14="http://schemas.microsoft.com/office/powerpoint/2010/main" val="107788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B334825-E9C7-41F2-BC2E-051F5D1F9D03}" type="slidenum">
              <a:rPr lang="en-US" smtClean="0"/>
              <a:pPr/>
              <a:t>16</a:t>
            </a:fld>
            <a:endParaRPr lang="en-US" dirty="0"/>
          </a:p>
        </p:txBody>
      </p:sp>
    </p:spTree>
    <p:extLst>
      <p:ext uri="{BB962C8B-B14F-4D97-AF65-F5344CB8AC3E}">
        <p14:creationId xmlns:p14="http://schemas.microsoft.com/office/powerpoint/2010/main" val="119932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17</a:t>
            </a:fld>
            <a:endParaRPr lang="en-US" dirty="0"/>
          </a:p>
        </p:txBody>
      </p:sp>
    </p:spTree>
    <p:extLst>
      <p:ext uri="{BB962C8B-B14F-4D97-AF65-F5344CB8AC3E}">
        <p14:creationId xmlns:p14="http://schemas.microsoft.com/office/powerpoint/2010/main" val="3719480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343C7-0259-4A4C-A8A5-9E66D362A89C}" type="slidenum">
              <a:rPr lang="en-AU" smtClean="0"/>
              <a:t>18</a:t>
            </a:fld>
            <a:endParaRPr lang="en-AU"/>
          </a:p>
        </p:txBody>
      </p:sp>
    </p:spTree>
    <p:extLst>
      <p:ext uri="{BB962C8B-B14F-4D97-AF65-F5344CB8AC3E}">
        <p14:creationId xmlns:p14="http://schemas.microsoft.com/office/powerpoint/2010/main" val="13009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343C7-0259-4A4C-A8A5-9E66D362A89C}" type="slidenum">
              <a:rPr lang="en-AU" smtClean="0"/>
              <a:t>19</a:t>
            </a:fld>
            <a:endParaRPr lang="en-AU"/>
          </a:p>
        </p:txBody>
      </p:sp>
    </p:spTree>
    <p:extLst>
      <p:ext uri="{BB962C8B-B14F-4D97-AF65-F5344CB8AC3E}">
        <p14:creationId xmlns:p14="http://schemas.microsoft.com/office/powerpoint/2010/main" val="284499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8D2343C7-0259-4A4C-A8A5-9E66D362A89C}" type="slidenum">
              <a:rPr lang="en-AU" smtClean="0"/>
              <a:t>2</a:t>
            </a:fld>
            <a:endParaRPr lang="en-AU"/>
          </a:p>
        </p:txBody>
      </p:sp>
    </p:spTree>
    <p:extLst>
      <p:ext uri="{BB962C8B-B14F-4D97-AF65-F5344CB8AC3E}">
        <p14:creationId xmlns:p14="http://schemas.microsoft.com/office/powerpoint/2010/main" val="411794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11552" cy="3600450"/>
          </a:xfrm>
        </p:spPr>
        <p:txBody>
          <a:bodyPr/>
          <a:lstStyle/>
          <a:p>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20</a:t>
            </a:fld>
            <a:endParaRPr lang="en-US" dirty="0"/>
          </a:p>
        </p:txBody>
      </p:sp>
    </p:spTree>
    <p:extLst>
      <p:ext uri="{BB962C8B-B14F-4D97-AF65-F5344CB8AC3E}">
        <p14:creationId xmlns:p14="http://schemas.microsoft.com/office/powerpoint/2010/main" val="115307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21</a:t>
            </a:fld>
            <a:endParaRPr lang="en-US" dirty="0"/>
          </a:p>
        </p:txBody>
      </p:sp>
    </p:spTree>
    <p:extLst>
      <p:ext uri="{BB962C8B-B14F-4D97-AF65-F5344CB8AC3E}">
        <p14:creationId xmlns:p14="http://schemas.microsoft.com/office/powerpoint/2010/main" val="427172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2343C7-0259-4A4C-A8A5-9E66D362A89C}" type="slidenum">
              <a:rPr lang="en-AU" smtClean="0"/>
              <a:t>22</a:t>
            </a:fld>
            <a:endParaRPr lang="en-AU"/>
          </a:p>
        </p:txBody>
      </p:sp>
    </p:spTree>
    <p:extLst>
      <p:ext uri="{BB962C8B-B14F-4D97-AF65-F5344CB8AC3E}">
        <p14:creationId xmlns:p14="http://schemas.microsoft.com/office/powerpoint/2010/main" val="2454303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D2343C7-0259-4A4C-A8A5-9E66D362A89C}" type="slidenum">
              <a:rPr lang="en-AU" smtClean="0"/>
              <a:t>23</a:t>
            </a:fld>
            <a:endParaRPr lang="en-AU"/>
          </a:p>
        </p:txBody>
      </p:sp>
    </p:spTree>
    <p:extLst>
      <p:ext uri="{BB962C8B-B14F-4D97-AF65-F5344CB8AC3E}">
        <p14:creationId xmlns:p14="http://schemas.microsoft.com/office/powerpoint/2010/main" val="332583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24</a:t>
            </a:fld>
            <a:endParaRPr lang="en-AU"/>
          </a:p>
        </p:txBody>
      </p:sp>
    </p:spTree>
    <p:extLst>
      <p:ext uri="{BB962C8B-B14F-4D97-AF65-F5344CB8AC3E}">
        <p14:creationId xmlns:p14="http://schemas.microsoft.com/office/powerpoint/2010/main" val="976529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25</a:t>
            </a:fld>
            <a:endParaRPr lang="en-US" dirty="0"/>
          </a:p>
        </p:txBody>
      </p:sp>
    </p:spTree>
    <p:extLst>
      <p:ext uri="{BB962C8B-B14F-4D97-AF65-F5344CB8AC3E}">
        <p14:creationId xmlns:p14="http://schemas.microsoft.com/office/powerpoint/2010/main" val="7175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8D2343C7-0259-4A4C-A8A5-9E66D362A89C}" type="slidenum">
              <a:rPr lang="en-AU" smtClean="0"/>
              <a:t>26</a:t>
            </a:fld>
            <a:endParaRPr lang="en-AU"/>
          </a:p>
        </p:txBody>
      </p:sp>
    </p:spTree>
    <p:extLst>
      <p:ext uri="{BB962C8B-B14F-4D97-AF65-F5344CB8AC3E}">
        <p14:creationId xmlns:p14="http://schemas.microsoft.com/office/powerpoint/2010/main" val="206938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DB334825-E9C7-41F2-BC2E-051F5D1F9D03}" type="slidenum">
              <a:rPr lang="en-US" smtClean="0"/>
              <a:pPr/>
              <a:t>27</a:t>
            </a:fld>
            <a:endParaRPr lang="en-US" dirty="0"/>
          </a:p>
        </p:txBody>
      </p:sp>
    </p:spTree>
    <p:extLst>
      <p:ext uri="{BB962C8B-B14F-4D97-AF65-F5344CB8AC3E}">
        <p14:creationId xmlns:p14="http://schemas.microsoft.com/office/powerpoint/2010/main" val="381290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8D2343C7-0259-4A4C-A8A5-9E66D362A89C}" type="slidenum">
              <a:rPr lang="en-AU" smtClean="0"/>
              <a:t>28</a:t>
            </a:fld>
            <a:endParaRPr lang="en-AU"/>
          </a:p>
        </p:txBody>
      </p:sp>
    </p:spTree>
    <p:extLst>
      <p:ext uri="{BB962C8B-B14F-4D97-AF65-F5344CB8AC3E}">
        <p14:creationId xmlns:p14="http://schemas.microsoft.com/office/powerpoint/2010/main" val="167244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DB334825-E9C7-41F2-BC2E-051F5D1F9D03}" type="slidenum">
              <a:rPr lang="en-US" smtClean="0"/>
              <a:pPr/>
              <a:t>29</a:t>
            </a:fld>
            <a:endParaRPr lang="en-US" dirty="0"/>
          </a:p>
        </p:txBody>
      </p:sp>
    </p:spTree>
    <p:extLst>
      <p:ext uri="{BB962C8B-B14F-4D97-AF65-F5344CB8AC3E}">
        <p14:creationId xmlns:p14="http://schemas.microsoft.com/office/powerpoint/2010/main" val="8589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8D2343C7-0259-4A4C-A8A5-9E66D362A89C}" type="slidenum">
              <a:rPr lang="en-AU" smtClean="0"/>
              <a:t>3</a:t>
            </a:fld>
            <a:endParaRPr lang="en-AU"/>
          </a:p>
        </p:txBody>
      </p:sp>
    </p:spTree>
    <p:extLst>
      <p:ext uri="{BB962C8B-B14F-4D97-AF65-F5344CB8AC3E}">
        <p14:creationId xmlns:p14="http://schemas.microsoft.com/office/powerpoint/2010/main" val="2598004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DB334825-E9C7-41F2-BC2E-051F5D1F9D03}" type="slidenum">
              <a:rPr lang="en-US" smtClean="0"/>
              <a:pPr/>
              <a:t>30</a:t>
            </a:fld>
            <a:endParaRPr lang="en-US" dirty="0"/>
          </a:p>
        </p:txBody>
      </p:sp>
    </p:spTree>
    <p:extLst>
      <p:ext uri="{BB962C8B-B14F-4D97-AF65-F5344CB8AC3E}">
        <p14:creationId xmlns:p14="http://schemas.microsoft.com/office/powerpoint/2010/main" val="3010091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31</a:t>
            </a:fld>
            <a:endParaRPr lang="en-AU"/>
          </a:p>
        </p:txBody>
      </p:sp>
    </p:spTree>
    <p:extLst>
      <p:ext uri="{BB962C8B-B14F-4D97-AF65-F5344CB8AC3E}">
        <p14:creationId xmlns:p14="http://schemas.microsoft.com/office/powerpoint/2010/main" val="3865049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provides the schedule for the remaining 4 meetings of </a:t>
            </a:r>
            <a:r>
              <a:rPr lang="en-AU" dirty="0" smtClean="0"/>
              <a:t>the APG19</a:t>
            </a:r>
            <a:endParaRPr lang="en-AU" dirty="0" smtClean="0"/>
          </a:p>
          <a:p>
            <a:endParaRPr lang="en-AU" dirty="0" smtClean="0"/>
          </a:p>
          <a:p>
            <a:r>
              <a:rPr lang="en-AU" dirty="0" smtClean="0"/>
              <a:t>The next meeting will take place in Bali, Indonesia from 17-21 July 2017</a:t>
            </a:r>
            <a:endParaRPr lang="en-AU" dirty="0"/>
          </a:p>
        </p:txBody>
      </p:sp>
      <p:sp>
        <p:nvSpPr>
          <p:cNvPr id="4" name="Slide Number Placeholder 3"/>
          <p:cNvSpPr>
            <a:spLocks noGrp="1"/>
          </p:cNvSpPr>
          <p:nvPr>
            <p:ph type="sldNum" sz="quarter" idx="10"/>
          </p:nvPr>
        </p:nvSpPr>
        <p:spPr/>
        <p:txBody>
          <a:bodyPr/>
          <a:lstStyle/>
          <a:p>
            <a:fld id="{DB334825-E9C7-41F2-BC2E-051F5D1F9D03}" type="slidenum">
              <a:rPr lang="en-US" smtClean="0"/>
              <a:pPr/>
              <a:t>32</a:t>
            </a:fld>
            <a:endParaRPr lang="en-US" dirty="0"/>
          </a:p>
        </p:txBody>
      </p:sp>
    </p:spTree>
    <p:extLst>
      <p:ext uri="{BB962C8B-B14F-4D97-AF65-F5344CB8AC3E}">
        <p14:creationId xmlns:p14="http://schemas.microsoft.com/office/powerpoint/2010/main" val="1700047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u="sng" kern="1200" dirty="0" smtClean="0">
              <a:solidFill>
                <a:schemeClr val="tx1"/>
              </a:solidFill>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DB334825-E9C7-41F2-BC2E-051F5D1F9D03}" type="slidenum">
              <a:rPr lang="en-US" smtClean="0"/>
              <a:pPr/>
              <a:t>33</a:t>
            </a:fld>
            <a:endParaRPr lang="en-US" dirty="0"/>
          </a:p>
        </p:txBody>
      </p:sp>
    </p:spTree>
    <p:extLst>
      <p:ext uri="{BB962C8B-B14F-4D97-AF65-F5344CB8AC3E}">
        <p14:creationId xmlns:p14="http://schemas.microsoft.com/office/powerpoint/2010/main" val="599338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34</a:t>
            </a:fld>
            <a:endParaRPr lang="en-AU"/>
          </a:p>
        </p:txBody>
      </p:sp>
    </p:spTree>
    <p:extLst>
      <p:ext uri="{BB962C8B-B14F-4D97-AF65-F5344CB8AC3E}">
        <p14:creationId xmlns:p14="http://schemas.microsoft.com/office/powerpoint/2010/main" val="337274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8D2343C7-0259-4A4C-A8A5-9E66D362A89C}" type="slidenum">
              <a:rPr lang="en-AU" smtClean="0"/>
              <a:t>4</a:t>
            </a:fld>
            <a:endParaRPr lang="en-AU"/>
          </a:p>
        </p:txBody>
      </p:sp>
    </p:spTree>
    <p:extLst>
      <p:ext uri="{BB962C8B-B14F-4D97-AF65-F5344CB8AC3E}">
        <p14:creationId xmlns:p14="http://schemas.microsoft.com/office/powerpoint/2010/main" val="257294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5</a:t>
            </a:fld>
            <a:endParaRPr lang="en-AU"/>
          </a:p>
        </p:txBody>
      </p:sp>
    </p:spTree>
    <p:extLst>
      <p:ext uri="{BB962C8B-B14F-4D97-AF65-F5344CB8AC3E}">
        <p14:creationId xmlns:p14="http://schemas.microsoft.com/office/powerpoint/2010/main" val="256590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6</a:t>
            </a:fld>
            <a:endParaRPr lang="en-AU"/>
          </a:p>
        </p:txBody>
      </p:sp>
    </p:spTree>
    <p:extLst>
      <p:ext uri="{BB962C8B-B14F-4D97-AF65-F5344CB8AC3E}">
        <p14:creationId xmlns:p14="http://schemas.microsoft.com/office/powerpoint/2010/main" val="262792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7</a:t>
            </a:fld>
            <a:endParaRPr lang="en-AU"/>
          </a:p>
        </p:txBody>
      </p:sp>
    </p:spTree>
    <p:extLst>
      <p:ext uri="{BB962C8B-B14F-4D97-AF65-F5344CB8AC3E}">
        <p14:creationId xmlns:p14="http://schemas.microsoft.com/office/powerpoint/2010/main" val="277935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8</a:t>
            </a:fld>
            <a:endParaRPr lang="en-AU"/>
          </a:p>
        </p:txBody>
      </p:sp>
    </p:spTree>
    <p:extLst>
      <p:ext uri="{BB962C8B-B14F-4D97-AF65-F5344CB8AC3E}">
        <p14:creationId xmlns:p14="http://schemas.microsoft.com/office/powerpoint/2010/main" val="98966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D2343C7-0259-4A4C-A8A5-9E66D362A89C}" type="slidenum">
              <a:rPr lang="en-AU" smtClean="0"/>
              <a:t>9</a:t>
            </a:fld>
            <a:endParaRPr lang="en-AU"/>
          </a:p>
        </p:txBody>
      </p:sp>
    </p:spTree>
    <p:extLst>
      <p:ext uri="{BB962C8B-B14F-4D97-AF65-F5344CB8AC3E}">
        <p14:creationId xmlns:p14="http://schemas.microsoft.com/office/powerpoint/2010/main" val="2246890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over_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719138" y="2159000"/>
            <a:ext cx="7197725" cy="1258888"/>
          </a:xfrm>
        </p:spPr>
        <p:txBody>
          <a:bodyPr anchor="b"/>
          <a:lstStyle>
            <a:lvl1pPr>
              <a:defRPr>
                <a:solidFill>
                  <a:schemeClr val="bg1"/>
                </a:solidFill>
              </a:defRPr>
            </a:lvl1pPr>
          </a:lstStyle>
          <a:p>
            <a:pPr lvl="0"/>
            <a:r>
              <a:rPr lang="en-AU" altLang="en-US" noProof="0" smtClean="0"/>
              <a:t>Click to edit Master title style</a:t>
            </a:r>
          </a:p>
        </p:txBody>
      </p:sp>
      <p:sp>
        <p:nvSpPr>
          <p:cNvPr id="3076" name="Rectangle 4"/>
          <p:cNvSpPr>
            <a:spLocks noGrp="1" noChangeArrowheads="1"/>
          </p:cNvSpPr>
          <p:nvPr>
            <p:ph type="subTitle" idx="1"/>
          </p:nvPr>
        </p:nvSpPr>
        <p:spPr>
          <a:xfrm>
            <a:off x="719138" y="3598863"/>
            <a:ext cx="7197725" cy="1619250"/>
          </a:xfrm>
        </p:spPr>
        <p:txBody>
          <a:bodyPr/>
          <a:lstStyle>
            <a:lvl1pPr marL="0" indent="0">
              <a:defRPr sz="1600" b="1">
                <a:solidFill>
                  <a:schemeClr val="bg1"/>
                </a:solidFill>
              </a:defRPr>
            </a:lvl1pPr>
          </a:lstStyle>
          <a:p>
            <a:pPr lvl="0"/>
            <a:r>
              <a:rPr lang="en-AU" altLang="en-US" noProof="0" smtClean="0"/>
              <a:t>Click to edit Master subtitle style</a:t>
            </a:r>
          </a:p>
        </p:txBody>
      </p:sp>
      <p:sp>
        <p:nvSpPr>
          <p:cNvPr id="5" name="Rectangle 5"/>
          <p:cNvSpPr>
            <a:spLocks noGrp="1" noChangeArrowheads="1"/>
          </p:cNvSpPr>
          <p:nvPr>
            <p:ph type="dt" sz="half" idx="10"/>
          </p:nvPr>
        </p:nvSpPr>
        <p:spPr bwMode="auto">
          <a:xfrm>
            <a:off x="719138" y="56610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000">
                <a:solidFill>
                  <a:schemeClr val="bg1"/>
                </a:solidFill>
              </a:defRPr>
            </a:lvl1pPr>
          </a:lstStyle>
          <a:p>
            <a:pPr>
              <a:defRPr/>
            </a:pPr>
            <a:endParaRPr lang="en-AU" altLang="en-US"/>
          </a:p>
        </p:txBody>
      </p:sp>
    </p:spTree>
    <p:extLst>
      <p:ext uri="{BB962C8B-B14F-4D97-AF65-F5344CB8AC3E}">
        <p14:creationId xmlns:p14="http://schemas.microsoft.com/office/powerpoint/2010/main" val="351266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86FA8D8E-FF1F-427C-BF3C-AB942E146D0A}" type="slidenum">
              <a:rPr lang="en-AU" altLang="en-US"/>
              <a:pPr>
                <a:defRPr/>
              </a:pPr>
              <a:t>‹#›</a:t>
            </a:fld>
            <a:endParaRPr lang="en-AU" altLang="en-US"/>
          </a:p>
        </p:txBody>
      </p:sp>
    </p:spTree>
    <p:extLst>
      <p:ext uri="{BB962C8B-B14F-4D97-AF65-F5344CB8AC3E}">
        <p14:creationId xmlns:p14="http://schemas.microsoft.com/office/powerpoint/2010/main" val="99642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196975"/>
            <a:ext cx="2038350" cy="48958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68313" y="1196975"/>
            <a:ext cx="5965825" cy="489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ACAC40B3-EF71-45A0-9D72-BDDEC2A8C6B8}" type="slidenum">
              <a:rPr lang="en-AU" altLang="en-US"/>
              <a:pPr>
                <a:defRPr/>
              </a:pPr>
              <a:t>‹#›</a:t>
            </a:fld>
            <a:endParaRPr lang="en-AU" altLang="en-US"/>
          </a:p>
        </p:txBody>
      </p:sp>
    </p:spTree>
    <p:extLst>
      <p:ext uri="{BB962C8B-B14F-4D97-AF65-F5344CB8AC3E}">
        <p14:creationId xmlns:p14="http://schemas.microsoft.com/office/powerpoint/2010/main" val="379835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387F84DC-8A37-443C-88D6-17B5AFC3044E}" type="slidenum">
              <a:rPr lang="en-AU" altLang="en-US"/>
              <a:pPr>
                <a:defRPr/>
              </a:pPr>
              <a:t>‹#›</a:t>
            </a:fld>
            <a:endParaRPr lang="en-AU" altLang="en-US"/>
          </a:p>
        </p:txBody>
      </p:sp>
    </p:spTree>
    <p:extLst>
      <p:ext uri="{BB962C8B-B14F-4D97-AF65-F5344CB8AC3E}">
        <p14:creationId xmlns:p14="http://schemas.microsoft.com/office/powerpoint/2010/main" val="45382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BD39BDE-8C59-40E2-8885-B723FA52084A}" type="slidenum">
              <a:rPr lang="en-AU" altLang="en-US"/>
              <a:pPr>
                <a:defRPr/>
              </a:pPr>
              <a:t>‹#›</a:t>
            </a:fld>
            <a:endParaRPr lang="en-AU" altLang="en-US"/>
          </a:p>
        </p:txBody>
      </p:sp>
    </p:spTree>
    <p:extLst>
      <p:ext uri="{BB962C8B-B14F-4D97-AF65-F5344CB8AC3E}">
        <p14:creationId xmlns:p14="http://schemas.microsoft.com/office/powerpoint/2010/main" val="178938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68313" y="2060575"/>
            <a:ext cx="4002087"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2800" y="2060575"/>
            <a:ext cx="4002088" cy="403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887BE5AE-FF6E-42EF-BA7C-59439FF1D833}" type="slidenum">
              <a:rPr lang="en-AU" altLang="en-US"/>
              <a:pPr>
                <a:defRPr/>
              </a:pPr>
              <a:t>‹#›</a:t>
            </a:fld>
            <a:endParaRPr lang="en-AU" altLang="en-US"/>
          </a:p>
        </p:txBody>
      </p:sp>
    </p:spTree>
    <p:extLst>
      <p:ext uri="{BB962C8B-B14F-4D97-AF65-F5344CB8AC3E}">
        <p14:creationId xmlns:p14="http://schemas.microsoft.com/office/powerpoint/2010/main" val="26001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A9E8A9FA-04C7-4232-814F-8A48C42EF1AF}" type="slidenum">
              <a:rPr lang="en-AU" altLang="en-US"/>
              <a:pPr>
                <a:defRPr/>
              </a:pPr>
              <a:t>‹#›</a:t>
            </a:fld>
            <a:endParaRPr lang="en-AU" altLang="en-US"/>
          </a:p>
        </p:txBody>
      </p:sp>
    </p:spTree>
    <p:extLst>
      <p:ext uri="{BB962C8B-B14F-4D97-AF65-F5344CB8AC3E}">
        <p14:creationId xmlns:p14="http://schemas.microsoft.com/office/powerpoint/2010/main" val="311231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299CF45C-D985-4CAE-865D-DFCBD6F319E5}" type="slidenum">
              <a:rPr lang="en-AU" altLang="en-US"/>
              <a:pPr>
                <a:defRPr/>
              </a:pPr>
              <a:t>‹#›</a:t>
            </a:fld>
            <a:endParaRPr lang="en-AU" altLang="en-US"/>
          </a:p>
        </p:txBody>
      </p:sp>
    </p:spTree>
    <p:extLst>
      <p:ext uri="{BB962C8B-B14F-4D97-AF65-F5344CB8AC3E}">
        <p14:creationId xmlns:p14="http://schemas.microsoft.com/office/powerpoint/2010/main" val="289504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984EEFC-B854-4A7A-876D-329ACB998DE1}" type="slidenum">
              <a:rPr lang="en-AU" altLang="en-US"/>
              <a:pPr>
                <a:defRPr/>
              </a:pPr>
              <a:t>‹#›</a:t>
            </a:fld>
            <a:endParaRPr lang="en-AU" altLang="en-US"/>
          </a:p>
        </p:txBody>
      </p:sp>
    </p:spTree>
    <p:extLst>
      <p:ext uri="{BB962C8B-B14F-4D97-AF65-F5344CB8AC3E}">
        <p14:creationId xmlns:p14="http://schemas.microsoft.com/office/powerpoint/2010/main" val="210069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9517C32-EC4F-41C4-9DFD-5EDE0B24AA66}" type="slidenum">
              <a:rPr lang="en-AU" altLang="en-US"/>
              <a:pPr>
                <a:defRPr/>
              </a:pPr>
              <a:t>‹#›</a:t>
            </a:fld>
            <a:endParaRPr lang="en-AU" altLang="en-US"/>
          </a:p>
        </p:txBody>
      </p:sp>
    </p:spTree>
    <p:extLst>
      <p:ext uri="{BB962C8B-B14F-4D97-AF65-F5344CB8AC3E}">
        <p14:creationId xmlns:p14="http://schemas.microsoft.com/office/powerpoint/2010/main" val="118879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74733D5-9535-4362-932D-A35E6C714C19}" type="slidenum">
              <a:rPr lang="en-AU" altLang="en-US"/>
              <a:pPr>
                <a:defRPr/>
              </a:pPr>
              <a:t>‹#›</a:t>
            </a:fld>
            <a:endParaRPr lang="en-AU" altLang="en-US"/>
          </a:p>
        </p:txBody>
      </p:sp>
    </p:spTree>
    <p:extLst>
      <p:ext uri="{BB962C8B-B14F-4D97-AF65-F5344CB8AC3E}">
        <p14:creationId xmlns:p14="http://schemas.microsoft.com/office/powerpoint/2010/main" val="51715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nternal_sli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8313" y="1196975"/>
            <a:ext cx="815657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ltLang="en-US" smtClean="0"/>
              <a:t>Click to edit Master title style</a:t>
            </a:r>
          </a:p>
        </p:txBody>
      </p:sp>
      <p:sp>
        <p:nvSpPr>
          <p:cNvPr id="1028" name="Rectangle 3"/>
          <p:cNvSpPr>
            <a:spLocks noGrp="1" noChangeArrowheads="1"/>
          </p:cNvSpPr>
          <p:nvPr>
            <p:ph type="body" idx="1"/>
          </p:nvPr>
        </p:nvSpPr>
        <p:spPr bwMode="auto">
          <a:xfrm>
            <a:off x="468313" y="2060575"/>
            <a:ext cx="81565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30" name="Rectangle 6"/>
          <p:cNvSpPr>
            <a:spLocks noGrp="1" noChangeArrowheads="1"/>
          </p:cNvSpPr>
          <p:nvPr>
            <p:ph type="sldNum" sz="quarter" idx="4"/>
          </p:nvPr>
        </p:nvSpPr>
        <p:spPr bwMode="auto">
          <a:xfrm>
            <a:off x="6443663" y="6165850"/>
            <a:ext cx="21336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spcBef>
                <a:spcPct val="0"/>
              </a:spcBef>
              <a:defRPr b="1"/>
            </a:lvl1pPr>
          </a:lstStyle>
          <a:p>
            <a:pPr>
              <a:defRPr/>
            </a:pPr>
            <a:fld id="{CBFE77AB-EE90-4D50-9E4A-D35F01DC2CBD}" type="slidenum">
              <a:rPr lang="en-AU" altLang="en-US"/>
              <a:pPr>
                <a:defRPr/>
              </a:pPr>
              <a:t>‹#›</a:t>
            </a:fld>
            <a:endParaRPr lang="en-AU" altLang="en-US"/>
          </a:p>
        </p:txBody>
      </p:sp>
      <p:sp>
        <p:nvSpPr>
          <p:cNvPr id="2" name="Text Box 9"/>
          <p:cNvSpPr txBox="1">
            <a:spLocks noChangeArrowheads="1"/>
          </p:cNvSpPr>
          <p:nvPr/>
        </p:nvSpPr>
        <p:spPr bwMode="auto">
          <a:xfrm>
            <a:off x="466725" y="617538"/>
            <a:ext cx="403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defRPr sz="1200">
                <a:solidFill>
                  <a:schemeClr val="tx1"/>
                </a:solidFill>
                <a:latin typeface="Helvetica" panose="020B0604020202020204" pitchFamily="34" charset="0"/>
              </a:defRPr>
            </a:lvl1pPr>
            <a:lvl2pPr marL="742950" indent="-285750">
              <a:spcBef>
                <a:spcPct val="20000"/>
              </a:spcBef>
              <a:defRPr sz="1200">
                <a:solidFill>
                  <a:schemeClr val="tx1"/>
                </a:solidFill>
                <a:latin typeface="Helvetica" panose="020B0604020202020204" pitchFamily="34" charset="0"/>
              </a:defRPr>
            </a:lvl2pPr>
            <a:lvl3pPr marL="1143000" indent="-228600">
              <a:spcBef>
                <a:spcPct val="20000"/>
              </a:spcBef>
              <a:defRPr sz="1200">
                <a:solidFill>
                  <a:schemeClr val="tx1"/>
                </a:solidFill>
                <a:latin typeface="Helvetica" panose="020B0604020202020204" pitchFamily="34" charset="0"/>
              </a:defRPr>
            </a:lvl3pPr>
            <a:lvl4pPr marL="1600200" indent="-228600">
              <a:spcBef>
                <a:spcPct val="20000"/>
              </a:spcBef>
              <a:defRPr sz="1200">
                <a:solidFill>
                  <a:schemeClr val="tx1"/>
                </a:solidFill>
                <a:latin typeface="Helvetica" panose="020B0604020202020204" pitchFamily="34" charset="0"/>
              </a:defRPr>
            </a:lvl4pPr>
            <a:lvl5pPr marL="2057400" indent="-228600">
              <a:spcBef>
                <a:spcPct val="20000"/>
              </a:spcBef>
              <a:defRPr sz="1200">
                <a:solidFill>
                  <a:schemeClr val="tx1"/>
                </a:solidFill>
                <a:latin typeface="Helvetica" panose="020B0604020202020204" pitchFamily="34" charset="0"/>
              </a:defRPr>
            </a:lvl5pPr>
            <a:lvl6pPr marL="2514600" indent="-228600" eaLnBrk="0" fontAlgn="base" hangingPunct="0">
              <a:spcBef>
                <a:spcPct val="20000"/>
              </a:spcBef>
              <a:spcAft>
                <a:spcPct val="0"/>
              </a:spcAft>
              <a:defRPr sz="1200">
                <a:solidFill>
                  <a:schemeClr val="tx1"/>
                </a:solidFill>
                <a:latin typeface="Helvetica" panose="020B0604020202020204" pitchFamily="34" charset="0"/>
              </a:defRPr>
            </a:lvl6pPr>
            <a:lvl7pPr marL="2971800" indent="-228600" eaLnBrk="0" fontAlgn="base" hangingPunct="0">
              <a:spcBef>
                <a:spcPct val="20000"/>
              </a:spcBef>
              <a:spcAft>
                <a:spcPct val="0"/>
              </a:spcAft>
              <a:defRPr sz="1200">
                <a:solidFill>
                  <a:schemeClr val="tx1"/>
                </a:solidFill>
                <a:latin typeface="Helvetica" panose="020B0604020202020204" pitchFamily="34" charset="0"/>
              </a:defRPr>
            </a:lvl7pPr>
            <a:lvl8pPr marL="3429000" indent="-228600" eaLnBrk="0" fontAlgn="base" hangingPunct="0">
              <a:spcBef>
                <a:spcPct val="20000"/>
              </a:spcBef>
              <a:spcAft>
                <a:spcPct val="0"/>
              </a:spcAft>
              <a:defRPr sz="1200">
                <a:solidFill>
                  <a:schemeClr val="tx1"/>
                </a:solidFill>
                <a:latin typeface="Helvetica" panose="020B0604020202020204" pitchFamily="34" charset="0"/>
              </a:defRPr>
            </a:lvl8pPr>
            <a:lvl9pPr marL="3886200" indent="-228600" eaLnBrk="0" fontAlgn="base" hangingPunct="0">
              <a:spcBef>
                <a:spcPct val="20000"/>
              </a:spcBef>
              <a:spcAft>
                <a:spcPct val="0"/>
              </a:spcAft>
              <a:defRPr sz="1200">
                <a:solidFill>
                  <a:schemeClr val="tx1"/>
                </a:solidFill>
                <a:latin typeface="Helvetica" panose="020B0604020202020204" pitchFamily="34" charset="0"/>
              </a:defRPr>
            </a:lvl9pPr>
          </a:lstStyle>
          <a:p>
            <a:pPr eaLnBrk="1" hangingPunct="1">
              <a:spcBef>
                <a:spcPct val="50000"/>
              </a:spcBef>
              <a:defRPr/>
            </a:pPr>
            <a:endParaRPr lang="en-US" altLang="en-US" sz="1800" smtClean="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3600" b="1" kern="1200">
          <a:solidFill>
            <a:srgbClr val="00A3E0"/>
          </a:solidFill>
          <a:latin typeface="+mj-lt"/>
          <a:ea typeface="+mj-ea"/>
          <a:cs typeface="+mj-cs"/>
        </a:defRPr>
      </a:lvl1pPr>
      <a:lvl2pPr algn="l" rtl="0" eaLnBrk="0" fontAlgn="base" hangingPunct="0">
        <a:spcBef>
          <a:spcPct val="0"/>
        </a:spcBef>
        <a:spcAft>
          <a:spcPct val="0"/>
        </a:spcAft>
        <a:defRPr sz="3600" b="1">
          <a:solidFill>
            <a:srgbClr val="00A3E0"/>
          </a:solidFill>
          <a:latin typeface="Helvetica" panose="020B0604020202020204" pitchFamily="34" charset="0"/>
        </a:defRPr>
      </a:lvl2pPr>
      <a:lvl3pPr algn="l" rtl="0" eaLnBrk="0" fontAlgn="base" hangingPunct="0">
        <a:spcBef>
          <a:spcPct val="0"/>
        </a:spcBef>
        <a:spcAft>
          <a:spcPct val="0"/>
        </a:spcAft>
        <a:defRPr sz="3600" b="1">
          <a:solidFill>
            <a:srgbClr val="00A3E0"/>
          </a:solidFill>
          <a:latin typeface="Helvetica" panose="020B0604020202020204" pitchFamily="34" charset="0"/>
        </a:defRPr>
      </a:lvl3pPr>
      <a:lvl4pPr algn="l" rtl="0" eaLnBrk="0" fontAlgn="base" hangingPunct="0">
        <a:spcBef>
          <a:spcPct val="0"/>
        </a:spcBef>
        <a:spcAft>
          <a:spcPct val="0"/>
        </a:spcAft>
        <a:defRPr sz="3600" b="1">
          <a:solidFill>
            <a:srgbClr val="00A3E0"/>
          </a:solidFill>
          <a:latin typeface="Helvetica" panose="020B0604020202020204" pitchFamily="34" charset="0"/>
        </a:defRPr>
      </a:lvl4pPr>
      <a:lvl5pPr algn="l" rtl="0" eaLnBrk="0" fontAlgn="base" hangingPunct="0">
        <a:spcBef>
          <a:spcPct val="0"/>
        </a:spcBef>
        <a:spcAft>
          <a:spcPct val="0"/>
        </a:spcAft>
        <a:defRPr sz="3600" b="1">
          <a:solidFill>
            <a:srgbClr val="00A3E0"/>
          </a:solidFill>
          <a:latin typeface="Helvetica" panose="020B0604020202020204" pitchFamily="34" charset="0"/>
        </a:defRPr>
      </a:lvl5pPr>
      <a:lvl6pPr marL="457200" algn="l" rtl="0" fontAlgn="base">
        <a:spcBef>
          <a:spcPct val="0"/>
        </a:spcBef>
        <a:spcAft>
          <a:spcPct val="0"/>
        </a:spcAft>
        <a:defRPr sz="3600" b="1">
          <a:solidFill>
            <a:srgbClr val="00A3E0"/>
          </a:solidFill>
          <a:latin typeface="Helvetica" panose="020B0604020202020204" pitchFamily="34" charset="0"/>
        </a:defRPr>
      </a:lvl6pPr>
      <a:lvl7pPr marL="914400" algn="l" rtl="0" fontAlgn="base">
        <a:spcBef>
          <a:spcPct val="0"/>
        </a:spcBef>
        <a:spcAft>
          <a:spcPct val="0"/>
        </a:spcAft>
        <a:defRPr sz="3600" b="1">
          <a:solidFill>
            <a:srgbClr val="00A3E0"/>
          </a:solidFill>
          <a:latin typeface="Helvetica" panose="020B0604020202020204" pitchFamily="34" charset="0"/>
        </a:defRPr>
      </a:lvl7pPr>
      <a:lvl8pPr marL="1371600" algn="l" rtl="0" fontAlgn="base">
        <a:spcBef>
          <a:spcPct val="0"/>
        </a:spcBef>
        <a:spcAft>
          <a:spcPct val="0"/>
        </a:spcAft>
        <a:defRPr sz="3600" b="1">
          <a:solidFill>
            <a:srgbClr val="00A3E0"/>
          </a:solidFill>
          <a:latin typeface="Helvetica" panose="020B0604020202020204" pitchFamily="34" charset="0"/>
        </a:defRPr>
      </a:lvl8pPr>
      <a:lvl9pPr marL="1828800" algn="l" rtl="0" fontAlgn="base">
        <a:spcBef>
          <a:spcPct val="0"/>
        </a:spcBef>
        <a:spcAft>
          <a:spcPct val="0"/>
        </a:spcAft>
        <a:defRPr sz="3600" b="1">
          <a:solidFill>
            <a:srgbClr val="00A3E0"/>
          </a:solidFill>
          <a:latin typeface="Helvetica" panose="020B060402020202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9138" y="1763291"/>
            <a:ext cx="7525270" cy="1258888"/>
          </a:xfrm>
        </p:spPr>
        <p:txBody>
          <a:bodyPr/>
          <a:lstStyle/>
          <a:p>
            <a:pPr eaLnBrk="1" hangingPunct="1"/>
            <a:r>
              <a:rPr lang="en-US" altLang="en-US" dirty="0" smtClean="0"/>
              <a:t>Regional Preparations for WRC-19</a:t>
            </a:r>
          </a:p>
        </p:txBody>
      </p:sp>
      <p:sp>
        <p:nvSpPr>
          <p:cNvPr id="3075" name="Rectangle 3"/>
          <p:cNvSpPr>
            <a:spLocks noGrp="1" noChangeArrowheads="1"/>
          </p:cNvSpPr>
          <p:nvPr>
            <p:ph type="subTitle" idx="1"/>
          </p:nvPr>
        </p:nvSpPr>
        <p:spPr>
          <a:xfrm>
            <a:off x="748300" y="3284984"/>
            <a:ext cx="7197725" cy="909637"/>
          </a:xfrm>
        </p:spPr>
        <p:txBody>
          <a:bodyPr/>
          <a:lstStyle/>
          <a:p>
            <a:pPr eaLnBrk="1" hangingPunct="1"/>
            <a:r>
              <a:rPr lang="en-US" altLang="en-US" dirty="0" smtClean="0"/>
              <a:t>Asia-Pacific Telecommunity </a:t>
            </a:r>
            <a:br>
              <a:rPr lang="en-US" altLang="en-US" dirty="0" smtClean="0"/>
            </a:br>
            <a:r>
              <a:rPr lang="en-US" altLang="en-US" dirty="0" smtClean="0"/>
              <a:t>(ITU Geographic Region – Region 3)</a:t>
            </a:r>
          </a:p>
        </p:txBody>
      </p:sp>
      <p:sp>
        <p:nvSpPr>
          <p:cNvPr id="3076" name="Text Box 4"/>
          <p:cNvSpPr txBox="1">
            <a:spLocks noChangeArrowheads="1"/>
          </p:cNvSpPr>
          <p:nvPr/>
        </p:nvSpPr>
        <p:spPr bwMode="auto">
          <a:xfrm>
            <a:off x="719138" y="5085184"/>
            <a:ext cx="72009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spcBef>
                <a:spcPct val="20000"/>
              </a:spcBef>
              <a:buFont typeface="Wingdings" panose="05000000000000000000" pitchFamily="2" charset="2"/>
              <a:defRPr sz="2000">
                <a:solidFill>
                  <a:schemeClr val="tx1"/>
                </a:solidFill>
                <a:latin typeface="Helvetica" panose="020B0604020202020204" pitchFamily="34" charset="0"/>
              </a:defRPr>
            </a:lvl1pPr>
            <a:lvl2pPr marL="742950" indent="-285750">
              <a:spcBef>
                <a:spcPct val="20000"/>
              </a:spcBef>
              <a:buFont typeface="Wingdings" panose="05000000000000000000" pitchFamily="2" charset="2"/>
              <a:buChar char="§"/>
              <a:defRPr sz="2000">
                <a:solidFill>
                  <a:schemeClr val="tx1"/>
                </a:solidFill>
                <a:latin typeface="Helvetica"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Helvetica"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Helvetica"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Helvetica" panose="020B0604020202020204" pitchFamily="34" charset="0"/>
              </a:defRPr>
            </a:lvl9pPr>
          </a:lstStyle>
          <a:p>
            <a:pPr eaLnBrk="1" hangingPunct="1">
              <a:spcBef>
                <a:spcPct val="50000"/>
              </a:spcBef>
              <a:buFontTx/>
              <a:buNone/>
            </a:pPr>
            <a:r>
              <a:rPr lang="en-AU" altLang="en-US" sz="1400" b="1" dirty="0" smtClean="0">
                <a:solidFill>
                  <a:schemeClr val="bg1"/>
                </a:solidFill>
              </a:rPr>
              <a:t>APAC Regional Preparatory Group (RPG) Meeting for WRC-19</a:t>
            </a:r>
          </a:p>
          <a:p>
            <a:pPr eaLnBrk="1" hangingPunct="1">
              <a:spcBef>
                <a:spcPts val="0"/>
              </a:spcBef>
              <a:buFontTx/>
              <a:buNone/>
            </a:pPr>
            <a:r>
              <a:rPr lang="en-AU" altLang="en-US" sz="1400" b="1" dirty="0" smtClean="0">
                <a:solidFill>
                  <a:schemeClr val="bg1"/>
                </a:solidFill>
              </a:rPr>
              <a:t>Bangkok, 27-28 March 2017</a:t>
            </a:r>
            <a:endParaRPr lang="en-AU" altLang="en-US" sz="1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80" y="1196752"/>
            <a:ext cx="8892480" cy="5328592"/>
          </a:xfrm>
        </p:spPr>
        <p:txBody>
          <a:bodyPr/>
          <a:lstStyle/>
          <a:p>
            <a:pPr>
              <a:spcAft>
                <a:spcPts val="600"/>
              </a:spcAft>
              <a:buFont typeface="Arial" panose="020B0604020202020204" pitchFamily="34" charset="0"/>
              <a:buChar char="•"/>
            </a:pPr>
            <a:r>
              <a:rPr lang="en-AU" sz="2800" dirty="0" smtClean="0"/>
              <a:t>Stage 1</a:t>
            </a:r>
            <a:r>
              <a:rPr lang="en-US" sz="2800" dirty="0" smtClean="0"/>
              <a:t>:</a:t>
            </a:r>
            <a:endParaRPr lang="en-US" sz="2800" dirty="0"/>
          </a:p>
          <a:p>
            <a:pPr lvl="1">
              <a:spcBef>
                <a:spcPts val="0"/>
              </a:spcBef>
              <a:spcAft>
                <a:spcPts val="600"/>
              </a:spcAft>
              <a:buFont typeface="Courier New" panose="02070309020205020404" pitchFamily="49" charset="0"/>
              <a:buChar char="o"/>
            </a:pPr>
            <a:r>
              <a:rPr lang="en-AU" sz="2200" dirty="0"/>
              <a:t>Based on the APT Preliminary Views (APVs) on Agenda Items </a:t>
            </a:r>
            <a:r>
              <a:rPr lang="en-AU" sz="2200" dirty="0" smtClean="0"/>
              <a:t/>
            </a:r>
            <a:br>
              <a:rPr lang="en-AU" sz="2200" dirty="0" smtClean="0"/>
            </a:br>
            <a:r>
              <a:rPr lang="en-AU" sz="2200" dirty="0" smtClean="0"/>
              <a:t>→ </a:t>
            </a:r>
            <a:r>
              <a:rPr lang="en-AU" sz="2200" dirty="0"/>
              <a:t>WPs at the </a:t>
            </a:r>
            <a:r>
              <a:rPr lang="en-AU" sz="2200" dirty="0" smtClean="0"/>
              <a:t>5</a:t>
            </a:r>
            <a:r>
              <a:rPr lang="en-AU" sz="2200" baseline="30000" dirty="0" smtClean="0"/>
              <a:t>th</a:t>
            </a:r>
            <a:r>
              <a:rPr lang="en-AU" sz="2200" dirty="0" smtClean="0"/>
              <a:t> and </a:t>
            </a:r>
            <a:r>
              <a:rPr lang="en-AU" sz="2200" dirty="0"/>
              <a:t>final APG meeting develop proposals </a:t>
            </a:r>
          </a:p>
          <a:p>
            <a:pPr lvl="1">
              <a:spcBef>
                <a:spcPts val="0"/>
              </a:spcBef>
              <a:spcAft>
                <a:spcPts val="600"/>
              </a:spcAft>
              <a:buFont typeface="Courier New" panose="02070309020205020404" pitchFamily="49" charset="0"/>
              <a:buChar char="o"/>
            </a:pPr>
            <a:r>
              <a:rPr lang="en-GB" sz="2200" dirty="0"/>
              <a:t>For each proposal, if consensus is reached at Plenary by APT Members attending the meeting, the proposal becomes a Preliminary APT Common Proposal (PACP)</a:t>
            </a:r>
            <a:endParaRPr lang="en-US" sz="2200" dirty="0"/>
          </a:p>
          <a:p>
            <a:pPr>
              <a:spcAft>
                <a:spcPts val="600"/>
              </a:spcAft>
              <a:buFont typeface="Arial" panose="020B0604020202020204" pitchFamily="34" charset="0"/>
              <a:buChar char="•"/>
            </a:pPr>
            <a:r>
              <a:rPr lang="en-US" sz="2800" dirty="0" smtClean="0"/>
              <a:t>Stage 2:</a:t>
            </a:r>
          </a:p>
          <a:p>
            <a:pPr lvl="1">
              <a:spcBef>
                <a:spcPts val="0"/>
              </a:spcBef>
              <a:spcAft>
                <a:spcPts val="600"/>
              </a:spcAft>
              <a:buFont typeface="Courier New" panose="02070309020205020404" pitchFamily="49" charset="0"/>
              <a:buChar char="o"/>
            </a:pPr>
            <a:r>
              <a:rPr lang="en-US" sz="2200" dirty="0"/>
              <a:t>All APT Member administrations (38) are then requested to indicate if their country name is to be included as a signatory for each PACP</a:t>
            </a:r>
          </a:p>
          <a:p>
            <a:pPr lvl="1">
              <a:spcBef>
                <a:spcPts val="0"/>
              </a:spcBef>
              <a:spcAft>
                <a:spcPts val="600"/>
              </a:spcAft>
              <a:buFont typeface="Courier New" panose="02070309020205020404" pitchFamily="49" charset="0"/>
              <a:buChar char="o"/>
            </a:pPr>
            <a:r>
              <a:rPr lang="en-US" sz="2200" dirty="0"/>
              <a:t>A PACP becomes </a:t>
            </a:r>
            <a:r>
              <a:rPr lang="en-GB" sz="2200" dirty="0"/>
              <a:t>APT Common Proposal (</a:t>
            </a:r>
            <a:r>
              <a:rPr lang="en-US" sz="2200" dirty="0"/>
              <a:t>ACP) if it is </a:t>
            </a:r>
          </a:p>
          <a:p>
            <a:pPr lvl="2">
              <a:spcBef>
                <a:spcPts val="0"/>
              </a:spcBef>
            </a:pPr>
            <a:r>
              <a:rPr lang="en-US" dirty="0">
                <a:solidFill>
                  <a:srgbClr val="7030A0"/>
                </a:solidFill>
              </a:rPr>
              <a:t>Supported by at least 25% of the APT Members (Administrations)</a:t>
            </a:r>
          </a:p>
          <a:p>
            <a:pPr lvl="2">
              <a:spcBef>
                <a:spcPts val="0"/>
              </a:spcBef>
            </a:pPr>
            <a:r>
              <a:rPr lang="en-US" dirty="0">
                <a:solidFill>
                  <a:srgbClr val="7030A0"/>
                </a:solidFill>
              </a:rPr>
              <a:t>And not opposed by </a:t>
            </a:r>
            <a:r>
              <a:rPr lang="en-US" dirty="0" smtClean="0">
                <a:solidFill>
                  <a:srgbClr val="7030A0"/>
                </a:solidFill>
              </a:rPr>
              <a:t>50</a:t>
            </a:r>
            <a:r>
              <a:rPr lang="en-US" dirty="0">
                <a:solidFill>
                  <a:srgbClr val="7030A0"/>
                </a:solidFill>
              </a:rPr>
              <a:t>% of the number of Members who support it </a:t>
            </a:r>
          </a:p>
          <a:p>
            <a:pPr>
              <a:spcAft>
                <a:spcPts val="600"/>
              </a:spcAft>
              <a:buFont typeface="Arial" panose="020B0604020202020204" pitchFamily="34" charset="0"/>
              <a:buChar char="•"/>
            </a:pPr>
            <a:endParaRPr lang="en-US" sz="2800" dirty="0"/>
          </a:p>
        </p:txBody>
      </p:sp>
      <p:sp>
        <p:nvSpPr>
          <p:cNvPr id="5" name="Title 1"/>
          <p:cNvSpPr txBox="1">
            <a:spLocks/>
          </p:cNvSpPr>
          <p:nvPr/>
        </p:nvSpPr>
        <p:spPr bwMode="auto">
          <a:xfrm>
            <a:off x="348390" y="548680"/>
            <a:ext cx="815657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3E0"/>
                </a:solidFill>
                <a:latin typeface="+mj-lt"/>
                <a:ea typeface="+mj-ea"/>
                <a:cs typeface="+mj-cs"/>
              </a:defRPr>
            </a:lvl1pPr>
            <a:lvl2pPr algn="l" rtl="0" eaLnBrk="0" fontAlgn="base" hangingPunct="0">
              <a:spcBef>
                <a:spcPct val="0"/>
              </a:spcBef>
              <a:spcAft>
                <a:spcPct val="0"/>
              </a:spcAft>
              <a:defRPr sz="3600" b="1">
                <a:solidFill>
                  <a:srgbClr val="00A3E0"/>
                </a:solidFill>
                <a:latin typeface="Helvetica" panose="020B0604020202020204" pitchFamily="34" charset="0"/>
              </a:defRPr>
            </a:lvl2pPr>
            <a:lvl3pPr algn="l" rtl="0" eaLnBrk="0" fontAlgn="base" hangingPunct="0">
              <a:spcBef>
                <a:spcPct val="0"/>
              </a:spcBef>
              <a:spcAft>
                <a:spcPct val="0"/>
              </a:spcAft>
              <a:defRPr sz="3600" b="1">
                <a:solidFill>
                  <a:srgbClr val="00A3E0"/>
                </a:solidFill>
                <a:latin typeface="Helvetica" panose="020B0604020202020204" pitchFamily="34" charset="0"/>
              </a:defRPr>
            </a:lvl3pPr>
            <a:lvl4pPr algn="l" rtl="0" eaLnBrk="0" fontAlgn="base" hangingPunct="0">
              <a:spcBef>
                <a:spcPct val="0"/>
              </a:spcBef>
              <a:spcAft>
                <a:spcPct val="0"/>
              </a:spcAft>
              <a:defRPr sz="3600" b="1">
                <a:solidFill>
                  <a:srgbClr val="00A3E0"/>
                </a:solidFill>
                <a:latin typeface="Helvetica" panose="020B0604020202020204" pitchFamily="34" charset="0"/>
              </a:defRPr>
            </a:lvl4pPr>
            <a:lvl5pPr algn="l" rtl="0" eaLnBrk="0" fontAlgn="base" hangingPunct="0">
              <a:spcBef>
                <a:spcPct val="0"/>
              </a:spcBef>
              <a:spcAft>
                <a:spcPct val="0"/>
              </a:spcAft>
              <a:defRPr sz="3600" b="1">
                <a:solidFill>
                  <a:srgbClr val="00A3E0"/>
                </a:solidFill>
                <a:latin typeface="Helvetica" panose="020B0604020202020204" pitchFamily="34" charset="0"/>
              </a:defRPr>
            </a:lvl5pPr>
            <a:lvl6pPr marL="457200" algn="l" rtl="0" fontAlgn="base">
              <a:spcBef>
                <a:spcPct val="0"/>
              </a:spcBef>
              <a:spcAft>
                <a:spcPct val="0"/>
              </a:spcAft>
              <a:defRPr sz="3600" b="1">
                <a:solidFill>
                  <a:srgbClr val="00A3E0"/>
                </a:solidFill>
                <a:latin typeface="Helvetica" panose="020B0604020202020204" pitchFamily="34" charset="0"/>
              </a:defRPr>
            </a:lvl6pPr>
            <a:lvl7pPr marL="914400" algn="l" rtl="0" fontAlgn="base">
              <a:spcBef>
                <a:spcPct val="0"/>
              </a:spcBef>
              <a:spcAft>
                <a:spcPct val="0"/>
              </a:spcAft>
              <a:defRPr sz="3600" b="1">
                <a:solidFill>
                  <a:srgbClr val="00A3E0"/>
                </a:solidFill>
                <a:latin typeface="Helvetica" panose="020B0604020202020204" pitchFamily="34" charset="0"/>
              </a:defRPr>
            </a:lvl7pPr>
            <a:lvl8pPr marL="1371600" algn="l" rtl="0" fontAlgn="base">
              <a:spcBef>
                <a:spcPct val="0"/>
              </a:spcBef>
              <a:spcAft>
                <a:spcPct val="0"/>
              </a:spcAft>
              <a:defRPr sz="3600" b="1">
                <a:solidFill>
                  <a:srgbClr val="00A3E0"/>
                </a:solidFill>
                <a:latin typeface="Helvetica" panose="020B0604020202020204" pitchFamily="34" charset="0"/>
              </a:defRPr>
            </a:lvl8pPr>
            <a:lvl9pPr marL="1828800" algn="l" rtl="0" fontAlgn="base">
              <a:spcBef>
                <a:spcPct val="0"/>
              </a:spcBef>
              <a:spcAft>
                <a:spcPct val="0"/>
              </a:spcAft>
              <a:defRPr sz="3600" b="1">
                <a:solidFill>
                  <a:srgbClr val="00A3E0"/>
                </a:solidFill>
                <a:latin typeface="Helvetica" panose="020B0604020202020204" pitchFamily="34" charset="0"/>
              </a:defRPr>
            </a:lvl9pPr>
          </a:lstStyle>
          <a:p>
            <a:r>
              <a:rPr lang="en-US" sz="3200" smtClean="0"/>
              <a:t>Process of Developing ACPs </a:t>
            </a:r>
            <a:endParaRPr lang="en-AU" sz="3200" dirty="0"/>
          </a:p>
        </p:txBody>
      </p:sp>
    </p:spTree>
    <p:extLst>
      <p:ext uri="{BB962C8B-B14F-4D97-AF65-F5344CB8AC3E}">
        <p14:creationId xmlns:p14="http://schemas.microsoft.com/office/powerpoint/2010/main" val="114951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784976" cy="4968552"/>
          </a:xfrm>
        </p:spPr>
        <p:txBody>
          <a:bodyPr/>
          <a:lstStyle/>
          <a:p>
            <a:pPr>
              <a:spcAft>
                <a:spcPts val="600"/>
              </a:spcAft>
              <a:buFont typeface="Arial" panose="020B0604020202020204" pitchFamily="34" charset="0"/>
              <a:buChar char="•"/>
            </a:pPr>
            <a:r>
              <a:rPr lang="en-AU" sz="2800" dirty="0"/>
              <a:t>Active support from APAC aeronautical spectrum experts is </a:t>
            </a:r>
            <a:r>
              <a:rPr lang="en-AU" sz="2800" b="1" dirty="0"/>
              <a:t>vital</a:t>
            </a:r>
            <a:r>
              <a:rPr lang="en-AU" sz="2800" dirty="0"/>
              <a:t> to ensure ACPs reflect civil aviation’s continued need for spectrum:</a:t>
            </a:r>
          </a:p>
          <a:p>
            <a:pPr lvl="1">
              <a:spcBef>
                <a:spcPts val="0"/>
              </a:spcBef>
              <a:spcAft>
                <a:spcPts val="600"/>
              </a:spcAft>
              <a:buFont typeface="Courier New" panose="02070309020205020404" pitchFamily="49" charset="0"/>
              <a:buChar char="o"/>
            </a:pPr>
            <a:r>
              <a:rPr lang="en-AU" sz="2200" dirty="0"/>
              <a:t>Assembly Resolution A38-6 (</a:t>
            </a:r>
            <a:r>
              <a:rPr lang="en-AU" sz="2200" i="1" dirty="0"/>
              <a:t>Support of the ICAO Policy on radio frequency spectrum matters</a:t>
            </a:r>
            <a:r>
              <a:rPr lang="en-AU" sz="2200" dirty="0"/>
              <a:t>)</a:t>
            </a:r>
          </a:p>
          <a:p>
            <a:pPr lvl="1">
              <a:spcBef>
                <a:spcPts val="0"/>
              </a:spcBef>
              <a:spcAft>
                <a:spcPts val="600"/>
              </a:spcAft>
              <a:buFont typeface="Courier New" panose="02070309020205020404" pitchFamily="49" charset="0"/>
              <a:buChar char="o"/>
            </a:pPr>
            <a:r>
              <a:rPr lang="en-GB" sz="2200" dirty="0" smtClean="0"/>
              <a:t>12</a:t>
            </a:r>
            <a:r>
              <a:rPr lang="en-GB" sz="2200" baseline="30000" dirty="0" smtClean="0"/>
              <a:t>th</a:t>
            </a:r>
            <a:r>
              <a:rPr lang="en-GB" sz="2200" dirty="0" smtClean="0"/>
              <a:t> Air </a:t>
            </a:r>
            <a:r>
              <a:rPr lang="en-GB" sz="2200" dirty="0"/>
              <a:t>Navigation Conference </a:t>
            </a:r>
            <a:r>
              <a:rPr lang="en-AU" sz="2200" dirty="0"/>
              <a:t>Recommendation 1/12 (</a:t>
            </a:r>
            <a:r>
              <a:rPr lang="en-AU" sz="2200" i="1" dirty="0"/>
              <a:t>Development of the aeronautical frequency spectrum resource</a:t>
            </a:r>
            <a:r>
              <a:rPr lang="en-AU" sz="2200" dirty="0"/>
              <a:t>)</a:t>
            </a:r>
          </a:p>
          <a:p>
            <a:pPr lvl="1">
              <a:spcBef>
                <a:spcPts val="0"/>
              </a:spcBef>
              <a:spcAft>
                <a:spcPts val="600"/>
              </a:spcAft>
              <a:buFont typeface="Courier New" panose="02070309020205020404" pitchFamily="49" charset="0"/>
              <a:buChar char="o"/>
            </a:pPr>
            <a:r>
              <a:rPr lang="en-AU" sz="2200" dirty="0"/>
              <a:t>APANPIRG Conclusion 27/45 (</a:t>
            </a:r>
            <a:r>
              <a:rPr lang="en-AU" sz="2200" i="1" dirty="0"/>
              <a:t>Preparations for WRC-19</a:t>
            </a:r>
            <a:r>
              <a:rPr lang="en-AU" sz="2200" dirty="0"/>
              <a:t>)</a:t>
            </a:r>
          </a:p>
          <a:p>
            <a:pPr>
              <a:spcAft>
                <a:spcPts val="600"/>
              </a:spcAft>
              <a:buFont typeface="Arial" panose="020B0604020202020204" pitchFamily="34" charset="0"/>
              <a:buChar char="•"/>
            </a:pPr>
            <a:r>
              <a:rPr lang="en-AU" sz="2800" dirty="0"/>
              <a:t>Need to </a:t>
            </a:r>
            <a:r>
              <a:rPr lang="en-AU" sz="2800" dirty="0" smtClean="0"/>
              <a:t>actively participate </a:t>
            </a:r>
            <a:r>
              <a:rPr lang="en-AU" sz="2800" dirty="0"/>
              <a:t>in domestic process </a:t>
            </a:r>
            <a:r>
              <a:rPr lang="en-AU" sz="2800" dirty="0" smtClean="0"/>
              <a:t>in developing </a:t>
            </a:r>
            <a:r>
              <a:rPr lang="en-AU" sz="2800" dirty="0"/>
              <a:t>State positions</a:t>
            </a:r>
          </a:p>
          <a:p>
            <a:pPr>
              <a:spcAft>
                <a:spcPts val="600"/>
              </a:spcAft>
              <a:buFont typeface="Arial" panose="020B0604020202020204" pitchFamily="34" charset="0"/>
              <a:buChar char="•"/>
            </a:pPr>
            <a:r>
              <a:rPr lang="en-AU" sz="2800" dirty="0"/>
              <a:t>Attend APG meetings supporting aviation views</a:t>
            </a:r>
            <a:endParaRPr lang="en-US" sz="2800" dirty="0"/>
          </a:p>
        </p:txBody>
      </p:sp>
      <p:sp>
        <p:nvSpPr>
          <p:cNvPr id="5" name="Title 1"/>
          <p:cNvSpPr txBox="1">
            <a:spLocks/>
          </p:cNvSpPr>
          <p:nvPr/>
        </p:nvSpPr>
        <p:spPr bwMode="auto">
          <a:xfrm>
            <a:off x="348390" y="548680"/>
            <a:ext cx="815657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3E0"/>
                </a:solidFill>
                <a:latin typeface="+mj-lt"/>
                <a:ea typeface="+mj-ea"/>
                <a:cs typeface="+mj-cs"/>
              </a:defRPr>
            </a:lvl1pPr>
            <a:lvl2pPr algn="l" rtl="0" eaLnBrk="0" fontAlgn="base" hangingPunct="0">
              <a:spcBef>
                <a:spcPct val="0"/>
              </a:spcBef>
              <a:spcAft>
                <a:spcPct val="0"/>
              </a:spcAft>
              <a:defRPr sz="3600" b="1">
                <a:solidFill>
                  <a:srgbClr val="00A3E0"/>
                </a:solidFill>
                <a:latin typeface="Helvetica" panose="020B0604020202020204" pitchFamily="34" charset="0"/>
              </a:defRPr>
            </a:lvl2pPr>
            <a:lvl3pPr algn="l" rtl="0" eaLnBrk="0" fontAlgn="base" hangingPunct="0">
              <a:spcBef>
                <a:spcPct val="0"/>
              </a:spcBef>
              <a:spcAft>
                <a:spcPct val="0"/>
              </a:spcAft>
              <a:defRPr sz="3600" b="1">
                <a:solidFill>
                  <a:srgbClr val="00A3E0"/>
                </a:solidFill>
                <a:latin typeface="Helvetica" panose="020B0604020202020204" pitchFamily="34" charset="0"/>
              </a:defRPr>
            </a:lvl3pPr>
            <a:lvl4pPr algn="l" rtl="0" eaLnBrk="0" fontAlgn="base" hangingPunct="0">
              <a:spcBef>
                <a:spcPct val="0"/>
              </a:spcBef>
              <a:spcAft>
                <a:spcPct val="0"/>
              </a:spcAft>
              <a:defRPr sz="3600" b="1">
                <a:solidFill>
                  <a:srgbClr val="00A3E0"/>
                </a:solidFill>
                <a:latin typeface="Helvetica" panose="020B0604020202020204" pitchFamily="34" charset="0"/>
              </a:defRPr>
            </a:lvl4pPr>
            <a:lvl5pPr algn="l" rtl="0" eaLnBrk="0" fontAlgn="base" hangingPunct="0">
              <a:spcBef>
                <a:spcPct val="0"/>
              </a:spcBef>
              <a:spcAft>
                <a:spcPct val="0"/>
              </a:spcAft>
              <a:defRPr sz="3600" b="1">
                <a:solidFill>
                  <a:srgbClr val="00A3E0"/>
                </a:solidFill>
                <a:latin typeface="Helvetica" panose="020B0604020202020204" pitchFamily="34" charset="0"/>
              </a:defRPr>
            </a:lvl5pPr>
            <a:lvl6pPr marL="457200" algn="l" rtl="0" fontAlgn="base">
              <a:spcBef>
                <a:spcPct val="0"/>
              </a:spcBef>
              <a:spcAft>
                <a:spcPct val="0"/>
              </a:spcAft>
              <a:defRPr sz="3600" b="1">
                <a:solidFill>
                  <a:srgbClr val="00A3E0"/>
                </a:solidFill>
                <a:latin typeface="Helvetica" panose="020B0604020202020204" pitchFamily="34" charset="0"/>
              </a:defRPr>
            </a:lvl6pPr>
            <a:lvl7pPr marL="914400" algn="l" rtl="0" fontAlgn="base">
              <a:spcBef>
                <a:spcPct val="0"/>
              </a:spcBef>
              <a:spcAft>
                <a:spcPct val="0"/>
              </a:spcAft>
              <a:defRPr sz="3600" b="1">
                <a:solidFill>
                  <a:srgbClr val="00A3E0"/>
                </a:solidFill>
                <a:latin typeface="Helvetica" panose="020B0604020202020204" pitchFamily="34" charset="0"/>
              </a:defRPr>
            </a:lvl7pPr>
            <a:lvl8pPr marL="1371600" algn="l" rtl="0" fontAlgn="base">
              <a:spcBef>
                <a:spcPct val="0"/>
              </a:spcBef>
              <a:spcAft>
                <a:spcPct val="0"/>
              </a:spcAft>
              <a:defRPr sz="3600" b="1">
                <a:solidFill>
                  <a:srgbClr val="00A3E0"/>
                </a:solidFill>
                <a:latin typeface="Helvetica" panose="020B0604020202020204" pitchFamily="34" charset="0"/>
              </a:defRPr>
            </a:lvl8pPr>
            <a:lvl9pPr marL="1828800" algn="l" rtl="0" fontAlgn="base">
              <a:spcBef>
                <a:spcPct val="0"/>
              </a:spcBef>
              <a:spcAft>
                <a:spcPct val="0"/>
              </a:spcAft>
              <a:defRPr sz="3600" b="1">
                <a:solidFill>
                  <a:srgbClr val="00A3E0"/>
                </a:solidFill>
                <a:latin typeface="Helvetica" panose="020B0604020202020204" pitchFamily="34" charset="0"/>
              </a:defRPr>
            </a:lvl9pPr>
          </a:lstStyle>
          <a:p>
            <a:r>
              <a:rPr lang="en-US" sz="3200" smtClean="0"/>
              <a:t>Process of Developing ACPs </a:t>
            </a:r>
            <a:endParaRPr lang="en-AU" sz="3200" dirty="0"/>
          </a:p>
        </p:txBody>
      </p:sp>
    </p:spTree>
    <p:extLst>
      <p:ext uri="{BB962C8B-B14F-4D97-AF65-F5344CB8AC3E}">
        <p14:creationId xmlns:p14="http://schemas.microsoft.com/office/powerpoint/2010/main" val="40425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476672"/>
            <a:ext cx="8784976" cy="758952"/>
          </a:xfrm>
        </p:spPr>
        <p:txBody>
          <a:bodyPr>
            <a:noAutofit/>
          </a:bodyPr>
          <a:lstStyle/>
          <a:p>
            <a:r>
              <a:rPr lang="en-US" b="1" dirty="0" smtClean="0"/>
              <a:t>Work on APVs</a:t>
            </a:r>
            <a:endParaRPr lang="en-US" b="1" dirty="0"/>
          </a:p>
        </p:txBody>
      </p:sp>
      <p:sp>
        <p:nvSpPr>
          <p:cNvPr id="3" name="Content Placeholder 2"/>
          <p:cNvSpPr>
            <a:spLocks noGrp="1"/>
          </p:cNvSpPr>
          <p:nvPr>
            <p:ph sz="quarter" idx="1"/>
          </p:nvPr>
        </p:nvSpPr>
        <p:spPr>
          <a:xfrm>
            <a:off x="251520" y="1484784"/>
            <a:ext cx="8784468" cy="4785664"/>
          </a:xfrm>
        </p:spPr>
        <p:txBody>
          <a:bodyPr>
            <a:normAutofit/>
          </a:bodyPr>
          <a:lstStyle/>
          <a:p>
            <a:pPr>
              <a:spcAft>
                <a:spcPts val="600"/>
              </a:spcAft>
              <a:buFont typeface="Arial" panose="020B0604020202020204" pitchFamily="34" charset="0"/>
              <a:buChar char="•"/>
            </a:pPr>
            <a:r>
              <a:rPr lang="en-US" sz="2700" dirty="0"/>
              <a:t>The </a:t>
            </a:r>
            <a:r>
              <a:rPr lang="en-US" sz="2700" dirty="0" smtClean="0"/>
              <a:t>APVs on </a:t>
            </a:r>
            <a:r>
              <a:rPr lang="en-US" sz="2700" dirty="0"/>
              <a:t>WRC-19 agenda items will commence development at the next meeting of the </a:t>
            </a:r>
            <a:r>
              <a:rPr lang="en-US" sz="2700" dirty="0" smtClean="0"/>
              <a:t>APG19</a:t>
            </a:r>
          </a:p>
          <a:p>
            <a:pPr lvl="1">
              <a:spcBef>
                <a:spcPts val="600"/>
              </a:spcBef>
              <a:spcAft>
                <a:spcPts val="600"/>
              </a:spcAft>
              <a:buFont typeface="Courier New" panose="02070309020205020404" pitchFamily="49" charset="0"/>
              <a:buChar char="o"/>
            </a:pPr>
            <a:r>
              <a:rPr lang="en-US" sz="2200" dirty="0" smtClean="0"/>
              <a:t>APG19-2 from 17-21 </a:t>
            </a:r>
            <a:r>
              <a:rPr lang="en-US" sz="2200" dirty="0"/>
              <a:t>July 2017 </a:t>
            </a:r>
            <a:r>
              <a:rPr lang="en-US" sz="2200" dirty="0"/>
              <a:t>in Bali, </a:t>
            </a:r>
            <a:r>
              <a:rPr lang="en-US" sz="2200" dirty="0" smtClean="0"/>
              <a:t>Indonesia</a:t>
            </a:r>
            <a:endParaRPr lang="en-US" sz="2200" dirty="0"/>
          </a:p>
          <a:p>
            <a:pPr>
              <a:spcAft>
                <a:spcPts val="600"/>
              </a:spcAft>
              <a:buFont typeface="Arial" panose="020B0604020202020204" pitchFamily="34" charset="0"/>
              <a:buChar char="•"/>
            </a:pPr>
            <a:r>
              <a:rPr lang="en-US" sz="2700" dirty="0"/>
              <a:t>Need your help to develop APVs on </a:t>
            </a:r>
            <a:r>
              <a:rPr lang="en-US" sz="2700" dirty="0" smtClean="0"/>
              <a:t>WRC-19 Agenda </a:t>
            </a:r>
            <a:r>
              <a:rPr lang="en-US" sz="2700" dirty="0"/>
              <a:t>items of most interest to aviation</a:t>
            </a:r>
          </a:p>
          <a:p>
            <a:pPr lvl="1">
              <a:spcBef>
                <a:spcPts val="600"/>
              </a:spcBef>
              <a:spcAft>
                <a:spcPts val="600"/>
              </a:spcAft>
              <a:buFont typeface="Courier New" panose="02070309020205020404" pitchFamily="49" charset="0"/>
              <a:buChar char="o"/>
            </a:pPr>
            <a:r>
              <a:rPr lang="en-US" sz="2200" dirty="0"/>
              <a:t>Agenda Items of particular importance: AIs 1.10 and 9.1 </a:t>
            </a:r>
            <a:r>
              <a:rPr lang="en-US" sz="2200" dirty="0" smtClean="0"/>
              <a:t/>
            </a:r>
            <a:br>
              <a:rPr lang="en-US" sz="2200" dirty="0" smtClean="0"/>
            </a:br>
            <a:r>
              <a:rPr lang="en-US" sz="2200" dirty="0" smtClean="0"/>
              <a:t>(</a:t>
            </a:r>
            <a:r>
              <a:rPr lang="en-US" sz="2200" dirty="0"/>
              <a:t>issue 9.1.4) </a:t>
            </a:r>
          </a:p>
          <a:p>
            <a:pPr lvl="1">
              <a:spcBef>
                <a:spcPts val="600"/>
              </a:spcBef>
              <a:spcAft>
                <a:spcPts val="600"/>
              </a:spcAft>
              <a:buFont typeface="Courier New" panose="02070309020205020404" pitchFamily="49" charset="0"/>
              <a:buChar char="o"/>
            </a:pPr>
            <a:r>
              <a:rPr lang="en-US" sz="2200" dirty="0"/>
              <a:t>Agenda Items of concern: AIs 1.7, 1.8, 1.9 (issues 1.9.1 &amp; 1.9.2</a:t>
            </a:r>
            <a:r>
              <a:rPr lang="en-US" sz="2200" dirty="0" smtClean="0"/>
              <a:t>), </a:t>
            </a:r>
            <a:r>
              <a:rPr lang="en-US" sz="2200" dirty="0"/>
              <a:t>1.11, 1.12, 1.13, 1.14, 1.16, 4, 8, 9.1 (issues 9.1.3 &amp; 9.1.6) </a:t>
            </a:r>
            <a:r>
              <a:rPr lang="en-US" sz="2200" dirty="0" smtClean="0"/>
              <a:t/>
            </a:r>
            <a:br>
              <a:rPr lang="en-US" sz="2200" dirty="0" smtClean="0"/>
            </a:br>
            <a:r>
              <a:rPr lang="en-US" sz="2200" dirty="0" smtClean="0"/>
              <a:t>and </a:t>
            </a:r>
            <a:r>
              <a:rPr lang="en-US" sz="2200" dirty="0"/>
              <a:t>10</a:t>
            </a:r>
          </a:p>
        </p:txBody>
      </p:sp>
    </p:spTree>
    <p:extLst>
      <p:ext uri="{BB962C8B-B14F-4D97-AF65-F5344CB8AC3E}">
        <p14:creationId xmlns:p14="http://schemas.microsoft.com/office/powerpoint/2010/main" val="181337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41" y="476672"/>
            <a:ext cx="8156575" cy="719138"/>
          </a:xfrm>
        </p:spPr>
        <p:txBody>
          <a:bodyPr/>
          <a:lstStyle/>
          <a:p>
            <a:r>
              <a:rPr lang="en-US" b="1" dirty="0" smtClean="0"/>
              <a:t>WRC-19 AIs related to aviation</a:t>
            </a:r>
            <a:endParaRPr lang="en-US" b="1" dirty="0"/>
          </a:p>
        </p:txBody>
      </p:sp>
      <p:sp>
        <p:nvSpPr>
          <p:cNvPr id="3" name="Content Placeholder 2"/>
          <p:cNvSpPr>
            <a:spLocks noGrp="1"/>
          </p:cNvSpPr>
          <p:nvPr>
            <p:ph sz="quarter" idx="1"/>
          </p:nvPr>
        </p:nvSpPr>
        <p:spPr>
          <a:xfrm>
            <a:off x="302841" y="1340768"/>
            <a:ext cx="8590728" cy="4572000"/>
          </a:xfrm>
        </p:spPr>
        <p:txBody>
          <a:bodyPr>
            <a:normAutofit/>
          </a:bodyPr>
          <a:lstStyle/>
          <a:p>
            <a:pPr>
              <a:spcAft>
                <a:spcPts val="600"/>
              </a:spcAft>
              <a:buFont typeface="Arial" panose="020B0604020202020204" pitchFamily="34" charset="0"/>
              <a:buChar char="•"/>
            </a:pPr>
            <a:r>
              <a:rPr lang="en-US" sz="2800" dirty="0"/>
              <a:t>Agenda items related to specific aviation issues</a:t>
            </a:r>
          </a:p>
          <a:p>
            <a:pPr lvl="1">
              <a:spcBef>
                <a:spcPts val="0"/>
              </a:spcBef>
              <a:spcAft>
                <a:spcPts val="600"/>
              </a:spcAft>
              <a:buFont typeface="Courier New" panose="02070309020205020404" pitchFamily="49" charset="0"/>
              <a:buChar char="o"/>
            </a:pPr>
            <a:r>
              <a:rPr lang="en-US" sz="2200" dirty="0"/>
              <a:t>AI 1.10 - </a:t>
            </a:r>
            <a:r>
              <a:rPr lang="en-AU" sz="2200" dirty="0"/>
              <a:t>Spectrum &amp; regulatory provisions for </a:t>
            </a:r>
            <a:r>
              <a:rPr lang="en-US" sz="2200" dirty="0"/>
              <a:t>GADSS</a:t>
            </a:r>
          </a:p>
          <a:p>
            <a:pPr lvl="1">
              <a:spcBef>
                <a:spcPts val="0"/>
              </a:spcBef>
              <a:spcAft>
                <a:spcPts val="600"/>
              </a:spcAft>
              <a:buFont typeface="Courier New" panose="02070309020205020404" pitchFamily="49" charset="0"/>
              <a:buChar char="o"/>
            </a:pPr>
            <a:r>
              <a:rPr lang="en-US" sz="2200" dirty="0"/>
              <a:t>AI 9.1 (issue 9.1.4) - Stations on board sub-orbital vehicles</a:t>
            </a:r>
          </a:p>
          <a:p>
            <a:pPr>
              <a:spcAft>
                <a:spcPts val="600"/>
              </a:spcAft>
              <a:buFont typeface="Arial" panose="020B0604020202020204" pitchFamily="34" charset="0"/>
              <a:buChar char="•"/>
            </a:pPr>
            <a:r>
              <a:rPr lang="en-US" sz="2800" dirty="0"/>
              <a:t>Agenda items in which aviation is a concerned party</a:t>
            </a:r>
          </a:p>
          <a:p>
            <a:pPr lvl="1">
              <a:spcBef>
                <a:spcPts val="0"/>
              </a:spcBef>
              <a:spcAft>
                <a:spcPts val="600"/>
              </a:spcAft>
              <a:buFont typeface="Courier New" panose="02070309020205020404" pitchFamily="49" charset="0"/>
              <a:buChar char="o"/>
            </a:pPr>
            <a:r>
              <a:rPr lang="en-AU" sz="2200" dirty="0"/>
              <a:t>Land Mobile and Fixed Services</a:t>
            </a:r>
            <a:r>
              <a:rPr lang="en-US" sz="2200" dirty="0"/>
              <a:t>: AIs 1.11, 1.12 &amp; 1.14 </a:t>
            </a:r>
          </a:p>
          <a:p>
            <a:pPr lvl="1">
              <a:spcBef>
                <a:spcPts val="0"/>
              </a:spcBef>
              <a:spcAft>
                <a:spcPts val="600"/>
              </a:spcAft>
              <a:buFont typeface="Courier New" panose="02070309020205020404" pitchFamily="49" charset="0"/>
              <a:buChar char="o"/>
            </a:pPr>
            <a:r>
              <a:rPr lang="en-AU" sz="2200" dirty="0"/>
              <a:t>Broadband Applications in the Mobile Service</a:t>
            </a:r>
            <a:r>
              <a:rPr lang="en-US" sz="2200" dirty="0"/>
              <a:t>: AIs 1.13 &amp; 1.16</a:t>
            </a:r>
          </a:p>
          <a:p>
            <a:pPr lvl="1">
              <a:spcBef>
                <a:spcPts val="0"/>
              </a:spcBef>
              <a:spcAft>
                <a:spcPts val="600"/>
              </a:spcAft>
              <a:buFont typeface="Courier New" panose="02070309020205020404" pitchFamily="49" charset="0"/>
              <a:buChar char="o"/>
            </a:pPr>
            <a:r>
              <a:rPr lang="en-AU" sz="2200" dirty="0"/>
              <a:t>Science Services: AI 1.7</a:t>
            </a:r>
          </a:p>
          <a:p>
            <a:pPr lvl="1">
              <a:spcBef>
                <a:spcPts val="0"/>
              </a:spcBef>
              <a:spcAft>
                <a:spcPts val="600"/>
              </a:spcAft>
              <a:buFont typeface="Courier New" panose="02070309020205020404" pitchFamily="49" charset="0"/>
              <a:buChar char="o"/>
            </a:pPr>
            <a:r>
              <a:rPr lang="en-AU" sz="2200" dirty="0"/>
              <a:t>Maritime Services: AIs 1.8 </a:t>
            </a:r>
            <a:r>
              <a:rPr lang="en-US" sz="2200" dirty="0"/>
              <a:t>&amp; </a:t>
            </a:r>
            <a:r>
              <a:rPr lang="en-AU" sz="2200" dirty="0"/>
              <a:t>1.9 (issues 1.9.1 &amp; 1.9.2)</a:t>
            </a:r>
          </a:p>
          <a:p>
            <a:pPr lvl="1">
              <a:spcBef>
                <a:spcPts val="0"/>
              </a:spcBef>
              <a:spcAft>
                <a:spcPts val="600"/>
              </a:spcAft>
              <a:buFont typeface="Courier New" panose="02070309020205020404" pitchFamily="49" charset="0"/>
              <a:buChar char="o"/>
            </a:pPr>
            <a:r>
              <a:rPr lang="en-AU" sz="2200" dirty="0"/>
              <a:t>Satellite Services: AI 9.1 (issue 9.1.3)</a:t>
            </a:r>
            <a:endParaRPr lang="en-US" sz="2200" dirty="0"/>
          </a:p>
          <a:p>
            <a:pPr lvl="1">
              <a:spcBef>
                <a:spcPts val="0"/>
              </a:spcBef>
              <a:spcAft>
                <a:spcPts val="600"/>
              </a:spcAft>
              <a:buFont typeface="Courier New" panose="02070309020205020404" pitchFamily="49" charset="0"/>
              <a:buChar char="o"/>
            </a:pPr>
            <a:r>
              <a:rPr lang="en-US" sz="2200" dirty="0"/>
              <a:t>General: AIs 4, 8, 9.1 (issue 9.1.6) and 10</a:t>
            </a:r>
          </a:p>
          <a:p>
            <a:pPr lvl="1"/>
            <a:endParaRPr lang="en-US" dirty="0"/>
          </a:p>
        </p:txBody>
      </p:sp>
    </p:spTree>
    <p:extLst>
      <p:ext uri="{BB962C8B-B14F-4D97-AF65-F5344CB8AC3E}">
        <p14:creationId xmlns:p14="http://schemas.microsoft.com/office/powerpoint/2010/main" val="413592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20" y="476672"/>
            <a:ext cx="8156575" cy="719138"/>
          </a:xfrm>
        </p:spPr>
        <p:txBody>
          <a:bodyPr>
            <a:normAutofit/>
          </a:bodyPr>
          <a:lstStyle/>
          <a:p>
            <a:r>
              <a:rPr lang="en-US" b="1" dirty="0" smtClean="0"/>
              <a:t>AIs of </a:t>
            </a:r>
            <a:r>
              <a:rPr lang="en-US" b="1" dirty="0" smtClean="0"/>
              <a:t>Particular Importance</a:t>
            </a:r>
            <a:endParaRPr lang="en-US" b="1" dirty="0"/>
          </a:p>
        </p:txBody>
      </p:sp>
      <p:sp>
        <p:nvSpPr>
          <p:cNvPr id="3" name="Content Placeholder 2"/>
          <p:cNvSpPr>
            <a:spLocks noGrp="1"/>
          </p:cNvSpPr>
          <p:nvPr>
            <p:ph sz="quarter" idx="1"/>
          </p:nvPr>
        </p:nvSpPr>
        <p:spPr>
          <a:xfrm>
            <a:off x="395536" y="1628800"/>
            <a:ext cx="8503920" cy="4470248"/>
          </a:xfrm>
        </p:spPr>
        <p:txBody>
          <a:bodyPr/>
          <a:lstStyle/>
          <a:p>
            <a:pPr>
              <a:spcAft>
                <a:spcPts val="600"/>
              </a:spcAft>
              <a:buFont typeface="Arial" panose="020B0604020202020204" pitchFamily="34" charset="0"/>
              <a:buChar char="•"/>
            </a:pPr>
            <a:r>
              <a:rPr lang="en-US" sz="2800" dirty="0"/>
              <a:t>Agenda Items of particular importance to </a:t>
            </a:r>
            <a:r>
              <a:rPr lang="en-US" sz="2800" dirty="0" smtClean="0"/>
              <a:t>aviation</a:t>
            </a:r>
            <a:br>
              <a:rPr lang="en-US" sz="2800" dirty="0" smtClean="0"/>
            </a:br>
            <a:r>
              <a:rPr lang="en-US" sz="800" dirty="0" smtClean="0"/>
              <a:t> </a:t>
            </a:r>
          </a:p>
          <a:p>
            <a:pPr lvl="1">
              <a:spcBef>
                <a:spcPts val="0"/>
              </a:spcBef>
              <a:spcAft>
                <a:spcPts val="600"/>
              </a:spcAft>
              <a:buFont typeface="Courier New" panose="02070309020205020404" pitchFamily="49" charset="0"/>
              <a:buChar char="o"/>
            </a:pPr>
            <a:r>
              <a:rPr lang="en-US" sz="2200" dirty="0"/>
              <a:t>AI </a:t>
            </a:r>
            <a:r>
              <a:rPr lang="en-US" sz="2200" dirty="0"/>
              <a:t>1.10 - </a:t>
            </a:r>
            <a:r>
              <a:rPr lang="en-AU" sz="2200" dirty="0"/>
              <a:t>Spectrum &amp; regulatory provisions for </a:t>
            </a:r>
            <a:r>
              <a:rPr lang="en-US" sz="2200" dirty="0"/>
              <a:t>GADSS</a:t>
            </a:r>
          </a:p>
          <a:p>
            <a:pPr lvl="1">
              <a:spcBef>
                <a:spcPts val="0"/>
              </a:spcBef>
              <a:spcAft>
                <a:spcPts val="600"/>
              </a:spcAft>
              <a:buFont typeface="Courier New" panose="02070309020205020404" pitchFamily="49" charset="0"/>
              <a:buChar char="o"/>
            </a:pPr>
            <a:r>
              <a:rPr lang="en-US" sz="2200" dirty="0"/>
              <a:t>AI 9.1 (issue 9.1.4) - Stations on board sub-orbital vehicles</a:t>
            </a:r>
          </a:p>
        </p:txBody>
      </p:sp>
    </p:spTree>
    <p:extLst>
      <p:ext uri="{BB962C8B-B14F-4D97-AF65-F5344CB8AC3E}">
        <p14:creationId xmlns:p14="http://schemas.microsoft.com/office/powerpoint/2010/main" val="3812549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lstStyle/>
          <a:p>
            <a:r>
              <a:rPr lang="en-US" b="1" dirty="0" smtClean="0"/>
              <a:t>Agenda Item 1.10 (GADSS)</a:t>
            </a:r>
            <a:endParaRPr lang="en-US" b="1" dirty="0"/>
          </a:p>
        </p:txBody>
      </p:sp>
      <p:sp>
        <p:nvSpPr>
          <p:cNvPr id="3" name="Content Placeholder 2"/>
          <p:cNvSpPr>
            <a:spLocks noGrp="1"/>
          </p:cNvSpPr>
          <p:nvPr>
            <p:ph sz="quarter" idx="1"/>
          </p:nvPr>
        </p:nvSpPr>
        <p:spPr>
          <a:xfrm>
            <a:off x="373832" y="1340768"/>
            <a:ext cx="8496944" cy="5184576"/>
          </a:xfrm>
        </p:spPr>
        <p:txBody>
          <a:bodyPr>
            <a:normAutofit lnSpcReduction="10000"/>
          </a:bodyPr>
          <a:lstStyle/>
          <a:p>
            <a:pPr>
              <a:spcAft>
                <a:spcPts val="600"/>
              </a:spcAft>
              <a:buFont typeface="Arial" panose="020B0604020202020204" pitchFamily="34" charset="0"/>
              <a:buChar char="•"/>
            </a:pPr>
            <a:r>
              <a:rPr lang="en-AU" sz="2400" dirty="0" smtClean="0"/>
              <a:t>“</a:t>
            </a:r>
            <a:r>
              <a:rPr lang="en-US" sz="2400" i="1" dirty="0" smtClean="0"/>
              <a:t>to </a:t>
            </a:r>
            <a:r>
              <a:rPr lang="en-US" sz="2400" i="1" dirty="0"/>
              <a:t>consider spectrum needs and regulatory provisions for the introduction and use of the Global Aeronautical Distress and Safety System (GADSS), in accordance with </a:t>
            </a:r>
            <a:r>
              <a:rPr lang="en-US" sz="2400" i="1" u="sng" dirty="0"/>
              <a:t>Resolution </a:t>
            </a:r>
            <a:r>
              <a:rPr lang="en-US" sz="2400" b="1" i="1" u="sng" dirty="0"/>
              <a:t>426 (WRC‑15</a:t>
            </a:r>
            <a:r>
              <a:rPr lang="en-US" sz="2400" b="1" i="1" u="sng" dirty="0" smtClean="0"/>
              <a:t>)</a:t>
            </a:r>
            <a:r>
              <a:rPr lang="en-AU" sz="2400" dirty="0" smtClean="0"/>
              <a:t>” </a:t>
            </a:r>
            <a:r>
              <a:rPr lang="en-US" sz="2400" dirty="0" smtClean="0"/>
              <a:t> </a:t>
            </a:r>
            <a:endParaRPr lang="en-US" sz="2400" dirty="0"/>
          </a:p>
          <a:p>
            <a:pPr lvl="1">
              <a:spcBef>
                <a:spcPts val="600"/>
              </a:spcBef>
              <a:spcAft>
                <a:spcPts val="600"/>
              </a:spcAft>
              <a:buFont typeface="Courier New" panose="02070309020205020404" pitchFamily="49" charset="0"/>
              <a:buChar char="o"/>
            </a:pPr>
            <a:r>
              <a:rPr lang="en-US" sz="2200" dirty="0"/>
              <a:t>Aviation lead</a:t>
            </a:r>
          </a:p>
          <a:p>
            <a:pPr lvl="1">
              <a:lnSpc>
                <a:spcPct val="110000"/>
              </a:lnSpc>
              <a:spcBef>
                <a:spcPts val="0"/>
              </a:spcBef>
              <a:spcAft>
                <a:spcPts val="600"/>
              </a:spcAft>
              <a:buFont typeface="Courier New" panose="02070309020205020404" pitchFamily="49" charset="0"/>
              <a:buChar char="o"/>
            </a:pPr>
            <a:r>
              <a:rPr lang="en-US" sz="2200" u="sng" dirty="0"/>
              <a:t>Aviation view</a:t>
            </a:r>
            <a:r>
              <a:rPr lang="en-US" sz="2200" dirty="0"/>
              <a:t>: Support regulatory changes that enhance the GADSS concept, while ensuring protection of aviation systems</a:t>
            </a:r>
          </a:p>
          <a:p>
            <a:pPr>
              <a:spcAft>
                <a:spcPts val="600"/>
              </a:spcAft>
              <a:buFont typeface="Arial" panose="020B0604020202020204" pitchFamily="34" charset="0"/>
              <a:buChar char="•"/>
            </a:pPr>
            <a:r>
              <a:rPr lang="en-US" sz="2400" b="1" dirty="0"/>
              <a:t>APT Preliminary Views:</a:t>
            </a:r>
          </a:p>
          <a:p>
            <a:pPr lvl="1">
              <a:spcBef>
                <a:spcPts val="0"/>
              </a:spcBef>
              <a:spcAft>
                <a:spcPts val="600"/>
              </a:spcAft>
              <a:buFont typeface="Courier New" panose="02070309020205020404" pitchFamily="49" charset="0"/>
              <a:buChar char="o"/>
            </a:pPr>
            <a:r>
              <a:rPr lang="en-AU" sz="2200" dirty="0"/>
              <a:t>TBD</a:t>
            </a:r>
          </a:p>
          <a:p>
            <a:pPr marL="342900" lvl="1" indent="-342900">
              <a:spcAft>
                <a:spcPts val="600"/>
              </a:spcAft>
              <a:buClr>
                <a:schemeClr val="accent1"/>
              </a:buClr>
              <a:buSzPct val="85000"/>
              <a:buFont typeface="Arial" panose="020B0604020202020204" pitchFamily="34" charset="0"/>
              <a:buChar char="•"/>
            </a:pPr>
            <a:r>
              <a:rPr lang="en-AU" sz="2400" b="1" dirty="0"/>
              <a:t>Candidates for DG Chairmen (DG 5-5)</a:t>
            </a:r>
          </a:p>
          <a:p>
            <a:pPr lvl="1">
              <a:spcBef>
                <a:spcPts val="0"/>
              </a:spcBef>
              <a:spcAft>
                <a:spcPts val="600"/>
              </a:spcAft>
              <a:buFont typeface="Courier New" panose="02070309020205020404" pitchFamily="49" charset="0"/>
              <a:buChar char="o"/>
            </a:pPr>
            <a:r>
              <a:rPr lang="en-AU" sz="2200" dirty="0"/>
              <a:t>co-chaired by </a:t>
            </a:r>
          </a:p>
          <a:p>
            <a:pPr lvl="2">
              <a:spcBef>
                <a:spcPts val="0"/>
              </a:spcBef>
            </a:pPr>
            <a:r>
              <a:rPr lang="en-AU" dirty="0">
                <a:solidFill>
                  <a:srgbClr val="7030A0"/>
                </a:solidFill>
              </a:rPr>
              <a:t>[Mr Sungchul Chae – Korea] </a:t>
            </a:r>
          </a:p>
          <a:p>
            <a:pPr lvl="2">
              <a:spcBef>
                <a:spcPts val="0"/>
              </a:spcBef>
            </a:pPr>
            <a:r>
              <a:rPr lang="en-AU" dirty="0">
                <a:solidFill>
                  <a:srgbClr val="7030A0"/>
                </a:solidFill>
              </a:rPr>
              <a:t>[Dr Suryanegara Muhammad – Indonesia]</a:t>
            </a:r>
          </a:p>
        </p:txBody>
      </p:sp>
    </p:spTree>
    <p:extLst>
      <p:ext uri="{BB962C8B-B14F-4D97-AF65-F5344CB8AC3E}">
        <p14:creationId xmlns:p14="http://schemas.microsoft.com/office/powerpoint/2010/main" val="305272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6632"/>
            <a:ext cx="8534400" cy="896144"/>
          </a:xfrm>
        </p:spPr>
        <p:txBody>
          <a:bodyPr>
            <a:normAutofit fontScale="90000"/>
          </a:bodyPr>
          <a:lstStyle/>
          <a:p>
            <a:r>
              <a:rPr lang="en-US" b="1" dirty="0" smtClean="0"/>
              <a:t>Agenda Item 9.1 (Issue 9.1.4) </a:t>
            </a:r>
            <a:br>
              <a:rPr lang="en-US" b="1" dirty="0" smtClean="0"/>
            </a:br>
            <a:r>
              <a:rPr lang="en-AU" b="1" dirty="0" smtClean="0"/>
              <a:t>(</a:t>
            </a:r>
            <a:r>
              <a:rPr lang="en-AU" b="1" dirty="0" smtClean="0"/>
              <a:t>Space Planes)</a:t>
            </a:r>
            <a:endParaRPr lang="en-US" b="1" dirty="0"/>
          </a:p>
        </p:txBody>
      </p:sp>
      <p:sp>
        <p:nvSpPr>
          <p:cNvPr id="3" name="Content Placeholder 2"/>
          <p:cNvSpPr>
            <a:spLocks noGrp="1"/>
          </p:cNvSpPr>
          <p:nvPr>
            <p:ph sz="quarter" idx="1"/>
          </p:nvPr>
        </p:nvSpPr>
        <p:spPr>
          <a:xfrm>
            <a:off x="311842" y="1209383"/>
            <a:ext cx="8806752" cy="5616624"/>
          </a:xfrm>
        </p:spPr>
        <p:txBody>
          <a:bodyPr>
            <a:normAutofit fontScale="70000" lnSpcReduction="20000"/>
          </a:bodyPr>
          <a:lstStyle/>
          <a:p>
            <a:pPr>
              <a:spcAft>
                <a:spcPts val="600"/>
              </a:spcAft>
              <a:buFont typeface="Arial" panose="020B0604020202020204" pitchFamily="34" charset="0"/>
              <a:buChar char="•"/>
            </a:pPr>
            <a:r>
              <a:rPr lang="en-AU" sz="3400" dirty="0" smtClean="0"/>
              <a:t>“</a:t>
            </a:r>
            <a:r>
              <a:rPr lang="en-US" sz="3400" i="1" dirty="0" smtClean="0"/>
              <a:t>to </a:t>
            </a:r>
            <a:r>
              <a:rPr lang="en-US" sz="3400" i="1" dirty="0"/>
              <a:t>consider and approve the Report of the Director of the Radiocommunication Bureau, in accordance with Article 7 of the Convention: on the activities of the Radiocommunication Sector since </a:t>
            </a:r>
            <a:r>
              <a:rPr lang="en-US" sz="3400" i="1" dirty="0" smtClean="0"/>
              <a:t>WRC‑15</a:t>
            </a:r>
            <a:r>
              <a:rPr lang="en-US" sz="2900" i="1" dirty="0" smtClean="0"/>
              <a:t/>
            </a:r>
            <a:br>
              <a:rPr lang="en-US" sz="2900" i="1" dirty="0" smtClean="0"/>
            </a:br>
            <a:r>
              <a:rPr lang="en-US" sz="1700" i="1" dirty="0" smtClean="0"/>
              <a:t/>
            </a:r>
            <a:br>
              <a:rPr lang="en-US" sz="1700" i="1" dirty="0" smtClean="0"/>
            </a:br>
            <a:r>
              <a:rPr lang="en-US" sz="3400" i="1" u="sng" dirty="0" smtClean="0"/>
              <a:t>Issue </a:t>
            </a:r>
            <a:r>
              <a:rPr lang="en-US" sz="3400" i="1" u="sng" dirty="0"/>
              <a:t>9.1.4</a:t>
            </a:r>
            <a:r>
              <a:rPr lang="en-US" sz="3400" i="1" dirty="0"/>
              <a:t> - </a:t>
            </a:r>
            <a:r>
              <a:rPr lang="en-GB" sz="3400" i="1" dirty="0"/>
              <a:t>Resolution </a:t>
            </a:r>
            <a:r>
              <a:rPr lang="en-GB" sz="3400" b="1" i="1" dirty="0"/>
              <a:t>763 (WRC‑15) </a:t>
            </a:r>
            <a:r>
              <a:rPr lang="en-GB" sz="3400" i="1" dirty="0"/>
              <a:t>- </a:t>
            </a:r>
            <a:r>
              <a:rPr lang="en-AU" sz="3400" i="1" dirty="0"/>
              <a:t>Stations on board </a:t>
            </a:r>
            <a:r>
              <a:rPr lang="en-AU" sz="3400" i="1" dirty="0" smtClean="0"/>
              <a:t>sub-orbital </a:t>
            </a:r>
            <a:r>
              <a:rPr lang="en-AU" sz="3400" i="1" dirty="0"/>
              <a:t>vehicles</a:t>
            </a:r>
            <a:r>
              <a:rPr lang="en-US" sz="3400" dirty="0"/>
              <a:t>”</a:t>
            </a:r>
            <a:endParaRPr lang="en-AU" sz="3400" dirty="0"/>
          </a:p>
          <a:p>
            <a:pPr lvl="1">
              <a:lnSpc>
                <a:spcPct val="120000"/>
              </a:lnSpc>
              <a:spcBef>
                <a:spcPts val="0"/>
              </a:spcBef>
              <a:spcAft>
                <a:spcPts val="600"/>
              </a:spcAft>
              <a:buFont typeface="Courier New" panose="02070309020205020404" pitchFamily="49" charset="0"/>
              <a:buChar char="o"/>
            </a:pPr>
            <a:r>
              <a:rPr lang="en-US" sz="2900" dirty="0"/>
              <a:t>Study technical and operational measures that could assist in avoiding harmful interference between radiocommunication services</a:t>
            </a:r>
            <a:endParaRPr lang="en-AU" sz="2900" dirty="0"/>
          </a:p>
          <a:p>
            <a:pPr lvl="1">
              <a:lnSpc>
                <a:spcPct val="120000"/>
              </a:lnSpc>
              <a:spcBef>
                <a:spcPts val="0"/>
              </a:spcBef>
              <a:spcAft>
                <a:spcPts val="600"/>
              </a:spcAft>
              <a:buFont typeface="Courier New" panose="02070309020205020404" pitchFamily="49" charset="0"/>
              <a:buChar char="o"/>
            </a:pPr>
            <a:r>
              <a:rPr lang="en-US" sz="2900" dirty="0"/>
              <a:t>Determine spectrum requirements and, based on the outcome of those studies, to consider a possible future agenda item for WRC-23</a:t>
            </a:r>
            <a:endParaRPr lang="en-AU" sz="2900" dirty="0"/>
          </a:p>
          <a:p>
            <a:pPr lvl="1">
              <a:lnSpc>
                <a:spcPct val="120000"/>
              </a:lnSpc>
              <a:spcBef>
                <a:spcPts val="0"/>
              </a:spcBef>
              <a:spcAft>
                <a:spcPts val="1200"/>
              </a:spcAft>
              <a:buFont typeface="Courier New" panose="02070309020205020404" pitchFamily="49" charset="0"/>
              <a:buChar char="o"/>
            </a:pPr>
            <a:r>
              <a:rPr lang="en-US" sz="2900" u="sng" dirty="0"/>
              <a:t>Aviation view</a:t>
            </a:r>
            <a:r>
              <a:rPr lang="en-US" sz="2900" dirty="0"/>
              <a:t>: Ensure protection of aviation systems</a:t>
            </a:r>
          </a:p>
          <a:p>
            <a:pPr>
              <a:spcAft>
                <a:spcPts val="600"/>
              </a:spcAft>
              <a:buFont typeface="Arial" panose="020B0604020202020204" pitchFamily="34" charset="0"/>
              <a:buChar char="•"/>
            </a:pPr>
            <a:r>
              <a:rPr lang="en-US" sz="3400" b="1" dirty="0"/>
              <a:t>APT Preliminary Views:</a:t>
            </a:r>
          </a:p>
          <a:p>
            <a:pPr lvl="1">
              <a:spcBef>
                <a:spcPts val="0"/>
              </a:spcBef>
              <a:spcAft>
                <a:spcPts val="600"/>
              </a:spcAft>
              <a:buFont typeface="Courier New" panose="02070309020205020404" pitchFamily="49" charset="0"/>
              <a:buChar char="o"/>
            </a:pPr>
            <a:r>
              <a:rPr lang="en-AU" sz="2800" dirty="0"/>
              <a:t>TBD</a:t>
            </a:r>
          </a:p>
          <a:p>
            <a:pPr marL="342900" lvl="1" indent="-342900">
              <a:spcAft>
                <a:spcPts val="600"/>
              </a:spcAft>
              <a:buClr>
                <a:schemeClr val="accent1"/>
              </a:buClr>
              <a:buSzPct val="85000"/>
              <a:buFont typeface="Arial" panose="020B0604020202020204" pitchFamily="34" charset="0"/>
              <a:buChar char="•"/>
            </a:pPr>
            <a:r>
              <a:rPr lang="en-AU" sz="3400" b="1" dirty="0"/>
              <a:t>Candidates for DG Chairmen (DG 5-6)</a:t>
            </a:r>
          </a:p>
          <a:p>
            <a:pPr lvl="1">
              <a:spcBef>
                <a:spcPts val="0"/>
              </a:spcBef>
              <a:spcAft>
                <a:spcPts val="600"/>
              </a:spcAft>
              <a:buFont typeface="Courier New" panose="02070309020205020404" pitchFamily="49" charset="0"/>
              <a:buChar char="o"/>
            </a:pPr>
            <a:r>
              <a:rPr lang="en-AU" sz="2800" dirty="0"/>
              <a:t>TBD</a:t>
            </a:r>
          </a:p>
        </p:txBody>
      </p:sp>
    </p:spTree>
    <p:extLst>
      <p:ext uri="{BB962C8B-B14F-4D97-AF65-F5344CB8AC3E}">
        <p14:creationId xmlns:p14="http://schemas.microsoft.com/office/powerpoint/2010/main" val="406558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lstStyle/>
          <a:p>
            <a:r>
              <a:rPr lang="en-US" b="1" dirty="0" smtClean="0"/>
              <a:t>Agenda Items of Concern</a:t>
            </a:r>
            <a:endParaRPr lang="en-US" b="1" dirty="0"/>
          </a:p>
        </p:txBody>
      </p:sp>
      <p:sp>
        <p:nvSpPr>
          <p:cNvPr id="3" name="Content Placeholder 2"/>
          <p:cNvSpPr>
            <a:spLocks noGrp="1"/>
          </p:cNvSpPr>
          <p:nvPr>
            <p:ph sz="quarter" idx="1"/>
          </p:nvPr>
        </p:nvSpPr>
        <p:spPr>
          <a:xfrm>
            <a:off x="395536" y="1484784"/>
            <a:ext cx="8503920" cy="4398240"/>
          </a:xfrm>
        </p:spPr>
        <p:txBody>
          <a:bodyPr/>
          <a:lstStyle/>
          <a:p>
            <a:pPr>
              <a:spcAft>
                <a:spcPts val="600"/>
              </a:spcAft>
              <a:buFont typeface="Arial" panose="020B0604020202020204" pitchFamily="34" charset="0"/>
              <a:buChar char="•"/>
            </a:pPr>
            <a:r>
              <a:rPr lang="en-US" sz="2800" dirty="0"/>
              <a:t>Agenda items in which aviation has concerns of spectrum access by other services, compatibility with other services or protection from interference</a:t>
            </a:r>
          </a:p>
          <a:p>
            <a:pPr lvl="1">
              <a:lnSpc>
                <a:spcPct val="80000"/>
              </a:lnSpc>
              <a:spcBef>
                <a:spcPts val="600"/>
              </a:spcBef>
              <a:spcAft>
                <a:spcPts val="600"/>
              </a:spcAft>
              <a:buFont typeface="Courier New" panose="02070309020205020404" pitchFamily="49" charset="0"/>
              <a:buChar char="o"/>
            </a:pPr>
            <a:r>
              <a:rPr lang="en-US" sz="2200" dirty="0"/>
              <a:t>1.7, 1.8, 1.9 (issues 1.9.1 &amp; 1.9.2), 1.11, 1.12, 1.13, 1.14, 1.16 and 9.1 (issue </a:t>
            </a:r>
            <a:r>
              <a:rPr lang="en-US" sz="2200" dirty="0" smtClean="0"/>
              <a:t>9.1.3)</a:t>
            </a:r>
          </a:p>
          <a:p>
            <a:pPr marL="457200" lvl="1" indent="0">
              <a:lnSpc>
                <a:spcPct val="80000"/>
              </a:lnSpc>
              <a:spcBef>
                <a:spcPts val="0"/>
              </a:spcBef>
              <a:spcAft>
                <a:spcPts val="0"/>
              </a:spcAft>
              <a:buNone/>
            </a:pPr>
            <a:endParaRPr lang="en-US" dirty="0" smtClean="0"/>
          </a:p>
          <a:p>
            <a:pPr>
              <a:lnSpc>
                <a:spcPct val="80000"/>
              </a:lnSpc>
              <a:spcAft>
                <a:spcPts val="600"/>
              </a:spcAft>
              <a:buFont typeface="Arial" panose="020B0604020202020204" pitchFamily="34" charset="0"/>
              <a:buChar char="•"/>
            </a:pPr>
            <a:r>
              <a:rPr lang="en-US" sz="2800" dirty="0"/>
              <a:t>Agenda items where the future interests of aviation need to be promoted and taken into account</a:t>
            </a:r>
          </a:p>
          <a:p>
            <a:pPr lvl="1">
              <a:lnSpc>
                <a:spcPct val="80000"/>
              </a:lnSpc>
              <a:spcBef>
                <a:spcPts val="600"/>
              </a:spcBef>
              <a:spcAft>
                <a:spcPts val="600"/>
              </a:spcAft>
              <a:buFont typeface="Courier New" panose="02070309020205020404" pitchFamily="49" charset="0"/>
              <a:buChar char="o"/>
            </a:pPr>
            <a:r>
              <a:rPr lang="en-US" sz="2200" dirty="0"/>
              <a:t>4, 8, 9.1 (issue 9.1.6) and 10</a:t>
            </a:r>
          </a:p>
          <a:p>
            <a:endParaRPr lang="en-US" dirty="0"/>
          </a:p>
        </p:txBody>
      </p:sp>
    </p:spTree>
    <p:extLst>
      <p:ext uri="{BB962C8B-B14F-4D97-AF65-F5344CB8AC3E}">
        <p14:creationId xmlns:p14="http://schemas.microsoft.com/office/powerpoint/2010/main" val="2070149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24" y="116632"/>
            <a:ext cx="8156575" cy="719138"/>
          </a:xfrm>
        </p:spPr>
        <p:txBody>
          <a:bodyPr>
            <a:normAutofit fontScale="90000"/>
          </a:bodyPr>
          <a:lstStyle/>
          <a:p>
            <a:r>
              <a:rPr lang="en-US" b="1" dirty="0"/>
              <a:t>Agenda Item </a:t>
            </a:r>
            <a:r>
              <a:rPr lang="en-US" b="1" dirty="0" smtClean="0"/>
              <a:t>1.7 (</a:t>
            </a:r>
            <a:r>
              <a:rPr lang="en-AU" b="1" dirty="0"/>
              <a:t>TT&amp;C for short </a:t>
            </a:r>
            <a:r>
              <a:rPr lang="en-AU" b="1" dirty="0" smtClean="0"/>
              <a:t/>
            </a:r>
            <a:br>
              <a:rPr lang="en-AU" b="1" dirty="0" smtClean="0"/>
            </a:br>
            <a:r>
              <a:rPr lang="en-AU" b="1" dirty="0" smtClean="0"/>
              <a:t>duration </a:t>
            </a:r>
            <a:r>
              <a:rPr lang="en-AU" b="1" dirty="0"/>
              <a:t>NGSO</a:t>
            </a:r>
            <a:r>
              <a:rPr lang="en-AU" b="1" dirty="0" smtClean="0"/>
              <a:t>)</a:t>
            </a:r>
            <a:endParaRPr lang="en-US" b="1" dirty="0"/>
          </a:p>
        </p:txBody>
      </p:sp>
      <p:sp>
        <p:nvSpPr>
          <p:cNvPr id="3" name="Content Placeholder 2"/>
          <p:cNvSpPr>
            <a:spLocks noGrp="1"/>
          </p:cNvSpPr>
          <p:nvPr>
            <p:ph sz="quarter" idx="1"/>
          </p:nvPr>
        </p:nvSpPr>
        <p:spPr>
          <a:xfrm>
            <a:off x="395536" y="1340768"/>
            <a:ext cx="8503920" cy="5040560"/>
          </a:xfrm>
        </p:spPr>
        <p:txBody>
          <a:bodyPr>
            <a:normAutofit/>
          </a:bodyPr>
          <a:lstStyle/>
          <a:p>
            <a:pPr>
              <a:lnSpc>
                <a:spcPct val="80000"/>
              </a:lnSpc>
              <a:spcAft>
                <a:spcPts val="600"/>
              </a:spcAft>
              <a:buFont typeface="Arial" panose="020B0604020202020204" pitchFamily="34" charset="0"/>
              <a:buChar char="•"/>
            </a:pPr>
            <a:r>
              <a:rPr lang="en-AU" sz="2400" i="1" dirty="0"/>
              <a:t>“to </a:t>
            </a:r>
            <a:r>
              <a:rPr lang="en-US" sz="2400" i="1" dirty="0"/>
              <a:t>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a:t>
            </a:r>
            <a:r>
              <a:rPr lang="en-AU" sz="2400" i="1" u="sng" dirty="0"/>
              <a:t>Resolution </a:t>
            </a:r>
            <a:r>
              <a:rPr lang="en-AU" sz="2400" b="1" i="1" u="sng" dirty="0"/>
              <a:t>659 (WRC-15)</a:t>
            </a:r>
            <a:r>
              <a:rPr lang="en-AU" sz="2400" i="1" dirty="0"/>
              <a:t>”</a:t>
            </a:r>
            <a:r>
              <a:rPr lang="en-AU" sz="2400" b="1" i="1" dirty="0"/>
              <a:t> </a:t>
            </a:r>
          </a:p>
          <a:p>
            <a:pPr lvl="1">
              <a:spcBef>
                <a:spcPts val="600"/>
              </a:spcBef>
              <a:spcAft>
                <a:spcPts val="600"/>
              </a:spcAft>
              <a:buFont typeface="Courier New" panose="02070309020205020404" pitchFamily="49" charset="0"/>
              <a:buChar char="o"/>
            </a:pPr>
            <a:r>
              <a:rPr lang="en-US" sz="2200" u="sng" dirty="0"/>
              <a:t>Aviation view</a:t>
            </a:r>
            <a:r>
              <a:rPr lang="en-US" sz="2200" dirty="0"/>
              <a:t>: </a:t>
            </a:r>
            <a:r>
              <a:rPr lang="en-AU" sz="2200" dirty="0"/>
              <a:t>Protect aviation use of 150.05-174 MHz and </a:t>
            </a:r>
            <a:r>
              <a:rPr lang="en-AU" sz="2200" dirty="0" smtClean="0"/>
              <a:t>400.15-420 </a:t>
            </a:r>
            <a:r>
              <a:rPr lang="en-AU" sz="2200" dirty="0"/>
              <a:t>MHz (e.g. 406 MHz)</a:t>
            </a:r>
          </a:p>
          <a:p>
            <a:pPr>
              <a:spcAft>
                <a:spcPts val="600"/>
              </a:spcAft>
              <a:buFont typeface="Arial" panose="020B0604020202020204" pitchFamily="34" charset="0"/>
              <a:buChar char="•"/>
            </a:pPr>
            <a:r>
              <a:rPr lang="en-US" sz="2400" b="1" dirty="0"/>
              <a:t>APT Preliminary Views:</a:t>
            </a:r>
          </a:p>
          <a:p>
            <a:pPr lvl="1">
              <a:lnSpc>
                <a:spcPct val="80000"/>
              </a:lnSpc>
              <a:spcBef>
                <a:spcPts val="600"/>
              </a:spcBef>
              <a:spcAft>
                <a:spcPts val="600"/>
              </a:spcAft>
              <a:buFont typeface="Courier New" panose="02070309020205020404" pitchFamily="49" charset="0"/>
              <a:buChar char="o"/>
            </a:pPr>
            <a:r>
              <a:rPr lang="en-AU" sz="2200" dirty="0" smtClean="0"/>
              <a:t>TBD</a:t>
            </a:r>
          </a:p>
          <a:p>
            <a:pPr>
              <a:lnSpc>
                <a:spcPct val="80000"/>
              </a:lnSpc>
              <a:spcAft>
                <a:spcPts val="600"/>
              </a:spcAft>
              <a:buFont typeface="Arial" panose="020B0604020202020204" pitchFamily="34" charset="0"/>
              <a:buChar char="•"/>
            </a:pPr>
            <a:r>
              <a:rPr lang="en-AU" sz="2400" b="1" dirty="0"/>
              <a:t>Candidates for DG Chairmen (DG 4-3)</a:t>
            </a:r>
          </a:p>
          <a:p>
            <a:pPr lvl="1"/>
            <a:r>
              <a:rPr lang="en-AU" sz="2200" dirty="0"/>
              <a:t>Mr Nguyen Huy Cuong – Vietnam </a:t>
            </a:r>
            <a:r>
              <a:rPr lang="en-AU" sz="2000" dirty="0"/>
              <a:t>	</a:t>
            </a:r>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4083612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normAutofit/>
          </a:bodyPr>
          <a:lstStyle/>
          <a:p>
            <a:r>
              <a:rPr lang="en-US" b="1" dirty="0"/>
              <a:t>Agenda Item </a:t>
            </a:r>
            <a:r>
              <a:rPr lang="en-US" b="1" dirty="0" smtClean="0"/>
              <a:t>1.8 (</a:t>
            </a:r>
            <a:r>
              <a:rPr lang="en-AU" b="1" dirty="0" smtClean="0"/>
              <a:t>GMDSS)</a:t>
            </a:r>
            <a:endParaRPr lang="en-US" b="1" dirty="0"/>
          </a:p>
        </p:txBody>
      </p:sp>
      <p:sp>
        <p:nvSpPr>
          <p:cNvPr id="3" name="Content Placeholder 2"/>
          <p:cNvSpPr>
            <a:spLocks noGrp="1"/>
          </p:cNvSpPr>
          <p:nvPr>
            <p:ph sz="quarter" idx="1"/>
          </p:nvPr>
        </p:nvSpPr>
        <p:spPr>
          <a:xfrm>
            <a:off x="395536" y="1200546"/>
            <a:ext cx="8503920" cy="5472608"/>
          </a:xfrm>
        </p:spPr>
        <p:txBody>
          <a:bodyPr>
            <a:normAutofit/>
          </a:bodyPr>
          <a:lstStyle/>
          <a:p>
            <a:pPr>
              <a:lnSpc>
                <a:spcPct val="80000"/>
              </a:lnSpc>
              <a:spcAft>
                <a:spcPts val="600"/>
              </a:spcAft>
              <a:buFont typeface="Arial" panose="020B0604020202020204" pitchFamily="34" charset="0"/>
              <a:buChar char="•"/>
            </a:pPr>
            <a:r>
              <a:rPr lang="en-AU" sz="2400" i="1" dirty="0"/>
              <a:t>“to </a:t>
            </a:r>
            <a:r>
              <a:rPr lang="en-US" sz="2400" i="1" dirty="0"/>
              <a:t>consider possible regulatory actions to support Global Maritime Distress Safety Systems (GMDSS) modernization and to support the introduction of additional satellite systems into the GMDSS, in accordance with </a:t>
            </a:r>
            <a:r>
              <a:rPr lang="en-US" sz="2400" i="1" dirty="0" smtClean="0"/>
              <a:t/>
            </a:r>
            <a:br>
              <a:rPr lang="en-US" sz="2400" i="1" dirty="0" smtClean="0"/>
            </a:br>
            <a:r>
              <a:rPr lang="en-AU" sz="2400" i="1" u="sng" dirty="0" smtClean="0"/>
              <a:t>Resolution </a:t>
            </a:r>
            <a:r>
              <a:rPr lang="en-AU" sz="2400" b="1" i="1" u="sng" dirty="0"/>
              <a:t>359 (WRC-15)</a:t>
            </a:r>
            <a:r>
              <a:rPr lang="en-AU" sz="2400" i="1" dirty="0"/>
              <a:t>”</a:t>
            </a:r>
            <a:r>
              <a:rPr lang="en-AU" sz="2400" b="1" i="1" dirty="0"/>
              <a:t> </a:t>
            </a:r>
          </a:p>
          <a:p>
            <a:pPr lvl="1">
              <a:spcBef>
                <a:spcPts val="900"/>
              </a:spcBef>
              <a:spcAft>
                <a:spcPts val="600"/>
              </a:spcAft>
              <a:buFont typeface="Courier New" panose="02070309020205020404" pitchFamily="49" charset="0"/>
              <a:buChar char="o"/>
            </a:pPr>
            <a:r>
              <a:rPr lang="en-US" sz="2200" u="sng" dirty="0"/>
              <a:t>Aviation view</a:t>
            </a:r>
            <a:r>
              <a:rPr lang="en-US" sz="2200" dirty="0"/>
              <a:t>: </a:t>
            </a:r>
            <a:r>
              <a:rPr lang="en-AU" sz="2200" dirty="0"/>
              <a:t>Support </a:t>
            </a:r>
            <a:r>
              <a:rPr lang="en-US" sz="2200" dirty="0"/>
              <a:t>GMDSS improvements, but monitor to ensure no impact to aviation systems – if GMDSS targets AMS(R)S bands then ensure AMS(R)S maintains priority</a:t>
            </a:r>
            <a:endParaRPr lang="en-AU" sz="2200" dirty="0"/>
          </a:p>
          <a:p>
            <a:pPr>
              <a:spcAft>
                <a:spcPts val="600"/>
              </a:spcAft>
              <a:buFont typeface="Arial" panose="020B0604020202020204" pitchFamily="34" charset="0"/>
              <a:buChar char="•"/>
            </a:pPr>
            <a:r>
              <a:rPr lang="en-US" sz="2400" b="1" dirty="0"/>
              <a:t>APT Preliminary Views:</a:t>
            </a:r>
          </a:p>
          <a:p>
            <a:pPr lvl="1">
              <a:lnSpc>
                <a:spcPct val="80000"/>
              </a:lnSpc>
              <a:spcBef>
                <a:spcPts val="600"/>
              </a:spcBef>
              <a:spcAft>
                <a:spcPts val="400"/>
              </a:spcAft>
              <a:buFont typeface="Courier New" panose="02070309020205020404" pitchFamily="49" charset="0"/>
              <a:buChar char="o"/>
            </a:pPr>
            <a:r>
              <a:rPr lang="en-AU" sz="2200" dirty="0"/>
              <a:t>TBD</a:t>
            </a:r>
          </a:p>
          <a:p>
            <a:pPr>
              <a:spcAft>
                <a:spcPts val="600"/>
              </a:spcAft>
              <a:buFont typeface="Arial" panose="020B0604020202020204" pitchFamily="34" charset="0"/>
              <a:buChar char="•"/>
            </a:pPr>
            <a:r>
              <a:rPr lang="en-AU" sz="2400" b="1" dirty="0"/>
              <a:t>Candidates for DG Chairmen (DG 5-2)</a:t>
            </a:r>
          </a:p>
          <a:p>
            <a:pPr lvl="1">
              <a:lnSpc>
                <a:spcPct val="90000"/>
              </a:lnSpc>
              <a:spcBef>
                <a:spcPts val="0"/>
              </a:spcBef>
              <a:spcAft>
                <a:spcPts val="600"/>
              </a:spcAft>
              <a:buFont typeface="Courier New" panose="02070309020205020404" pitchFamily="49" charset="0"/>
              <a:buChar char="o"/>
            </a:pPr>
            <a:r>
              <a:rPr lang="en-AU" sz="2200" dirty="0"/>
              <a:t>co-chaired by </a:t>
            </a:r>
          </a:p>
          <a:p>
            <a:pPr lvl="2">
              <a:spcBef>
                <a:spcPts val="0"/>
              </a:spcBef>
            </a:pPr>
            <a:r>
              <a:rPr lang="en-AU" dirty="0">
                <a:solidFill>
                  <a:srgbClr val="7030A0"/>
                </a:solidFill>
              </a:rPr>
              <a:t>[Mr Byungok Kim – Korea] </a:t>
            </a:r>
          </a:p>
          <a:p>
            <a:pPr lvl="2">
              <a:spcBef>
                <a:spcPts val="0"/>
              </a:spcBef>
            </a:pPr>
            <a:r>
              <a:rPr lang="en-AU" dirty="0">
                <a:solidFill>
                  <a:srgbClr val="7030A0"/>
                </a:solidFill>
              </a:rPr>
              <a:t>[Mr Zhao Xiao Dong – China]</a:t>
            </a:r>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1816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2296" y="548680"/>
            <a:ext cx="8156575" cy="719138"/>
          </a:xfrm>
        </p:spPr>
        <p:txBody>
          <a:bodyPr/>
          <a:lstStyle/>
          <a:p>
            <a:pPr algn="ctr" eaLnBrk="1" hangingPunct="1"/>
            <a:r>
              <a:rPr lang="en-US" altLang="en-US" sz="3200" dirty="0" smtClean="0"/>
              <a:t>Presented by</a:t>
            </a:r>
          </a:p>
        </p:txBody>
      </p:sp>
      <p:sp>
        <p:nvSpPr>
          <p:cNvPr id="4099" name="Rectangle 3"/>
          <p:cNvSpPr>
            <a:spLocks noGrp="1" noChangeArrowheads="1"/>
          </p:cNvSpPr>
          <p:nvPr>
            <p:ph type="body" idx="1"/>
          </p:nvPr>
        </p:nvSpPr>
        <p:spPr>
          <a:xfrm>
            <a:off x="409962" y="1556792"/>
            <a:ext cx="8156575" cy="4176712"/>
          </a:xfrm>
        </p:spPr>
        <p:txBody>
          <a:bodyPr/>
          <a:lstStyle/>
          <a:p>
            <a:endParaRPr lang="en-US" sz="1000" dirty="0"/>
          </a:p>
          <a:p>
            <a:pPr algn="ctr">
              <a:buNone/>
            </a:pPr>
            <a:r>
              <a:rPr lang="en-US" b="1" dirty="0"/>
              <a:t>Eddy D’Amico</a:t>
            </a:r>
          </a:p>
          <a:p>
            <a:pPr algn="ctr">
              <a:buNone/>
            </a:pPr>
            <a:endParaRPr lang="en-US" dirty="0"/>
          </a:p>
          <a:p>
            <a:pPr algn="ctr">
              <a:buNone/>
            </a:pPr>
            <a:r>
              <a:rPr lang="en-US" dirty="0"/>
              <a:t>developed based on the report of the 1</a:t>
            </a:r>
            <a:r>
              <a:rPr lang="en-US" baseline="30000" dirty="0"/>
              <a:t>st</a:t>
            </a:r>
            <a:r>
              <a:rPr lang="en-US" dirty="0"/>
              <a:t> meeting of the</a:t>
            </a:r>
          </a:p>
          <a:p>
            <a:endParaRPr lang="en-US" dirty="0"/>
          </a:p>
          <a:p>
            <a:pPr algn="ctr">
              <a:buNone/>
            </a:pPr>
            <a:r>
              <a:rPr lang="en-US" b="1" dirty="0"/>
              <a:t>APT Preparatory Group for WRC-19</a:t>
            </a:r>
          </a:p>
          <a:p>
            <a:pPr algn="ctr">
              <a:buNone/>
            </a:pPr>
            <a:r>
              <a:rPr lang="en-US" b="1" dirty="0"/>
              <a:t>(APG19)</a:t>
            </a:r>
          </a:p>
          <a:p>
            <a:pPr marL="0" indent="0" eaLnBrk="1" hangingPunct="1"/>
            <a:endParaRPr lang="en-US" altLang="en-US" dirty="0" smtClean="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837" y="4149080"/>
            <a:ext cx="1956824" cy="1770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Autofit/>
          </a:bodyPr>
          <a:lstStyle/>
          <a:p>
            <a:r>
              <a:rPr lang="en-US" sz="2700" b="1" dirty="0" smtClean="0"/>
              <a:t>Agenda Item 1.9 (Issue 1.9.1) </a:t>
            </a:r>
            <a:r>
              <a:rPr lang="en-AU" sz="2700" b="1" dirty="0"/>
              <a:t>(Autonomous </a:t>
            </a:r>
            <a:r>
              <a:rPr lang="en-AU" sz="2700" b="1" dirty="0" smtClean="0"/>
              <a:t/>
            </a:r>
            <a:br>
              <a:rPr lang="en-AU" sz="2700" b="1" dirty="0" smtClean="0"/>
            </a:br>
            <a:r>
              <a:rPr lang="en-AU" sz="2700" b="1" dirty="0" smtClean="0"/>
              <a:t>maritime </a:t>
            </a:r>
            <a:r>
              <a:rPr lang="en-AU" sz="2700" b="1" dirty="0"/>
              <a:t>radio devices in </a:t>
            </a:r>
            <a:r>
              <a:rPr lang="en-AU" sz="2700" b="1" dirty="0" smtClean="0"/>
              <a:t>156-162.05 </a:t>
            </a:r>
            <a:r>
              <a:rPr lang="en-AU" sz="2700" b="1" dirty="0"/>
              <a:t>MHz)</a:t>
            </a:r>
            <a:endParaRPr lang="en-US" sz="2700" b="1" dirty="0"/>
          </a:p>
        </p:txBody>
      </p:sp>
      <p:sp>
        <p:nvSpPr>
          <p:cNvPr id="3" name="Content Placeholder 2"/>
          <p:cNvSpPr>
            <a:spLocks noGrp="1"/>
          </p:cNvSpPr>
          <p:nvPr>
            <p:ph sz="quarter" idx="1"/>
          </p:nvPr>
        </p:nvSpPr>
        <p:spPr>
          <a:xfrm>
            <a:off x="273696" y="1340768"/>
            <a:ext cx="8690792" cy="5184576"/>
          </a:xfrm>
        </p:spPr>
        <p:txBody>
          <a:bodyPr>
            <a:normAutofit/>
          </a:bodyPr>
          <a:lstStyle/>
          <a:p>
            <a:pPr>
              <a:lnSpc>
                <a:spcPct val="80000"/>
              </a:lnSpc>
              <a:spcAft>
                <a:spcPts val="600"/>
              </a:spcAft>
              <a:buFont typeface="Arial" panose="020B0604020202020204" pitchFamily="34" charset="0"/>
              <a:buChar char="•"/>
            </a:pPr>
            <a:r>
              <a:rPr lang="en-AU" sz="2400" i="1" dirty="0" smtClean="0"/>
              <a:t>“</a:t>
            </a:r>
            <a:r>
              <a:rPr lang="en-US" sz="2400" i="1" dirty="0" smtClean="0"/>
              <a:t>to </a:t>
            </a:r>
            <a:r>
              <a:rPr lang="en-US" sz="2400" i="1" dirty="0"/>
              <a:t>consider, based on the results of ITU‑R studies:</a:t>
            </a:r>
          </a:p>
          <a:p>
            <a:pPr marL="0" indent="0">
              <a:lnSpc>
                <a:spcPct val="80000"/>
              </a:lnSpc>
              <a:buNone/>
            </a:pPr>
            <a:r>
              <a:rPr lang="en-US" sz="2400" dirty="0" smtClean="0"/>
              <a:t>    </a:t>
            </a:r>
            <a:r>
              <a:rPr lang="en-US" sz="2400" i="1" u="sng" dirty="0" smtClean="0"/>
              <a:t>Issue 1.9.1</a:t>
            </a:r>
            <a:r>
              <a:rPr lang="en-US" sz="2400" i="1" dirty="0" smtClean="0"/>
              <a:t> - regulatory </a:t>
            </a:r>
            <a:r>
              <a:rPr lang="en-US" sz="2400" i="1" dirty="0"/>
              <a:t>actions within the frequency </a:t>
            </a:r>
            <a:r>
              <a:rPr lang="en-US" sz="2400" i="1" dirty="0" smtClean="0"/>
              <a:t>band </a:t>
            </a:r>
            <a:br>
              <a:rPr lang="en-US" sz="2400" i="1" dirty="0" smtClean="0"/>
            </a:br>
            <a:r>
              <a:rPr lang="en-US" sz="2400" i="1" dirty="0"/>
              <a:t>  </a:t>
            </a:r>
            <a:r>
              <a:rPr lang="en-US" sz="2400" i="1" dirty="0" smtClean="0"/>
              <a:t>  156-162.05</a:t>
            </a:r>
            <a:r>
              <a:rPr lang="en-US" sz="2400" i="1" dirty="0"/>
              <a:t> MHz for autonomous maritime radio </a:t>
            </a:r>
            <a:r>
              <a:rPr lang="en-US" sz="2400" i="1" dirty="0" smtClean="0"/>
              <a:t>devices </a:t>
            </a:r>
            <a:r>
              <a:rPr lang="en-US" sz="2400" i="1" dirty="0"/>
              <a:t>to </a:t>
            </a:r>
            <a:r>
              <a:rPr lang="en-US" sz="2400" i="1" dirty="0" smtClean="0"/>
              <a:t/>
            </a:r>
            <a:br>
              <a:rPr lang="en-US" sz="2400" i="1" dirty="0" smtClean="0"/>
            </a:br>
            <a:r>
              <a:rPr lang="en-US" sz="2400" i="1" dirty="0" smtClean="0"/>
              <a:t>    protect the GMDSS </a:t>
            </a:r>
            <a:r>
              <a:rPr lang="en-US" sz="2400" i="1" dirty="0"/>
              <a:t>and automatic </a:t>
            </a:r>
            <a:r>
              <a:rPr lang="en-US" sz="2400" i="1" dirty="0" smtClean="0"/>
              <a:t>identifications </a:t>
            </a:r>
            <a:r>
              <a:rPr lang="en-US" sz="2400" i="1" dirty="0"/>
              <a:t>system </a:t>
            </a:r>
            <a:r>
              <a:rPr lang="en-US" sz="2400" i="1" dirty="0" smtClean="0"/>
              <a:t/>
            </a:r>
            <a:br>
              <a:rPr lang="en-US" sz="2400" i="1" dirty="0" smtClean="0"/>
            </a:br>
            <a:r>
              <a:rPr lang="en-US" sz="2400" i="1" dirty="0" smtClean="0"/>
              <a:t>    (</a:t>
            </a:r>
            <a:r>
              <a:rPr lang="en-US" sz="2400" i="1" dirty="0"/>
              <a:t>AIS), in </a:t>
            </a:r>
            <a:r>
              <a:rPr lang="en-US" sz="2400" i="1" dirty="0" smtClean="0"/>
              <a:t>accordance with </a:t>
            </a:r>
            <a:r>
              <a:rPr lang="en-AU" sz="2400" i="1" dirty="0" smtClean="0"/>
              <a:t>Resolution </a:t>
            </a:r>
            <a:r>
              <a:rPr lang="en-AU" sz="2400" b="1" i="1" dirty="0"/>
              <a:t>362 (WRC-15</a:t>
            </a:r>
            <a:r>
              <a:rPr lang="en-AU" sz="2400" b="1" i="1" dirty="0" smtClean="0"/>
              <a:t>)</a:t>
            </a:r>
            <a:r>
              <a:rPr lang="en-AU" sz="2400" i="1" dirty="0" smtClean="0"/>
              <a:t>”</a:t>
            </a:r>
            <a:endParaRPr lang="en-AU" sz="2400" i="1" dirty="0"/>
          </a:p>
          <a:p>
            <a:pPr lvl="1">
              <a:spcBef>
                <a:spcPts val="1800"/>
              </a:spcBef>
              <a:spcAft>
                <a:spcPts val="1200"/>
              </a:spcAft>
              <a:buFont typeface="Courier New" panose="02070309020205020404" pitchFamily="49" charset="0"/>
              <a:buChar char="o"/>
            </a:pPr>
            <a:r>
              <a:rPr lang="en-US" sz="2200" u="sng" dirty="0"/>
              <a:t>Aviation view</a:t>
            </a:r>
            <a:r>
              <a:rPr lang="en-US" sz="2200" dirty="0"/>
              <a:t>: </a:t>
            </a:r>
            <a:r>
              <a:rPr lang="en-AU" sz="2200" dirty="0"/>
              <a:t>Support </a:t>
            </a:r>
            <a:r>
              <a:rPr lang="en-US" sz="2200" dirty="0"/>
              <a:t>GMDSS improvements, but monitor to ensure no impact to aviation </a:t>
            </a:r>
            <a:r>
              <a:rPr lang="en-US" sz="2200" dirty="0" smtClean="0"/>
              <a:t>systems</a:t>
            </a:r>
          </a:p>
          <a:p>
            <a:pPr>
              <a:lnSpc>
                <a:spcPct val="80000"/>
              </a:lnSpc>
              <a:spcAft>
                <a:spcPts val="600"/>
              </a:spcAft>
              <a:buFont typeface="Arial" panose="020B0604020202020204" pitchFamily="34" charset="0"/>
              <a:buChar char="•"/>
            </a:pPr>
            <a:r>
              <a:rPr lang="en-US" sz="2400" b="1" dirty="0"/>
              <a:t>APT Preliminary Views:</a:t>
            </a:r>
          </a:p>
          <a:p>
            <a:pPr lvl="1">
              <a:lnSpc>
                <a:spcPct val="80000"/>
              </a:lnSpc>
              <a:spcBef>
                <a:spcPts val="1200"/>
              </a:spcBef>
              <a:spcAft>
                <a:spcPts val="1200"/>
              </a:spcAft>
              <a:buFont typeface="Courier New" panose="02070309020205020404" pitchFamily="49" charset="0"/>
              <a:buChar char="o"/>
            </a:pPr>
            <a:r>
              <a:rPr lang="en-AU" sz="2200" dirty="0" smtClean="0"/>
              <a:t>TBD</a:t>
            </a:r>
          </a:p>
          <a:p>
            <a:pPr>
              <a:lnSpc>
                <a:spcPct val="80000"/>
              </a:lnSpc>
              <a:spcAft>
                <a:spcPts val="600"/>
              </a:spcAft>
              <a:buFont typeface="Arial" panose="020B0604020202020204" pitchFamily="34" charset="0"/>
              <a:buChar char="•"/>
            </a:pPr>
            <a:r>
              <a:rPr lang="en-AU" sz="2400" b="1" dirty="0"/>
              <a:t>Candidates for DG Chairmen (DG 5-3)</a:t>
            </a:r>
          </a:p>
          <a:p>
            <a:pPr lvl="1">
              <a:lnSpc>
                <a:spcPct val="80000"/>
              </a:lnSpc>
              <a:spcBef>
                <a:spcPts val="1200"/>
              </a:spcBef>
              <a:spcAft>
                <a:spcPts val="600"/>
              </a:spcAft>
              <a:buFont typeface="Courier New" panose="02070309020205020404" pitchFamily="49" charset="0"/>
              <a:buChar char="o"/>
            </a:pPr>
            <a:r>
              <a:rPr lang="en-AU" sz="2200" dirty="0"/>
              <a:t>[Mr Hu Bo – China]</a:t>
            </a:r>
          </a:p>
        </p:txBody>
      </p:sp>
    </p:spTree>
    <p:extLst>
      <p:ext uri="{BB962C8B-B14F-4D97-AF65-F5344CB8AC3E}">
        <p14:creationId xmlns:p14="http://schemas.microsoft.com/office/powerpoint/2010/main" val="2742002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34400" cy="896144"/>
          </a:xfrm>
        </p:spPr>
        <p:txBody>
          <a:bodyPr>
            <a:normAutofit fontScale="90000"/>
          </a:bodyPr>
          <a:lstStyle/>
          <a:p>
            <a:r>
              <a:rPr lang="en-US" b="1" dirty="0" smtClean="0"/>
              <a:t>Agenda Item 1.9 (Issue </a:t>
            </a:r>
            <a:r>
              <a:rPr lang="en-US" b="1" dirty="0"/>
              <a:t>1.9.2</a:t>
            </a:r>
            <a:r>
              <a:rPr lang="en-US" b="1" dirty="0" smtClean="0"/>
              <a:t>)</a:t>
            </a:r>
            <a:br>
              <a:rPr lang="en-US" b="1" dirty="0" smtClean="0"/>
            </a:br>
            <a:r>
              <a:rPr lang="en-AU" b="1" dirty="0" smtClean="0"/>
              <a:t>(</a:t>
            </a:r>
            <a:r>
              <a:rPr lang="en-AU" b="1" dirty="0"/>
              <a:t>VDES satellite component)</a:t>
            </a:r>
            <a:endParaRPr lang="en-US" b="1" dirty="0"/>
          </a:p>
        </p:txBody>
      </p:sp>
      <p:sp>
        <p:nvSpPr>
          <p:cNvPr id="3" name="Content Placeholder 2"/>
          <p:cNvSpPr>
            <a:spLocks noGrp="1"/>
          </p:cNvSpPr>
          <p:nvPr>
            <p:ph sz="quarter" idx="1"/>
          </p:nvPr>
        </p:nvSpPr>
        <p:spPr>
          <a:xfrm>
            <a:off x="179512" y="1196752"/>
            <a:ext cx="9036496" cy="5472608"/>
          </a:xfrm>
        </p:spPr>
        <p:txBody>
          <a:bodyPr>
            <a:normAutofit fontScale="70000" lnSpcReduction="20000"/>
          </a:bodyPr>
          <a:lstStyle/>
          <a:p>
            <a:pPr>
              <a:spcAft>
                <a:spcPts val="600"/>
              </a:spcAft>
              <a:buFont typeface="Arial" panose="020B0604020202020204" pitchFamily="34" charset="0"/>
              <a:buChar char="•"/>
            </a:pPr>
            <a:r>
              <a:rPr lang="en-AU" sz="3100" i="1" dirty="0" smtClean="0"/>
              <a:t>“</a:t>
            </a:r>
            <a:r>
              <a:rPr lang="en-US" sz="3100" i="1" dirty="0" smtClean="0"/>
              <a:t>to </a:t>
            </a:r>
            <a:r>
              <a:rPr lang="en-US" sz="3100" i="1" dirty="0"/>
              <a:t>consider, based on the results of ITU‑R studies:</a:t>
            </a:r>
          </a:p>
          <a:p>
            <a:pPr marL="0" indent="0">
              <a:buNone/>
            </a:pPr>
            <a:r>
              <a:rPr lang="en-US" sz="3000" dirty="0" smtClean="0"/>
              <a:t>     </a:t>
            </a:r>
            <a:r>
              <a:rPr lang="en-US" sz="3000" i="1" u="sng" dirty="0" smtClean="0"/>
              <a:t>Issue 1.9.2</a:t>
            </a:r>
            <a:r>
              <a:rPr lang="en-US" sz="3000" i="1" dirty="0" smtClean="0"/>
              <a:t> - </a:t>
            </a:r>
            <a:r>
              <a:rPr lang="en-US" sz="3000" i="1" dirty="0"/>
              <a:t>modifications of the Radio Regulations, including new </a:t>
            </a:r>
            <a:r>
              <a:rPr lang="en-US" sz="3000" i="1" dirty="0" smtClean="0"/>
              <a:t/>
            </a:r>
            <a:br>
              <a:rPr lang="en-US" sz="3000" i="1" dirty="0" smtClean="0"/>
            </a:br>
            <a:r>
              <a:rPr lang="en-US" sz="3000" i="1" dirty="0" smtClean="0"/>
              <a:t>     spectrum </a:t>
            </a:r>
            <a:r>
              <a:rPr lang="en-US" sz="3000" i="1" dirty="0"/>
              <a:t>allocations to the maritime mobile-satellite service </a:t>
            </a:r>
            <a:r>
              <a:rPr lang="en-US" sz="3000" i="1" dirty="0" smtClean="0"/>
              <a:t/>
            </a:r>
            <a:br>
              <a:rPr lang="en-US" sz="3000" i="1" dirty="0" smtClean="0"/>
            </a:br>
            <a:r>
              <a:rPr lang="en-US" sz="3000" i="1" dirty="0" smtClean="0"/>
              <a:t>     (</a:t>
            </a:r>
            <a:r>
              <a:rPr lang="en-US" sz="3000" i="1" dirty="0"/>
              <a:t>Earth‑to‑space and space-to-Earth), preferably within the frequency </a:t>
            </a:r>
            <a:r>
              <a:rPr lang="en-US" sz="3000" i="1" dirty="0" smtClean="0"/>
              <a:t/>
            </a:r>
            <a:br>
              <a:rPr lang="en-US" sz="3000" i="1" dirty="0" smtClean="0"/>
            </a:br>
            <a:r>
              <a:rPr lang="en-US" sz="3000" i="1" dirty="0" smtClean="0"/>
              <a:t>     bands </a:t>
            </a:r>
            <a:r>
              <a:rPr lang="en-US" sz="3000" i="1" dirty="0"/>
              <a:t>156.0125-157.4375 MHz and 160.6125-162.0375 MHz of </a:t>
            </a:r>
            <a:r>
              <a:rPr lang="en-US" sz="3000" i="1" dirty="0" smtClean="0"/>
              <a:t/>
            </a:r>
            <a:br>
              <a:rPr lang="en-US" sz="3000" i="1" dirty="0" smtClean="0"/>
            </a:br>
            <a:r>
              <a:rPr lang="en-US" sz="3000" i="1" dirty="0" smtClean="0"/>
              <a:t>     Appendix</a:t>
            </a:r>
            <a:r>
              <a:rPr lang="en-US" sz="3000" i="1" dirty="0"/>
              <a:t> </a:t>
            </a:r>
            <a:r>
              <a:rPr lang="en-US" sz="3000" b="1" i="1" dirty="0"/>
              <a:t>18</a:t>
            </a:r>
            <a:r>
              <a:rPr lang="en-US" sz="3000" i="1" dirty="0"/>
              <a:t>, to enable a new VHF data exchange system (VDES) </a:t>
            </a:r>
            <a:r>
              <a:rPr lang="en-US" sz="3000" i="1" dirty="0" smtClean="0"/>
              <a:t/>
            </a:r>
            <a:br>
              <a:rPr lang="en-US" sz="3000" i="1" dirty="0" smtClean="0"/>
            </a:br>
            <a:r>
              <a:rPr lang="en-US" sz="3000" i="1" dirty="0" smtClean="0"/>
              <a:t>     satellite component</a:t>
            </a:r>
            <a:r>
              <a:rPr lang="en-US" sz="3000" i="1" dirty="0"/>
              <a:t>, while ensuring that this component will not </a:t>
            </a:r>
            <a:r>
              <a:rPr lang="en-US" sz="3000" i="1" dirty="0" smtClean="0"/>
              <a:t/>
            </a:r>
            <a:br>
              <a:rPr lang="en-US" sz="3000" i="1" dirty="0" smtClean="0"/>
            </a:br>
            <a:r>
              <a:rPr lang="en-US" sz="3000" i="1" dirty="0" smtClean="0"/>
              <a:t>     degrade </a:t>
            </a:r>
            <a:r>
              <a:rPr lang="en-US" sz="3000" i="1" dirty="0"/>
              <a:t>the </a:t>
            </a:r>
            <a:r>
              <a:rPr lang="en-US" sz="3000" i="1" dirty="0" smtClean="0"/>
              <a:t>current </a:t>
            </a:r>
            <a:r>
              <a:rPr lang="en-US" sz="3000" i="1" dirty="0"/>
              <a:t>terrestrial VDES components, applications </a:t>
            </a:r>
            <a:r>
              <a:rPr lang="en-US" sz="3000" i="1" dirty="0" smtClean="0"/>
              <a:t/>
            </a:r>
            <a:br>
              <a:rPr lang="en-US" sz="3000" i="1" dirty="0" smtClean="0"/>
            </a:br>
            <a:r>
              <a:rPr lang="en-US" sz="3000" i="1" dirty="0" smtClean="0"/>
              <a:t>     specific </a:t>
            </a:r>
            <a:r>
              <a:rPr lang="en-US" sz="3000" i="1" dirty="0"/>
              <a:t>messages </a:t>
            </a:r>
            <a:r>
              <a:rPr lang="en-US" sz="3000" i="1" dirty="0" smtClean="0"/>
              <a:t>(</a:t>
            </a:r>
            <a:r>
              <a:rPr lang="en-US" sz="3000" i="1" dirty="0"/>
              <a:t>ASM) and AIS operations and not impose any </a:t>
            </a:r>
            <a:r>
              <a:rPr lang="en-US" sz="3000" i="1" dirty="0" smtClean="0"/>
              <a:t/>
            </a:r>
            <a:br>
              <a:rPr lang="en-US" sz="3000" i="1" dirty="0" smtClean="0"/>
            </a:br>
            <a:r>
              <a:rPr lang="en-US" sz="3000" i="1" dirty="0" smtClean="0"/>
              <a:t>     additional </a:t>
            </a:r>
            <a:r>
              <a:rPr lang="en-US" sz="3000" i="1" dirty="0"/>
              <a:t>constraints on </a:t>
            </a:r>
            <a:r>
              <a:rPr lang="en-US" sz="3000" i="1" dirty="0" smtClean="0"/>
              <a:t>existing </a:t>
            </a:r>
            <a:r>
              <a:rPr lang="en-US" sz="3000" i="1" dirty="0"/>
              <a:t>services in these and adjacent </a:t>
            </a:r>
            <a:r>
              <a:rPr lang="en-US" sz="3000" i="1" dirty="0" smtClean="0"/>
              <a:t/>
            </a:r>
            <a:br>
              <a:rPr lang="en-US" sz="3000" i="1" dirty="0" smtClean="0"/>
            </a:br>
            <a:r>
              <a:rPr lang="en-US" sz="3000" i="1" dirty="0" smtClean="0"/>
              <a:t>     frequency </a:t>
            </a:r>
            <a:r>
              <a:rPr lang="en-US" sz="3000" i="1" dirty="0"/>
              <a:t>bands as stated in </a:t>
            </a:r>
            <a:r>
              <a:rPr lang="en-US" sz="3000" i="1" dirty="0" smtClean="0"/>
              <a:t>recognizing</a:t>
            </a:r>
            <a:r>
              <a:rPr lang="en-US" sz="3000" i="1" dirty="0"/>
              <a:t> d) and e) of </a:t>
            </a:r>
            <a:r>
              <a:rPr lang="en-AU" sz="3000" i="1" u="sng" dirty="0" smtClean="0"/>
              <a:t>Resolution </a:t>
            </a:r>
            <a:r>
              <a:rPr lang="en-AU" sz="3000" b="1" i="1" u="sng" dirty="0" smtClean="0"/>
              <a:t>360 </a:t>
            </a:r>
            <a:br>
              <a:rPr lang="en-AU" sz="3000" b="1" i="1" u="sng" dirty="0" smtClean="0"/>
            </a:br>
            <a:r>
              <a:rPr lang="en-AU" sz="3000" i="1" dirty="0" smtClean="0"/>
              <a:t>     </a:t>
            </a:r>
            <a:r>
              <a:rPr lang="en-AU" sz="3000" b="1" i="1" u="sng" dirty="0" smtClean="0"/>
              <a:t>(</a:t>
            </a:r>
            <a:r>
              <a:rPr lang="en-AU" sz="3000" b="1" i="1" u="sng" dirty="0"/>
              <a:t>WRC-15</a:t>
            </a:r>
            <a:r>
              <a:rPr lang="en-AU" sz="3000" b="1" i="1" u="sng" dirty="0" smtClean="0"/>
              <a:t>)</a:t>
            </a:r>
            <a:r>
              <a:rPr lang="en-AU" sz="3000" i="1" dirty="0" smtClean="0"/>
              <a:t>”</a:t>
            </a:r>
            <a:endParaRPr lang="en-AU" sz="3000" i="1" dirty="0"/>
          </a:p>
          <a:p>
            <a:pPr lvl="1">
              <a:spcBef>
                <a:spcPts val="600"/>
              </a:spcBef>
              <a:spcAft>
                <a:spcPts val="600"/>
              </a:spcAft>
              <a:buFont typeface="Courier New" panose="02070309020205020404" pitchFamily="49" charset="0"/>
              <a:buChar char="o"/>
            </a:pPr>
            <a:r>
              <a:rPr lang="en-US" sz="2900" u="sng" dirty="0"/>
              <a:t>Aviation view</a:t>
            </a:r>
            <a:r>
              <a:rPr lang="en-US" sz="2900" dirty="0"/>
              <a:t>: </a:t>
            </a:r>
            <a:r>
              <a:rPr lang="en-AU" sz="2900" dirty="0"/>
              <a:t>Support </a:t>
            </a:r>
            <a:r>
              <a:rPr lang="en-US" sz="2900" dirty="0"/>
              <a:t>enhanced maritime communications, but monitor to ensure no impact to aviation systems</a:t>
            </a:r>
          </a:p>
          <a:p>
            <a:pPr>
              <a:spcAft>
                <a:spcPts val="600"/>
              </a:spcAft>
              <a:buFont typeface="Arial" panose="020B0604020202020204" pitchFamily="34" charset="0"/>
              <a:buChar char="•"/>
            </a:pPr>
            <a:r>
              <a:rPr lang="en-US" sz="3100" b="1" dirty="0"/>
              <a:t>APT Preliminary Views:</a:t>
            </a:r>
          </a:p>
          <a:p>
            <a:pPr lvl="1">
              <a:spcBef>
                <a:spcPts val="0"/>
              </a:spcBef>
              <a:spcAft>
                <a:spcPts val="600"/>
              </a:spcAft>
              <a:buFont typeface="Courier New" panose="02070309020205020404" pitchFamily="49" charset="0"/>
              <a:buChar char="o"/>
            </a:pPr>
            <a:r>
              <a:rPr lang="en-AU" sz="2900" dirty="0" smtClean="0"/>
              <a:t>TBD</a:t>
            </a:r>
          </a:p>
          <a:p>
            <a:pPr>
              <a:spcAft>
                <a:spcPts val="600"/>
              </a:spcAft>
              <a:buFont typeface="Arial" panose="020B0604020202020204" pitchFamily="34" charset="0"/>
              <a:buChar char="•"/>
            </a:pPr>
            <a:r>
              <a:rPr lang="en-AU" sz="3100" b="1" dirty="0"/>
              <a:t>Candidates for DG Chairmen (DG 5-4)</a:t>
            </a:r>
          </a:p>
          <a:p>
            <a:pPr lvl="1">
              <a:spcBef>
                <a:spcPts val="0"/>
              </a:spcBef>
              <a:spcAft>
                <a:spcPts val="600"/>
              </a:spcAft>
              <a:buFont typeface="Courier New" panose="02070309020205020404" pitchFamily="49" charset="0"/>
              <a:buChar char="o"/>
            </a:pPr>
            <a:r>
              <a:rPr lang="en-AU" sz="2900" dirty="0"/>
              <a:t>[Mr Yoshio Miyadera – Japan]</a:t>
            </a:r>
          </a:p>
        </p:txBody>
      </p:sp>
    </p:spTree>
    <p:extLst>
      <p:ext uri="{BB962C8B-B14F-4D97-AF65-F5344CB8AC3E}">
        <p14:creationId xmlns:p14="http://schemas.microsoft.com/office/powerpoint/2010/main" val="1630663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normAutofit/>
          </a:bodyPr>
          <a:lstStyle/>
          <a:p>
            <a:r>
              <a:rPr lang="en-US" b="1" dirty="0"/>
              <a:t>Agenda Item </a:t>
            </a:r>
            <a:r>
              <a:rPr lang="en-US" b="1" dirty="0" smtClean="0"/>
              <a:t>1.11 (</a:t>
            </a:r>
            <a:r>
              <a:rPr lang="en-AU" b="1" dirty="0" smtClean="0"/>
              <a:t>Railway)</a:t>
            </a:r>
            <a:endParaRPr lang="en-US" b="1" dirty="0"/>
          </a:p>
        </p:txBody>
      </p:sp>
      <p:sp>
        <p:nvSpPr>
          <p:cNvPr id="3" name="Content Placeholder 2"/>
          <p:cNvSpPr>
            <a:spLocks noGrp="1"/>
          </p:cNvSpPr>
          <p:nvPr>
            <p:ph sz="quarter" idx="1"/>
          </p:nvPr>
        </p:nvSpPr>
        <p:spPr>
          <a:xfrm>
            <a:off x="323528" y="1340768"/>
            <a:ext cx="8503920" cy="5184576"/>
          </a:xfrm>
        </p:spPr>
        <p:txBody>
          <a:bodyPr>
            <a:normAutofit/>
          </a:bodyPr>
          <a:lstStyle/>
          <a:p>
            <a:pPr>
              <a:lnSpc>
                <a:spcPct val="80000"/>
              </a:lnSpc>
              <a:spcAft>
                <a:spcPts val="600"/>
              </a:spcAft>
              <a:buFont typeface="Arial" panose="020B0604020202020204" pitchFamily="34" charset="0"/>
              <a:buChar char="•"/>
            </a:pPr>
            <a:r>
              <a:rPr lang="en-AU" sz="2400" i="1" dirty="0"/>
              <a:t>“to </a:t>
            </a:r>
            <a:r>
              <a:rPr lang="en-US" sz="2400" i="1" dirty="0"/>
              <a:t>take necessary actions, as appropriate, to facilitate global or regional harmonized frequency bands to support railway radiocommunication systems between train and trackside within existing mobile service allocations, in accordance with </a:t>
            </a:r>
            <a:r>
              <a:rPr lang="en-AU" sz="2400" i="1" u="sng" dirty="0"/>
              <a:t>Resolution </a:t>
            </a:r>
            <a:r>
              <a:rPr lang="en-AU" sz="2400" b="1" i="1" u="sng" dirty="0"/>
              <a:t>236 (WRC-15)</a:t>
            </a:r>
            <a:r>
              <a:rPr lang="en-AU" sz="2400" i="1" dirty="0"/>
              <a:t>”</a:t>
            </a:r>
            <a:r>
              <a:rPr lang="en-AU" sz="2400" b="1" i="1" u="sng" dirty="0"/>
              <a:t> </a:t>
            </a:r>
          </a:p>
          <a:p>
            <a:pPr lvl="1">
              <a:lnSpc>
                <a:spcPct val="80000"/>
              </a:lnSpc>
              <a:spcBef>
                <a:spcPts val="900"/>
              </a:spcBef>
              <a:spcAft>
                <a:spcPts val="1200"/>
              </a:spcAft>
              <a:buFont typeface="Courier New" panose="02070309020205020404" pitchFamily="49" charset="0"/>
              <a:buChar char="o"/>
            </a:pPr>
            <a:r>
              <a:rPr lang="en-US" sz="2200" u="sng" dirty="0"/>
              <a:t>Aviation view</a:t>
            </a:r>
            <a:r>
              <a:rPr lang="en-US" sz="2200" dirty="0"/>
              <a:t>: Ensure protection of aviation systems</a:t>
            </a:r>
          </a:p>
          <a:p>
            <a:pPr>
              <a:lnSpc>
                <a:spcPct val="80000"/>
              </a:lnSpc>
              <a:spcAft>
                <a:spcPts val="600"/>
              </a:spcAft>
              <a:buFont typeface="Arial" panose="020B0604020202020204" pitchFamily="34" charset="0"/>
              <a:buChar char="•"/>
            </a:pPr>
            <a:r>
              <a:rPr lang="en-US" sz="2400" b="1" dirty="0"/>
              <a:t>APT Preliminary Views:</a:t>
            </a:r>
          </a:p>
          <a:p>
            <a:pPr lvl="1">
              <a:lnSpc>
                <a:spcPct val="80000"/>
              </a:lnSpc>
              <a:spcBef>
                <a:spcPts val="900"/>
              </a:spcBef>
              <a:spcAft>
                <a:spcPts val="1200"/>
              </a:spcAft>
              <a:buFont typeface="Courier New" panose="02070309020205020404" pitchFamily="49" charset="0"/>
              <a:buChar char="o"/>
            </a:pPr>
            <a:r>
              <a:rPr lang="en-AU" sz="2200" dirty="0" smtClean="0"/>
              <a:t>TBD</a:t>
            </a:r>
          </a:p>
          <a:p>
            <a:pPr>
              <a:lnSpc>
                <a:spcPct val="80000"/>
              </a:lnSpc>
              <a:spcAft>
                <a:spcPts val="600"/>
              </a:spcAft>
              <a:buFont typeface="Arial" panose="020B0604020202020204" pitchFamily="34" charset="0"/>
              <a:buChar char="•"/>
            </a:pPr>
            <a:r>
              <a:rPr lang="en-AU" sz="2400" b="1" dirty="0"/>
              <a:t>Candidates for DG Chairmen (DG 1-1)</a:t>
            </a:r>
          </a:p>
          <a:p>
            <a:pPr lvl="1">
              <a:lnSpc>
                <a:spcPct val="80000"/>
              </a:lnSpc>
              <a:spcBef>
                <a:spcPts val="900"/>
              </a:spcBef>
              <a:spcAft>
                <a:spcPts val="600"/>
              </a:spcAft>
              <a:buFont typeface="Courier New" panose="02070309020205020404" pitchFamily="49" charset="0"/>
              <a:buChar char="o"/>
            </a:pPr>
            <a:r>
              <a:rPr lang="en-AU" sz="2200" dirty="0"/>
              <a:t>[Mr Liu Bin – China]</a:t>
            </a:r>
          </a:p>
          <a:p>
            <a:pPr lvl="1">
              <a:lnSpc>
                <a:spcPct val="80000"/>
              </a:lnSpc>
              <a:spcBef>
                <a:spcPts val="600"/>
              </a:spcBef>
              <a:spcAft>
                <a:spcPts val="600"/>
              </a:spcAft>
              <a:buFont typeface="Courier New" panose="02070309020205020404" pitchFamily="49" charset="0"/>
              <a:buChar char="o"/>
            </a:pPr>
            <a:r>
              <a:rPr lang="en-AU" sz="2200" dirty="0"/>
              <a:t>[Dr Andrei Qiantori – Indonesia]</a:t>
            </a:r>
          </a:p>
          <a:p>
            <a:pPr lvl="1">
              <a:lnSpc>
                <a:spcPct val="80000"/>
              </a:lnSpc>
              <a:spcBef>
                <a:spcPts val="600"/>
              </a:spcBef>
              <a:spcAft>
                <a:spcPts val="600"/>
              </a:spcAft>
              <a:buFont typeface="Courier New" panose="02070309020205020404" pitchFamily="49" charset="0"/>
              <a:buChar char="o"/>
            </a:pPr>
            <a:r>
              <a:rPr lang="en-AU" sz="2200" dirty="0"/>
              <a:t>[Mr Nguyen Anh Tuan – Vietnam]	</a:t>
            </a:r>
          </a:p>
          <a:p>
            <a:pPr lvl="1"/>
            <a:endParaRPr lang="en-AU" sz="2000" dirty="0"/>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3309756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normAutofit/>
          </a:bodyPr>
          <a:lstStyle/>
          <a:p>
            <a:r>
              <a:rPr lang="en-US" b="1" dirty="0"/>
              <a:t>Agenda Item </a:t>
            </a:r>
            <a:r>
              <a:rPr lang="en-US" b="1" dirty="0" smtClean="0"/>
              <a:t>1.12 (</a:t>
            </a:r>
            <a:r>
              <a:rPr lang="en-AU" b="1" dirty="0" smtClean="0"/>
              <a:t>ITS)</a:t>
            </a:r>
            <a:endParaRPr lang="en-US" b="1" dirty="0"/>
          </a:p>
        </p:txBody>
      </p:sp>
      <p:sp>
        <p:nvSpPr>
          <p:cNvPr id="3" name="Content Placeholder 2"/>
          <p:cNvSpPr>
            <a:spLocks noGrp="1"/>
          </p:cNvSpPr>
          <p:nvPr>
            <p:ph sz="quarter" idx="1"/>
          </p:nvPr>
        </p:nvSpPr>
        <p:spPr>
          <a:xfrm>
            <a:off x="395536" y="1412776"/>
            <a:ext cx="8503920" cy="4824536"/>
          </a:xfrm>
        </p:spPr>
        <p:txBody>
          <a:bodyPr>
            <a:normAutofit/>
          </a:bodyPr>
          <a:lstStyle/>
          <a:p>
            <a:pPr>
              <a:lnSpc>
                <a:spcPct val="80000"/>
              </a:lnSpc>
              <a:spcAft>
                <a:spcPts val="600"/>
              </a:spcAft>
              <a:buFont typeface="Arial" panose="020B0604020202020204" pitchFamily="34" charset="0"/>
              <a:buChar char="•"/>
            </a:pPr>
            <a:r>
              <a:rPr lang="en-AU" sz="2400" i="1" dirty="0" smtClean="0"/>
              <a:t>“to </a:t>
            </a:r>
            <a:r>
              <a:rPr lang="en-US" sz="2400" i="1" dirty="0"/>
              <a:t>consider possible global or regional harmonized frequency bands, to the maximum extent possible, for the implementation of evolving Intelligent Transport Systems (ITS) under existing mobile-service allocations, in accordance with </a:t>
            </a:r>
            <a:r>
              <a:rPr lang="en-AU" sz="2400" i="1" u="sng" dirty="0"/>
              <a:t>Resolution </a:t>
            </a:r>
            <a:r>
              <a:rPr lang="en-AU" sz="2400" b="1" i="1" u="sng" dirty="0"/>
              <a:t>237 (WRC-15)</a:t>
            </a:r>
            <a:r>
              <a:rPr lang="en-AU" sz="2400" i="1" dirty="0"/>
              <a:t>” </a:t>
            </a:r>
          </a:p>
          <a:p>
            <a:pPr lvl="1">
              <a:lnSpc>
                <a:spcPct val="80000"/>
              </a:lnSpc>
              <a:spcBef>
                <a:spcPts val="900"/>
              </a:spcBef>
              <a:spcAft>
                <a:spcPts val="1500"/>
              </a:spcAft>
              <a:buFont typeface="Courier New" panose="02070309020205020404" pitchFamily="49" charset="0"/>
              <a:buChar char="o"/>
            </a:pPr>
            <a:r>
              <a:rPr lang="en-US" sz="2200" u="sng" dirty="0"/>
              <a:t>Aviation view</a:t>
            </a:r>
            <a:r>
              <a:rPr lang="en-US" sz="2200" dirty="0"/>
              <a:t>: Ensure protection of aviation systems</a:t>
            </a:r>
          </a:p>
          <a:p>
            <a:pPr>
              <a:lnSpc>
                <a:spcPct val="80000"/>
              </a:lnSpc>
              <a:spcAft>
                <a:spcPts val="600"/>
              </a:spcAft>
              <a:buFont typeface="Arial" panose="020B0604020202020204" pitchFamily="34" charset="0"/>
              <a:buChar char="•"/>
            </a:pPr>
            <a:r>
              <a:rPr lang="en-US" sz="2400" b="1" dirty="0"/>
              <a:t>APT Preliminary Views:</a:t>
            </a:r>
          </a:p>
          <a:p>
            <a:pPr lvl="1">
              <a:lnSpc>
                <a:spcPct val="80000"/>
              </a:lnSpc>
              <a:spcBef>
                <a:spcPts val="900"/>
              </a:spcBef>
              <a:spcAft>
                <a:spcPts val="1200"/>
              </a:spcAft>
              <a:buFont typeface="Courier New" panose="02070309020205020404" pitchFamily="49" charset="0"/>
              <a:buChar char="o"/>
            </a:pPr>
            <a:r>
              <a:rPr lang="en-AU" sz="2200" dirty="0"/>
              <a:t>TBD</a:t>
            </a:r>
          </a:p>
          <a:p>
            <a:pPr marL="274320" lvl="1">
              <a:buClr>
                <a:schemeClr val="accent1"/>
              </a:buClr>
              <a:buSzPct val="85000"/>
              <a:buFont typeface="Wingdings 2"/>
              <a:buChar char=""/>
            </a:pPr>
            <a:r>
              <a:rPr lang="en-AU" sz="2400" b="1" dirty="0">
                <a:solidFill>
                  <a:schemeClr val="tx1"/>
                </a:solidFill>
              </a:rPr>
              <a:t>Candidates for </a:t>
            </a:r>
            <a:r>
              <a:rPr lang="en-AU" sz="2400" b="1" dirty="0" smtClean="0">
                <a:solidFill>
                  <a:schemeClr val="tx1"/>
                </a:solidFill>
              </a:rPr>
              <a:t>DG </a:t>
            </a:r>
            <a:r>
              <a:rPr lang="en-AU" sz="2400" b="1" dirty="0">
                <a:solidFill>
                  <a:schemeClr val="tx1"/>
                </a:solidFill>
              </a:rPr>
              <a:t>Chairmen </a:t>
            </a:r>
            <a:r>
              <a:rPr lang="en-AU" sz="2400" b="1" dirty="0" smtClean="0">
                <a:solidFill>
                  <a:schemeClr val="tx1"/>
                </a:solidFill>
              </a:rPr>
              <a:t>(</a:t>
            </a:r>
            <a:r>
              <a:rPr lang="en-AU" sz="2400" b="1" dirty="0">
                <a:solidFill>
                  <a:schemeClr val="tx1"/>
                </a:solidFill>
              </a:rPr>
              <a:t>DG </a:t>
            </a:r>
            <a:r>
              <a:rPr lang="en-AU" sz="2400" b="1" dirty="0" smtClean="0">
                <a:solidFill>
                  <a:schemeClr val="tx1"/>
                </a:solidFill>
              </a:rPr>
              <a:t>1-2)</a:t>
            </a:r>
            <a:endParaRPr lang="en-AU" sz="2400" b="1" dirty="0">
              <a:solidFill>
                <a:schemeClr val="tx1"/>
              </a:solidFill>
            </a:endParaRPr>
          </a:p>
          <a:p>
            <a:pPr lvl="1">
              <a:lnSpc>
                <a:spcPct val="80000"/>
              </a:lnSpc>
              <a:spcBef>
                <a:spcPts val="900"/>
              </a:spcBef>
              <a:spcAft>
                <a:spcPts val="600"/>
              </a:spcAft>
              <a:buFont typeface="Courier New" panose="02070309020205020404" pitchFamily="49" charset="0"/>
              <a:buChar char="o"/>
            </a:pPr>
            <a:r>
              <a:rPr lang="en-AU" sz="2200" dirty="0"/>
              <a:t>[Mr Satoshi Oyama – Japan] </a:t>
            </a:r>
          </a:p>
          <a:p>
            <a:pPr lvl="1">
              <a:lnSpc>
                <a:spcPct val="80000"/>
              </a:lnSpc>
              <a:spcBef>
                <a:spcPts val="600"/>
              </a:spcBef>
              <a:spcAft>
                <a:spcPts val="600"/>
              </a:spcAft>
              <a:buFont typeface="Courier New" panose="02070309020205020404" pitchFamily="49" charset="0"/>
              <a:buChar char="o"/>
            </a:pPr>
            <a:r>
              <a:rPr lang="en-AU" sz="2200" dirty="0"/>
              <a:t>[Mr Suppapol Jaroonvanichkul – Thailand] </a:t>
            </a:r>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1342341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04" y="476672"/>
            <a:ext cx="8156575" cy="719138"/>
          </a:xfrm>
        </p:spPr>
        <p:txBody>
          <a:bodyPr>
            <a:normAutofit/>
          </a:bodyPr>
          <a:lstStyle/>
          <a:p>
            <a:r>
              <a:rPr lang="en-US" b="1" dirty="0"/>
              <a:t>Agenda Item </a:t>
            </a:r>
            <a:r>
              <a:rPr lang="en-US" b="1" dirty="0" smtClean="0"/>
              <a:t>1.13 (</a:t>
            </a:r>
            <a:r>
              <a:rPr lang="en-AU" b="1" dirty="0" smtClean="0"/>
              <a:t>IMT-2020)</a:t>
            </a:r>
            <a:endParaRPr lang="en-US" b="1" dirty="0"/>
          </a:p>
        </p:txBody>
      </p:sp>
      <p:sp>
        <p:nvSpPr>
          <p:cNvPr id="3" name="Content Placeholder 2"/>
          <p:cNvSpPr>
            <a:spLocks noGrp="1"/>
          </p:cNvSpPr>
          <p:nvPr>
            <p:ph sz="quarter" idx="1"/>
          </p:nvPr>
        </p:nvSpPr>
        <p:spPr>
          <a:xfrm>
            <a:off x="324836" y="1109900"/>
            <a:ext cx="8503920" cy="5760640"/>
          </a:xfrm>
        </p:spPr>
        <p:txBody>
          <a:bodyPr>
            <a:normAutofit lnSpcReduction="10000"/>
          </a:bodyPr>
          <a:lstStyle/>
          <a:p>
            <a:pPr>
              <a:lnSpc>
                <a:spcPct val="90000"/>
              </a:lnSpc>
              <a:spcAft>
                <a:spcPts val="600"/>
              </a:spcAft>
              <a:buFont typeface="Arial" panose="020B0604020202020204" pitchFamily="34" charset="0"/>
              <a:buChar char="•"/>
            </a:pPr>
            <a:r>
              <a:rPr lang="en-AU" sz="2400" i="1" dirty="0"/>
              <a:t>“to </a:t>
            </a:r>
            <a:r>
              <a:rPr lang="en-US" sz="2400" i="1" dirty="0"/>
              <a:t>consider identification of frequency bands for the future development of International Mobile Telecommunications (IMT), including possible additional allocations to the mobile service on a primary basis, in accordance with </a:t>
            </a:r>
            <a:r>
              <a:rPr lang="en-AU" sz="2400" i="1" u="sng" dirty="0"/>
              <a:t>Resolution </a:t>
            </a:r>
            <a:r>
              <a:rPr lang="en-AU" sz="2400" b="1" i="1" u="sng" dirty="0"/>
              <a:t>238 (WRC-15)</a:t>
            </a:r>
            <a:r>
              <a:rPr lang="en-AU" sz="2400" i="1" dirty="0"/>
              <a:t>” </a:t>
            </a:r>
          </a:p>
          <a:p>
            <a:pPr lvl="1">
              <a:lnSpc>
                <a:spcPct val="110000"/>
              </a:lnSpc>
              <a:spcBef>
                <a:spcPts val="300"/>
              </a:spcBef>
              <a:spcAft>
                <a:spcPts val="0"/>
              </a:spcAft>
              <a:buFont typeface="Courier New" panose="02070309020205020404" pitchFamily="49" charset="0"/>
              <a:buChar char="o"/>
            </a:pPr>
            <a:r>
              <a:rPr lang="en-US" sz="2200" dirty="0"/>
              <a:t>Studies on frequency-related matters for IMT identification including possible additional allocations to the mobile services on a primary basis in portion(s) of the frequency range </a:t>
            </a:r>
            <a:r>
              <a:rPr lang="en-US" sz="2200" dirty="0" smtClean="0"/>
              <a:t/>
            </a:r>
            <a:br>
              <a:rPr lang="en-US" sz="2200" dirty="0" smtClean="0"/>
            </a:br>
            <a:r>
              <a:rPr lang="en-US" sz="2200" dirty="0" smtClean="0"/>
              <a:t>24.25 </a:t>
            </a:r>
            <a:r>
              <a:rPr lang="en-US" sz="2200" dirty="0"/>
              <a:t>- 86 GHz </a:t>
            </a:r>
          </a:p>
          <a:p>
            <a:pPr lvl="1">
              <a:lnSpc>
                <a:spcPct val="110000"/>
              </a:lnSpc>
              <a:spcBef>
                <a:spcPts val="600"/>
              </a:spcBef>
              <a:spcAft>
                <a:spcPts val="600"/>
              </a:spcAft>
              <a:buFont typeface="Courier New" panose="02070309020205020404" pitchFamily="49" charset="0"/>
              <a:buChar char="o"/>
            </a:pPr>
            <a:r>
              <a:rPr lang="en-US" sz="2200" u="sng" dirty="0"/>
              <a:t>Aviation view</a:t>
            </a:r>
            <a:r>
              <a:rPr lang="en-US" sz="2200" dirty="0"/>
              <a:t>: Monitor to make sure no impact on commercial systems used by civil </a:t>
            </a:r>
            <a:r>
              <a:rPr lang="en-US" sz="2200" dirty="0" smtClean="0"/>
              <a:t>aviation</a:t>
            </a:r>
          </a:p>
          <a:p>
            <a:pPr>
              <a:lnSpc>
                <a:spcPct val="90000"/>
              </a:lnSpc>
              <a:spcAft>
                <a:spcPts val="600"/>
              </a:spcAft>
              <a:buFont typeface="Arial" panose="020B0604020202020204" pitchFamily="34" charset="0"/>
              <a:buChar char="•"/>
            </a:pPr>
            <a:r>
              <a:rPr lang="en-US" sz="2400" b="1" dirty="0"/>
              <a:t>APT Preliminary Views:</a:t>
            </a:r>
          </a:p>
          <a:p>
            <a:pPr lvl="1">
              <a:lnSpc>
                <a:spcPct val="90000"/>
              </a:lnSpc>
              <a:spcBef>
                <a:spcPts val="300"/>
              </a:spcBef>
              <a:spcAft>
                <a:spcPts val="600"/>
              </a:spcAft>
              <a:buFont typeface="Courier New" panose="02070309020205020404" pitchFamily="49" charset="0"/>
              <a:buChar char="o"/>
            </a:pPr>
            <a:r>
              <a:rPr lang="en-AU" sz="2200" dirty="0" smtClean="0"/>
              <a:t>TBD</a:t>
            </a:r>
          </a:p>
          <a:p>
            <a:pPr>
              <a:lnSpc>
                <a:spcPct val="90000"/>
              </a:lnSpc>
              <a:spcAft>
                <a:spcPts val="600"/>
              </a:spcAft>
              <a:buFont typeface="Arial" panose="020B0604020202020204" pitchFamily="34" charset="0"/>
              <a:buChar char="•"/>
            </a:pPr>
            <a:r>
              <a:rPr lang="en-AU" sz="2400" b="1" dirty="0"/>
              <a:t>Candidates for DG Chairmen (DG 2-1)</a:t>
            </a:r>
          </a:p>
          <a:p>
            <a:pPr lvl="1">
              <a:spcBef>
                <a:spcPts val="300"/>
              </a:spcBef>
              <a:spcAft>
                <a:spcPts val="1200"/>
              </a:spcAft>
              <a:buFont typeface="Courier New" panose="02070309020205020404" pitchFamily="49" charset="0"/>
              <a:buChar char="o"/>
            </a:pPr>
            <a:r>
              <a:rPr lang="en-AU" sz="2200" dirty="0"/>
              <a:t>Dr Hiroyuki Atarashi – Japan</a:t>
            </a:r>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5904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normAutofit/>
          </a:bodyPr>
          <a:lstStyle/>
          <a:p>
            <a:r>
              <a:rPr lang="en-US" b="1" dirty="0"/>
              <a:t>Agenda Item </a:t>
            </a:r>
            <a:r>
              <a:rPr lang="en-US" b="1" dirty="0" smtClean="0"/>
              <a:t>1.14 (</a:t>
            </a:r>
            <a:r>
              <a:rPr lang="en-AU" b="1" dirty="0" smtClean="0"/>
              <a:t>HAPS)</a:t>
            </a:r>
            <a:endParaRPr lang="en-US" b="1" dirty="0"/>
          </a:p>
        </p:txBody>
      </p:sp>
      <p:sp>
        <p:nvSpPr>
          <p:cNvPr id="3" name="Content Placeholder 2"/>
          <p:cNvSpPr>
            <a:spLocks noGrp="1"/>
          </p:cNvSpPr>
          <p:nvPr>
            <p:ph sz="quarter" idx="1"/>
          </p:nvPr>
        </p:nvSpPr>
        <p:spPr>
          <a:xfrm>
            <a:off x="323528" y="1235173"/>
            <a:ext cx="8503920" cy="5544616"/>
          </a:xfrm>
        </p:spPr>
        <p:txBody>
          <a:bodyPr>
            <a:normAutofit fontScale="92500" lnSpcReduction="20000"/>
          </a:bodyPr>
          <a:lstStyle/>
          <a:p>
            <a:pPr>
              <a:spcAft>
                <a:spcPts val="600"/>
              </a:spcAft>
              <a:buFont typeface="Arial" panose="020B0604020202020204" pitchFamily="34" charset="0"/>
              <a:buChar char="•"/>
            </a:pPr>
            <a:r>
              <a:rPr lang="en-AU" sz="2600" i="1" dirty="0"/>
              <a:t>“to </a:t>
            </a:r>
            <a:r>
              <a:rPr lang="en-US" sz="2600" i="1" dirty="0"/>
              <a:t>consider, on the basis of ITU‑R studies in accordance with </a:t>
            </a:r>
            <a:r>
              <a:rPr lang="en-AU" sz="2600" i="1" u="sng" dirty="0"/>
              <a:t>Resolution </a:t>
            </a:r>
            <a:r>
              <a:rPr lang="en-AU" sz="2600" b="1" i="1" u="sng" dirty="0"/>
              <a:t>160 (WRC-15)</a:t>
            </a:r>
            <a:r>
              <a:rPr lang="en-AU" sz="2600" i="1" dirty="0">
                <a:effectLst>
                  <a:outerShdw blurRad="38100" dist="38100" dir="2700000" algn="tl">
                    <a:srgbClr val="000000">
                      <a:alpha val="43137"/>
                    </a:srgbClr>
                  </a:outerShdw>
                </a:effectLst>
              </a:rPr>
              <a:t>, </a:t>
            </a:r>
            <a:r>
              <a:rPr lang="en-US" sz="2600" i="1" dirty="0"/>
              <a:t>appropriate regulatory actions for high-altitude platform stations (HAPS), within existing fixed-service allocations</a:t>
            </a:r>
            <a:r>
              <a:rPr lang="en-AU" sz="2600" i="1" dirty="0"/>
              <a:t>” </a:t>
            </a:r>
          </a:p>
          <a:p>
            <a:pPr lvl="1">
              <a:lnSpc>
                <a:spcPct val="120000"/>
              </a:lnSpc>
              <a:spcBef>
                <a:spcPts val="300"/>
              </a:spcBef>
              <a:spcAft>
                <a:spcPts val="1200"/>
              </a:spcAft>
              <a:buFont typeface="Courier New" panose="02070309020205020404" pitchFamily="49" charset="0"/>
              <a:buChar char="o"/>
            </a:pPr>
            <a:r>
              <a:rPr lang="en-US" sz="2400" u="sng" dirty="0"/>
              <a:t>Aviation view</a:t>
            </a:r>
            <a:r>
              <a:rPr lang="en-US" sz="2400" dirty="0"/>
              <a:t>: If studies show no impact on aviation systems, support concept of using UAS/RPAS for HAPS platform, provided no constraint on future use of HAPS fixed links for aeronautical communications</a:t>
            </a:r>
          </a:p>
          <a:p>
            <a:pPr>
              <a:spcAft>
                <a:spcPts val="600"/>
              </a:spcAft>
              <a:buFont typeface="Arial" panose="020B0604020202020204" pitchFamily="34" charset="0"/>
              <a:buChar char="•"/>
            </a:pPr>
            <a:r>
              <a:rPr lang="en-US" sz="2600" b="1" dirty="0"/>
              <a:t>APT Preliminary Views:</a:t>
            </a:r>
          </a:p>
          <a:p>
            <a:pPr lvl="1">
              <a:lnSpc>
                <a:spcPct val="90000"/>
              </a:lnSpc>
              <a:spcBef>
                <a:spcPts val="600"/>
              </a:spcBef>
              <a:spcAft>
                <a:spcPts val="600"/>
              </a:spcAft>
              <a:buFont typeface="Courier New" panose="02070309020205020404" pitchFamily="49" charset="0"/>
              <a:buChar char="o"/>
            </a:pPr>
            <a:r>
              <a:rPr lang="en-AU" sz="2400" dirty="0"/>
              <a:t>TBD</a:t>
            </a:r>
          </a:p>
          <a:p>
            <a:pPr>
              <a:spcAft>
                <a:spcPts val="600"/>
              </a:spcAft>
              <a:buFont typeface="Arial" panose="020B0604020202020204" pitchFamily="34" charset="0"/>
              <a:buChar char="•"/>
            </a:pPr>
            <a:r>
              <a:rPr lang="en-AU" sz="2600" b="1" dirty="0"/>
              <a:t>Candidates for DG Chairmen (DG 1-3)</a:t>
            </a:r>
          </a:p>
          <a:p>
            <a:pPr lvl="1">
              <a:spcBef>
                <a:spcPts val="600"/>
              </a:spcBef>
              <a:spcAft>
                <a:spcPts val="0"/>
              </a:spcAft>
              <a:buFont typeface="Courier New" panose="02070309020205020404" pitchFamily="49" charset="0"/>
              <a:buChar char="o"/>
            </a:pPr>
            <a:r>
              <a:rPr lang="en-AU" sz="2400" dirty="0"/>
              <a:t>[Dr Andri Qiantori – </a:t>
            </a:r>
            <a:r>
              <a:rPr lang="it-IT" sz="2400" dirty="0"/>
              <a:t>Indonesia</a:t>
            </a:r>
            <a:r>
              <a:rPr lang="en-AU" sz="2400" dirty="0"/>
              <a:t>]</a:t>
            </a:r>
          </a:p>
          <a:p>
            <a:pPr lvl="1">
              <a:spcBef>
                <a:spcPts val="600"/>
              </a:spcBef>
              <a:spcAft>
                <a:spcPts val="0"/>
              </a:spcAft>
              <a:buFont typeface="Courier New" panose="02070309020205020404" pitchFamily="49" charset="0"/>
              <a:buChar char="o"/>
            </a:pPr>
            <a:r>
              <a:rPr lang="en-AU" sz="2400" dirty="0"/>
              <a:t>[Mr Nguyen Anh Tuan – Vietnam] </a:t>
            </a:r>
          </a:p>
          <a:p>
            <a:pPr lvl="1">
              <a:spcBef>
                <a:spcPts val="600"/>
              </a:spcBef>
              <a:spcAft>
                <a:spcPts val="0"/>
              </a:spcAft>
              <a:buFont typeface="Courier New" panose="02070309020205020404" pitchFamily="49" charset="0"/>
              <a:buChar char="o"/>
            </a:pPr>
            <a:r>
              <a:rPr lang="it-IT" sz="2400" dirty="0"/>
              <a:t>[Mr Mahdi Abyaneh Nazari – Iran]</a:t>
            </a:r>
            <a:endParaRPr lang="en-AU" sz="2400" dirty="0"/>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2501356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normAutofit/>
          </a:bodyPr>
          <a:lstStyle/>
          <a:p>
            <a:r>
              <a:rPr lang="en-US" b="1" dirty="0"/>
              <a:t>Agenda Item </a:t>
            </a:r>
            <a:r>
              <a:rPr lang="en-US" b="1" dirty="0" smtClean="0"/>
              <a:t>1.16 (</a:t>
            </a:r>
            <a:r>
              <a:rPr lang="en-AU" b="1" dirty="0" smtClean="0"/>
              <a:t>RLAN)</a:t>
            </a:r>
            <a:endParaRPr lang="en-US" b="1" dirty="0"/>
          </a:p>
        </p:txBody>
      </p:sp>
      <p:sp>
        <p:nvSpPr>
          <p:cNvPr id="3" name="Content Placeholder 2"/>
          <p:cNvSpPr>
            <a:spLocks noGrp="1"/>
          </p:cNvSpPr>
          <p:nvPr>
            <p:ph sz="quarter" idx="1"/>
          </p:nvPr>
        </p:nvSpPr>
        <p:spPr>
          <a:xfrm>
            <a:off x="323528" y="1268760"/>
            <a:ext cx="8503920" cy="5329534"/>
          </a:xfrm>
        </p:spPr>
        <p:txBody>
          <a:bodyPr>
            <a:normAutofit lnSpcReduction="10000"/>
          </a:bodyPr>
          <a:lstStyle/>
          <a:p>
            <a:pPr>
              <a:lnSpc>
                <a:spcPct val="90000"/>
              </a:lnSpc>
              <a:spcAft>
                <a:spcPts val="600"/>
              </a:spcAft>
              <a:buFont typeface="Arial" panose="020B0604020202020204" pitchFamily="34" charset="0"/>
              <a:buChar char="•"/>
            </a:pPr>
            <a:r>
              <a:rPr lang="en-AU" sz="2400" i="1" dirty="0"/>
              <a:t>“to </a:t>
            </a:r>
            <a:r>
              <a:rPr lang="en-US" sz="2400" i="1" dirty="0"/>
              <a:t>consider issues related to wireless access systems, including radio local area networks (WAS/RLAN), in the frequency bands between 5 150 MHz and 5 925 MHz, and take the appropriate regulatory actions, including additional spectrum allocations to the mobile service, in accordance with </a:t>
            </a:r>
            <a:r>
              <a:rPr lang="en-AU" sz="2400" i="1" u="sng" dirty="0"/>
              <a:t>Resolution </a:t>
            </a:r>
            <a:r>
              <a:rPr lang="en-AU" sz="2400" b="1" i="1" u="sng" dirty="0"/>
              <a:t>239 (WRC-15)</a:t>
            </a:r>
            <a:r>
              <a:rPr lang="en-AU" sz="2400" i="1" dirty="0"/>
              <a:t>”</a:t>
            </a:r>
            <a:r>
              <a:rPr lang="en-AU" sz="2400" b="1" i="1" u="sng" dirty="0"/>
              <a:t> </a:t>
            </a:r>
          </a:p>
          <a:p>
            <a:pPr lvl="1">
              <a:spcBef>
                <a:spcPts val="900"/>
              </a:spcBef>
              <a:spcAft>
                <a:spcPts val="1200"/>
              </a:spcAft>
              <a:buFont typeface="Courier New" panose="02070309020205020404" pitchFamily="49" charset="0"/>
              <a:buChar char="o"/>
            </a:pPr>
            <a:r>
              <a:rPr lang="en-US" sz="2200" u="sng" dirty="0"/>
              <a:t>Aviation view</a:t>
            </a:r>
            <a:r>
              <a:rPr lang="en-US" sz="2200" dirty="0"/>
              <a:t>: Ensure any changes near 5 150 MHz do not impact AeroMACS below that frequency and protect ARNS in 5 350-5 470 MHz</a:t>
            </a:r>
          </a:p>
          <a:p>
            <a:pPr>
              <a:lnSpc>
                <a:spcPct val="90000"/>
              </a:lnSpc>
              <a:spcAft>
                <a:spcPts val="600"/>
              </a:spcAft>
              <a:buFont typeface="Arial" panose="020B0604020202020204" pitchFamily="34" charset="0"/>
              <a:buChar char="•"/>
            </a:pPr>
            <a:r>
              <a:rPr lang="en-US" sz="2400" b="1" dirty="0"/>
              <a:t>APT Preliminary Views:</a:t>
            </a:r>
          </a:p>
          <a:p>
            <a:pPr lvl="1">
              <a:lnSpc>
                <a:spcPct val="80000"/>
              </a:lnSpc>
              <a:spcBef>
                <a:spcPts val="600"/>
              </a:spcBef>
              <a:spcAft>
                <a:spcPts val="1200"/>
              </a:spcAft>
              <a:buFont typeface="Courier New" panose="02070309020205020404" pitchFamily="49" charset="0"/>
              <a:buChar char="o"/>
            </a:pPr>
            <a:r>
              <a:rPr lang="en-AU" sz="2200" dirty="0"/>
              <a:t>TBD</a:t>
            </a:r>
          </a:p>
          <a:p>
            <a:pPr>
              <a:spcAft>
                <a:spcPts val="600"/>
              </a:spcAft>
              <a:buFont typeface="Arial" panose="020B0604020202020204" pitchFamily="34" charset="0"/>
              <a:buChar char="•"/>
            </a:pPr>
            <a:r>
              <a:rPr lang="en-AU" sz="2400" b="1" dirty="0"/>
              <a:t>Candidates for DG Chairmen (DG 2-2)</a:t>
            </a:r>
          </a:p>
          <a:p>
            <a:pPr lvl="1">
              <a:lnSpc>
                <a:spcPct val="90000"/>
              </a:lnSpc>
              <a:spcBef>
                <a:spcPts val="600"/>
              </a:spcBef>
              <a:spcAft>
                <a:spcPts val="1200"/>
              </a:spcAft>
              <a:buFont typeface="Courier New" panose="02070309020205020404" pitchFamily="49" charset="0"/>
              <a:buChar char="o"/>
            </a:pPr>
            <a:r>
              <a:rPr lang="en-AU" sz="2200" dirty="0"/>
              <a:t>[Dr Fang Jicheng – China]</a:t>
            </a:r>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3417519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60" y="116632"/>
            <a:ext cx="8534400" cy="902968"/>
          </a:xfrm>
        </p:spPr>
        <p:txBody>
          <a:bodyPr>
            <a:normAutofit fontScale="90000"/>
          </a:bodyPr>
          <a:lstStyle/>
          <a:p>
            <a:r>
              <a:rPr lang="en-US" b="1" dirty="0"/>
              <a:t>Agenda Item </a:t>
            </a:r>
            <a:r>
              <a:rPr lang="en-US" b="1" dirty="0" smtClean="0"/>
              <a:t>4</a:t>
            </a:r>
            <a:br>
              <a:rPr lang="en-US" b="1" dirty="0" smtClean="0"/>
            </a:br>
            <a:r>
              <a:rPr lang="en-US" b="1" dirty="0" smtClean="0"/>
              <a:t>(Review WRC Res. and WRC Rec.)</a:t>
            </a:r>
            <a:endParaRPr lang="en-US" b="1" dirty="0"/>
          </a:p>
        </p:txBody>
      </p:sp>
      <p:sp>
        <p:nvSpPr>
          <p:cNvPr id="3" name="Content Placeholder 2"/>
          <p:cNvSpPr>
            <a:spLocks noGrp="1"/>
          </p:cNvSpPr>
          <p:nvPr>
            <p:ph sz="quarter" idx="1"/>
          </p:nvPr>
        </p:nvSpPr>
        <p:spPr>
          <a:xfrm>
            <a:off x="343560" y="1412776"/>
            <a:ext cx="8503920" cy="4896544"/>
          </a:xfrm>
        </p:spPr>
        <p:txBody>
          <a:bodyPr>
            <a:normAutofit/>
          </a:bodyPr>
          <a:lstStyle/>
          <a:p>
            <a:pPr>
              <a:lnSpc>
                <a:spcPct val="90000"/>
              </a:lnSpc>
              <a:spcAft>
                <a:spcPts val="600"/>
              </a:spcAft>
              <a:buFont typeface="Arial" panose="020B0604020202020204" pitchFamily="34" charset="0"/>
              <a:buChar char="•"/>
            </a:pPr>
            <a:r>
              <a:rPr lang="en-AU" sz="2400" i="1" dirty="0"/>
              <a:t>“in </a:t>
            </a:r>
            <a:r>
              <a:rPr lang="en-US" sz="2400" i="1" dirty="0"/>
              <a:t>accordance with </a:t>
            </a:r>
            <a:r>
              <a:rPr lang="en-US" sz="2400" i="1" u="sng" dirty="0"/>
              <a:t>Resolution </a:t>
            </a:r>
            <a:r>
              <a:rPr lang="en-US" sz="2400" b="1" i="1" u="sng" dirty="0"/>
              <a:t>95 (Rev.WRC‑07)</a:t>
            </a:r>
            <a:r>
              <a:rPr lang="en-US" sz="2400" i="1" dirty="0"/>
              <a:t>, to review the resolutions and recommendations of previous conferences with a view to their possible revision, replacement or abrogation</a:t>
            </a:r>
            <a:r>
              <a:rPr lang="en-AU" sz="2400" i="1" dirty="0"/>
              <a:t>” </a:t>
            </a:r>
          </a:p>
          <a:p>
            <a:pPr lvl="1">
              <a:spcBef>
                <a:spcPts val="900"/>
              </a:spcBef>
              <a:spcAft>
                <a:spcPts val="1200"/>
              </a:spcAft>
              <a:buFont typeface="Courier New" panose="02070309020205020404" pitchFamily="49" charset="0"/>
              <a:buChar char="o"/>
            </a:pPr>
            <a:r>
              <a:rPr lang="en-US" sz="2200" dirty="0"/>
              <a:t>Review of WRC Resolutions and WRC Recommendations</a:t>
            </a:r>
          </a:p>
          <a:p>
            <a:pPr>
              <a:lnSpc>
                <a:spcPct val="90000"/>
              </a:lnSpc>
              <a:spcAft>
                <a:spcPts val="600"/>
              </a:spcAft>
              <a:buFont typeface="Arial" panose="020B0604020202020204" pitchFamily="34" charset="0"/>
              <a:buChar char="•"/>
            </a:pPr>
            <a:r>
              <a:rPr lang="en-US" sz="2400" b="1" dirty="0"/>
              <a:t>APT Preliminary Views:</a:t>
            </a:r>
          </a:p>
          <a:p>
            <a:pPr lvl="1">
              <a:lnSpc>
                <a:spcPct val="80000"/>
              </a:lnSpc>
              <a:spcBef>
                <a:spcPts val="600"/>
              </a:spcBef>
              <a:spcAft>
                <a:spcPts val="1200"/>
              </a:spcAft>
              <a:buFont typeface="Courier New" panose="02070309020205020404" pitchFamily="49" charset="0"/>
              <a:buChar char="o"/>
            </a:pPr>
            <a:r>
              <a:rPr lang="en-AU" sz="2200" dirty="0"/>
              <a:t>TBD</a:t>
            </a:r>
          </a:p>
          <a:p>
            <a:pPr>
              <a:lnSpc>
                <a:spcPct val="90000"/>
              </a:lnSpc>
              <a:spcAft>
                <a:spcPts val="600"/>
              </a:spcAft>
              <a:buFont typeface="Arial" panose="020B0604020202020204" pitchFamily="34" charset="0"/>
              <a:buChar char="•"/>
            </a:pPr>
            <a:r>
              <a:rPr lang="en-AU" sz="2400" b="1" dirty="0"/>
              <a:t>Candidates for DG Chairmen (DG 6-1)</a:t>
            </a:r>
          </a:p>
          <a:p>
            <a:pPr lvl="1">
              <a:lnSpc>
                <a:spcPct val="80000"/>
              </a:lnSpc>
              <a:spcBef>
                <a:spcPts val="600"/>
              </a:spcBef>
              <a:spcAft>
                <a:spcPts val="1200"/>
              </a:spcAft>
              <a:buFont typeface="Courier New" panose="02070309020205020404" pitchFamily="49" charset="0"/>
              <a:buChar char="o"/>
            </a:pPr>
            <a:r>
              <a:rPr lang="en-AU" sz="2200" dirty="0"/>
              <a:t>Dr Akira Hashimoto – Japan</a:t>
            </a:r>
          </a:p>
          <a:p>
            <a:endParaRPr lang="en-AU" sz="2800" dirty="0"/>
          </a:p>
          <a:p>
            <a:pPr marL="0" indent="0">
              <a:buNone/>
            </a:pPr>
            <a:endParaRPr lang="en-AU" sz="2800" dirty="0"/>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1009300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73" y="548680"/>
            <a:ext cx="8534400" cy="686944"/>
          </a:xfrm>
        </p:spPr>
        <p:txBody>
          <a:bodyPr>
            <a:normAutofit/>
          </a:bodyPr>
          <a:lstStyle/>
          <a:p>
            <a:r>
              <a:rPr lang="en-US" sz="3200" b="1" dirty="0"/>
              <a:t>Agenda Item </a:t>
            </a:r>
            <a:r>
              <a:rPr lang="en-US" sz="3200" b="1" dirty="0" smtClean="0"/>
              <a:t>8 (Country footnotes)</a:t>
            </a:r>
            <a:endParaRPr lang="en-US" sz="3200" b="1" dirty="0"/>
          </a:p>
        </p:txBody>
      </p:sp>
      <p:sp>
        <p:nvSpPr>
          <p:cNvPr id="3" name="Content Placeholder 2"/>
          <p:cNvSpPr>
            <a:spLocks noGrp="1"/>
          </p:cNvSpPr>
          <p:nvPr>
            <p:ph sz="quarter" idx="1"/>
          </p:nvPr>
        </p:nvSpPr>
        <p:spPr>
          <a:xfrm>
            <a:off x="361673" y="1412776"/>
            <a:ext cx="8534400" cy="4896544"/>
          </a:xfrm>
        </p:spPr>
        <p:txBody>
          <a:bodyPr>
            <a:normAutofit/>
          </a:bodyPr>
          <a:lstStyle/>
          <a:p>
            <a:pPr>
              <a:lnSpc>
                <a:spcPct val="90000"/>
              </a:lnSpc>
              <a:spcAft>
                <a:spcPts val="600"/>
              </a:spcAft>
              <a:buFont typeface="Arial" panose="020B0604020202020204" pitchFamily="34" charset="0"/>
              <a:buChar char="•"/>
            </a:pPr>
            <a:r>
              <a:rPr lang="en-AU" sz="2400" i="1" dirty="0"/>
              <a:t>“to </a:t>
            </a:r>
            <a:r>
              <a:rPr lang="en-US" sz="2400" i="1" dirty="0"/>
              <a:t>consider and take appropriate action on requests from administrations to delete their country footnotes or to have their country name deleted from footnotes, if no longer required, taking into account </a:t>
            </a:r>
            <a:r>
              <a:rPr lang="en-AU" sz="2400" i="1" u="sng" dirty="0"/>
              <a:t>Resolution </a:t>
            </a:r>
            <a:r>
              <a:rPr lang="en-AU" sz="2400" b="1" i="1" u="sng" dirty="0"/>
              <a:t>26 (Rev.WRC-07)</a:t>
            </a:r>
            <a:r>
              <a:rPr lang="en-AU" sz="2400" i="1" dirty="0"/>
              <a:t>”</a:t>
            </a:r>
            <a:r>
              <a:rPr lang="en-AU" sz="2400" b="1" i="1" u="sng" dirty="0"/>
              <a:t> </a:t>
            </a:r>
          </a:p>
          <a:p>
            <a:pPr lvl="1">
              <a:spcBef>
                <a:spcPts val="900"/>
              </a:spcBef>
              <a:spcAft>
                <a:spcPts val="1200"/>
              </a:spcAft>
              <a:buFont typeface="Courier New" panose="02070309020205020404" pitchFamily="49" charset="0"/>
              <a:buChar char="o"/>
            </a:pPr>
            <a:r>
              <a:rPr lang="en-US" sz="2200" dirty="0"/>
              <a:t>Review of Country footnotes</a:t>
            </a:r>
          </a:p>
          <a:p>
            <a:pPr>
              <a:lnSpc>
                <a:spcPct val="90000"/>
              </a:lnSpc>
              <a:spcAft>
                <a:spcPts val="600"/>
              </a:spcAft>
              <a:buFont typeface="Arial" panose="020B0604020202020204" pitchFamily="34" charset="0"/>
              <a:buChar char="•"/>
            </a:pPr>
            <a:r>
              <a:rPr lang="en-US" sz="2400" b="1" dirty="0"/>
              <a:t>APT Preliminary Views:</a:t>
            </a:r>
          </a:p>
          <a:p>
            <a:pPr lvl="1">
              <a:spcBef>
                <a:spcPts val="900"/>
              </a:spcBef>
              <a:spcAft>
                <a:spcPts val="1200"/>
              </a:spcAft>
              <a:buFont typeface="Courier New" panose="02070309020205020404" pitchFamily="49" charset="0"/>
              <a:buChar char="o"/>
            </a:pPr>
            <a:r>
              <a:rPr lang="en-AU" sz="2200" dirty="0"/>
              <a:t>TBD</a:t>
            </a:r>
          </a:p>
          <a:p>
            <a:pPr>
              <a:lnSpc>
                <a:spcPct val="90000"/>
              </a:lnSpc>
              <a:spcAft>
                <a:spcPts val="600"/>
              </a:spcAft>
              <a:buFont typeface="Arial" panose="020B0604020202020204" pitchFamily="34" charset="0"/>
              <a:buChar char="•"/>
            </a:pPr>
            <a:r>
              <a:rPr lang="en-AU" sz="2400" b="1" dirty="0"/>
              <a:t>Candidates for DG Chairmen (DG 6-2)</a:t>
            </a:r>
          </a:p>
          <a:p>
            <a:pPr lvl="1">
              <a:spcBef>
                <a:spcPts val="900"/>
              </a:spcBef>
              <a:spcAft>
                <a:spcPts val="1200"/>
              </a:spcAft>
              <a:buFont typeface="Courier New" panose="02070309020205020404" pitchFamily="49" charset="0"/>
              <a:buChar char="o"/>
            </a:pPr>
            <a:r>
              <a:rPr lang="en-AU" sz="2200" dirty="0"/>
              <a:t>Dr Arifin Nugroho – Indonesia</a:t>
            </a:r>
          </a:p>
          <a:p>
            <a:endParaRPr lang="en-AU" sz="2800" dirty="0"/>
          </a:p>
          <a:p>
            <a:pPr marL="0" indent="0">
              <a:buNone/>
            </a:pPr>
            <a:endParaRPr lang="en-AU" sz="2800" dirty="0"/>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3825718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39" y="116632"/>
            <a:ext cx="8534400" cy="896144"/>
          </a:xfrm>
        </p:spPr>
        <p:txBody>
          <a:bodyPr>
            <a:normAutofit fontScale="90000"/>
          </a:bodyPr>
          <a:lstStyle/>
          <a:p>
            <a:r>
              <a:rPr lang="en-US" b="1" dirty="0" smtClean="0"/>
              <a:t>Agenda Item 9.1 (Issue 9.1.3)</a:t>
            </a:r>
            <a:br>
              <a:rPr lang="en-US" b="1" dirty="0" smtClean="0"/>
            </a:br>
            <a:r>
              <a:rPr lang="en-AU" b="1" dirty="0"/>
              <a:t>(</a:t>
            </a:r>
            <a:r>
              <a:rPr lang="en-AU" b="1" dirty="0" smtClean="0"/>
              <a:t>C-Band </a:t>
            </a:r>
            <a:r>
              <a:rPr lang="en-AU" b="1" dirty="0"/>
              <a:t>NGSO-FSS Operations</a:t>
            </a:r>
            <a:r>
              <a:rPr lang="en-AU" b="1" dirty="0" smtClean="0"/>
              <a:t>)</a:t>
            </a:r>
            <a:endParaRPr lang="en-US" b="1" dirty="0"/>
          </a:p>
        </p:txBody>
      </p:sp>
      <p:sp>
        <p:nvSpPr>
          <p:cNvPr id="3" name="Content Placeholder 2"/>
          <p:cNvSpPr>
            <a:spLocks noGrp="1"/>
          </p:cNvSpPr>
          <p:nvPr>
            <p:ph sz="quarter" idx="1"/>
          </p:nvPr>
        </p:nvSpPr>
        <p:spPr>
          <a:xfrm>
            <a:off x="334090" y="1340768"/>
            <a:ext cx="8784976" cy="5328592"/>
          </a:xfrm>
        </p:spPr>
        <p:txBody>
          <a:bodyPr>
            <a:normAutofit fontScale="92500" lnSpcReduction="20000"/>
          </a:bodyPr>
          <a:lstStyle/>
          <a:p>
            <a:pPr>
              <a:spcAft>
                <a:spcPts val="600"/>
              </a:spcAft>
              <a:buFont typeface="Arial" panose="020B0604020202020204" pitchFamily="34" charset="0"/>
              <a:buChar char="•"/>
            </a:pPr>
            <a:r>
              <a:rPr lang="en-AU" sz="2400" i="1" dirty="0" smtClean="0"/>
              <a:t>“</a:t>
            </a:r>
            <a:r>
              <a:rPr lang="en-US" sz="2400" i="1" dirty="0" smtClean="0"/>
              <a:t>to </a:t>
            </a:r>
            <a:r>
              <a:rPr lang="en-US" sz="2400" i="1" dirty="0"/>
              <a:t>consider and approve the Report of the Director of the Radiocommunication Bureau, in accordance with Article 7 of the Convention: on the activities of the Radiocommunication Sector since WRC‑15</a:t>
            </a:r>
          </a:p>
          <a:p>
            <a:pPr marL="0" indent="0">
              <a:buNone/>
            </a:pPr>
            <a:r>
              <a:rPr lang="en-US" sz="2300" dirty="0" smtClean="0"/>
              <a:t>    </a:t>
            </a:r>
            <a:r>
              <a:rPr lang="en-US" sz="2400" i="1" u="sng" dirty="0" smtClean="0"/>
              <a:t>Issue 9.1.3</a:t>
            </a:r>
            <a:r>
              <a:rPr lang="en-US" sz="2400" i="1" dirty="0" smtClean="0"/>
              <a:t> - </a:t>
            </a:r>
            <a:r>
              <a:rPr lang="en-AU" sz="2400" i="1" dirty="0"/>
              <a:t>Resolution</a:t>
            </a:r>
            <a:r>
              <a:rPr lang="en-AU" sz="2400" b="1" i="1" dirty="0"/>
              <a:t> 157 (WRC-15) - </a:t>
            </a:r>
            <a:r>
              <a:rPr lang="en-US" sz="2400" i="1" dirty="0"/>
              <a:t>Study of technical and </a:t>
            </a:r>
            <a:r>
              <a:rPr lang="en-US" sz="2400" i="1" dirty="0" smtClean="0"/>
              <a:t/>
            </a:r>
            <a:br>
              <a:rPr lang="en-US" sz="2400" i="1" dirty="0" smtClean="0"/>
            </a:br>
            <a:r>
              <a:rPr lang="en-US" sz="2400" i="1" dirty="0" smtClean="0"/>
              <a:t>    operational issues and </a:t>
            </a:r>
            <a:r>
              <a:rPr lang="en-US" sz="2400" i="1" dirty="0"/>
              <a:t>regulatory provisions for new </a:t>
            </a:r>
            <a:r>
              <a:rPr lang="en-US" sz="2400" i="1" dirty="0" smtClean="0"/>
              <a:t>non-</a:t>
            </a:r>
            <a:br>
              <a:rPr lang="en-US" sz="2400" i="1" dirty="0" smtClean="0"/>
            </a:br>
            <a:r>
              <a:rPr lang="en-US" sz="2400" i="1" dirty="0" smtClean="0"/>
              <a:t>    geostationary-satellite </a:t>
            </a:r>
            <a:r>
              <a:rPr lang="en-US" sz="2400" i="1" dirty="0"/>
              <a:t>orbit </a:t>
            </a:r>
            <a:r>
              <a:rPr lang="en-US" sz="2400" i="1" dirty="0" smtClean="0"/>
              <a:t>systems </a:t>
            </a:r>
            <a:r>
              <a:rPr lang="en-US" sz="2400" i="1" dirty="0"/>
              <a:t>in the </a:t>
            </a:r>
            <a:r>
              <a:rPr lang="en-US" sz="2400" i="1" dirty="0" smtClean="0"/>
              <a:t>3 </a:t>
            </a:r>
            <a:r>
              <a:rPr lang="en-US" sz="2400" i="1" dirty="0"/>
              <a:t>700-4 200 MHz, 4 </a:t>
            </a:r>
            <a:r>
              <a:rPr lang="en-US" sz="2400" i="1" dirty="0" smtClean="0"/>
              <a:t>500-</a:t>
            </a:r>
            <a:br>
              <a:rPr lang="en-US" sz="2400" i="1" dirty="0" smtClean="0"/>
            </a:br>
            <a:r>
              <a:rPr lang="en-US" sz="2400" i="1" dirty="0" smtClean="0"/>
              <a:t>    4 </a:t>
            </a:r>
            <a:r>
              <a:rPr lang="en-US" sz="2400" i="1" dirty="0"/>
              <a:t>800 MHz, 5 </a:t>
            </a:r>
            <a:r>
              <a:rPr lang="en-US" sz="2400" i="1" dirty="0" smtClean="0"/>
              <a:t>925-6 425</a:t>
            </a:r>
            <a:r>
              <a:rPr lang="en-US" sz="2400" i="1" dirty="0"/>
              <a:t> MHz and </a:t>
            </a:r>
            <a:r>
              <a:rPr lang="en-US" sz="2400" i="1" dirty="0" smtClean="0"/>
              <a:t>6 725-7025</a:t>
            </a:r>
            <a:r>
              <a:rPr lang="en-US" sz="2400" i="1" dirty="0"/>
              <a:t> MHz </a:t>
            </a:r>
            <a:r>
              <a:rPr lang="en-US" sz="2400" i="1" dirty="0" smtClean="0"/>
              <a:t>frequency </a:t>
            </a:r>
            <a:br>
              <a:rPr lang="en-US" sz="2400" i="1" dirty="0" smtClean="0"/>
            </a:br>
            <a:r>
              <a:rPr lang="en-US" sz="2400" i="1" dirty="0" smtClean="0"/>
              <a:t>    bands </a:t>
            </a:r>
            <a:r>
              <a:rPr lang="en-US" sz="2400" i="1" dirty="0"/>
              <a:t>allocated to the </a:t>
            </a:r>
            <a:r>
              <a:rPr lang="en-US" sz="2400" i="1" dirty="0" smtClean="0"/>
              <a:t>fixed-satellite service”</a:t>
            </a:r>
            <a:r>
              <a:rPr lang="en-AU" sz="2400" i="1" dirty="0" smtClean="0"/>
              <a:t> </a:t>
            </a:r>
            <a:endParaRPr lang="en-AU" sz="2400" i="1" dirty="0"/>
          </a:p>
          <a:p>
            <a:pPr lvl="1">
              <a:lnSpc>
                <a:spcPct val="120000"/>
              </a:lnSpc>
              <a:spcBef>
                <a:spcPts val="900"/>
              </a:spcBef>
              <a:spcAft>
                <a:spcPts val="1200"/>
              </a:spcAft>
              <a:buFont typeface="Courier New" panose="02070309020205020404" pitchFamily="49" charset="0"/>
              <a:buChar char="o"/>
            </a:pPr>
            <a:r>
              <a:rPr lang="en-US" sz="2200" u="sng" dirty="0"/>
              <a:t>Aviation view</a:t>
            </a:r>
            <a:r>
              <a:rPr lang="en-US" sz="2200" dirty="0"/>
              <a:t>: Ensure no impact on aviation use in those bands and protection of aviation systems in 4 200-4 400 </a:t>
            </a:r>
            <a:r>
              <a:rPr lang="en-US" sz="2200" dirty="0" smtClean="0"/>
              <a:t>MHz</a:t>
            </a:r>
          </a:p>
          <a:p>
            <a:pPr>
              <a:spcAft>
                <a:spcPts val="600"/>
              </a:spcAft>
              <a:buFont typeface="Arial" panose="020B0604020202020204" pitchFamily="34" charset="0"/>
              <a:buChar char="•"/>
            </a:pPr>
            <a:r>
              <a:rPr lang="en-US" sz="2400" b="1" dirty="0"/>
              <a:t>APT Preliminary Views:</a:t>
            </a:r>
          </a:p>
          <a:p>
            <a:pPr lvl="1">
              <a:spcBef>
                <a:spcPts val="600"/>
              </a:spcBef>
              <a:spcAft>
                <a:spcPts val="600"/>
              </a:spcAft>
              <a:buFont typeface="Courier New" panose="02070309020205020404" pitchFamily="49" charset="0"/>
              <a:buChar char="o"/>
            </a:pPr>
            <a:r>
              <a:rPr lang="en-AU" sz="2200" dirty="0" smtClean="0"/>
              <a:t>TBD</a:t>
            </a:r>
          </a:p>
          <a:p>
            <a:pPr>
              <a:spcAft>
                <a:spcPts val="600"/>
              </a:spcAft>
              <a:buFont typeface="Arial" panose="020B0604020202020204" pitchFamily="34" charset="0"/>
              <a:buChar char="•"/>
            </a:pPr>
            <a:r>
              <a:rPr lang="en-AU" sz="2400" b="1" dirty="0"/>
              <a:t>Candidates for DG Chairmen (DG 3-6)</a:t>
            </a:r>
          </a:p>
          <a:p>
            <a:pPr lvl="1">
              <a:spcBef>
                <a:spcPts val="600"/>
              </a:spcBef>
              <a:spcAft>
                <a:spcPts val="600"/>
              </a:spcAft>
              <a:buFont typeface="Courier New" panose="02070309020205020404" pitchFamily="49" charset="0"/>
              <a:buChar char="o"/>
            </a:pPr>
            <a:r>
              <a:rPr lang="en-AU" sz="2200" dirty="0"/>
              <a:t>Mrs Cheng Fenhong – China</a:t>
            </a:r>
          </a:p>
        </p:txBody>
      </p:sp>
    </p:spTree>
    <p:extLst>
      <p:ext uri="{BB962C8B-B14F-4D97-AF65-F5344CB8AC3E}">
        <p14:creationId xmlns:p14="http://schemas.microsoft.com/office/powerpoint/2010/main" val="219868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528" y="548680"/>
            <a:ext cx="8156575" cy="719138"/>
          </a:xfrm>
        </p:spPr>
        <p:txBody>
          <a:bodyPr/>
          <a:lstStyle/>
          <a:p>
            <a:r>
              <a:rPr lang="en-AU" altLang="en-US" sz="3200" dirty="0" smtClean="0"/>
              <a:t>Contents</a:t>
            </a:r>
          </a:p>
        </p:txBody>
      </p:sp>
      <p:sp>
        <p:nvSpPr>
          <p:cNvPr id="5123" name="Content Placeholder 2"/>
          <p:cNvSpPr>
            <a:spLocks noGrp="1"/>
          </p:cNvSpPr>
          <p:nvPr>
            <p:ph idx="1"/>
          </p:nvPr>
        </p:nvSpPr>
        <p:spPr>
          <a:xfrm>
            <a:off x="327898" y="1484784"/>
            <a:ext cx="8156575" cy="4032250"/>
          </a:xfrm>
        </p:spPr>
        <p:txBody>
          <a:bodyPr/>
          <a:lstStyle/>
          <a:p>
            <a:pPr>
              <a:spcAft>
                <a:spcPts val="1200"/>
              </a:spcAft>
              <a:buFont typeface="Arial" panose="020B0604020202020204" pitchFamily="34" charset="0"/>
              <a:buChar char="•"/>
            </a:pPr>
            <a:r>
              <a:rPr lang="en-US" sz="2400" dirty="0"/>
              <a:t>APT Preparatory Group for WRC-19 (APG19)</a:t>
            </a:r>
          </a:p>
          <a:p>
            <a:pPr>
              <a:spcAft>
                <a:spcPts val="1200"/>
              </a:spcAft>
              <a:buFont typeface="Arial" panose="020B0604020202020204" pitchFamily="34" charset="0"/>
              <a:buChar char="•"/>
            </a:pPr>
            <a:r>
              <a:rPr lang="en-US" sz="2400" dirty="0"/>
              <a:t>Process of developing APT Common Proposals</a:t>
            </a:r>
          </a:p>
          <a:p>
            <a:pPr>
              <a:spcAft>
                <a:spcPts val="1200"/>
              </a:spcAft>
              <a:buFont typeface="Arial" panose="020B0604020202020204" pitchFamily="34" charset="0"/>
              <a:buChar char="•"/>
            </a:pPr>
            <a:r>
              <a:rPr lang="en-US" sz="2400" dirty="0"/>
              <a:t>WRC-19 Agenda items of interest to aviation</a:t>
            </a:r>
          </a:p>
          <a:p>
            <a:pPr>
              <a:spcAft>
                <a:spcPts val="1200"/>
              </a:spcAft>
              <a:buFont typeface="Arial" panose="020B0604020202020204" pitchFamily="34" charset="0"/>
              <a:buChar char="•"/>
            </a:pPr>
            <a:r>
              <a:rPr lang="en-US" sz="2400" dirty="0"/>
              <a:t>APT </a:t>
            </a:r>
            <a:r>
              <a:rPr lang="en-US" sz="2400" dirty="0" smtClean="0"/>
              <a:t>developments </a:t>
            </a:r>
            <a:r>
              <a:rPr lang="en-US" sz="2400" dirty="0"/>
              <a:t>on WRC-19 Agenda items of interest to aviation</a:t>
            </a:r>
          </a:p>
          <a:p>
            <a:pPr>
              <a:spcAft>
                <a:spcPts val="1200"/>
              </a:spcAft>
              <a:buFont typeface="Arial" panose="020B0604020202020204" pitchFamily="34" charset="0"/>
              <a:buChar char="•"/>
            </a:pPr>
            <a:r>
              <a:rPr lang="en-US" sz="2400" dirty="0"/>
              <a:t>Preparations for next meeting of </a:t>
            </a:r>
            <a:r>
              <a:rPr lang="en-US" sz="2400" dirty="0" smtClean="0"/>
              <a:t>the APG19</a:t>
            </a:r>
            <a:endParaRPr lang="en-AU" sz="2400" dirty="0"/>
          </a:p>
          <a:p>
            <a:pPr marL="0" indent="0"/>
            <a:endParaRPr lang="en-A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08" y="188640"/>
            <a:ext cx="8534400" cy="720080"/>
          </a:xfrm>
        </p:spPr>
        <p:txBody>
          <a:bodyPr>
            <a:normAutofit fontScale="90000"/>
          </a:bodyPr>
          <a:lstStyle/>
          <a:p>
            <a:r>
              <a:rPr lang="en-US" sz="3200" b="1" dirty="0" smtClean="0"/>
              <a:t>Agenda Item 9.1 (Issue 9.1.6)</a:t>
            </a:r>
            <a:br>
              <a:rPr lang="en-US" sz="3200" b="1" dirty="0" smtClean="0"/>
            </a:br>
            <a:r>
              <a:rPr lang="en-AU" sz="3200" b="1" dirty="0" smtClean="0"/>
              <a:t>(Wireless Power Transmissions)</a:t>
            </a:r>
            <a:endParaRPr lang="en-US" sz="3200" b="1" dirty="0"/>
          </a:p>
        </p:txBody>
      </p:sp>
      <p:sp>
        <p:nvSpPr>
          <p:cNvPr id="3" name="Content Placeholder 2"/>
          <p:cNvSpPr>
            <a:spLocks noGrp="1"/>
          </p:cNvSpPr>
          <p:nvPr>
            <p:ph sz="quarter" idx="1"/>
          </p:nvPr>
        </p:nvSpPr>
        <p:spPr>
          <a:xfrm>
            <a:off x="251520" y="1268760"/>
            <a:ext cx="8784976" cy="5472608"/>
          </a:xfrm>
        </p:spPr>
        <p:txBody>
          <a:bodyPr>
            <a:normAutofit/>
          </a:bodyPr>
          <a:lstStyle/>
          <a:p>
            <a:pPr>
              <a:lnSpc>
                <a:spcPct val="80000"/>
              </a:lnSpc>
              <a:spcAft>
                <a:spcPts val="600"/>
              </a:spcAft>
              <a:buFont typeface="Arial" panose="020B0604020202020204" pitchFamily="34" charset="0"/>
              <a:buChar char="•"/>
            </a:pPr>
            <a:r>
              <a:rPr lang="en-AU" sz="2300" i="1" dirty="0" smtClean="0"/>
              <a:t>“</a:t>
            </a:r>
            <a:r>
              <a:rPr lang="en-US" sz="2300" i="1" dirty="0" smtClean="0"/>
              <a:t>to </a:t>
            </a:r>
            <a:r>
              <a:rPr lang="en-US" sz="2300" i="1" dirty="0"/>
              <a:t>consider and approve the Report of the Director of the Radiocommunication Bureau, in accordance with Article 7 of the Convention: on the activities of the Radiocommunication Sector since WRC‑15</a:t>
            </a:r>
          </a:p>
          <a:p>
            <a:pPr marL="0" indent="0">
              <a:lnSpc>
                <a:spcPct val="80000"/>
              </a:lnSpc>
              <a:buNone/>
            </a:pPr>
            <a:r>
              <a:rPr lang="en-US" sz="2300" dirty="0" smtClean="0"/>
              <a:t>    </a:t>
            </a:r>
            <a:r>
              <a:rPr lang="en-US" sz="2300" i="1" dirty="0"/>
              <a:t>Urgent studies required in preparation for the 2019 World </a:t>
            </a:r>
            <a:r>
              <a:rPr lang="en-US" sz="2300" i="1" dirty="0" smtClean="0"/>
              <a:t/>
            </a:r>
            <a:br>
              <a:rPr lang="en-US" sz="2300" i="1" dirty="0" smtClean="0"/>
            </a:br>
            <a:r>
              <a:rPr lang="en-US" sz="2300" i="1" dirty="0" smtClean="0"/>
              <a:t>    Radiocommunication Conference</a:t>
            </a:r>
          </a:p>
          <a:p>
            <a:pPr marL="0" indent="0">
              <a:buNone/>
            </a:pPr>
            <a:r>
              <a:rPr lang="en-US" sz="2300" i="1" dirty="0" smtClean="0"/>
              <a:t>    </a:t>
            </a:r>
            <a:r>
              <a:rPr lang="en-US" sz="2300" i="1" u="sng" dirty="0" smtClean="0"/>
              <a:t>Issue 9.1.6 </a:t>
            </a:r>
            <a:r>
              <a:rPr lang="en-US" sz="2300" i="1" dirty="0" smtClean="0"/>
              <a:t>- Issue 1) in the Annex to </a:t>
            </a:r>
            <a:r>
              <a:rPr lang="en-AU" sz="2300" i="1" dirty="0" smtClean="0"/>
              <a:t>Resolution </a:t>
            </a:r>
            <a:r>
              <a:rPr lang="en-AU" sz="2300" b="1" i="1" dirty="0" smtClean="0"/>
              <a:t>958 (WRC-15)</a:t>
            </a:r>
            <a:r>
              <a:rPr lang="en-US" sz="2300" i="1" dirty="0" smtClean="0"/>
              <a:t>”</a:t>
            </a:r>
            <a:endParaRPr lang="en-AU" sz="2300" i="1" dirty="0"/>
          </a:p>
          <a:p>
            <a:pPr lvl="1">
              <a:spcBef>
                <a:spcPts val="900"/>
              </a:spcBef>
              <a:spcAft>
                <a:spcPts val="0"/>
              </a:spcAft>
              <a:buFont typeface="Courier New" panose="02070309020205020404" pitchFamily="49" charset="0"/>
              <a:buChar char="o"/>
            </a:pPr>
            <a:r>
              <a:rPr lang="en-US" sz="2100" dirty="0"/>
              <a:t>Studies concerning Wireless Power Transmissions (WPT) for electric vehicles</a:t>
            </a:r>
          </a:p>
          <a:p>
            <a:pPr lvl="1">
              <a:spcBef>
                <a:spcPts val="600"/>
              </a:spcBef>
              <a:spcAft>
                <a:spcPts val="1200"/>
              </a:spcAft>
              <a:buFont typeface="Courier New" panose="02070309020205020404" pitchFamily="49" charset="0"/>
              <a:buChar char="o"/>
            </a:pPr>
            <a:r>
              <a:rPr lang="en-US" sz="2100" u="sng" dirty="0"/>
              <a:t>Aviation view</a:t>
            </a:r>
            <a:r>
              <a:rPr lang="en-US" sz="2100" dirty="0"/>
              <a:t>: Ensure aviation systems considered in </a:t>
            </a:r>
            <a:r>
              <a:rPr lang="en-US" sz="2100" dirty="0" smtClean="0"/>
              <a:t>studies</a:t>
            </a:r>
          </a:p>
          <a:p>
            <a:pPr>
              <a:lnSpc>
                <a:spcPct val="80000"/>
              </a:lnSpc>
              <a:spcAft>
                <a:spcPts val="600"/>
              </a:spcAft>
              <a:buFont typeface="Arial" panose="020B0604020202020204" pitchFamily="34" charset="0"/>
              <a:buChar char="•"/>
            </a:pPr>
            <a:r>
              <a:rPr lang="en-US" sz="2300" b="1" dirty="0"/>
              <a:t>APT Preliminary Views:</a:t>
            </a:r>
          </a:p>
          <a:p>
            <a:pPr lvl="1">
              <a:lnSpc>
                <a:spcPct val="80000"/>
              </a:lnSpc>
              <a:spcBef>
                <a:spcPts val="600"/>
              </a:spcBef>
              <a:spcAft>
                <a:spcPts val="600"/>
              </a:spcAft>
              <a:buFont typeface="Courier New" panose="02070309020205020404" pitchFamily="49" charset="0"/>
              <a:buChar char="o"/>
            </a:pPr>
            <a:r>
              <a:rPr lang="en-AU" sz="2100" dirty="0" smtClean="0"/>
              <a:t>TBD</a:t>
            </a:r>
          </a:p>
          <a:p>
            <a:pPr>
              <a:lnSpc>
                <a:spcPct val="80000"/>
              </a:lnSpc>
              <a:spcAft>
                <a:spcPts val="600"/>
              </a:spcAft>
              <a:buFont typeface="Arial" panose="020B0604020202020204" pitchFamily="34" charset="0"/>
              <a:buChar char="•"/>
            </a:pPr>
            <a:r>
              <a:rPr lang="en-AU" sz="2300" b="1" dirty="0"/>
              <a:t>Candidates for DG Chairmen (DG 6-3)</a:t>
            </a:r>
          </a:p>
          <a:p>
            <a:pPr lvl="1">
              <a:lnSpc>
                <a:spcPct val="80000"/>
              </a:lnSpc>
              <a:spcBef>
                <a:spcPts val="600"/>
              </a:spcBef>
              <a:spcAft>
                <a:spcPts val="600"/>
              </a:spcAft>
              <a:buFont typeface="Courier New" panose="02070309020205020404" pitchFamily="49" charset="0"/>
              <a:buChar char="o"/>
            </a:pPr>
            <a:r>
              <a:rPr lang="en-AU" sz="2100" dirty="0"/>
              <a:t>Mr Satoshi Kobayashi – Japan</a:t>
            </a:r>
          </a:p>
        </p:txBody>
      </p:sp>
    </p:spTree>
    <p:extLst>
      <p:ext uri="{BB962C8B-B14F-4D97-AF65-F5344CB8AC3E}">
        <p14:creationId xmlns:p14="http://schemas.microsoft.com/office/powerpoint/2010/main" val="2525540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534400" cy="686944"/>
          </a:xfrm>
        </p:spPr>
        <p:txBody>
          <a:bodyPr>
            <a:normAutofit/>
          </a:bodyPr>
          <a:lstStyle/>
          <a:p>
            <a:r>
              <a:rPr lang="en-US" sz="3300" b="1" dirty="0"/>
              <a:t>Agenda Item </a:t>
            </a:r>
            <a:r>
              <a:rPr lang="en-US" sz="3300" b="1" dirty="0" smtClean="0"/>
              <a:t>10 (Future WRC AIs)</a:t>
            </a:r>
            <a:endParaRPr lang="en-US" sz="3300" b="1" dirty="0"/>
          </a:p>
        </p:txBody>
      </p:sp>
      <p:sp>
        <p:nvSpPr>
          <p:cNvPr id="3" name="Content Placeholder 2"/>
          <p:cNvSpPr>
            <a:spLocks noGrp="1"/>
          </p:cNvSpPr>
          <p:nvPr>
            <p:ph sz="quarter" idx="1"/>
          </p:nvPr>
        </p:nvSpPr>
        <p:spPr>
          <a:xfrm>
            <a:off x="323528" y="1340768"/>
            <a:ext cx="8534400" cy="5112568"/>
          </a:xfrm>
        </p:spPr>
        <p:txBody>
          <a:bodyPr>
            <a:normAutofit/>
          </a:bodyPr>
          <a:lstStyle/>
          <a:p>
            <a:pPr>
              <a:lnSpc>
                <a:spcPct val="80000"/>
              </a:lnSpc>
              <a:buFont typeface="Arial" panose="020B0604020202020204" pitchFamily="34" charset="0"/>
              <a:buChar char="•"/>
            </a:pPr>
            <a:r>
              <a:rPr lang="en-AU" sz="2400" i="1" dirty="0" smtClean="0"/>
              <a:t>“</a:t>
            </a:r>
            <a:r>
              <a:rPr lang="en-AU" sz="2400" i="1" dirty="0"/>
              <a:t>to </a:t>
            </a:r>
            <a:r>
              <a:rPr lang="en-US" sz="2400" i="1" dirty="0"/>
              <a:t>recommend to the Council items for inclusion in the agenda for the next WRC, and to give its views on the preliminary agenda for the subsequent conference and on possible agenda items for future conferences, in accordance with Article 7 of the </a:t>
            </a:r>
            <a:r>
              <a:rPr lang="en-US" sz="2400" i="1" dirty="0" smtClean="0"/>
              <a:t>Convention</a:t>
            </a:r>
            <a:r>
              <a:rPr lang="en-AU" sz="2400" i="1" dirty="0" smtClean="0"/>
              <a:t>”</a:t>
            </a:r>
            <a:r>
              <a:rPr lang="en-AU" sz="2400" b="1" i="1" dirty="0" smtClean="0"/>
              <a:t> </a:t>
            </a:r>
            <a:endParaRPr lang="en-AU" sz="2400" dirty="0"/>
          </a:p>
          <a:p>
            <a:pPr lvl="1">
              <a:spcBef>
                <a:spcPts val="1200"/>
              </a:spcBef>
              <a:spcAft>
                <a:spcPts val="600"/>
              </a:spcAft>
              <a:buFont typeface="Courier New" panose="02070309020205020404" pitchFamily="49" charset="0"/>
              <a:buChar char="o"/>
            </a:pPr>
            <a:r>
              <a:rPr lang="en-US" sz="2100" dirty="0"/>
              <a:t>Development of APT proposal to WRC-19 on future WRC AIs</a:t>
            </a:r>
          </a:p>
          <a:p>
            <a:pPr lvl="1">
              <a:spcBef>
                <a:spcPts val="0"/>
              </a:spcBef>
              <a:spcAft>
                <a:spcPts val="1200"/>
              </a:spcAft>
              <a:buFont typeface="Courier New" panose="02070309020205020404" pitchFamily="49" charset="0"/>
              <a:buChar char="o"/>
            </a:pPr>
            <a:r>
              <a:rPr lang="en-US" sz="2100" dirty="0"/>
              <a:t>Resolution </a:t>
            </a:r>
            <a:r>
              <a:rPr lang="en-US" sz="2100" b="1" dirty="0"/>
              <a:t>810 (WRC-15) </a:t>
            </a:r>
            <a:r>
              <a:rPr lang="en-US" sz="2100" dirty="0"/>
              <a:t>details preliminary agenda for WRC-23</a:t>
            </a:r>
          </a:p>
          <a:p>
            <a:pPr>
              <a:lnSpc>
                <a:spcPct val="90000"/>
              </a:lnSpc>
              <a:spcAft>
                <a:spcPts val="600"/>
              </a:spcAft>
              <a:buFont typeface="Arial" panose="020B0604020202020204" pitchFamily="34" charset="0"/>
              <a:buChar char="•"/>
            </a:pPr>
            <a:r>
              <a:rPr lang="en-US" sz="2400" b="1" dirty="0"/>
              <a:t>APT Preliminary Views:</a:t>
            </a:r>
          </a:p>
          <a:p>
            <a:pPr lvl="1">
              <a:spcBef>
                <a:spcPts val="300"/>
              </a:spcBef>
              <a:spcAft>
                <a:spcPts val="600"/>
              </a:spcAft>
              <a:buFont typeface="Courier New" panose="02070309020205020404" pitchFamily="49" charset="0"/>
              <a:buChar char="o"/>
            </a:pPr>
            <a:r>
              <a:rPr lang="en-AU" sz="2100" dirty="0"/>
              <a:t>TBD</a:t>
            </a:r>
          </a:p>
          <a:p>
            <a:pPr>
              <a:lnSpc>
                <a:spcPct val="90000"/>
              </a:lnSpc>
              <a:spcAft>
                <a:spcPts val="600"/>
              </a:spcAft>
              <a:buFont typeface="Arial" panose="020B0604020202020204" pitchFamily="34" charset="0"/>
              <a:buChar char="•"/>
            </a:pPr>
            <a:r>
              <a:rPr lang="en-AU" sz="2400" b="1" dirty="0"/>
              <a:t>Candidates for DG Chairmen (DG 6-5)</a:t>
            </a:r>
          </a:p>
          <a:p>
            <a:pPr lvl="1">
              <a:spcBef>
                <a:spcPts val="300"/>
              </a:spcBef>
              <a:spcAft>
                <a:spcPts val="600"/>
              </a:spcAft>
              <a:buFont typeface="Courier New" panose="02070309020205020404" pitchFamily="49" charset="0"/>
              <a:buChar char="o"/>
            </a:pPr>
            <a:r>
              <a:rPr lang="en-AU" sz="2100" dirty="0"/>
              <a:t>TBD</a:t>
            </a:r>
          </a:p>
          <a:p>
            <a:endParaRPr lang="en-AU" sz="2800" dirty="0"/>
          </a:p>
          <a:p>
            <a:pPr marL="0" indent="0">
              <a:buNone/>
            </a:pPr>
            <a:endParaRPr lang="en-AU" sz="2800" dirty="0"/>
          </a:p>
          <a:p>
            <a:endParaRPr lang="en-AU" sz="2800" dirty="0"/>
          </a:p>
          <a:p>
            <a:endParaRPr lang="en-AU" sz="2800" dirty="0"/>
          </a:p>
          <a:p>
            <a:endParaRPr lang="en-US" sz="2000" dirty="0" smtClean="0">
              <a:solidFill>
                <a:srgbClr val="FF0000"/>
              </a:solidFill>
            </a:endParaRPr>
          </a:p>
        </p:txBody>
      </p:sp>
    </p:spTree>
    <p:extLst>
      <p:ext uri="{BB962C8B-B14F-4D97-AF65-F5344CB8AC3E}">
        <p14:creationId xmlns:p14="http://schemas.microsoft.com/office/powerpoint/2010/main" val="890566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23" y="620688"/>
            <a:ext cx="8156575" cy="719138"/>
          </a:xfrm>
        </p:spPr>
        <p:txBody>
          <a:bodyPr/>
          <a:lstStyle/>
          <a:p>
            <a:r>
              <a:rPr lang="en-US" sz="3200" dirty="0"/>
              <a:t>Schedule of </a:t>
            </a:r>
            <a:r>
              <a:rPr lang="en-US" sz="3200" dirty="0" smtClean="0"/>
              <a:t>APG19 </a:t>
            </a:r>
            <a:r>
              <a:rPr lang="en-US" sz="3200" dirty="0" smtClean="0"/>
              <a:t>Meetings</a:t>
            </a:r>
            <a:endParaRPr lang="en-US" sz="3200" dirty="0"/>
          </a:p>
        </p:txBody>
      </p:sp>
      <p:sp>
        <p:nvSpPr>
          <p:cNvPr id="3" name="Content Placeholder 2"/>
          <p:cNvSpPr>
            <a:spLocks noGrp="1"/>
          </p:cNvSpPr>
          <p:nvPr>
            <p:ph sz="quarter" idx="1"/>
          </p:nvPr>
        </p:nvSpPr>
        <p:spPr>
          <a:xfrm>
            <a:off x="318774" y="1412776"/>
            <a:ext cx="8503920" cy="4572000"/>
          </a:xfrm>
        </p:spPr>
        <p:txBody>
          <a:bodyPr/>
          <a:lstStyle/>
          <a:p>
            <a:pPr>
              <a:buFont typeface="Arial" panose="020B0604020202020204" pitchFamily="34" charset="0"/>
              <a:buChar char="•"/>
            </a:pPr>
            <a:r>
              <a:rPr lang="en-US" sz="2400" dirty="0"/>
              <a:t>The </a:t>
            </a:r>
            <a:r>
              <a:rPr lang="en-US" sz="2400" dirty="0" smtClean="0"/>
              <a:t>2</a:t>
            </a:r>
            <a:r>
              <a:rPr lang="en-US" sz="2400" baseline="30000" dirty="0" smtClean="0"/>
              <a:t>nd</a:t>
            </a:r>
            <a:r>
              <a:rPr lang="en-US" sz="2400" dirty="0" smtClean="0"/>
              <a:t> meeting </a:t>
            </a:r>
            <a:r>
              <a:rPr lang="en-US" sz="2400" dirty="0"/>
              <a:t>of the APG </a:t>
            </a:r>
            <a:r>
              <a:rPr lang="en-US" sz="2400" dirty="0" smtClean="0"/>
              <a:t>(APG19-2) will </a:t>
            </a:r>
            <a:r>
              <a:rPr lang="en-US" sz="2400" dirty="0"/>
              <a:t>be held for 5 days </a:t>
            </a:r>
            <a:r>
              <a:rPr lang="en-US" sz="2400" dirty="0" smtClean="0"/>
              <a:t>from 17-21 </a:t>
            </a:r>
            <a:r>
              <a:rPr lang="en-US" sz="2400" dirty="0"/>
              <a:t>July 2017 in Bali, Indonesia</a:t>
            </a:r>
          </a:p>
          <a:p>
            <a:pPr>
              <a:spcBef>
                <a:spcPts val="1800"/>
              </a:spcBef>
              <a:buFont typeface="Arial" panose="020B0604020202020204" pitchFamily="34" charset="0"/>
              <a:buChar char="•"/>
            </a:pPr>
            <a:r>
              <a:rPr lang="en-US" sz="2400" dirty="0"/>
              <a:t>The </a:t>
            </a:r>
            <a:r>
              <a:rPr lang="en-US" sz="2400" dirty="0" smtClean="0"/>
              <a:t>3</a:t>
            </a:r>
            <a:r>
              <a:rPr lang="en-US" sz="2400" baseline="30000" dirty="0" smtClean="0"/>
              <a:t>rd</a:t>
            </a:r>
            <a:r>
              <a:rPr lang="en-US" sz="2400" dirty="0" smtClean="0"/>
              <a:t> meeting </a:t>
            </a:r>
            <a:r>
              <a:rPr lang="en-US" sz="2400" dirty="0"/>
              <a:t>of the APG (</a:t>
            </a:r>
            <a:r>
              <a:rPr lang="en-US" sz="2400" dirty="0" smtClean="0"/>
              <a:t>APG19-3) will be </a:t>
            </a:r>
            <a:r>
              <a:rPr lang="en-US" sz="2400" dirty="0"/>
              <a:t>held in [</a:t>
            </a:r>
            <a:r>
              <a:rPr lang="en-US" sz="2400" dirty="0" smtClean="0"/>
              <a:t>Q2/Q3] </a:t>
            </a:r>
            <a:r>
              <a:rPr lang="en-US" sz="2400" dirty="0"/>
              <a:t>of 2018 </a:t>
            </a:r>
            <a:r>
              <a:rPr lang="en-AU" sz="2400" dirty="0"/>
              <a:t>[TBC] </a:t>
            </a:r>
          </a:p>
          <a:p>
            <a:pPr>
              <a:spcBef>
                <a:spcPts val="1800"/>
              </a:spcBef>
              <a:buFont typeface="Arial" panose="020B0604020202020204" pitchFamily="34" charset="0"/>
              <a:buChar char="•"/>
            </a:pPr>
            <a:r>
              <a:rPr lang="en-US" sz="2400" dirty="0"/>
              <a:t>The </a:t>
            </a:r>
            <a:r>
              <a:rPr lang="en-US" sz="2400" dirty="0" smtClean="0"/>
              <a:t>4</a:t>
            </a:r>
            <a:r>
              <a:rPr lang="en-US" sz="2400" baseline="30000" dirty="0" smtClean="0"/>
              <a:t>th</a:t>
            </a:r>
            <a:r>
              <a:rPr lang="en-US" sz="2400" dirty="0" smtClean="0"/>
              <a:t> meeting </a:t>
            </a:r>
            <a:r>
              <a:rPr lang="en-US" sz="2400" dirty="0"/>
              <a:t>of the APG (</a:t>
            </a:r>
            <a:r>
              <a:rPr lang="en-US" sz="2400" dirty="0" smtClean="0"/>
              <a:t>APG19-4) will </a:t>
            </a:r>
            <a:r>
              <a:rPr lang="en-US" sz="2400" dirty="0"/>
              <a:t>likely be held in [Q1] of 2019 </a:t>
            </a:r>
            <a:r>
              <a:rPr lang="en-AU" sz="2400" dirty="0"/>
              <a:t>[TBC] 	</a:t>
            </a:r>
          </a:p>
          <a:p>
            <a:pPr>
              <a:spcBef>
                <a:spcPts val="1800"/>
              </a:spcBef>
              <a:buFont typeface="Arial" panose="020B0604020202020204" pitchFamily="34" charset="0"/>
              <a:buChar char="•"/>
            </a:pPr>
            <a:r>
              <a:rPr lang="en-US" sz="2400" dirty="0"/>
              <a:t>The </a:t>
            </a:r>
            <a:r>
              <a:rPr lang="en-US" sz="2400" dirty="0" smtClean="0"/>
              <a:t>5</a:t>
            </a:r>
            <a:r>
              <a:rPr lang="en-US" sz="2400" baseline="30000" dirty="0" smtClean="0"/>
              <a:t>th</a:t>
            </a:r>
            <a:r>
              <a:rPr lang="en-US" sz="2400" dirty="0" smtClean="0"/>
              <a:t> meeting </a:t>
            </a:r>
            <a:r>
              <a:rPr lang="en-US" sz="2400" dirty="0"/>
              <a:t>of the APG (</a:t>
            </a:r>
            <a:r>
              <a:rPr lang="en-US" sz="2400" dirty="0" smtClean="0"/>
              <a:t>APG19-5) will </a:t>
            </a:r>
            <a:r>
              <a:rPr lang="en-US" sz="2400" dirty="0"/>
              <a:t>likely be held in [Q3] of 2019 [</a:t>
            </a:r>
            <a:r>
              <a:rPr lang="en-AU" sz="2400" dirty="0"/>
              <a:t>TBC]</a:t>
            </a:r>
            <a:endParaRPr lang="en-US" sz="2400" dirty="0"/>
          </a:p>
          <a:p>
            <a:endParaRPr lang="en-US" dirty="0" smtClean="0"/>
          </a:p>
        </p:txBody>
      </p:sp>
    </p:spTree>
    <p:extLst>
      <p:ext uri="{BB962C8B-B14F-4D97-AF65-F5344CB8AC3E}">
        <p14:creationId xmlns:p14="http://schemas.microsoft.com/office/powerpoint/2010/main" val="3552155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56575" cy="719138"/>
          </a:xfrm>
        </p:spPr>
        <p:txBody>
          <a:bodyPr>
            <a:normAutofit/>
          </a:bodyPr>
          <a:lstStyle/>
          <a:p>
            <a:r>
              <a:rPr lang="en-US" b="1" dirty="0" smtClean="0"/>
              <a:t>Work Plan </a:t>
            </a:r>
            <a:r>
              <a:rPr lang="en-US" b="1" dirty="0" smtClean="0"/>
              <a:t>for APG19-2</a:t>
            </a:r>
            <a:endParaRPr lang="en-AU" dirty="0"/>
          </a:p>
        </p:txBody>
      </p:sp>
      <p:sp>
        <p:nvSpPr>
          <p:cNvPr id="3" name="Content Placeholder 2"/>
          <p:cNvSpPr>
            <a:spLocks noGrp="1"/>
          </p:cNvSpPr>
          <p:nvPr>
            <p:ph sz="quarter" idx="1"/>
          </p:nvPr>
        </p:nvSpPr>
        <p:spPr>
          <a:xfrm>
            <a:off x="395536" y="1412776"/>
            <a:ext cx="8352928" cy="4536504"/>
          </a:xfrm>
        </p:spPr>
        <p:txBody>
          <a:bodyPr>
            <a:normAutofit/>
          </a:bodyPr>
          <a:lstStyle/>
          <a:p>
            <a:pPr>
              <a:buFont typeface="Arial" panose="020B0604020202020204" pitchFamily="34" charset="0"/>
              <a:buChar char="•"/>
            </a:pPr>
            <a:r>
              <a:rPr lang="en-AU" sz="2400" dirty="0" smtClean="0"/>
              <a:t>Finalise APG coordinators for WRC-19 Agenda Items</a:t>
            </a:r>
          </a:p>
          <a:p>
            <a:pPr>
              <a:spcBef>
                <a:spcPts val="900"/>
              </a:spcBef>
              <a:buFont typeface="Arial" panose="020B0604020202020204" pitchFamily="34" charset="0"/>
              <a:buChar char="•"/>
            </a:pPr>
            <a:r>
              <a:rPr lang="en-AU" sz="2400" dirty="0"/>
              <a:t>Review the progress of studies in ITU-R Study Groups on WRC-19 Agenda items </a:t>
            </a:r>
          </a:p>
          <a:p>
            <a:pPr>
              <a:spcBef>
                <a:spcPts val="900"/>
              </a:spcBef>
              <a:buFont typeface="Arial" panose="020B0604020202020204" pitchFamily="34" charset="0"/>
              <a:buChar char="•"/>
            </a:pPr>
            <a:r>
              <a:rPr lang="en-AU" sz="2400" dirty="0"/>
              <a:t>Develop APT’s Preliminary Views on WRC-19 Agenda Items based on result of Member’s contribution and study results available at ITU-R Study Groups </a:t>
            </a:r>
          </a:p>
          <a:p>
            <a:pPr>
              <a:spcBef>
                <a:spcPts val="900"/>
              </a:spcBef>
              <a:buFont typeface="Arial" panose="020B0604020202020204" pitchFamily="34" charset="0"/>
              <a:buChar char="•"/>
            </a:pPr>
            <a:r>
              <a:rPr lang="en-AU" sz="2400" dirty="0"/>
              <a:t>Develop APT’s views on </a:t>
            </a:r>
            <a:r>
              <a:rPr lang="en-AU" sz="2400" dirty="0" smtClean="0"/>
              <a:t>RA-19 </a:t>
            </a:r>
            <a:r>
              <a:rPr lang="en-AU" sz="2400" dirty="0"/>
              <a:t>related issues</a:t>
            </a:r>
          </a:p>
          <a:p>
            <a:pPr>
              <a:spcBef>
                <a:spcPts val="900"/>
              </a:spcBef>
              <a:buFont typeface="Arial" panose="020B0604020202020204" pitchFamily="34" charset="0"/>
              <a:buChar char="•"/>
            </a:pPr>
            <a:r>
              <a:rPr lang="en-AU" sz="2400" dirty="0"/>
              <a:t>[Meeting Invitation:  </a:t>
            </a:r>
            <a:r>
              <a:rPr lang="en-AU" sz="2400" i="1" u="sng" dirty="0" smtClean="0">
                <a:solidFill>
                  <a:srgbClr val="0070C0"/>
                </a:solidFill>
              </a:rPr>
              <a:t>www.aptsec.org/2017-APG19-2</a:t>
            </a:r>
            <a:r>
              <a:rPr lang="en-AU" sz="2400" dirty="0" smtClean="0"/>
              <a:t>]</a:t>
            </a:r>
          </a:p>
        </p:txBody>
      </p:sp>
    </p:spTree>
    <p:extLst>
      <p:ext uri="{BB962C8B-B14F-4D97-AF65-F5344CB8AC3E}">
        <p14:creationId xmlns:p14="http://schemas.microsoft.com/office/powerpoint/2010/main" val="3317839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4851" y="5013176"/>
            <a:ext cx="5256584"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4800" b="1" cap="all" spc="0"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699" y="1412776"/>
            <a:ext cx="3123220" cy="282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84203" y="4149080"/>
            <a:ext cx="5742384" cy="553998"/>
          </a:xfrm>
          <a:prstGeom prst="rect">
            <a:avLst/>
          </a:prstGeom>
        </p:spPr>
        <p:txBody>
          <a:bodyPr wrap="square">
            <a:spAutoFit/>
          </a:bodyPr>
          <a:lstStyle/>
          <a:p>
            <a:endParaRPr lang="en-AU" dirty="0"/>
          </a:p>
          <a:p>
            <a:r>
              <a:rPr lang="en-AU" sz="1800" b="1" dirty="0">
                <a:latin typeface="Baskerville Old Face" pitchFamily="18" charset="0"/>
              </a:rPr>
              <a:t>APG Documents </a:t>
            </a:r>
            <a:r>
              <a:rPr lang="en-AU" sz="1800" b="1" dirty="0" smtClean="0">
                <a:latin typeface="Baskerville Old Face" pitchFamily="18" charset="0"/>
              </a:rPr>
              <a:t>are </a:t>
            </a:r>
            <a:r>
              <a:rPr lang="en-AU" sz="1800" b="1" dirty="0">
                <a:latin typeface="Baskerville Old Face" pitchFamily="18" charset="0"/>
              </a:rPr>
              <a:t>available at: </a:t>
            </a:r>
            <a:endParaRPr lang="en-AU" sz="1800" dirty="0">
              <a:latin typeface="Baskerville Old Face" pitchFamily="18" charset="0"/>
            </a:endParaRPr>
          </a:p>
        </p:txBody>
      </p:sp>
      <p:sp>
        <p:nvSpPr>
          <p:cNvPr id="6" name="Rectangle 5"/>
          <p:cNvSpPr/>
          <p:nvPr/>
        </p:nvSpPr>
        <p:spPr>
          <a:xfrm>
            <a:off x="4767971" y="4149080"/>
            <a:ext cx="2385954" cy="553998"/>
          </a:xfrm>
          <a:prstGeom prst="rect">
            <a:avLst/>
          </a:prstGeom>
        </p:spPr>
        <p:txBody>
          <a:bodyPr wrap="square">
            <a:spAutoFit/>
          </a:bodyPr>
          <a:lstStyle/>
          <a:p>
            <a:endParaRPr lang="en-AU" dirty="0"/>
          </a:p>
          <a:p>
            <a:r>
              <a:rPr lang="en-AU" sz="1800" dirty="0" smtClean="0">
                <a:solidFill>
                  <a:srgbClr val="0070C0"/>
                </a:solidFill>
                <a:latin typeface="Bernard MT Condensed" pitchFamily="18" charset="0"/>
              </a:rPr>
              <a:t>www.aptsec.org/APTAPG</a:t>
            </a:r>
            <a:r>
              <a:rPr lang="en-AU" sz="1800" dirty="0" smtClean="0">
                <a:solidFill>
                  <a:srgbClr val="FFC000"/>
                </a:solidFill>
                <a:latin typeface="Bernard MT Condensed" pitchFamily="18" charset="0"/>
              </a:rPr>
              <a:t> </a:t>
            </a:r>
            <a:endParaRPr lang="en-AU" sz="1800" dirty="0">
              <a:solidFill>
                <a:srgbClr val="FFC000"/>
              </a:solidFill>
              <a:latin typeface="Bernard MT Condensed" pitchFamily="18" charset="0"/>
            </a:endParaRPr>
          </a:p>
        </p:txBody>
      </p:sp>
    </p:spTree>
    <p:extLst>
      <p:ext uri="{BB962C8B-B14F-4D97-AF65-F5344CB8AC3E}">
        <p14:creationId xmlns:p14="http://schemas.microsoft.com/office/powerpoint/2010/main" val="230209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56575" cy="719138"/>
          </a:xfrm>
        </p:spPr>
        <p:txBody>
          <a:bodyPr/>
          <a:lstStyle/>
          <a:p>
            <a:r>
              <a:rPr lang="en-US" sz="3000" dirty="0"/>
              <a:t>APT Preparatory Group for </a:t>
            </a:r>
            <a:r>
              <a:rPr lang="en-US" sz="3000" dirty="0" smtClean="0"/>
              <a:t>WRC-19</a:t>
            </a:r>
            <a:endParaRPr lang="en-AU" sz="3000" dirty="0"/>
          </a:p>
        </p:txBody>
      </p:sp>
      <p:pic>
        <p:nvPicPr>
          <p:cNvPr id="75" name="Content Placeholder 74"/>
          <p:cNvPicPr>
            <a:picLocks noGrp="1" noChangeAspect="1"/>
          </p:cNvPicPr>
          <p:nvPr>
            <p:ph idx="1"/>
          </p:nvPr>
        </p:nvPicPr>
        <p:blipFill>
          <a:blip r:embed="rId3"/>
          <a:stretch>
            <a:fillRect/>
          </a:stretch>
        </p:blipFill>
        <p:spPr>
          <a:xfrm>
            <a:off x="391166" y="1124744"/>
            <a:ext cx="8719604" cy="5472608"/>
          </a:xfrm>
          <a:prstGeom prst="rect">
            <a:avLst/>
          </a:prstGeom>
        </p:spPr>
      </p:pic>
    </p:spTree>
    <p:extLst>
      <p:ext uri="{BB962C8B-B14F-4D97-AF65-F5344CB8AC3E}">
        <p14:creationId xmlns:p14="http://schemas.microsoft.com/office/powerpoint/2010/main" val="348216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56575" cy="719138"/>
          </a:xfrm>
        </p:spPr>
        <p:txBody>
          <a:bodyPr/>
          <a:lstStyle/>
          <a:p>
            <a:r>
              <a:rPr lang="en-US" sz="3000" dirty="0"/>
              <a:t>APT Preparatory Group for WRC-19</a:t>
            </a:r>
            <a:endParaRPr lang="en-AU" sz="3000" dirty="0"/>
          </a:p>
        </p:txBody>
      </p:sp>
      <p:sp>
        <p:nvSpPr>
          <p:cNvPr id="3" name="Content Placeholder 2"/>
          <p:cNvSpPr>
            <a:spLocks noGrp="1"/>
          </p:cNvSpPr>
          <p:nvPr>
            <p:ph idx="1"/>
          </p:nvPr>
        </p:nvSpPr>
        <p:spPr>
          <a:xfrm>
            <a:off x="318870" y="1124744"/>
            <a:ext cx="8717626" cy="5328592"/>
          </a:xfrm>
        </p:spPr>
        <p:txBody>
          <a:bodyPr/>
          <a:lstStyle/>
          <a:p>
            <a:pPr>
              <a:spcAft>
                <a:spcPts val="600"/>
              </a:spcAft>
              <a:buFont typeface="Arial" panose="020B0604020202020204" pitchFamily="34" charset="0"/>
              <a:buChar char="•"/>
            </a:pPr>
            <a:r>
              <a:rPr lang="en-US" sz="2400" dirty="0"/>
              <a:t>Preparatory activities for WRC-19 were started in </a:t>
            </a:r>
            <a:r>
              <a:rPr lang="en-US" sz="2400" dirty="0" smtClean="0"/>
              <a:t>2016</a:t>
            </a:r>
          </a:p>
          <a:p>
            <a:pPr lvl="1">
              <a:spcBef>
                <a:spcPts val="0"/>
              </a:spcBef>
              <a:spcAft>
                <a:spcPts val="600"/>
              </a:spcAft>
              <a:buFont typeface="Courier New" panose="02070309020205020404" pitchFamily="49" charset="0"/>
              <a:buChar char="o"/>
            </a:pPr>
            <a:r>
              <a:rPr lang="en-US" sz="1800" dirty="0" smtClean="0"/>
              <a:t>1</a:t>
            </a:r>
            <a:r>
              <a:rPr lang="en-US" sz="1800" baseline="30000" dirty="0" smtClean="0"/>
              <a:t>st</a:t>
            </a:r>
            <a:r>
              <a:rPr lang="en-US" sz="1800" dirty="0" smtClean="0"/>
              <a:t> meeting was held 26-28 July 2016 in </a:t>
            </a:r>
            <a:r>
              <a:rPr lang="en-AU" sz="1800" dirty="0" smtClean="0"/>
              <a:t>Chengdu, People's Republic of China </a:t>
            </a:r>
          </a:p>
          <a:p>
            <a:pPr lvl="1">
              <a:spcBef>
                <a:spcPts val="0"/>
              </a:spcBef>
              <a:spcAft>
                <a:spcPts val="600"/>
              </a:spcAft>
              <a:buFont typeface="Courier New" panose="02070309020205020404" pitchFamily="49" charset="0"/>
              <a:buChar char="o"/>
            </a:pPr>
            <a:r>
              <a:rPr lang="en-US" sz="1800" dirty="0" smtClean="0"/>
              <a:t>2</a:t>
            </a:r>
            <a:r>
              <a:rPr lang="en-US" sz="1800" baseline="30000" dirty="0" smtClean="0"/>
              <a:t>nd</a:t>
            </a:r>
            <a:r>
              <a:rPr lang="en-US" sz="1800" dirty="0" smtClean="0"/>
              <a:t> meeting </a:t>
            </a:r>
            <a:r>
              <a:rPr lang="en-US" sz="1800" dirty="0"/>
              <a:t>is to be held </a:t>
            </a:r>
            <a:r>
              <a:rPr lang="en-US" sz="1800" dirty="0" smtClean="0"/>
              <a:t>17-21 July </a:t>
            </a:r>
            <a:r>
              <a:rPr lang="en-US" sz="1800" dirty="0"/>
              <a:t>2017 in Bali, Indonesia</a:t>
            </a:r>
          </a:p>
          <a:p>
            <a:pPr lvl="1">
              <a:spcBef>
                <a:spcPts val="0"/>
              </a:spcBef>
              <a:spcAft>
                <a:spcPts val="600"/>
              </a:spcAft>
              <a:buFont typeface="Courier New" panose="02070309020205020404" pitchFamily="49" charset="0"/>
              <a:buChar char="o"/>
            </a:pPr>
            <a:r>
              <a:rPr lang="en-US" sz="1800" dirty="0"/>
              <a:t>Three further meetings scheduled before the conference in 2019</a:t>
            </a:r>
          </a:p>
          <a:p>
            <a:pPr>
              <a:spcAft>
                <a:spcPts val="600"/>
              </a:spcAft>
              <a:buFont typeface="Arial" panose="020B0604020202020204" pitchFamily="34" charset="0"/>
              <a:buChar char="•"/>
            </a:pPr>
            <a:r>
              <a:rPr lang="en-US" sz="2400" dirty="0"/>
              <a:t>Chairman: </a:t>
            </a:r>
          </a:p>
          <a:p>
            <a:pPr lvl="1">
              <a:spcBef>
                <a:spcPts val="0"/>
              </a:spcBef>
              <a:spcAft>
                <a:spcPts val="600"/>
              </a:spcAft>
              <a:buFont typeface="Courier New" panose="02070309020205020404" pitchFamily="49" charset="0"/>
              <a:buChar char="o"/>
            </a:pPr>
            <a:r>
              <a:rPr lang="en-US" sz="1800" dirty="0"/>
              <a:t>Dr. Kyu-Jin Wee (Republic of Korea)</a:t>
            </a:r>
          </a:p>
          <a:p>
            <a:pPr>
              <a:spcAft>
                <a:spcPts val="600"/>
              </a:spcAft>
              <a:buFont typeface="Arial" panose="020B0604020202020204" pitchFamily="34" charset="0"/>
              <a:buChar char="•"/>
            </a:pPr>
            <a:r>
              <a:rPr lang="en-US" sz="2400" dirty="0"/>
              <a:t>Vice Chairs:</a:t>
            </a:r>
          </a:p>
          <a:p>
            <a:pPr lvl="1">
              <a:spcBef>
                <a:spcPts val="0"/>
              </a:spcBef>
              <a:spcAft>
                <a:spcPts val="600"/>
              </a:spcAft>
              <a:buFont typeface="Courier New" panose="02070309020205020404" pitchFamily="49" charset="0"/>
              <a:buChar char="o"/>
            </a:pPr>
            <a:r>
              <a:rPr lang="en-US" sz="1800" dirty="0"/>
              <a:t>Mr. Neil Meaney (Australia)</a:t>
            </a:r>
          </a:p>
          <a:p>
            <a:pPr lvl="1">
              <a:spcBef>
                <a:spcPts val="0"/>
              </a:spcBef>
              <a:spcAft>
                <a:spcPts val="600"/>
              </a:spcAft>
              <a:buFont typeface="Courier New" panose="02070309020205020404" pitchFamily="49" charset="0"/>
              <a:buChar char="o"/>
            </a:pPr>
            <a:r>
              <a:rPr lang="en-US" sz="1800" dirty="0"/>
              <a:t>Mr. Xiaoyang Gao (</a:t>
            </a:r>
            <a:r>
              <a:rPr lang="en-AU" sz="1800" dirty="0"/>
              <a:t>People's Republic of China)</a:t>
            </a:r>
            <a:endParaRPr lang="en-US" sz="1800" dirty="0"/>
          </a:p>
          <a:p>
            <a:pPr>
              <a:spcAft>
                <a:spcPts val="600"/>
              </a:spcAft>
              <a:buFont typeface="Arial" panose="020B0604020202020204" pitchFamily="34" charset="0"/>
              <a:buChar char="•"/>
            </a:pPr>
            <a:r>
              <a:rPr lang="en-US" sz="2400" dirty="0"/>
              <a:t>Editorial Chair: </a:t>
            </a:r>
          </a:p>
          <a:p>
            <a:pPr lvl="1">
              <a:spcBef>
                <a:spcPts val="0"/>
              </a:spcBef>
              <a:spcAft>
                <a:spcPts val="600"/>
              </a:spcAft>
              <a:buFont typeface="Courier New" panose="02070309020205020404" pitchFamily="49" charset="0"/>
              <a:buChar char="o"/>
            </a:pPr>
            <a:r>
              <a:rPr lang="en-US" sz="1800" dirty="0"/>
              <a:t>Dr. Tommy Chee (New Zealand)</a:t>
            </a:r>
          </a:p>
          <a:p>
            <a:pPr>
              <a:spcAft>
                <a:spcPts val="600"/>
              </a:spcAft>
              <a:buFont typeface="Arial" panose="020B0604020202020204" pitchFamily="34" charset="0"/>
              <a:buChar char="•"/>
            </a:pPr>
            <a:r>
              <a:rPr lang="en-US" sz="2400" dirty="0"/>
              <a:t>Special Senior Adviser to the APG: </a:t>
            </a:r>
          </a:p>
          <a:p>
            <a:pPr lvl="1">
              <a:spcBef>
                <a:spcPts val="0"/>
              </a:spcBef>
              <a:spcAft>
                <a:spcPts val="600"/>
              </a:spcAft>
              <a:buFont typeface="Courier New" panose="02070309020205020404" pitchFamily="49" charset="0"/>
              <a:buChar char="o"/>
            </a:pPr>
            <a:r>
              <a:rPr lang="en-US" sz="1800" dirty="0"/>
              <a:t>Mr. Kavouss Arasteh (Islamic Republic of Iran</a:t>
            </a:r>
            <a:r>
              <a:rPr lang="en-US" sz="1800" dirty="0" smtClean="0"/>
              <a:t>)</a:t>
            </a:r>
            <a:endParaRPr lang="en-AU" dirty="0"/>
          </a:p>
        </p:txBody>
      </p:sp>
    </p:spTree>
    <p:extLst>
      <p:ext uri="{BB962C8B-B14F-4D97-AF65-F5344CB8AC3E}">
        <p14:creationId xmlns:p14="http://schemas.microsoft.com/office/powerpoint/2010/main" val="190710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56575" cy="719138"/>
          </a:xfrm>
        </p:spPr>
        <p:txBody>
          <a:bodyPr/>
          <a:lstStyle/>
          <a:p>
            <a:r>
              <a:rPr lang="en-US" sz="3200" dirty="0"/>
              <a:t>APG19-1 Meeting Outcomes</a:t>
            </a:r>
            <a:endParaRPr lang="en-AU" sz="3200" dirty="0"/>
          </a:p>
        </p:txBody>
      </p:sp>
      <p:sp>
        <p:nvSpPr>
          <p:cNvPr id="3" name="Content Placeholder 2"/>
          <p:cNvSpPr>
            <a:spLocks noGrp="1"/>
          </p:cNvSpPr>
          <p:nvPr>
            <p:ph idx="1"/>
          </p:nvPr>
        </p:nvSpPr>
        <p:spPr>
          <a:xfrm>
            <a:off x="251520" y="1267818"/>
            <a:ext cx="8715441" cy="5328592"/>
          </a:xfrm>
        </p:spPr>
        <p:txBody>
          <a:bodyPr/>
          <a:lstStyle/>
          <a:p>
            <a:pPr>
              <a:spcAft>
                <a:spcPts val="600"/>
              </a:spcAft>
              <a:buFont typeface="Arial" panose="020B0604020202020204" pitchFamily="34" charset="0"/>
              <a:buChar char="•"/>
            </a:pPr>
            <a:r>
              <a:rPr lang="en-AU" sz="2400" dirty="0"/>
              <a:t>The following were achieved:</a:t>
            </a:r>
          </a:p>
          <a:p>
            <a:pPr lvl="1">
              <a:spcBef>
                <a:spcPts val="0"/>
              </a:spcBef>
              <a:spcAft>
                <a:spcPts val="600"/>
              </a:spcAft>
              <a:buFont typeface="Courier New" panose="02070309020205020404" pitchFamily="49" charset="0"/>
              <a:buChar char="o"/>
            </a:pPr>
            <a:r>
              <a:rPr lang="en-AU" dirty="0"/>
              <a:t>Key outcomes RA-15, WRC-15 and CPM19-1 reviewed</a:t>
            </a:r>
          </a:p>
          <a:p>
            <a:pPr lvl="1">
              <a:spcBef>
                <a:spcPts val="0"/>
              </a:spcBef>
              <a:spcAft>
                <a:spcPts val="600"/>
              </a:spcAft>
              <a:buFont typeface="Courier New" panose="02070309020205020404" pitchFamily="49" charset="0"/>
              <a:buChar char="o"/>
            </a:pPr>
            <a:r>
              <a:rPr lang="en-AU" dirty="0"/>
              <a:t>Chairman and Vice-Chairmen of APG elected</a:t>
            </a:r>
          </a:p>
          <a:p>
            <a:pPr lvl="1">
              <a:spcBef>
                <a:spcPts val="0"/>
              </a:spcBef>
              <a:spcAft>
                <a:spcPts val="600"/>
              </a:spcAft>
              <a:buFont typeface="Courier New" panose="02070309020205020404" pitchFamily="49" charset="0"/>
              <a:buChar char="o"/>
            </a:pPr>
            <a:r>
              <a:rPr lang="en-AU" dirty="0"/>
              <a:t>APG19 structure established and Working Party Chairmen appointed</a:t>
            </a:r>
          </a:p>
          <a:p>
            <a:pPr lvl="1">
              <a:spcBef>
                <a:spcPts val="0"/>
              </a:spcBef>
              <a:spcAft>
                <a:spcPts val="600"/>
              </a:spcAft>
              <a:buFont typeface="Courier New" panose="02070309020205020404" pitchFamily="49" charset="0"/>
              <a:buChar char="o"/>
            </a:pPr>
            <a:r>
              <a:rPr lang="en-AU" dirty="0"/>
              <a:t>APG working methods reviewed</a:t>
            </a:r>
          </a:p>
          <a:p>
            <a:pPr lvl="1">
              <a:spcBef>
                <a:spcPts val="0"/>
              </a:spcBef>
              <a:spcAft>
                <a:spcPts val="600"/>
              </a:spcAft>
              <a:buFont typeface="Courier New" panose="02070309020205020404" pitchFamily="49" charset="0"/>
              <a:buChar char="o"/>
            </a:pPr>
            <a:r>
              <a:rPr lang="en-AU" dirty="0"/>
              <a:t>An initial review of issues associated </a:t>
            </a:r>
            <a:br>
              <a:rPr lang="en-AU" dirty="0"/>
            </a:br>
            <a:r>
              <a:rPr lang="en-AU" dirty="0"/>
              <a:t>with each WRC-19 AI undertaken</a:t>
            </a:r>
          </a:p>
          <a:p>
            <a:pPr lvl="1">
              <a:spcBef>
                <a:spcPts val="0"/>
              </a:spcBef>
              <a:spcAft>
                <a:spcPts val="600"/>
              </a:spcAft>
              <a:buFont typeface="Courier New" panose="02070309020205020404" pitchFamily="49" charset="0"/>
              <a:buChar char="o"/>
            </a:pPr>
            <a:r>
              <a:rPr lang="en-AU" dirty="0"/>
              <a:t>APG work plan including tentative </a:t>
            </a:r>
            <a:br>
              <a:rPr lang="en-AU" dirty="0"/>
            </a:br>
            <a:r>
              <a:rPr lang="en-AU" dirty="0"/>
              <a:t>schedule of meetings developed</a:t>
            </a:r>
          </a:p>
          <a:p>
            <a:pPr>
              <a:spcAft>
                <a:spcPts val="600"/>
              </a:spcAft>
              <a:buFont typeface="Arial" panose="020B0604020202020204" pitchFamily="34" charset="0"/>
              <a:buChar char="•"/>
            </a:pPr>
            <a:r>
              <a:rPr lang="en-AU" sz="2400" dirty="0" smtClean="0"/>
              <a:t>Composition </a:t>
            </a:r>
            <a:r>
              <a:rPr lang="en-AU" sz="2400" dirty="0"/>
              <a:t>of meeting:</a:t>
            </a:r>
          </a:p>
          <a:p>
            <a:pPr lvl="1">
              <a:spcBef>
                <a:spcPts val="0"/>
              </a:spcBef>
              <a:spcAft>
                <a:spcPts val="600"/>
              </a:spcAft>
              <a:buFont typeface="Courier New" panose="02070309020205020404" pitchFamily="49" charset="0"/>
              <a:buChar char="o"/>
            </a:pPr>
            <a:r>
              <a:rPr lang="en-AU" dirty="0"/>
              <a:t>273 delegates from 24 of 38 APT Member countries</a:t>
            </a:r>
          </a:p>
          <a:p>
            <a:pPr lvl="1">
              <a:spcBef>
                <a:spcPts val="0"/>
              </a:spcBef>
              <a:spcAft>
                <a:spcPts val="600"/>
              </a:spcAft>
              <a:buFont typeface="Courier New" panose="02070309020205020404" pitchFamily="49" charset="0"/>
              <a:buChar char="o"/>
            </a:pPr>
            <a:r>
              <a:rPr lang="en-AU" dirty="0"/>
              <a:t>45 delegates from Affiliate/Associate Members, Regional Organisations and APT staff</a:t>
            </a:r>
            <a:endParaRPr lang="en-US" dirty="0"/>
          </a:p>
        </p:txBody>
      </p:sp>
      <p:pic>
        <p:nvPicPr>
          <p:cNvPr id="4" name="Picture 3"/>
          <p:cNvPicPr>
            <a:picLocks noChangeAspect="1"/>
          </p:cNvPicPr>
          <p:nvPr/>
        </p:nvPicPr>
        <p:blipFill>
          <a:blip r:embed="rId3"/>
          <a:stretch>
            <a:fillRect/>
          </a:stretch>
        </p:blipFill>
        <p:spPr>
          <a:xfrm>
            <a:off x="5220072" y="2768789"/>
            <a:ext cx="3890905" cy="2380595"/>
          </a:xfrm>
          <a:prstGeom prst="rect">
            <a:avLst/>
          </a:prstGeom>
        </p:spPr>
      </p:pic>
    </p:spTree>
    <p:extLst>
      <p:ext uri="{BB962C8B-B14F-4D97-AF65-F5344CB8AC3E}">
        <p14:creationId xmlns:p14="http://schemas.microsoft.com/office/powerpoint/2010/main" val="289805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56575" cy="719138"/>
          </a:xfrm>
        </p:spPr>
        <p:txBody>
          <a:bodyPr/>
          <a:lstStyle/>
          <a:p>
            <a:r>
              <a:rPr lang="en-US" sz="3200" dirty="0"/>
              <a:t>APG19-1 Meeting Outcomes</a:t>
            </a:r>
            <a:endParaRPr lang="en-AU" sz="3200" dirty="0"/>
          </a:p>
        </p:txBody>
      </p:sp>
      <p:sp>
        <p:nvSpPr>
          <p:cNvPr id="3" name="Content Placeholder 2"/>
          <p:cNvSpPr>
            <a:spLocks noGrp="1"/>
          </p:cNvSpPr>
          <p:nvPr>
            <p:ph idx="1"/>
          </p:nvPr>
        </p:nvSpPr>
        <p:spPr>
          <a:xfrm>
            <a:off x="251520" y="1267818"/>
            <a:ext cx="8892480" cy="5328592"/>
          </a:xfrm>
        </p:spPr>
        <p:txBody>
          <a:bodyPr/>
          <a:lstStyle/>
          <a:p>
            <a:pPr>
              <a:spcAft>
                <a:spcPts val="600"/>
              </a:spcAft>
              <a:buFont typeface="Arial" panose="020B0604020202020204" pitchFamily="34" charset="0"/>
              <a:buChar char="•"/>
            </a:pPr>
            <a:r>
              <a:rPr lang="en-AU" sz="2400" dirty="0"/>
              <a:t>Election of Chairman</a:t>
            </a:r>
          </a:p>
          <a:p>
            <a:pPr lvl="1">
              <a:spcBef>
                <a:spcPts val="0"/>
              </a:spcBef>
              <a:spcAft>
                <a:spcPts val="600"/>
              </a:spcAft>
              <a:buFont typeface="Courier New" panose="02070309020205020404" pitchFamily="49" charset="0"/>
              <a:buChar char="o"/>
            </a:pPr>
            <a:r>
              <a:rPr lang="en-AU" dirty="0"/>
              <a:t>The main focus of the meeting was to find a way forward in appointing a Chairman of APG19</a:t>
            </a:r>
          </a:p>
          <a:p>
            <a:pPr lvl="1">
              <a:spcBef>
                <a:spcPts val="0"/>
              </a:spcBef>
              <a:spcAft>
                <a:spcPts val="600"/>
              </a:spcAft>
              <a:buFont typeface="Courier New" panose="02070309020205020404" pitchFamily="49" charset="0"/>
              <a:buChar char="o"/>
            </a:pPr>
            <a:r>
              <a:rPr lang="en-AU" dirty="0"/>
              <a:t>2 competent individuals nominated: KJ Wee (Korea) and Kavouss Arasteh (Iran)</a:t>
            </a:r>
          </a:p>
          <a:p>
            <a:pPr lvl="1">
              <a:spcBef>
                <a:spcPts val="0"/>
              </a:spcBef>
              <a:spcAft>
                <a:spcPts val="600"/>
              </a:spcAft>
              <a:buFont typeface="Courier New" panose="02070309020205020404" pitchFamily="49" charset="0"/>
              <a:buChar char="o"/>
            </a:pPr>
            <a:r>
              <a:rPr lang="en-AU" dirty="0"/>
              <a:t>Consensus at the meeting was that important for APG to retain the services of both candidates</a:t>
            </a:r>
          </a:p>
          <a:p>
            <a:pPr lvl="1">
              <a:spcBef>
                <a:spcPts val="0"/>
              </a:spcBef>
              <a:spcAft>
                <a:spcPts val="600"/>
              </a:spcAft>
              <a:buFont typeface="Courier New" panose="02070309020205020404" pitchFamily="49" charset="0"/>
              <a:buChar char="o"/>
            </a:pPr>
            <a:r>
              <a:rPr lang="en-AU" dirty="0"/>
              <a:t>Finally agreed that role as ‘Special Senior Advisor to the APG’ to be conferred on Mr Arasteh with Dr Wee being appointed APG19 Chairman</a:t>
            </a:r>
          </a:p>
          <a:p>
            <a:pPr>
              <a:spcAft>
                <a:spcPts val="600"/>
              </a:spcAft>
              <a:buFont typeface="Arial" panose="020B0604020202020204" pitchFamily="34" charset="0"/>
              <a:buChar char="•"/>
            </a:pPr>
            <a:r>
              <a:rPr lang="en-AU" sz="2400" dirty="0" smtClean="0"/>
              <a:t>Election </a:t>
            </a:r>
            <a:r>
              <a:rPr lang="en-AU" sz="2400" dirty="0"/>
              <a:t>of Vice-Chairmen</a:t>
            </a:r>
          </a:p>
          <a:p>
            <a:pPr lvl="1">
              <a:spcBef>
                <a:spcPts val="0"/>
              </a:spcBef>
              <a:spcAft>
                <a:spcPts val="600"/>
              </a:spcAft>
              <a:buFont typeface="Courier New" panose="02070309020205020404" pitchFamily="49" charset="0"/>
              <a:buChar char="o"/>
            </a:pPr>
            <a:r>
              <a:rPr lang="en-AU" dirty="0"/>
              <a:t>2 nominations for the 2 positions of Vice-Chairmen agreed: </a:t>
            </a:r>
          </a:p>
          <a:p>
            <a:pPr lvl="2"/>
            <a:r>
              <a:rPr lang="en-AU" dirty="0">
                <a:solidFill>
                  <a:srgbClr val="7030A0"/>
                </a:solidFill>
              </a:rPr>
              <a:t>Mr Neil Meaney (Australia) </a:t>
            </a:r>
          </a:p>
          <a:p>
            <a:pPr lvl="2"/>
            <a:r>
              <a:rPr lang="en-AU" dirty="0">
                <a:solidFill>
                  <a:srgbClr val="7030A0"/>
                </a:solidFill>
              </a:rPr>
              <a:t>Mr Gao Xiaoyang (People’s Republic of China)</a:t>
            </a:r>
          </a:p>
        </p:txBody>
      </p:sp>
    </p:spTree>
    <p:extLst>
      <p:ext uri="{BB962C8B-B14F-4D97-AF65-F5344CB8AC3E}">
        <p14:creationId xmlns:p14="http://schemas.microsoft.com/office/powerpoint/2010/main" val="334013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156575" cy="719138"/>
          </a:xfrm>
        </p:spPr>
        <p:txBody>
          <a:bodyPr/>
          <a:lstStyle/>
          <a:p>
            <a:r>
              <a:rPr lang="en-US" sz="3200" dirty="0"/>
              <a:t>APG19-1 Meeting Outcomes</a:t>
            </a:r>
            <a:endParaRPr lang="en-AU" sz="3200" dirty="0"/>
          </a:p>
        </p:txBody>
      </p:sp>
      <p:sp>
        <p:nvSpPr>
          <p:cNvPr id="3" name="Content Placeholder 2"/>
          <p:cNvSpPr>
            <a:spLocks noGrp="1"/>
          </p:cNvSpPr>
          <p:nvPr>
            <p:ph idx="1"/>
          </p:nvPr>
        </p:nvSpPr>
        <p:spPr>
          <a:xfrm>
            <a:off x="282427" y="1297386"/>
            <a:ext cx="8892480" cy="5328592"/>
          </a:xfrm>
        </p:spPr>
        <p:txBody>
          <a:bodyPr/>
          <a:lstStyle/>
          <a:p>
            <a:pPr>
              <a:spcAft>
                <a:spcPts val="600"/>
              </a:spcAft>
              <a:buFont typeface="Arial" panose="020B0604020202020204" pitchFamily="34" charset="0"/>
              <a:buChar char="•"/>
            </a:pPr>
            <a:r>
              <a:rPr lang="en-US" sz="2400" dirty="0"/>
              <a:t>APG Structure is same as CPM Chapter </a:t>
            </a:r>
            <a:r>
              <a:rPr lang="en-US" sz="2400" dirty="0" smtClean="0"/>
              <a:t>Structure</a:t>
            </a:r>
            <a:endParaRPr lang="en-US" sz="2400" dirty="0"/>
          </a:p>
        </p:txBody>
      </p:sp>
      <p:pic>
        <p:nvPicPr>
          <p:cNvPr id="4" name="Picture 3"/>
          <p:cNvPicPr>
            <a:picLocks noChangeAspect="1"/>
          </p:cNvPicPr>
          <p:nvPr/>
        </p:nvPicPr>
        <p:blipFill>
          <a:blip r:embed="rId3"/>
          <a:stretch>
            <a:fillRect/>
          </a:stretch>
        </p:blipFill>
        <p:spPr>
          <a:xfrm>
            <a:off x="-42118" y="1700808"/>
            <a:ext cx="9217025" cy="4608512"/>
          </a:xfrm>
          <a:prstGeom prst="rect">
            <a:avLst/>
          </a:prstGeom>
        </p:spPr>
      </p:pic>
    </p:spTree>
    <p:extLst>
      <p:ext uri="{BB962C8B-B14F-4D97-AF65-F5344CB8AC3E}">
        <p14:creationId xmlns:p14="http://schemas.microsoft.com/office/powerpoint/2010/main" val="70935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90" y="548680"/>
            <a:ext cx="8156575" cy="576064"/>
          </a:xfrm>
        </p:spPr>
        <p:txBody>
          <a:bodyPr/>
          <a:lstStyle/>
          <a:p>
            <a:r>
              <a:rPr lang="en-US" sz="3200" dirty="0"/>
              <a:t>Process of Developing </a:t>
            </a:r>
            <a:r>
              <a:rPr lang="en-US" sz="3200" dirty="0" smtClean="0"/>
              <a:t>ACPs </a:t>
            </a:r>
            <a:endParaRPr lang="en-AU" sz="3200" dirty="0"/>
          </a:p>
        </p:txBody>
      </p:sp>
      <p:sp>
        <p:nvSpPr>
          <p:cNvPr id="3" name="Content Placeholder 2"/>
          <p:cNvSpPr>
            <a:spLocks noGrp="1"/>
          </p:cNvSpPr>
          <p:nvPr>
            <p:ph idx="1"/>
          </p:nvPr>
        </p:nvSpPr>
        <p:spPr>
          <a:xfrm>
            <a:off x="323528" y="1268760"/>
            <a:ext cx="8768208" cy="4824536"/>
          </a:xfrm>
        </p:spPr>
        <p:txBody>
          <a:bodyPr/>
          <a:lstStyle/>
          <a:p>
            <a:pPr>
              <a:spcAft>
                <a:spcPts val="600"/>
              </a:spcAft>
              <a:buFont typeface="Arial" panose="020B0604020202020204" pitchFamily="34" charset="0"/>
              <a:buChar char="•"/>
            </a:pPr>
            <a:r>
              <a:rPr lang="en-US" sz="2800" dirty="0"/>
              <a:t>In general, the APT </a:t>
            </a:r>
            <a:r>
              <a:rPr lang="en-AU" sz="2800" dirty="0" smtClean="0"/>
              <a:t>organises</a:t>
            </a:r>
            <a:r>
              <a:rPr lang="en-US" sz="2800" dirty="0" smtClean="0"/>
              <a:t> </a:t>
            </a:r>
            <a:r>
              <a:rPr lang="en-US" sz="2800" dirty="0"/>
              <a:t>five APG </a:t>
            </a:r>
            <a:r>
              <a:rPr lang="en-US" sz="2800" dirty="0" smtClean="0"/>
              <a:t>meetings </a:t>
            </a:r>
            <a:r>
              <a:rPr lang="en-US" sz="2800" dirty="0"/>
              <a:t>in each WRC preparatory cycle (currently 2016 – 2019)  </a:t>
            </a:r>
          </a:p>
          <a:p>
            <a:pPr>
              <a:spcAft>
                <a:spcPts val="600"/>
              </a:spcAft>
              <a:buFont typeface="Arial" panose="020B0604020202020204" pitchFamily="34" charset="0"/>
              <a:buChar char="•"/>
            </a:pPr>
            <a:r>
              <a:rPr lang="en-US" sz="2800" dirty="0"/>
              <a:t>The APG meetings develop and update APT Preliminary Views (APVs) on WRC agenda items based on:</a:t>
            </a:r>
          </a:p>
          <a:p>
            <a:pPr lvl="1">
              <a:spcBef>
                <a:spcPts val="0"/>
              </a:spcBef>
              <a:spcAft>
                <a:spcPts val="600"/>
              </a:spcAft>
              <a:buFont typeface="Courier New" panose="02070309020205020404" pitchFamily="49" charset="0"/>
              <a:buChar char="o"/>
            </a:pPr>
            <a:r>
              <a:rPr lang="en-US" sz="2400" dirty="0"/>
              <a:t>ITU-R studies that are available</a:t>
            </a:r>
          </a:p>
          <a:p>
            <a:pPr lvl="1">
              <a:spcBef>
                <a:spcPts val="0"/>
              </a:spcBef>
              <a:spcAft>
                <a:spcPts val="600"/>
              </a:spcAft>
              <a:buFont typeface="Courier New" panose="02070309020205020404" pitchFamily="49" charset="0"/>
              <a:buChar char="o"/>
            </a:pPr>
            <a:r>
              <a:rPr lang="en-US" sz="2400" dirty="0"/>
              <a:t>Input contributions from Members</a:t>
            </a:r>
          </a:p>
          <a:p>
            <a:pPr>
              <a:spcAft>
                <a:spcPts val="600"/>
              </a:spcAft>
              <a:buFont typeface="Arial" panose="020B0604020202020204" pitchFamily="34" charset="0"/>
              <a:buChar char="•"/>
            </a:pPr>
            <a:r>
              <a:rPr lang="en-US" sz="2800" dirty="0"/>
              <a:t>A two stage procedure is followed for preparing and approving APT Common Proposals (ACPs) for submission to the </a:t>
            </a:r>
            <a:r>
              <a:rPr lang="en-US" sz="2800" dirty="0" smtClean="0"/>
              <a:t>WRC</a:t>
            </a:r>
            <a:endParaRPr lang="en-US" sz="2800" dirty="0"/>
          </a:p>
        </p:txBody>
      </p:sp>
    </p:spTree>
    <p:extLst>
      <p:ext uri="{BB962C8B-B14F-4D97-AF65-F5344CB8AC3E}">
        <p14:creationId xmlns:p14="http://schemas.microsoft.com/office/powerpoint/2010/main" val="501935590"/>
      </p:ext>
    </p:extLst>
  </p:cSld>
  <p:clrMapOvr>
    <a:masterClrMapping/>
  </p:clrMapOvr>
</p:sld>
</file>

<file path=ppt/theme/theme1.xml><?xml version="1.0" encoding="utf-8"?>
<a:theme xmlns:a="http://schemas.openxmlformats.org/drawingml/2006/main" name="Airservices powerpoint template">
  <a:themeElements>
    <a:clrScheme name="Airservice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rservices powerpoint templa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altLang="en-US" sz="1200" b="0"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AU" altLang="en-US" sz="1200" b="0" i="0" u="none" strike="noStrike" cap="none" normalizeH="0" baseline="0" smtClean="0">
            <a:ln>
              <a:noFill/>
            </a:ln>
            <a:solidFill>
              <a:schemeClr val="tx1"/>
            </a:solidFill>
            <a:effectLst/>
            <a:latin typeface="Helvetica" panose="020B0604020202020204" pitchFamily="34" charset="0"/>
          </a:defRPr>
        </a:defPPr>
      </a:lstStyle>
    </a:lnDef>
  </a:objectDefaults>
  <a:extraClrSchemeLst>
    <a:extraClrScheme>
      <a:clrScheme name="Airservice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irservice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irservice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irservice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irservice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irservice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irservices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irservice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irservice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irservice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irservice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irservice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B7E9C-CDDC-461B-BA71-006489A52E6F}"/>
</file>

<file path=customXml/itemProps2.xml><?xml version="1.0" encoding="utf-8"?>
<ds:datastoreItem xmlns:ds="http://schemas.openxmlformats.org/officeDocument/2006/customXml" ds:itemID="{5BC8CCD3-EBFC-42F1-AC51-A6799970FDBD}"/>
</file>

<file path=customXml/itemProps3.xml><?xml version="1.0" encoding="utf-8"?>
<ds:datastoreItem xmlns:ds="http://schemas.openxmlformats.org/officeDocument/2006/customXml" ds:itemID="{1C67AE8E-D273-4685-A4DE-97AA303378C2}">
  <ds:schemaRefs>
    <ds:schemaRef ds:uri="http://schemas.microsoft.com/sharepoint/v3/contenttype/forms"/>
  </ds:schemaRefs>
</ds:datastoreItem>
</file>

<file path=customXml/itemProps4.xml><?xml version="1.0" encoding="utf-8"?>
<ds:datastoreItem xmlns:ds="http://schemas.openxmlformats.org/officeDocument/2006/customXml" ds:itemID="{261C07AB-686C-4BE5-A12A-0974D3E10D85}"/>
</file>

<file path=customXml/itemProps5.xml><?xml version="1.0" encoding="utf-8"?>
<ds:datastoreItem xmlns:ds="http://schemas.openxmlformats.org/officeDocument/2006/customXml" ds:itemID="{1C67AE8E-D273-4685-A4DE-97AA303378C2}"/>
</file>

<file path=docProps/app.xml><?xml version="1.0" encoding="utf-8"?>
<Properties xmlns="http://schemas.openxmlformats.org/officeDocument/2006/extended-properties" xmlns:vt="http://schemas.openxmlformats.org/officeDocument/2006/docPropsVTypes">
  <Template>Airservices powerpoint template</Template>
  <TotalTime>1577</TotalTime>
  <Words>1797</Words>
  <Application>Microsoft Office PowerPoint</Application>
  <PresentationFormat>On-screen Show (4:3)</PresentationFormat>
  <Paragraphs>305</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Baskerville Old Face</vt:lpstr>
      <vt:lpstr>Bernard MT Condensed</vt:lpstr>
      <vt:lpstr>Calibri</vt:lpstr>
      <vt:lpstr>Courier New</vt:lpstr>
      <vt:lpstr>Helvetica</vt:lpstr>
      <vt:lpstr>Wingdings</vt:lpstr>
      <vt:lpstr>Wingdings 2</vt:lpstr>
      <vt:lpstr>Airservices powerpoint template</vt:lpstr>
      <vt:lpstr>Regional Preparations for WRC-19</vt:lpstr>
      <vt:lpstr>Presented by</vt:lpstr>
      <vt:lpstr>Contents</vt:lpstr>
      <vt:lpstr>APT Preparatory Group for WRC-19</vt:lpstr>
      <vt:lpstr>APT Preparatory Group for WRC-19</vt:lpstr>
      <vt:lpstr>APG19-1 Meeting Outcomes</vt:lpstr>
      <vt:lpstr>APG19-1 Meeting Outcomes</vt:lpstr>
      <vt:lpstr>APG19-1 Meeting Outcomes</vt:lpstr>
      <vt:lpstr>Process of Developing ACPs </vt:lpstr>
      <vt:lpstr>PowerPoint Presentation</vt:lpstr>
      <vt:lpstr>PowerPoint Presentation</vt:lpstr>
      <vt:lpstr>Work on APVs</vt:lpstr>
      <vt:lpstr>WRC-19 AIs related to aviation</vt:lpstr>
      <vt:lpstr>AIs of Particular Importance</vt:lpstr>
      <vt:lpstr>Agenda Item 1.10 (GADSS)</vt:lpstr>
      <vt:lpstr>Agenda Item 9.1 (Issue 9.1.4)  (Space Planes)</vt:lpstr>
      <vt:lpstr>Agenda Items of Concern</vt:lpstr>
      <vt:lpstr>Agenda Item 1.7 (TT&amp;C for short  duration NGSO)</vt:lpstr>
      <vt:lpstr>Agenda Item 1.8 (GMDSS)</vt:lpstr>
      <vt:lpstr>Agenda Item 1.9 (Issue 1.9.1) (Autonomous  maritime radio devices in 156-162.05 MHz)</vt:lpstr>
      <vt:lpstr>Agenda Item 1.9 (Issue 1.9.2) (VDES satellite component)</vt:lpstr>
      <vt:lpstr>Agenda Item 1.11 (Railway)</vt:lpstr>
      <vt:lpstr>Agenda Item 1.12 (ITS)</vt:lpstr>
      <vt:lpstr>Agenda Item 1.13 (IMT-2020)</vt:lpstr>
      <vt:lpstr>Agenda Item 1.14 (HAPS)</vt:lpstr>
      <vt:lpstr>Agenda Item 1.16 (RLAN)</vt:lpstr>
      <vt:lpstr>Agenda Item 4 (Review WRC Res. and WRC Rec.)</vt:lpstr>
      <vt:lpstr>Agenda Item 8 (Country footnotes)</vt:lpstr>
      <vt:lpstr>Agenda Item 9.1 (Issue 9.1.3) (C-Band NGSO-FSS Operations)</vt:lpstr>
      <vt:lpstr>Agenda Item 9.1 (Issue 9.1.6) (Wireless Power Transmissions)</vt:lpstr>
      <vt:lpstr>Agenda Item 10 (Future WRC AIs)</vt:lpstr>
      <vt:lpstr>Schedule of APG19 Meetings</vt:lpstr>
      <vt:lpstr>Work Plan for APG19-2</vt:lpstr>
      <vt:lpstr>PowerPoint Presentation</vt:lpstr>
    </vt:vector>
  </TitlesOfParts>
  <Company>Airservices Australia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Airservices Presentation Template</dc:title>
  <dc:creator>peel_ma</dc:creator>
  <cp:lastModifiedBy>D'Amico, Eddy</cp:lastModifiedBy>
  <cp:revision>138</cp:revision>
  <dcterms:created xsi:type="dcterms:W3CDTF">2014-10-17T00:27:41Z</dcterms:created>
  <dcterms:modified xsi:type="dcterms:W3CDTF">2017-03-15T04:18:53Z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ISS_ML0-2174905</vt:lpwstr>
  </property>
  <property fmtid="{D5CDD505-2E9C-101B-9397-08002B2CF9AE}" pid="3" name="_dlc_DocIdItemGuid">
    <vt:lpwstr>99d934b8-9415-45d0-acd8-c819649daca6</vt:lpwstr>
  </property>
  <property fmtid="{D5CDD505-2E9C-101B-9397-08002B2CF9AE}" pid="4" name="_dlc_DocIdUrl">
    <vt:lpwstr>http://orbit/sites/pe/IPD/ATCSP/_layouts/15/DocIdRedir.aspx?ID=ISS_ML0-2174905, ISS_ML0-2174905</vt:lpwstr>
  </property>
  <property fmtid="{D5CDD505-2E9C-101B-9397-08002B2CF9AE}" pid="5" name="TaxKeywordTaxHTField">
    <vt:lpwstr/>
  </property>
  <property fmtid="{D5CDD505-2E9C-101B-9397-08002B2CF9AE}" pid="6" name="TaxKeyword">
    <vt:lpwstr/>
  </property>
  <property fmtid="{D5CDD505-2E9C-101B-9397-08002B2CF9AE}" pid="7" name="ContentTypeId">
    <vt:lpwstr>0x010100B372B09A9A77C4438999FF1325BEF759</vt:lpwstr>
  </property>
  <property fmtid="{D5CDD505-2E9C-101B-9397-08002B2CF9AE}" pid="8" name="TaxCatchAll">
    <vt:lpwstr/>
  </property>
  <property fmtid="{D5CDD505-2E9C-101B-9397-08002B2CF9AE}" pid="9" name="display_urn:schemas-microsoft-com:office:office#Editor">
    <vt:lpwstr>Gadkari, Bipin</vt:lpwstr>
  </property>
  <property fmtid="{D5CDD505-2E9C-101B-9397-08002B2CF9AE}" pid="10" name="display_urn:schemas-microsoft-com:office:office#Author">
    <vt:lpwstr>Gadkari, Bipin</vt:lpwstr>
  </property>
</Properties>
</file>