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notesMasterIdLst>
    <p:notesMasterId r:id="rId30"/>
  </p:notesMasterIdLst>
  <p:sldIdLst>
    <p:sldId id="428" r:id="rId5"/>
    <p:sldId id="430" r:id="rId6"/>
    <p:sldId id="431" r:id="rId7"/>
    <p:sldId id="435" r:id="rId8"/>
    <p:sldId id="446" r:id="rId9"/>
    <p:sldId id="412" r:id="rId10"/>
    <p:sldId id="339" r:id="rId11"/>
    <p:sldId id="358" r:id="rId12"/>
    <p:sldId id="340" r:id="rId13"/>
    <p:sldId id="421" r:id="rId14"/>
    <p:sldId id="444" r:id="rId15"/>
    <p:sldId id="424" r:id="rId16"/>
    <p:sldId id="357" r:id="rId17"/>
    <p:sldId id="425" r:id="rId18"/>
    <p:sldId id="418" r:id="rId19"/>
    <p:sldId id="442" r:id="rId20"/>
    <p:sldId id="443" r:id="rId21"/>
    <p:sldId id="420" r:id="rId22"/>
    <p:sldId id="415" r:id="rId23"/>
    <p:sldId id="351" r:id="rId24"/>
    <p:sldId id="437" r:id="rId25"/>
    <p:sldId id="439" r:id="rId26"/>
    <p:sldId id="445" r:id="rId27"/>
    <p:sldId id="440" r:id="rId28"/>
    <p:sldId id="447" r:id="rId2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1975"/>
    <a:srgbClr val="566B21"/>
    <a:srgbClr val="B7BF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8" autoAdjust="0"/>
    <p:restoredTop sz="92630" autoAdjust="0"/>
  </p:normalViewPr>
  <p:slideViewPr>
    <p:cSldViewPr snapToGrid="0" snapToObjects="1">
      <p:cViewPr varScale="1">
        <p:scale>
          <a:sx n="100" d="100"/>
          <a:sy n="100" d="100"/>
        </p:scale>
        <p:origin x="234" y="78"/>
      </p:cViewPr>
      <p:guideLst>
        <p:guide orient="horz" pos="2137"/>
        <p:guide pos="2903"/>
      </p:guideLst>
    </p:cSldViewPr>
  </p:slideViewPr>
  <p:outlineViewPr>
    <p:cViewPr>
      <p:scale>
        <a:sx n="33" d="100"/>
        <a:sy n="33" d="100"/>
      </p:scale>
      <p:origin x="0" y="1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2" d="100"/>
          <a:sy n="52" d="100"/>
        </p:scale>
        <p:origin x="-2886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D0C65-77AF-4366-9D1F-99F9E5BE4C6E}" type="datetimeFigureOut">
              <a:rPr lang="en-GB" smtClean="0"/>
              <a:pPr/>
              <a:t>17/10/2016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305D1-2C1A-4CF1-8FCD-5BC596A52A0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305D1-2C1A-4CF1-8FCD-5BC596A52A0F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90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87F91B-BCDF-46CA-80A6-EF31D26AFA8E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7100" y="752475"/>
            <a:ext cx="4943475" cy="3708400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7887" y="4716904"/>
            <a:ext cx="5082344" cy="4739159"/>
          </a:xfrm>
          <a:noFill/>
          <a:ln/>
        </p:spPr>
        <p:txBody>
          <a:bodyPr lIns="80097" tIns="40048" rIns="80097" bIns="40048"/>
          <a:lstStyle/>
          <a:p>
            <a:pPr algn="just" defTabSz="922432">
              <a:lnSpc>
                <a:spcPct val="90000"/>
              </a:lnSpc>
              <a:spcBef>
                <a:spcPct val="400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7561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baseline="0" dirty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418386-28A5-452C-A206-4541CE383B86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</p:spPr>
        <p:txBody>
          <a:bodyPr/>
          <a:lstStyle/>
          <a:p>
            <a:fld id="{5E025FC6-DA3B-403B-91A8-5F05596D86B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7100" y="752475"/>
            <a:ext cx="4943475" cy="3708400"/>
          </a:xfrm>
          <a:ln w="12700" cap="flat">
            <a:solidFill>
              <a:schemeClr val="tx1"/>
            </a:solidFill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7887" y="4716904"/>
            <a:ext cx="5082344" cy="4739159"/>
          </a:xfrm>
          <a:noFill/>
          <a:ln/>
        </p:spPr>
        <p:txBody>
          <a:bodyPr lIns="80097" tIns="40048" rIns="80097" bIns="40048"/>
          <a:lstStyle/>
          <a:p>
            <a:pPr algn="just" defTabSz="922432">
              <a:lnSpc>
                <a:spcPct val="90000"/>
              </a:lnSpc>
              <a:spcBef>
                <a:spcPct val="40000"/>
              </a:spcBef>
            </a:pPr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baseline="0" dirty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</p:spPr>
        <p:txBody>
          <a:bodyPr/>
          <a:lstStyle/>
          <a:p>
            <a:fld id="{C4418386-28A5-452C-A206-4541CE383B86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baseline="0" dirty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</p:spPr>
        <p:txBody>
          <a:bodyPr/>
          <a:lstStyle/>
          <a:p>
            <a:fld id="{C4418386-28A5-452C-A206-4541CE383B86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baseline="0" dirty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</p:spPr>
        <p:txBody>
          <a:bodyPr/>
          <a:lstStyle/>
          <a:p>
            <a:fld id="{C4418386-28A5-452C-A206-4541CE383B86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B81B-1267-4208-9EE8-D99F5B7DB003}" type="slidenum">
              <a:rPr lang="en-GB" smtClean="0"/>
              <a:pPr/>
              <a:t>19</a:t>
            </a:fld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87F91B-BCDF-46CA-80A6-EF31D26AFA8E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7100" y="752475"/>
            <a:ext cx="4943475" cy="3708400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7887" y="4716904"/>
            <a:ext cx="5082344" cy="4739159"/>
          </a:xfrm>
          <a:noFill/>
          <a:ln/>
        </p:spPr>
        <p:txBody>
          <a:bodyPr lIns="80097" tIns="40048" rIns="80097" bIns="40048"/>
          <a:lstStyle/>
          <a:p>
            <a:pPr algn="just" defTabSz="922432">
              <a:lnSpc>
                <a:spcPct val="90000"/>
              </a:lnSpc>
              <a:spcBef>
                <a:spcPct val="40000"/>
              </a:spcBef>
            </a:pPr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87F91B-BCDF-46CA-80A6-EF31D26AFA8E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7100" y="752475"/>
            <a:ext cx="4943475" cy="3708400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7887" y="4716904"/>
            <a:ext cx="5082344" cy="4739159"/>
          </a:xfrm>
          <a:noFill/>
          <a:ln/>
        </p:spPr>
        <p:txBody>
          <a:bodyPr lIns="80097" tIns="40048" rIns="80097" bIns="40048"/>
          <a:lstStyle/>
          <a:p>
            <a:pPr algn="just" defTabSz="922432">
              <a:lnSpc>
                <a:spcPct val="90000"/>
              </a:lnSpc>
              <a:spcBef>
                <a:spcPct val="400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230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24902" y="232937"/>
            <a:ext cx="762000" cy="952500"/>
          </a:xfrm>
          <a:prstGeom prst="rect">
            <a:avLst/>
          </a:prstGeom>
        </p:spPr>
      </p:pic>
      <p:sp>
        <p:nvSpPr>
          <p:cNvPr id="9" name="Title 9"/>
          <p:cNvSpPr>
            <a:spLocks noGrp="1"/>
          </p:cNvSpPr>
          <p:nvPr>
            <p:ph type="title"/>
          </p:nvPr>
        </p:nvSpPr>
        <p:spPr>
          <a:xfrm>
            <a:off x="402684" y="1910151"/>
            <a:ext cx="2694878" cy="722776"/>
          </a:xfrm>
        </p:spPr>
        <p:txBody>
          <a:bodyPr>
            <a:normAutofit/>
          </a:bodyPr>
          <a:lstStyle>
            <a:lvl1pPr algn="l">
              <a:lnSpc>
                <a:spcPts val="2600"/>
              </a:lnSpc>
              <a:defRPr sz="240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325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70488" y="232937"/>
            <a:ext cx="616413" cy="770517"/>
          </a:xfrm>
          <a:prstGeom prst="rect">
            <a:avLst/>
          </a:prstGeom>
        </p:spPr>
      </p:pic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1"/>
          </p:nvPr>
        </p:nvSpPr>
        <p:spPr>
          <a:xfrm>
            <a:off x="6475489" y="1573213"/>
            <a:ext cx="2411412" cy="2386012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2"/>
          </p:nvPr>
        </p:nvSpPr>
        <p:spPr>
          <a:xfrm>
            <a:off x="6475489" y="4131798"/>
            <a:ext cx="1571974" cy="1555416"/>
          </a:xfrm>
        </p:spPr>
        <p:txBody>
          <a:bodyPr/>
          <a:lstStyle/>
          <a:p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320906" y="1573213"/>
            <a:ext cx="5775093" cy="305345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20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70488" y="232937"/>
            <a:ext cx="616413" cy="770517"/>
          </a:xfrm>
          <a:prstGeom prst="rect">
            <a:avLst/>
          </a:prstGeom>
        </p:spPr>
      </p:pic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320906" y="1573213"/>
            <a:ext cx="7701777" cy="3053459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58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0907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270488" y="232937"/>
            <a:ext cx="616413" cy="7705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54000" y="6399561"/>
            <a:ext cx="8623300" cy="241300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5599289" y="6357600"/>
            <a:ext cx="33035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	</a:t>
            </a:r>
            <a:fld id="{F37F29CB-D5AA-433C-8C1E-0D0A89DB1A99}" type="slidenum">
              <a:rPr lang="en-GB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algn="r"/>
              <a:t>‹#›</a:t>
            </a:fld>
            <a:endParaRPr lang="en-GB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67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3200" b="1" kern="1200">
          <a:solidFill>
            <a:srgbClr val="0C1975"/>
          </a:solidFill>
          <a:latin typeface="Arial"/>
          <a:ea typeface="+mj-ea"/>
          <a:cs typeface="Arial"/>
        </a:defRPr>
      </a:lvl1pPr>
    </p:titleStyle>
    <p:bodyStyle>
      <a:lvl1pPr marL="179388" indent="-179388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355600" indent="-177800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2pPr>
      <a:lvl3pPr marL="531813" indent="-176213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3pPr>
      <a:lvl4pPr marL="723900" indent="-192088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900113" indent="-176213" algn="l" defTabSz="457200" rtl="0" eaLnBrk="1" latinLnBrk="0" hangingPunct="1">
        <a:spcBef>
          <a:spcPct val="20000"/>
        </a:spcBef>
        <a:buClr>
          <a:srgbClr val="0C1975"/>
        </a:buClr>
        <a:buSzPct val="80000"/>
        <a:buFont typeface="Wingdings" charset="2"/>
        <a:buChar char="§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www.youtube.com/watch?v=Hc6VwnX_JJc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png"/><Relationship Id="rId7" Type="http://schemas.openxmlformats.org/officeDocument/2006/relationships/image" Target="../media/image65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NATS - Guardians of the sky-SD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title"/>
          </p:nvPr>
        </p:nvSpPr>
        <p:spPr>
          <a:xfrm>
            <a:off x="402683" y="1910151"/>
            <a:ext cx="7731913" cy="398001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6000" dirty="0">
                <a:solidFill>
                  <a:schemeClr val="tx1"/>
                </a:solidFill>
                <a:latin typeface="Brush Script MT" pitchFamily="66" charset="0"/>
              </a:rPr>
              <a:t>The Future ATM System</a:t>
            </a:r>
          </a:p>
          <a:p>
            <a:pPr algn="ctr">
              <a:buNone/>
            </a:pPr>
            <a:br>
              <a:rPr lang="en-GB" sz="6000" dirty="0">
                <a:solidFill>
                  <a:schemeClr val="tx1"/>
                </a:solidFill>
                <a:latin typeface="Brush Script MT" pitchFamily="66" charset="0"/>
              </a:rPr>
            </a:br>
            <a:r>
              <a:rPr lang="en-GB" sz="6000" dirty="0">
                <a:solidFill>
                  <a:schemeClr val="tx1"/>
                </a:solidFill>
                <a:latin typeface="Brush Script MT" pitchFamily="66" charset="0"/>
              </a:rPr>
              <a:t>(2060+)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0024"/>
            <a:ext cx="7324725" cy="819151"/>
          </a:xfrm>
        </p:spPr>
        <p:txBody>
          <a:bodyPr/>
          <a:lstStyle/>
          <a:p>
            <a:r>
              <a:rPr lang="en-GB" dirty="0"/>
              <a:t>ICAO Standardised Systems</a:t>
            </a:r>
          </a:p>
        </p:txBody>
      </p:sp>
      <p:sp>
        <p:nvSpPr>
          <p:cNvPr id="7" name="Rectangle 6"/>
          <p:cNvSpPr/>
          <p:nvPr/>
        </p:nvSpPr>
        <p:spPr>
          <a:xfrm>
            <a:off x="269823" y="1019175"/>
            <a:ext cx="3793358" cy="502029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effectLst>
            <a:outerShdw blurRad="40000" dist="23000" dir="5400000" rotWithShape="0">
              <a:srgbClr val="000000">
                <a:alpha val="35000"/>
              </a:srgbClr>
            </a:outerShdw>
            <a:softEdge rad="762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b="1" dirty="0">
                <a:solidFill>
                  <a:srgbClr val="0C1975"/>
                </a:solidFill>
              </a:rPr>
              <a:t>	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168979"/>
              </p:ext>
            </p:extLst>
          </p:nvPr>
        </p:nvGraphicFramePr>
        <p:xfrm>
          <a:off x="392632" y="1123049"/>
          <a:ext cx="3552562" cy="116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104">
                  <a:extLst>
                    <a:ext uri="{9D8B030D-6E8A-4147-A177-3AD203B41FA5}">
                      <a16:colId xmlns:a16="http://schemas.microsoft.com/office/drawing/2014/main" val="1595325511"/>
                    </a:ext>
                  </a:extLst>
                </a:gridCol>
                <a:gridCol w="936522">
                  <a:extLst>
                    <a:ext uri="{9D8B030D-6E8A-4147-A177-3AD203B41FA5}">
                      <a16:colId xmlns:a16="http://schemas.microsoft.com/office/drawing/2014/main" val="3753631932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2651613852"/>
                    </a:ext>
                  </a:extLst>
                </a:gridCol>
                <a:gridCol w="789039">
                  <a:extLst>
                    <a:ext uri="{9D8B030D-6E8A-4147-A177-3AD203B41FA5}">
                      <a16:colId xmlns:a16="http://schemas.microsoft.com/office/drawing/2014/main" val="3484682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NAV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COM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SUR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02046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/>
                        <a:t>1950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ILS</a:t>
                      </a:r>
                    </a:p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VOR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5019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/>
                        <a:t>1951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HF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084250"/>
                  </a:ext>
                </a:extLst>
              </a:tr>
            </a:tbl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4124069" y="1028444"/>
            <a:ext cx="4695466" cy="5020290"/>
            <a:chOff x="4124069" y="1028444"/>
            <a:chExt cx="4695466" cy="5020290"/>
          </a:xfrm>
        </p:grpSpPr>
        <p:sp>
          <p:nvSpPr>
            <p:cNvPr id="11" name="Rectangle 10"/>
            <p:cNvSpPr/>
            <p:nvPr/>
          </p:nvSpPr>
          <p:spPr>
            <a:xfrm>
              <a:off x="4124069" y="1028444"/>
              <a:ext cx="4695466" cy="5020290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74000">
                  <a:schemeClr val="accent6">
                    <a:lumMod val="45000"/>
                    <a:lumOff val="55000"/>
                  </a:schemeClr>
                </a:gs>
                <a:gs pos="83000">
                  <a:schemeClr val="accent6">
                    <a:lumMod val="45000"/>
                    <a:lumOff val="55000"/>
                  </a:schemeClr>
                </a:gs>
                <a:gs pos="100000">
                  <a:schemeClr val="accent6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effectLst>
              <a:outerShdw blurRad="40000" dist="23000" dir="5400000" rotWithShape="0">
                <a:srgbClr val="000000">
                  <a:alpha val="35000"/>
                </a:srgbClr>
              </a:outerShdw>
              <a:softEdge rad="762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rgbClr val="0C1975"/>
                  </a:solidFill>
                </a:rPr>
                <a:t>	</a:t>
              </a:r>
            </a:p>
          </p:txBody>
        </p:sp>
        <p:pic>
          <p:nvPicPr>
            <p:cNvPr id="1028" name="Picture 4" descr="Image result for instrument landing system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662" y="2008062"/>
              <a:ext cx="2332242" cy="10800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Image result for VOR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8173" y="1940776"/>
              <a:ext cx="1726176" cy="1207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6145430" y="1145172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1950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080820" y="1615278"/>
              <a:ext cx="4171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ILS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501168" y="1615278"/>
              <a:ext cx="1847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GB" sz="16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384982" y="1615278"/>
              <a:ext cx="54745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VOR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145430" y="3514482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1951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268069" y="3984588"/>
              <a:ext cx="40748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HF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7501168" y="3984588"/>
              <a:ext cx="1847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GB" sz="1600" dirty="0"/>
            </a:p>
          </p:txBody>
        </p:sp>
        <p:pic>
          <p:nvPicPr>
            <p:cNvPr id="1026" name="Picture 2" descr="Image result for hf antenna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5938" y="4302642"/>
              <a:ext cx="2371725" cy="1581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5" name="Group 24"/>
          <p:cNvGrpSpPr/>
          <p:nvPr/>
        </p:nvGrpSpPr>
        <p:grpSpPr>
          <a:xfrm>
            <a:off x="4151911" y="1028444"/>
            <a:ext cx="4695466" cy="5020290"/>
            <a:chOff x="4380976" y="1175858"/>
            <a:chExt cx="4695466" cy="5020290"/>
          </a:xfrm>
        </p:grpSpPr>
        <p:sp>
          <p:nvSpPr>
            <p:cNvPr id="52" name="Rectangle 51"/>
            <p:cNvSpPr/>
            <p:nvPr/>
          </p:nvSpPr>
          <p:spPr>
            <a:xfrm>
              <a:off x="4380976" y="1175858"/>
              <a:ext cx="4695466" cy="5020290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74000">
                  <a:schemeClr val="accent6">
                    <a:lumMod val="45000"/>
                    <a:lumOff val="55000"/>
                  </a:schemeClr>
                </a:gs>
                <a:gs pos="83000">
                  <a:schemeClr val="accent6">
                    <a:lumMod val="45000"/>
                    <a:lumOff val="55000"/>
                  </a:schemeClr>
                </a:gs>
                <a:gs pos="100000">
                  <a:schemeClr val="accent6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effectLst>
              <a:outerShdw blurRad="40000" dist="23000" dir="5400000" rotWithShape="0">
                <a:srgbClr val="000000">
                  <a:alpha val="35000"/>
                </a:srgbClr>
              </a:outerShdw>
              <a:softEdge rad="762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rgbClr val="0C1975"/>
                  </a:solidFill>
                </a:rPr>
                <a:t>	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402338" y="1297572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1952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337728" y="1767678"/>
              <a:ext cx="55656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NDB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758076" y="1767678"/>
              <a:ext cx="1847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GB" sz="1600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512787" y="1767678"/>
              <a:ext cx="79040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Marker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322499" y="3815311"/>
              <a:ext cx="5870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DME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758076" y="4136988"/>
              <a:ext cx="18473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GB" sz="1600" dirty="0"/>
            </a:p>
          </p:txBody>
        </p:sp>
        <p:pic>
          <p:nvPicPr>
            <p:cNvPr id="59" name="Picture 4" descr="Image result for UK NDB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2374" y="2106817"/>
              <a:ext cx="1767270" cy="13254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0" name="Picture 6" descr="https://upload.wikimedia.org/wikipedia/en/4/43/LOM_snoke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5304" y="2159762"/>
              <a:ext cx="1730274" cy="12977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TextBox 60"/>
            <p:cNvSpPr txBox="1"/>
            <p:nvPr/>
          </p:nvSpPr>
          <p:spPr>
            <a:xfrm>
              <a:off x="7556931" y="3810833"/>
              <a:ext cx="5245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VHF</a:t>
              </a:r>
            </a:p>
          </p:txBody>
        </p:sp>
        <p:pic>
          <p:nvPicPr>
            <p:cNvPr id="62" name="Picture 2" descr="Image result for DME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1318" y="4153865"/>
              <a:ext cx="1788325" cy="1341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6" descr="Image result for vhf aeronautical aerial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4809" y="4156513"/>
              <a:ext cx="1311264" cy="13405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465967"/>
              </p:ext>
            </p:extLst>
          </p:nvPr>
        </p:nvGraphicFramePr>
        <p:xfrm>
          <a:off x="392632" y="2302089"/>
          <a:ext cx="355256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104">
                  <a:extLst>
                    <a:ext uri="{9D8B030D-6E8A-4147-A177-3AD203B41FA5}">
                      <a16:colId xmlns:a16="http://schemas.microsoft.com/office/drawing/2014/main" val="1595325511"/>
                    </a:ext>
                  </a:extLst>
                </a:gridCol>
                <a:gridCol w="936522">
                  <a:extLst>
                    <a:ext uri="{9D8B030D-6E8A-4147-A177-3AD203B41FA5}">
                      <a16:colId xmlns:a16="http://schemas.microsoft.com/office/drawing/2014/main" val="3753631932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2651613852"/>
                    </a:ext>
                  </a:extLst>
                </a:gridCol>
                <a:gridCol w="789039">
                  <a:extLst>
                    <a:ext uri="{9D8B030D-6E8A-4147-A177-3AD203B41FA5}">
                      <a16:colId xmlns:a16="http://schemas.microsoft.com/office/drawing/2014/main" val="3484682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1952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NDB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DME</a:t>
                      </a:r>
                    </a:p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Marker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VHF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95838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112949"/>
              </p:ext>
            </p:extLst>
          </p:nvPr>
        </p:nvGraphicFramePr>
        <p:xfrm>
          <a:off x="390221" y="3326151"/>
          <a:ext cx="355256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104">
                  <a:extLst>
                    <a:ext uri="{9D8B030D-6E8A-4147-A177-3AD203B41FA5}">
                      <a16:colId xmlns:a16="http://schemas.microsoft.com/office/drawing/2014/main" val="2077979384"/>
                    </a:ext>
                  </a:extLst>
                </a:gridCol>
                <a:gridCol w="936522">
                  <a:extLst>
                    <a:ext uri="{9D8B030D-6E8A-4147-A177-3AD203B41FA5}">
                      <a16:colId xmlns:a16="http://schemas.microsoft.com/office/drawing/2014/main" val="4239175809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467078520"/>
                    </a:ext>
                  </a:extLst>
                </a:gridCol>
                <a:gridCol w="789039">
                  <a:extLst>
                    <a:ext uri="{9D8B030D-6E8A-4147-A177-3AD203B41FA5}">
                      <a16:colId xmlns:a16="http://schemas.microsoft.com/office/drawing/2014/main" val="12388889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1968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Loran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1044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/>
                        <a:t>1983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MLS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1311487"/>
                  </a:ext>
                </a:extLst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3609413"/>
              </p:ext>
            </p:extLst>
          </p:nvPr>
        </p:nvGraphicFramePr>
        <p:xfrm>
          <a:off x="385465" y="4074598"/>
          <a:ext cx="355256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104">
                  <a:extLst>
                    <a:ext uri="{9D8B030D-6E8A-4147-A177-3AD203B41FA5}">
                      <a16:colId xmlns:a16="http://schemas.microsoft.com/office/drawing/2014/main" val="1595325511"/>
                    </a:ext>
                  </a:extLst>
                </a:gridCol>
                <a:gridCol w="936522">
                  <a:extLst>
                    <a:ext uri="{9D8B030D-6E8A-4147-A177-3AD203B41FA5}">
                      <a16:colId xmlns:a16="http://schemas.microsoft.com/office/drawing/2014/main" val="3753631932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2651613852"/>
                    </a:ext>
                  </a:extLst>
                </a:gridCol>
                <a:gridCol w="789039">
                  <a:extLst>
                    <a:ext uri="{9D8B030D-6E8A-4147-A177-3AD203B41FA5}">
                      <a16:colId xmlns:a16="http://schemas.microsoft.com/office/drawing/2014/main" val="3484682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1995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Satellite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6102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/>
                        <a:t>1996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GNSS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VDL 2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Mode S</a:t>
                      </a: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2516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/>
                        <a:t>1999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HF Datalink</a:t>
                      </a:r>
                    </a:p>
                  </a:txBody>
                  <a:tcPr marL="0" marR="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3666370"/>
                  </a:ext>
                </a:extLst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262455"/>
              </p:ext>
            </p:extLst>
          </p:nvPr>
        </p:nvGraphicFramePr>
        <p:xfrm>
          <a:off x="387164" y="5193885"/>
          <a:ext cx="3552562" cy="79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104">
                  <a:extLst>
                    <a:ext uri="{9D8B030D-6E8A-4147-A177-3AD203B41FA5}">
                      <a16:colId xmlns:a16="http://schemas.microsoft.com/office/drawing/2014/main" val="1595325511"/>
                    </a:ext>
                  </a:extLst>
                </a:gridCol>
                <a:gridCol w="936522">
                  <a:extLst>
                    <a:ext uri="{9D8B030D-6E8A-4147-A177-3AD203B41FA5}">
                      <a16:colId xmlns:a16="http://schemas.microsoft.com/office/drawing/2014/main" val="3753631932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2651613852"/>
                    </a:ext>
                  </a:extLst>
                </a:gridCol>
                <a:gridCol w="789039">
                  <a:extLst>
                    <a:ext uri="{9D8B030D-6E8A-4147-A177-3AD203B41FA5}">
                      <a16:colId xmlns:a16="http://schemas.microsoft.com/office/drawing/2014/main" val="3484682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2001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GBAS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VDL 3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VDL 4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38306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dirty="0"/>
                        <a:t>2002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ADS-B</a:t>
                      </a: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8428166"/>
                  </a:ext>
                </a:extLst>
              </a:tr>
            </a:tbl>
          </a:graphicData>
        </a:graphic>
      </p:graphicFrame>
      <p:grpSp>
        <p:nvGrpSpPr>
          <p:cNvPr id="70" name="Group 69"/>
          <p:cNvGrpSpPr/>
          <p:nvPr/>
        </p:nvGrpSpPr>
        <p:grpSpPr>
          <a:xfrm>
            <a:off x="4185990" y="1037713"/>
            <a:ext cx="4695466" cy="5020290"/>
            <a:chOff x="4124069" y="1028444"/>
            <a:chExt cx="4695466" cy="5020290"/>
          </a:xfrm>
        </p:grpSpPr>
        <p:grpSp>
          <p:nvGrpSpPr>
            <p:cNvPr id="71" name="Group 70"/>
            <p:cNvGrpSpPr/>
            <p:nvPr/>
          </p:nvGrpSpPr>
          <p:grpSpPr>
            <a:xfrm>
              <a:off x="4124069" y="1028444"/>
              <a:ext cx="4695466" cy="5020290"/>
              <a:chOff x="4124069" y="1028444"/>
              <a:chExt cx="4695466" cy="5020290"/>
            </a:xfrm>
          </p:grpSpPr>
          <p:sp>
            <p:nvSpPr>
              <p:cNvPr id="74" name="Rectangle 73"/>
              <p:cNvSpPr/>
              <p:nvPr/>
            </p:nvSpPr>
            <p:spPr>
              <a:xfrm>
                <a:off x="4124069" y="1028444"/>
                <a:ext cx="4695466" cy="502029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softEdge rad="7620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b="1" dirty="0">
                    <a:solidFill>
                      <a:srgbClr val="0C1975"/>
                    </a:solidFill>
                  </a:rPr>
                  <a:t>	</a:t>
                </a: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6145430" y="1145172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b="1" dirty="0"/>
                  <a:t>1955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7501168" y="1615278"/>
                <a:ext cx="18473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GB" sz="1600" dirty="0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6228786" y="1615278"/>
                <a:ext cx="486030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600" dirty="0"/>
                  <a:t>SSR</a:t>
                </a:r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>
                <a:off x="7355599" y="3514482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b="1" dirty="0"/>
                  <a:t>1983</a:t>
                </a: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7411702" y="3984588"/>
                <a:ext cx="54053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600" dirty="0"/>
                  <a:t>MLS</a:t>
                </a: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7501168" y="3984588"/>
                <a:ext cx="18473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GB" sz="1600" dirty="0"/>
              </a:p>
            </p:txBody>
          </p:sp>
        </p:grpSp>
        <p:pic>
          <p:nvPicPr>
            <p:cNvPr id="73" name="Picture 4" descr="Image result for MLS antenna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2185" y="4341523"/>
              <a:ext cx="1779566" cy="13584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085549"/>
              </p:ext>
            </p:extLst>
          </p:nvPr>
        </p:nvGraphicFramePr>
        <p:xfrm>
          <a:off x="399056" y="2949300"/>
          <a:ext cx="355256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3104">
                  <a:extLst>
                    <a:ext uri="{9D8B030D-6E8A-4147-A177-3AD203B41FA5}">
                      <a16:colId xmlns:a16="http://schemas.microsoft.com/office/drawing/2014/main" val="1595325511"/>
                    </a:ext>
                  </a:extLst>
                </a:gridCol>
                <a:gridCol w="936522">
                  <a:extLst>
                    <a:ext uri="{9D8B030D-6E8A-4147-A177-3AD203B41FA5}">
                      <a16:colId xmlns:a16="http://schemas.microsoft.com/office/drawing/2014/main" val="3753631932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2651613852"/>
                    </a:ext>
                  </a:extLst>
                </a:gridCol>
                <a:gridCol w="789039">
                  <a:extLst>
                    <a:ext uri="{9D8B030D-6E8A-4147-A177-3AD203B41FA5}">
                      <a16:colId xmlns:a16="http://schemas.microsoft.com/office/drawing/2014/main" val="34846821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1955</a:t>
                      </a: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SSR</a:t>
                      </a:r>
                    </a:p>
                  </a:txBody>
                  <a:tcPr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95838"/>
                  </a:ext>
                </a:extLst>
              </a:tr>
            </a:tbl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5473083" y="3557182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1968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390241" y="4012238"/>
            <a:ext cx="8184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Loran A</a:t>
            </a:r>
          </a:p>
        </p:txBody>
      </p:sp>
      <p:pic>
        <p:nvPicPr>
          <p:cNvPr id="51" name="Picture 2" descr="Image result for loran a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575" y="4331619"/>
            <a:ext cx="1762746" cy="1396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SSR radar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529" y="1963983"/>
            <a:ext cx="2473250" cy="141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4" name="Group 63"/>
          <p:cNvGrpSpPr/>
          <p:nvPr/>
        </p:nvGrpSpPr>
        <p:grpSpPr>
          <a:xfrm>
            <a:off x="4102138" y="1053612"/>
            <a:ext cx="4695466" cy="5020290"/>
            <a:chOff x="4124069" y="1028444"/>
            <a:chExt cx="4695466" cy="5020290"/>
          </a:xfrm>
        </p:grpSpPr>
        <p:grpSp>
          <p:nvGrpSpPr>
            <p:cNvPr id="65" name="Group 64"/>
            <p:cNvGrpSpPr/>
            <p:nvPr/>
          </p:nvGrpSpPr>
          <p:grpSpPr>
            <a:xfrm>
              <a:off x="4124069" y="1028444"/>
              <a:ext cx="4695466" cy="5020290"/>
              <a:chOff x="4124069" y="1028444"/>
              <a:chExt cx="4695466" cy="5020290"/>
            </a:xfrm>
          </p:grpSpPr>
          <p:sp>
            <p:nvSpPr>
              <p:cNvPr id="86" name="Rectangle 85"/>
              <p:cNvSpPr/>
              <p:nvPr/>
            </p:nvSpPr>
            <p:spPr>
              <a:xfrm>
                <a:off x="4124069" y="1028444"/>
                <a:ext cx="4695466" cy="502029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  <a:softEdge rad="76200"/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b="1" dirty="0">
                    <a:solidFill>
                      <a:srgbClr val="0C1975"/>
                    </a:solidFill>
                  </a:rPr>
                  <a:t>	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5940017" y="1183787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b="1" dirty="0"/>
                  <a:t>1995</a:t>
                </a: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7501168" y="1615278"/>
                <a:ext cx="18473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GB" sz="1600" dirty="0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5821249" y="1591733"/>
                <a:ext cx="85324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600" dirty="0"/>
                  <a:t>Satellite</a:t>
                </a: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5921502" y="3505473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b="1" dirty="0"/>
                  <a:t>1996</a:t>
                </a: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4478479" y="3960702"/>
                <a:ext cx="636713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600" dirty="0"/>
                  <a:t>GNSS</a:t>
                </a: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7501168" y="3984588"/>
                <a:ext cx="18473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GB" sz="1600" dirty="0"/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5883031" y="3952034"/>
              <a:ext cx="66556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VDL 2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37021" y="3966369"/>
              <a:ext cx="81945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Mode S</a:t>
              </a:r>
            </a:p>
          </p:txBody>
        </p:sp>
        <p:pic>
          <p:nvPicPr>
            <p:cNvPr id="82" name="Picture 2" descr="Image result for GNSS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3935" y="4381921"/>
              <a:ext cx="1125800" cy="1125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" name="Picture 4" descr="Image result for CPDLC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3028" y="4386886"/>
              <a:ext cx="1729693" cy="11255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4" name="Picture 8" descr="Image result for mode s radar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3735" y="4402560"/>
              <a:ext cx="1446028" cy="10845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" name="Picture 10" descr="Image result for satellite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8495" y="1930287"/>
              <a:ext cx="1844817" cy="14600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9" grpId="0"/>
      <p:bldP spid="49" grpId="1"/>
      <p:bldP spid="50" grpId="0"/>
      <p:bldP spid="5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180754"/>
            <a:ext cx="8229600" cy="829340"/>
          </a:xfrm>
        </p:spPr>
        <p:txBody>
          <a:bodyPr/>
          <a:lstStyle/>
          <a:p>
            <a:r>
              <a:rPr lang="en-GB" dirty="0"/>
              <a:t>Resultant Aircraft Fit</a:t>
            </a:r>
          </a:p>
        </p:txBody>
      </p:sp>
      <p:pic>
        <p:nvPicPr>
          <p:cNvPr id="6" name="Picture 2" descr="Pictur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11" y="1417637"/>
            <a:ext cx="7471635" cy="329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58002" y="5229200"/>
            <a:ext cx="7630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29 Antenna covering 3 basic Functions Communication/Navigation/Surveillance</a:t>
            </a:r>
          </a:p>
        </p:txBody>
      </p:sp>
    </p:spTree>
    <p:extLst>
      <p:ext uri="{BB962C8B-B14F-4D97-AF65-F5344CB8AC3E}">
        <p14:creationId xmlns:p14="http://schemas.microsoft.com/office/powerpoint/2010/main" val="841740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20907" y="274638"/>
            <a:ext cx="8229600" cy="767353"/>
          </a:xfrm>
        </p:spPr>
        <p:txBody>
          <a:bodyPr/>
          <a:lstStyle/>
          <a:p>
            <a:r>
              <a:rPr lang="en-GB" dirty="0"/>
              <a:t>Issues for Manned Aviation</a:t>
            </a:r>
            <a:endParaRPr lang="en-GB" sz="3200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320906" y="1041991"/>
            <a:ext cx="8642341" cy="4784651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0F3777"/>
                </a:solidFill>
              </a:rPr>
              <a:t>Duplication of Systems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Growing Regional/National Variance to the Global Norm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New Systems - Decreasing Benefits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Thinking</a:t>
            </a:r>
          </a:p>
          <a:p>
            <a:pPr lvl="2">
              <a:spcBef>
                <a:spcPts val="0"/>
              </a:spcBef>
            </a:pPr>
            <a:r>
              <a:rPr lang="en-GB" dirty="0">
                <a:solidFill>
                  <a:srgbClr val="0F3777"/>
                </a:solidFill>
              </a:rPr>
              <a:t>Traditional</a:t>
            </a:r>
          </a:p>
          <a:p>
            <a:pPr lvl="2">
              <a:spcBef>
                <a:spcPts val="0"/>
              </a:spcBef>
            </a:pPr>
            <a:r>
              <a:rPr lang="en-GB" dirty="0">
                <a:solidFill>
                  <a:srgbClr val="0F3777"/>
                </a:solidFill>
              </a:rPr>
              <a:t>Short Term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System Capacity</a:t>
            </a:r>
          </a:p>
          <a:p>
            <a:pPr lvl="2">
              <a:spcBef>
                <a:spcPts val="0"/>
              </a:spcBef>
            </a:pPr>
            <a:r>
              <a:rPr lang="en-GB" dirty="0">
                <a:solidFill>
                  <a:srgbClr val="0F3777"/>
                </a:solidFill>
              </a:rPr>
              <a:t>Airport</a:t>
            </a:r>
          </a:p>
          <a:p>
            <a:pPr lvl="2">
              <a:spcBef>
                <a:spcPts val="0"/>
              </a:spcBef>
            </a:pPr>
            <a:r>
              <a:rPr lang="en-GB" dirty="0">
                <a:solidFill>
                  <a:srgbClr val="0F3777"/>
                </a:solidFill>
              </a:rPr>
              <a:t>Airspace</a:t>
            </a:r>
          </a:p>
          <a:p>
            <a:pPr lvl="2">
              <a:spcBef>
                <a:spcPts val="0"/>
              </a:spcBef>
            </a:pPr>
            <a:r>
              <a:rPr lang="en-GB" dirty="0">
                <a:solidFill>
                  <a:srgbClr val="0F3777"/>
                </a:solidFill>
              </a:rPr>
              <a:t>Spectrum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Spectrum Availability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Emerging Technologies</a:t>
            </a:r>
          </a:p>
          <a:p>
            <a:endParaRPr lang="en-GB" sz="2400" dirty="0">
              <a:solidFill>
                <a:srgbClr val="0F3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59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GB" sz="3600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39916" y="1928054"/>
            <a:ext cx="8409946" cy="303583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endParaRPr lang="en-GB" sz="2800" dirty="0">
              <a:latin typeface="Arial" pitchFamily="34" charset="0"/>
              <a:cs typeface="Arial" pitchFamily="34" charset="0"/>
            </a:endParaRPr>
          </a:p>
          <a:p>
            <a:r>
              <a:rPr lang="en-GB" sz="3200" b="1" dirty="0">
                <a:solidFill>
                  <a:srgbClr val="0C1975"/>
                </a:solidFill>
                <a:latin typeface="Arial" pitchFamily="34" charset="0"/>
                <a:cs typeface="Arial" pitchFamily="34" charset="0"/>
              </a:rPr>
              <a:t>CAA Vision:</a:t>
            </a:r>
          </a:p>
          <a:p>
            <a:endParaRPr lang="en-GB" sz="32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GB" sz="3200" dirty="0">
                <a:solidFill>
                  <a:srgbClr val="0F3777"/>
                </a:solidFill>
              </a:rPr>
              <a:t>“to enable full and safe integration of all UAS operations into the total aviation system”</a:t>
            </a:r>
            <a:endParaRPr lang="en-GB" sz="2800" b="1" i="1" dirty="0">
              <a:latin typeface="Arial" pitchFamily="34" charset="0"/>
              <a:cs typeface="Arial" pitchFamily="34" charset="0"/>
            </a:endParaRPr>
          </a:p>
          <a:p>
            <a:endParaRPr lang="en-GB" sz="3200" dirty="0">
              <a:latin typeface="Arial" pitchFamily="34" charset="0"/>
              <a:cs typeface="Arial" pitchFamily="34" charset="0"/>
            </a:endParaRPr>
          </a:p>
          <a:p>
            <a:endParaRPr lang="en-GB" sz="3200" dirty="0">
              <a:latin typeface="Arial" pitchFamily="34" charset="0"/>
              <a:cs typeface="Arial" pitchFamily="34" charset="0"/>
            </a:endParaRPr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265315572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3"/>
          <p:cNvSpPr>
            <a:spLocks noGrp="1" noChangeArrowheads="1"/>
          </p:cNvSpPr>
          <p:nvPr>
            <p:ph type="title"/>
          </p:nvPr>
        </p:nvSpPr>
        <p:spPr>
          <a:xfrm>
            <a:off x="320907" y="274638"/>
            <a:ext cx="8229600" cy="767353"/>
          </a:xfrm>
        </p:spPr>
        <p:txBody>
          <a:bodyPr/>
          <a:lstStyle/>
          <a:p>
            <a:r>
              <a:rPr lang="en-GB" sz="3200" dirty="0"/>
              <a:t>The </a:t>
            </a:r>
            <a:r>
              <a:rPr lang="en-GB" dirty="0"/>
              <a:t>Challenges</a:t>
            </a:r>
            <a:endParaRPr lang="en-GB" sz="3200" dirty="0"/>
          </a:p>
        </p:txBody>
      </p:sp>
      <p:sp>
        <p:nvSpPr>
          <p:cNvPr id="27" name="Rectangle 2"/>
          <p:cNvSpPr>
            <a:spLocks noGrp="1" noChangeArrowheads="1"/>
          </p:cNvSpPr>
          <p:nvPr>
            <p:ph idx="1"/>
          </p:nvPr>
        </p:nvSpPr>
        <p:spPr>
          <a:xfrm>
            <a:off x="320907" y="1041991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0F3777"/>
                </a:solidFill>
              </a:rPr>
              <a:t>To accommodate and eventually integrate the wide variety of new and novel aircraft into the existing airspace –</a:t>
            </a:r>
          </a:p>
          <a:p>
            <a:pPr marL="0" indent="0">
              <a:buNone/>
            </a:pPr>
            <a:r>
              <a:rPr lang="en-GB" sz="3200" dirty="0"/>
              <a:t> </a:t>
            </a:r>
          </a:p>
          <a:p>
            <a:pPr marL="538162" lvl="1" indent="-361950"/>
            <a:r>
              <a:rPr lang="en-GB" sz="3200" dirty="0">
                <a:solidFill>
                  <a:srgbClr val="0F3777"/>
                </a:solidFill>
              </a:rPr>
              <a:t>the risk/safety picture and the different regulatory roles</a:t>
            </a:r>
            <a:endParaRPr lang="en-GB" sz="3200" dirty="0"/>
          </a:p>
          <a:p>
            <a:pPr marL="538162" lvl="1" indent="-361950"/>
            <a:r>
              <a:rPr lang="en-GB" sz="3200" dirty="0">
                <a:solidFill>
                  <a:srgbClr val="0F3777"/>
                </a:solidFill>
              </a:rPr>
              <a:t>the technology needs - key enablers and their dependencies</a:t>
            </a:r>
            <a:endParaRPr lang="en-GB" sz="3200" dirty="0"/>
          </a:p>
          <a:p>
            <a:pPr marL="538162" lvl="1" indent="-361950"/>
            <a:r>
              <a:rPr lang="en-GB" sz="3200" dirty="0">
                <a:solidFill>
                  <a:srgbClr val="0F3777"/>
                </a:solidFill>
              </a:rPr>
              <a:t>the industry and societal aspects</a:t>
            </a:r>
            <a:endParaRPr lang="en-GB" sz="3200" dirty="0"/>
          </a:p>
          <a:p>
            <a:pPr>
              <a:buNone/>
            </a:pPr>
            <a:endParaRPr lang="en-GB" sz="3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725" y="220853"/>
            <a:ext cx="8229600" cy="724822"/>
          </a:xfrm>
        </p:spPr>
        <p:txBody>
          <a:bodyPr/>
          <a:lstStyle/>
          <a:p>
            <a:r>
              <a:rPr lang="en-GB" dirty="0"/>
              <a:t>The Future - A Sci-Fi View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415" y="1520270"/>
            <a:ext cx="16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19</a:t>
            </a:r>
            <a:r>
              <a:rPr lang="en-GB" i="1" dirty="0"/>
              <a:t>6</a:t>
            </a:r>
            <a:r>
              <a:rPr lang="en-GB" dirty="0"/>
              <a:t>1 - Supercar</a:t>
            </a:r>
          </a:p>
        </p:txBody>
      </p:sp>
      <p:pic>
        <p:nvPicPr>
          <p:cNvPr id="7" name="Picture 6" descr="chitty-chitty-bang-bang.jpg"/>
          <p:cNvPicPr>
            <a:picLocks noChangeAspect="1"/>
          </p:cNvPicPr>
          <p:nvPr/>
        </p:nvPicPr>
        <p:blipFill>
          <a:blip r:embed="rId2"/>
          <a:srcRect l="17349" t="3413" r="9294" b="4266"/>
          <a:stretch>
            <a:fillRect/>
          </a:stretch>
        </p:blipFill>
        <p:spPr>
          <a:xfrm>
            <a:off x="1996991" y="1101126"/>
            <a:ext cx="2971405" cy="27156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08903" y="945675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1968 -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43722" y="1315007"/>
            <a:ext cx="1996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1982 - </a:t>
            </a:r>
            <a:r>
              <a:rPr lang="en-GB" dirty="0" err="1"/>
              <a:t>Bladerunner</a:t>
            </a:r>
            <a:endParaRPr lang="en-GB" dirty="0"/>
          </a:p>
        </p:txBody>
      </p:sp>
      <p:pic>
        <p:nvPicPr>
          <p:cNvPr id="11" name="Picture 10" descr="Fifth-Element-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15" y="3911066"/>
            <a:ext cx="5267379" cy="221920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4702" y="3541733"/>
            <a:ext cx="19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1997 – 5</a:t>
            </a:r>
            <a:r>
              <a:rPr lang="en-GB" baseline="30000" dirty="0"/>
              <a:t>th</a:t>
            </a:r>
            <a:r>
              <a:rPr lang="en-GB" dirty="0"/>
              <a:t> Element</a:t>
            </a:r>
          </a:p>
        </p:txBody>
      </p:sp>
      <p:pic>
        <p:nvPicPr>
          <p:cNvPr id="16" name="Picture 15" descr="total-recall-flying-car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1795" y="3816779"/>
            <a:ext cx="3475939" cy="231349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949881" y="3476662"/>
            <a:ext cx="1926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2012 – Total Recall</a:t>
            </a:r>
          </a:p>
        </p:txBody>
      </p:sp>
      <p:pic>
        <p:nvPicPr>
          <p:cNvPr id="5" name="Picture 4" descr="Supercar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016816"/>
            <a:ext cx="1996991" cy="143063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4415" y="3541733"/>
            <a:ext cx="9079298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sz="4000" b="1" dirty="0">
              <a:latin typeface="Corbel" pitchFamily="34" charset="0"/>
            </a:endParaRPr>
          </a:p>
          <a:p>
            <a:endParaRPr lang="en-GB" sz="4000" b="1" dirty="0">
              <a:latin typeface="Corbel" pitchFamily="34" charset="0"/>
            </a:endParaRPr>
          </a:p>
          <a:p>
            <a:r>
              <a:rPr lang="en-GB" sz="4000" b="1" dirty="0">
                <a:latin typeface="Corbel" pitchFamily="34" charset="0"/>
              </a:rPr>
              <a:t>“Roads?</a:t>
            </a:r>
          </a:p>
          <a:p>
            <a:r>
              <a:rPr lang="en-GB" sz="4000" b="1" dirty="0">
                <a:latin typeface="Corbel" pitchFamily="34" charset="0"/>
              </a:rPr>
              <a:t>Where we’re going we don’t need roads”</a:t>
            </a:r>
          </a:p>
          <a:p>
            <a:r>
              <a:rPr lang="en-GB" sz="2000" dirty="0"/>
              <a:t>1985 – Back to the Future</a:t>
            </a:r>
          </a:p>
        </p:txBody>
      </p:sp>
      <p:pic>
        <p:nvPicPr>
          <p:cNvPr id="26625" name="68BFB09D-8228-4601-A7BF-04CA969C6C65" descr="68BFB09D-8228-4601-A7BF-04CA969C6C65"/>
          <p:cNvPicPr>
            <a:picLocks noChangeAspect="1" noChangeArrowheads="1"/>
          </p:cNvPicPr>
          <p:nvPr/>
        </p:nvPicPr>
        <p:blipFill>
          <a:blip r:embed="rId6"/>
          <a:srcRect t="12598" b="22047"/>
          <a:stretch>
            <a:fillRect/>
          </a:stretch>
        </p:blipFill>
        <p:spPr bwMode="auto">
          <a:xfrm>
            <a:off x="5103970" y="1692679"/>
            <a:ext cx="3772592" cy="1849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Back-To-The-Future-2.bmp"/>
          <p:cNvPicPr>
            <a:picLocks noChangeAspect="1"/>
          </p:cNvPicPr>
          <p:nvPr/>
        </p:nvPicPr>
        <p:blipFill>
          <a:blip r:embed="rId7"/>
          <a:srcRect l="14870" r="13631"/>
          <a:stretch>
            <a:fillRect/>
          </a:stretch>
        </p:blipFill>
        <p:spPr>
          <a:xfrm>
            <a:off x="64702" y="945675"/>
            <a:ext cx="4989555" cy="3775243"/>
          </a:xfrm>
          <a:prstGeom prst="rect">
            <a:avLst/>
          </a:prstGeom>
        </p:spPr>
      </p:pic>
      <p:pic>
        <p:nvPicPr>
          <p:cNvPr id="26626" name="F3722991-C8A4-4637-AA6B-1F37FA8F9874" descr="F3722991-C8A4-4637-AA6B-1F37FA8F987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48685" y="1315007"/>
            <a:ext cx="4402392" cy="239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7" grpId="0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141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200" dirty="0"/>
              <a:t>Today - Drones / RPAS / UAS</a:t>
            </a:r>
          </a:p>
        </p:txBody>
      </p:sp>
      <p:pic>
        <p:nvPicPr>
          <p:cNvPr id="12290" name="Picture 2" descr="U:\My Documents\My Pictures\Aircraft\ardrone.jpg"/>
          <p:cNvPicPr>
            <a:picLocks noChangeAspect="1" noChangeArrowheads="1"/>
          </p:cNvPicPr>
          <p:nvPr/>
        </p:nvPicPr>
        <p:blipFill>
          <a:blip r:embed="rId3" cstate="print"/>
          <a:srcRect b="26814"/>
          <a:stretch>
            <a:fillRect/>
          </a:stretch>
        </p:blipFill>
        <p:spPr bwMode="auto">
          <a:xfrm>
            <a:off x="3816508" y="1086318"/>
            <a:ext cx="2119956" cy="1435102"/>
          </a:xfrm>
          <a:prstGeom prst="rect">
            <a:avLst/>
          </a:prstGeom>
          <a:noFill/>
        </p:spPr>
      </p:pic>
      <p:pic>
        <p:nvPicPr>
          <p:cNvPr id="12293" name="Picture 5" descr="\\lgwcaafs01\UserData$\mike.gadd\My Documents\My Pictures\DJI Phantom 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080" y="1215135"/>
            <a:ext cx="1959428" cy="1306285"/>
          </a:xfrm>
          <a:prstGeom prst="rect">
            <a:avLst/>
          </a:prstGeom>
          <a:noFill/>
        </p:spPr>
      </p:pic>
      <p:pic>
        <p:nvPicPr>
          <p:cNvPr id="1027" name="Picture 3" descr="C:\Users\gerry.corbett\AppData\Local\Microsoft\Windows\Temporary Internet Files\Content.Outlook\JEPVRJ3N\IMG_20141019_1453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907" y="1196752"/>
            <a:ext cx="1536173" cy="1152129"/>
          </a:xfrm>
          <a:prstGeom prst="rect">
            <a:avLst/>
          </a:prstGeom>
          <a:noFill/>
        </p:spPr>
      </p:pic>
      <p:pic>
        <p:nvPicPr>
          <p:cNvPr id="12289" name="Picture 1" descr="U:\My Documents\My Pictures\Aircraft\drone_copter_rdax_500x500.jpg"/>
          <p:cNvPicPr>
            <a:picLocks noChangeAspect="1" noChangeArrowheads="1"/>
          </p:cNvPicPr>
          <p:nvPr/>
        </p:nvPicPr>
        <p:blipFill>
          <a:blip r:embed="rId6" cstate="print"/>
          <a:srcRect t="5905" b="18898"/>
          <a:stretch>
            <a:fillRect/>
          </a:stretch>
        </p:blipFill>
        <p:spPr bwMode="auto">
          <a:xfrm>
            <a:off x="0" y="2492897"/>
            <a:ext cx="2843808" cy="2138350"/>
          </a:xfrm>
          <a:prstGeom prst="rect">
            <a:avLst/>
          </a:prstGeom>
          <a:noFill/>
        </p:spPr>
      </p:pic>
      <p:pic>
        <p:nvPicPr>
          <p:cNvPr id="16" name="Picture 10" descr="blackstart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19745" y="758835"/>
            <a:ext cx="2098094" cy="2271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Content Placeholder 4" descr="AsctecFalcon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32756" y="2521420"/>
            <a:ext cx="3711244" cy="187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1" name="AA1877D5-65CA-4856-BDD8-CC2B02100B1A" descr="AA1877D5-65CA-4856-BDD8-CC2B02100B1A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349121"/>
            <a:ext cx="3085545" cy="2063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Prion 3 Flight.bmp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41671" y="4349121"/>
            <a:ext cx="2894793" cy="2171094"/>
          </a:xfrm>
          <a:prstGeom prst="rect">
            <a:avLst/>
          </a:prstGeom>
        </p:spPr>
      </p:pic>
      <p:pic>
        <p:nvPicPr>
          <p:cNvPr id="18" name="Picture 17" descr="Schiebel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62684" y="4372110"/>
            <a:ext cx="3462204" cy="1945319"/>
          </a:xfrm>
          <a:prstGeom prst="rect">
            <a:avLst/>
          </a:prstGeom>
        </p:spPr>
      </p:pic>
      <p:pic>
        <p:nvPicPr>
          <p:cNvPr id="12294" name="Picture 6" descr="\\lgwcaafs01\UserData$\mike.gadd\My Documents\My Pictures\VTOL Tech 2.jpg"/>
          <p:cNvPicPr>
            <a:picLocks noChangeAspect="1" noChangeArrowheads="1"/>
          </p:cNvPicPr>
          <p:nvPr/>
        </p:nvPicPr>
        <p:blipFill>
          <a:blip r:embed="rId12" cstate="print"/>
          <a:srcRect l="62322" b="34556"/>
          <a:stretch>
            <a:fillRect/>
          </a:stretch>
        </p:blipFill>
        <p:spPr bwMode="auto">
          <a:xfrm>
            <a:off x="2843808" y="2499903"/>
            <a:ext cx="2894793" cy="18722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653155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141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200" dirty="0"/>
              <a:t>Drones / RPAS / UAS</a:t>
            </a:r>
          </a:p>
        </p:txBody>
      </p:sp>
      <p:pic>
        <p:nvPicPr>
          <p:cNvPr id="38914" name="58D6D9D1-4C49-42DE-BF26-E1BE016CEEC8" descr="58D6D9D1-4C49-42DE-BF26-E1BE016CEEC8"/>
          <p:cNvPicPr>
            <a:picLocks noChangeAspect="1" noChangeArrowheads="1"/>
          </p:cNvPicPr>
          <p:nvPr/>
        </p:nvPicPr>
        <p:blipFill>
          <a:blip r:embed="rId3"/>
          <a:srcRect t="10236" r="36024" b="30709"/>
          <a:stretch>
            <a:fillRect/>
          </a:stretch>
        </p:blipFill>
        <p:spPr bwMode="auto">
          <a:xfrm>
            <a:off x="4472544" y="988828"/>
            <a:ext cx="3900064" cy="269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0A823403-63EF-4D7F-AAF5-7E9A9B638EDE" descr="0A823403-63EF-4D7F-AAF5-7E9A9B638ED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3920" y="988828"/>
            <a:ext cx="3958624" cy="3401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BC3768B0-8C29-4EE9-843E-950086AD7C84" descr="BC3768B0-8C29-4EE9-843E-950086AD7C8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79531" y="3688699"/>
            <a:ext cx="4864469" cy="273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4CAF69EB-DDBB-466D-8746-5821565133D6" descr="4CAF69EB-DDBB-466D-8746-5821565133D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688699"/>
            <a:ext cx="4472544" cy="277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531557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2898" y="4150728"/>
            <a:ext cx="4071331" cy="2279945"/>
          </a:xfrm>
          <a:prstGeom prst="rect">
            <a:avLst/>
          </a:prstGeom>
        </p:spPr>
      </p:pic>
      <p:pic>
        <p:nvPicPr>
          <p:cNvPr id="6" name="Picture 5" descr="Aquila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05" y="4150728"/>
            <a:ext cx="3089762" cy="2279945"/>
          </a:xfrm>
          <a:prstGeom prst="rect">
            <a:avLst/>
          </a:prstGeom>
        </p:spPr>
      </p:pic>
      <p:pic>
        <p:nvPicPr>
          <p:cNvPr id="9" name="Picture 8" descr="Google-Faceboo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9935"/>
            <a:ext cx="9144000" cy="398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72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141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200" dirty="0"/>
              <a:t>Optionally Piloted Aircraft</a:t>
            </a:r>
          </a:p>
        </p:txBody>
      </p:sp>
      <p:pic>
        <p:nvPicPr>
          <p:cNvPr id="15" name="Picture 1029" descr="C:\Documents and Settings\nigel.davis\My Documents\My Pictures\DA42.jpg"/>
          <p:cNvPicPr>
            <a:picLocks noChangeAspect="1" noChangeArrowheads="1"/>
          </p:cNvPicPr>
          <p:nvPr/>
        </p:nvPicPr>
        <p:blipFill>
          <a:blip r:embed="rId3" cstate="print"/>
          <a:srcRect l="8790" t="18246" r="18556" b="22156"/>
          <a:stretch>
            <a:fillRect/>
          </a:stretch>
        </p:blipFill>
        <p:spPr bwMode="auto">
          <a:xfrm>
            <a:off x="5558982" y="3796833"/>
            <a:ext cx="3465310" cy="2581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6" descr="ASTRAEA_Jetstream_aircraft.jpg"/>
          <p:cNvPicPr>
            <a:picLocks noChangeAspect="1"/>
          </p:cNvPicPr>
          <p:nvPr/>
        </p:nvPicPr>
        <p:blipFill rotWithShape="1">
          <a:blip r:embed="rId4" cstate="print"/>
          <a:srcRect l="5318" t="12823" r="4203" b="12148"/>
          <a:stretch/>
        </p:blipFill>
        <p:spPr>
          <a:xfrm>
            <a:off x="524722" y="1374035"/>
            <a:ext cx="5034260" cy="2426069"/>
          </a:xfrm>
          <a:prstGeom prst="rect">
            <a:avLst/>
          </a:prstGeom>
        </p:spPr>
      </p:pic>
      <p:pic>
        <p:nvPicPr>
          <p:cNvPr id="17" name="Picture 16" descr="Unmanned_SW-4_PZ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722" y="3796833"/>
            <a:ext cx="3867896" cy="2578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1557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Future – A Car makers 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4944" y="5486399"/>
            <a:ext cx="7642879" cy="606057"/>
          </a:xfrm>
        </p:spPr>
        <p:txBody>
          <a:bodyPr>
            <a:normAutofit/>
          </a:bodyPr>
          <a:lstStyle/>
          <a:p>
            <a:r>
              <a:rPr lang="en-GB" i="1" dirty="0">
                <a:hlinkClick r:id="rId2"/>
              </a:rPr>
              <a:t>https://www.youtube.com/watch?v=Hc6VwnX_JJc</a:t>
            </a:r>
            <a:endParaRPr lang="en-GB" i="1" dirty="0"/>
          </a:p>
        </p:txBody>
      </p:sp>
      <p:pic>
        <p:nvPicPr>
          <p:cNvPr id="6" name="Picture 5" descr="Audi-Drones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944" y="1417638"/>
            <a:ext cx="7238842" cy="387795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about …?</a:t>
            </a:r>
          </a:p>
        </p:txBody>
      </p:sp>
      <p:pic>
        <p:nvPicPr>
          <p:cNvPr id="9" name="Picture 8" descr="main-qimg-29ff9957c99a9aa3e84bbe9df4bd10f8-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07" y="1230863"/>
            <a:ext cx="3620752" cy="2462364"/>
          </a:xfrm>
          <a:prstGeom prst="rect">
            <a:avLst/>
          </a:prstGeom>
        </p:spPr>
      </p:pic>
      <p:pic>
        <p:nvPicPr>
          <p:cNvPr id="1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13093" r="39759" b="21822"/>
          <a:stretch>
            <a:fillRect/>
          </a:stretch>
        </p:blipFill>
        <p:spPr bwMode="auto">
          <a:xfrm>
            <a:off x="4560398" y="3839455"/>
            <a:ext cx="4110298" cy="249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7425547" y="5936579"/>
            <a:ext cx="12451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>
                <a:solidFill>
                  <a:schemeClr val="bg1"/>
                </a:solidFill>
              </a:rPr>
              <a:t>HoverBike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8" name="Content Placeholder 6" descr="man on dron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907" y="3839455"/>
            <a:ext cx="4239491" cy="2497234"/>
          </a:xfrm>
          <a:prstGeom prst="rect">
            <a:avLst/>
          </a:prstGeom>
        </p:spPr>
      </p:pic>
      <p:pic>
        <p:nvPicPr>
          <p:cNvPr id="19" name="9141AFF1-146B-40AF-B963-A364CA203582" descr="9141AFF1-146B-40AF-B963-A364CA203582"/>
          <p:cNvPicPr>
            <a:picLocks noChangeAspect="1" noChangeArrowheads="1"/>
          </p:cNvPicPr>
          <p:nvPr/>
        </p:nvPicPr>
        <p:blipFill>
          <a:blip r:embed="rId5"/>
          <a:srcRect l="2362" t="6299" r="4724" b="24409"/>
          <a:stretch>
            <a:fillRect/>
          </a:stretch>
        </p:blipFill>
        <p:spPr bwMode="auto">
          <a:xfrm>
            <a:off x="4192487" y="1230863"/>
            <a:ext cx="4478209" cy="2504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about …?</a:t>
            </a:r>
          </a:p>
        </p:txBody>
      </p:sp>
      <p:pic>
        <p:nvPicPr>
          <p:cNvPr id="8" name="Picture 7" descr="man in dro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146" y="1203882"/>
            <a:ext cx="4899603" cy="2527083"/>
          </a:xfrm>
          <a:prstGeom prst="rect">
            <a:avLst/>
          </a:prstGeom>
        </p:spPr>
      </p:pic>
      <p:pic>
        <p:nvPicPr>
          <p:cNvPr id="13" name="Picture 12" descr="Volocopter-VC200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94" y="3787465"/>
            <a:ext cx="4624536" cy="254259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311731" y="5867683"/>
            <a:ext cx="13072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Velocopte</a:t>
            </a:r>
            <a:r>
              <a:rPr lang="en-GB" dirty="0">
                <a:solidFill>
                  <a:schemeClr val="bg1"/>
                </a:solidFill>
              </a:rPr>
              <a:t>r</a:t>
            </a:r>
          </a:p>
        </p:txBody>
      </p:sp>
      <p:pic>
        <p:nvPicPr>
          <p:cNvPr id="16" name="BAD3454E-E6A4-4B79-8A9F-A2F2E0EDC913" descr="BAD3454E-E6A4-4B79-8A9F-A2F2E0EDC913"/>
          <p:cNvPicPr>
            <a:picLocks noChangeAspect="1" noChangeArrowheads="1"/>
          </p:cNvPicPr>
          <p:nvPr/>
        </p:nvPicPr>
        <p:blipFill>
          <a:blip r:embed="rId4"/>
          <a:srcRect l="12402" t="43307" r="28346" b="6299"/>
          <a:stretch>
            <a:fillRect/>
          </a:stretch>
        </p:blipFill>
        <p:spPr bwMode="auto">
          <a:xfrm>
            <a:off x="4784929" y="3730965"/>
            <a:ext cx="4262361" cy="2718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7326952" y="5929946"/>
            <a:ext cx="14602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EHANG 184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46640"/>
          </a:xfrm>
        </p:spPr>
        <p:txBody>
          <a:bodyPr/>
          <a:lstStyle/>
          <a:p>
            <a:r>
              <a:rPr lang="en-GB" dirty="0"/>
              <a:t>Remote Towers</a:t>
            </a:r>
          </a:p>
        </p:txBody>
      </p:sp>
      <p:pic>
        <p:nvPicPr>
          <p:cNvPr id="5" name="Picture 4"/>
          <p:cNvPicPr/>
          <p:nvPr/>
        </p:nvPicPr>
        <p:blipFill>
          <a:blip r:embed="rId2"/>
          <a:srcRect l="3733" t="27191" r="3733" b="13595"/>
          <a:stretch>
            <a:fillRect/>
          </a:stretch>
        </p:blipFill>
        <p:spPr bwMode="auto">
          <a:xfrm>
            <a:off x="2477873" y="3004457"/>
            <a:ext cx="6500598" cy="3461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/>
          <p:nvPr/>
        </p:nvPicPr>
        <p:blipFill>
          <a:blip r:embed="rId3"/>
          <a:srcRect l="3950" t="22400" r="2127" b="6109"/>
          <a:stretch>
            <a:fillRect/>
          </a:stretch>
        </p:blipFill>
        <p:spPr bwMode="auto">
          <a:xfrm>
            <a:off x="4319541" y="1021278"/>
            <a:ext cx="4385071" cy="266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4"/>
          <a:srcRect l="3646" t="22400" r="2127" b="6109"/>
          <a:stretch>
            <a:fillRect/>
          </a:stretch>
        </p:blipFill>
        <p:spPr bwMode="auto">
          <a:xfrm>
            <a:off x="6710284" y="1021278"/>
            <a:ext cx="2268187" cy="1638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5"/>
          <a:srcRect l="5554" t="19120" r="35077" b="889"/>
          <a:stretch>
            <a:fillRect/>
          </a:stretch>
        </p:blipFill>
        <p:spPr bwMode="auto">
          <a:xfrm>
            <a:off x="0" y="1021278"/>
            <a:ext cx="4515699" cy="325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343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46640"/>
          </a:xfrm>
        </p:spPr>
        <p:txBody>
          <a:bodyPr/>
          <a:lstStyle/>
          <a:p>
            <a:r>
              <a:rPr lang="en-GB" dirty="0"/>
              <a:t>Cyber</a:t>
            </a:r>
          </a:p>
        </p:txBody>
      </p:sp>
      <p:pic>
        <p:nvPicPr>
          <p:cNvPr id="3" name="Picture 2"/>
          <p:cNvPicPr/>
          <p:nvPr/>
        </p:nvPicPr>
        <p:blipFill>
          <a:blip r:embed="rId2"/>
          <a:srcRect l="11365" t="14328" r="9779" b="387"/>
          <a:stretch>
            <a:fillRect/>
          </a:stretch>
        </p:blipFill>
        <p:spPr bwMode="auto">
          <a:xfrm>
            <a:off x="629664" y="1021277"/>
            <a:ext cx="7564309" cy="5403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24802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And Not forgetting Spaceplanes</a:t>
            </a:r>
          </a:p>
        </p:txBody>
      </p:sp>
      <p:pic>
        <p:nvPicPr>
          <p:cNvPr id="6" name="Picture 5" descr="3lCOzoxXgAed231c3fadff1fab57-0-Virgin_Galactic_s_craf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08" y="1154480"/>
            <a:ext cx="2768374" cy="1956855"/>
          </a:xfrm>
          <a:prstGeom prst="rect">
            <a:avLst/>
          </a:prstGeom>
        </p:spPr>
      </p:pic>
      <p:pic>
        <p:nvPicPr>
          <p:cNvPr id="7" name="Picture 6" descr="Blue Origi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5784" y="3111334"/>
            <a:ext cx="4782577" cy="3182587"/>
          </a:xfrm>
          <a:prstGeom prst="rect">
            <a:avLst/>
          </a:prstGeom>
        </p:spPr>
      </p:pic>
      <p:pic>
        <p:nvPicPr>
          <p:cNvPr id="8" name="Picture 7" descr="Skylo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7668" y="3135742"/>
            <a:ext cx="4216333" cy="3158180"/>
          </a:xfrm>
          <a:prstGeom prst="rect">
            <a:avLst/>
          </a:prstGeom>
        </p:spPr>
      </p:pic>
      <p:pic>
        <p:nvPicPr>
          <p:cNvPr id="9" name="Picture 8" descr="spaceplan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908" y="4728846"/>
            <a:ext cx="2315961" cy="1734735"/>
          </a:xfrm>
          <a:prstGeom prst="rect">
            <a:avLst/>
          </a:prstGeom>
        </p:spPr>
      </p:pic>
      <p:pic>
        <p:nvPicPr>
          <p:cNvPr id="12" name="Picture 11" descr="lynxXcor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0906" y="3111334"/>
            <a:ext cx="2768375" cy="16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[Ascender]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5069" y="1154479"/>
            <a:ext cx="3428932" cy="1956855"/>
          </a:xfrm>
          <a:prstGeom prst="rect">
            <a:avLst/>
          </a:prstGeom>
          <a:noFill/>
        </p:spPr>
      </p:pic>
      <p:pic>
        <p:nvPicPr>
          <p:cNvPr id="11" name="Picture 2" descr="An Airbus A300 which S3 will use to launch its space shuttl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89282" y="1154480"/>
            <a:ext cx="2763130" cy="1956855"/>
          </a:xfrm>
          <a:prstGeom prst="rect">
            <a:avLst/>
          </a:prstGeom>
          <a:noFill/>
        </p:spPr>
      </p:pic>
      <p:pic>
        <p:nvPicPr>
          <p:cNvPr id="15" name="Picture 14" descr="Spaceport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9241" y="1821399"/>
            <a:ext cx="6262786" cy="34631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804862"/>
          </a:xfrm>
        </p:spPr>
        <p:txBody>
          <a:bodyPr/>
          <a:lstStyle/>
          <a:p>
            <a:r>
              <a:rPr lang="en-GB" dirty="0"/>
              <a:t>Unmanned Traffic Management</a:t>
            </a:r>
          </a:p>
        </p:txBody>
      </p:sp>
      <p:pic>
        <p:nvPicPr>
          <p:cNvPr id="4" name="Picture 3" descr="Transtre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9500"/>
            <a:ext cx="4395513" cy="2636322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95513" y="1079500"/>
            <a:ext cx="3593155" cy="1997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NASA UTM 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84185"/>
            <a:ext cx="4395512" cy="2851569"/>
          </a:xfrm>
          <a:prstGeom prst="rect">
            <a:avLst/>
          </a:prstGeom>
        </p:spPr>
      </p:pic>
      <p:pic>
        <p:nvPicPr>
          <p:cNvPr id="9" name="Picture 8" descr="NASA UTM 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5512" y="3002938"/>
            <a:ext cx="4582987" cy="3432816"/>
          </a:xfrm>
          <a:prstGeom prst="rect">
            <a:avLst/>
          </a:prstGeom>
        </p:spPr>
      </p:pic>
      <p:pic>
        <p:nvPicPr>
          <p:cNvPr id="8" name="Picture 7" descr="NASA UTM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418" y="1398175"/>
            <a:ext cx="6840188" cy="463529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20907" y="274638"/>
            <a:ext cx="8229600" cy="767353"/>
          </a:xfrm>
        </p:spPr>
        <p:txBody>
          <a:bodyPr/>
          <a:lstStyle/>
          <a:p>
            <a:r>
              <a:rPr lang="en-GB" sz="3200" dirty="0"/>
              <a:t>The Challenge to </a:t>
            </a:r>
            <a:r>
              <a:rPr lang="en-GB" dirty="0"/>
              <a:t>Fully Access Airspace</a:t>
            </a:r>
            <a:endParaRPr lang="en-GB" sz="3200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320906" y="1041991"/>
            <a:ext cx="8642341" cy="4784651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0F3777"/>
                </a:solidFill>
              </a:rPr>
              <a:t>Positional Awareness</a:t>
            </a:r>
          </a:p>
          <a:p>
            <a:pPr lvl="1"/>
            <a:r>
              <a:rPr lang="en-GB" sz="2400" dirty="0">
                <a:solidFill>
                  <a:srgbClr val="0F3777"/>
                </a:solidFill>
              </a:rPr>
              <a:t>Where is the aircraft.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Situational Awareness</a:t>
            </a:r>
          </a:p>
          <a:p>
            <a:pPr lvl="1"/>
            <a:r>
              <a:rPr lang="en-GB" sz="2400" dirty="0">
                <a:solidFill>
                  <a:srgbClr val="0F3777"/>
                </a:solidFill>
              </a:rPr>
              <a:t>What is the aircraft doing/capable of doing AND what is going on around it, e.g. threats it could cause to others or others could cause to it.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Command, Control and Communications</a:t>
            </a:r>
          </a:p>
          <a:p>
            <a:pPr lvl="1"/>
            <a:r>
              <a:rPr lang="en-GB" sz="2400" dirty="0">
                <a:solidFill>
                  <a:srgbClr val="0F3777"/>
                </a:solidFill>
              </a:rPr>
              <a:t>How to provide the data links between the pilot and the aircraft</a:t>
            </a:r>
          </a:p>
          <a:p>
            <a:pPr lvl="1"/>
            <a:r>
              <a:rPr lang="en-GB" sz="2400" dirty="0">
                <a:solidFill>
                  <a:srgbClr val="0F3777"/>
                </a:solidFill>
              </a:rPr>
              <a:t>How to provide communication and surveillance capability.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15962"/>
          </a:xfrm>
        </p:spPr>
        <p:txBody>
          <a:bodyPr/>
          <a:lstStyle/>
          <a:p>
            <a:r>
              <a:rPr lang="en-GB" dirty="0"/>
              <a:t>Approach</a:t>
            </a:r>
          </a:p>
        </p:txBody>
      </p:sp>
      <p:sp>
        <p:nvSpPr>
          <p:cNvPr id="4" name="Rectangle 3"/>
          <p:cNvSpPr/>
          <p:nvPr/>
        </p:nvSpPr>
        <p:spPr>
          <a:xfrm>
            <a:off x="2047483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79483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911483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343483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20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47483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479483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911483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343483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720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4152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84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016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448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880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312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744165" y="4602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047483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479483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2911483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3343483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720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152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584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16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448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880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6312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744165" y="5034575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2047483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479483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2911483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343483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3720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4152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84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016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448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880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312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744165" y="5464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2047483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479483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2911483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3343483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3720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152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4584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5016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5448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5880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6312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744165" y="5896214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2047483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479483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911483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3343483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720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4152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4584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5016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5448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5880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6312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6744165" y="1974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2047483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2479483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2911483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3343483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3720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4152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4584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5016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5448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5880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6312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6744165" y="2406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2047483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2479483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2911483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3343483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3720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4152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84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5016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5448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5880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6312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Rectangle 91"/>
          <p:cNvSpPr/>
          <p:nvPr/>
        </p:nvSpPr>
        <p:spPr>
          <a:xfrm>
            <a:off x="6744165" y="2836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Rectangle 92"/>
          <p:cNvSpPr/>
          <p:nvPr/>
        </p:nvSpPr>
        <p:spPr>
          <a:xfrm>
            <a:off x="2047483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2479483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2911483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343483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3720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ectangle 97"/>
          <p:cNvSpPr/>
          <p:nvPr/>
        </p:nvSpPr>
        <p:spPr>
          <a:xfrm>
            <a:off x="4152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4584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5016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5448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>
            <a:off x="5880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6312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6744165" y="32684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2047483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>
            <a:off x="2479483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Rectangle 106"/>
          <p:cNvSpPr/>
          <p:nvPr/>
        </p:nvSpPr>
        <p:spPr>
          <a:xfrm>
            <a:off x="2911483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3343483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ectangle 108"/>
          <p:cNvSpPr/>
          <p:nvPr/>
        </p:nvSpPr>
        <p:spPr>
          <a:xfrm>
            <a:off x="3720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ectangle 109"/>
          <p:cNvSpPr/>
          <p:nvPr/>
        </p:nvSpPr>
        <p:spPr>
          <a:xfrm>
            <a:off x="4152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/>
          <p:cNvSpPr/>
          <p:nvPr/>
        </p:nvSpPr>
        <p:spPr>
          <a:xfrm>
            <a:off x="4584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/>
          <p:cNvSpPr/>
          <p:nvPr/>
        </p:nvSpPr>
        <p:spPr>
          <a:xfrm>
            <a:off x="5016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 112"/>
          <p:cNvSpPr/>
          <p:nvPr/>
        </p:nvSpPr>
        <p:spPr>
          <a:xfrm>
            <a:off x="5448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/>
          <p:cNvSpPr/>
          <p:nvPr/>
        </p:nvSpPr>
        <p:spPr>
          <a:xfrm>
            <a:off x="5880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Rectangle 114"/>
          <p:cNvSpPr/>
          <p:nvPr/>
        </p:nvSpPr>
        <p:spPr>
          <a:xfrm>
            <a:off x="6312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ectangle 115"/>
          <p:cNvSpPr/>
          <p:nvPr/>
        </p:nvSpPr>
        <p:spPr>
          <a:xfrm>
            <a:off x="6744165" y="3698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Rectangle 116"/>
          <p:cNvSpPr/>
          <p:nvPr/>
        </p:nvSpPr>
        <p:spPr>
          <a:xfrm>
            <a:off x="4152165" y="4130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ectangle 117"/>
          <p:cNvSpPr/>
          <p:nvPr/>
        </p:nvSpPr>
        <p:spPr>
          <a:xfrm>
            <a:off x="4584165" y="4130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Rectangle 118"/>
          <p:cNvSpPr/>
          <p:nvPr/>
        </p:nvSpPr>
        <p:spPr>
          <a:xfrm>
            <a:off x="5016165" y="4130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ectangle 119"/>
          <p:cNvSpPr/>
          <p:nvPr/>
        </p:nvSpPr>
        <p:spPr>
          <a:xfrm>
            <a:off x="5448165" y="4130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Rectangle 120"/>
          <p:cNvSpPr/>
          <p:nvPr/>
        </p:nvSpPr>
        <p:spPr>
          <a:xfrm>
            <a:off x="5880165" y="4130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Rectangle 121"/>
          <p:cNvSpPr/>
          <p:nvPr/>
        </p:nvSpPr>
        <p:spPr>
          <a:xfrm>
            <a:off x="6312165" y="4130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Rectangle 122"/>
          <p:cNvSpPr/>
          <p:nvPr/>
        </p:nvSpPr>
        <p:spPr>
          <a:xfrm>
            <a:off x="6744165" y="41300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Rectangle 123"/>
          <p:cNvSpPr/>
          <p:nvPr/>
        </p:nvSpPr>
        <p:spPr>
          <a:xfrm>
            <a:off x="2047483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Rectangle 124"/>
          <p:cNvSpPr/>
          <p:nvPr/>
        </p:nvSpPr>
        <p:spPr>
          <a:xfrm>
            <a:off x="2479483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Rectangle 125"/>
          <p:cNvSpPr/>
          <p:nvPr/>
        </p:nvSpPr>
        <p:spPr>
          <a:xfrm>
            <a:off x="2911483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3343483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 127"/>
          <p:cNvSpPr/>
          <p:nvPr/>
        </p:nvSpPr>
        <p:spPr>
          <a:xfrm>
            <a:off x="3720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4152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4584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Rectangle 130"/>
          <p:cNvSpPr/>
          <p:nvPr/>
        </p:nvSpPr>
        <p:spPr>
          <a:xfrm>
            <a:off x="5016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Rectangle 131"/>
          <p:cNvSpPr/>
          <p:nvPr/>
        </p:nvSpPr>
        <p:spPr>
          <a:xfrm>
            <a:off x="5448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/>
          <p:cNvSpPr/>
          <p:nvPr/>
        </p:nvSpPr>
        <p:spPr>
          <a:xfrm>
            <a:off x="5880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Rectangle 133"/>
          <p:cNvSpPr/>
          <p:nvPr/>
        </p:nvSpPr>
        <p:spPr>
          <a:xfrm>
            <a:off x="6312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Rectangle 134"/>
          <p:cNvSpPr/>
          <p:nvPr/>
        </p:nvSpPr>
        <p:spPr>
          <a:xfrm>
            <a:off x="6744165" y="1110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ectangle 135"/>
          <p:cNvSpPr/>
          <p:nvPr/>
        </p:nvSpPr>
        <p:spPr>
          <a:xfrm>
            <a:off x="2047483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/>
          <p:cNvSpPr/>
          <p:nvPr/>
        </p:nvSpPr>
        <p:spPr>
          <a:xfrm>
            <a:off x="2479483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Rectangle 137"/>
          <p:cNvSpPr/>
          <p:nvPr/>
        </p:nvSpPr>
        <p:spPr>
          <a:xfrm>
            <a:off x="2911483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Rectangle 138"/>
          <p:cNvSpPr/>
          <p:nvPr/>
        </p:nvSpPr>
        <p:spPr>
          <a:xfrm>
            <a:off x="3343483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Rectangle 139"/>
          <p:cNvSpPr/>
          <p:nvPr/>
        </p:nvSpPr>
        <p:spPr>
          <a:xfrm>
            <a:off x="3720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Rectangle 140"/>
          <p:cNvSpPr/>
          <p:nvPr/>
        </p:nvSpPr>
        <p:spPr>
          <a:xfrm>
            <a:off x="4152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84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5016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5448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5880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Rectangle 145"/>
          <p:cNvSpPr/>
          <p:nvPr/>
        </p:nvSpPr>
        <p:spPr>
          <a:xfrm>
            <a:off x="6312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ectangle 146"/>
          <p:cNvSpPr/>
          <p:nvPr/>
        </p:nvSpPr>
        <p:spPr>
          <a:xfrm>
            <a:off x="6744165" y="1542819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/>
          <p:cNvSpPr/>
          <p:nvPr/>
        </p:nvSpPr>
        <p:spPr>
          <a:xfrm>
            <a:off x="2047483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ectangle 148"/>
          <p:cNvSpPr/>
          <p:nvPr/>
        </p:nvSpPr>
        <p:spPr>
          <a:xfrm>
            <a:off x="2479483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ectangle 149"/>
          <p:cNvSpPr/>
          <p:nvPr/>
        </p:nvSpPr>
        <p:spPr>
          <a:xfrm>
            <a:off x="2911483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ectangle 150"/>
          <p:cNvSpPr/>
          <p:nvPr/>
        </p:nvSpPr>
        <p:spPr>
          <a:xfrm>
            <a:off x="3343483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ectangle 151"/>
          <p:cNvSpPr/>
          <p:nvPr/>
        </p:nvSpPr>
        <p:spPr>
          <a:xfrm>
            <a:off x="3720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Rectangle 152"/>
          <p:cNvSpPr/>
          <p:nvPr/>
        </p:nvSpPr>
        <p:spPr>
          <a:xfrm>
            <a:off x="4152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ectangle 153"/>
          <p:cNvSpPr/>
          <p:nvPr/>
        </p:nvSpPr>
        <p:spPr>
          <a:xfrm>
            <a:off x="4584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ectangle 154"/>
          <p:cNvSpPr/>
          <p:nvPr/>
        </p:nvSpPr>
        <p:spPr>
          <a:xfrm>
            <a:off x="5016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ectangle 155"/>
          <p:cNvSpPr/>
          <p:nvPr/>
        </p:nvSpPr>
        <p:spPr>
          <a:xfrm>
            <a:off x="5448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5880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ectangle 157"/>
          <p:cNvSpPr/>
          <p:nvPr/>
        </p:nvSpPr>
        <p:spPr>
          <a:xfrm>
            <a:off x="6312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Rectangle 158"/>
          <p:cNvSpPr/>
          <p:nvPr/>
        </p:nvSpPr>
        <p:spPr>
          <a:xfrm>
            <a:off x="6744165" y="2017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Rectangle 159"/>
          <p:cNvSpPr/>
          <p:nvPr/>
        </p:nvSpPr>
        <p:spPr>
          <a:xfrm>
            <a:off x="2047483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Rectangle 160"/>
          <p:cNvSpPr/>
          <p:nvPr/>
        </p:nvSpPr>
        <p:spPr>
          <a:xfrm>
            <a:off x="2479483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Rectangle 161"/>
          <p:cNvSpPr/>
          <p:nvPr/>
        </p:nvSpPr>
        <p:spPr>
          <a:xfrm>
            <a:off x="2911483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Rectangle 162"/>
          <p:cNvSpPr/>
          <p:nvPr/>
        </p:nvSpPr>
        <p:spPr>
          <a:xfrm>
            <a:off x="3343483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Rectangle 163"/>
          <p:cNvSpPr/>
          <p:nvPr/>
        </p:nvSpPr>
        <p:spPr>
          <a:xfrm>
            <a:off x="3720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Rectangle 164"/>
          <p:cNvSpPr/>
          <p:nvPr/>
        </p:nvSpPr>
        <p:spPr>
          <a:xfrm>
            <a:off x="4152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Rectangle 165"/>
          <p:cNvSpPr/>
          <p:nvPr/>
        </p:nvSpPr>
        <p:spPr>
          <a:xfrm>
            <a:off x="4584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Rectangle 166"/>
          <p:cNvSpPr/>
          <p:nvPr/>
        </p:nvSpPr>
        <p:spPr>
          <a:xfrm>
            <a:off x="5016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Rectangle 167"/>
          <p:cNvSpPr/>
          <p:nvPr/>
        </p:nvSpPr>
        <p:spPr>
          <a:xfrm>
            <a:off x="5448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Rectangle 168"/>
          <p:cNvSpPr/>
          <p:nvPr/>
        </p:nvSpPr>
        <p:spPr>
          <a:xfrm>
            <a:off x="5880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Rectangle 169"/>
          <p:cNvSpPr/>
          <p:nvPr/>
        </p:nvSpPr>
        <p:spPr>
          <a:xfrm>
            <a:off x="6312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Rectangle 170"/>
          <p:cNvSpPr/>
          <p:nvPr/>
        </p:nvSpPr>
        <p:spPr>
          <a:xfrm>
            <a:off x="6744165" y="2449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Rectangle 171"/>
          <p:cNvSpPr/>
          <p:nvPr/>
        </p:nvSpPr>
        <p:spPr>
          <a:xfrm>
            <a:off x="2047483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Rectangle 172"/>
          <p:cNvSpPr/>
          <p:nvPr/>
        </p:nvSpPr>
        <p:spPr>
          <a:xfrm>
            <a:off x="2479483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Rectangle 173"/>
          <p:cNvSpPr/>
          <p:nvPr/>
        </p:nvSpPr>
        <p:spPr>
          <a:xfrm>
            <a:off x="2911483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Rectangle 174"/>
          <p:cNvSpPr/>
          <p:nvPr/>
        </p:nvSpPr>
        <p:spPr>
          <a:xfrm>
            <a:off x="3343483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Rectangle 175"/>
          <p:cNvSpPr/>
          <p:nvPr/>
        </p:nvSpPr>
        <p:spPr>
          <a:xfrm>
            <a:off x="3720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Rectangle 176"/>
          <p:cNvSpPr/>
          <p:nvPr/>
        </p:nvSpPr>
        <p:spPr>
          <a:xfrm>
            <a:off x="4152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Rectangle 177"/>
          <p:cNvSpPr/>
          <p:nvPr/>
        </p:nvSpPr>
        <p:spPr>
          <a:xfrm>
            <a:off x="4584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Rectangle 178"/>
          <p:cNvSpPr/>
          <p:nvPr/>
        </p:nvSpPr>
        <p:spPr>
          <a:xfrm>
            <a:off x="5016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Rectangle 179"/>
          <p:cNvSpPr/>
          <p:nvPr/>
        </p:nvSpPr>
        <p:spPr>
          <a:xfrm>
            <a:off x="5448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Rectangle 180"/>
          <p:cNvSpPr/>
          <p:nvPr/>
        </p:nvSpPr>
        <p:spPr>
          <a:xfrm>
            <a:off x="5880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Rectangle 181"/>
          <p:cNvSpPr/>
          <p:nvPr/>
        </p:nvSpPr>
        <p:spPr>
          <a:xfrm>
            <a:off x="6312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Rectangle 182"/>
          <p:cNvSpPr/>
          <p:nvPr/>
        </p:nvSpPr>
        <p:spPr>
          <a:xfrm>
            <a:off x="6744165" y="2879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Rectangle 183"/>
          <p:cNvSpPr/>
          <p:nvPr/>
        </p:nvSpPr>
        <p:spPr>
          <a:xfrm>
            <a:off x="2047483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2479483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Rectangle 185"/>
          <p:cNvSpPr/>
          <p:nvPr/>
        </p:nvSpPr>
        <p:spPr>
          <a:xfrm>
            <a:off x="2911483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Rectangle 186"/>
          <p:cNvSpPr/>
          <p:nvPr/>
        </p:nvSpPr>
        <p:spPr>
          <a:xfrm>
            <a:off x="3343483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Rectangle 187"/>
          <p:cNvSpPr/>
          <p:nvPr/>
        </p:nvSpPr>
        <p:spPr>
          <a:xfrm>
            <a:off x="3720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Rectangle 188"/>
          <p:cNvSpPr/>
          <p:nvPr/>
        </p:nvSpPr>
        <p:spPr>
          <a:xfrm>
            <a:off x="4152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Rectangle 189"/>
          <p:cNvSpPr/>
          <p:nvPr/>
        </p:nvSpPr>
        <p:spPr>
          <a:xfrm>
            <a:off x="4584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Rectangle 190"/>
          <p:cNvSpPr/>
          <p:nvPr/>
        </p:nvSpPr>
        <p:spPr>
          <a:xfrm>
            <a:off x="5016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Rectangle 191"/>
          <p:cNvSpPr/>
          <p:nvPr/>
        </p:nvSpPr>
        <p:spPr>
          <a:xfrm>
            <a:off x="5448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Rectangle 192"/>
          <p:cNvSpPr/>
          <p:nvPr/>
        </p:nvSpPr>
        <p:spPr>
          <a:xfrm>
            <a:off x="5880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Rectangle 193"/>
          <p:cNvSpPr/>
          <p:nvPr/>
        </p:nvSpPr>
        <p:spPr>
          <a:xfrm>
            <a:off x="6312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Rectangle 194"/>
          <p:cNvSpPr/>
          <p:nvPr/>
        </p:nvSpPr>
        <p:spPr>
          <a:xfrm>
            <a:off x="6744165" y="3311297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Rectangle 195"/>
          <p:cNvSpPr/>
          <p:nvPr/>
        </p:nvSpPr>
        <p:spPr>
          <a:xfrm>
            <a:off x="2047483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Rectangle 196"/>
          <p:cNvSpPr/>
          <p:nvPr/>
        </p:nvSpPr>
        <p:spPr>
          <a:xfrm>
            <a:off x="2479483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Rectangle 197"/>
          <p:cNvSpPr/>
          <p:nvPr/>
        </p:nvSpPr>
        <p:spPr>
          <a:xfrm>
            <a:off x="2911483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Rectangle 198"/>
          <p:cNvSpPr/>
          <p:nvPr/>
        </p:nvSpPr>
        <p:spPr>
          <a:xfrm>
            <a:off x="3343483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Rectangle 199"/>
          <p:cNvSpPr/>
          <p:nvPr/>
        </p:nvSpPr>
        <p:spPr>
          <a:xfrm>
            <a:off x="3720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Rectangle 200"/>
          <p:cNvSpPr/>
          <p:nvPr/>
        </p:nvSpPr>
        <p:spPr>
          <a:xfrm>
            <a:off x="4152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Rectangle 201"/>
          <p:cNvSpPr/>
          <p:nvPr/>
        </p:nvSpPr>
        <p:spPr>
          <a:xfrm>
            <a:off x="4584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Rectangle 202"/>
          <p:cNvSpPr/>
          <p:nvPr/>
        </p:nvSpPr>
        <p:spPr>
          <a:xfrm>
            <a:off x="5016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Rectangle 203"/>
          <p:cNvSpPr/>
          <p:nvPr/>
        </p:nvSpPr>
        <p:spPr>
          <a:xfrm>
            <a:off x="5448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Rectangle 204"/>
          <p:cNvSpPr/>
          <p:nvPr/>
        </p:nvSpPr>
        <p:spPr>
          <a:xfrm>
            <a:off x="5880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Rectangle 205"/>
          <p:cNvSpPr/>
          <p:nvPr/>
        </p:nvSpPr>
        <p:spPr>
          <a:xfrm>
            <a:off x="6312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Rectangle 206"/>
          <p:cNvSpPr/>
          <p:nvPr/>
        </p:nvSpPr>
        <p:spPr>
          <a:xfrm>
            <a:off x="6744165" y="3740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Rectangle 207"/>
          <p:cNvSpPr/>
          <p:nvPr/>
        </p:nvSpPr>
        <p:spPr>
          <a:xfrm>
            <a:off x="4152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Rectangle 208"/>
          <p:cNvSpPr/>
          <p:nvPr/>
        </p:nvSpPr>
        <p:spPr>
          <a:xfrm>
            <a:off x="4584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Rectangle 209"/>
          <p:cNvSpPr/>
          <p:nvPr/>
        </p:nvSpPr>
        <p:spPr>
          <a:xfrm>
            <a:off x="5016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Rectangle 210"/>
          <p:cNvSpPr/>
          <p:nvPr/>
        </p:nvSpPr>
        <p:spPr>
          <a:xfrm>
            <a:off x="5448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Rectangle 211"/>
          <p:cNvSpPr/>
          <p:nvPr/>
        </p:nvSpPr>
        <p:spPr>
          <a:xfrm>
            <a:off x="5880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Rectangle 212"/>
          <p:cNvSpPr/>
          <p:nvPr/>
        </p:nvSpPr>
        <p:spPr>
          <a:xfrm>
            <a:off x="6312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Rectangle 213"/>
          <p:cNvSpPr/>
          <p:nvPr/>
        </p:nvSpPr>
        <p:spPr>
          <a:xfrm>
            <a:off x="6744165" y="4172936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Rectangle 214"/>
          <p:cNvSpPr/>
          <p:nvPr/>
        </p:nvSpPr>
        <p:spPr>
          <a:xfrm>
            <a:off x="2047483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Rectangle 215"/>
          <p:cNvSpPr/>
          <p:nvPr/>
        </p:nvSpPr>
        <p:spPr>
          <a:xfrm>
            <a:off x="2479483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Rectangle 216"/>
          <p:cNvSpPr/>
          <p:nvPr/>
        </p:nvSpPr>
        <p:spPr>
          <a:xfrm>
            <a:off x="2911483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Rectangle 217"/>
          <p:cNvSpPr/>
          <p:nvPr/>
        </p:nvSpPr>
        <p:spPr>
          <a:xfrm>
            <a:off x="3343483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Rectangle 218"/>
          <p:cNvSpPr/>
          <p:nvPr/>
        </p:nvSpPr>
        <p:spPr>
          <a:xfrm>
            <a:off x="3720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Rectangle 219"/>
          <p:cNvSpPr/>
          <p:nvPr/>
        </p:nvSpPr>
        <p:spPr>
          <a:xfrm>
            <a:off x="4152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Rectangle 220"/>
          <p:cNvSpPr/>
          <p:nvPr/>
        </p:nvSpPr>
        <p:spPr>
          <a:xfrm>
            <a:off x="4584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Rectangle 221"/>
          <p:cNvSpPr/>
          <p:nvPr/>
        </p:nvSpPr>
        <p:spPr>
          <a:xfrm>
            <a:off x="5016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Rectangle 222"/>
          <p:cNvSpPr/>
          <p:nvPr/>
        </p:nvSpPr>
        <p:spPr>
          <a:xfrm>
            <a:off x="5448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Rectangle 223"/>
          <p:cNvSpPr/>
          <p:nvPr/>
        </p:nvSpPr>
        <p:spPr>
          <a:xfrm>
            <a:off x="5880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Rectangle 224"/>
          <p:cNvSpPr/>
          <p:nvPr/>
        </p:nvSpPr>
        <p:spPr>
          <a:xfrm>
            <a:off x="6312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Rectangle 225"/>
          <p:cNvSpPr/>
          <p:nvPr/>
        </p:nvSpPr>
        <p:spPr>
          <a:xfrm>
            <a:off x="6744165" y="1153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Rectangle 226"/>
          <p:cNvSpPr/>
          <p:nvPr/>
        </p:nvSpPr>
        <p:spPr>
          <a:xfrm>
            <a:off x="2047483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Rectangle 227"/>
          <p:cNvSpPr/>
          <p:nvPr/>
        </p:nvSpPr>
        <p:spPr>
          <a:xfrm>
            <a:off x="2479483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Rectangle 228"/>
          <p:cNvSpPr/>
          <p:nvPr/>
        </p:nvSpPr>
        <p:spPr>
          <a:xfrm>
            <a:off x="2911483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Rectangle 229"/>
          <p:cNvSpPr/>
          <p:nvPr/>
        </p:nvSpPr>
        <p:spPr>
          <a:xfrm>
            <a:off x="3343483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Rectangle 230"/>
          <p:cNvSpPr/>
          <p:nvPr/>
        </p:nvSpPr>
        <p:spPr>
          <a:xfrm>
            <a:off x="3720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Rectangle 231"/>
          <p:cNvSpPr/>
          <p:nvPr/>
        </p:nvSpPr>
        <p:spPr>
          <a:xfrm>
            <a:off x="4152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ectangle 232"/>
          <p:cNvSpPr/>
          <p:nvPr/>
        </p:nvSpPr>
        <p:spPr>
          <a:xfrm>
            <a:off x="4584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Rectangle 233"/>
          <p:cNvSpPr/>
          <p:nvPr/>
        </p:nvSpPr>
        <p:spPr>
          <a:xfrm>
            <a:off x="5016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Rectangle 234"/>
          <p:cNvSpPr/>
          <p:nvPr/>
        </p:nvSpPr>
        <p:spPr>
          <a:xfrm>
            <a:off x="5448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Rectangle 235"/>
          <p:cNvSpPr/>
          <p:nvPr/>
        </p:nvSpPr>
        <p:spPr>
          <a:xfrm>
            <a:off x="5880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Rectangle 236"/>
          <p:cNvSpPr/>
          <p:nvPr/>
        </p:nvSpPr>
        <p:spPr>
          <a:xfrm>
            <a:off x="6312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Rectangle 237"/>
          <p:cNvSpPr/>
          <p:nvPr/>
        </p:nvSpPr>
        <p:spPr>
          <a:xfrm>
            <a:off x="6744165" y="1585658"/>
            <a:ext cx="432000" cy="43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Oval 238"/>
          <p:cNvSpPr/>
          <p:nvPr/>
        </p:nvSpPr>
        <p:spPr>
          <a:xfrm>
            <a:off x="2572536" y="4688169"/>
            <a:ext cx="269966" cy="2608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0" name="Oval 239"/>
          <p:cNvSpPr/>
          <p:nvPr/>
        </p:nvSpPr>
        <p:spPr>
          <a:xfrm>
            <a:off x="5961182" y="2104146"/>
            <a:ext cx="269966" cy="2608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1" name="Oval 240"/>
          <p:cNvSpPr/>
          <p:nvPr/>
        </p:nvSpPr>
        <p:spPr>
          <a:xfrm>
            <a:off x="2572536" y="4254154"/>
            <a:ext cx="269966" cy="260812"/>
          </a:xfrm>
          <a:prstGeom prst="ellipse">
            <a:avLst/>
          </a:prstGeom>
          <a:solidFill>
            <a:srgbClr val="9A36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2" name="Oval 241"/>
          <p:cNvSpPr/>
          <p:nvPr/>
        </p:nvSpPr>
        <p:spPr>
          <a:xfrm>
            <a:off x="6390312" y="1664915"/>
            <a:ext cx="269966" cy="260812"/>
          </a:xfrm>
          <a:prstGeom prst="ellipse">
            <a:avLst/>
          </a:prstGeom>
          <a:solidFill>
            <a:srgbClr val="9A369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Oval 242"/>
          <p:cNvSpPr/>
          <p:nvPr/>
        </p:nvSpPr>
        <p:spPr>
          <a:xfrm>
            <a:off x="2561768" y="5543975"/>
            <a:ext cx="269966" cy="2608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4" name="Oval 243"/>
          <p:cNvSpPr/>
          <p:nvPr/>
        </p:nvSpPr>
        <p:spPr>
          <a:xfrm>
            <a:off x="3018199" y="3396891"/>
            <a:ext cx="269966" cy="260812"/>
          </a:xfrm>
          <a:prstGeom prst="ellipse">
            <a:avLst/>
          </a:prstGeom>
          <a:solidFill>
            <a:srgbClr val="F6F0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/>
          <p:cNvSpPr/>
          <p:nvPr/>
        </p:nvSpPr>
        <p:spPr>
          <a:xfrm>
            <a:off x="4206919" y="3400533"/>
            <a:ext cx="269966" cy="260812"/>
          </a:xfrm>
          <a:prstGeom prst="ellipse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6" name="Oval 245"/>
          <p:cNvSpPr/>
          <p:nvPr/>
        </p:nvSpPr>
        <p:spPr>
          <a:xfrm>
            <a:off x="3408351" y="4254154"/>
            <a:ext cx="269966" cy="260812"/>
          </a:xfrm>
          <a:prstGeom prst="ellipse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/>
          <p:cNvSpPr/>
          <p:nvPr/>
        </p:nvSpPr>
        <p:spPr>
          <a:xfrm>
            <a:off x="5094312" y="3400533"/>
            <a:ext cx="269966" cy="26081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Oval 247"/>
          <p:cNvSpPr/>
          <p:nvPr/>
        </p:nvSpPr>
        <p:spPr>
          <a:xfrm>
            <a:off x="4670330" y="3396891"/>
            <a:ext cx="269966" cy="260812"/>
          </a:xfrm>
          <a:prstGeom prst="ellipse">
            <a:avLst/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Oval 248"/>
          <p:cNvSpPr/>
          <p:nvPr/>
        </p:nvSpPr>
        <p:spPr>
          <a:xfrm>
            <a:off x="4665182" y="3826530"/>
            <a:ext cx="269966" cy="260812"/>
          </a:xfrm>
          <a:prstGeom prst="ellipse">
            <a:avLst/>
          </a:prstGeom>
          <a:solidFill>
            <a:srgbClr val="F6F0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0" name="Oval 249"/>
          <p:cNvSpPr/>
          <p:nvPr/>
        </p:nvSpPr>
        <p:spPr>
          <a:xfrm>
            <a:off x="5529182" y="3826530"/>
            <a:ext cx="269966" cy="26081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1" name="Oval 250"/>
          <p:cNvSpPr/>
          <p:nvPr/>
        </p:nvSpPr>
        <p:spPr>
          <a:xfrm>
            <a:off x="6390312" y="5118988"/>
            <a:ext cx="269966" cy="26081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2" name="Oval 251"/>
          <p:cNvSpPr/>
          <p:nvPr/>
        </p:nvSpPr>
        <p:spPr>
          <a:xfrm>
            <a:off x="5958312" y="5118988"/>
            <a:ext cx="269966" cy="260812"/>
          </a:xfrm>
          <a:prstGeom prst="ellipse">
            <a:avLst/>
          </a:prstGeom>
          <a:solidFill>
            <a:srgbClr val="00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3" name="Connector: Elbow 252"/>
          <p:cNvCxnSpPr>
            <a:stCxn id="241" idx="0"/>
            <a:endCxn id="242" idx="2"/>
          </p:cNvCxnSpPr>
          <p:nvPr/>
        </p:nvCxnSpPr>
        <p:spPr>
          <a:xfrm rot="5400000" flipH="1" flipV="1">
            <a:off x="3319499" y="1183342"/>
            <a:ext cx="2458833" cy="3682793"/>
          </a:xfrm>
          <a:prstGeom prst="bentConnector2">
            <a:avLst/>
          </a:prstGeom>
          <a:ln w="114300">
            <a:solidFill>
              <a:srgbClr val="9A369C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Connector: Elbow 253"/>
          <p:cNvCxnSpPr>
            <a:stCxn id="239" idx="2"/>
            <a:endCxn id="240" idx="6"/>
          </p:cNvCxnSpPr>
          <p:nvPr/>
        </p:nvCxnSpPr>
        <p:spPr>
          <a:xfrm rot="10800000" flipH="1">
            <a:off x="2572536" y="2234553"/>
            <a:ext cx="3658612" cy="2584023"/>
          </a:xfrm>
          <a:prstGeom prst="bentConnector5">
            <a:avLst>
              <a:gd name="adj1" fmla="val -9893"/>
              <a:gd name="adj2" fmla="val 135149"/>
              <a:gd name="adj3" fmla="val 120567"/>
            </a:avLst>
          </a:prstGeom>
          <a:ln w="114300">
            <a:solidFill>
              <a:srgbClr val="00B05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Connector: Elbow 254"/>
          <p:cNvCxnSpPr>
            <a:stCxn id="248" idx="0"/>
            <a:endCxn id="246" idx="6"/>
          </p:cNvCxnSpPr>
          <p:nvPr/>
        </p:nvCxnSpPr>
        <p:spPr>
          <a:xfrm rot="16200000" flipH="1" flipV="1">
            <a:off x="3747980" y="3327227"/>
            <a:ext cx="987669" cy="1126996"/>
          </a:xfrm>
          <a:prstGeom prst="bentConnector4">
            <a:avLst>
              <a:gd name="adj1" fmla="val -29896"/>
              <a:gd name="adj2" fmla="val 77118"/>
            </a:avLst>
          </a:prstGeom>
          <a:ln w="114300">
            <a:solidFill>
              <a:srgbClr val="FF99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Connector: Elbow 255"/>
          <p:cNvCxnSpPr>
            <a:stCxn id="250" idx="2"/>
            <a:endCxn id="243" idx="6"/>
          </p:cNvCxnSpPr>
          <p:nvPr/>
        </p:nvCxnSpPr>
        <p:spPr>
          <a:xfrm rot="10800000" flipV="1">
            <a:off x="2831734" y="3956935"/>
            <a:ext cx="2697448" cy="1717445"/>
          </a:xfrm>
          <a:prstGeom prst="bentConnector3">
            <a:avLst>
              <a:gd name="adj1" fmla="val 10452"/>
            </a:avLst>
          </a:prstGeom>
          <a:ln w="114300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Connector: Elbow 256"/>
          <p:cNvCxnSpPr/>
          <p:nvPr/>
        </p:nvCxnSpPr>
        <p:spPr>
          <a:xfrm>
            <a:off x="5350427" y="3531710"/>
            <a:ext cx="729017" cy="853621"/>
          </a:xfrm>
          <a:prstGeom prst="bentConnector2">
            <a:avLst/>
          </a:prstGeom>
          <a:ln w="114300" cap="rnd">
            <a:solidFill>
              <a:srgbClr val="00FF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Connector: Elbow 257"/>
          <p:cNvCxnSpPr/>
          <p:nvPr/>
        </p:nvCxnSpPr>
        <p:spPr>
          <a:xfrm rot="16200000" flipH="1">
            <a:off x="5591696" y="4451615"/>
            <a:ext cx="995240" cy="861130"/>
          </a:xfrm>
          <a:prstGeom prst="bentConnector3">
            <a:avLst>
              <a:gd name="adj1" fmla="val 129668"/>
            </a:avLst>
          </a:prstGeom>
          <a:ln w="114300" cap="rnd">
            <a:solidFill>
              <a:srgbClr val="00FF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/>
          <p:cNvCxnSpPr/>
          <p:nvPr/>
        </p:nvCxnSpPr>
        <p:spPr>
          <a:xfrm>
            <a:off x="5660186" y="4384560"/>
            <a:ext cx="429130" cy="0"/>
          </a:xfrm>
          <a:prstGeom prst="line">
            <a:avLst/>
          </a:prstGeom>
          <a:ln w="114300" cap="rnd">
            <a:solidFill>
              <a:srgbClr val="00FF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Connector: Elbow 259"/>
          <p:cNvCxnSpPr/>
          <p:nvPr/>
        </p:nvCxnSpPr>
        <p:spPr>
          <a:xfrm rot="5400000" flipH="1" flipV="1">
            <a:off x="5291934" y="3970348"/>
            <a:ext cx="2026766" cy="432002"/>
          </a:xfrm>
          <a:prstGeom prst="bentConnector3">
            <a:avLst>
              <a:gd name="adj1" fmla="val 15223"/>
            </a:avLst>
          </a:prstGeom>
          <a:ln w="114300" cap="rnd">
            <a:solidFill>
              <a:srgbClr val="0066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Connector: Elbow 260"/>
          <p:cNvCxnSpPr/>
          <p:nvPr/>
        </p:nvCxnSpPr>
        <p:spPr>
          <a:xfrm rot="10800000">
            <a:off x="3559747" y="2663597"/>
            <a:ext cx="2965548" cy="438150"/>
          </a:xfrm>
          <a:prstGeom prst="bentConnector3">
            <a:avLst>
              <a:gd name="adj1" fmla="val 42613"/>
            </a:avLst>
          </a:prstGeom>
          <a:ln w="114300" cap="rnd">
            <a:solidFill>
              <a:srgbClr val="0066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Connector: Elbow 261"/>
          <p:cNvCxnSpPr/>
          <p:nvPr/>
        </p:nvCxnSpPr>
        <p:spPr>
          <a:xfrm rot="5400000" flipH="1" flipV="1">
            <a:off x="2698765" y="3095955"/>
            <a:ext cx="1293339" cy="428625"/>
          </a:xfrm>
          <a:prstGeom prst="bentConnector3">
            <a:avLst>
              <a:gd name="adj1" fmla="val 657"/>
            </a:avLst>
          </a:prstGeom>
          <a:ln w="114300" cap="rnd">
            <a:solidFill>
              <a:srgbClr val="0066FF"/>
            </a:solidFill>
            <a:round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Connector: Elbow 262"/>
          <p:cNvCxnSpPr>
            <a:stCxn id="239" idx="6"/>
            <a:endCxn id="240" idx="4"/>
          </p:cNvCxnSpPr>
          <p:nvPr/>
        </p:nvCxnSpPr>
        <p:spPr>
          <a:xfrm flipV="1">
            <a:off x="2842502" y="2364958"/>
            <a:ext cx="3253663" cy="2453617"/>
          </a:xfrm>
          <a:prstGeom prst="bentConnector2">
            <a:avLst/>
          </a:prstGeom>
          <a:ln w="114300">
            <a:solidFill>
              <a:srgbClr val="00B05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Connector: Elbow 263"/>
          <p:cNvCxnSpPr/>
          <p:nvPr/>
        </p:nvCxnSpPr>
        <p:spPr>
          <a:xfrm rot="5400000">
            <a:off x="3175154" y="3623235"/>
            <a:ext cx="1157232" cy="1210779"/>
          </a:xfrm>
          <a:prstGeom prst="bentConnector2">
            <a:avLst/>
          </a:prstGeom>
          <a:ln w="114300" cap="rnd">
            <a:solidFill>
              <a:srgbClr val="0066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Straight Connector 264"/>
          <p:cNvCxnSpPr/>
          <p:nvPr/>
        </p:nvCxnSpPr>
        <p:spPr>
          <a:xfrm>
            <a:off x="3131122" y="3956935"/>
            <a:ext cx="0" cy="861641"/>
          </a:xfrm>
          <a:prstGeom prst="line">
            <a:avLst/>
          </a:prstGeom>
          <a:ln w="114300" cap="rnd">
            <a:solidFill>
              <a:srgbClr val="0066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Connector: Elbow 265"/>
          <p:cNvCxnSpPr/>
          <p:nvPr/>
        </p:nvCxnSpPr>
        <p:spPr>
          <a:xfrm>
            <a:off x="5664165" y="2234553"/>
            <a:ext cx="19657" cy="9944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Connector: Elbow 266"/>
          <p:cNvCxnSpPr/>
          <p:nvPr/>
        </p:nvCxnSpPr>
        <p:spPr>
          <a:xfrm rot="5400000" flipH="1" flipV="1">
            <a:off x="3831482" y="1558007"/>
            <a:ext cx="1162338" cy="2510983"/>
          </a:xfrm>
          <a:prstGeom prst="bentConnector2">
            <a:avLst/>
          </a:prstGeom>
          <a:ln w="114300" cap="rnd">
            <a:solidFill>
              <a:srgbClr val="F6F0A2"/>
            </a:solidFill>
            <a:round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Connector: Elbow 267"/>
          <p:cNvCxnSpPr/>
          <p:nvPr/>
        </p:nvCxnSpPr>
        <p:spPr>
          <a:xfrm>
            <a:off x="5661879" y="2250946"/>
            <a:ext cx="1285876" cy="419102"/>
          </a:xfrm>
          <a:prstGeom prst="bentConnector3">
            <a:avLst>
              <a:gd name="adj1" fmla="val 370"/>
            </a:avLst>
          </a:prstGeom>
          <a:ln w="114300" cap="rnd">
            <a:solidFill>
              <a:srgbClr val="F6F0A2"/>
            </a:solidFill>
            <a:round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Connector: Elbow 268"/>
          <p:cNvCxnSpPr/>
          <p:nvPr/>
        </p:nvCxnSpPr>
        <p:spPr>
          <a:xfrm rot="10800000" flipV="1">
            <a:off x="2273008" y="2671491"/>
            <a:ext cx="4714875" cy="3448050"/>
          </a:xfrm>
          <a:prstGeom prst="bentConnector3">
            <a:avLst>
              <a:gd name="adj1" fmla="val 14"/>
            </a:avLst>
          </a:prstGeom>
          <a:ln w="114300" cap="rnd">
            <a:solidFill>
              <a:srgbClr val="F6F0A2"/>
            </a:solidFill>
            <a:round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0" name="Connector: Elbow 269"/>
          <p:cNvCxnSpPr>
            <a:stCxn id="245" idx="4"/>
            <a:endCxn id="252" idx="2"/>
          </p:cNvCxnSpPr>
          <p:nvPr/>
        </p:nvCxnSpPr>
        <p:spPr>
          <a:xfrm rot="16200000" flipH="1">
            <a:off x="4356083" y="3647164"/>
            <a:ext cx="1588049" cy="1616410"/>
          </a:xfrm>
          <a:prstGeom prst="bentConnector2">
            <a:avLst/>
          </a:prstGeom>
          <a:ln w="114300">
            <a:solidFill>
              <a:srgbClr val="0066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Connector: Elbow 270"/>
          <p:cNvCxnSpPr/>
          <p:nvPr/>
        </p:nvCxnSpPr>
        <p:spPr>
          <a:xfrm rot="5400000">
            <a:off x="2952707" y="3400736"/>
            <a:ext cx="1167055" cy="2535818"/>
          </a:xfrm>
          <a:prstGeom prst="bentConnector2">
            <a:avLst/>
          </a:prstGeom>
          <a:ln w="114300" cap="rnd">
            <a:solidFill>
              <a:srgbClr val="F6F0A2"/>
            </a:solidFill>
            <a:round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/>
          <p:cNvCxnSpPr/>
          <p:nvPr/>
        </p:nvCxnSpPr>
        <p:spPr>
          <a:xfrm>
            <a:off x="2263483" y="5262291"/>
            <a:ext cx="0" cy="857251"/>
          </a:xfrm>
          <a:prstGeom prst="line">
            <a:avLst/>
          </a:prstGeom>
          <a:ln w="114300" cap="rnd">
            <a:solidFill>
              <a:srgbClr val="F6F0A2"/>
            </a:solidFill>
            <a:round/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Connector: Elbow 272"/>
          <p:cNvCxnSpPr>
            <a:stCxn id="249" idx="2"/>
            <a:endCxn id="244" idx="4"/>
          </p:cNvCxnSpPr>
          <p:nvPr/>
        </p:nvCxnSpPr>
        <p:spPr>
          <a:xfrm rot="10800000">
            <a:off x="3153182" y="3657704"/>
            <a:ext cx="1512000" cy="299233"/>
          </a:xfrm>
          <a:prstGeom prst="bentConnector2">
            <a:avLst/>
          </a:prstGeom>
          <a:ln w="114300">
            <a:solidFill>
              <a:srgbClr val="F6F0A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Connector: Elbow 273"/>
          <p:cNvCxnSpPr>
            <a:stCxn id="250" idx="4"/>
            <a:endCxn id="243" idx="6"/>
          </p:cNvCxnSpPr>
          <p:nvPr/>
        </p:nvCxnSpPr>
        <p:spPr>
          <a:xfrm rot="5400000">
            <a:off x="3454431" y="3464646"/>
            <a:ext cx="1587039" cy="2832431"/>
          </a:xfrm>
          <a:prstGeom prst="bentConnector2">
            <a:avLst/>
          </a:prstGeom>
          <a:ln w="114300">
            <a:solidFill>
              <a:srgbClr val="FF00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Connector: Elbow 274"/>
          <p:cNvCxnSpPr>
            <a:stCxn id="247" idx="6"/>
            <a:endCxn id="251" idx="0"/>
          </p:cNvCxnSpPr>
          <p:nvPr/>
        </p:nvCxnSpPr>
        <p:spPr>
          <a:xfrm>
            <a:off x="5364278" y="3530939"/>
            <a:ext cx="1161017" cy="1588049"/>
          </a:xfrm>
          <a:prstGeom prst="bentConnector2">
            <a:avLst/>
          </a:prstGeom>
          <a:ln w="114300">
            <a:solidFill>
              <a:srgbClr val="00FF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Connector: Elbow 275"/>
          <p:cNvCxnSpPr>
            <a:stCxn id="248" idx="0"/>
            <a:endCxn id="246" idx="0"/>
          </p:cNvCxnSpPr>
          <p:nvPr/>
        </p:nvCxnSpPr>
        <p:spPr>
          <a:xfrm rot="16200000" flipH="1" flipV="1">
            <a:off x="3745692" y="3194532"/>
            <a:ext cx="857263" cy="1261979"/>
          </a:xfrm>
          <a:prstGeom prst="bentConnector3">
            <a:avLst>
              <a:gd name="adj1" fmla="val -33830"/>
            </a:avLst>
          </a:prstGeom>
          <a:ln w="114300">
            <a:solidFill>
              <a:srgbClr val="FF99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Connector: Elbow 276"/>
          <p:cNvCxnSpPr>
            <a:stCxn id="240" idx="4"/>
            <a:endCxn id="239" idx="6"/>
          </p:cNvCxnSpPr>
          <p:nvPr/>
        </p:nvCxnSpPr>
        <p:spPr>
          <a:xfrm rot="5400000">
            <a:off x="3242526" y="1964935"/>
            <a:ext cx="2453617" cy="3253663"/>
          </a:xfrm>
          <a:prstGeom prst="bentConnector2">
            <a:avLst/>
          </a:prstGeom>
          <a:ln w="114300">
            <a:solidFill>
              <a:srgbClr val="00B05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Connector: Elbow 277"/>
          <p:cNvCxnSpPr>
            <a:stCxn id="244" idx="4"/>
            <a:endCxn id="249" idx="2"/>
          </p:cNvCxnSpPr>
          <p:nvPr/>
        </p:nvCxnSpPr>
        <p:spPr>
          <a:xfrm rot="16200000" flipH="1">
            <a:off x="3759566" y="3051319"/>
            <a:ext cx="299233" cy="1512000"/>
          </a:xfrm>
          <a:prstGeom prst="bentConnector2">
            <a:avLst/>
          </a:prstGeom>
          <a:ln w="114300">
            <a:solidFill>
              <a:srgbClr val="F6F0A2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Connector: Elbow 278"/>
          <p:cNvCxnSpPr>
            <a:stCxn id="245" idx="4"/>
            <a:endCxn id="252" idx="2"/>
          </p:cNvCxnSpPr>
          <p:nvPr/>
        </p:nvCxnSpPr>
        <p:spPr>
          <a:xfrm rot="16200000" flipH="1">
            <a:off x="4356083" y="3647164"/>
            <a:ext cx="1588049" cy="1616410"/>
          </a:xfrm>
          <a:prstGeom prst="bentConnector2">
            <a:avLst/>
          </a:prstGeom>
          <a:ln w="114300">
            <a:solidFill>
              <a:srgbClr val="0066F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218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" grpId="0" animBg="1"/>
      <p:bldP spid="239" grpId="1" animBg="1"/>
      <p:bldP spid="240" grpId="0" animBg="1"/>
      <p:bldP spid="240" grpId="1" animBg="1"/>
      <p:bldP spid="240" grpId="2" animBg="1"/>
      <p:bldP spid="241" grpId="0" animBg="1"/>
      <p:bldP spid="242" grpId="0" animBg="1"/>
      <p:bldP spid="243" grpId="0" animBg="1"/>
      <p:bldP spid="244" grpId="0" animBg="1"/>
      <p:bldP spid="244" grpId="1" animBg="1"/>
      <p:bldP spid="244" grpId="2" animBg="1"/>
      <p:bldP spid="245" grpId="0" animBg="1"/>
      <p:bldP spid="245" grpId="1" animBg="1"/>
      <p:bldP spid="245" grpId="2" animBg="1"/>
      <p:bldP spid="246" grpId="0" animBg="1"/>
      <p:bldP spid="247" grpId="0" animBg="1"/>
      <p:bldP spid="248" grpId="0" animBg="1"/>
      <p:bldP spid="249" grpId="0" animBg="1"/>
      <p:bldP spid="249" grpId="1" animBg="1"/>
      <p:bldP spid="249" grpId="2" animBg="1"/>
      <p:bldP spid="250" grpId="0" animBg="1"/>
      <p:bldP spid="251" grpId="0" animBg="1"/>
      <p:bldP spid="252" grpId="0" animBg="1"/>
      <p:bldP spid="252" grpId="1" animBg="1"/>
      <p:bldP spid="252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35012"/>
          </a:xfrm>
        </p:spPr>
        <p:txBody>
          <a:bodyPr>
            <a:normAutofit/>
          </a:bodyPr>
          <a:lstStyle/>
          <a:p>
            <a:r>
              <a:rPr lang="en-GB" sz="3600" dirty="0"/>
              <a:t>Trade-offs</a:t>
            </a:r>
          </a:p>
        </p:txBody>
      </p:sp>
      <p:pic>
        <p:nvPicPr>
          <p:cNvPr id="1026" name="Picture 2" descr="Image result for balanc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7" t="16189" r="5513" b="23562"/>
          <a:stretch/>
        </p:blipFill>
        <p:spPr bwMode="auto">
          <a:xfrm>
            <a:off x="0" y="1744578"/>
            <a:ext cx="9103306" cy="412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9547" y="2370221"/>
            <a:ext cx="8013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Control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07441" y="2370221"/>
            <a:ext cx="1299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Management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3060" y="2656069"/>
            <a:ext cx="8915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Capacity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04324" y="2645277"/>
            <a:ext cx="9686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Flexibility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4554" y="3242322"/>
            <a:ext cx="9713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Efficiency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52292" y="3242322"/>
            <a:ext cx="12102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Redundancy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5509" y="3516545"/>
            <a:ext cx="5494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Cost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6307" y="3516545"/>
            <a:ext cx="6821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safety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44570" y="2975548"/>
            <a:ext cx="20868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Short term Expedience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67789" y="2978300"/>
            <a:ext cx="15017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/>
              <a:t>Long Term Ideal</a:t>
            </a:r>
          </a:p>
        </p:txBody>
      </p:sp>
      <p:pic>
        <p:nvPicPr>
          <p:cNvPr id="1028" name="Picture 4" descr="Image result for 3d human 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8492"/>
          <a:stretch/>
        </p:blipFill>
        <p:spPr bwMode="auto">
          <a:xfrm>
            <a:off x="3847995" y="1744578"/>
            <a:ext cx="1885844" cy="22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81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20907" y="274638"/>
            <a:ext cx="8229600" cy="767353"/>
          </a:xfrm>
        </p:spPr>
        <p:txBody>
          <a:bodyPr>
            <a:normAutofit/>
          </a:bodyPr>
          <a:lstStyle/>
          <a:p>
            <a:r>
              <a:rPr lang="en-GB" sz="3600" dirty="0"/>
              <a:t>What is the Answer?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320906" y="1041991"/>
            <a:ext cx="8642341" cy="5273084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0F3777"/>
                </a:solidFill>
              </a:rPr>
              <a:t>We Don’t Know Individually but We do Collectively</a:t>
            </a:r>
            <a:endParaRPr lang="en-GB" sz="2400" dirty="0">
              <a:solidFill>
                <a:srgbClr val="0F3777"/>
              </a:solidFill>
            </a:endParaRPr>
          </a:p>
          <a:p>
            <a:r>
              <a:rPr lang="en-GB" sz="2400" b="1" dirty="0">
                <a:solidFill>
                  <a:srgbClr val="0F3777"/>
                </a:solidFill>
              </a:rPr>
              <a:t>Window of Opportunity</a:t>
            </a:r>
          </a:p>
          <a:p>
            <a:pPr lvl="1">
              <a:spcBef>
                <a:spcPts val="0"/>
              </a:spcBef>
            </a:pPr>
            <a:r>
              <a:rPr lang="en-GB" sz="2400" dirty="0">
                <a:solidFill>
                  <a:srgbClr val="0F3777"/>
                </a:solidFill>
              </a:rPr>
              <a:t>Boeing/Airbus - airframe updates not redesign</a:t>
            </a:r>
          </a:p>
          <a:p>
            <a:pPr lvl="1">
              <a:spcBef>
                <a:spcPts val="0"/>
              </a:spcBef>
            </a:pPr>
            <a:r>
              <a:rPr lang="en-GB" sz="2400" dirty="0">
                <a:solidFill>
                  <a:srgbClr val="0F3777"/>
                </a:solidFill>
              </a:rPr>
              <a:t>Spectrum available</a:t>
            </a:r>
          </a:p>
          <a:p>
            <a:pPr lvl="1">
              <a:spcBef>
                <a:spcPts val="0"/>
              </a:spcBef>
            </a:pPr>
            <a:r>
              <a:rPr lang="en-GB" sz="2400" dirty="0">
                <a:solidFill>
                  <a:srgbClr val="0F3777"/>
                </a:solidFill>
              </a:rPr>
              <a:t>New technologies in their infancy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Potential Benefits</a:t>
            </a:r>
          </a:p>
          <a:p>
            <a:pPr lvl="1">
              <a:spcBef>
                <a:spcPts val="0"/>
              </a:spcBef>
            </a:pPr>
            <a:r>
              <a:rPr lang="en-GB" sz="2400" dirty="0">
                <a:solidFill>
                  <a:srgbClr val="0F3777"/>
                </a:solidFill>
              </a:rPr>
              <a:t>Cost savings</a:t>
            </a:r>
          </a:p>
          <a:p>
            <a:pPr lvl="1">
              <a:spcBef>
                <a:spcPts val="0"/>
              </a:spcBef>
            </a:pPr>
            <a:r>
              <a:rPr lang="en-GB" sz="2400" dirty="0">
                <a:solidFill>
                  <a:srgbClr val="0F3777"/>
                </a:solidFill>
              </a:rPr>
              <a:t>Improved efficiency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What is Needed</a:t>
            </a:r>
          </a:p>
          <a:p>
            <a:pPr lvl="1">
              <a:spcBef>
                <a:spcPts val="0"/>
              </a:spcBef>
            </a:pPr>
            <a:r>
              <a:rPr lang="en-GB" sz="2400" dirty="0">
                <a:solidFill>
                  <a:srgbClr val="0F3777"/>
                </a:solidFill>
              </a:rPr>
              <a:t>Holistic, global, multi-disciplined approach</a:t>
            </a:r>
          </a:p>
          <a:p>
            <a:pPr lvl="1">
              <a:spcBef>
                <a:spcPts val="0"/>
              </a:spcBef>
            </a:pPr>
            <a:r>
              <a:rPr lang="en-GB" sz="2400" dirty="0">
                <a:solidFill>
                  <a:srgbClr val="0F3777"/>
                </a:solidFill>
              </a:rPr>
              <a:t>Vision</a:t>
            </a:r>
          </a:p>
          <a:p>
            <a:r>
              <a:rPr lang="en-GB" sz="2400" b="1" dirty="0">
                <a:solidFill>
                  <a:srgbClr val="0F3777"/>
                </a:solidFill>
              </a:rPr>
              <a:t>Support</a:t>
            </a:r>
          </a:p>
          <a:p>
            <a:pPr lvl="1">
              <a:spcBef>
                <a:spcPts val="0"/>
              </a:spcBef>
            </a:pPr>
            <a:r>
              <a:rPr lang="pt-BR" sz="2400" dirty="0">
                <a:solidFill>
                  <a:srgbClr val="0F3777"/>
                </a:solidFill>
              </a:rPr>
              <a:t>IATA, Boeing, Airbus, NASA, NATS</a:t>
            </a:r>
            <a:endParaRPr lang="en-GB" sz="2400" dirty="0">
              <a:solidFill>
                <a:srgbClr val="0F377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714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35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5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907" y="274638"/>
            <a:ext cx="8229600" cy="726389"/>
          </a:xfrm>
        </p:spPr>
        <p:txBody>
          <a:bodyPr/>
          <a:lstStyle/>
          <a:p>
            <a:r>
              <a:rPr lang="en-GB" dirty="0"/>
              <a:t>Example Cost Savings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651014"/>
              </p:ext>
            </p:extLst>
          </p:nvPr>
        </p:nvGraphicFramePr>
        <p:xfrm>
          <a:off x="515890" y="1565377"/>
          <a:ext cx="37680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6026">
                  <a:extLst>
                    <a:ext uri="{9D8B030D-6E8A-4147-A177-3AD203B41FA5}">
                      <a16:colId xmlns:a16="http://schemas.microsoft.com/office/drawing/2014/main" val="1544464541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2301034010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1843070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Short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Long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182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ADF/NDB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15.4</a:t>
                      </a:r>
                      <a:r>
                        <a:rPr lang="en-GB" baseline="0" dirty="0"/>
                        <a:t> kg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17.6 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51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HF </a:t>
                      </a:r>
                      <a:r>
                        <a:rPr lang="en-GB" dirty="0" err="1"/>
                        <a:t>Comms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66.8 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70 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902373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52993" y="1205992"/>
            <a:ext cx="1931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Equipment Weight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17310"/>
              </p:ext>
            </p:extLst>
          </p:nvPr>
        </p:nvGraphicFramePr>
        <p:xfrm>
          <a:off x="4860032" y="1565377"/>
          <a:ext cx="37680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6026">
                  <a:extLst>
                    <a:ext uri="{9D8B030D-6E8A-4147-A177-3AD203B41FA5}">
                      <a16:colId xmlns:a16="http://schemas.microsoft.com/office/drawing/2014/main" val="1544464541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2301034010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1843070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Short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Long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182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ADF/NDB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aseline="0" dirty="0"/>
                        <a:t>0.46 kg/hr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0.53 kg/hr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51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HF </a:t>
                      </a:r>
                      <a:r>
                        <a:rPr lang="en-GB" dirty="0" err="1"/>
                        <a:t>Comms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2.0 kg/hr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2.1 kg/hr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902373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130167"/>
              </p:ext>
            </p:extLst>
          </p:nvPr>
        </p:nvGraphicFramePr>
        <p:xfrm>
          <a:off x="515890" y="3361916"/>
          <a:ext cx="37680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6026">
                  <a:extLst>
                    <a:ext uri="{9D8B030D-6E8A-4147-A177-3AD203B41FA5}">
                      <a16:colId xmlns:a16="http://schemas.microsoft.com/office/drawing/2014/main" val="1544464541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2301034010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1843070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Short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Long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182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2,700 hr/</a:t>
                      </a:r>
                      <a:r>
                        <a:rPr lang="en-GB" dirty="0" err="1"/>
                        <a:t>yr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4,700 hr/</a:t>
                      </a:r>
                      <a:r>
                        <a:rPr lang="en-GB" dirty="0" err="1"/>
                        <a:t>yr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51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Easyj</a:t>
                      </a:r>
                      <a:r>
                        <a:rPr lang="en-GB" baseline="0" dirty="0" err="1"/>
                        <a:t>et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3,200 hr/</a:t>
                      </a:r>
                      <a:r>
                        <a:rPr lang="en-GB" dirty="0" err="1"/>
                        <a:t>yr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902373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211776"/>
              </p:ext>
            </p:extLst>
          </p:nvPr>
        </p:nvGraphicFramePr>
        <p:xfrm>
          <a:off x="4860032" y="3375524"/>
          <a:ext cx="37680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6026">
                  <a:extLst>
                    <a:ext uri="{9D8B030D-6E8A-4147-A177-3AD203B41FA5}">
                      <a16:colId xmlns:a16="http://schemas.microsoft.com/office/drawing/2014/main" val="1544464541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2301034010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1843070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Short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Long</a:t>
                      </a:r>
                      <a:r>
                        <a:rPr lang="en-GB" baseline="0" dirty="0"/>
                        <a:t> Haul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182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51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Easyjet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902373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652120" y="1205992"/>
            <a:ext cx="2193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Associated Fuel Burn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30946" y="3015484"/>
            <a:ext cx="1937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Aircraft Utilisation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70022" y="3015484"/>
            <a:ext cx="19480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Number of Aircraft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341617"/>
              </p:ext>
            </p:extLst>
          </p:nvPr>
        </p:nvGraphicFramePr>
        <p:xfrm>
          <a:off x="2687961" y="5185671"/>
          <a:ext cx="376807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6026">
                  <a:extLst>
                    <a:ext uri="{9D8B030D-6E8A-4147-A177-3AD203B41FA5}">
                      <a16:colId xmlns:a16="http://schemas.microsoft.com/office/drawing/2014/main" val="1544464541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2301034010"/>
                    </a:ext>
                  </a:extLst>
                </a:gridCol>
                <a:gridCol w="1256026">
                  <a:extLst>
                    <a:ext uri="{9D8B030D-6E8A-4147-A177-3AD203B41FA5}">
                      <a16:colId xmlns:a16="http://schemas.microsoft.com/office/drawing/2014/main" val="1843070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</a:t>
                      </a:r>
                      <a:r>
                        <a:rPr lang="en-GB" baseline="-25000" dirty="0"/>
                        <a:t>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182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$850k/</a:t>
                      </a:r>
                      <a:r>
                        <a:rPr lang="en-GB" dirty="0" err="1"/>
                        <a:t>yr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5.9M kg/</a:t>
                      </a:r>
                      <a:r>
                        <a:rPr lang="en-GB" dirty="0" err="1"/>
                        <a:t>yr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513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Easyjet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$830k/</a:t>
                      </a:r>
                      <a:r>
                        <a:rPr lang="en-GB" dirty="0" err="1"/>
                        <a:t>yr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5.8M kg/</a:t>
                      </a:r>
                      <a:r>
                        <a:rPr lang="en-GB" dirty="0" err="1"/>
                        <a:t>yr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9023731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3875464" y="4804728"/>
            <a:ext cx="13930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Fleet Savings</a:t>
            </a:r>
          </a:p>
        </p:txBody>
      </p:sp>
    </p:spTree>
    <p:extLst>
      <p:ext uri="{BB962C8B-B14F-4D97-AF65-F5344CB8AC3E}">
        <p14:creationId xmlns:p14="http://schemas.microsoft.com/office/powerpoint/2010/main" val="255018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612990"/>
            <a:ext cx="5095875" cy="57283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36191" y="2376785"/>
            <a:ext cx="2785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Let’s Talk</a:t>
            </a:r>
          </a:p>
        </p:txBody>
      </p:sp>
    </p:spTree>
    <p:extLst>
      <p:ext uri="{BB962C8B-B14F-4D97-AF65-F5344CB8AC3E}">
        <p14:creationId xmlns:p14="http://schemas.microsoft.com/office/powerpoint/2010/main" val="3932327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72B09A9A77C4438999FF1325BEF759" ma:contentTypeVersion="0" ma:contentTypeDescription="Create a new document." ma:contentTypeScope="" ma:versionID="65bd2d6fcaa3f4ac24b296b660148a9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BE5D29-146F-4E78-ADBE-4041673FAE86}"/>
</file>

<file path=customXml/itemProps2.xml><?xml version="1.0" encoding="utf-8"?>
<ds:datastoreItem xmlns:ds="http://schemas.openxmlformats.org/officeDocument/2006/customXml" ds:itemID="{50A035A7-D700-4318-B411-53DECA2E883A}"/>
</file>

<file path=customXml/itemProps3.xml><?xml version="1.0" encoding="utf-8"?>
<ds:datastoreItem xmlns:ds="http://schemas.openxmlformats.org/officeDocument/2006/customXml" ds:itemID="{63499B4C-752B-4650-B4C9-08A38FCBEFD9}"/>
</file>

<file path=docProps/app.xml><?xml version="1.0" encoding="utf-8"?>
<Properties xmlns="http://schemas.openxmlformats.org/officeDocument/2006/extended-properties" xmlns:vt="http://schemas.openxmlformats.org/officeDocument/2006/docPropsVTypes">
  <TotalTime>3931</TotalTime>
  <Words>468</Words>
  <Application>Microsoft Office PowerPoint</Application>
  <PresentationFormat>On-screen Show (4:3)</PresentationFormat>
  <Paragraphs>205</Paragraphs>
  <Slides>25</Slides>
  <Notes>10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Brush Script MT</vt:lpstr>
      <vt:lpstr>Calibri</vt:lpstr>
      <vt:lpstr>Corbel</vt:lpstr>
      <vt:lpstr>Wingdings</vt:lpstr>
      <vt:lpstr>Office Theme</vt:lpstr>
      <vt:lpstr>PowerPoint Presentation</vt:lpstr>
      <vt:lpstr>The Future ATM System  (2060+)</vt:lpstr>
      <vt:lpstr>ICAO Standardised Systems</vt:lpstr>
      <vt:lpstr>Resultant Aircraft Fit</vt:lpstr>
      <vt:lpstr>Issues for Manned Aviation</vt:lpstr>
      <vt:lpstr>PowerPoint Presentation</vt:lpstr>
      <vt:lpstr>The Challenges</vt:lpstr>
      <vt:lpstr>The Future - A Sci-Fi View</vt:lpstr>
      <vt:lpstr>Today - Drones / RPAS / UAS</vt:lpstr>
      <vt:lpstr>Drones / RPAS / UAS</vt:lpstr>
      <vt:lpstr>PowerPoint Presentation</vt:lpstr>
      <vt:lpstr>Optionally Piloted Aircraft</vt:lpstr>
      <vt:lpstr>The Future – A Car makers view</vt:lpstr>
      <vt:lpstr>What about …?</vt:lpstr>
      <vt:lpstr>What about …?</vt:lpstr>
      <vt:lpstr>Remote Towers</vt:lpstr>
      <vt:lpstr>Cyber</vt:lpstr>
      <vt:lpstr>And Not forgetting Spaceplanes</vt:lpstr>
      <vt:lpstr>Unmanned Traffic Management</vt:lpstr>
      <vt:lpstr>The Challenge to Fully Access Airspace</vt:lpstr>
      <vt:lpstr>Approach</vt:lpstr>
      <vt:lpstr>Trade-offs</vt:lpstr>
      <vt:lpstr>What is the Answer?</vt:lpstr>
      <vt:lpstr>Example Cost Savings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Cohen</dc:creator>
  <cp:lastModifiedBy>John Mettrop</cp:lastModifiedBy>
  <cp:revision>521</cp:revision>
  <dcterms:created xsi:type="dcterms:W3CDTF">2012-10-17T10:40:15Z</dcterms:created>
  <dcterms:modified xsi:type="dcterms:W3CDTF">2016-10-17T09:23:23Z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0x010100B372B09A9A77C4438999FF1325BEF759</vt:lpwstr>
  </property>
</Properties>
</file>