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7"/>
  </p:notesMasterIdLst>
  <p:handoutMasterIdLst>
    <p:handoutMasterId r:id="rId28"/>
  </p:handoutMasterIdLst>
  <p:sldIdLst>
    <p:sldId id="268" r:id="rId2"/>
    <p:sldId id="384" r:id="rId3"/>
    <p:sldId id="459" r:id="rId4"/>
    <p:sldId id="460" r:id="rId5"/>
    <p:sldId id="461" r:id="rId6"/>
    <p:sldId id="360" r:id="rId7"/>
    <p:sldId id="403" r:id="rId8"/>
    <p:sldId id="365" r:id="rId9"/>
    <p:sldId id="366" r:id="rId10"/>
    <p:sldId id="440" r:id="rId11"/>
    <p:sldId id="441" r:id="rId12"/>
    <p:sldId id="442" r:id="rId13"/>
    <p:sldId id="443" r:id="rId14"/>
    <p:sldId id="444" r:id="rId15"/>
    <p:sldId id="445" r:id="rId16"/>
    <p:sldId id="364" r:id="rId17"/>
    <p:sldId id="446" r:id="rId18"/>
    <p:sldId id="447" r:id="rId19"/>
    <p:sldId id="449" r:id="rId20"/>
    <p:sldId id="458" r:id="rId21"/>
    <p:sldId id="453" r:id="rId22"/>
    <p:sldId id="426" r:id="rId23"/>
    <p:sldId id="454" r:id="rId24"/>
    <p:sldId id="456" r:id="rId25"/>
    <p:sldId id="417" r:id="rId2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CC99"/>
    <a:srgbClr val="CCFF99"/>
    <a:srgbClr val="99CCFF"/>
    <a:srgbClr val="FF9900"/>
    <a:srgbClr val="00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3415" autoAdjust="0"/>
  </p:normalViewPr>
  <p:slideViewPr>
    <p:cSldViewPr snapToGrid="0">
      <p:cViewPr varScale="1">
        <p:scale>
          <a:sx n="94" d="100"/>
          <a:sy n="94" d="100"/>
        </p:scale>
        <p:origin x="-1284" y="-90"/>
      </p:cViewPr>
      <p:guideLst>
        <p:guide orient="horz" pos="646"/>
        <p:guide pos="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4236"/>
    </p:cViewPr>
  </p:sorterViewPr>
  <p:notesViewPr>
    <p:cSldViewPr snapToGrid="0">
      <p:cViewPr varScale="1">
        <p:scale>
          <a:sx n="73" d="100"/>
          <a:sy n="73" d="100"/>
        </p:scale>
        <p:origin x="-1506" y="-90"/>
      </p:cViewPr>
      <p:guideLst>
        <p:guide orient="horz" pos="6268"/>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GB" altLang="en-US"/>
          </a:p>
        </p:txBody>
      </p:sp>
      <p:sp>
        <p:nvSpPr>
          <p:cNvPr id="1536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fld id="{41FB47AB-1B11-4CD8-A2D1-AD2737694E08}" type="datetime1">
              <a:rPr lang="en-GB" altLang="en-US"/>
              <a:pPr>
                <a:defRPr/>
              </a:pPr>
              <a:t>11-09-2017</a:t>
            </a:fld>
            <a:endParaRPr lang="en-GB" altLang="en-US"/>
          </a:p>
        </p:txBody>
      </p:sp>
      <p:sp>
        <p:nvSpPr>
          <p:cNvPr id="1536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r>
              <a:rPr lang="en-GB" altLang="en-US"/>
              <a:t>Enter here your Presentation Title</a:t>
            </a:r>
          </a:p>
        </p:txBody>
      </p:sp>
      <p:sp>
        <p:nvSpPr>
          <p:cNvPr id="1536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2655CA0-1E9D-400C-B214-9F5970ED1EF1}" type="slidenum">
              <a:rPr lang="en-GB" altLang="en-US"/>
              <a:pPr>
                <a:defRPr/>
              </a:pPr>
              <a:t>‹#›</a:t>
            </a:fld>
            <a:endParaRPr lang="en-GB" altLang="en-US"/>
          </a:p>
        </p:txBody>
      </p:sp>
      <p:pic>
        <p:nvPicPr>
          <p:cNvPr id="17414" name="Picture 6" descr="LOGO_ECTL2009-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2525" y="9309100"/>
            <a:ext cx="6540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85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lvl1pPr defTabSz="990600">
              <a:defRPr sz="1100"/>
            </a:lvl1pPr>
          </a:lstStyle>
          <a:p>
            <a:pPr>
              <a:defRPr/>
            </a:pPr>
            <a:endParaRPr lang="en-US" altLang="en-US"/>
          </a:p>
        </p:txBody>
      </p:sp>
      <p:sp>
        <p:nvSpPr>
          <p:cNvPr id="6147" name="Rectangle 3"/>
          <p:cNvSpPr>
            <a:spLocks noGrp="1" noChangeArrowheads="1"/>
          </p:cNvSpPr>
          <p:nvPr>
            <p:ph type="dt" idx="1"/>
          </p:nvPr>
        </p:nvSpPr>
        <p:spPr bwMode="auto">
          <a:xfrm>
            <a:off x="4022725" y="0"/>
            <a:ext cx="3076575" cy="51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lvl1pPr algn="r" defTabSz="990600">
              <a:defRPr sz="1100"/>
            </a:lvl1pPr>
          </a:lstStyle>
          <a:p>
            <a:pPr>
              <a:defRPr/>
            </a:pPr>
            <a:fld id="{CEC76058-C6CC-4A26-907B-E8C91F54FA42}" type="datetime1">
              <a:rPr lang="en-GB" altLang="en-US"/>
              <a:pPr>
                <a:defRPr/>
              </a:pPr>
              <a:t>11-09-2017</a:t>
            </a:fld>
            <a:endParaRPr lang="en-US" altLang="en-US"/>
          </a:p>
        </p:txBody>
      </p:sp>
      <p:sp>
        <p:nvSpPr>
          <p:cNvPr id="1638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46150" y="4860925"/>
            <a:ext cx="5207000" cy="460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3" name="Rectangle 9"/>
          <p:cNvSpPr>
            <a:spLocks noGrp="1" noChangeArrowheads="1"/>
          </p:cNvSpPr>
          <p:nvPr>
            <p:ph type="ftr" sz="quarter" idx="4"/>
          </p:nvPr>
        </p:nvSpPr>
        <p:spPr bwMode="auto">
          <a:xfrm>
            <a:off x="196850" y="9507538"/>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100"/>
            </a:lvl1pPr>
          </a:lstStyle>
          <a:p>
            <a:pPr>
              <a:defRPr/>
            </a:pPr>
            <a:r>
              <a:rPr lang="en-GB" altLang="en-US"/>
              <a:t>Enter here your Presentation Title</a:t>
            </a:r>
          </a:p>
        </p:txBody>
      </p:sp>
      <p:sp>
        <p:nvSpPr>
          <p:cNvPr id="6154" name="Rectangle 10"/>
          <p:cNvSpPr>
            <a:spLocks noGrp="1" noChangeArrowheads="1"/>
          </p:cNvSpPr>
          <p:nvPr>
            <p:ph type="sldNum" sz="quarter" idx="5"/>
          </p:nvPr>
        </p:nvSpPr>
        <p:spPr bwMode="auto">
          <a:xfrm>
            <a:off x="3294063" y="9507538"/>
            <a:ext cx="48895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ctr" defTabSz="990600">
              <a:defRPr sz="1100"/>
            </a:lvl1pPr>
          </a:lstStyle>
          <a:p>
            <a:pPr>
              <a:defRPr/>
            </a:pPr>
            <a:fld id="{BDB6D9B7-7FB5-4379-9E94-256E48533FB1}" type="slidenum">
              <a:rPr lang="en-GB" altLang="en-US"/>
              <a:pPr>
                <a:defRPr/>
              </a:pPr>
              <a:t>‹#›</a:t>
            </a:fld>
            <a:endParaRPr lang="en-GB" altLang="en-US"/>
          </a:p>
        </p:txBody>
      </p:sp>
      <p:pic>
        <p:nvPicPr>
          <p:cNvPr id="16392" name="Picture 11" descr="ec-color-ms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725" y="9488488"/>
            <a:ext cx="5588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07273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92188" y="768350"/>
            <a:ext cx="5114925" cy="3836988"/>
          </a:xfrm>
          <a:ln/>
        </p:spPr>
      </p:sp>
      <p:sp>
        <p:nvSpPr>
          <p:cNvPr id="39939" name="Notes Placeholder 2"/>
          <p:cNvSpPr>
            <a:spLocks noGrp="1"/>
          </p:cNvSpPr>
          <p:nvPr>
            <p:ph type="body" idx="1"/>
          </p:nvPr>
        </p:nvSpPr>
        <p:spPr>
          <a:noFill/>
        </p:spPr>
        <p:txBody>
          <a:bodyPr/>
          <a:lstStyle/>
          <a:p>
            <a:r>
              <a:rPr lang="en-GB" altLang="en-US" smtClean="0">
                <a:latin typeface="Arial" pitchFamily="34" charset="0"/>
              </a:rPr>
              <a:t>In total for the period Nov 2013 Feb 2016 EVAIR received 104 GPS outages reports.  For the same period for other type of the ATM issues EVAIR received about 14000 reports from AOs. </a:t>
            </a:r>
          </a:p>
        </p:txBody>
      </p:sp>
      <p:sp>
        <p:nvSpPr>
          <p:cNvPr id="399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itchFamily="34" charset="0"/>
              </a:defRPr>
            </a:lvl1pPr>
            <a:lvl2pPr marL="781795" indent="-300565">
              <a:spcBef>
                <a:spcPct val="30000"/>
              </a:spcBef>
              <a:defRPr sz="1200">
                <a:solidFill>
                  <a:schemeClr val="tx1"/>
                </a:solidFill>
                <a:latin typeface="Arial" pitchFamily="34" charset="0"/>
              </a:defRPr>
            </a:lvl2pPr>
            <a:lvl3pPr marL="1203900" indent="-239794">
              <a:spcBef>
                <a:spcPct val="30000"/>
              </a:spcBef>
              <a:defRPr sz="1200">
                <a:solidFill>
                  <a:schemeClr val="tx1"/>
                </a:solidFill>
                <a:latin typeface="Arial" pitchFamily="34" charset="0"/>
              </a:defRPr>
            </a:lvl3pPr>
            <a:lvl4pPr marL="1686774" indent="-239794">
              <a:spcBef>
                <a:spcPct val="30000"/>
              </a:spcBef>
              <a:defRPr sz="1200">
                <a:solidFill>
                  <a:schemeClr val="tx1"/>
                </a:solidFill>
                <a:latin typeface="Arial" pitchFamily="34" charset="0"/>
              </a:defRPr>
            </a:lvl4pPr>
            <a:lvl5pPr marL="2168004" indent="-239794">
              <a:spcBef>
                <a:spcPct val="30000"/>
              </a:spcBef>
              <a:defRPr sz="1200">
                <a:solidFill>
                  <a:schemeClr val="tx1"/>
                </a:solidFill>
                <a:latin typeface="Arial" pitchFamily="34" charset="0"/>
              </a:defRPr>
            </a:lvl5pPr>
            <a:lvl6pPr marL="2641023" indent="-239794" eaLnBrk="0" fontAlgn="base" hangingPunct="0">
              <a:spcBef>
                <a:spcPct val="30000"/>
              </a:spcBef>
              <a:spcAft>
                <a:spcPct val="0"/>
              </a:spcAft>
              <a:defRPr sz="1200">
                <a:solidFill>
                  <a:schemeClr val="tx1"/>
                </a:solidFill>
                <a:latin typeface="Arial" pitchFamily="34" charset="0"/>
              </a:defRPr>
            </a:lvl6pPr>
            <a:lvl7pPr marL="3114043" indent="-239794" eaLnBrk="0" fontAlgn="base" hangingPunct="0">
              <a:spcBef>
                <a:spcPct val="30000"/>
              </a:spcBef>
              <a:spcAft>
                <a:spcPct val="0"/>
              </a:spcAft>
              <a:defRPr sz="1200">
                <a:solidFill>
                  <a:schemeClr val="tx1"/>
                </a:solidFill>
                <a:latin typeface="Arial" pitchFamily="34" charset="0"/>
              </a:defRPr>
            </a:lvl7pPr>
            <a:lvl8pPr marL="3587062" indent="-239794" eaLnBrk="0" fontAlgn="base" hangingPunct="0">
              <a:spcBef>
                <a:spcPct val="30000"/>
              </a:spcBef>
              <a:spcAft>
                <a:spcPct val="0"/>
              </a:spcAft>
              <a:defRPr sz="1200">
                <a:solidFill>
                  <a:schemeClr val="tx1"/>
                </a:solidFill>
                <a:latin typeface="Arial" pitchFamily="34" charset="0"/>
              </a:defRPr>
            </a:lvl8pPr>
            <a:lvl9pPr marL="4060081" indent="-239794" eaLnBrk="0" fontAlgn="base" hangingPunct="0">
              <a:spcBef>
                <a:spcPct val="30000"/>
              </a:spcBef>
              <a:spcAft>
                <a:spcPct val="0"/>
              </a:spcAft>
              <a:defRPr sz="1200">
                <a:solidFill>
                  <a:schemeClr val="tx1"/>
                </a:solidFill>
                <a:latin typeface="Arial" pitchFamily="34" charset="0"/>
              </a:defRPr>
            </a:lvl9pPr>
          </a:lstStyle>
          <a:p>
            <a:pPr>
              <a:spcBef>
                <a:spcPct val="0"/>
              </a:spcBef>
            </a:pPr>
            <a:fld id="{FE10FCA5-3ADC-421D-A4E1-7CF2CFCCBC15}" type="slidenum">
              <a:rPr lang="en-GB" altLang="en-US" smtClean="0">
                <a:solidFill>
                  <a:srgbClr val="000000"/>
                </a:solidFill>
              </a:rPr>
              <a:pPr>
                <a:spcBef>
                  <a:spcPct val="0"/>
                </a:spcBef>
              </a:pPr>
              <a:t>10</a:t>
            </a:fld>
            <a:endParaRPr lang="en-GB"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titel - bg - ecl logo_low"/>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5"/>
          <p:cNvSpPr txBox="1">
            <a:spLocks noChangeArrowheads="1"/>
          </p:cNvSpPr>
          <p:nvPr userDrawn="1"/>
        </p:nvSpPr>
        <p:spPr bwMode="auto">
          <a:xfrm>
            <a:off x="5184775" y="6524625"/>
            <a:ext cx="3738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a:defRPr/>
            </a:pPr>
            <a:r>
              <a:rPr lang="en-US" altLang="en-US" sz="1000" b="1" smtClean="0">
                <a:solidFill>
                  <a:srgbClr val="B4BAC0"/>
                </a:solidFill>
              </a:rPr>
              <a:t>The European </a:t>
            </a:r>
            <a:r>
              <a:rPr lang="en-GB" altLang="en-US" sz="1000" b="1" smtClean="0">
                <a:solidFill>
                  <a:srgbClr val="B4BAC0"/>
                </a:solidFill>
              </a:rPr>
              <a:t>Organisation</a:t>
            </a:r>
            <a:r>
              <a:rPr lang="en-US" altLang="en-US" sz="1000" b="1" smtClean="0">
                <a:solidFill>
                  <a:srgbClr val="B4BAC0"/>
                </a:solidFill>
              </a:rPr>
              <a:t> for the Safety of Air Navigation</a:t>
            </a:r>
            <a:endParaRPr lang="en-GB" altLang="en-US" sz="1000" b="1" smtClean="0"/>
          </a:p>
        </p:txBody>
      </p:sp>
      <p:pic>
        <p:nvPicPr>
          <p:cNvPr id="6" name="Picture 22" descr="logo_eurocontro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4950" y="5951538"/>
            <a:ext cx="7064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250825" y="2014538"/>
            <a:ext cx="7772400" cy="936625"/>
          </a:xfrm>
        </p:spPr>
        <p:txBody>
          <a:bodyPr anchor="b"/>
          <a:lstStyle>
            <a:lvl1pPr>
              <a:defRPr>
                <a:solidFill>
                  <a:schemeClr val="bg1"/>
                </a:solidFill>
              </a:defRPr>
            </a:lvl1pPr>
          </a:lstStyle>
          <a:p>
            <a:pPr lvl="0"/>
            <a:r>
              <a:rPr lang="en-GB" altLang="en-US" noProof="0" smtClean="0"/>
              <a:t>Powerpoint presentation title</a:t>
            </a:r>
          </a:p>
        </p:txBody>
      </p:sp>
      <p:sp>
        <p:nvSpPr>
          <p:cNvPr id="11267" name="Rectangle 3"/>
          <p:cNvSpPr>
            <a:spLocks noGrp="1" noChangeArrowheads="1"/>
          </p:cNvSpPr>
          <p:nvPr>
            <p:ph type="subTitle" idx="1"/>
          </p:nvPr>
        </p:nvSpPr>
        <p:spPr>
          <a:xfrm>
            <a:off x="250825" y="2951163"/>
            <a:ext cx="7777163" cy="622300"/>
          </a:xfrm>
        </p:spPr>
        <p:txBody>
          <a:bodyPr/>
          <a:lstStyle>
            <a:lvl1pPr marL="0" indent="0">
              <a:buFontTx/>
              <a:buNone/>
              <a:defRPr>
                <a:solidFill>
                  <a:schemeClr val="bg1"/>
                </a:solidFill>
              </a:defRPr>
            </a:lvl1pPr>
          </a:lstStyle>
          <a:p>
            <a:pPr lvl="0"/>
            <a:r>
              <a:rPr lang="en-GB" altLang="en-US" noProof="0" smtClean="0"/>
              <a:t>Susbtitle powerpoint presentation</a:t>
            </a:r>
          </a:p>
        </p:txBody>
      </p:sp>
    </p:spTree>
    <p:extLst>
      <p:ext uri="{BB962C8B-B14F-4D97-AF65-F5344CB8AC3E}">
        <p14:creationId xmlns:p14="http://schemas.microsoft.com/office/powerpoint/2010/main" val="156338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FFF6A178-5F9C-4FB2-AD84-1E6EE0F77C4E}" type="slidenum">
              <a:rPr lang="en-US" altLang="en-US"/>
              <a:pPr>
                <a:defRPr/>
              </a:pPr>
              <a:t>‹#›</a:t>
            </a:fld>
            <a:endParaRPr lang="en-US" altLang="en-US"/>
          </a:p>
        </p:txBody>
      </p:sp>
    </p:spTree>
    <p:extLst>
      <p:ext uri="{BB962C8B-B14F-4D97-AF65-F5344CB8AC3E}">
        <p14:creationId xmlns:p14="http://schemas.microsoft.com/office/powerpoint/2010/main" val="269352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C078C1E8-B8D6-429E-8C34-3659431F7F80}" type="slidenum">
              <a:rPr lang="en-US" altLang="en-US"/>
              <a:pPr>
                <a:defRPr/>
              </a:pPr>
              <a:t>‹#›</a:t>
            </a:fld>
            <a:endParaRPr lang="en-US" altLang="en-US"/>
          </a:p>
        </p:txBody>
      </p:sp>
    </p:spTree>
    <p:extLst>
      <p:ext uri="{BB962C8B-B14F-4D97-AF65-F5344CB8AC3E}">
        <p14:creationId xmlns:p14="http://schemas.microsoft.com/office/powerpoint/2010/main" val="30433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87A63F13-1B1A-4D23-9933-6564BFD06A78}" type="slidenum">
              <a:rPr lang="en-US" altLang="en-US"/>
              <a:pPr>
                <a:defRPr/>
              </a:pPr>
              <a:t>‹#›</a:t>
            </a:fld>
            <a:endParaRPr lang="en-US" altLang="en-US"/>
          </a:p>
        </p:txBody>
      </p:sp>
    </p:spTree>
    <p:extLst>
      <p:ext uri="{BB962C8B-B14F-4D97-AF65-F5344CB8AC3E}">
        <p14:creationId xmlns:p14="http://schemas.microsoft.com/office/powerpoint/2010/main" val="182031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45879776-C372-4BF8-A292-F88396F46C0D}" type="slidenum">
              <a:rPr lang="en-US" altLang="en-US"/>
              <a:pPr>
                <a:defRPr/>
              </a:pPr>
              <a:t>‹#›</a:t>
            </a:fld>
            <a:endParaRPr lang="en-US" altLang="en-US"/>
          </a:p>
        </p:txBody>
      </p:sp>
    </p:spTree>
    <p:extLst>
      <p:ext uri="{BB962C8B-B14F-4D97-AF65-F5344CB8AC3E}">
        <p14:creationId xmlns:p14="http://schemas.microsoft.com/office/powerpoint/2010/main" val="74063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D51D33B0-A882-4069-838D-C563CA381161}" type="slidenum">
              <a:rPr lang="en-US" altLang="en-US"/>
              <a:pPr>
                <a:defRPr/>
              </a:pPr>
              <a:t>‹#›</a:t>
            </a:fld>
            <a:endParaRPr lang="en-US" altLang="en-US"/>
          </a:p>
        </p:txBody>
      </p:sp>
    </p:spTree>
    <p:extLst>
      <p:ext uri="{BB962C8B-B14F-4D97-AF65-F5344CB8AC3E}">
        <p14:creationId xmlns:p14="http://schemas.microsoft.com/office/powerpoint/2010/main" val="266189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8" name="Rectangle 6"/>
          <p:cNvSpPr>
            <a:spLocks noGrp="1" noChangeArrowheads="1"/>
          </p:cNvSpPr>
          <p:nvPr>
            <p:ph type="sldNum" sz="quarter" idx="11"/>
          </p:nvPr>
        </p:nvSpPr>
        <p:spPr>
          <a:ln/>
        </p:spPr>
        <p:txBody>
          <a:bodyPr/>
          <a:lstStyle>
            <a:lvl1pPr>
              <a:defRPr/>
            </a:lvl1pPr>
          </a:lstStyle>
          <a:p>
            <a:pPr>
              <a:defRPr/>
            </a:pPr>
            <a:fld id="{E425A403-F373-4219-819C-56449E30D631}" type="slidenum">
              <a:rPr lang="en-US" altLang="en-US"/>
              <a:pPr>
                <a:defRPr/>
              </a:pPr>
              <a:t>‹#›</a:t>
            </a:fld>
            <a:endParaRPr lang="en-US" altLang="en-US"/>
          </a:p>
        </p:txBody>
      </p:sp>
    </p:spTree>
    <p:extLst>
      <p:ext uri="{BB962C8B-B14F-4D97-AF65-F5344CB8AC3E}">
        <p14:creationId xmlns:p14="http://schemas.microsoft.com/office/powerpoint/2010/main" val="27866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4" name="Rectangle 6"/>
          <p:cNvSpPr>
            <a:spLocks noGrp="1" noChangeArrowheads="1"/>
          </p:cNvSpPr>
          <p:nvPr>
            <p:ph type="sldNum" sz="quarter" idx="11"/>
          </p:nvPr>
        </p:nvSpPr>
        <p:spPr>
          <a:ln/>
        </p:spPr>
        <p:txBody>
          <a:bodyPr/>
          <a:lstStyle>
            <a:lvl1pPr>
              <a:defRPr/>
            </a:lvl1pPr>
          </a:lstStyle>
          <a:p>
            <a:pPr>
              <a:defRPr/>
            </a:pPr>
            <a:fld id="{D0791A9B-31A7-46FA-8946-730BAA6C343B}" type="slidenum">
              <a:rPr lang="en-US" altLang="en-US"/>
              <a:pPr>
                <a:defRPr/>
              </a:pPr>
              <a:t>‹#›</a:t>
            </a:fld>
            <a:endParaRPr lang="en-US" altLang="en-US"/>
          </a:p>
        </p:txBody>
      </p:sp>
    </p:spTree>
    <p:extLst>
      <p:ext uri="{BB962C8B-B14F-4D97-AF65-F5344CB8AC3E}">
        <p14:creationId xmlns:p14="http://schemas.microsoft.com/office/powerpoint/2010/main" val="88613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3" name="Rectangle 6"/>
          <p:cNvSpPr>
            <a:spLocks noGrp="1" noChangeArrowheads="1"/>
          </p:cNvSpPr>
          <p:nvPr>
            <p:ph type="sldNum" sz="quarter" idx="11"/>
          </p:nvPr>
        </p:nvSpPr>
        <p:spPr>
          <a:ln/>
        </p:spPr>
        <p:txBody>
          <a:bodyPr/>
          <a:lstStyle>
            <a:lvl1pPr>
              <a:defRPr/>
            </a:lvl1pPr>
          </a:lstStyle>
          <a:p>
            <a:pPr>
              <a:defRPr/>
            </a:pPr>
            <a:fld id="{3BF3F46F-9D11-41B8-8714-C6855EF9CC56}" type="slidenum">
              <a:rPr lang="en-US" altLang="en-US"/>
              <a:pPr>
                <a:defRPr/>
              </a:pPr>
              <a:t>‹#›</a:t>
            </a:fld>
            <a:endParaRPr lang="en-US" altLang="en-US"/>
          </a:p>
        </p:txBody>
      </p:sp>
    </p:spTree>
    <p:extLst>
      <p:ext uri="{BB962C8B-B14F-4D97-AF65-F5344CB8AC3E}">
        <p14:creationId xmlns:p14="http://schemas.microsoft.com/office/powerpoint/2010/main" val="213024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0F3C1883-018C-4283-8E9A-8C783DA5B0DE}" type="slidenum">
              <a:rPr lang="en-US" altLang="en-US"/>
              <a:pPr>
                <a:defRPr/>
              </a:pPr>
              <a:t>‹#›</a:t>
            </a:fld>
            <a:endParaRPr lang="en-US" altLang="en-US"/>
          </a:p>
        </p:txBody>
      </p:sp>
    </p:spTree>
    <p:extLst>
      <p:ext uri="{BB962C8B-B14F-4D97-AF65-F5344CB8AC3E}">
        <p14:creationId xmlns:p14="http://schemas.microsoft.com/office/powerpoint/2010/main" val="165245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UN ICG, Sochi</a:t>
            </a: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0C8A91A6-F834-4BD5-B55E-B56947BF3FD7}" type="slidenum">
              <a:rPr lang="en-US" altLang="en-US"/>
              <a:pPr>
                <a:defRPr/>
              </a:pPr>
              <a:t>‹#›</a:t>
            </a:fld>
            <a:endParaRPr lang="en-US" altLang="en-US"/>
          </a:p>
        </p:txBody>
      </p:sp>
    </p:spTree>
    <p:extLst>
      <p:ext uri="{BB962C8B-B14F-4D97-AF65-F5344CB8AC3E}">
        <p14:creationId xmlns:p14="http://schemas.microsoft.com/office/powerpoint/2010/main" val="365318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609600"/>
            <a:ext cx="691038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684213" y="6332538"/>
            <a:ext cx="41036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b" anchorCtr="0" compatLnSpc="1">
            <a:prstTxWarp prst="textNoShape">
              <a:avLst/>
            </a:prstTxWarp>
          </a:bodyPr>
          <a:lstStyle>
            <a:lvl1pPr>
              <a:defRPr sz="1000" b="1">
                <a:solidFill>
                  <a:srgbClr val="B4BAC0"/>
                </a:solidFill>
              </a:defRPr>
            </a:lvl1pPr>
          </a:lstStyle>
          <a:p>
            <a:pPr>
              <a:defRPr/>
            </a:pPr>
            <a:r>
              <a:rPr lang="en-GB" altLang="en-US" smtClean="0"/>
              <a:t>UN ICG, Sochi</a:t>
            </a:r>
            <a:endParaRPr lang="en-GB" altLang="en-US"/>
          </a:p>
        </p:txBody>
      </p:sp>
      <p:sp>
        <p:nvSpPr>
          <p:cNvPr id="1030" name="Rectangle 6"/>
          <p:cNvSpPr>
            <a:spLocks noGrp="1" noChangeArrowheads="1"/>
          </p:cNvSpPr>
          <p:nvPr>
            <p:ph type="sldNum" sz="quarter" idx="4"/>
          </p:nvPr>
        </p:nvSpPr>
        <p:spPr bwMode="auto">
          <a:xfrm>
            <a:off x="6553200" y="63436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b" anchorCtr="0" compatLnSpc="1">
            <a:prstTxWarp prst="textNoShape">
              <a:avLst/>
            </a:prstTxWarp>
          </a:bodyPr>
          <a:lstStyle>
            <a:lvl1pPr algn="r">
              <a:defRPr sz="1000" b="1">
                <a:solidFill>
                  <a:srgbClr val="B4BAC0"/>
                </a:solidFill>
              </a:defRPr>
            </a:lvl1pPr>
          </a:lstStyle>
          <a:p>
            <a:pPr>
              <a:defRPr/>
            </a:pPr>
            <a:fld id="{9545FDA3-36EB-4B16-B492-740AAE50194A}" type="slidenum">
              <a:rPr lang="en-US" altLang="en-US"/>
              <a:pPr>
                <a:defRPr/>
              </a:pPr>
              <a:t>‹#›</a:t>
            </a:fld>
            <a:endParaRPr lang="en-US" altLang="en-US"/>
          </a:p>
        </p:txBody>
      </p:sp>
      <p:pic>
        <p:nvPicPr>
          <p:cNvPr id="2" name="Picture 12" descr="txt slide - light - ecl logo_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descr="logo_eurocontro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6700" y="350838"/>
            <a:ext cx="6365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rgbClr val="003366"/>
          </a:solidFill>
          <a:latin typeface="+mj-lt"/>
          <a:ea typeface="+mj-ea"/>
          <a:cs typeface="+mj-cs"/>
        </a:defRPr>
      </a:lvl1pPr>
      <a:lvl2pPr algn="l" rtl="0" eaLnBrk="0" fontAlgn="base" hangingPunct="0">
        <a:spcBef>
          <a:spcPct val="0"/>
        </a:spcBef>
        <a:spcAft>
          <a:spcPct val="0"/>
        </a:spcAft>
        <a:defRPr sz="3000">
          <a:solidFill>
            <a:srgbClr val="003366"/>
          </a:solidFill>
          <a:latin typeface="Arial" charset="0"/>
          <a:ea typeface="MS PGothic" pitchFamily="34" charset="-128"/>
        </a:defRPr>
      </a:lvl2pPr>
      <a:lvl3pPr algn="l" rtl="0" eaLnBrk="0" fontAlgn="base" hangingPunct="0">
        <a:spcBef>
          <a:spcPct val="0"/>
        </a:spcBef>
        <a:spcAft>
          <a:spcPct val="0"/>
        </a:spcAft>
        <a:defRPr sz="3000">
          <a:solidFill>
            <a:srgbClr val="003366"/>
          </a:solidFill>
          <a:latin typeface="Arial" charset="0"/>
          <a:ea typeface="MS PGothic" pitchFamily="34" charset="-128"/>
        </a:defRPr>
      </a:lvl3pPr>
      <a:lvl4pPr algn="l" rtl="0" eaLnBrk="0" fontAlgn="base" hangingPunct="0">
        <a:spcBef>
          <a:spcPct val="0"/>
        </a:spcBef>
        <a:spcAft>
          <a:spcPct val="0"/>
        </a:spcAft>
        <a:defRPr sz="3000">
          <a:solidFill>
            <a:srgbClr val="003366"/>
          </a:solidFill>
          <a:latin typeface="Arial" charset="0"/>
          <a:ea typeface="MS PGothic" pitchFamily="34" charset="-128"/>
        </a:defRPr>
      </a:lvl4pPr>
      <a:lvl5pPr algn="l" rtl="0" eaLnBrk="0" fontAlgn="base" hangingPunct="0">
        <a:spcBef>
          <a:spcPct val="0"/>
        </a:spcBef>
        <a:spcAft>
          <a:spcPct val="0"/>
        </a:spcAft>
        <a:defRPr sz="3000">
          <a:solidFill>
            <a:srgbClr val="003366"/>
          </a:solidFill>
          <a:latin typeface="Arial" charset="0"/>
          <a:ea typeface="MS PGothic" pitchFamily="34" charset="-128"/>
        </a:defRPr>
      </a:lvl5pPr>
      <a:lvl6pPr marL="457200" algn="l" rtl="0" fontAlgn="base">
        <a:spcBef>
          <a:spcPct val="0"/>
        </a:spcBef>
        <a:spcAft>
          <a:spcPct val="0"/>
        </a:spcAft>
        <a:defRPr sz="3000">
          <a:solidFill>
            <a:srgbClr val="003366"/>
          </a:solidFill>
          <a:latin typeface="Arial" charset="0"/>
          <a:ea typeface="MS PGothic" pitchFamily="34" charset="-128"/>
        </a:defRPr>
      </a:lvl6pPr>
      <a:lvl7pPr marL="914400" algn="l" rtl="0" fontAlgn="base">
        <a:spcBef>
          <a:spcPct val="0"/>
        </a:spcBef>
        <a:spcAft>
          <a:spcPct val="0"/>
        </a:spcAft>
        <a:defRPr sz="3000">
          <a:solidFill>
            <a:srgbClr val="003366"/>
          </a:solidFill>
          <a:latin typeface="Arial" charset="0"/>
          <a:ea typeface="MS PGothic" pitchFamily="34" charset="-128"/>
        </a:defRPr>
      </a:lvl7pPr>
      <a:lvl8pPr marL="1371600" algn="l" rtl="0" fontAlgn="base">
        <a:spcBef>
          <a:spcPct val="0"/>
        </a:spcBef>
        <a:spcAft>
          <a:spcPct val="0"/>
        </a:spcAft>
        <a:defRPr sz="3000">
          <a:solidFill>
            <a:srgbClr val="003366"/>
          </a:solidFill>
          <a:latin typeface="Arial" charset="0"/>
          <a:ea typeface="MS PGothic" pitchFamily="34" charset="-128"/>
        </a:defRPr>
      </a:lvl8pPr>
      <a:lvl9pPr marL="1828800" algn="l" rtl="0" fontAlgn="base">
        <a:spcBef>
          <a:spcPct val="0"/>
        </a:spcBef>
        <a:spcAft>
          <a:spcPct val="0"/>
        </a:spcAft>
        <a:defRPr sz="3000">
          <a:solidFill>
            <a:srgbClr val="003366"/>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gpsworld.com/tracking-rfi-interference-localization-using-a-crp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be/imgres?imgurl=http://www.madeinalabama.com/assets/2013/02/AirbusMain_PIC.jpg&amp;imgrefurl=http://www.madeinalabama.com/2013/02/alabama-looks-to-attract-airbus-suppliers/&amp;docid=nPEXvtGcdvQtJM&amp;tbnid=p_kMElDyp6FduM&amp;w=1200&amp;h=900&amp;ei=IE8IVf3DEMvfarnggcAP&amp;ved=0CAMQxiAwAQ&amp;iact=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50824" y="923925"/>
            <a:ext cx="8556291" cy="1409701"/>
          </a:xfrm>
          <a:noFill/>
        </p:spPr>
        <p:txBody>
          <a:bodyPr/>
          <a:lstStyle/>
          <a:p>
            <a:pPr algn="ctr" eaLnBrk="1" hangingPunct="1"/>
            <a:r>
              <a:rPr lang="en-US" altLang="en-US" sz="3800" b="1" dirty="0" smtClean="0"/>
              <a:t>GNSS RFI Source Localization</a:t>
            </a:r>
            <a:br>
              <a:rPr lang="en-US" altLang="en-US" sz="3800" b="1" dirty="0" smtClean="0"/>
            </a:br>
            <a:r>
              <a:rPr lang="en-US" altLang="en-US" sz="3200" b="1" dirty="0" smtClean="0"/>
              <a:t>using Flight Track Data</a:t>
            </a:r>
            <a:endParaRPr lang="en-GB" altLang="en-US" sz="2800" b="1" dirty="0" smtClean="0"/>
          </a:p>
        </p:txBody>
      </p:sp>
      <p:sp>
        <p:nvSpPr>
          <p:cNvPr id="3075" name="Rectangle 5"/>
          <p:cNvSpPr>
            <a:spLocks noGrp="1" noChangeArrowheads="1"/>
          </p:cNvSpPr>
          <p:nvPr>
            <p:ph type="subTitle" idx="1"/>
          </p:nvPr>
        </p:nvSpPr>
        <p:spPr>
          <a:xfrm>
            <a:off x="250825" y="3276600"/>
            <a:ext cx="6871335" cy="2175424"/>
          </a:xfrm>
        </p:spPr>
        <p:txBody>
          <a:bodyPr/>
          <a:lstStyle/>
          <a:p>
            <a:pPr eaLnBrk="1" hangingPunct="1"/>
            <a:r>
              <a:rPr lang="en-GB" altLang="en-US" sz="1800" dirty="0" smtClean="0"/>
              <a:t>Gerhard BERZ</a:t>
            </a:r>
          </a:p>
          <a:p>
            <a:pPr eaLnBrk="1" hangingPunct="1"/>
            <a:r>
              <a:rPr lang="en-GB" altLang="en-US" sz="1800" dirty="0" smtClean="0"/>
              <a:t>Focal Point Navigation Infrastructure</a:t>
            </a:r>
          </a:p>
          <a:p>
            <a:pPr eaLnBrk="1" hangingPunct="1"/>
            <a:r>
              <a:rPr lang="en-GB" altLang="en-US" sz="1800" dirty="0" smtClean="0"/>
              <a:t>ATM Directorate, Research &amp; SESAR Division, NAV &amp; CNS Unit</a:t>
            </a:r>
          </a:p>
          <a:p>
            <a:pPr eaLnBrk="1" hangingPunct="1"/>
            <a:r>
              <a:rPr lang="en-GB" altLang="en-US" sz="1800" dirty="0"/>
              <a:t>g</a:t>
            </a:r>
            <a:r>
              <a:rPr lang="en-GB" altLang="en-US" sz="1800" dirty="0" smtClean="0"/>
              <a:t>erhard.berz@eurocontrol.int</a:t>
            </a:r>
          </a:p>
          <a:p>
            <a:pPr eaLnBrk="1" hangingPunct="1"/>
            <a:endParaRPr lang="en-GB" altLang="en-US" sz="1800" dirty="0" smtClean="0"/>
          </a:p>
          <a:p>
            <a:pPr eaLnBrk="1" hangingPunct="1"/>
            <a:r>
              <a:rPr lang="en-GB" altLang="en-US" sz="1800" dirty="0" smtClean="0"/>
              <a:t>ICAO EUR FMG / WRC-19 Workshop</a:t>
            </a:r>
            <a:endParaRPr lang="en-GB" altLang="en-US" sz="1800" dirty="0" smtClean="0"/>
          </a:p>
          <a:p>
            <a:pPr eaLnBrk="1" hangingPunct="1"/>
            <a:r>
              <a:rPr lang="en-GB" altLang="en-US" sz="1800" dirty="0" smtClean="0"/>
              <a:t>Paris</a:t>
            </a:r>
            <a:r>
              <a:rPr lang="en-GB" altLang="en-US" sz="1800" dirty="0" smtClean="0"/>
              <a:t>, 12 September </a:t>
            </a:r>
            <a:r>
              <a:rPr lang="en-GB" altLang="en-US" sz="1800" dirty="0" smtClean="0"/>
              <a:t>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r>
              <a:rPr lang="en-GB" altLang="en-US" smtClean="0">
                <a:solidFill>
                  <a:srgbClr val="B3B3B3"/>
                </a:solidFill>
              </a:rPr>
              <a:t>EVAIR </a:t>
            </a:r>
            <a:fld id="{4D521C80-2A9F-4B05-8DFE-AD45A95E104E}" type="datetime1">
              <a:rPr lang="en-GB" altLang="en-US" smtClean="0">
                <a:solidFill>
                  <a:srgbClr val="B3B3B3"/>
                </a:solidFill>
              </a:rPr>
              <a:pPr eaLnBrk="1" hangingPunct="1">
                <a:spcBef>
                  <a:spcPct val="0"/>
                </a:spcBef>
                <a:buClrTx/>
                <a:buFontTx/>
                <a:buNone/>
              </a:pPr>
              <a:t>11-09-2017</a:t>
            </a:fld>
            <a:endParaRPr lang="en-GB" altLang="en-US" smtClean="0">
              <a:solidFill>
                <a:srgbClr val="B3B3B3"/>
              </a:solidFill>
            </a:endParaRPr>
          </a:p>
        </p:txBody>
      </p:sp>
      <p:sp>
        <p:nvSpPr>
          <p:cNvPr id="21507" name="Slide Number Placeholder 4"/>
          <p:cNvSpPr>
            <a:spLocks noGrp="1"/>
          </p:cNvSpPr>
          <p:nvPr>
            <p:ph type="sldNum" sz="quarter" idx="11"/>
          </p:nvPr>
        </p:nvSpPr>
        <p:spPr>
          <a:xfrm>
            <a:off x="8267700" y="6492875"/>
            <a:ext cx="447675" cy="365125"/>
          </a:xfrm>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fld id="{CA37F023-C42C-4EDC-A6BB-BCA52B7BD573}" type="slidenum">
              <a:rPr lang="en-GB" altLang="en-US" smtClean="0">
                <a:solidFill>
                  <a:srgbClr val="B3B3B3"/>
                </a:solidFill>
              </a:rPr>
              <a:pPr eaLnBrk="1" hangingPunct="1">
                <a:spcBef>
                  <a:spcPct val="0"/>
                </a:spcBef>
                <a:buClrTx/>
                <a:buFontTx/>
                <a:buNone/>
              </a:pPr>
              <a:t>10</a:t>
            </a:fld>
            <a:endParaRPr lang="en-GB" altLang="en-US" smtClean="0">
              <a:solidFill>
                <a:srgbClr val="B3B3B3"/>
              </a:solidFill>
            </a:endParaRPr>
          </a:p>
        </p:txBody>
      </p:sp>
      <p:pic>
        <p:nvPicPr>
          <p:cNvPr id="163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266825"/>
            <a:ext cx="78771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4155428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r>
              <a:rPr lang="en-GB" altLang="en-US" smtClean="0">
                <a:solidFill>
                  <a:srgbClr val="B3B3B3"/>
                </a:solidFill>
              </a:rPr>
              <a:t>EVAIR </a:t>
            </a:r>
            <a:fld id="{768C31A4-4BF3-4DD8-B05C-8D7744E41F10}" type="datetime1">
              <a:rPr lang="en-GB" altLang="en-US" smtClean="0">
                <a:solidFill>
                  <a:srgbClr val="B3B3B3"/>
                </a:solidFill>
              </a:rPr>
              <a:pPr eaLnBrk="1" hangingPunct="1">
                <a:spcBef>
                  <a:spcPct val="0"/>
                </a:spcBef>
                <a:buClrTx/>
                <a:buFontTx/>
                <a:buNone/>
              </a:pPr>
              <a:t>11-09-2017</a:t>
            </a:fld>
            <a:endParaRPr lang="en-GB" altLang="en-US" smtClean="0">
              <a:solidFill>
                <a:srgbClr val="B3B3B3"/>
              </a:solidFill>
            </a:endParaRPr>
          </a:p>
        </p:txBody>
      </p:sp>
      <p:sp>
        <p:nvSpPr>
          <p:cNvPr id="22531" name="Slide Number Placeholder 4"/>
          <p:cNvSpPr>
            <a:spLocks noGrp="1"/>
          </p:cNvSpPr>
          <p:nvPr>
            <p:ph type="sldNum" sz="quarter" idx="11"/>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fld id="{B42F8BDB-11AC-400B-9DCF-031785B31EF4}" type="slidenum">
              <a:rPr lang="en-GB" altLang="en-US" smtClean="0">
                <a:solidFill>
                  <a:srgbClr val="B3B3B3"/>
                </a:solidFill>
              </a:rPr>
              <a:pPr eaLnBrk="1" hangingPunct="1">
                <a:spcBef>
                  <a:spcPct val="0"/>
                </a:spcBef>
                <a:buClrTx/>
                <a:buFontTx/>
                <a:buNone/>
              </a:pPr>
              <a:t>11</a:t>
            </a:fld>
            <a:endParaRPr lang="en-GB" altLang="en-US" smtClean="0">
              <a:solidFill>
                <a:srgbClr val="B3B3B3"/>
              </a:solidFill>
            </a:endParaRP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060450"/>
            <a:ext cx="8010525" cy="532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1285051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xfrm>
            <a:off x="6057900" y="6400800"/>
            <a:ext cx="2133600" cy="365125"/>
          </a:xfrm>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algn="ctr" eaLnBrk="1" hangingPunct="1">
              <a:spcBef>
                <a:spcPct val="0"/>
              </a:spcBef>
              <a:buClrTx/>
              <a:buFontTx/>
              <a:buNone/>
            </a:pPr>
            <a:r>
              <a:rPr lang="en-GB" altLang="en-US" smtClean="0">
                <a:solidFill>
                  <a:srgbClr val="B3B3B3"/>
                </a:solidFill>
              </a:rPr>
              <a:t>EVAIR </a:t>
            </a:r>
            <a:fld id="{1DA96DF5-7DB4-4D0A-8ED4-2BA301E7943F}" type="datetime1">
              <a:rPr lang="en-GB" altLang="en-US" smtClean="0">
                <a:solidFill>
                  <a:srgbClr val="B3B3B3"/>
                </a:solidFill>
              </a:rPr>
              <a:pPr algn="ctr" eaLnBrk="1" hangingPunct="1">
                <a:spcBef>
                  <a:spcPct val="0"/>
                </a:spcBef>
                <a:buClrTx/>
                <a:buFontTx/>
                <a:buNone/>
              </a:pPr>
              <a:t>11-09-2017</a:t>
            </a:fld>
            <a:endParaRPr lang="en-GB" altLang="en-US" smtClean="0">
              <a:solidFill>
                <a:srgbClr val="B3B3B3"/>
              </a:solidFill>
            </a:endParaRPr>
          </a:p>
        </p:txBody>
      </p:sp>
      <p:sp>
        <p:nvSpPr>
          <p:cNvPr id="23555" name="Slide Number Placeholder 4"/>
          <p:cNvSpPr>
            <a:spLocks noGrp="1"/>
          </p:cNvSpPr>
          <p:nvPr>
            <p:ph type="sldNum" sz="quarter" idx="11"/>
          </p:nvPr>
        </p:nvSpPr>
        <p:spPr>
          <a:xfrm>
            <a:off x="8239125" y="6400800"/>
            <a:ext cx="447675" cy="365125"/>
          </a:xfrm>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fld id="{84B8F99F-19D1-462A-BEB6-3162FBD015DE}" type="slidenum">
              <a:rPr lang="en-GB" altLang="en-US" smtClean="0">
                <a:solidFill>
                  <a:srgbClr val="B3B3B3"/>
                </a:solidFill>
              </a:rPr>
              <a:pPr eaLnBrk="1" hangingPunct="1">
                <a:spcBef>
                  <a:spcPct val="0"/>
                </a:spcBef>
                <a:buClrTx/>
                <a:buFontTx/>
                <a:buNone/>
              </a:pPr>
              <a:t>12</a:t>
            </a:fld>
            <a:endParaRPr lang="en-GB" altLang="en-US" smtClean="0">
              <a:solidFill>
                <a:srgbClr val="B3B3B3"/>
              </a:solidFill>
            </a:endParaRPr>
          </a:p>
        </p:txBody>
      </p:sp>
      <p:pic>
        <p:nvPicPr>
          <p:cNvPr id="1843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849313"/>
            <a:ext cx="4622800"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1843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3124200"/>
            <a:ext cx="4583113"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5841600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r>
              <a:rPr lang="en-GB" altLang="en-US" smtClean="0">
                <a:solidFill>
                  <a:srgbClr val="B3B3B3"/>
                </a:solidFill>
              </a:rPr>
              <a:t>EVAIR </a:t>
            </a:r>
            <a:fld id="{885233A8-F50E-4677-8831-6CDC1FE0D7D6}" type="datetime1">
              <a:rPr lang="en-GB" altLang="en-US" smtClean="0">
                <a:solidFill>
                  <a:srgbClr val="B3B3B3"/>
                </a:solidFill>
              </a:rPr>
              <a:pPr eaLnBrk="1" hangingPunct="1">
                <a:spcBef>
                  <a:spcPct val="0"/>
                </a:spcBef>
                <a:buClrTx/>
                <a:buFontTx/>
                <a:buNone/>
              </a:pPr>
              <a:t>11-09-2017</a:t>
            </a:fld>
            <a:endParaRPr lang="en-GB" altLang="en-US" smtClean="0">
              <a:solidFill>
                <a:srgbClr val="B3B3B3"/>
              </a:solidFill>
            </a:endParaRPr>
          </a:p>
        </p:txBody>
      </p:sp>
      <p:sp>
        <p:nvSpPr>
          <p:cNvPr id="24579" name="Slide Number Placeholder 4"/>
          <p:cNvSpPr>
            <a:spLocks noGrp="1"/>
          </p:cNvSpPr>
          <p:nvPr>
            <p:ph type="sldNum" sz="quarter" idx="11"/>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fld id="{6E85E541-7380-4E9B-B528-F340A8F0285D}" type="slidenum">
              <a:rPr lang="en-GB" altLang="en-US" smtClean="0">
                <a:solidFill>
                  <a:srgbClr val="B3B3B3"/>
                </a:solidFill>
              </a:rPr>
              <a:pPr eaLnBrk="1" hangingPunct="1">
                <a:spcBef>
                  <a:spcPct val="0"/>
                </a:spcBef>
                <a:buClrTx/>
                <a:buFontTx/>
                <a:buNone/>
              </a:pPr>
              <a:t>13</a:t>
            </a:fld>
            <a:endParaRPr lang="en-GB" altLang="en-US" smtClean="0">
              <a:solidFill>
                <a:srgbClr val="B3B3B3"/>
              </a:solidFill>
            </a:endParaRP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1039813"/>
            <a:ext cx="6429375" cy="298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245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163" y="4083050"/>
            <a:ext cx="5465762" cy="269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2" name="TextBox 1"/>
          <p:cNvSpPr txBox="1">
            <a:spLocks noChangeArrowheads="1"/>
          </p:cNvSpPr>
          <p:nvPr/>
        </p:nvSpPr>
        <p:spPr bwMode="auto">
          <a:xfrm>
            <a:off x="5975350" y="4591050"/>
            <a:ext cx="1635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a:spcBef>
                <a:spcPct val="0"/>
              </a:spcBef>
              <a:buClrTx/>
              <a:buFontTx/>
              <a:buNone/>
            </a:pPr>
            <a:r>
              <a:rPr lang="en-GB" altLang="en-US" sz="2400">
                <a:ea typeface="MS PGothic" pitchFamily="34" charset="-128"/>
              </a:rPr>
              <a:t>Most Events Occur at Night!</a:t>
            </a:r>
          </a:p>
        </p:txBody>
      </p:sp>
      <p:sp>
        <p:nvSpPr>
          <p:cNvPr id="24583" name="TextBox 2"/>
          <p:cNvSpPr txBox="1">
            <a:spLocks noChangeArrowheads="1"/>
          </p:cNvSpPr>
          <p:nvPr/>
        </p:nvSpPr>
        <p:spPr bwMode="auto">
          <a:xfrm>
            <a:off x="701675" y="1252538"/>
            <a:ext cx="1595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a:spcBef>
                <a:spcPct val="0"/>
              </a:spcBef>
              <a:buClrTx/>
              <a:buFontTx/>
              <a:buNone/>
            </a:pPr>
            <a:r>
              <a:rPr lang="en-GB" altLang="en-US" sz="2400">
                <a:ea typeface="MS PGothic" pitchFamily="34" charset="-128"/>
              </a:rPr>
              <a:t>B777 is most flown type in areas most affected</a:t>
            </a:r>
          </a:p>
        </p:txBody>
      </p:sp>
    </p:spTree>
    <p:extLst>
      <p:ext uri="{BB962C8B-B14F-4D97-AF65-F5344CB8AC3E}">
        <p14:creationId xmlns:p14="http://schemas.microsoft.com/office/powerpoint/2010/main" val="49176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r>
              <a:rPr lang="en-GB" altLang="en-US" smtClean="0">
                <a:solidFill>
                  <a:srgbClr val="B3B3B3"/>
                </a:solidFill>
              </a:rPr>
              <a:t>EVAIR </a:t>
            </a:r>
            <a:fld id="{BDF3B6EE-A552-4CD6-B6D6-5DF8C82ACFC3}" type="datetime1">
              <a:rPr lang="en-GB" altLang="en-US" smtClean="0">
                <a:solidFill>
                  <a:srgbClr val="B3B3B3"/>
                </a:solidFill>
              </a:rPr>
              <a:pPr eaLnBrk="1" hangingPunct="1">
                <a:spcBef>
                  <a:spcPct val="0"/>
                </a:spcBef>
                <a:buClrTx/>
                <a:buFontTx/>
                <a:buNone/>
              </a:pPr>
              <a:t>11-09-2017</a:t>
            </a:fld>
            <a:endParaRPr lang="en-GB" altLang="en-US" smtClean="0">
              <a:solidFill>
                <a:srgbClr val="B3B3B3"/>
              </a:solidFill>
            </a:endParaRPr>
          </a:p>
        </p:txBody>
      </p:sp>
      <p:sp>
        <p:nvSpPr>
          <p:cNvPr id="25603" name="Slide Number Placeholder 4"/>
          <p:cNvSpPr>
            <a:spLocks noGrp="1"/>
          </p:cNvSpPr>
          <p:nvPr>
            <p:ph type="sldNum" sz="quarter" idx="11"/>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fld id="{571EC56A-AB89-4129-910C-3D0C40181276}" type="slidenum">
              <a:rPr lang="en-GB" altLang="en-US" smtClean="0">
                <a:solidFill>
                  <a:srgbClr val="B3B3B3"/>
                </a:solidFill>
              </a:rPr>
              <a:pPr eaLnBrk="1" hangingPunct="1">
                <a:spcBef>
                  <a:spcPct val="0"/>
                </a:spcBef>
                <a:buClrTx/>
                <a:buFontTx/>
                <a:buNone/>
              </a:pPr>
              <a:t>14</a:t>
            </a:fld>
            <a:endParaRPr lang="en-GB" altLang="en-US" smtClean="0">
              <a:solidFill>
                <a:srgbClr val="B3B3B3"/>
              </a:solidFill>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33463"/>
            <a:ext cx="8734425"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5" name="TextBox 2"/>
          <p:cNvSpPr txBox="1">
            <a:spLocks noChangeArrowheads="1"/>
          </p:cNvSpPr>
          <p:nvPr/>
        </p:nvSpPr>
        <p:spPr bwMode="auto">
          <a:xfrm>
            <a:off x="420370" y="5121275"/>
            <a:ext cx="8161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itchFamily="34" charset="0"/>
                <a:ea typeface="MS PGothic" pitchFamily="34" charset="-128"/>
              </a:defRPr>
            </a:lvl1pPr>
            <a:lvl2pPr marL="742950" indent="-285750">
              <a:spcBef>
                <a:spcPct val="20000"/>
              </a:spcBef>
              <a:buChar char="•"/>
              <a:defRPr sz="20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defRPr/>
            </a:pPr>
            <a:r>
              <a:rPr lang="en-GB" altLang="en-US" b="1" dirty="0" smtClean="0"/>
              <a:t>Specific Actions already facilitated by EVAIR:</a:t>
            </a:r>
          </a:p>
          <a:p>
            <a:pPr marL="342900" indent="-342900">
              <a:spcBef>
                <a:spcPct val="0"/>
              </a:spcBef>
              <a:buFontTx/>
              <a:buChar char="-"/>
              <a:defRPr/>
            </a:pPr>
            <a:r>
              <a:rPr lang="en-GB" altLang="en-US" i="1" dirty="0" smtClean="0"/>
              <a:t>Information Bulletin </a:t>
            </a:r>
            <a:r>
              <a:rPr lang="en-GB" altLang="en-US" dirty="0" smtClean="0"/>
              <a:t>sent to Airspace Operators in Black Sea / Caspian Sea Region</a:t>
            </a:r>
          </a:p>
          <a:p>
            <a:pPr marL="342900" indent="-342900">
              <a:spcBef>
                <a:spcPct val="0"/>
              </a:spcBef>
              <a:buFontTx/>
              <a:buChar char="-"/>
              <a:defRPr/>
            </a:pPr>
            <a:r>
              <a:rPr lang="en-GB" altLang="en-US" dirty="0" smtClean="0"/>
              <a:t>NOTAM Issued by Turkey’s DHMI (Ankara Region)</a:t>
            </a:r>
          </a:p>
        </p:txBody>
      </p:sp>
    </p:spTree>
    <p:extLst>
      <p:ext uri="{BB962C8B-B14F-4D97-AF65-F5344CB8AC3E}">
        <p14:creationId xmlns:p14="http://schemas.microsoft.com/office/powerpoint/2010/main" val="2130650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eaLnBrk="1" hangingPunct="1">
              <a:spcBef>
                <a:spcPct val="0"/>
              </a:spcBef>
              <a:buClrTx/>
              <a:buFontTx/>
              <a:buNone/>
            </a:pPr>
            <a:fld id="{004A2A3D-F492-4231-AFBE-4316C5DD8FD5}" type="slidenum">
              <a:rPr lang="en-GB" altLang="en-US" smtClean="0">
                <a:solidFill>
                  <a:srgbClr val="B3B3B3"/>
                </a:solidFill>
                <a:ea typeface="MS PGothic" pitchFamily="34" charset="-128"/>
              </a:rPr>
              <a:pPr eaLnBrk="1" hangingPunct="1">
                <a:spcBef>
                  <a:spcPct val="0"/>
                </a:spcBef>
                <a:buClrTx/>
                <a:buFontTx/>
                <a:buNone/>
              </a:pPr>
              <a:t>15</a:t>
            </a:fld>
            <a:endParaRPr lang="en-GB" altLang="en-US" smtClean="0">
              <a:solidFill>
                <a:srgbClr val="B3B3B3"/>
              </a:solidFill>
              <a:ea typeface="MS PGothic" pitchFamily="34" charset="-128"/>
            </a:endParaRP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120775"/>
            <a:ext cx="823912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26628" name="TextBox 1"/>
          <p:cNvSpPr txBox="1">
            <a:spLocks noChangeArrowheads="1"/>
          </p:cNvSpPr>
          <p:nvPr/>
        </p:nvSpPr>
        <p:spPr bwMode="auto">
          <a:xfrm>
            <a:off x="1828800" y="6305550"/>
            <a:ext cx="6218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a:spcBef>
                <a:spcPct val="0"/>
              </a:spcBef>
              <a:buClrTx/>
              <a:buFontTx/>
              <a:buNone/>
            </a:pPr>
            <a:r>
              <a:rPr lang="en-GB" altLang="en-US" sz="2000">
                <a:ea typeface="MS PGothic" pitchFamily="34" charset="-128"/>
              </a:rPr>
              <a:t>ECAC = European Civil Aviation Conference</a:t>
            </a:r>
          </a:p>
        </p:txBody>
      </p:sp>
      <p:sp>
        <p:nvSpPr>
          <p:cNvPr id="26629" name="Title 1"/>
          <p:cNvSpPr>
            <a:spLocks noGrp="1"/>
          </p:cNvSpPr>
          <p:nvPr>
            <p:ph type="title"/>
          </p:nvPr>
        </p:nvSpPr>
        <p:spPr>
          <a:xfrm>
            <a:off x="1482725" y="684213"/>
            <a:ext cx="6910388" cy="1008062"/>
          </a:xfrm>
        </p:spPr>
        <p:txBody>
          <a:bodyPr/>
          <a:lstStyle/>
          <a:p>
            <a:r>
              <a:rPr lang="en-GB" altLang="en-US" smtClean="0"/>
              <a:t>Geographic Distribution of Events </a:t>
            </a:r>
            <a:br>
              <a:rPr lang="en-GB" altLang="en-US" smtClean="0"/>
            </a:br>
            <a:r>
              <a:rPr lang="en-GB" altLang="en-US" sz="2000" smtClean="0"/>
              <a:t>(as of SEP 2016)</a:t>
            </a:r>
          </a:p>
        </p:txBody>
      </p:sp>
    </p:spTree>
    <p:extLst>
      <p:ext uri="{BB962C8B-B14F-4D97-AF65-F5344CB8AC3E}">
        <p14:creationId xmlns:p14="http://schemas.microsoft.com/office/powerpoint/2010/main" val="1305443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426720"/>
            <a:ext cx="6910387" cy="1325880"/>
          </a:xfrm>
        </p:spPr>
        <p:txBody>
          <a:bodyPr/>
          <a:lstStyle/>
          <a:p>
            <a:r>
              <a:rPr lang="en-GB" b="1" dirty="0" smtClean="0"/>
              <a:t>Identification of Probable Cause Through Elimination</a:t>
            </a:r>
            <a:endParaRPr lang="en-GB" b="1" dirty="0"/>
          </a:p>
        </p:txBody>
      </p:sp>
      <p:sp>
        <p:nvSpPr>
          <p:cNvPr id="4" name="Slide Number Placeholder 3"/>
          <p:cNvSpPr>
            <a:spLocks noGrp="1"/>
          </p:cNvSpPr>
          <p:nvPr>
            <p:ph type="sldNum" sz="quarter" idx="11"/>
          </p:nvPr>
        </p:nvSpPr>
        <p:spPr/>
        <p:txBody>
          <a:bodyPr/>
          <a:lstStyle/>
          <a:p>
            <a:pPr>
              <a:defRPr/>
            </a:pPr>
            <a:fld id="{87A63F13-1B1A-4D23-9933-6564BFD06A78}" type="slidenum">
              <a:rPr lang="en-US" altLang="en-US" smtClean="0"/>
              <a:pPr>
                <a:defRPr/>
              </a:pPr>
              <a:t>16</a:t>
            </a:fld>
            <a:endParaRPr lang="en-US" altLang="en-US"/>
          </a:p>
        </p:txBody>
      </p:sp>
      <p:sp>
        <p:nvSpPr>
          <p:cNvPr id="5" name="Rounded Rectangle 4"/>
          <p:cNvSpPr/>
          <p:nvPr/>
        </p:nvSpPr>
        <p:spPr bwMode="auto">
          <a:xfrm>
            <a:off x="3312160" y="3230880"/>
            <a:ext cx="2550160" cy="1005840"/>
          </a:xfrm>
          <a:prstGeom prst="roundRect">
            <a:avLst/>
          </a:prstGeom>
          <a:solidFill>
            <a:srgbClr val="FF0000">
              <a:alpha val="44000"/>
            </a:srgb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MS PGothic" pitchFamily="34" charset="-128"/>
              </a:rPr>
              <a:t>Reported GNSS</a:t>
            </a:r>
            <a:r>
              <a:rPr kumimoji="0" lang="en-GB" sz="2400" b="0" i="0" u="none" strike="noStrike" cap="none" normalizeH="0" dirty="0" smtClean="0">
                <a:ln>
                  <a:noFill/>
                </a:ln>
                <a:solidFill>
                  <a:schemeClr val="tx1"/>
                </a:solidFill>
                <a:effectLst/>
                <a:latin typeface="Arial" charset="0"/>
                <a:ea typeface="MS PGothic" pitchFamily="34" charset="-128"/>
              </a:rPr>
              <a:t> Outage Event</a:t>
            </a:r>
            <a:endParaRPr kumimoji="0" lang="en-GB" sz="2400" b="0" i="0" u="none" strike="noStrike" cap="none" normalizeH="0" baseline="0" dirty="0" smtClean="0">
              <a:ln>
                <a:noFill/>
              </a:ln>
              <a:solidFill>
                <a:schemeClr val="tx1"/>
              </a:solidFill>
              <a:effectLst/>
              <a:latin typeface="Arial" charset="0"/>
              <a:ea typeface="MS PGothic" pitchFamily="34" charset="-128"/>
            </a:endParaRPr>
          </a:p>
        </p:txBody>
      </p:sp>
      <p:sp>
        <p:nvSpPr>
          <p:cNvPr id="6" name="Rounded Rectangle 5"/>
          <p:cNvSpPr/>
          <p:nvPr/>
        </p:nvSpPr>
        <p:spPr bwMode="auto">
          <a:xfrm>
            <a:off x="863600" y="2052320"/>
            <a:ext cx="1960880" cy="1178560"/>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MS PGothic" pitchFamily="34" charset="-128"/>
              </a:rPr>
              <a:t>Due to Constellation / Satellite</a:t>
            </a:r>
            <a:r>
              <a:rPr kumimoji="0" lang="en-GB" sz="2000" b="1" i="0" u="none" strike="noStrike" cap="none" normalizeH="0" dirty="0" smtClean="0">
                <a:ln>
                  <a:noFill/>
                </a:ln>
                <a:solidFill>
                  <a:schemeClr val="tx1"/>
                </a:solidFill>
                <a:effectLst/>
                <a:latin typeface="Arial" charset="0"/>
                <a:ea typeface="MS PGothic" pitchFamily="34" charset="-128"/>
              </a:rPr>
              <a:t> ?</a:t>
            </a:r>
            <a:endParaRPr kumimoji="0" lang="en-GB" sz="2000" b="1" i="0" u="none" strike="noStrike" cap="none" normalizeH="0" baseline="0" dirty="0" smtClean="0">
              <a:ln>
                <a:noFill/>
              </a:ln>
              <a:solidFill>
                <a:schemeClr val="tx1"/>
              </a:solidFill>
              <a:effectLst/>
              <a:latin typeface="Arial" charset="0"/>
              <a:ea typeface="MS PGothic" pitchFamily="34" charset="-128"/>
            </a:endParaRPr>
          </a:p>
        </p:txBody>
      </p:sp>
      <p:grpSp>
        <p:nvGrpSpPr>
          <p:cNvPr id="27" name="Group 26"/>
          <p:cNvGrpSpPr/>
          <p:nvPr/>
        </p:nvGrpSpPr>
        <p:grpSpPr>
          <a:xfrm>
            <a:off x="416560" y="1447542"/>
            <a:ext cx="8661400" cy="4981674"/>
            <a:chOff x="416560" y="1447542"/>
            <a:chExt cx="8661400" cy="4981674"/>
          </a:xfrm>
        </p:grpSpPr>
        <p:sp>
          <p:nvSpPr>
            <p:cNvPr id="3" name="TextBox 2"/>
            <p:cNvSpPr txBox="1"/>
            <p:nvPr/>
          </p:nvSpPr>
          <p:spPr>
            <a:xfrm>
              <a:off x="416560" y="3221950"/>
              <a:ext cx="2722880" cy="1077218"/>
            </a:xfrm>
            <a:prstGeom prst="rect">
              <a:avLst/>
            </a:prstGeom>
            <a:noFill/>
          </p:spPr>
          <p:txBody>
            <a:bodyPr wrap="square" rtlCol="0">
              <a:spAutoFit/>
            </a:bodyPr>
            <a:lstStyle/>
            <a:p>
              <a:pPr marL="342900" indent="-342900">
                <a:buFontTx/>
                <a:buChar char="-"/>
              </a:pPr>
              <a:r>
                <a:rPr lang="en-GB" sz="1600" dirty="0" smtClean="0"/>
                <a:t>CSP </a:t>
              </a:r>
              <a:r>
                <a:rPr lang="en-GB" sz="1600" dirty="0" err="1" smtClean="0"/>
                <a:t>Centers</a:t>
              </a:r>
              <a:r>
                <a:rPr lang="en-GB" sz="1600" dirty="0"/>
                <a:t> </a:t>
              </a:r>
              <a:r>
                <a:rPr lang="en-GB" sz="1600" dirty="0" smtClean="0"/>
                <a:t>(GPS NAVCEN, etc.)</a:t>
              </a:r>
            </a:p>
            <a:p>
              <a:pPr marL="342900" indent="-342900">
                <a:buFontTx/>
                <a:buChar char="-"/>
              </a:pPr>
              <a:r>
                <a:rPr lang="en-GB" sz="1600" dirty="0" smtClean="0"/>
                <a:t>Augmentation User Support (ESSP, etc.)</a:t>
              </a:r>
              <a:endParaRPr lang="en-GB" sz="1600" dirty="0"/>
            </a:p>
          </p:txBody>
        </p:sp>
        <p:sp>
          <p:nvSpPr>
            <p:cNvPr id="11" name="TextBox 10"/>
            <p:cNvSpPr txBox="1"/>
            <p:nvPr/>
          </p:nvSpPr>
          <p:spPr>
            <a:xfrm>
              <a:off x="5852160" y="1447542"/>
              <a:ext cx="2448560" cy="1077218"/>
            </a:xfrm>
            <a:prstGeom prst="rect">
              <a:avLst/>
            </a:prstGeom>
            <a:noFill/>
          </p:spPr>
          <p:txBody>
            <a:bodyPr wrap="square" rtlCol="0">
              <a:spAutoFit/>
            </a:bodyPr>
            <a:lstStyle/>
            <a:p>
              <a:pPr marL="342900" indent="-342900">
                <a:buFontTx/>
                <a:buChar char="-"/>
              </a:pPr>
              <a:r>
                <a:rPr lang="en-GB" sz="1600" dirty="0" smtClean="0"/>
                <a:t>Space </a:t>
              </a:r>
              <a:r>
                <a:rPr lang="en-GB" sz="1600" dirty="0" err="1" smtClean="0"/>
                <a:t>Wx</a:t>
              </a:r>
              <a:r>
                <a:rPr lang="en-GB" sz="1600" dirty="0" smtClean="0"/>
                <a:t> Agencies (NOAA, etc.)</a:t>
              </a:r>
            </a:p>
            <a:p>
              <a:pPr marL="342900" indent="-342900">
                <a:buFontTx/>
                <a:buChar char="-"/>
              </a:pPr>
              <a:r>
                <a:rPr lang="en-GB" sz="1600" dirty="0" err="1" smtClean="0"/>
                <a:t>Iono</a:t>
              </a:r>
              <a:r>
                <a:rPr lang="en-GB" sz="1600" dirty="0" smtClean="0"/>
                <a:t> Monitoring Networks</a:t>
              </a:r>
              <a:endParaRPr lang="en-GB" sz="1600" dirty="0"/>
            </a:p>
          </p:txBody>
        </p:sp>
        <p:sp>
          <p:nvSpPr>
            <p:cNvPr id="12" name="TextBox 11"/>
            <p:cNvSpPr txBox="1"/>
            <p:nvPr/>
          </p:nvSpPr>
          <p:spPr>
            <a:xfrm>
              <a:off x="6400800" y="3926582"/>
              <a:ext cx="2545080" cy="830997"/>
            </a:xfrm>
            <a:prstGeom prst="rect">
              <a:avLst/>
            </a:prstGeom>
            <a:noFill/>
          </p:spPr>
          <p:txBody>
            <a:bodyPr wrap="square" rtlCol="0">
              <a:spAutoFit/>
            </a:bodyPr>
            <a:lstStyle/>
            <a:p>
              <a:pPr marL="342900" indent="-342900">
                <a:buFontTx/>
                <a:buChar char="-"/>
              </a:pPr>
              <a:r>
                <a:rPr lang="en-GB" sz="1600" dirty="0" smtClean="0"/>
                <a:t>Receiver Manufacturers</a:t>
              </a:r>
            </a:p>
            <a:p>
              <a:pPr marL="342900" indent="-342900">
                <a:buFontTx/>
                <a:buChar char="-"/>
              </a:pPr>
              <a:r>
                <a:rPr lang="en-GB" sz="1600" dirty="0" smtClean="0"/>
                <a:t>Avionics Integrators</a:t>
              </a:r>
              <a:endParaRPr lang="en-GB" sz="1600" dirty="0"/>
            </a:p>
          </p:txBody>
        </p:sp>
        <p:sp>
          <p:nvSpPr>
            <p:cNvPr id="13" name="TextBox 12"/>
            <p:cNvSpPr txBox="1"/>
            <p:nvPr/>
          </p:nvSpPr>
          <p:spPr>
            <a:xfrm>
              <a:off x="6532880" y="5176262"/>
              <a:ext cx="2545080" cy="830997"/>
            </a:xfrm>
            <a:prstGeom prst="rect">
              <a:avLst/>
            </a:prstGeom>
            <a:noFill/>
          </p:spPr>
          <p:txBody>
            <a:bodyPr wrap="square" rtlCol="0">
              <a:spAutoFit/>
            </a:bodyPr>
            <a:lstStyle/>
            <a:p>
              <a:pPr marL="342900" indent="-342900">
                <a:buFontTx/>
                <a:buChar char="-"/>
              </a:pPr>
              <a:r>
                <a:rPr lang="en-GB" sz="1600" dirty="0" smtClean="0"/>
                <a:t>Civil-Military Coordination, NATO</a:t>
              </a:r>
            </a:p>
            <a:p>
              <a:pPr marL="342900" indent="-342900">
                <a:buFontTx/>
                <a:buChar char="-"/>
              </a:pPr>
              <a:r>
                <a:rPr lang="en-GB" sz="1600" dirty="0"/>
                <a:t>National </a:t>
              </a:r>
              <a:r>
                <a:rPr lang="en-GB" sz="1600" dirty="0" err="1" smtClean="0"/>
                <a:t>Defense</a:t>
              </a:r>
              <a:endParaRPr lang="en-GB" sz="1600" dirty="0"/>
            </a:p>
          </p:txBody>
        </p:sp>
        <p:sp>
          <p:nvSpPr>
            <p:cNvPr id="14" name="TextBox 13"/>
            <p:cNvSpPr txBox="1"/>
            <p:nvPr/>
          </p:nvSpPr>
          <p:spPr>
            <a:xfrm>
              <a:off x="795020" y="5844441"/>
              <a:ext cx="2545080" cy="584775"/>
            </a:xfrm>
            <a:prstGeom prst="rect">
              <a:avLst/>
            </a:prstGeom>
            <a:noFill/>
          </p:spPr>
          <p:txBody>
            <a:bodyPr wrap="square" rtlCol="0">
              <a:spAutoFit/>
            </a:bodyPr>
            <a:lstStyle/>
            <a:p>
              <a:pPr marL="342900" indent="-342900">
                <a:buFontTx/>
                <a:buChar char="-"/>
              </a:pPr>
              <a:r>
                <a:rPr lang="en-GB" sz="1600" dirty="0" smtClean="0"/>
                <a:t>Local Verification &amp; Resolution</a:t>
              </a:r>
            </a:p>
          </p:txBody>
        </p:sp>
      </p:grpSp>
      <p:grpSp>
        <p:nvGrpSpPr>
          <p:cNvPr id="24" name="Group 23"/>
          <p:cNvGrpSpPr/>
          <p:nvPr/>
        </p:nvGrpSpPr>
        <p:grpSpPr>
          <a:xfrm>
            <a:off x="6151880" y="2829560"/>
            <a:ext cx="2636520" cy="1066800"/>
            <a:chOff x="6151880" y="2829560"/>
            <a:chExt cx="2636520" cy="1066800"/>
          </a:xfrm>
        </p:grpSpPr>
        <p:sp>
          <p:nvSpPr>
            <p:cNvPr id="8" name="Rounded Rectangle 7"/>
            <p:cNvSpPr/>
            <p:nvPr/>
          </p:nvSpPr>
          <p:spPr bwMode="auto">
            <a:xfrm>
              <a:off x="6827520" y="2829560"/>
              <a:ext cx="1960880" cy="1066800"/>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MS PGothic" pitchFamily="34" charset="-128"/>
                </a:rPr>
                <a:t>Due to Receiver Problem ?</a:t>
              </a:r>
            </a:p>
          </p:txBody>
        </p:sp>
        <p:sp>
          <p:nvSpPr>
            <p:cNvPr id="15" name="AutoShape 10"/>
            <p:cNvSpPr>
              <a:spLocks noChangeArrowheads="1"/>
            </p:cNvSpPr>
            <p:nvPr/>
          </p:nvSpPr>
          <p:spPr bwMode="auto">
            <a:xfrm>
              <a:off x="6151880" y="3201630"/>
              <a:ext cx="411480"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grpSp>
        <p:nvGrpSpPr>
          <p:cNvPr id="23" name="Group 22"/>
          <p:cNvGrpSpPr/>
          <p:nvPr/>
        </p:nvGrpSpPr>
        <p:grpSpPr>
          <a:xfrm>
            <a:off x="3850640" y="1447800"/>
            <a:ext cx="1960880" cy="1656715"/>
            <a:chOff x="3850640" y="1447800"/>
            <a:chExt cx="1960880" cy="1656715"/>
          </a:xfrm>
        </p:grpSpPr>
        <p:sp>
          <p:nvSpPr>
            <p:cNvPr id="7" name="Rounded Rectangle 6"/>
            <p:cNvSpPr/>
            <p:nvPr/>
          </p:nvSpPr>
          <p:spPr bwMode="auto">
            <a:xfrm>
              <a:off x="3850640" y="1447800"/>
              <a:ext cx="1960880" cy="1066800"/>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MS PGothic" pitchFamily="34" charset="-128"/>
                </a:rPr>
                <a:t>Due to Space Weather ?</a:t>
              </a:r>
            </a:p>
          </p:txBody>
        </p:sp>
        <p:sp>
          <p:nvSpPr>
            <p:cNvPr id="16" name="AutoShape 10"/>
            <p:cNvSpPr>
              <a:spLocks noChangeArrowheads="1"/>
            </p:cNvSpPr>
            <p:nvPr/>
          </p:nvSpPr>
          <p:spPr bwMode="auto">
            <a:xfrm rot="16200000">
              <a:off x="4625340" y="2652991"/>
              <a:ext cx="411480"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sp>
        <p:nvSpPr>
          <p:cNvPr id="17" name="AutoShape 10"/>
          <p:cNvSpPr>
            <a:spLocks noChangeArrowheads="1"/>
          </p:cNvSpPr>
          <p:nvPr/>
        </p:nvSpPr>
        <p:spPr bwMode="auto">
          <a:xfrm rot="12648331">
            <a:off x="2904140" y="2900247"/>
            <a:ext cx="411480"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nvGrpSpPr>
          <p:cNvPr id="26" name="Group 25"/>
          <p:cNvGrpSpPr/>
          <p:nvPr/>
        </p:nvGrpSpPr>
        <p:grpSpPr>
          <a:xfrm>
            <a:off x="924560" y="4260212"/>
            <a:ext cx="2421601" cy="1569247"/>
            <a:chOff x="924560" y="4260212"/>
            <a:chExt cx="2421601" cy="1569247"/>
          </a:xfrm>
        </p:grpSpPr>
        <p:sp>
          <p:nvSpPr>
            <p:cNvPr id="10" name="Rounded Rectangle 9"/>
            <p:cNvSpPr/>
            <p:nvPr/>
          </p:nvSpPr>
          <p:spPr bwMode="auto">
            <a:xfrm>
              <a:off x="924560" y="4762659"/>
              <a:ext cx="1960880" cy="1066800"/>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MS PGothic" pitchFamily="34" charset="-128"/>
                </a:rPr>
                <a:t>If all else can be excluded, must be RFI !</a:t>
              </a:r>
            </a:p>
          </p:txBody>
        </p:sp>
        <p:sp>
          <p:nvSpPr>
            <p:cNvPr id="18" name="AutoShape 10"/>
            <p:cNvSpPr>
              <a:spLocks noChangeArrowheads="1"/>
            </p:cNvSpPr>
            <p:nvPr/>
          </p:nvSpPr>
          <p:spPr bwMode="auto">
            <a:xfrm rot="7773722">
              <a:off x="2814676" y="4300129"/>
              <a:ext cx="571401"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grpSp>
        <p:nvGrpSpPr>
          <p:cNvPr id="25" name="Group 24"/>
          <p:cNvGrpSpPr/>
          <p:nvPr/>
        </p:nvGrpSpPr>
        <p:grpSpPr>
          <a:xfrm>
            <a:off x="4551680" y="4364906"/>
            <a:ext cx="1960880" cy="1593934"/>
            <a:chOff x="4551680" y="4364906"/>
            <a:chExt cx="1960880" cy="1593934"/>
          </a:xfrm>
        </p:grpSpPr>
        <p:sp>
          <p:nvSpPr>
            <p:cNvPr id="9" name="Rounded Rectangle 8"/>
            <p:cNvSpPr/>
            <p:nvPr/>
          </p:nvSpPr>
          <p:spPr bwMode="auto">
            <a:xfrm>
              <a:off x="4551680" y="4892040"/>
              <a:ext cx="1960880" cy="1066800"/>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MS PGothic" pitchFamily="34" charset="-128"/>
                </a:rPr>
                <a:t>Due to Military Testing ?</a:t>
              </a:r>
            </a:p>
          </p:txBody>
        </p:sp>
        <p:sp>
          <p:nvSpPr>
            <p:cNvPr id="19" name="AutoShape 10"/>
            <p:cNvSpPr>
              <a:spLocks noChangeArrowheads="1"/>
            </p:cNvSpPr>
            <p:nvPr/>
          </p:nvSpPr>
          <p:spPr bwMode="auto">
            <a:xfrm rot="5400000">
              <a:off x="5127890" y="4324862"/>
              <a:ext cx="411480"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grpSp>
        <p:nvGrpSpPr>
          <p:cNvPr id="28" name="Group 27"/>
          <p:cNvGrpSpPr/>
          <p:nvPr/>
        </p:nvGrpSpPr>
        <p:grpSpPr>
          <a:xfrm>
            <a:off x="132080" y="3586480"/>
            <a:ext cx="8382000" cy="2842736"/>
            <a:chOff x="132080" y="3586480"/>
            <a:chExt cx="8382000" cy="2842736"/>
          </a:xfrm>
        </p:grpSpPr>
        <p:cxnSp>
          <p:nvCxnSpPr>
            <p:cNvPr id="21" name="Straight Connector 20"/>
            <p:cNvCxnSpPr/>
            <p:nvPr/>
          </p:nvCxnSpPr>
          <p:spPr bwMode="auto">
            <a:xfrm>
              <a:off x="132080" y="3586480"/>
              <a:ext cx="8382000" cy="2842736"/>
            </a:xfrm>
            <a:prstGeom prst="line">
              <a:avLst/>
            </a:prstGeom>
            <a:solidFill>
              <a:schemeClr val="accent1"/>
            </a:solidFill>
            <a:ln w="31750"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rot="1134545">
              <a:off x="2867090" y="4540510"/>
              <a:ext cx="2082800" cy="923330"/>
            </a:xfrm>
            <a:prstGeom prst="rect">
              <a:avLst/>
            </a:prstGeom>
            <a:noFill/>
          </p:spPr>
          <p:txBody>
            <a:bodyPr wrap="square" rtlCol="0">
              <a:spAutoFit/>
            </a:bodyPr>
            <a:lstStyle/>
            <a:p>
              <a:pPr algn="ctr"/>
              <a:r>
                <a:rPr lang="en-GB" sz="1800" b="1" dirty="0" smtClean="0">
                  <a:solidFill>
                    <a:srgbClr val="0070C0"/>
                  </a:solidFill>
                </a:rPr>
                <a:t>GLOBAL</a:t>
              </a:r>
            </a:p>
            <a:p>
              <a:pPr algn="ctr"/>
              <a:r>
                <a:rPr lang="en-GB" sz="1800" b="1" dirty="0" smtClean="0">
                  <a:solidFill>
                    <a:srgbClr val="0070C0"/>
                  </a:solidFill>
                </a:rPr>
                <a:t>REGIONAL</a:t>
              </a:r>
            </a:p>
            <a:p>
              <a:pPr algn="ctr"/>
              <a:r>
                <a:rPr lang="en-GB" sz="1800" b="1" dirty="0" smtClean="0">
                  <a:solidFill>
                    <a:srgbClr val="0070C0"/>
                  </a:solidFill>
                </a:rPr>
                <a:t>LOCAL</a:t>
              </a:r>
              <a:endParaRPr lang="en-GB" sz="1800" b="1" dirty="0">
                <a:solidFill>
                  <a:srgbClr val="0070C0"/>
                </a:solidFill>
              </a:endParaRPr>
            </a:p>
          </p:txBody>
        </p:sp>
      </p:grpSp>
    </p:spTree>
    <p:extLst>
      <p:ext uri="{BB962C8B-B14F-4D97-AF65-F5344CB8AC3E}">
        <p14:creationId xmlns:p14="http://schemas.microsoft.com/office/powerpoint/2010/main" val="1041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76960" y="609600"/>
            <a:ext cx="7934959" cy="1143000"/>
          </a:xfrm>
        </p:spPr>
        <p:txBody>
          <a:bodyPr/>
          <a:lstStyle/>
          <a:p>
            <a:r>
              <a:rPr lang="en-GB" altLang="en-US" b="1" dirty="0" smtClean="0"/>
              <a:t>Moving Towards RFI Localization Support</a:t>
            </a:r>
          </a:p>
        </p:txBody>
      </p:sp>
      <p:sp>
        <p:nvSpPr>
          <p:cNvPr id="27651" name="Content Placeholder 2"/>
          <p:cNvSpPr>
            <a:spLocks noGrp="1"/>
          </p:cNvSpPr>
          <p:nvPr>
            <p:ph idx="1"/>
          </p:nvPr>
        </p:nvSpPr>
        <p:spPr>
          <a:xfrm>
            <a:off x="609600" y="1503680"/>
            <a:ext cx="7934325" cy="4724083"/>
          </a:xfrm>
        </p:spPr>
        <p:txBody>
          <a:bodyPr/>
          <a:lstStyle/>
          <a:p>
            <a:r>
              <a:rPr lang="en-GB" altLang="en-US" dirty="0" smtClean="0"/>
              <a:t>Primary current method to detect potential RFI is pilot reporting</a:t>
            </a:r>
          </a:p>
          <a:p>
            <a:pPr lvl="1"/>
            <a:r>
              <a:rPr lang="en-GB" altLang="en-US" sz="1800" dirty="0" smtClean="0"/>
              <a:t>Pilot reporting by nature not precise about location of event</a:t>
            </a:r>
          </a:p>
          <a:p>
            <a:pPr lvl="1"/>
            <a:r>
              <a:rPr lang="en-GB" altLang="en-US" sz="1800" dirty="0" smtClean="0"/>
              <a:t>Developing process of what to do with reports</a:t>
            </a:r>
          </a:p>
          <a:p>
            <a:pPr lvl="1"/>
            <a:r>
              <a:rPr lang="en-GB" altLang="en-US" sz="1800" dirty="0" smtClean="0"/>
              <a:t>Evaluating if meaningful localization can be made possible if flight track data is made available</a:t>
            </a:r>
          </a:p>
          <a:p>
            <a:endParaRPr lang="en-GB" altLang="en-US" sz="1600" dirty="0" smtClean="0"/>
          </a:p>
          <a:p>
            <a:r>
              <a:rPr lang="en-GB" altLang="en-US" dirty="0" smtClean="0"/>
              <a:t>Prerequisite is that relatively precise </a:t>
            </a:r>
            <a:r>
              <a:rPr lang="en-GB" altLang="en-US" dirty="0" err="1" smtClean="0"/>
              <a:t>lat</a:t>
            </a:r>
            <a:r>
              <a:rPr lang="en-GB" altLang="en-US" dirty="0" smtClean="0"/>
              <a:t>/</a:t>
            </a:r>
            <a:r>
              <a:rPr lang="en-GB" altLang="en-US" dirty="0" err="1" smtClean="0"/>
              <a:t>lon</a:t>
            </a:r>
            <a:r>
              <a:rPr lang="en-GB" altLang="en-US" dirty="0" smtClean="0"/>
              <a:t>/</a:t>
            </a:r>
            <a:r>
              <a:rPr lang="en-GB" altLang="en-US" dirty="0" err="1" smtClean="0"/>
              <a:t>ht</a:t>
            </a:r>
            <a:r>
              <a:rPr lang="en-GB" altLang="en-US" dirty="0" smtClean="0"/>
              <a:t> of GNSS Outage event start and end is available</a:t>
            </a:r>
          </a:p>
          <a:p>
            <a:pPr lvl="1"/>
            <a:r>
              <a:rPr lang="en-GB" altLang="en-US" sz="1800" dirty="0" smtClean="0"/>
              <a:t>Either through ADS-B or other airline data reporting system</a:t>
            </a:r>
          </a:p>
          <a:p>
            <a:pPr lvl="1"/>
            <a:r>
              <a:rPr lang="en-GB" altLang="en-US" sz="1800" dirty="0" smtClean="0"/>
              <a:t>Possible for single, omnidirectional and static RFI source only</a:t>
            </a:r>
          </a:p>
          <a:p>
            <a:pPr lvl="2"/>
            <a:r>
              <a:rPr lang="en-GB" altLang="en-US" sz="1800" dirty="0" smtClean="0"/>
              <a:t>If search inconclusive using this method, could also be a valuable data point to suspect more sophisticated threat</a:t>
            </a:r>
          </a:p>
          <a:p>
            <a:pPr lvl="2"/>
            <a:endParaRPr lang="en-GB" altLang="en-US" sz="1600" dirty="0" smtClean="0"/>
          </a:p>
          <a:p>
            <a:pPr lvl="1"/>
            <a:r>
              <a:rPr lang="en-GB" altLang="en-US" sz="1800" b="1" dirty="0" smtClean="0"/>
              <a:t>Objective is to reduce RFI source search area for State and reduce associated intervention time</a:t>
            </a:r>
          </a:p>
        </p:txBody>
      </p:sp>
      <p:sp>
        <p:nvSpPr>
          <p:cNvPr id="27652" name="Slide Number Placeholder 3"/>
          <p:cNvSpPr>
            <a:spLocks noGrp="1"/>
          </p:cNvSpPr>
          <p:nvPr>
            <p:ph type="sldNum" sz="quarter" idx="11"/>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a:spcBef>
                <a:spcPct val="0"/>
              </a:spcBef>
              <a:buClrTx/>
              <a:buFontTx/>
              <a:buNone/>
            </a:pPr>
            <a:fld id="{18676B30-E3BC-4A43-856A-0600E003CF69}" type="slidenum">
              <a:rPr lang="en-US" altLang="en-US" smtClean="0">
                <a:solidFill>
                  <a:srgbClr val="B4BAC0"/>
                </a:solidFill>
                <a:ea typeface="MS PGothic" pitchFamily="34" charset="-128"/>
              </a:rPr>
              <a:pPr>
                <a:spcBef>
                  <a:spcPct val="0"/>
                </a:spcBef>
                <a:buClrTx/>
                <a:buFontTx/>
                <a:buNone/>
              </a:pPr>
              <a:t>17</a:t>
            </a:fld>
            <a:endParaRPr lang="en-US" altLang="en-US" smtClean="0">
              <a:solidFill>
                <a:srgbClr val="B4BAC0"/>
              </a:solidFill>
              <a:ea typeface="MS PGothic" pitchFamily="34" charset="-128"/>
            </a:endParaRPr>
          </a:p>
        </p:txBody>
      </p:sp>
    </p:spTree>
    <p:extLst>
      <p:ext uri="{BB962C8B-B14F-4D97-AF65-F5344CB8AC3E}">
        <p14:creationId xmlns:p14="http://schemas.microsoft.com/office/powerpoint/2010/main" val="4221572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6"/>
          <p:cNvSpPr>
            <a:spLocks noChangeArrowheads="1"/>
          </p:cNvSpPr>
          <p:nvPr/>
        </p:nvSpPr>
        <p:spPr bwMode="auto">
          <a:xfrm>
            <a:off x="3717925" y="4003675"/>
            <a:ext cx="2509838" cy="2519363"/>
          </a:xfrm>
          <a:prstGeom prst="ellipse">
            <a:avLst/>
          </a:prstGeom>
          <a:solidFill>
            <a:srgbClr val="FFC000">
              <a:alpha val="70195"/>
            </a:srgbClr>
          </a:solidFill>
          <a:ln w="9525" algn="ctr">
            <a:solidFill>
              <a:schemeClr val="tx1"/>
            </a:solidFill>
            <a:round/>
            <a:headEnd/>
            <a:tailEnd/>
          </a:ln>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a:spcBef>
                <a:spcPct val="0"/>
              </a:spcBef>
              <a:buClrTx/>
              <a:buFontTx/>
              <a:buNone/>
            </a:pPr>
            <a:endParaRPr lang="en-GB" altLang="en-US" sz="2400">
              <a:ea typeface="MS PGothic" pitchFamily="34" charset="-128"/>
            </a:endParaRPr>
          </a:p>
        </p:txBody>
      </p:sp>
      <p:sp>
        <p:nvSpPr>
          <p:cNvPr id="28675" name="Title 1"/>
          <p:cNvSpPr>
            <a:spLocks noGrp="1"/>
          </p:cNvSpPr>
          <p:nvPr>
            <p:ph type="title"/>
          </p:nvPr>
        </p:nvSpPr>
        <p:spPr>
          <a:xfrm>
            <a:off x="1473200" y="647700"/>
            <a:ext cx="6180138" cy="1322388"/>
          </a:xfrm>
        </p:spPr>
        <p:txBody>
          <a:bodyPr/>
          <a:lstStyle/>
          <a:p>
            <a:r>
              <a:rPr lang="en-GB" altLang="en-US" b="1" dirty="0" smtClean="0"/>
              <a:t>Flight Track Data Possibilities?</a:t>
            </a:r>
          </a:p>
        </p:txBody>
      </p:sp>
      <p:sp>
        <p:nvSpPr>
          <p:cNvPr id="28676" name="Content Placeholder 2"/>
          <p:cNvSpPr>
            <a:spLocks noGrp="1"/>
          </p:cNvSpPr>
          <p:nvPr>
            <p:ph idx="1"/>
          </p:nvPr>
        </p:nvSpPr>
        <p:spPr>
          <a:xfrm>
            <a:off x="536575" y="1436688"/>
            <a:ext cx="8081963" cy="2336800"/>
          </a:xfrm>
        </p:spPr>
        <p:txBody>
          <a:bodyPr/>
          <a:lstStyle/>
          <a:p>
            <a:r>
              <a:rPr lang="en-GB" altLang="en-US" dirty="0" smtClean="0"/>
              <a:t>If precise report of start and stop coordinate of outage event are known, bisector line of potential RFI source location can be derived</a:t>
            </a:r>
          </a:p>
          <a:p>
            <a:pPr lvl="1"/>
            <a:r>
              <a:rPr lang="en-GB" altLang="en-US" sz="1800" dirty="0" smtClean="0"/>
              <a:t>Assumes omnidirectional RFI source and constant aircraft altitude</a:t>
            </a:r>
          </a:p>
          <a:p>
            <a:pPr lvl="1"/>
            <a:r>
              <a:rPr lang="en-GB" altLang="en-US" sz="1800" dirty="0" smtClean="0"/>
              <a:t>Assumes that loss of tracking and reacquisition thresholds are similar</a:t>
            </a:r>
          </a:p>
          <a:p>
            <a:pPr lvl="1"/>
            <a:r>
              <a:rPr lang="en-GB" altLang="en-US" sz="1800" dirty="0" smtClean="0"/>
              <a:t>Multiple aircraft reports could lead to localization</a:t>
            </a:r>
          </a:p>
          <a:p>
            <a:r>
              <a:rPr lang="en-GB" altLang="en-US" dirty="0" smtClean="0"/>
              <a:t>Within limits, a minimum power level can also be hypothesized</a:t>
            </a:r>
          </a:p>
        </p:txBody>
      </p:sp>
      <p:sp>
        <p:nvSpPr>
          <p:cNvPr id="28677" name="Slide Number Placeholder 3"/>
          <p:cNvSpPr>
            <a:spLocks noGrp="1"/>
          </p:cNvSpPr>
          <p:nvPr>
            <p:ph type="sldNum" sz="quarter" idx="11"/>
          </p:nvPr>
        </p:nvSpPr>
        <p:spPr>
          <a:noFill/>
        </p:spPr>
        <p:txBody>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a:spcBef>
                <a:spcPct val="0"/>
              </a:spcBef>
              <a:buClrTx/>
              <a:buFontTx/>
              <a:buNone/>
            </a:pPr>
            <a:fld id="{1EDE46D4-AE3F-420C-8884-52AFB1127FEC}" type="slidenum">
              <a:rPr lang="en-US" altLang="en-US" smtClean="0">
                <a:solidFill>
                  <a:srgbClr val="B4BAC0"/>
                </a:solidFill>
                <a:ea typeface="MS PGothic" pitchFamily="34" charset="-128"/>
              </a:rPr>
              <a:pPr>
                <a:spcBef>
                  <a:spcPct val="0"/>
                </a:spcBef>
                <a:buClrTx/>
                <a:buFontTx/>
                <a:buNone/>
              </a:pPr>
              <a:t>18</a:t>
            </a:fld>
            <a:endParaRPr lang="en-US" altLang="en-US" smtClean="0">
              <a:solidFill>
                <a:srgbClr val="B4BAC0"/>
              </a:solidFill>
              <a:ea typeface="MS PGothic" pitchFamily="34" charset="-128"/>
            </a:endParaRPr>
          </a:p>
        </p:txBody>
      </p:sp>
      <p:cxnSp>
        <p:nvCxnSpPr>
          <p:cNvPr id="28678" name="Straight Connector 5"/>
          <p:cNvCxnSpPr>
            <a:cxnSpLocks noChangeShapeType="1"/>
          </p:cNvCxnSpPr>
          <p:nvPr/>
        </p:nvCxnSpPr>
        <p:spPr bwMode="auto">
          <a:xfrm flipV="1">
            <a:off x="1198563" y="4022725"/>
            <a:ext cx="6837362" cy="7318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noChangeShapeType="1"/>
          </p:cNvCxnSpPr>
          <p:nvPr/>
        </p:nvCxnSpPr>
        <p:spPr bwMode="auto">
          <a:xfrm>
            <a:off x="4765675" y="3729038"/>
            <a:ext cx="406400" cy="295592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oup 22"/>
          <p:cNvGrpSpPr>
            <a:grpSpLocks/>
          </p:cNvGrpSpPr>
          <p:nvPr/>
        </p:nvGrpSpPr>
        <p:grpSpPr bwMode="auto">
          <a:xfrm>
            <a:off x="3495675" y="3627438"/>
            <a:ext cx="3911600" cy="2916237"/>
            <a:chOff x="3495040" y="3627120"/>
            <a:chExt cx="3911600" cy="2915920"/>
          </a:xfrm>
        </p:grpSpPr>
        <p:cxnSp>
          <p:nvCxnSpPr>
            <p:cNvPr id="28686" name="Straight Connector 10"/>
            <p:cNvCxnSpPr>
              <a:cxnSpLocks noChangeShapeType="1"/>
            </p:cNvCxnSpPr>
            <p:nvPr/>
          </p:nvCxnSpPr>
          <p:spPr bwMode="auto">
            <a:xfrm>
              <a:off x="3495040" y="3627120"/>
              <a:ext cx="3911600" cy="291592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7" name="Straight Connector 15"/>
            <p:cNvCxnSpPr>
              <a:cxnSpLocks noChangeShapeType="1"/>
            </p:cNvCxnSpPr>
            <p:nvPr/>
          </p:nvCxnSpPr>
          <p:spPr bwMode="auto">
            <a:xfrm flipH="1">
              <a:off x="3982720" y="4023360"/>
              <a:ext cx="1869440" cy="251968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p:cNvGrpSpPr>
            <a:grpSpLocks/>
          </p:cNvGrpSpPr>
          <p:nvPr/>
        </p:nvGrpSpPr>
        <p:grpSpPr bwMode="auto">
          <a:xfrm>
            <a:off x="1117600" y="3881438"/>
            <a:ext cx="7548563" cy="2874962"/>
            <a:chOff x="1117600" y="3881120"/>
            <a:chExt cx="7548880" cy="2875280"/>
          </a:xfrm>
        </p:grpSpPr>
        <p:cxnSp>
          <p:nvCxnSpPr>
            <p:cNvPr id="28684" name="Straight Connector 7"/>
            <p:cNvCxnSpPr>
              <a:cxnSpLocks noChangeShapeType="1"/>
            </p:cNvCxnSpPr>
            <p:nvPr/>
          </p:nvCxnSpPr>
          <p:spPr bwMode="auto">
            <a:xfrm>
              <a:off x="1117600" y="5598160"/>
              <a:ext cx="7548880" cy="58928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5" name="Straight Connector 19"/>
            <p:cNvCxnSpPr>
              <a:cxnSpLocks noChangeShapeType="1"/>
            </p:cNvCxnSpPr>
            <p:nvPr/>
          </p:nvCxnSpPr>
          <p:spPr bwMode="auto">
            <a:xfrm flipH="1">
              <a:off x="4846320" y="3881120"/>
              <a:ext cx="223520" cy="287528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682" name="TextBox 27"/>
          <p:cNvSpPr txBox="1">
            <a:spLocks noChangeArrowheads="1"/>
          </p:cNvSpPr>
          <p:nvPr/>
        </p:nvSpPr>
        <p:spPr bwMode="auto">
          <a:xfrm>
            <a:off x="376238" y="4300538"/>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a:spcBef>
                <a:spcPct val="0"/>
              </a:spcBef>
              <a:buClrTx/>
              <a:buFontTx/>
              <a:buNone/>
            </a:pPr>
            <a:r>
              <a:rPr lang="en-GB" altLang="en-US" sz="2000">
                <a:ea typeface="MS PGothic" pitchFamily="34" charset="-128"/>
              </a:rPr>
              <a:t>Aircraft Flight Paths</a:t>
            </a:r>
            <a:endParaRPr lang="en-GB" altLang="en-US" sz="2400">
              <a:ea typeface="MS PGothic" pitchFamily="34" charset="-128"/>
            </a:endParaRPr>
          </a:p>
        </p:txBody>
      </p:sp>
      <p:sp>
        <p:nvSpPr>
          <p:cNvPr id="28683" name="TextBox 28"/>
          <p:cNvSpPr txBox="1">
            <a:spLocks noChangeArrowheads="1"/>
          </p:cNvSpPr>
          <p:nvPr/>
        </p:nvSpPr>
        <p:spPr bwMode="auto">
          <a:xfrm>
            <a:off x="6227763" y="4730750"/>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CC"/>
              </a:buClr>
              <a:buChar char="•"/>
              <a:defRPr>
                <a:solidFill>
                  <a:schemeClr val="tx1"/>
                </a:solidFill>
                <a:latin typeface="Arial" pitchFamily="34" charset="0"/>
              </a:defRPr>
            </a:lvl1pPr>
            <a:lvl2pPr marL="742950" indent="-285750">
              <a:spcBef>
                <a:spcPct val="20000"/>
              </a:spcBef>
              <a:buClr>
                <a:srgbClr val="0099CC"/>
              </a:buClr>
              <a:buChar char="•"/>
              <a:defRPr sz="1600">
                <a:solidFill>
                  <a:schemeClr val="tx1"/>
                </a:solidFill>
                <a:latin typeface="Arial" pitchFamily="34" charset="0"/>
              </a:defRPr>
            </a:lvl2pPr>
            <a:lvl3pPr marL="1143000" indent="-228600">
              <a:spcBef>
                <a:spcPct val="20000"/>
              </a:spcBef>
              <a:buClr>
                <a:srgbClr val="0099CC"/>
              </a:buClr>
              <a:buChar char="•"/>
              <a:defRPr sz="1400">
                <a:solidFill>
                  <a:schemeClr val="tx1"/>
                </a:solidFill>
                <a:latin typeface="Arial" pitchFamily="34" charset="0"/>
              </a:defRPr>
            </a:lvl3pPr>
            <a:lvl4pPr marL="1600200" indent="-228600">
              <a:spcBef>
                <a:spcPct val="20000"/>
              </a:spcBef>
              <a:buClr>
                <a:srgbClr val="0099CC"/>
              </a:buClr>
              <a:buChar char="•"/>
              <a:defRPr sz="1200">
                <a:solidFill>
                  <a:schemeClr val="tx1"/>
                </a:solidFill>
                <a:latin typeface="Arial" pitchFamily="34" charset="0"/>
              </a:defRPr>
            </a:lvl4pPr>
            <a:lvl5pPr marL="2057400" indent="-228600">
              <a:spcBef>
                <a:spcPct val="20000"/>
              </a:spcBef>
              <a:buClr>
                <a:srgbClr val="0099CC"/>
              </a:buClr>
              <a:buChar char="•"/>
              <a:defRPr sz="1000">
                <a:solidFill>
                  <a:schemeClr val="tx1"/>
                </a:solidFill>
                <a:latin typeface="Arial" pitchFamily="34" charset="0"/>
              </a:defRPr>
            </a:lvl5pPr>
            <a:lvl6pPr marL="2514600" indent="-228600" eaLnBrk="0" fontAlgn="base" hangingPunct="0">
              <a:spcBef>
                <a:spcPct val="20000"/>
              </a:spcBef>
              <a:spcAft>
                <a:spcPct val="0"/>
              </a:spcAft>
              <a:buClr>
                <a:srgbClr val="0099CC"/>
              </a:buClr>
              <a:buChar char="•"/>
              <a:defRPr sz="1000">
                <a:solidFill>
                  <a:schemeClr val="tx1"/>
                </a:solidFill>
                <a:latin typeface="Arial" pitchFamily="34" charset="0"/>
              </a:defRPr>
            </a:lvl6pPr>
            <a:lvl7pPr marL="2971800" indent="-228600" eaLnBrk="0" fontAlgn="base" hangingPunct="0">
              <a:spcBef>
                <a:spcPct val="20000"/>
              </a:spcBef>
              <a:spcAft>
                <a:spcPct val="0"/>
              </a:spcAft>
              <a:buClr>
                <a:srgbClr val="0099CC"/>
              </a:buClr>
              <a:buChar char="•"/>
              <a:defRPr sz="1000">
                <a:solidFill>
                  <a:schemeClr val="tx1"/>
                </a:solidFill>
                <a:latin typeface="Arial" pitchFamily="34" charset="0"/>
              </a:defRPr>
            </a:lvl7pPr>
            <a:lvl8pPr marL="3429000" indent="-228600" eaLnBrk="0" fontAlgn="base" hangingPunct="0">
              <a:spcBef>
                <a:spcPct val="20000"/>
              </a:spcBef>
              <a:spcAft>
                <a:spcPct val="0"/>
              </a:spcAft>
              <a:buClr>
                <a:srgbClr val="0099CC"/>
              </a:buClr>
              <a:buChar char="•"/>
              <a:defRPr sz="1000">
                <a:solidFill>
                  <a:schemeClr val="tx1"/>
                </a:solidFill>
                <a:latin typeface="Arial" pitchFamily="34" charset="0"/>
              </a:defRPr>
            </a:lvl8pPr>
            <a:lvl9pPr marL="3886200" indent="-228600" eaLnBrk="0" fontAlgn="base" hangingPunct="0">
              <a:spcBef>
                <a:spcPct val="20000"/>
              </a:spcBef>
              <a:spcAft>
                <a:spcPct val="0"/>
              </a:spcAft>
              <a:buClr>
                <a:srgbClr val="0099CC"/>
              </a:buClr>
              <a:buChar char="•"/>
              <a:defRPr sz="1000">
                <a:solidFill>
                  <a:schemeClr val="tx1"/>
                </a:solidFill>
                <a:latin typeface="Arial" pitchFamily="34" charset="0"/>
              </a:defRPr>
            </a:lvl9pPr>
          </a:lstStyle>
          <a:p>
            <a:pPr>
              <a:spcBef>
                <a:spcPct val="0"/>
              </a:spcBef>
              <a:buClrTx/>
              <a:buFontTx/>
              <a:buNone/>
            </a:pPr>
            <a:r>
              <a:rPr lang="en-GB" altLang="en-US" sz="2000">
                <a:ea typeface="MS PGothic" pitchFamily="34" charset="-128"/>
              </a:rPr>
              <a:t>RFI Impact Area</a:t>
            </a:r>
            <a:endParaRPr lang="en-GB" altLang="en-US" sz="2400">
              <a:ea typeface="MS PGothic" pitchFamily="34" charset="-128"/>
            </a:endParaRPr>
          </a:p>
        </p:txBody>
      </p:sp>
    </p:spTree>
    <p:extLst>
      <p:ext uri="{BB962C8B-B14F-4D97-AF65-F5344CB8AC3E}">
        <p14:creationId xmlns:p14="http://schemas.microsoft.com/office/powerpoint/2010/main" val="3981736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01738" y="609600"/>
            <a:ext cx="7860982" cy="587375"/>
          </a:xfrm>
        </p:spPr>
        <p:txBody>
          <a:bodyPr/>
          <a:lstStyle/>
          <a:p>
            <a:r>
              <a:rPr lang="en-GB" altLang="en-US" b="1" dirty="0" smtClean="0"/>
              <a:t>Modelling and Visualisation in DEMETER</a:t>
            </a:r>
          </a:p>
        </p:txBody>
      </p:sp>
      <p:sp>
        <p:nvSpPr>
          <p:cNvPr id="30723" name="Slide Number Placeholder 3"/>
          <p:cNvSpPr>
            <a:spLocks noGrp="1"/>
          </p:cNvSpPr>
          <p:nvPr>
            <p:ph type="sldNum" sz="quarter" idx="11"/>
          </p:nvPr>
        </p:nvSpPr>
        <p:spPr>
          <a:noFill/>
        </p:spPr>
        <p:txBody>
          <a:bodyPr/>
          <a:lstStyle>
            <a:lvl1pPr>
              <a:spcBef>
                <a:spcPct val="20000"/>
              </a:spcBef>
              <a:buClr>
                <a:srgbClr val="3399CC"/>
              </a:buClr>
              <a:buFont typeface="Wingdings" pitchFamily="2" charset="2"/>
              <a:buChar char="§"/>
              <a:defRPr sz="2000">
                <a:solidFill>
                  <a:schemeClr val="tx1"/>
                </a:solidFill>
                <a:latin typeface="Arial" pitchFamily="34" charset="0"/>
              </a:defRPr>
            </a:lvl1pPr>
            <a:lvl2pPr marL="742950" indent="-285750">
              <a:spcBef>
                <a:spcPct val="20000"/>
              </a:spcBef>
              <a:buClr>
                <a:srgbClr val="3399CC"/>
              </a:buClr>
              <a:buFont typeface="Wingdings" pitchFamily="2" charset="2"/>
              <a:buChar char="§"/>
              <a:defRPr>
                <a:solidFill>
                  <a:schemeClr val="tx1"/>
                </a:solidFill>
                <a:latin typeface="Arial" pitchFamily="34" charset="0"/>
              </a:defRPr>
            </a:lvl2pPr>
            <a:lvl3pPr marL="1143000" indent="-228600">
              <a:spcBef>
                <a:spcPct val="20000"/>
              </a:spcBef>
              <a:buClr>
                <a:srgbClr val="3399CC"/>
              </a:buClr>
              <a:buFont typeface="Wingdings" pitchFamily="2" charset="2"/>
              <a:buChar char="§"/>
              <a:defRPr sz="1600">
                <a:solidFill>
                  <a:schemeClr val="tx1"/>
                </a:solidFill>
                <a:latin typeface="Arial" pitchFamily="34" charset="0"/>
              </a:defRPr>
            </a:lvl3pPr>
            <a:lvl4pPr marL="1600200" indent="-228600">
              <a:spcBef>
                <a:spcPct val="20000"/>
              </a:spcBef>
              <a:buClr>
                <a:srgbClr val="3399CC"/>
              </a:buClr>
              <a:buFont typeface="Wingdings" pitchFamily="2" charset="2"/>
              <a:buChar char="§"/>
              <a:defRPr sz="1400">
                <a:solidFill>
                  <a:schemeClr val="tx1"/>
                </a:solidFill>
                <a:latin typeface="Arial" pitchFamily="34" charset="0"/>
              </a:defRPr>
            </a:lvl4pPr>
            <a:lvl5pPr marL="2057400" indent="-22860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pPr>
              <a:spcBef>
                <a:spcPct val="0"/>
              </a:spcBef>
              <a:buClrTx/>
              <a:buFontTx/>
              <a:buNone/>
            </a:pPr>
            <a:fld id="{81E0A714-0112-4345-B90B-5055C539B15A}" type="slidenum">
              <a:rPr lang="en-US" altLang="en-US" sz="1000" smtClean="0">
                <a:solidFill>
                  <a:srgbClr val="B4BAC0"/>
                </a:solidFill>
                <a:ea typeface="MS PGothic" pitchFamily="34" charset="-128"/>
              </a:rPr>
              <a:pPr>
                <a:spcBef>
                  <a:spcPct val="0"/>
                </a:spcBef>
                <a:buClrTx/>
                <a:buFontTx/>
                <a:buNone/>
              </a:pPr>
              <a:t>19</a:t>
            </a:fld>
            <a:endParaRPr lang="en-US" altLang="en-US" sz="1000" smtClean="0">
              <a:solidFill>
                <a:srgbClr val="B4BAC0"/>
              </a:solidFill>
              <a:ea typeface="MS PGothic" pitchFamily="34" charset="-128"/>
            </a:endParaRPr>
          </a:p>
        </p:txBody>
      </p:sp>
      <p:cxnSp>
        <p:nvCxnSpPr>
          <p:cNvPr id="30724" name="Straight Connector 5"/>
          <p:cNvCxnSpPr>
            <a:cxnSpLocks noChangeShapeType="1"/>
          </p:cNvCxnSpPr>
          <p:nvPr/>
        </p:nvCxnSpPr>
        <p:spPr bwMode="auto">
          <a:xfrm>
            <a:off x="4295775" y="6015038"/>
            <a:ext cx="1120775" cy="0"/>
          </a:xfrm>
          <a:prstGeom prst="line">
            <a:avLst/>
          </a:prstGeom>
          <a:noFill/>
          <a:ln w="38100"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5" name="Straight Connector 7"/>
          <p:cNvCxnSpPr>
            <a:cxnSpLocks noChangeShapeType="1"/>
          </p:cNvCxnSpPr>
          <p:nvPr/>
        </p:nvCxnSpPr>
        <p:spPr bwMode="auto">
          <a:xfrm>
            <a:off x="379413" y="6013450"/>
            <a:ext cx="1187450"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26" name="TextBox 8"/>
          <p:cNvSpPr txBox="1">
            <a:spLocks noChangeArrowheads="1"/>
          </p:cNvSpPr>
          <p:nvPr/>
        </p:nvSpPr>
        <p:spPr bwMode="auto">
          <a:xfrm>
            <a:off x="1690688" y="5845175"/>
            <a:ext cx="301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99CC"/>
              </a:buClr>
              <a:buFont typeface="Wingdings" pitchFamily="2" charset="2"/>
              <a:buChar char="§"/>
              <a:defRPr sz="2000">
                <a:solidFill>
                  <a:schemeClr val="tx1"/>
                </a:solidFill>
                <a:latin typeface="Arial" pitchFamily="34" charset="0"/>
              </a:defRPr>
            </a:lvl1pPr>
            <a:lvl2pPr marL="742950" indent="-285750">
              <a:spcBef>
                <a:spcPct val="20000"/>
              </a:spcBef>
              <a:buClr>
                <a:srgbClr val="3399CC"/>
              </a:buClr>
              <a:buFont typeface="Wingdings" pitchFamily="2" charset="2"/>
              <a:buChar char="§"/>
              <a:defRPr>
                <a:solidFill>
                  <a:schemeClr val="tx1"/>
                </a:solidFill>
                <a:latin typeface="Arial" pitchFamily="34" charset="0"/>
              </a:defRPr>
            </a:lvl2pPr>
            <a:lvl3pPr marL="1143000" indent="-228600">
              <a:spcBef>
                <a:spcPct val="20000"/>
              </a:spcBef>
              <a:buClr>
                <a:srgbClr val="3399CC"/>
              </a:buClr>
              <a:buFont typeface="Wingdings" pitchFamily="2" charset="2"/>
              <a:buChar char="§"/>
              <a:defRPr sz="1600">
                <a:solidFill>
                  <a:schemeClr val="tx1"/>
                </a:solidFill>
                <a:latin typeface="Arial" pitchFamily="34" charset="0"/>
              </a:defRPr>
            </a:lvl3pPr>
            <a:lvl4pPr marL="1600200" indent="-228600">
              <a:spcBef>
                <a:spcPct val="20000"/>
              </a:spcBef>
              <a:buClr>
                <a:srgbClr val="3399CC"/>
              </a:buClr>
              <a:buFont typeface="Wingdings" pitchFamily="2" charset="2"/>
              <a:buChar char="§"/>
              <a:defRPr sz="1400">
                <a:solidFill>
                  <a:schemeClr val="tx1"/>
                </a:solidFill>
                <a:latin typeface="Arial" pitchFamily="34" charset="0"/>
              </a:defRPr>
            </a:lvl4pPr>
            <a:lvl5pPr marL="2057400" indent="-22860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pPr>
              <a:spcBef>
                <a:spcPct val="0"/>
              </a:spcBef>
              <a:buClrTx/>
              <a:buFontTx/>
              <a:buNone/>
            </a:pPr>
            <a:r>
              <a:rPr lang="en-GB" altLang="en-US" sz="1600">
                <a:ea typeface="MS PGothic" pitchFamily="34" charset="-128"/>
              </a:rPr>
              <a:t>GPS track 1 (eastbound)</a:t>
            </a:r>
          </a:p>
        </p:txBody>
      </p:sp>
      <p:sp>
        <p:nvSpPr>
          <p:cNvPr id="30727" name="TextBox 10"/>
          <p:cNvSpPr txBox="1">
            <a:spLocks noChangeArrowheads="1"/>
          </p:cNvSpPr>
          <p:nvPr/>
        </p:nvSpPr>
        <p:spPr bwMode="auto">
          <a:xfrm>
            <a:off x="5534025" y="5845175"/>
            <a:ext cx="30591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99CC"/>
              </a:buClr>
              <a:buFont typeface="Wingdings" pitchFamily="2" charset="2"/>
              <a:buChar char="§"/>
              <a:defRPr sz="2000">
                <a:solidFill>
                  <a:schemeClr val="tx1"/>
                </a:solidFill>
                <a:latin typeface="Arial" pitchFamily="34" charset="0"/>
              </a:defRPr>
            </a:lvl1pPr>
            <a:lvl2pPr marL="742950" indent="-285750">
              <a:spcBef>
                <a:spcPct val="20000"/>
              </a:spcBef>
              <a:buClr>
                <a:srgbClr val="3399CC"/>
              </a:buClr>
              <a:buFont typeface="Wingdings" pitchFamily="2" charset="2"/>
              <a:buChar char="§"/>
              <a:defRPr>
                <a:solidFill>
                  <a:schemeClr val="tx1"/>
                </a:solidFill>
                <a:latin typeface="Arial" pitchFamily="34" charset="0"/>
              </a:defRPr>
            </a:lvl2pPr>
            <a:lvl3pPr marL="1143000" indent="-228600">
              <a:spcBef>
                <a:spcPct val="20000"/>
              </a:spcBef>
              <a:buClr>
                <a:srgbClr val="3399CC"/>
              </a:buClr>
              <a:buFont typeface="Wingdings" pitchFamily="2" charset="2"/>
              <a:buChar char="§"/>
              <a:defRPr sz="1600">
                <a:solidFill>
                  <a:schemeClr val="tx1"/>
                </a:solidFill>
                <a:latin typeface="Arial" pitchFamily="34" charset="0"/>
              </a:defRPr>
            </a:lvl3pPr>
            <a:lvl4pPr marL="1600200" indent="-228600">
              <a:spcBef>
                <a:spcPct val="20000"/>
              </a:spcBef>
              <a:buClr>
                <a:srgbClr val="3399CC"/>
              </a:buClr>
              <a:buFont typeface="Wingdings" pitchFamily="2" charset="2"/>
              <a:buChar char="§"/>
              <a:defRPr sz="1400">
                <a:solidFill>
                  <a:schemeClr val="tx1"/>
                </a:solidFill>
                <a:latin typeface="Arial" pitchFamily="34" charset="0"/>
              </a:defRPr>
            </a:lvl4pPr>
            <a:lvl5pPr marL="2057400" indent="-22860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pPr>
              <a:spcBef>
                <a:spcPct val="0"/>
              </a:spcBef>
              <a:buClrTx/>
              <a:buFontTx/>
              <a:buNone/>
            </a:pPr>
            <a:r>
              <a:rPr lang="en-GB" altLang="en-US" sz="1600">
                <a:ea typeface="MS PGothic" pitchFamily="34" charset="-128"/>
              </a:rPr>
              <a:t>Possible RFI position</a:t>
            </a:r>
          </a:p>
        </p:txBody>
      </p:sp>
      <p:pic>
        <p:nvPicPr>
          <p:cNvPr id="307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301750"/>
            <a:ext cx="702945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729" name="Straight Connector 12"/>
          <p:cNvCxnSpPr>
            <a:cxnSpLocks noChangeShapeType="1"/>
          </p:cNvCxnSpPr>
          <p:nvPr/>
        </p:nvCxnSpPr>
        <p:spPr bwMode="auto">
          <a:xfrm>
            <a:off x="4295775" y="6330950"/>
            <a:ext cx="1120775" cy="0"/>
          </a:xfrm>
          <a:prstGeom prst="line">
            <a:avLst/>
          </a:prstGeom>
          <a:noFill/>
          <a:ln w="38100"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0" name="Straight Connector 13"/>
          <p:cNvCxnSpPr>
            <a:cxnSpLocks noChangeShapeType="1"/>
          </p:cNvCxnSpPr>
          <p:nvPr/>
        </p:nvCxnSpPr>
        <p:spPr bwMode="auto">
          <a:xfrm>
            <a:off x="379413" y="6330950"/>
            <a:ext cx="1187450" cy="0"/>
          </a:xfrm>
          <a:prstGeom prst="line">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1" name="TextBox 14"/>
          <p:cNvSpPr txBox="1">
            <a:spLocks noChangeArrowheads="1"/>
          </p:cNvSpPr>
          <p:nvPr/>
        </p:nvSpPr>
        <p:spPr bwMode="auto">
          <a:xfrm>
            <a:off x="1690688" y="6161088"/>
            <a:ext cx="27511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99CC"/>
              </a:buClr>
              <a:buFont typeface="Wingdings" pitchFamily="2" charset="2"/>
              <a:buChar char="§"/>
              <a:defRPr sz="2000">
                <a:solidFill>
                  <a:schemeClr val="tx1"/>
                </a:solidFill>
                <a:latin typeface="Arial" pitchFamily="34" charset="0"/>
              </a:defRPr>
            </a:lvl1pPr>
            <a:lvl2pPr marL="742950" indent="-285750">
              <a:spcBef>
                <a:spcPct val="20000"/>
              </a:spcBef>
              <a:buClr>
                <a:srgbClr val="3399CC"/>
              </a:buClr>
              <a:buFont typeface="Wingdings" pitchFamily="2" charset="2"/>
              <a:buChar char="§"/>
              <a:defRPr>
                <a:solidFill>
                  <a:schemeClr val="tx1"/>
                </a:solidFill>
                <a:latin typeface="Arial" pitchFamily="34" charset="0"/>
              </a:defRPr>
            </a:lvl2pPr>
            <a:lvl3pPr marL="1143000" indent="-228600">
              <a:spcBef>
                <a:spcPct val="20000"/>
              </a:spcBef>
              <a:buClr>
                <a:srgbClr val="3399CC"/>
              </a:buClr>
              <a:buFont typeface="Wingdings" pitchFamily="2" charset="2"/>
              <a:buChar char="§"/>
              <a:defRPr sz="1600">
                <a:solidFill>
                  <a:schemeClr val="tx1"/>
                </a:solidFill>
                <a:latin typeface="Arial" pitchFamily="34" charset="0"/>
              </a:defRPr>
            </a:lvl3pPr>
            <a:lvl4pPr marL="1600200" indent="-228600">
              <a:spcBef>
                <a:spcPct val="20000"/>
              </a:spcBef>
              <a:buClr>
                <a:srgbClr val="3399CC"/>
              </a:buClr>
              <a:buFont typeface="Wingdings" pitchFamily="2" charset="2"/>
              <a:buChar char="§"/>
              <a:defRPr sz="1400">
                <a:solidFill>
                  <a:schemeClr val="tx1"/>
                </a:solidFill>
                <a:latin typeface="Arial" pitchFamily="34" charset="0"/>
              </a:defRPr>
            </a:lvl4pPr>
            <a:lvl5pPr marL="2057400" indent="-22860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pPr>
              <a:spcBef>
                <a:spcPct val="0"/>
              </a:spcBef>
              <a:buClrTx/>
              <a:buFontTx/>
              <a:buNone/>
            </a:pPr>
            <a:r>
              <a:rPr lang="en-GB" altLang="en-US" sz="1600">
                <a:ea typeface="MS PGothic" pitchFamily="34" charset="-128"/>
              </a:rPr>
              <a:t>GPS track 2 (southbound)</a:t>
            </a:r>
          </a:p>
        </p:txBody>
      </p:sp>
      <p:sp>
        <p:nvSpPr>
          <p:cNvPr id="30732" name="TextBox 15"/>
          <p:cNvSpPr txBox="1">
            <a:spLocks noChangeArrowheads="1"/>
          </p:cNvSpPr>
          <p:nvPr/>
        </p:nvSpPr>
        <p:spPr bwMode="auto">
          <a:xfrm>
            <a:off x="5534025" y="6162675"/>
            <a:ext cx="3059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99CC"/>
              </a:buClr>
              <a:buFont typeface="Wingdings" pitchFamily="2" charset="2"/>
              <a:buChar char="§"/>
              <a:defRPr sz="2000">
                <a:solidFill>
                  <a:schemeClr val="tx1"/>
                </a:solidFill>
                <a:latin typeface="Arial" pitchFamily="34" charset="0"/>
              </a:defRPr>
            </a:lvl1pPr>
            <a:lvl2pPr marL="742950" indent="-285750">
              <a:spcBef>
                <a:spcPct val="20000"/>
              </a:spcBef>
              <a:buClr>
                <a:srgbClr val="3399CC"/>
              </a:buClr>
              <a:buFont typeface="Wingdings" pitchFamily="2" charset="2"/>
              <a:buChar char="§"/>
              <a:defRPr>
                <a:solidFill>
                  <a:schemeClr val="tx1"/>
                </a:solidFill>
                <a:latin typeface="Arial" pitchFamily="34" charset="0"/>
              </a:defRPr>
            </a:lvl2pPr>
            <a:lvl3pPr marL="1143000" indent="-228600">
              <a:spcBef>
                <a:spcPct val="20000"/>
              </a:spcBef>
              <a:buClr>
                <a:srgbClr val="3399CC"/>
              </a:buClr>
              <a:buFont typeface="Wingdings" pitchFamily="2" charset="2"/>
              <a:buChar char="§"/>
              <a:defRPr sz="1600">
                <a:solidFill>
                  <a:schemeClr val="tx1"/>
                </a:solidFill>
                <a:latin typeface="Arial" pitchFamily="34" charset="0"/>
              </a:defRPr>
            </a:lvl3pPr>
            <a:lvl4pPr marL="1600200" indent="-228600">
              <a:spcBef>
                <a:spcPct val="20000"/>
              </a:spcBef>
              <a:buClr>
                <a:srgbClr val="3399CC"/>
              </a:buClr>
              <a:buFont typeface="Wingdings" pitchFamily="2" charset="2"/>
              <a:buChar char="§"/>
              <a:defRPr sz="1400">
                <a:solidFill>
                  <a:schemeClr val="tx1"/>
                </a:solidFill>
                <a:latin typeface="Arial" pitchFamily="34" charset="0"/>
              </a:defRPr>
            </a:lvl4pPr>
            <a:lvl5pPr marL="2057400" indent="-22860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pPr>
              <a:spcBef>
                <a:spcPct val="0"/>
              </a:spcBef>
              <a:buClrTx/>
              <a:buFontTx/>
              <a:buNone/>
            </a:pPr>
            <a:r>
              <a:rPr lang="en-GB" altLang="en-US" sz="1600">
                <a:ea typeface="MS PGothic" pitchFamily="34" charset="-128"/>
              </a:rPr>
              <a:t>Possible RFI position</a:t>
            </a:r>
          </a:p>
        </p:txBody>
      </p:sp>
    </p:spTree>
    <p:extLst>
      <p:ext uri="{BB962C8B-B14F-4D97-AF65-F5344CB8AC3E}">
        <p14:creationId xmlns:p14="http://schemas.microsoft.com/office/powerpoint/2010/main" val="236694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Overview</a:t>
            </a:r>
            <a:endParaRPr lang="en-GB" b="1" dirty="0"/>
          </a:p>
        </p:txBody>
      </p:sp>
      <p:sp>
        <p:nvSpPr>
          <p:cNvPr id="3" name="Content Placeholder 2"/>
          <p:cNvSpPr>
            <a:spLocks noGrp="1"/>
          </p:cNvSpPr>
          <p:nvPr>
            <p:ph idx="1"/>
          </p:nvPr>
        </p:nvSpPr>
        <p:spPr>
          <a:xfrm>
            <a:off x="685800" y="1778000"/>
            <a:ext cx="7772400" cy="4318000"/>
          </a:xfrm>
        </p:spPr>
        <p:txBody>
          <a:bodyPr/>
          <a:lstStyle/>
          <a:p>
            <a:r>
              <a:rPr lang="en-GB" sz="2400" dirty="0" smtClean="0"/>
              <a:t>ICAO GNSS RFI Mitigation Plan (Doc 9849)</a:t>
            </a:r>
          </a:p>
          <a:p>
            <a:pPr lvl="1"/>
            <a:r>
              <a:rPr lang="en-GB" dirty="0" smtClean="0"/>
              <a:t>Published April 2017</a:t>
            </a:r>
            <a:endParaRPr lang="en-GB" dirty="0" smtClean="0"/>
          </a:p>
          <a:p>
            <a:r>
              <a:rPr lang="en-GB" sz="2400" dirty="0" smtClean="0"/>
              <a:t>Detecting </a:t>
            </a:r>
            <a:r>
              <a:rPr lang="en-GB" sz="2400" dirty="0" smtClean="0"/>
              <a:t>GNSS Outages</a:t>
            </a:r>
          </a:p>
          <a:p>
            <a:pPr lvl="1"/>
            <a:r>
              <a:rPr lang="en-GB" dirty="0" smtClean="0"/>
              <a:t>From passive threat monitoring to active intervention in case of relevant </a:t>
            </a:r>
            <a:r>
              <a:rPr lang="en-GB" dirty="0" smtClean="0"/>
              <a:t>events</a:t>
            </a:r>
            <a:endParaRPr lang="en-GB" dirty="0"/>
          </a:p>
          <a:p>
            <a:r>
              <a:rPr lang="en-GB" sz="2400" dirty="0" smtClean="0"/>
              <a:t>Determination of Probable Cause</a:t>
            </a:r>
            <a:endParaRPr lang="en-GB" dirty="0" smtClean="0"/>
          </a:p>
          <a:p>
            <a:pPr lvl="1"/>
            <a:r>
              <a:rPr lang="en-GB" dirty="0" smtClean="0"/>
              <a:t>Elimination of Non-RFI </a:t>
            </a:r>
            <a:r>
              <a:rPr lang="en-GB" dirty="0" smtClean="0"/>
              <a:t>Causes</a:t>
            </a:r>
            <a:endParaRPr lang="en-GB" dirty="0"/>
          </a:p>
          <a:p>
            <a:r>
              <a:rPr lang="en-GB" sz="2400" dirty="0" smtClean="0"/>
              <a:t>Localization and Elimination of RFI Source</a:t>
            </a:r>
            <a:endParaRPr lang="en-GB" dirty="0" smtClean="0"/>
          </a:p>
          <a:p>
            <a:pPr lvl="1"/>
            <a:r>
              <a:rPr lang="en-GB" dirty="0" smtClean="0"/>
              <a:t>Supporting the chain of detection (Operator / ANSP) to confirmation, characterization and localization (radio regulator) to elimination (law enforcement)</a:t>
            </a:r>
            <a:endParaRPr lang="en-GB" dirty="0"/>
          </a:p>
        </p:txBody>
      </p:sp>
      <p:sp>
        <p:nvSpPr>
          <p:cNvPr id="4" name="Slide Number Placeholder 3"/>
          <p:cNvSpPr>
            <a:spLocks noGrp="1"/>
          </p:cNvSpPr>
          <p:nvPr>
            <p:ph type="sldNum" sz="quarter" idx="11"/>
          </p:nvPr>
        </p:nvSpPr>
        <p:spPr/>
        <p:txBody>
          <a:bodyPr/>
          <a:lstStyle/>
          <a:p>
            <a:pPr>
              <a:defRPr/>
            </a:pPr>
            <a:fld id="{87A63F13-1B1A-4D23-9933-6564BFD06A78}" type="slidenum">
              <a:rPr lang="en-US" altLang="en-US" smtClean="0"/>
              <a:pPr>
                <a:defRPr/>
              </a:pPr>
              <a:t>2</a:t>
            </a:fld>
            <a:endParaRPr lang="en-US" altLang="en-US"/>
          </a:p>
        </p:txBody>
      </p:sp>
    </p:spTree>
    <p:extLst>
      <p:ext uri="{BB962C8B-B14F-4D97-AF65-F5344CB8AC3E}">
        <p14:creationId xmlns:p14="http://schemas.microsoft.com/office/powerpoint/2010/main" val="3212172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Data Analysis Challenges</a:t>
            </a:r>
            <a:endParaRPr lang="en-GB" b="1" dirty="0"/>
          </a:p>
        </p:txBody>
      </p:sp>
      <p:sp>
        <p:nvSpPr>
          <p:cNvPr id="4" name="Slide Number Placeholder 3"/>
          <p:cNvSpPr>
            <a:spLocks noGrp="1"/>
          </p:cNvSpPr>
          <p:nvPr>
            <p:ph type="sldNum" sz="quarter" idx="11"/>
          </p:nvPr>
        </p:nvSpPr>
        <p:spPr/>
        <p:txBody>
          <a:bodyPr/>
          <a:lstStyle/>
          <a:p>
            <a:pPr>
              <a:defRPr/>
            </a:pPr>
            <a:fld id="{87A63F13-1B1A-4D23-9933-6564BFD06A78}" type="slidenum">
              <a:rPr lang="en-US" altLang="en-US" smtClean="0"/>
              <a:pPr>
                <a:defRPr/>
              </a:pPr>
              <a:t>20</a:t>
            </a:fld>
            <a:endParaRPr lang="en-US" altLang="en-US"/>
          </a:p>
        </p:txBody>
      </p:sp>
      <p:pic>
        <p:nvPicPr>
          <p:cNvPr id="1026" name="Picture 7"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6" y="1473200"/>
            <a:ext cx="7845572" cy="476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71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b="1" dirty="0" err="1" smtClean="0"/>
              <a:t>FlightAware</a:t>
            </a:r>
            <a:r>
              <a:rPr lang="en-GB" altLang="en-US" b="1" dirty="0" smtClean="0"/>
              <a:t> Coverage</a:t>
            </a:r>
          </a:p>
        </p:txBody>
      </p:sp>
      <p:sp>
        <p:nvSpPr>
          <p:cNvPr id="34819" name="Slide Number Placeholder 3"/>
          <p:cNvSpPr>
            <a:spLocks noGrp="1"/>
          </p:cNvSpPr>
          <p:nvPr>
            <p:ph type="sldNum" sz="quarter" idx="11"/>
          </p:nvPr>
        </p:nvSpPr>
        <p:spPr>
          <a:noFill/>
        </p:spPr>
        <p:txBody>
          <a:bodyPr/>
          <a:lstStyle>
            <a:lvl1pPr>
              <a:spcBef>
                <a:spcPct val="20000"/>
              </a:spcBef>
              <a:buClr>
                <a:srgbClr val="3399CC"/>
              </a:buClr>
              <a:buFont typeface="Wingdings" pitchFamily="2" charset="2"/>
              <a:buChar char="§"/>
              <a:defRPr sz="2000">
                <a:solidFill>
                  <a:schemeClr val="tx1"/>
                </a:solidFill>
                <a:latin typeface="Arial" pitchFamily="34" charset="0"/>
              </a:defRPr>
            </a:lvl1pPr>
            <a:lvl2pPr marL="742950" indent="-285750">
              <a:spcBef>
                <a:spcPct val="20000"/>
              </a:spcBef>
              <a:buClr>
                <a:srgbClr val="3399CC"/>
              </a:buClr>
              <a:buFont typeface="Wingdings" pitchFamily="2" charset="2"/>
              <a:buChar char="§"/>
              <a:defRPr>
                <a:solidFill>
                  <a:schemeClr val="tx1"/>
                </a:solidFill>
                <a:latin typeface="Arial" pitchFamily="34" charset="0"/>
              </a:defRPr>
            </a:lvl2pPr>
            <a:lvl3pPr marL="1143000" indent="-228600">
              <a:spcBef>
                <a:spcPct val="20000"/>
              </a:spcBef>
              <a:buClr>
                <a:srgbClr val="3399CC"/>
              </a:buClr>
              <a:buFont typeface="Wingdings" pitchFamily="2" charset="2"/>
              <a:buChar char="§"/>
              <a:defRPr sz="1600">
                <a:solidFill>
                  <a:schemeClr val="tx1"/>
                </a:solidFill>
                <a:latin typeface="Arial" pitchFamily="34" charset="0"/>
              </a:defRPr>
            </a:lvl3pPr>
            <a:lvl4pPr marL="1600200" indent="-228600">
              <a:spcBef>
                <a:spcPct val="20000"/>
              </a:spcBef>
              <a:buClr>
                <a:srgbClr val="3399CC"/>
              </a:buClr>
              <a:buFont typeface="Wingdings" pitchFamily="2" charset="2"/>
              <a:buChar char="§"/>
              <a:defRPr sz="1400">
                <a:solidFill>
                  <a:schemeClr val="tx1"/>
                </a:solidFill>
                <a:latin typeface="Arial" pitchFamily="34" charset="0"/>
              </a:defRPr>
            </a:lvl4pPr>
            <a:lvl5pPr marL="2057400" indent="-22860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pPr>
              <a:spcBef>
                <a:spcPct val="0"/>
              </a:spcBef>
              <a:buClrTx/>
              <a:buFontTx/>
              <a:buNone/>
            </a:pPr>
            <a:fld id="{479B5C0E-D1F3-4CC1-A6D7-86F20503DA9B}" type="slidenum">
              <a:rPr lang="en-US" altLang="en-US" sz="1000" smtClean="0">
                <a:solidFill>
                  <a:srgbClr val="B4BAC0"/>
                </a:solidFill>
                <a:ea typeface="MS PGothic" pitchFamily="34" charset="-128"/>
              </a:rPr>
              <a:pPr>
                <a:spcBef>
                  <a:spcPct val="0"/>
                </a:spcBef>
                <a:buClrTx/>
                <a:buFontTx/>
                <a:buNone/>
              </a:pPr>
              <a:t>21</a:t>
            </a:fld>
            <a:endParaRPr lang="en-US" altLang="en-US" sz="1000" smtClean="0">
              <a:solidFill>
                <a:srgbClr val="B4BAC0"/>
              </a:solidFill>
              <a:ea typeface="MS PGothic" pitchFamily="34" charset="-128"/>
            </a:endParaRP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576388"/>
            <a:ext cx="7323137"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34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09075" cy="6858000"/>
          </a:xfrm>
          <a:noFill/>
        </p:spPr>
      </p:pic>
      <p:sp>
        <p:nvSpPr>
          <p:cNvPr id="3" name="Slide Number Placeholder 2"/>
          <p:cNvSpPr>
            <a:spLocks noGrp="1"/>
          </p:cNvSpPr>
          <p:nvPr>
            <p:ph type="sldNum" sz="quarter" idx="11"/>
          </p:nvPr>
        </p:nvSpPr>
        <p:spPr/>
        <p:txBody>
          <a:bodyPr/>
          <a:lstStyle/>
          <a:p>
            <a:pPr>
              <a:defRPr/>
            </a:pPr>
            <a:fld id="{87A63F13-1B1A-4D23-9933-6564BFD06A78}" type="slidenum">
              <a:rPr lang="en-US" altLang="en-US" smtClean="0"/>
              <a:pPr>
                <a:defRPr/>
              </a:pPr>
              <a:t>22</a:t>
            </a:fld>
            <a:endParaRPr lang="en-US" altLang="en-US"/>
          </a:p>
        </p:txBody>
      </p:sp>
    </p:spTree>
    <p:extLst>
      <p:ext uri="{BB962C8B-B14F-4D97-AF65-F5344CB8AC3E}">
        <p14:creationId xmlns:p14="http://schemas.microsoft.com/office/powerpoint/2010/main" val="3353737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b="1" smtClean="0"/>
              <a:t>RFI Localization Process</a:t>
            </a:r>
          </a:p>
        </p:txBody>
      </p:sp>
      <p:sp>
        <p:nvSpPr>
          <p:cNvPr id="35843" name="Content Placeholder 2"/>
          <p:cNvSpPr>
            <a:spLocks noGrp="1"/>
          </p:cNvSpPr>
          <p:nvPr>
            <p:ph idx="1"/>
          </p:nvPr>
        </p:nvSpPr>
        <p:spPr>
          <a:xfrm>
            <a:off x="685800" y="1473200"/>
            <a:ext cx="7772400" cy="4856163"/>
          </a:xfrm>
        </p:spPr>
        <p:txBody>
          <a:bodyPr/>
          <a:lstStyle/>
          <a:p>
            <a:r>
              <a:rPr lang="en-GB" altLang="en-US" dirty="0" smtClean="0"/>
              <a:t>EVAIR Reports serve as a trigger for further investigation</a:t>
            </a:r>
          </a:p>
          <a:p>
            <a:pPr lvl="1"/>
            <a:r>
              <a:rPr lang="en-GB" altLang="en-US" sz="1800" dirty="0" smtClean="0"/>
              <a:t>First check to eliminate non-RFI causes as much as possible</a:t>
            </a:r>
          </a:p>
          <a:p>
            <a:r>
              <a:rPr lang="en-GB" altLang="en-US" dirty="0" smtClean="0"/>
              <a:t>Then need to rely on public domain ADS-B sources</a:t>
            </a:r>
          </a:p>
          <a:p>
            <a:pPr lvl="1"/>
            <a:r>
              <a:rPr lang="en-GB" altLang="en-US" sz="1800" dirty="0" smtClean="0"/>
              <a:t>Manage coverage and data quality issues</a:t>
            </a:r>
          </a:p>
          <a:p>
            <a:pPr lvl="1"/>
            <a:r>
              <a:rPr lang="en-GB" altLang="en-US" sz="1800" dirty="0" smtClean="0"/>
              <a:t>Limitations on data history</a:t>
            </a:r>
          </a:p>
          <a:p>
            <a:pPr lvl="1"/>
            <a:r>
              <a:rPr lang="en-GB" altLang="en-US" sz="1800" dirty="0" smtClean="0"/>
              <a:t>Limitations on track distribution (due to route network)</a:t>
            </a:r>
          </a:p>
          <a:p>
            <a:pPr lvl="1"/>
            <a:r>
              <a:rPr lang="en-GB" altLang="en-US" sz="1800" dirty="0" smtClean="0"/>
              <a:t>Recall earlier findings (CNS Team, Avionics White List)</a:t>
            </a:r>
          </a:p>
          <a:p>
            <a:r>
              <a:rPr lang="en-GB" altLang="en-US" dirty="0" smtClean="0"/>
              <a:t>Options to be investigated:</a:t>
            </a:r>
          </a:p>
          <a:p>
            <a:pPr lvl="1"/>
            <a:r>
              <a:rPr lang="en-GB" altLang="en-US" sz="1800" dirty="0" smtClean="0"/>
              <a:t>Framework agreement with ADS-B data providers?</a:t>
            </a:r>
          </a:p>
          <a:p>
            <a:pPr lvl="1"/>
            <a:r>
              <a:rPr lang="en-GB" altLang="en-US" sz="1800" dirty="0" smtClean="0"/>
              <a:t>Publication on Network Manager Operations Portal </a:t>
            </a:r>
            <a:r>
              <a:rPr lang="en-GB" altLang="en-US" sz="1800" dirty="0" err="1" smtClean="0"/>
              <a:t>Nconnect</a:t>
            </a:r>
            <a:endParaRPr lang="en-GB" altLang="en-US" sz="1800" dirty="0" smtClean="0"/>
          </a:p>
          <a:p>
            <a:pPr lvl="1"/>
            <a:r>
              <a:rPr lang="en-GB" altLang="en-US" sz="1800" dirty="0" smtClean="0"/>
              <a:t>Further investigation of aircraft installed GNSS Rx tracking and acquisition thresholds as a function of ground based RFI type and main airframe type?</a:t>
            </a:r>
          </a:p>
          <a:p>
            <a:pPr lvl="1"/>
            <a:r>
              <a:rPr lang="en-GB" altLang="en-US" sz="1800" dirty="0"/>
              <a:t>Future Alternatives: GNSS RX Data, Global Flight Tracking</a:t>
            </a:r>
            <a:r>
              <a:rPr lang="en-GB" altLang="en-US" sz="1800" dirty="0" smtClean="0"/>
              <a:t>?</a:t>
            </a:r>
          </a:p>
        </p:txBody>
      </p:sp>
      <p:sp>
        <p:nvSpPr>
          <p:cNvPr id="35844" name="Slide Number Placeholder 4"/>
          <p:cNvSpPr>
            <a:spLocks noGrp="1"/>
          </p:cNvSpPr>
          <p:nvPr>
            <p:ph type="sldNum" sz="quarter" idx="11"/>
          </p:nvPr>
        </p:nvSpPr>
        <p:spPr>
          <a:noFill/>
        </p:spPr>
        <p:txBody>
          <a:bodyPr/>
          <a:lstStyle>
            <a:lvl1pPr>
              <a:spcBef>
                <a:spcPct val="20000"/>
              </a:spcBef>
              <a:buClr>
                <a:srgbClr val="3399CC"/>
              </a:buClr>
              <a:buFont typeface="Wingdings" pitchFamily="2" charset="2"/>
              <a:buChar char="§"/>
              <a:defRPr sz="2000">
                <a:solidFill>
                  <a:schemeClr val="tx1"/>
                </a:solidFill>
                <a:latin typeface="Arial" pitchFamily="34" charset="0"/>
              </a:defRPr>
            </a:lvl1pPr>
            <a:lvl2pPr marL="742950" indent="-285750">
              <a:spcBef>
                <a:spcPct val="20000"/>
              </a:spcBef>
              <a:buClr>
                <a:srgbClr val="3399CC"/>
              </a:buClr>
              <a:buFont typeface="Wingdings" pitchFamily="2" charset="2"/>
              <a:buChar char="§"/>
              <a:defRPr>
                <a:solidFill>
                  <a:schemeClr val="tx1"/>
                </a:solidFill>
                <a:latin typeface="Arial" pitchFamily="34" charset="0"/>
              </a:defRPr>
            </a:lvl2pPr>
            <a:lvl3pPr marL="1143000" indent="-228600">
              <a:spcBef>
                <a:spcPct val="20000"/>
              </a:spcBef>
              <a:buClr>
                <a:srgbClr val="3399CC"/>
              </a:buClr>
              <a:buFont typeface="Wingdings" pitchFamily="2" charset="2"/>
              <a:buChar char="§"/>
              <a:defRPr sz="1600">
                <a:solidFill>
                  <a:schemeClr val="tx1"/>
                </a:solidFill>
                <a:latin typeface="Arial" pitchFamily="34" charset="0"/>
              </a:defRPr>
            </a:lvl3pPr>
            <a:lvl4pPr marL="1600200" indent="-228600">
              <a:spcBef>
                <a:spcPct val="20000"/>
              </a:spcBef>
              <a:buClr>
                <a:srgbClr val="3399CC"/>
              </a:buClr>
              <a:buFont typeface="Wingdings" pitchFamily="2" charset="2"/>
              <a:buChar char="§"/>
              <a:defRPr sz="1400">
                <a:solidFill>
                  <a:schemeClr val="tx1"/>
                </a:solidFill>
                <a:latin typeface="Arial" pitchFamily="34" charset="0"/>
              </a:defRPr>
            </a:lvl4pPr>
            <a:lvl5pPr marL="2057400" indent="-22860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pPr>
              <a:spcBef>
                <a:spcPct val="0"/>
              </a:spcBef>
              <a:buClrTx/>
              <a:buFontTx/>
              <a:buNone/>
            </a:pPr>
            <a:fld id="{19545D23-A95E-44B4-A0E1-9EA8698E7B71}" type="slidenum">
              <a:rPr lang="en-US" altLang="en-US" sz="1000" smtClean="0">
                <a:solidFill>
                  <a:srgbClr val="B4BAC0"/>
                </a:solidFill>
                <a:ea typeface="MS PGothic" pitchFamily="34" charset="-128"/>
              </a:rPr>
              <a:pPr>
                <a:spcBef>
                  <a:spcPct val="0"/>
                </a:spcBef>
                <a:buClrTx/>
                <a:buFontTx/>
                <a:buNone/>
              </a:pPr>
              <a:t>23</a:t>
            </a:fld>
            <a:endParaRPr lang="en-US" altLang="en-US" sz="1000" smtClean="0">
              <a:solidFill>
                <a:srgbClr val="B4BAC0"/>
              </a:solidFill>
              <a:ea typeface="MS PGothic" pitchFamily="34" charset="-128"/>
            </a:endParaRPr>
          </a:p>
        </p:txBody>
      </p:sp>
    </p:spTree>
    <p:extLst>
      <p:ext uri="{BB962C8B-B14F-4D97-AF65-F5344CB8AC3E}">
        <p14:creationId xmlns:p14="http://schemas.microsoft.com/office/powerpoint/2010/main" val="778200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b="1" dirty="0" smtClean="0"/>
              <a:t>Summary</a:t>
            </a:r>
          </a:p>
        </p:txBody>
      </p:sp>
      <p:sp>
        <p:nvSpPr>
          <p:cNvPr id="3" name="Content Placeholder 2"/>
          <p:cNvSpPr>
            <a:spLocks noGrp="1"/>
          </p:cNvSpPr>
          <p:nvPr>
            <p:ph idx="1"/>
          </p:nvPr>
        </p:nvSpPr>
        <p:spPr>
          <a:xfrm>
            <a:off x="457200" y="1361440"/>
            <a:ext cx="8229600" cy="4756785"/>
          </a:xfrm>
        </p:spPr>
        <p:txBody>
          <a:bodyPr/>
          <a:lstStyle/>
          <a:p>
            <a:pPr>
              <a:defRPr/>
            </a:pPr>
            <a:r>
              <a:rPr lang="en-GB" dirty="0" smtClean="0"/>
              <a:t>GNSS RFI Mitigation continues to be an exercise in setting up interfaces</a:t>
            </a:r>
          </a:p>
          <a:p>
            <a:pPr lvl="1">
              <a:defRPr/>
            </a:pPr>
            <a:r>
              <a:rPr lang="en-GB" sz="1800" dirty="0" smtClean="0"/>
              <a:t>Current effort on ADS-B track data providers</a:t>
            </a:r>
          </a:p>
          <a:p>
            <a:pPr lvl="1">
              <a:defRPr/>
            </a:pPr>
            <a:r>
              <a:rPr lang="en-GB" sz="1800" dirty="0" smtClean="0"/>
              <a:t>Other venues to be developed: GNSS providers, multi-modal projects (EC), Aircraft OEM’s, Airline FOQA Systems, NATO?</a:t>
            </a:r>
          </a:p>
          <a:p>
            <a:pPr lvl="1">
              <a:defRPr/>
            </a:pPr>
            <a:r>
              <a:rPr lang="en-GB" sz="1800" dirty="0" smtClean="0"/>
              <a:t>Developing “GNSS Information Concept” to know what to make available to aircrews and how (NOTAM or alternate channels)</a:t>
            </a:r>
          </a:p>
          <a:p>
            <a:pPr lvl="1">
              <a:defRPr/>
            </a:pPr>
            <a:r>
              <a:rPr lang="en-GB" sz="1800" i="1" dirty="0" smtClean="0"/>
              <a:t>Happy to consider any data source incl. ground monitors!</a:t>
            </a:r>
          </a:p>
          <a:p>
            <a:pPr lvl="1">
              <a:defRPr/>
            </a:pPr>
            <a:endParaRPr lang="en-GB" sz="1200" dirty="0" smtClean="0"/>
          </a:p>
          <a:p>
            <a:pPr>
              <a:defRPr/>
            </a:pPr>
            <a:r>
              <a:rPr lang="en-GB" dirty="0" smtClean="0"/>
              <a:t>Focus on short-term implementable options that approach stated ATCO requirement (“tell me which sectors are affected”)</a:t>
            </a:r>
          </a:p>
          <a:p>
            <a:pPr>
              <a:defRPr/>
            </a:pPr>
            <a:endParaRPr lang="en-GB" sz="1200" dirty="0" smtClean="0"/>
          </a:p>
          <a:p>
            <a:pPr>
              <a:defRPr/>
            </a:pPr>
            <a:r>
              <a:rPr lang="en-GB" dirty="0" smtClean="0"/>
              <a:t>AOB: Related IFIS and ION Paper: RFI Localization using CRPA</a:t>
            </a:r>
          </a:p>
          <a:p>
            <a:pPr lvl="1">
              <a:defRPr/>
            </a:pPr>
            <a:r>
              <a:rPr lang="en-GB" sz="1800" dirty="0" smtClean="0"/>
              <a:t>Published in GPS World Magazine</a:t>
            </a:r>
            <a:endParaRPr lang="en-GB" sz="1800" dirty="0"/>
          </a:p>
          <a:p>
            <a:pPr marL="0" indent="0">
              <a:buFont typeface="Wingdings" pitchFamily="2" charset="2"/>
              <a:buNone/>
              <a:defRPr/>
            </a:pPr>
            <a:r>
              <a:rPr lang="en-GB" sz="1800" u="sng" dirty="0">
                <a:hlinkClick r:id="rId2"/>
              </a:rPr>
              <a:t>http://gpsworld.com/tracking-rfi-interference-localization-using-a-crpa</a:t>
            </a:r>
            <a:r>
              <a:rPr lang="en-GB" sz="1800" u="sng" dirty="0" smtClean="0">
                <a:hlinkClick r:id="rId2"/>
              </a:rPr>
              <a:t>/</a:t>
            </a:r>
            <a:endParaRPr lang="en-GB" sz="1800" dirty="0" smtClean="0"/>
          </a:p>
          <a:p>
            <a:pPr>
              <a:defRPr/>
            </a:pPr>
            <a:endParaRPr lang="en-GB" dirty="0"/>
          </a:p>
        </p:txBody>
      </p:sp>
      <p:sp>
        <p:nvSpPr>
          <p:cNvPr id="37892" name="Slide Number Placeholder 4"/>
          <p:cNvSpPr>
            <a:spLocks noGrp="1"/>
          </p:cNvSpPr>
          <p:nvPr>
            <p:ph type="sldNum" sz="quarter" idx="11"/>
          </p:nvPr>
        </p:nvSpPr>
        <p:spPr>
          <a:noFill/>
        </p:spPr>
        <p:txBody>
          <a:bodyPr/>
          <a:lstStyle>
            <a:lvl1pPr>
              <a:spcBef>
                <a:spcPct val="20000"/>
              </a:spcBef>
              <a:buClr>
                <a:srgbClr val="3399CC"/>
              </a:buClr>
              <a:buFont typeface="Wingdings" pitchFamily="2" charset="2"/>
              <a:buChar char="§"/>
              <a:defRPr sz="2000">
                <a:solidFill>
                  <a:schemeClr val="tx1"/>
                </a:solidFill>
                <a:latin typeface="Arial" pitchFamily="34" charset="0"/>
              </a:defRPr>
            </a:lvl1pPr>
            <a:lvl2pPr marL="742950" indent="-285750">
              <a:spcBef>
                <a:spcPct val="20000"/>
              </a:spcBef>
              <a:buClr>
                <a:srgbClr val="3399CC"/>
              </a:buClr>
              <a:buFont typeface="Wingdings" pitchFamily="2" charset="2"/>
              <a:buChar char="§"/>
              <a:defRPr>
                <a:solidFill>
                  <a:schemeClr val="tx1"/>
                </a:solidFill>
                <a:latin typeface="Arial" pitchFamily="34" charset="0"/>
              </a:defRPr>
            </a:lvl2pPr>
            <a:lvl3pPr marL="1143000" indent="-228600">
              <a:spcBef>
                <a:spcPct val="20000"/>
              </a:spcBef>
              <a:buClr>
                <a:srgbClr val="3399CC"/>
              </a:buClr>
              <a:buFont typeface="Wingdings" pitchFamily="2" charset="2"/>
              <a:buChar char="§"/>
              <a:defRPr sz="1600">
                <a:solidFill>
                  <a:schemeClr val="tx1"/>
                </a:solidFill>
                <a:latin typeface="Arial" pitchFamily="34" charset="0"/>
              </a:defRPr>
            </a:lvl3pPr>
            <a:lvl4pPr marL="1600200" indent="-228600">
              <a:spcBef>
                <a:spcPct val="20000"/>
              </a:spcBef>
              <a:buClr>
                <a:srgbClr val="3399CC"/>
              </a:buClr>
              <a:buFont typeface="Wingdings" pitchFamily="2" charset="2"/>
              <a:buChar char="§"/>
              <a:defRPr sz="1400">
                <a:solidFill>
                  <a:schemeClr val="tx1"/>
                </a:solidFill>
                <a:latin typeface="Arial" pitchFamily="34" charset="0"/>
              </a:defRPr>
            </a:lvl4pPr>
            <a:lvl5pPr marL="2057400" indent="-22860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pPr>
              <a:spcBef>
                <a:spcPct val="0"/>
              </a:spcBef>
              <a:buClrTx/>
              <a:buFontTx/>
              <a:buNone/>
            </a:pPr>
            <a:fld id="{90A75590-829B-4249-BBEB-40EC3DB51BF5}" type="slidenum">
              <a:rPr lang="en-GB" altLang="en-US" sz="1000" smtClean="0">
                <a:solidFill>
                  <a:srgbClr val="808080"/>
                </a:solidFill>
              </a:rPr>
              <a:pPr>
                <a:spcBef>
                  <a:spcPct val="0"/>
                </a:spcBef>
                <a:buClrTx/>
                <a:buFontTx/>
                <a:buNone/>
              </a:pPr>
              <a:t>24</a:t>
            </a:fld>
            <a:endParaRPr lang="en-GB" altLang="en-US" sz="1000" smtClean="0">
              <a:solidFill>
                <a:srgbClr val="808080"/>
              </a:solidFill>
            </a:endParaRPr>
          </a:p>
        </p:txBody>
      </p:sp>
    </p:spTree>
    <p:extLst>
      <p:ext uri="{BB962C8B-B14F-4D97-AF65-F5344CB8AC3E}">
        <p14:creationId xmlns:p14="http://schemas.microsoft.com/office/powerpoint/2010/main" val="316473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Requests to </a:t>
            </a:r>
            <a:r>
              <a:rPr lang="en-GB" b="1" dirty="0" smtClean="0"/>
              <a:t>ICAO FMG / WRC19 </a:t>
            </a:r>
            <a:r>
              <a:rPr lang="en-GB" b="1" dirty="0" smtClean="0"/>
              <a:t>Workshop</a:t>
            </a:r>
            <a:endParaRPr lang="en-GB" b="1" dirty="0"/>
          </a:p>
        </p:txBody>
      </p:sp>
      <p:sp>
        <p:nvSpPr>
          <p:cNvPr id="3" name="Content Placeholder 2"/>
          <p:cNvSpPr>
            <a:spLocks noGrp="1"/>
          </p:cNvSpPr>
          <p:nvPr>
            <p:ph idx="1"/>
          </p:nvPr>
        </p:nvSpPr>
        <p:spPr>
          <a:xfrm>
            <a:off x="685800" y="1889760"/>
            <a:ext cx="7772400" cy="4206240"/>
          </a:xfrm>
        </p:spPr>
        <p:txBody>
          <a:bodyPr/>
          <a:lstStyle/>
          <a:p>
            <a:r>
              <a:rPr lang="en-GB" dirty="0" smtClean="0"/>
              <a:t>Support </a:t>
            </a:r>
            <a:r>
              <a:rPr lang="en-GB" dirty="0" smtClean="0"/>
              <a:t>further development of GNSS RFI Detection and Localizatio</a:t>
            </a:r>
            <a:r>
              <a:rPr lang="en-GB" dirty="0" smtClean="0"/>
              <a:t>n Methods</a:t>
            </a:r>
            <a:endParaRPr lang="en-GB" dirty="0" smtClean="0"/>
          </a:p>
          <a:p>
            <a:pPr lvl="1"/>
            <a:r>
              <a:rPr lang="en-GB" sz="1800" dirty="0" smtClean="0"/>
              <a:t>Through ADS-B or other Sources, Air &amp; Ground</a:t>
            </a:r>
            <a:endParaRPr lang="en-GB" sz="1800" dirty="0" smtClean="0"/>
          </a:p>
          <a:p>
            <a:pPr lvl="1"/>
            <a:r>
              <a:rPr lang="en-GB" sz="1800" dirty="0" smtClean="0"/>
              <a:t>Provide data on actual cases to relevant groups (ARIA) and Eurocontrol (Network Manager Project)</a:t>
            </a:r>
            <a:endParaRPr lang="en-GB" dirty="0" smtClean="0"/>
          </a:p>
          <a:p>
            <a:r>
              <a:rPr lang="en-GB" dirty="0" smtClean="0"/>
              <a:t>Next Steps: Improve ICAO guidance on RFI Measurement</a:t>
            </a:r>
          </a:p>
          <a:p>
            <a:pPr lvl="1"/>
            <a:r>
              <a:rPr lang="en-GB" sz="1800" dirty="0" smtClean="0"/>
              <a:t>Database of RFI Device Signatures (STRIKE3 Project?)</a:t>
            </a:r>
          </a:p>
          <a:p>
            <a:pPr lvl="1"/>
            <a:r>
              <a:rPr lang="en-GB" sz="1800" dirty="0" smtClean="0"/>
              <a:t>Methodologies: Generic RF Test Equipment or GNSS Receivers</a:t>
            </a:r>
          </a:p>
          <a:p>
            <a:pPr lvl="1"/>
            <a:r>
              <a:rPr lang="en-GB" sz="1800" dirty="0" smtClean="0"/>
              <a:t>To be included in Testing Manual (Doc 8071 Vol 2)</a:t>
            </a:r>
            <a:endParaRPr lang="en-GB" sz="1800" dirty="0" smtClean="0"/>
          </a:p>
          <a:p>
            <a:endParaRPr lang="en-GB" dirty="0" smtClean="0"/>
          </a:p>
          <a:p>
            <a:r>
              <a:rPr lang="en-GB" dirty="0" smtClean="0"/>
              <a:t>Provide Feedback on Implementation of GNSS RFI Mitigation Plan</a:t>
            </a:r>
            <a:endParaRPr lang="en-GB" dirty="0"/>
          </a:p>
        </p:txBody>
      </p:sp>
      <p:sp>
        <p:nvSpPr>
          <p:cNvPr id="4" name="Slide Number Placeholder 3"/>
          <p:cNvSpPr>
            <a:spLocks noGrp="1"/>
          </p:cNvSpPr>
          <p:nvPr>
            <p:ph type="sldNum" sz="quarter" idx="11"/>
          </p:nvPr>
        </p:nvSpPr>
        <p:spPr/>
        <p:txBody>
          <a:bodyPr/>
          <a:lstStyle/>
          <a:p>
            <a:pPr>
              <a:defRPr/>
            </a:pPr>
            <a:fld id="{87A63F13-1B1A-4D23-9933-6564BFD06A78}" type="slidenum">
              <a:rPr lang="en-US" altLang="en-US" smtClean="0"/>
              <a:pPr>
                <a:defRPr/>
              </a:pPr>
              <a:t>25</a:t>
            </a:fld>
            <a:endParaRPr lang="en-US" altLang="en-US"/>
          </a:p>
        </p:txBody>
      </p:sp>
    </p:spTree>
    <p:extLst>
      <p:ext uri="{BB962C8B-B14F-4D97-AF65-F5344CB8AC3E}">
        <p14:creationId xmlns:p14="http://schemas.microsoft.com/office/powerpoint/2010/main" val="2617201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341121" y="609600"/>
            <a:ext cx="7487920" cy="1143000"/>
          </a:xfrm>
        </p:spPr>
        <p:txBody>
          <a:bodyPr/>
          <a:lstStyle/>
          <a:p>
            <a:r>
              <a:rPr lang="en-GB" altLang="en-US" b="1" dirty="0" smtClean="0"/>
              <a:t>Moving from Vulnerability to Mitigation</a:t>
            </a:r>
          </a:p>
        </p:txBody>
      </p:sp>
      <p:sp>
        <p:nvSpPr>
          <p:cNvPr id="3" name="Content Placeholder 2"/>
          <p:cNvSpPr>
            <a:spLocks noGrp="1"/>
          </p:cNvSpPr>
          <p:nvPr>
            <p:ph idx="1"/>
          </p:nvPr>
        </p:nvSpPr>
        <p:spPr>
          <a:xfrm>
            <a:off x="457200" y="1447800"/>
            <a:ext cx="7848600" cy="5029200"/>
          </a:xfrm>
        </p:spPr>
        <p:txBody>
          <a:bodyPr/>
          <a:lstStyle/>
          <a:p>
            <a:pPr>
              <a:defRPr/>
            </a:pPr>
            <a:r>
              <a:rPr lang="en-GB" sz="2400" dirty="0" smtClean="0"/>
              <a:t>Objective of RFI Mitigation Plan</a:t>
            </a:r>
          </a:p>
          <a:p>
            <a:pPr lvl="1">
              <a:defRPr/>
            </a:pPr>
            <a:r>
              <a:rPr lang="en-GB" sz="1800" b="1" dirty="0" smtClean="0">
                <a:latin typeface="+mj-lt"/>
              </a:rPr>
              <a:t>Define set of activities for States to ensure that risks to aviation from GNSS RFI are sufficiently mitigated</a:t>
            </a:r>
          </a:p>
          <a:p>
            <a:pPr lvl="1">
              <a:defRPr/>
            </a:pPr>
            <a:r>
              <a:rPr lang="en-GB" sz="1800" dirty="0" smtClean="0"/>
              <a:t>Checklists of set of activities to be considered</a:t>
            </a:r>
          </a:p>
          <a:p>
            <a:pPr lvl="1">
              <a:defRPr/>
            </a:pPr>
            <a:r>
              <a:rPr lang="en-GB" sz="1800" dirty="0" smtClean="0"/>
              <a:t>Much is already in place, State to decide depending on local environment</a:t>
            </a:r>
          </a:p>
          <a:p>
            <a:pPr lvl="1">
              <a:defRPr/>
            </a:pPr>
            <a:r>
              <a:rPr lang="en-GB" sz="1800" i="1" dirty="0" smtClean="0"/>
              <a:t>Not intended to impose a significant workload or investment</a:t>
            </a:r>
          </a:p>
          <a:p>
            <a:pPr lvl="1">
              <a:defRPr/>
            </a:pPr>
            <a:r>
              <a:rPr lang="en-GB" sz="1800" dirty="0" smtClean="0"/>
              <a:t>To enable reliance on GNSS and associated aviation benefits</a:t>
            </a:r>
            <a:endParaRPr lang="en-GB" dirty="0" smtClean="0"/>
          </a:p>
          <a:p>
            <a:pPr lvl="1">
              <a:defRPr/>
            </a:pPr>
            <a:endParaRPr lang="en-GB" sz="1600" dirty="0" smtClean="0"/>
          </a:p>
          <a:p>
            <a:pPr>
              <a:defRPr/>
            </a:pPr>
            <a:r>
              <a:rPr lang="en-GB" sz="2400" dirty="0" smtClean="0"/>
              <a:t>Focused on States</a:t>
            </a:r>
          </a:p>
          <a:p>
            <a:pPr lvl="1">
              <a:defRPr/>
            </a:pPr>
            <a:r>
              <a:rPr lang="en-GB" sz="1800" dirty="0" smtClean="0"/>
              <a:t>Spectrum a sovereign responsibility</a:t>
            </a:r>
          </a:p>
          <a:p>
            <a:pPr lvl="1">
              <a:defRPr/>
            </a:pPr>
            <a:r>
              <a:rPr lang="en-GB" sz="1800" dirty="0" smtClean="0"/>
              <a:t>Regulation and enforcement part of national oversight</a:t>
            </a:r>
          </a:p>
          <a:p>
            <a:pPr lvl="1">
              <a:defRPr/>
            </a:pPr>
            <a:r>
              <a:rPr lang="en-GB" sz="1800" dirty="0" smtClean="0"/>
              <a:t>Framework to encourage coordination and exchange of best practices</a:t>
            </a:r>
          </a:p>
          <a:p>
            <a:pPr lvl="1">
              <a:defRPr/>
            </a:pPr>
            <a:r>
              <a:rPr lang="en-GB" sz="1800" dirty="0" smtClean="0"/>
              <a:t>Supported by regional and global mechanisms due to system nature</a:t>
            </a:r>
          </a:p>
        </p:txBody>
      </p:sp>
      <p:sp>
        <p:nvSpPr>
          <p:cNvPr id="4" name="Slide Number Placeholder 3"/>
          <p:cNvSpPr>
            <a:spLocks noGrp="1"/>
          </p:cNvSpPr>
          <p:nvPr>
            <p:ph type="sldNum" sz="quarter" idx="10"/>
          </p:nvPr>
        </p:nvSpPr>
        <p:spPr/>
        <p:txBody>
          <a:bodyPr/>
          <a:lstStyle/>
          <a:p>
            <a:pPr>
              <a:defRPr/>
            </a:pPr>
            <a:fld id="{21962266-F57A-4D2B-B62B-63F945A63B67}" type="slidenum">
              <a:rPr lang="en-GB" smtClean="0"/>
              <a:pPr>
                <a:defRPr/>
              </a:pPr>
              <a:t>3</a:t>
            </a:fld>
            <a:endParaRPr lang="en-GB"/>
          </a:p>
        </p:txBody>
      </p:sp>
    </p:spTree>
    <p:extLst>
      <p:ext uri="{BB962C8B-B14F-4D97-AF65-F5344CB8AC3E}">
        <p14:creationId xmlns:p14="http://schemas.microsoft.com/office/powerpoint/2010/main" val="4062663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b="1" dirty="0" smtClean="0"/>
              <a:t>Mitigation Plan Framework</a:t>
            </a:r>
          </a:p>
        </p:txBody>
      </p:sp>
      <p:sp>
        <p:nvSpPr>
          <p:cNvPr id="4" name="Slide Number Placeholder 3"/>
          <p:cNvSpPr>
            <a:spLocks noGrp="1"/>
          </p:cNvSpPr>
          <p:nvPr>
            <p:ph type="sldNum" sz="quarter" idx="10"/>
          </p:nvPr>
        </p:nvSpPr>
        <p:spPr/>
        <p:txBody>
          <a:bodyPr/>
          <a:lstStyle/>
          <a:p>
            <a:pPr>
              <a:defRPr/>
            </a:pPr>
            <a:fld id="{EBBD582C-F736-47CD-9DA8-135F65C0FD33}" type="slidenum">
              <a:rPr lang="en-GB" smtClean="0"/>
              <a:pPr>
                <a:defRPr/>
              </a:pPr>
              <a:t>4</a:t>
            </a:fld>
            <a:endParaRPr lang="en-GB"/>
          </a:p>
        </p:txBody>
      </p:sp>
      <p:grpSp>
        <p:nvGrpSpPr>
          <p:cNvPr id="14" name="Group 13"/>
          <p:cNvGrpSpPr/>
          <p:nvPr/>
        </p:nvGrpSpPr>
        <p:grpSpPr>
          <a:xfrm>
            <a:off x="640080" y="2956560"/>
            <a:ext cx="3068320" cy="1473200"/>
            <a:chOff x="640080" y="2956560"/>
            <a:chExt cx="3068320" cy="1473200"/>
          </a:xfrm>
        </p:grpSpPr>
        <p:sp>
          <p:nvSpPr>
            <p:cNvPr id="2" name="Rounded Rectangle 1"/>
            <p:cNvSpPr/>
            <p:nvPr/>
          </p:nvSpPr>
          <p:spPr bwMode="auto">
            <a:xfrm>
              <a:off x="640080" y="2956560"/>
              <a:ext cx="3068320" cy="1473200"/>
            </a:xfrm>
            <a:prstGeom prst="roundRect">
              <a:avLst/>
            </a:prstGeom>
            <a:no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ea typeface="MS PGothic" pitchFamily="34" charset="-128"/>
                </a:rPr>
                <a:t>Monitor Threats</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sz="1600" dirty="0" smtClean="0"/>
                <a:t>Proactive &amp; Reactive Monitoring</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sz="1600" b="0" i="0" u="none" strike="noStrike" cap="none" normalizeH="0" baseline="0" dirty="0" smtClean="0">
                  <a:ln>
                    <a:noFill/>
                  </a:ln>
                  <a:solidFill>
                    <a:schemeClr val="tx1"/>
                  </a:solidFill>
                  <a:effectLst/>
                </a:rPr>
                <a:t>Environment Evolution</a:t>
              </a:r>
            </a:p>
          </p:txBody>
        </p:sp>
        <p:sp>
          <p:nvSpPr>
            <p:cNvPr id="13" name="Oval 12"/>
            <p:cNvSpPr/>
            <p:nvPr/>
          </p:nvSpPr>
          <p:spPr bwMode="auto">
            <a:xfrm>
              <a:off x="3144275" y="3586480"/>
              <a:ext cx="437371" cy="447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MS PGothic" pitchFamily="34" charset="-128"/>
                </a:rPr>
                <a:t>1</a:t>
              </a:r>
            </a:p>
          </p:txBody>
        </p:sp>
      </p:grpSp>
      <p:grpSp>
        <p:nvGrpSpPr>
          <p:cNvPr id="17" name="Group 16"/>
          <p:cNvGrpSpPr/>
          <p:nvPr/>
        </p:nvGrpSpPr>
        <p:grpSpPr>
          <a:xfrm>
            <a:off x="2212444" y="1393168"/>
            <a:ext cx="6210196" cy="3126783"/>
            <a:chOff x="2212444" y="1393168"/>
            <a:chExt cx="6210196" cy="3126783"/>
          </a:xfrm>
        </p:grpSpPr>
        <p:sp>
          <p:nvSpPr>
            <p:cNvPr id="7" name="Rounded Rectangle 6"/>
            <p:cNvSpPr/>
            <p:nvPr/>
          </p:nvSpPr>
          <p:spPr bwMode="auto">
            <a:xfrm>
              <a:off x="5354320" y="1682711"/>
              <a:ext cx="3068320" cy="1727200"/>
            </a:xfrm>
            <a:prstGeom prst="roundRect">
              <a:avLst/>
            </a:prstGeom>
            <a:no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ea typeface="MS PGothic" pitchFamily="34" charset="-128"/>
                </a:rPr>
                <a:t>Assess Risks</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sz="1600" dirty="0" smtClean="0"/>
                <a:t>Scenario Variation &amp; Escalation</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sz="1600" b="0" i="0" u="none" strike="noStrike" cap="none" normalizeH="0" baseline="0" dirty="0" smtClean="0">
                  <a:ln>
                    <a:noFill/>
                  </a:ln>
                  <a:solidFill>
                    <a:schemeClr val="tx1"/>
                  </a:solidFill>
                  <a:effectLst/>
                </a:rPr>
                <a:t>Impact Assessment</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sz="1600" dirty="0" smtClean="0"/>
                <a:t>Identify Existing Barriers</a:t>
              </a:r>
              <a:endParaRPr kumimoji="0" lang="en-GB" sz="1600" b="0" i="0" u="none" strike="noStrike" cap="none" normalizeH="0" baseline="0" dirty="0" smtClean="0">
                <a:ln>
                  <a:noFill/>
                </a:ln>
                <a:solidFill>
                  <a:schemeClr val="tx1"/>
                </a:solidFill>
                <a:effectLst/>
              </a:endParaRPr>
            </a:p>
          </p:txBody>
        </p:sp>
        <p:sp>
          <p:nvSpPr>
            <p:cNvPr id="9" name="Circular Arrow 8"/>
            <p:cNvSpPr/>
            <p:nvPr/>
          </p:nvSpPr>
          <p:spPr bwMode="auto">
            <a:xfrm rot="19510086">
              <a:off x="2212444" y="1393168"/>
              <a:ext cx="3516403" cy="3126783"/>
            </a:xfrm>
            <a:prstGeom prst="circularArrow">
              <a:avLst>
                <a:gd name="adj1" fmla="val 12500"/>
                <a:gd name="adj2" fmla="val 1079779"/>
                <a:gd name="adj3" fmla="val 20457681"/>
                <a:gd name="adj4" fmla="val 13452703"/>
                <a:gd name="adj5" fmla="val 12047"/>
              </a:avLst>
            </a:prstGeom>
            <a:gradFill>
              <a:gsLst>
                <a:gs pos="0">
                  <a:srgbClr val="03D4A8"/>
                </a:gs>
                <a:gs pos="19000">
                  <a:srgbClr val="21D6E0"/>
                </a:gs>
                <a:gs pos="57000">
                  <a:srgbClr val="0087E6"/>
                </a:gs>
                <a:gs pos="100000">
                  <a:srgbClr val="005CBF"/>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MS PGothic" pitchFamily="34" charset="-128"/>
              </a:endParaRPr>
            </a:p>
          </p:txBody>
        </p:sp>
        <p:sp>
          <p:nvSpPr>
            <p:cNvPr id="15" name="Oval 14"/>
            <p:cNvSpPr/>
            <p:nvPr/>
          </p:nvSpPr>
          <p:spPr bwMode="auto">
            <a:xfrm>
              <a:off x="7838195" y="2322791"/>
              <a:ext cx="437371" cy="447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MS PGothic" pitchFamily="34" charset="-128"/>
                </a:rPr>
                <a:t>2</a:t>
              </a:r>
            </a:p>
          </p:txBody>
        </p:sp>
      </p:grpSp>
      <p:grpSp>
        <p:nvGrpSpPr>
          <p:cNvPr id="18" name="Group 17"/>
          <p:cNvGrpSpPr/>
          <p:nvPr/>
        </p:nvGrpSpPr>
        <p:grpSpPr>
          <a:xfrm>
            <a:off x="1269393" y="1592253"/>
            <a:ext cx="7081689" cy="4899987"/>
            <a:chOff x="1269393" y="1592253"/>
            <a:chExt cx="7081689" cy="4899987"/>
          </a:xfrm>
        </p:grpSpPr>
        <p:sp>
          <p:nvSpPr>
            <p:cNvPr id="6" name="Rounded Rectangle 5"/>
            <p:cNvSpPr/>
            <p:nvPr/>
          </p:nvSpPr>
          <p:spPr bwMode="auto">
            <a:xfrm>
              <a:off x="3042920" y="4856480"/>
              <a:ext cx="4196080" cy="1635760"/>
            </a:xfrm>
            <a:prstGeom prst="roundRect">
              <a:avLst/>
            </a:prstGeom>
            <a:no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ea typeface="MS PGothic" pitchFamily="34" charset="-128"/>
                </a:rPr>
                <a:t>Deploy Mitigation Measures</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sz="1600" dirty="0" smtClean="0"/>
                <a:t>Reduce Risks to Acceptable Levels</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sz="1600" dirty="0" smtClean="0"/>
                <a:t>Integrate in SMS</a:t>
              </a:r>
            </a:p>
          </p:txBody>
        </p:sp>
        <p:sp>
          <p:nvSpPr>
            <p:cNvPr id="11" name="Circular Arrow 10"/>
            <p:cNvSpPr/>
            <p:nvPr/>
          </p:nvSpPr>
          <p:spPr bwMode="auto">
            <a:xfrm rot="4095012">
              <a:off x="4713702" y="1704639"/>
              <a:ext cx="3749765" cy="3524994"/>
            </a:xfrm>
            <a:prstGeom prst="circularArrow">
              <a:avLst>
                <a:gd name="adj1" fmla="val 12500"/>
                <a:gd name="adj2" fmla="val 1130671"/>
                <a:gd name="adj3" fmla="val 20457681"/>
                <a:gd name="adj4" fmla="val 17686597"/>
                <a:gd name="adj5" fmla="val 12047"/>
              </a:avLst>
            </a:prstGeom>
            <a:gradFill>
              <a:gsLst>
                <a:gs pos="0">
                  <a:srgbClr val="03D4A8"/>
                </a:gs>
                <a:gs pos="19000">
                  <a:srgbClr val="21D6E0"/>
                </a:gs>
                <a:gs pos="57000">
                  <a:srgbClr val="0087E6"/>
                </a:gs>
                <a:gs pos="100000">
                  <a:srgbClr val="005CBF"/>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MS PGothic" pitchFamily="34" charset="-128"/>
              </a:endParaRPr>
            </a:p>
          </p:txBody>
        </p:sp>
        <p:sp>
          <p:nvSpPr>
            <p:cNvPr id="12" name="Circular Arrow 11"/>
            <p:cNvSpPr/>
            <p:nvPr/>
          </p:nvSpPr>
          <p:spPr bwMode="auto">
            <a:xfrm rot="10054879">
              <a:off x="1269393" y="2507279"/>
              <a:ext cx="3749765" cy="3524994"/>
            </a:xfrm>
            <a:prstGeom prst="circularArrow">
              <a:avLst>
                <a:gd name="adj1" fmla="val 12500"/>
                <a:gd name="adj2" fmla="val 1130671"/>
                <a:gd name="adj3" fmla="val 20457681"/>
                <a:gd name="adj4" fmla="val 17686597"/>
                <a:gd name="adj5" fmla="val 12047"/>
              </a:avLst>
            </a:prstGeom>
            <a:gradFill>
              <a:gsLst>
                <a:gs pos="0">
                  <a:srgbClr val="03D4A8"/>
                </a:gs>
                <a:gs pos="19000">
                  <a:srgbClr val="21D6E0"/>
                </a:gs>
                <a:gs pos="57000">
                  <a:srgbClr val="0087E6"/>
                </a:gs>
                <a:gs pos="100000">
                  <a:srgbClr val="005CBF"/>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MS PGothic" pitchFamily="34" charset="-128"/>
              </a:endParaRPr>
            </a:p>
          </p:txBody>
        </p:sp>
        <p:sp>
          <p:nvSpPr>
            <p:cNvPr id="16" name="Oval 15"/>
            <p:cNvSpPr/>
            <p:nvPr/>
          </p:nvSpPr>
          <p:spPr bwMode="auto">
            <a:xfrm>
              <a:off x="6522790" y="5227320"/>
              <a:ext cx="437371" cy="447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b="1" dirty="0"/>
                <a:t>3</a:t>
              </a:r>
              <a:endParaRPr kumimoji="0" lang="en-GB" sz="2400" b="1" i="0" u="none" strike="noStrike" cap="none" normalizeH="0" baseline="0" dirty="0" smtClean="0">
                <a:ln>
                  <a:noFill/>
                </a:ln>
                <a:solidFill>
                  <a:schemeClr val="tx1"/>
                </a:solidFill>
                <a:effectLst/>
                <a:latin typeface="Arial" charset="0"/>
                <a:ea typeface="MS PGothic" pitchFamily="34" charset="-128"/>
              </a:endParaRPr>
            </a:p>
          </p:txBody>
        </p:sp>
      </p:grpSp>
    </p:spTree>
    <p:extLst>
      <p:ext uri="{BB962C8B-B14F-4D97-AF65-F5344CB8AC3E}">
        <p14:creationId xmlns:p14="http://schemas.microsoft.com/office/powerpoint/2010/main" val="14101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b="1" smtClean="0"/>
              <a:t>Risk Trade Space</a:t>
            </a:r>
            <a:endParaRPr lang="en-GB" altLang="en-US" b="1" smtClean="0"/>
          </a:p>
        </p:txBody>
      </p:sp>
      <p:sp>
        <p:nvSpPr>
          <p:cNvPr id="32771" name="AutoShape 4"/>
          <p:cNvSpPr>
            <a:spLocks noChangeArrowheads="1"/>
          </p:cNvSpPr>
          <p:nvPr/>
        </p:nvSpPr>
        <p:spPr bwMode="auto">
          <a:xfrm>
            <a:off x="838200" y="1524000"/>
            <a:ext cx="914400" cy="3962400"/>
          </a:xfrm>
          <a:prstGeom prst="upArrow">
            <a:avLst>
              <a:gd name="adj1" fmla="val 50000"/>
              <a:gd name="adj2" fmla="val 108333"/>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a:solidFill>
                  <a:srgbClr val="000000"/>
                </a:solidFill>
              </a:rPr>
              <a:t>??? Probability ???</a:t>
            </a:r>
            <a:endParaRPr lang="en-GB" altLang="en-US" sz="2400" b="1">
              <a:solidFill>
                <a:srgbClr val="000000"/>
              </a:solidFill>
            </a:endParaRPr>
          </a:p>
        </p:txBody>
      </p:sp>
      <p:sp>
        <p:nvSpPr>
          <p:cNvPr id="32772" name="AutoShape 5"/>
          <p:cNvSpPr>
            <a:spLocks noChangeArrowheads="1"/>
          </p:cNvSpPr>
          <p:nvPr/>
        </p:nvSpPr>
        <p:spPr bwMode="auto">
          <a:xfrm>
            <a:off x="2133600" y="5562600"/>
            <a:ext cx="5562600" cy="838200"/>
          </a:xfrm>
          <a:prstGeom prst="rightArrow">
            <a:avLst>
              <a:gd name="adj1" fmla="val 50000"/>
              <a:gd name="adj2" fmla="val 165909"/>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a:solidFill>
                  <a:srgbClr val="000000"/>
                </a:solidFill>
              </a:rPr>
              <a:t>Severity</a:t>
            </a:r>
            <a:endParaRPr lang="en-GB" altLang="en-US" sz="2400" b="1">
              <a:solidFill>
                <a:srgbClr val="000000"/>
              </a:solidFill>
            </a:endParaRPr>
          </a:p>
        </p:txBody>
      </p:sp>
      <p:sp>
        <p:nvSpPr>
          <p:cNvPr id="32773" name="Text Box 7"/>
          <p:cNvSpPr txBox="1">
            <a:spLocks noChangeArrowheads="1"/>
          </p:cNvSpPr>
          <p:nvPr/>
        </p:nvSpPr>
        <p:spPr bwMode="auto">
          <a:xfrm>
            <a:off x="1752600" y="3657600"/>
            <a:ext cx="2133600" cy="646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50000"/>
              </a:spcBef>
              <a:buFontTx/>
              <a:buNone/>
            </a:pPr>
            <a:r>
              <a:rPr lang="en-US" altLang="en-US" sz="1800" b="1">
                <a:solidFill>
                  <a:srgbClr val="000000"/>
                </a:solidFill>
              </a:rPr>
              <a:t>Normal Events, Limited Severity</a:t>
            </a:r>
            <a:endParaRPr lang="en-GB" altLang="en-US" sz="1800" b="1">
              <a:solidFill>
                <a:srgbClr val="000000"/>
              </a:solidFill>
            </a:endParaRPr>
          </a:p>
        </p:txBody>
      </p:sp>
      <p:sp>
        <p:nvSpPr>
          <p:cNvPr id="124936" name="Text Box 8"/>
          <p:cNvSpPr txBox="1">
            <a:spLocks noChangeArrowheads="1"/>
          </p:cNvSpPr>
          <p:nvPr/>
        </p:nvSpPr>
        <p:spPr bwMode="auto">
          <a:xfrm rot="-5400000">
            <a:off x="5745163" y="3760787"/>
            <a:ext cx="2590800" cy="7080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50000"/>
              </a:spcBef>
              <a:buFontTx/>
              <a:buNone/>
            </a:pPr>
            <a:r>
              <a:rPr lang="en-US" altLang="en-US" b="1">
                <a:solidFill>
                  <a:srgbClr val="000000"/>
                </a:solidFill>
              </a:rPr>
              <a:t>Unpredictable Catastrophic Event</a:t>
            </a:r>
            <a:endParaRPr lang="en-GB" altLang="en-US" b="1">
              <a:solidFill>
                <a:srgbClr val="000000"/>
              </a:solidFill>
            </a:endParaRPr>
          </a:p>
        </p:txBody>
      </p:sp>
      <p:grpSp>
        <p:nvGrpSpPr>
          <p:cNvPr id="124939" name="Group 11"/>
          <p:cNvGrpSpPr>
            <a:grpSpLocks/>
          </p:cNvGrpSpPr>
          <p:nvPr/>
        </p:nvGrpSpPr>
        <p:grpSpPr bwMode="auto">
          <a:xfrm>
            <a:off x="2743200" y="1524000"/>
            <a:ext cx="5029200" cy="3895725"/>
            <a:chOff x="1728" y="960"/>
            <a:chExt cx="3168" cy="2454"/>
          </a:xfrm>
        </p:grpSpPr>
        <p:sp>
          <p:nvSpPr>
            <p:cNvPr id="32779" name="AutoShape 6"/>
            <p:cNvSpPr>
              <a:spLocks noChangeArrowheads="1"/>
            </p:cNvSpPr>
            <p:nvPr/>
          </p:nvSpPr>
          <p:spPr bwMode="auto">
            <a:xfrm>
              <a:off x="3888" y="960"/>
              <a:ext cx="1008" cy="768"/>
            </a:xfrm>
            <a:custGeom>
              <a:avLst/>
              <a:gdLst>
                <a:gd name="T0" fmla="*/ 1 w 21600"/>
                <a:gd name="T1" fmla="*/ 0 h 21600"/>
                <a:gd name="T2" fmla="*/ 0 w 21600"/>
                <a:gd name="T3" fmla="*/ 0 h 21600"/>
                <a:gd name="T4" fmla="*/ 0 w 21600"/>
                <a:gd name="T5" fmla="*/ 0 h 21600"/>
                <a:gd name="T6" fmla="*/ 0 w 21600"/>
                <a:gd name="T7" fmla="*/ 1 h 21600"/>
                <a:gd name="T8" fmla="*/ 1 w 21600"/>
                <a:gd name="T9" fmla="*/ 1 h 21600"/>
                <a:gd name="T10" fmla="*/ 2 w 21600"/>
                <a:gd name="T11" fmla="*/ 1 h 21600"/>
                <a:gd name="T12" fmla="*/ 2 w 21600"/>
                <a:gd name="T13" fmla="*/ 0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1 w 21600"/>
                <a:gd name="T25" fmla="*/ 3150 h 21600"/>
                <a:gd name="T26" fmla="*/ 18429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0" name="Line 9"/>
            <p:cNvSpPr>
              <a:spLocks noChangeShapeType="1"/>
            </p:cNvSpPr>
            <p:nvPr/>
          </p:nvSpPr>
          <p:spPr bwMode="auto">
            <a:xfrm flipH="1">
              <a:off x="2736" y="1632"/>
              <a:ext cx="1200" cy="115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1" name="Text Box 10"/>
            <p:cNvSpPr txBox="1">
              <a:spLocks noChangeArrowheads="1"/>
            </p:cNvSpPr>
            <p:nvPr/>
          </p:nvSpPr>
          <p:spPr bwMode="auto">
            <a:xfrm>
              <a:off x="1728" y="2832"/>
              <a:ext cx="1968"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50000"/>
                </a:spcBef>
                <a:buFontTx/>
                <a:buNone/>
              </a:pPr>
              <a:r>
                <a:rPr lang="en-US" altLang="en-US" sz="1800" b="1">
                  <a:solidFill>
                    <a:srgbClr val="000000"/>
                  </a:solidFill>
                </a:rPr>
                <a:t>If probability difficult to quantify, only approach is to limit impact</a:t>
              </a:r>
              <a:endParaRPr lang="en-GB" altLang="en-US" b="1">
                <a:solidFill>
                  <a:srgbClr val="000000"/>
                </a:solidFill>
              </a:endParaRPr>
            </a:p>
          </p:txBody>
        </p:sp>
      </p:grpSp>
      <p:sp>
        <p:nvSpPr>
          <p:cNvPr id="32776" name="AutoShape 4"/>
          <p:cNvSpPr>
            <a:spLocks noChangeArrowheads="1"/>
          </p:cNvSpPr>
          <p:nvPr/>
        </p:nvSpPr>
        <p:spPr bwMode="auto">
          <a:xfrm>
            <a:off x="87313" y="1524000"/>
            <a:ext cx="914400" cy="3962400"/>
          </a:xfrm>
          <a:prstGeom prst="upArrow">
            <a:avLst>
              <a:gd name="adj1" fmla="val 50000"/>
              <a:gd name="adj2" fmla="val 108333"/>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a:solidFill>
                  <a:srgbClr val="000000"/>
                </a:solidFill>
              </a:rPr>
              <a:t>Feasability</a:t>
            </a:r>
            <a:endParaRPr lang="en-GB" altLang="en-US" sz="2400" b="1">
              <a:solidFill>
                <a:srgbClr val="000000"/>
              </a:solidFill>
            </a:endParaRPr>
          </a:p>
        </p:txBody>
      </p:sp>
      <p:sp>
        <p:nvSpPr>
          <p:cNvPr id="32778" name="Slide Number Placeholder 2"/>
          <p:cNvSpPr>
            <a:spLocks noGrp="1"/>
          </p:cNvSpPr>
          <p:nvPr>
            <p:ph type="sldNum" sz="quarter" idx="11"/>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357EA0D-9968-444A-8599-EA2054B05A0E}" type="slidenum">
              <a:rPr lang="en-US" altLang="en-US" smtClean="0">
                <a:solidFill>
                  <a:srgbClr val="B4BAC0"/>
                </a:solidFill>
              </a:rPr>
              <a:pPr eaLnBrk="1" hangingPunct="1"/>
              <a:t>5</a:t>
            </a:fld>
            <a:endParaRPr lang="en-US" altLang="en-US" smtClean="0">
              <a:solidFill>
                <a:srgbClr val="B4BAC0"/>
              </a:solidFill>
            </a:endParaRPr>
          </a:p>
        </p:txBody>
      </p:sp>
    </p:spTree>
    <p:extLst>
      <p:ext uri="{BB962C8B-B14F-4D97-AF65-F5344CB8AC3E}">
        <p14:creationId xmlns:p14="http://schemas.microsoft.com/office/powerpoint/2010/main" val="265843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pPr eaLnBrk="1" hangingPunct="1"/>
            <a:r>
              <a:rPr lang="en-GB" altLang="en-US" b="1" dirty="0" smtClean="0"/>
              <a:t>Implementing Mitigation Barriers</a:t>
            </a:r>
          </a:p>
        </p:txBody>
      </p:sp>
      <p:grpSp>
        <p:nvGrpSpPr>
          <p:cNvPr id="4" name="Group 3"/>
          <p:cNvGrpSpPr/>
          <p:nvPr/>
        </p:nvGrpSpPr>
        <p:grpSpPr>
          <a:xfrm>
            <a:off x="152400" y="2027323"/>
            <a:ext cx="6096000" cy="3311757"/>
            <a:chOff x="152400" y="2403243"/>
            <a:chExt cx="6096000" cy="3311757"/>
          </a:xfrm>
        </p:grpSpPr>
        <p:sp>
          <p:nvSpPr>
            <p:cNvPr id="65540" name="Text Box 4"/>
            <p:cNvSpPr txBox="1">
              <a:spLocks noChangeArrowheads="1"/>
            </p:cNvSpPr>
            <p:nvPr/>
          </p:nvSpPr>
          <p:spPr bwMode="auto">
            <a:xfrm>
              <a:off x="152400" y="2403243"/>
              <a:ext cx="2590800" cy="221653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algn="ctr" eaLnBrk="1" hangingPunct="1">
                <a:spcBef>
                  <a:spcPct val="50000"/>
                </a:spcBef>
                <a:buClrTx/>
                <a:buSzTx/>
                <a:buFontTx/>
                <a:buNone/>
              </a:pPr>
              <a:r>
                <a:rPr lang="en-US" altLang="en-US" sz="2000" b="1" dirty="0">
                  <a:latin typeface="Arial" charset="0"/>
                  <a:ea typeface="ＭＳ Ｐゴシック" pitchFamily="34" charset="-128"/>
                </a:rPr>
                <a:t>Prevent Transmission of RFI</a:t>
              </a:r>
            </a:p>
            <a:p>
              <a:pPr eaLnBrk="1" hangingPunct="1">
                <a:spcBef>
                  <a:spcPct val="50000"/>
                </a:spcBef>
                <a:buClrTx/>
                <a:buSzTx/>
                <a:buFontTx/>
                <a:buChar char="-"/>
              </a:pPr>
              <a:r>
                <a:rPr lang="en-US" altLang="en-US" sz="2000" dirty="0">
                  <a:latin typeface="Arial" charset="0"/>
                  <a:ea typeface="ＭＳ Ｐゴシック" pitchFamily="34" charset="-128"/>
                </a:rPr>
                <a:t> </a:t>
              </a:r>
              <a:r>
                <a:rPr lang="en-US" altLang="en-US" sz="1800" dirty="0">
                  <a:latin typeface="Arial" charset="0"/>
                  <a:ea typeface="ＭＳ Ｐゴシック" pitchFamily="34" charset="-128"/>
                </a:rPr>
                <a:t>Regulatory Control and Enforcement</a:t>
              </a:r>
            </a:p>
            <a:p>
              <a:pPr eaLnBrk="1" hangingPunct="1">
                <a:spcBef>
                  <a:spcPct val="50000"/>
                </a:spcBef>
                <a:buClrTx/>
                <a:buSzTx/>
                <a:buFontTx/>
                <a:buChar char="-"/>
              </a:pPr>
              <a:r>
                <a:rPr lang="en-US" altLang="en-US" sz="1800" dirty="0">
                  <a:latin typeface="Arial" charset="0"/>
                  <a:ea typeface="ＭＳ Ｐゴシック" pitchFamily="34" charset="-128"/>
                </a:rPr>
                <a:t> Outreach</a:t>
              </a:r>
              <a:endParaRPr lang="en-GB" altLang="en-US" sz="1800" dirty="0">
                <a:latin typeface="Arial" charset="0"/>
                <a:ea typeface="ＭＳ Ｐゴシック" pitchFamily="34" charset="-128"/>
              </a:endParaRPr>
            </a:p>
          </p:txBody>
        </p:sp>
        <p:sp>
          <p:nvSpPr>
            <p:cNvPr id="65543" name="Text Box 8"/>
            <p:cNvSpPr txBox="1">
              <a:spLocks noChangeArrowheads="1"/>
            </p:cNvSpPr>
            <p:nvPr/>
          </p:nvSpPr>
          <p:spPr bwMode="auto">
            <a:xfrm>
              <a:off x="2971800" y="5314793"/>
              <a:ext cx="3276600" cy="40020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50000"/>
                </a:spcBef>
                <a:buClrTx/>
                <a:buSzTx/>
                <a:buFontTx/>
                <a:buNone/>
              </a:pPr>
              <a:r>
                <a:rPr lang="en-US" altLang="en-US" sz="2000" b="1" dirty="0">
                  <a:latin typeface="Arial" charset="0"/>
                  <a:ea typeface="ＭＳ Ｐゴシック" pitchFamily="34" charset="-128"/>
                </a:rPr>
                <a:t>GNSS RFI Vulnerability</a:t>
              </a:r>
              <a:endParaRPr lang="en-GB" altLang="en-US" sz="2000" b="1" dirty="0">
                <a:latin typeface="Arial" charset="0"/>
                <a:ea typeface="ＭＳ Ｐゴシック" pitchFamily="34" charset="-128"/>
              </a:endParaRPr>
            </a:p>
          </p:txBody>
        </p:sp>
        <p:sp>
          <p:nvSpPr>
            <p:cNvPr id="65546" name="AutoShape 11"/>
            <p:cNvSpPr>
              <a:spLocks noChangeArrowheads="1"/>
            </p:cNvSpPr>
            <p:nvPr/>
          </p:nvSpPr>
          <p:spPr bwMode="auto">
            <a:xfrm>
              <a:off x="2705100" y="4619774"/>
              <a:ext cx="1399540" cy="571639"/>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grpSp>
        <p:nvGrpSpPr>
          <p:cNvPr id="3" name="Group 2"/>
          <p:cNvGrpSpPr/>
          <p:nvPr/>
        </p:nvGrpSpPr>
        <p:grpSpPr>
          <a:xfrm>
            <a:off x="4856480" y="2108623"/>
            <a:ext cx="4135120" cy="2706871"/>
            <a:chOff x="4856480" y="2484543"/>
            <a:chExt cx="4135120" cy="2706871"/>
          </a:xfrm>
        </p:grpSpPr>
        <p:sp>
          <p:nvSpPr>
            <p:cNvPr id="65542" name="Text Box 7"/>
            <p:cNvSpPr txBox="1">
              <a:spLocks noChangeArrowheads="1"/>
            </p:cNvSpPr>
            <p:nvPr/>
          </p:nvSpPr>
          <p:spPr bwMode="auto">
            <a:xfrm>
              <a:off x="6400800" y="2484543"/>
              <a:ext cx="2590800" cy="223192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algn="ctr" eaLnBrk="1" hangingPunct="1">
                <a:spcBef>
                  <a:spcPct val="50000"/>
                </a:spcBef>
                <a:buClrTx/>
                <a:buSzTx/>
                <a:buFontTx/>
                <a:buNone/>
              </a:pPr>
              <a:r>
                <a:rPr lang="en-US" altLang="en-US" sz="2000" b="1" dirty="0">
                  <a:latin typeface="Arial" charset="0"/>
                  <a:ea typeface="ＭＳ Ｐゴシック" pitchFamily="34" charset="-128"/>
                </a:rPr>
                <a:t>Limit Severity of Impact</a:t>
              </a:r>
            </a:p>
            <a:p>
              <a:pPr eaLnBrk="1" hangingPunct="1">
                <a:spcBef>
                  <a:spcPct val="50000"/>
                </a:spcBef>
                <a:buClrTx/>
                <a:buSzTx/>
                <a:buFontTx/>
                <a:buChar char="-"/>
              </a:pPr>
              <a:r>
                <a:rPr lang="en-US" altLang="en-US" sz="1800" dirty="0">
                  <a:latin typeface="Arial" charset="0"/>
                  <a:ea typeface="ＭＳ Ｐゴシック" pitchFamily="34" charset="-128"/>
                </a:rPr>
                <a:t> CNS/ATM Integration</a:t>
              </a:r>
            </a:p>
            <a:p>
              <a:pPr eaLnBrk="1" hangingPunct="1">
                <a:spcBef>
                  <a:spcPct val="50000"/>
                </a:spcBef>
                <a:buClrTx/>
                <a:buSzTx/>
                <a:buFontTx/>
                <a:buChar char="-"/>
              </a:pPr>
              <a:r>
                <a:rPr lang="en-US" altLang="en-US" sz="1800" dirty="0">
                  <a:latin typeface="Arial" charset="0"/>
                  <a:ea typeface="ＭＳ Ｐゴシック" pitchFamily="34" charset="-128"/>
                </a:rPr>
                <a:t> A-PNT</a:t>
              </a:r>
            </a:p>
            <a:p>
              <a:pPr eaLnBrk="1" hangingPunct="1">
                <a:spcBef>
                  <a:spcPct val="50000"/>
                </a:spcBef>
                <a:buClrTx/>
                <a:buSzTx/>
                <a:buFontTx/>
                <a:buChar char="-"/>
              </a:pPr>
              <a:r>
                <a:rPr lang="en-US" altLang="en-US" sz="1800" dirty="0">
                  <a:latin typeface="Arial" charset="0"/>
                  <a:ea typeface="ＭＳ Ｐゴシック" pitchFamily="34" charset="-128"/>
                </a:rPr>
                <a:t> </a:t>
              </a:r>
              <a:r>
                <a:rPr lang="en-US" altLang="en-US" sz="1800" b="1" dirty="0">
                  <a:solidFill>
                    <a:srgbClr val="FF0000"/>
                  </a:solidFill>
                  <a:latin typeface="Arial" charset="0"/>
                  <a:ea typeface="ＭＳ Ｐゴシック" pitchFamily="34" charset="-128"/>
                </a:rPr>
                <a:t>Detection &amp; Resolution</a:t>
              </a:r>
              <a:endParaRPr lang="en-GB" altLang="en-US" sz="1800" b="1" dirty="0">
                <a:solidFill>
                  <a:srgbClr val="FF0000"/>
                </a:solidFill>
                <a:latin typeface="Arial" charset="0"/>
                <a:ea typeface="ＭＳ Ｐゴシック" pitchFamily="34" charset="-128"/>
              </a:endParaRPr>
            </a:p>
          </p:txBody>
        </p:sp>
        <p:sp>
          <p:nvSpPr>
            <p:cNvPr id="65545" name="AutoShape 10"/>
            <p:cNvSpPr>
              <a:spLocks noChangeArrowheads="1"/>
            </p:cNvSpPr>
            <p:nvPr/>
          </p:nvSpPr>
          <p:spPr bwMode="auto">
            <a:xfrm>
              <a:off x="6019800" y="2967261"/>
              <a:ext cx="304800" cy="685967"/>
            </a:xfrm>
            <a:prstGeom prst="rightArrow">
              <a:avLst>
                <a:gd name="adj1" fmla="val 50000"/>
                <a:gd name="adj2"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sp>
          <p:nvSpPr>
            <p:cNvPr id="65547" name="AutoShape 12"/>
            <p:cNvSpPr>
              <a:spLocks noChangeArrowheads="1"/>
            </p:cNvSpPr>
            <p:nvPr/>
          </p:nvSpPr>
          <p:spPr bwMode="auto">
            <a:xfrm flipH="1">
              <a:off x="4856480" y="4581665"/>
              <a:ext cx="1468120" cy="609749"/>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grpSp>
        <p:nvGrpSpPr>
          <p:cNvPr id="2" name="Group 1"/>
          <p:cNvGrpSpPr/>
          <p:nvPr/>
        </p:nvGrpSpPr>
        <p:grpSpPr>
          <a:xfrm>
            <a:off x="2819400" y="1676718"/>
            <a:ext cx="3048000" cy="3138775"/>
            <a:chOff x="2819400" y="2052638"/>
            <a:chExt cx="3048000" cy="3138775"/>
          </a:xfrm>
        </p:grpSpPr>
        <p:sp>
          <p:nvSpPr>
            <p:cNvPr id="65541" name="Text Box 6"/>
            <p:cNvSpPr txBox="1">
              <a:spLocks noChangeArrowheads="1"/>
            </p:cNvSpPr>
            <p:nvPr/>
          </p:nvSpPr>
          <p:spPr bwMode="auto">
            <a:xfrm>
              <a:off x="3276600" y="2052638"/>
              <a:ext cx="2590800" cy="158543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algn="ctr" eaLnBrk="1" hangingPunct="1">
                <a:spcBef>
                  <a:spcPct val="50000"/>
                </a:spcBef>
                <a:buClrTx/>
                <a:buSzTx/>
                <a:buFontTx/>
                <a:buNone/>
              </a:pPr>
              <a:r>
                <a:rPr lang="en-US" altLang="en-US" sz="2000" b="1" dirty="0">
                  <a:latin typeface="Arial" charset="0"/>
                  <a:ea typeface="ＭＳ Ｐゴシック" pitchFamily="34" charset="-128"/>
                </a:rPr>
                <a:t>Prevent GNSS Service Outage</a:t>
              </a:r>
            </a:p>
            <a:p>
              <a:pPr eaLnBrk="1" hangingPunct="1">
                <a:spcBef>
                  <a:spcPct val="50000"/>
                </a:spcBef>
                <a:buClrTx/>
                <a:buSzTx/>
                <a:buFontTx/>
                <a:buChar char="-"/>
              </a:pPr>
              <a:r>
                <a:rPr lang="en-US" altLang="en-US" sz="2000" dirty="0">
                  <a:latin typeface="Arial" charset="0"/>
                  <a:ea typeface="ＭＳ Ｐゴシック" pitchFamily="34" charset="-128"/>
                </a:rPr>
                <a:t> </a:t>
              </a:r>
              <a:r>
                <a:rPr lang="en-US" altLang="en-US" sz="1800" dirty="0">
                  <a:latin typeface="Arial" charset="0"/>
                  <a:ea typeface="ＭＳ Ｐゴシック" pitchFamily="34" charset="-128"/>
                </a:rPr>
                <a:t>GNSS Resilience</a:t>
              </a:r>
            </a:p>
            <a:p>
              <a:pPr eaLnBrk="1" hangingPunct="1">
                <a:spcBef>
                  <a:spcPct val="50000"/>
                </a:spcBef>
                <a:buClrTx/>
                <a:buSzTx/>
                <a:buFontTx/>
                <a:buChar char="-"/>
              </a:pPr>
              <a:r>
                <a:rPr lang="en-US" altLang="en-US" sz="1800" dirty="0">
                  <a:latin typeface="Arial" charset="0"/>
                  <a:ea typeface="ＭＳ Ｐゴシック" pitchFamily="34" charset="-128"/>
                </a:rPr>
                <a:t> On-board Integration</a:t>
              </a:r>
              <a:endParaRPr lang="en-GB" altLang="en-US" sz="1800" dirty="0">
                <a:latin typeface="Arial" charset="0"/>
                <a:ea typeface="ＭＳ Ｐゴシック" pitchFamily="34" charset="-128"/>
              </a:endParaRPr>
            </a:p>
          </p:txBody>
        </p:sp>
        <p:sp>
          <p:nvSpPr>
            <p:cNvPr id="65544" name="AutoShape 9"/>
            <p:cNvSpPr>
              <a:spLocks noChangeArrowheads="1"/>
            </p:cNvSpPr>
            <p:nvPr/>
          </p:nvSpPr>
          <p:spPr bwMode="auto">
            <a:xfrm>
              <a:off x="2819400" y="2967261"/>
              <a:ext cx="304800" cy="685967"/>
            </a:xfrm>
            <a:prstGeom prst="rightArrow">
              <a:avLst>
                <a:gd name="adj1" fmla="val 50000"/>
                <a:gd name="adj2"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sp>
          <p:nvSpPr>
            <p:cNvPr id="65548" name="AutoShape 13"/>
            <p:cNvSpPr>
              <a:spLocks noChangeArrowheads="1"/>
            </p:cNvSpPr>
            <p:nvPr/>
          </p:nvSpPr>
          <p:spPr bwMode="auto">
            <a:xfrm flipH="1">
              <a:off x="4490720" y="3691337"/>
              <a:ext cx="365760" cy="1500076"/>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grpSp>
        <p:nvGrpSpPr>
          <p:cNvPr id="7" name="Group 6"/>
          <p:cNvGrpSpPr/>
          <p:nvPr/>
        </p:nvGrpSpPr>
        <p:grpSpPr>
          <a:xfrm>
            <a:off x="5476240" y="4243854"/>
            <a:ext cx="3515360" cy="2370306"/>
            <a:chOff x="5476240" y="4243854"/>
            <a:chExt cx="3515360" cy="2370306"/>
          </a:xfrm>
        </p:grpSpPr>
        <p:sp>
          <p:nvSpPr>
            <p:cNvPr id="5" name="Rounded Rectangle 4"/>
            <p:cNvSpPr/>
            <p:nvPr/>
          </p:nvSpPr>
          <p:spPr bwMode="auto">
            <a:xfrm>
              <a:off x="5476240" y="5547360"/>
              <a:ext cx="3515360" cy="1066800"/>
            </a:xfrm>
            <a:prstGeom prst="roundRect">
              <a:avLst/>
            </a:prstGeom>
            <a:noFill/>
            <a:ln w="31750" cap="flat" cmpd="sng" algn="ctr">
              <a:solidFill>
                <a:schemeClr val="tx1"/>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MS PGothic" pitchFamily="34" charset="-128"/>
                </a:rPr>
                <a:t>Supported by Threat Monitoring Networks </a:t>
              </a:r>
              <a:r>
                <a:rPr kumimoji="0" lang="en-GB" sz="1600" b="0" i="0" u="none" strike="noStrike" cap="none" normalizeH="0" baseline="0" dirty="0" smtClean="0">
                  <a:ln>
                    <a:noFill/>
                  </a:ln>
                  <a:solidFill>
                    <a:schemeClr val="tx1"/>
                  </a:solidFill>
                  <a:effectLst/>
                  <a:latin typeface="Arial" charset="0"/>
                  <a:ea typeface="MS PGothic" pitchFamily="34" charset="-128"/>
                </a:rPr>
                <a:t>(Preventive &amp; Reactive Role)</a:t>
              </a:r>
              <a:endParaRPr kumimoji="0" lang="en-GB" sz="2000" b="0" i="0" u="none" strike="noStrike" cap="none" normalizeH="0" baseline="0" dirty="0" smtClean="0">
                <a:ln>
                  <a:noFill/>
                </a:ln>
                <a:solidFill>
                  <a:schemeClr val="tx1"/>
                </a:solidFill>
                <a:effectLst/>
                <a:latin typeface="Arial" charset="0"/>
                <a:ea typeface="MS PGothic" pitchFamily="34" charset="-128"/>
              </a:endParaRPr>
            </a:p>
          </p:txBody>
        </p:sp>
        <p:sp>
          <p:nvSpPr>
            <p:cNvPr id="6" name="Up Arrow 5"/>
            <p:cNvSpPr/>
            <p:nvPr/>
          </p:nvSpPr>
          <p:spPr bwMode="auto">
            <a:xfrm>
              <a:off x="7061200" y="4243854"/>
              <a:ext cx="375920" cy="1201906"/>
            </a:xfrm>
            <a:prstGeom prst="upArrow">
              <a:avLst/>
            </a:prstGeom>
            <a:solidFill>
              <a:schemeClr val="accent2">
                <a:alpha val="67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MS PGothic" pitchFamily="34" charset="-128"/>
              </a:endParaRPr>
            </a:p>
          </p:txBody>
        </p:sp>
      </p:grpSp>
      <p:sp>
        <p:nvSpPr>
          <p:cNvPr id="9" name="Slide Number Placeholder 8"/>
          <p:cNvSpPr>
            <a:spLocks noGrp="1"/>
          </p:cNvSpPr>
          <p:nvPr>
            <p:ph type="sldNum" sz="quarter" idx="11"/>
          </p:nvPr>
        </p:nvSpPr>
        <p:spPr/>
        <p:txBody>
          <a:bodyPr/>
          <a:lstStyle/>
          <a:p>
            <a:pPr>
              <a:defRPr/>
            </a:pPr>
            <a:fld id="{87A63F13-1B1A-4D23-9933-6564BFD06A78}" type="slidenum">
              <a:rPr lang="en-US" altLang="en-US" smtClean="0"/>
              <a:pPr>
                <a:defRPr/>
              </a:pPr>
              <a:t>6</a:t>
            </a:fld>
            <a:endParaRPr lang="en-US" altLang="en-US"/>
          </a:p>
        </p:txBody>
      </p:sp>
      <p:sp>
        <p:nvSpPr>
          <p:cNvPr id="10" name="TextBox 9"/>
          <p:cNvSpPr txBox="1"/>
          <p:nvPr/>
        </p:nvSpPr>
        <p:spPr>
          <a:xfrm>
            <a:off x="185420" y="5547360"/>
            <a:ext cx="5039360" cy="1015663"/>
          </a:xfrm>
          <a:prstGeom prst="rect">
            <a:avLst/>
          </a:prstGeom>
          <a:noFill/>
        </p:spPr>
        <p:txBody>
          <a:bodyPr wrap="square" rtlCol="0">
            <a:spAutoFit/>
          </a:bodyPr>
          <a:lstStyle/>
          <a:p>
            <a:r>
              <a:rPr lang="en-GB" sz="2000" i="1" dirty="0" smtClean="0"/>
              <a:t>Note: Limiting “success probability” of intentional RFI limits likelihood of events (exposure to detection)</a:t>
            </a:r>
            <a:endParaRPr lang="en-GB" sz="2000" i="1" dirty="0"/>
          </a:p>
        </p:txBody>
      </p:sp>
    </p:spTree>
    <p:extLst>
      <p:ext uri="{BB962C8B-B14F-4D97-AF65-F5344CB8AC3E}">
        <p14:creationId xmlns:p14="http://schemas.microsoft.com/office/powerpoint/2010/main" val="2708181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Meeting “Stated ATCO Requirement”</a:t>
            </a:r>
            <a:endParaRPr lang="en-GB" b="1" dirty="0"/>
          </a:p>
        </p:txBody>
      </p:sp>
      <p:sp>
        <p:nvSpPr>
          <p:cNvPr id="3" name="Content Placeholder 2"/>
          <p:cNvSpPr>
            <a:spLocks noGrp="1"/>
          </p:cNvSpPr>
          <p:nvPr>
            <p:ph idx="1"/>
          </p:nvPr>
        </p:nvSpPr>
        <p:spPr>
          <a:xfrm>
            <a:off x="579120" y="1513840"/>
            <a:ext cx="7879080" cy="4826000"/>
          </a:xfrm>
        </p:spPr>
        <p:txBody>
          <a:bodyPr/>
          <a:lstStyle/>
          <a:p>
            <a:pPr>
              <a:defRPr/>
            </a:pPr>
            <a:r>
              <a:rPr lang="en-GB" dirty="0" smtClean="0"/>
              <a:t>Budapest GPS Outage Simulations:</a:t>
            </a:r>
          </a:p>
          <a:p>
            <a:pPr lvl="1">
              <a:defRPr/>
            </a:pPr>
            <a:r>
              <a:rPr lang="en-GB" sz="1800" b="1" dirty="0" smtClean="0"/>
              <a:t>“Tell me when event starts, when it ends, and how many sectors are affected”</a:t>
            </a:r>
          </a:p>
          <a:p>
            <a:pPr lvl="1">
              <a:defRPr/>
            </a:pPr>
            <a:r>
              <a:rPr lang="en-GB" sz="1800" dirty="0" smtClean="0"/>
              <a:t>No simple technical solutions exist today</a:t>
            </a:r>
          </a:p>
          <a:p>
            <a:pPr lvl="1">
              <a:defRPr/>
            </a:pPr>
            <a:r>
              <a:rPr lang="en-GB" sz="1800" dirty="0" smtClean="0"/>
              <a:t>Allows contingency planning through planner ATCO</a:t>
            </a:r>
            <a:endParaRPr lang="en-GB" dirty="0" smtClean="0"/>
          </a:p>
          <a:p>
            <a:pPr lvl="1">
              <a:defRPr/>
            </a:pPr>
            <a:endParaRPr lang="en-GB" sz="1800" dirty="0"/>
          </a:p>
          <a:p>
            <a:pPr marL="342900" lvl="1" indent="-342900">
              <a:defRPr/>
            </a:pPr>
            <a:r>
              <a:rPr lang="en-GB" b="1" dirty="0"/>
              <a:t>Best to monitor at the </a:t>
            </a:r>
            <a:r>
              <a:rPr lang="en-GB" b="1" dirty="0" smtClean="0"/>
              <a:t>impact source</a:t>
            </a:r>
            <a:r>
              <a:rPr lang="en-GB" b="1" dirty="0"/>
              <a:t>: aircraft </a:t>
            </a:r>
            <a:r>
              <a:rPr lang="en-GB" b="1" dirty="0" smtClean="0"/>
              <a:t>receiver</a:t>
            </a:r>
          </a:p>
          <a:p>
            <a:pPr lvl="1">
              <a:defRPr/>
            </a:pPr>
            <a:r>
              <a:rPr lang="en-GB" sz="1800" dirty="0" smtClean="0"/>
              <a:t>Currently, only pilot can observe receiver outage</a:t>
            </a:r>
          </a:p>
          <a:p>
            <a:pPr lvl="1">
              <a:defRPr/>
            </a:pPr>
            <a:r>
              <a:rPr lang="en-GB" sz="1800" dirty="0" smtClean="0"/>
              <a:t>Subsequent reporting requires support at regional and global level to determine probable cause (only RFI is local problem)</a:t>
            </a:r>
          </a:p>
          <a:p>
            <a:pPr lvl="1">
              <a:defRPr/>
            </a:pPr>
            <a:r>
              <a:rPr lang="en-GB" sz="1800" dirty="0" smtClean="0"/>
              <a:t>Provides essential risk assessment link</a:t>
            </a:r>
            <a:r>
              <a:rPr lang="en-GB" sz="1800" dirty="0"/>
              <a:t> </a:t>
            </a:r>
            <a:r>
              <a:rPr lang="en-GB" sz="1800" dirty="0" smtClean="0"/>
              <a:t>on operational impact</a:t>
            </a:r>
          </a:p>
          <a:p>
            <a:pPr lvl="1">
              <a:defRPr/>
            </a:pPr>
            <a:r>
              <a:rPr lang="en-GB" sz="1800" b="1" dirty="0" smtClean="0"/>
              <a:t>Try to get as much information from the air as possible before starting search on ground: </a:t>
            </a:r>
            <a:r>
              <a:rPr lang="en-GB" sz="1800" b="1" i="1" dirty="0" smtClean="0"/>
              <a:t>cooperative approach for efficiency</a:t>
            </a:r>
          </a:p>
        </p:txBody>
      </p:sp>
      <p:sp>
        <p:nvSpPr>
          <p:cNvPr id="4" name="Slide Number Placeholder 3"/>
          <p:cNvSpPr>
            <a:spLocks noGrp="1"/>
          </p:cNvSpPr>
          <p:nvPr>
            <p:ph type="sldNum" sz="quarter" idx="11"/>
          </p:nvPr>
        </p:nvSpPr>
        <p:spPr/>
        <p:txBody>
          <a:bodyPr/>
          <a:lstStyle/>
          <a:p>
            <a:pPr>
              <a:defRPr/>
            </a:pPr>
            <a:fld id="{87A63F13-1B1A-4D23-9933-6564BFD06A78}" type="slidenum">
              <a:rPr lang="en-US" altLang="en-US" smtClean="0"/>
              <a:pPr>
                <a:defRPr/>
              </a:pPr>
              <a:t>7</a:t>
            </a:fld>
            <a:endParaRPr lang="en-US" altLang="en-US"/>
          </a:p>
        </p:txBody>
      </p:sp>
      <p:sp>
        <p:nvSpPr>
          <p:cNvPr id="6" name="TextBox 5"/>
          <p:cNvSpPr txBox="1"/>
          <p:nvPr/>
        </p:nvSpPr>
        <p:spPr>
          <a:xfrm>
            <a:off x="904240" y="6167120"/>
            <a:ext cx="5842000" cy="400110"/>
          </a:xfrm>
          <a:prstGeom prst="rect">
            <a:avLst/>
          </a:prstGeom>
          <a:noFill/>
        </p:spPr>
        <p:txBody>
          <a:bodyPr wrap="square" rtlCol="0">
            <a:spAutoFit/>
          </a:bodyPr>
          <a:lstStyle/>
          <a:p>
            <a:r>
              <a:rPr lang="en-GB" sz="2000" dirty="0" smtClean="0"/>
              <a:t>ATCO = Air Traffic Control Officer</a:t>
            </a:r>
            <a:endParaRPr lang="en-GB" sz="2000" dirty="0"/>
          </a:p>
        </p:txBody>
      </p:sp>
    </p:spTree>
    <p:extLst>
      <p:ext uri="{BB962C8B-B14F-4D97-AF65-F5344CB8AC3E}">
        <p14:creationId xmlns:p14="http://schemas.microsoft.com/office/powerpoint/2010/main" val="2567963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GPS OUT Reporting Streams Today</a:t>
            </a:r>
            <a:endParaRPr lang="en-GB" b="1" dirty="0"/>
          </a:p>
        </p:txBody>
      </p:sp>
      <p:sp>
        <p:nvSpPr>
          <p:cNvPr id="4" name="Slide Number Placeholder 3"/>
          <p:cNvSpPr>
            <a:spLocks noGrp="1"/>
          </p:cNvSpPr>
          <p:nvPr>
            <p:ph type="sldNum" sz="quarter" idx="11"/>
          </p:nvPr>
        </p:nvSpPr>
        <p:spPr/>
        <p:txBody>
          <a:bodyPr/>
          <a:lstStyle/>
          <a:p>
            <a:pPr>
              <a:defRPr/>
            </a:pPr>
            <a:fld id="{87A63F13-1B1A-4D23-9933-6564BFD06A78}" type="slidenum">
              <a:rPr lang="en-US" altLang="en-US" smtClean="0"/>
              <a:pPr>
                <a:defRPr/>
              </a:pPr>
              <a:t>8</a:t>
            </a:fld>
            <a:endParaRPr lang="en-US" altLang="en-US"/>
          </a:p>
        </p:txBody>
      </p:sp>
      <p:grpSp>
        <p:nvGrpSpPr>
          <p:cNvPr id="9" name="Group 8"/>
          <p:cNvGrpSpPr/>
          <p:nvPr/>
        </p:nvGrpSpPr>
        <p:grpSpPr>
          <a:xfrm>
            <a:off x="2595880" y="2669521"/>
            <a:ext cx="3896360" cy="1414799"/>
            <a:chOff x="2484120" y="2446001"/>
            <a:chExt cx="3896360" cy="1414799"/>
          </a:xfrm>
        </p:grpSpPr>
        <p:sp>
          <p:nvSpPr>
            <p:cNvPr id="7" name="Rectangle 6"/>
            <p:cNvSpPr/>
            <p:nvPr/>
          </p:nvSpPr>
          <p:spPr bwMode="auto">
            <a:xfrm>
              <a:off x="2484120" y="2446001"/>
              <a:ext cx="3855720" cy="1414799"/>
            </a:xfrm>
            <a:prstGeom prst="rect">
              <a:avLst/>
            </a:prstGeom>
            <a:solidFill>
              <a:schemeClr val="accent1">
                <a:alpha val="15000"/>
              </a:scheme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MS PGothic" pitchFamily="34" charset="-128"/>
              </a:endParaRPr>
            </a:p>
          </p:txBody>
        </p:sp>
        <p:pic>
          <p:nvPicPr>
            <p:cNvPr id="6" name="Picture 39" descr="https://encrypted-tbn3.gstatic.com/images?q=tbn:ANd9GcR8e76Oc-Di7eSgd6Kmp0hH525C6g-mQ6LH6bVxED2z7EcVhqYrpGb5_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451" y="2535873"/>
              <a:ext cx="1143871" cy="124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0" y="2881313"/>
              <a:ext cx="2529840" cy="923330"/>
            </a:xfrm>
            <a:prstGeom prst="rect">
              <a:avLst/>
            </a:prstGeom>
            <a:noFill/>
          </p:spPr>
          <p:txBody>
            <a:bodyPr wrap="square" rtlCol="0">
              <a:spAutoFit/>
            </a:bodyPr>
            <a:lstStyle/>
            <a:p>
              <a:pPr marL="342900" indent="-342900">
                <a:buFont typeface="Wingdings" panose="05000000000000000000" pitchFamily="2" charset="2"/>
                <a:buChar char="Ø"/>
              </a:pPr>
              <a:r>
                <a:rPr lang="en-GB" sz="1800" dirty="0" smtClean="0"/>
                <a:t>Airline OPS </a:t>
              </a:r>
              <a:r>
                <a:rPr lang="en-GB" sz="1800" dirty="0" err="1" smtClean="0"/>
                <a:t>Center</a:t>
              </a:r>
              <a:endParaRPr lang="en-GB" sz="1800" dirty="0" smtClean="0"/>
            </a:p>
            <a:p>
              <a:pPr marL="342900" indent="-342900">
                <a:buFont typeface="Wingdings" panose="05000000000000000000" pitchFamily="2" charset="2"/>
                <a:buChar char="Ø"/>
              </a:pPr>
              <a:r>
                <a:rPr lang="en-GB" sz="1800" dirty="0" smtClean="0"/>
                <a:t>FOQA Monitoring?</a:t>
              </a:r>
            </a:p>
            <a:p>
              <a:pPr marL="342900" indent="-342900">
                <a:buFont typeface="Wingdings" panose="05000000000000000000" pitchFamily="2" charset="2"/>
                <a:buChar char="Ø"/>
              </a:pPr>
              <a:r>
                <a:rPr lang="en-GB" sz="1800" dirty="0"/>
                <a:t>PIREP: Local AIS</a:t>
              </a:r>
            </a:p>
          </p:txBody>
        </p:sp>
        <p:sp>
          <p:nvSpPr>
            <p:cNvPr id="8" name="TextBox 7"/>
            <p:cNvSpPr txBox="1"/>
            <p:nvPr/>
          </p:nvSpPr>
          <p:spPr>
            <a:xfrm>
              <a:off x="5608320" y="2456161"/>
              <a:ext cx="772160" cy="461665"/>
            </a:xfrm>
            <a:prstGeom prst="rect">
              <a:avLst/>
            </a:prstGeom>
            <a:noFill/>
          </p:spPr>
          <p:txBody>
            <a:bodyPr wrap="square" rtlCol="0">
              <a:spAutoFit/>
            </a:bodyPr>
            <a:lstStyle/>
            <a:p>
              <a:r>
                <a:rPr lang="en-GB" b="1" dirty="0" smtClean="0"/>
                <a:t>AO</a:t>
              </a:r>
              <a:endParaRPr lang="en-GB" b="1" dirty="0"/>
            </a:p>
          </p:txBody>
        </p:sp>
      </p:grpSp>
      <p:sp>
        <p:nvSpPr>
          <p:cNvPr id="11" name="AutoShape 10"/>
          <p:cNvSpPr>
            <a:spLocks noChangeArrowheads="1"/>
          </p:cNvSpPr>
          <p:nvPr/>
        </p:nvSpPr>
        <p:spPr bwMode="auto">
          <a:xfrm rot="5400000">
            <a:off x="4325620" y="4157210"/>
            <a:ext cx="411480"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sp>
        <p:nvSpPr>
          <p:cNvPr id="10" name="TextBox 9"/>
          <p:cNvSpPr txBox="1"/>
          <p:nvPr/>
        </p:nvSpPr>
        <p:spPr>
          <a:xfrm>
            <a:off x="2987040" y="4690345"/>
            <a:ext cx="3068320" cy="1200329"/>
          </a:xfrm>
          <a:prstGeom prst="rect">
            <a:avLst/>
          </a:prstGeom>
          <a:noFill/>
          <a:ln w="31750">
            <a:solidFill>
              <a:schemeClr val="tx1"/>
            </a:solidFill>
          </a:ln>
        </p:spPr>
        <p:txBody>
          <a:bodyPr wrap="square" rtlCol="0" anchor="ctr">
            <a:spAutoFit/>
          </a:bodyPr>
          <a:lstStyle/>
          <a:p>
            <a:pPr algn="ctr"/>
            <a:r>
              <a:rPr lang="en-GB" b="1" dirty="0" smtClean="0"/>
              <a:t>Local ANSP ?</a:t>
            </a:r>
          </a:p>
          <a:p>
            <a:pPr marL="285750" indent="-285750">
              <a:buFont typeface="Wingdings" panose="05000000000000000000" pitchFamily="2" charset="2"/>
              <a:buChar char="Ø"/>
            </a:pPr>
            <a:r>
              <a:rPr lang="en-GB" sz="1600" dirty="0" smtClean="0"/>
              <a:t>AIS to Technical Services</a:t>
            </a:r>
          </a:p>
          <a:p>
            <a:pPr marL="285750" indent="-285750">
              <a:buFont typeface="Wingdings" panose="05000000000000000000" pitchFamily="2" charset="2"/>
              <a:buChar char="Ø"/>
            </a:pPr>
            <a:r>
              <a:rPr lang="en-GB" sz="1600" dirty="0" smtClean="0"/>
              <a:t>Technical Services activate subsequent process?</a:t>
            </a:r>
            <a:endParaRPr lang="en-GB" sz="1600" dirty="0"/>
          </a:p>
        </p:txBody>
      </p:sp>
      <p:grpSp>
        <p:nvGrpSpPr>
          <p:cNvPr id="28" name="Group 27"/>
          <p:cNvGrpSpPr/>
          <p:nvPr/>
        </p:nvGrpSpPr>
        <p:grpSpPr>
          <a:xfrm>
            <a:off x="182880" y="1300480"/>
            <a:ext cx="2453640" cy="3779434"/>
            <a:chOff x="182880" y="1300480"/>
            <a:chExt cx="2453640" cy="3779434"/>
          </a:xfrm>
        </p:grpSpPr>
        <p:grpSp>
          <p:nvGrpSpPr>
            <p:cNvPr id="12" name="Group 11"/>
            <p:cNvGrpSpPr/>
            <p:nvPr/>
          </p:nvGrpSpPr>
          <p:grpSpPr>
            <a:xfrm>
              <a:off x="457200" y="2126529"/>
              <a:ext cx="1984825" cy="2953385"/>
              <a:chOff x="345440" y="1903009"/>
              <a:chExt cx="1984825" cy="2953385"/>
            </a:xfrm>
          </p:grpSpPr>
          <p:sp>
            <p:nvSpPr>
              <p:cNvPr id="15" name="Rounded Rectangle 14"/>
              <p:cNvSpPr/>
              <p:nvPr/>
            </p:nvSpPr>
            <p:spPr bwMode="auto">
              <a:xfrm>
                <a:off x="345440" y="4035955"/>
                <a:ext cx="1442720" cy="820439"/>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MS PGothic" pitchFamily="34" charset="-128"/>
                  </a:rPr>
                  <a:t>ESSP</a:t>
                </a:r>
              </a:p>
            </p:txBody>
          </p:sp>
          <p:sp>
            <p:nvSpPr>
              <p:cNvPr id="16" name="Rounded Rectangle 15"/>
              <p:cNvSpPr/>
              <p:nvPr/>
            </p:nvSpPr>
            <p:spPr bwMode="auto">
              <a:xfrm>
                <a:off x="345440" y="1903009"/>
                <a:ext cx="1442720" cy="820439"/>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MS PGothic" pitchFamily="34" charset="-128"/>
                  </a:rPr>
                  <a:t>GPS NAVCEN</a:t>
                </a:r>
              </a:p>
            </p:txBody>
          </p:sp>
          <p:sp>
            <p:nvSpPr>
              <p:cNvPr id="17" name="AutoShape 10"/>
              <p:cNvSpPr>
                <a:spLocks noChangeArrowheads="1"/>
              </p:cNvSpPr>
              <p:nvPr/>
            </p:nvSpPr>
            <p:spPr bwMode="auto">
              <a:xfrm rot="8868189">
                <a:off x="1918785" y="3790171"/>
                <a:ext cx="411480"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sp>
            <p:nvSpPr>
              <p:cNvPr id="18" name="AutoShape 10"/>
              <p:cNvSpPr>
                <a:spLocks noChangeArrowheads="1"/>
              </p:cNvSpPr>
              <p:nvPr/>
            </p:nvSpPr>
            <p:spPr bwMode="auto">
              <a:xfrm rot="11236426">
                <a:off x="1918785" y="2279712"/>
                <a:ext cx="411480"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sp>
          <p:nvSpPr>
            <p:cNvPr id="22" name="TextBox 21"/>
            <p:cNvSpPr txBox="1"/>
            <p:nvPr/>
          </p:nvSpPr>
          <p:spPr>
            <a:xfrm>
              <a:off x="182880" y="1300480"/>
              <a:ext cx="2453640" cy="830997"/>
            </a:xfrm>
            <a:prstGeom prst="rect">
              <a:avLst/>
            </a:prstGeom>
            <a:noFill/>
          </p:spPr>
          <p:txBody>
            <a:bodyPr wrap="square" rtlCol="0">
              <a:spAutoFit/>
            </a:bodyPr>
            <a:lstStyle/>
            <a:p>
              <a:r>
                <a:rPr lang="en-GB" sz="2000" b="1" i="1" dirty="0" smtClean="0"/>
                <a:t>GNSS Multi-Modal</a:t>
              </a:r>
            </a:p>
            <a:p>
              <a:r>
                <a:rPr lang="en-GB" sz="1400" b="1" i="1" dirty="0" smtClean="0"/>
                <a:t>Aviation one User among many</a:t>
              </a:r>
              <a:endParaRPr lang="en-GB" sz="1400" b="1" i="1" dirty="0"/>
            </a:p>
          </p:txBody>
        </p:sp>
      </p:grpSp>
      <p:grpSp>
        <p:nvGrpSpPr>
          <p:cNvPr id="29" name="Group 28"/>
          <p:cNvGrpSpPr/>
          <p:nvPr/>
        </p:nvGrpSpPr>
        <p:grpSpPr>
          <a:xfrm>
            <a:off x="6228080" y="1303625"/>
            <a:ext cx="2743200" cy="3857655"/>
            <a:chOff x="6228080" y="1303625"/>
            <a:chExt cx="2743200" cy="3857655"/>
          </a:xfrm>
        </p:grpSpPr>
        <p:grpSp>
          <p:nvGrpSpPr>
            <p:cNvPr id="21" name="Group 20"/>
            <p:cNvGrpSpPr/>
            <p:nvPr/>
          </p:nvGrpSpPr>
          <p:grpSpPr>
            <a:xfrm>
              <a:off x="6686873" y="2112915"/>
              <a:ext cx="2284407" cy="3048365"/>
              <a:chOff x="6575113" y="1889395"/>
              <a:chExt cx="2284407" cy="3048365"/>
            </a:xfrm>
          </p:grpSpPr>
          <p:sp>
            <p:nvSpPr>
              <p:cNvPr id="13" name="Rounded Rectangle 12"/>
              <p:cNvSpPr/>
              <p:nvPr/>
            </p:nvSpPr>
            <p:spPr bwMode="auto">
              <a:xfrm>
                <a:off x="7172960" y="1889395"/>
                <a:ext cx="1442720" cy="820439"/>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MS PGothic" pitchFamily="34" charset="-128"/>
                  </a:rPr>
                  <a:t>IATA</a:t>
                </a:r>
              </a:p>
            </p:txBody>
          </p:sp>
          <p:sp>
            <p:nvSpPr>
              <p:cNvPr id="14" name="Rounded Rectangle 13"/>
              <p:cNvSpPr/>
              <p:nvPr/>
            </p:nvSpPr>
            <p:spPr bwMode="auto">
              <a:xfrm>
                <a:off x="7046693" y="3860800"/>
                <a:ext cx="1812827" cy="1076960"/>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MS PGothic" pitchFamily="34" charset="-128"/>
                  </a:rPr>
                  <a:t>Eurocontrol Network Manager</a:t>
                </a:r>
              </a:p>
            </p:txBody>
          </p:sp>
          <p:sp>
            <p:nvSpPr>
              <p:cNvPr id="19" name="AutoShape 10"/>
              <p:cNvSpPr>
                <a:spLocks noChangeArrowheads="1"/>
              </p:cNvSpPr>
              <p:nvPr/>
            </p:nvSpPr>
            <p:spPr bwMode="auto">
              <a:xfrm rot="20633813">
                <a:off x="6575113" y="2200217"/>
                <a:ext cx="411480"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sp>
            <p:nvSpPr>
              <p:cNvPr id="20" name="AutoShape 10"/>
              <p:cNvSpPr>
                <a:spLocks noChangeArrowheads="1"/>
              </p:cNvSpPr>
              <p:nvPr/>
            </p:nvSpPr>
            <p:spPr bwMode="auto">
              <a:xfrm rot="1610979">
                <a:off x="6603842" y="3637939"/>
                <a:ext cx="411480" cy="491568"/>
              </a:xfrm>
              <a:prstGeom prst="rightArrow">
                <a:avLst>
                  <a:gd name="adj1" fmla="val 38151"/>
                  <a:gd name="adj2" fmla="val 4722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SzPct val="75000"/>
                  <a:buFont typeface="Wingdings" pitchFamily="2" charset="2"/>
                  <a:buChar char="l"/>
                  <a:defRPr sz="2400">
                    <a:solidFill>
                      <a:schemeClr val="tx1"/>
                    </a:solidFill>
                    <a:latin typeface="Arial Narrow" pitchFamily="34" charset="0"/>
                  </a:defRPr>
                </a:lvl1pPr>
                <a:lvl2pPr marL="742950" indent="-285750" eaLnBrk="0" hangingPunct="0">
                  <a:spcBef>
                    <a:spcPct val="20000"/>
                  </a:spcBef>
                  <a:buClr>
                    <a:srgbClr val="FFCC00"/>
                  </a:buClr>
                  <a:buSzPct val="75000"/>
                  <a:buFont typeface="Wingdings" pitchFamily="2" charset="2"/>
                  <a:buChar char="l"/>
                  <a:defRPr sz="2000">
                    <a:solidFill>
                      <a:schemeClr val="tx1"/>
                    </a:solidFill>
                    <a:latin typeface="Arial Narrow" pitchFamily="34" charset="0"/>
                  </a:defRPr>
                </a:lvl2pPr>
                <a:lvl3pPr marL="1143000" indent="-228600" eaLnBrk="0" hangingPunct="0">
                  <a:spcBef>
                    <a:spcPct val="20000"/>
                  </a:spcBef>
                  <a:buClr>
                    <a:srgbClr val="FFCC00"/>
                  </a:buClr>
                  <a:buSzPct val="75000"/>
                  <a:buFont typeface="Wingdings" pitchFamily="2" charset="2"/>
                  <a:buChar char="l"/>
                  <a:defRPr>
                    <a:solidFill>
                      <a:schemeClr val="tx1"/>
                    </a:solidFill>
                    <a:latin typeface="Arial Narrow" pitchFamily="34" charset="0"/>
                  </a:defRPr>
                </a:lvl3pPr>
                <a:lvl4pPr marL="1600200" indent="-228600" eaLnBrk="0" hangingPunct="0">
                  <a:spcBef>
                    <a:spcPct val="20000"/>
                  </a:spcBef>
                  <a:buClr>
                    <a:srgbClr val="FFCC00"/>
                  </a:buClr>
                  <a:buSzPct val="75000"/>
                  <a:buFont typeface="Wingdings" pitchFamily="2" charset="2"/>
                  <a:buChar char="l"/>
                  <a:defRPr sz="1600">
                    <a:solidFill>
                      <a:schemeClr val="tx1"/>
                    </a:solidFill>
                    <a:latin typeface="Arial Narrow" pitchFamily="34" charset="0"/>
                  </a:defRPr>
                </a:lvl4pPr>
                <a:lvl5pPr marL="2057400" indent="-228600" eaLnBrk="0" hangingPunct="0">
                  <a:spcBef>
                    <a:spcPct val="20000"/>
                  </a:spcBef>
                  <a:buChar char="»"/>
                  <a:defRPr sz="2000">
                    <a:solidFill>
                      <a:schemeClr val="bg1"/>
                    </a:solidFill>
                    <a:latin typeface="Arial Narrow" pitchFamily="34" charset="0"/>
                  </a:defRPr>
                </a:lvl5pPr>
                <a:lvl6pPr marL="2514600" indent="-228600" eaLnBrk="0" fontAlgn="base" hangingPunct="0">
                  <a:spcBef>
                    <a:spcPct val="20000"/>
                  </a:spcBef>
                  <a:spcAft>
                    <a:spcPct val="0"/>
                  </a:spcAft>
                  <a:buChar char="»"/>
                  <a:defRPr sz="2000">
                    <a:solidFill>
                      <a:schemeClr val="bg1"/>
                    </a:solidFill>
                    <a:latin typeface="Arial Narrow" pitchFamily="34" charset="0"/>
                  </a:defRPr>
                </a:lvl6pPr>
                <a:lvl7pPr marL="2971800" indent="-228600" eaLnBrk="0" fontAlgn="base" hangingPunct="0">
                  <a:spcBef>
                    <a:spcPct val="20000"/>
                  </a:spcBef>
                  <a:spcAft>
                    <a:spcPct val="0"/>
                  </a:spcAft>
                  <a:buChar char="»"/>
                  <a:defRPr sz="2000">
                    <a:solidFill>
                      <a:schemeClr val="bg1"/>
                    </a:solidFill>
                    <a:latin typeface="Arial Narrow" pitchFamily="34" charset="0"/>
                  </a:defRPr>
                </a:lvl7pPr>
                <a:lvl8pPr marL="3429000" indent="-228600" eaLnBrk="0" fontAlgn="base" hangingPunct="0">
                  <a:spcBef>
                    <a:spcPct val="20000"/>
                  </a:spcBef>
                  <a:spcAft>
                    <a:spcPct val="0"/>
                  </a:spcAft>
                  <a:buChar char="»"/>
                  <a:defRPr sz="2000">
                    <a:solidFill>
                      <a:schemeClr val="bg1"/>
                    </a:solidFill>
                    <a:latin typeface="Arial Narrow" pitchFamily="34" charset="0"/>
                  </a:defRPr>
                </a:lvl8pPr>
                <a:lvl9pPr marL="3886200" indent="-228600" eaLnBrk="0" fontAlgn="base" hangingPunct="0">
                  <a:spcBef>
                    <a:spcPct val="20000"/>
                  </a:spcBef>
                  <a:spcAft>
                    <a:spcPct val="0"/>
                  </a:spcAft>
                  <a:buChar char="»"/>
                  <a:defRPr sz="2000">
                    <a:solidFill>
                      <a:schemeClr val="bg1"/>
                    </a:solidFill>
                    <a:latin typeface="Arial Narrow" pitchFamily="34" charset="0"/>
                  </a:defRPr>
                </a:lvl9pPr>
              </a:lstStyle>
              <a:p>
                <a:pPr eaLnBrk="1" hangingPunct="1">
                  <a:spcBef>
                    <a:spcPct val="0"/>
                  </a:spcBef>
                  <a:buClrTx/>
                  <a:buSzTx/>
                  <a:buFontTx/>
                  <a:buNone/>
                </a:pPr>
                <a:endParaRPr lang="en-GB" altLang="en-US">
                  <a:latin typeface="Arial" charset="0"/>
                  <a:ea typeface="ＭＳ Ｐゴシック" pitchFamily="34" charset="-128"/>
                </a:endParaRPr>
              </a:p>
            </p:txBody>
          </p:sp>
        </p:grpSp>
        <p:sp>
          <p:nvSpPr>
            <p:cNvPr id="24" name="TextBox 23"/>
            <p:cNvSpPr txBox="1"/>
            <p:nvPr/>
          </p:nvSpPr>
          <p:spPr>
            <a:xfrm>
              <a:off x="6228080" y="1303625"/>
              <a:ext cx="2453640" cy="830997"/>
            </a:xfrm>
            <a:prstGeom prst="rect">
              <a:avLst/>
            </a:prstGeom>
            <a:noFill/>
          </p:spPr>
          <p:txBody>
            <a:bodyPr wrap="square" rtlCol="0">
              <a:spAutoFit/>
            </a:bodyPr>
            <a:lstStyle/>
            <a:p>
              <a:r>
                <a:rPr lang="en-GB" sz="2000" b="1" i="1" dirty="0" smtClean="0"/>
                <a:t>Aviation Specific</a:t>
              </a:r>
            </a:p>
            <a:p>
              <a:r>
                <a:rPr lang="en-GB" sz="1400" b="1" i="1" dirty="0" smtClean="0"/>
                <a:t>GNSS Out One Issue among many</a:t>
              </a:r>
              <a:endParaRPr lang="en-GB" sz="1800" b="1" i="1" dirty="0"/>
            </a:p>
          </p:txBody>
        </p:sp>
      </p:grpSp>
      <p:sp>
        <p:nvSpPr>
          <p:cNvPr id="23" name="TextBox 22"/>
          <p:cNvSpPr txBox="1"/>
          <p:nvPr/>
        </p:nvSpPr>
        <p:spPr>
          <a:xfrm>
            <a:off x="284480" y="5890674"/>
            <a:ext cx="8788400" cy="830997"/>
          </a:xfrm>
          <a:prstGeom prst="rect">
            <a:avLst/>
          </a:prstGeom>
          <a:noFill/>
        </p:spPr>
        <p:txBody>
          <a:bodyPr wrap="square" rtlCol="0">
            <a:spAutoFit/>
          </a:bodyPr>
          <a:lstStyle/>
          <a:p>
            <a:r>
              <a:rPr lang="en-GB" b="1" i="1" dirty="0" smtClean="0"/>
              <a:t>No aggregate vision of events </a:t>
            </a:r>
            <a:r>
              <a:rPr lang="en-GB" b="1" i="1" dirty="0" smtClean="0">
                <a:sym typeface="Wingdings" panose="05000000000000000000" pitchFamily="2" charset="2"/>
              </a:rPr>
              <a:t> Incomplete threat picture</a:t>
            </a:r>
            <a:endParaRPr lang="en-GB" b="1" i="1" dirty="0" smtClean="0"/>
          </a:p>
          <a:p>
            <a:r>
              <a:rPr lang="en-GB" b="1" i="1" dirty="0" smtClean="0"/>
              <a:t>Resolution depends on awareness of many individuals</a:t>
            </a:r>
            <a:endParaRPr lang="en-GB" b="1" i="1" dirty="0"/>
          </a:p>
        </p:txBody>
      </p:sp>
    </p:spTree>
    <p:extLst>
      <p:ext uri="{BB962C8B-B14F-4D97-AF65-F5344CB8AC3E}">
        <p14:creationId xmlns:p14="http://schemas.microsoft.com/office/powerpoint/2010/main" val="4224575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Implemented: GNSS in EVAIR</a:t>
            </a:r>
            <a:endParaRPr lang="en-GB" b="1" dirty="0"/>
          </a:p>
        </p:txBody>
      </p:sp>
      <p:sp>
        <p:nvSpPr>
          <p:cNvPr id="3" name="Content Placeholder 2"/>
          <p:cNvSpPr>
            <a:spLocks noGrp="1"/>
          </p:cNvSpPr>
          <p:nvPr>
            <p:ph idx="1"/>
          </p:nvPr>
        </p:nvSpPr>
        <p:spPr>
          <a:xfrm>
            <a:off x="568960" y="1635760"/>
            <a:ext cx="8067040" cy="4907280"/>
          </a:xfrm>
        </p:spPr>
        <p:txBody>
          <a:bodyPr/>
          <a:lstStyle/>
          <a:p>
            <a:r>
              <a:rPr lang="en-GB" sz="2400" dirty="0" smtClean="0"/>
              <a:t>EVAIR = Eurocontrol Voluntary ATM Incident Reporting</a:t>
            </a:r>
          </a:p>
          <a:p>
            <a:pPr lvl="1"/>
            <a:r>
              <a:rPr lang="en-GB" dirty="0" smtClean="0"/>
              <a:t>Established Safety Process (Confidentiality, Anonymity)</a:t>
            </a:r>
          </a:p>
          <a:p>
            <a:pPr lvl="1"/>
            <a:r>
              <a:rPr lang="en-GB" dirty="0" smtClean="0"/>
              <a:t>250 Participating Aircraft Operators</a:t>
            </a:r>
          </a:p>
          <a:p>
            <a:pPr lvl="1"/>
            <a:r>
              <a:rPr lang="en-GB" dirty="0" smtClean="0"/>
              <a:t>Coverage: Europe, Middle East, Northern Africa</a:t>
            </a:r>
          </a:p>
          <a:p>
            <a:pPr lvl="1"/>
            <a:r>
              <a:rPr lang="en-GB" dirty="0" smtClean="0"/>
              <a:t>Close cooperation with IATA</a:t>
            </a:r>
          </a:p>
          <a:p>
            <a:pPr lvl="1"/>
            <a:r>
              <a:rPr lang="en-GB" dirty="0" smtClean="0"/>
              <a:t>Part of Network Manager Functions</a:t>
            </a:r>
          </a:p>
          <a:p>
            <a:pPr lvl="1"/>
            <a:endParaRPr lang="en-GB" sz="1400" dirty="0"/>
          </a:p>
          <a:p>
            <a:r>
              <a:rPr lang="en-GB" sz="2400" dirty="0" smtClean="0"/>
              <a:t>Info Bulletin sent beginning 2015 and mid-2016</a:t>
            </a:r>
          </a:p>
          <a:p>
            <a:pPr lvl="1"/>
            <a:r>
              <a:rPr lang="en-GB" dirty="0" smtClean="0"/>
              <a:t>Initial wave of reports received covering 2013/2014</a:t>
            </a:r>
          </a:p>
          <a:p>
            <a:pPr lvl="1"/>
            <a:r>
              <a:rPr lang="en-GB" dirty="0" smtClean="0"/>
              <a:t>Additional reports coming in every few weeks</a:t>
            </a:r>
          </a:p>
          <a:p>
            <a:pPr lvl="1"/>
            <a:r>
              <a:rPr lang="en-GB" dirty="0" smtClean="0"/>
              <a:t>GNSS Outage one issue among many</a:t>
            </a:r>
          </a:p>
          <a:p>
            <a:pPr lvl="1"/>
            <a:r>
              <a:rPr lang="en-GB" dirty="0" smtClean="0"/>
              <a:t>Simple to set up because it is an existing process / framework</a:t>
            </a:r>
          </a:p>
          <a:p>
            <a:pPr lvl="1"/>
            <a:r>
              <a:rPr lang="en-GB" dirty="0" smtClean="0"/>
              <a:t>Sending further awareness materials to aircraft operators</a:t>
            </a:r>
          </a:p>
        </p:txBody>
      </p:sp>
      <p:sp>
        <p:nvSpPr>
          <p:cNvPr id="4" name="Slide Number Placeholder 3"/>
          <p:cNvSpPr>
            <a:spLocks noGrp="1"/>
          </p:cNvSpPr>
          <p:nvPr>
            <p:ph type="sldNum" sz="quarter" idx="11"/>
          </p:nvPr>
        </p:nvSpPr>
        <p:spPr/>
        <p:txBody>
          <a:bodyPr/>
          <a:lstStyle/>
          <a:p>
            <a:pPr>
              <a:defRPr/>
            </a:pPr>
            <a:fld id="{87A63F13-1B1A-4D23-9933-6564BFD06A78}" type="slidenum">
              <a:rPr lang="en-US" altLang="en-US" smtClean="0"/>
              <a:pPr>
                <a:defRPr/>
              </a:pPr>
              <a:t>9</a:t>
            </a:fld>
            <a:endParaRPr lang="en-US" altLang="en-US"/>
          </a:p>
        </p:txBody>
      </p:sp>
    </p:spTree>
    <p:extLst>
      <p:ext uri="{BB962C8B-B14F-4D97-AF65-F5344CB8AC3E}">
        <p14:creationId xmlns:p14="http://schemas.microsoft.com/office/powerpoint/2010/main" val="971602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63EF7A-8502-40DE-9934-91AF7635962D}"/>
</file>

<file path=customXml/itemProps2.xml><?xml version="1.0" encoding="utf-8"?>
<ds:datastoreItem xmlns:ds="http://schemas.openxmlformats.org/officeDocument/2006/customXml" ds:itemID="{A60978E6-D9D7-497A-BAC7-7B0461B0D90B}"/>
</file>

<file path=customXml/itemProps3.xml><?xml version="1.0" encoding="utf-8"?>
<ds:datastoreItem xmlns:ds="http://schemas.openxmlformats.org/officeDocument/2006/customXml" ds:itemID="{012D38CC-F858-4998-B01C-E274F45D5B6F}"/>
</file>

<file path=docProps/app.xml><?xml version="1.0" encoding="utf-8"?>
<Properties xmlns="http://schemas.openxmlformats.org/officeDocument/2006/extended-properties" xmlns:vt="http://schemas.openxmlformats.org/officeDocument/2006/docPropsVTypes">
  <Template/>
  <TotalTime>6354</TotalTime>
  <Words>1353</Words>
  <Application>Microsoft Office PowerPoint</Application>
  <PresentationFormat>On-screen Show (4:3)</PresentationFormat>
  <Paragraphs>228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 Presentation</vt:lpstr>
      <vt:lpstr>GNSS RFI Source Localization using Flight Track Data</vt:lpstr>
      <vt:lpstr>Overview</vt:lpstr>
      <vt:lpstr>Moving from Vulnerability to Mitigation</vt:lpstr>
      <vt:lpstr>Mitigation Plan Framework</vt:lpstr>
      <vt:lpstr>Risk Trade Space</vt:lpstr>
      <vt:lpstr>Implementing Mitigation Barriers</vt:lpstr>
      <vt:lpstr>Meeting “Stated ATCO Requirement”</vt:lpstr>
      <vt:lpstr>GPS OUT Reporting Streams Today</vt:lpstr>
      <vt:lpstr>Implemented: GNSS in EVAIR</vt:lpstr>
      <vt:lpstr>PowerPoint Presentation</vt:lpstr>
      <vt:lpstr>PowerPoint Presentation</vt:lpstr>
      <vt:lpstr>PowerPoint Presentation</vt:lpstr>
      <vt:lpstr>PowerPoint Presentation</vt:lpstr>
      <vt:lpstr>PowerPoint Presentation</vt:lpstr>
      <vt:lpstr>Geographic Distribution of Events  (as of SEP 2016)</vt:lpstr>
      <vt:lpstr>Identification of Probable Cause Through Elimination</vt:lpstr>
      <vt:lpstr>Moving Towards RFI Localization Support</vt:lpstr>
      <vt:lpstr>Flight Track Data Possibilities?</vt:lpstr>
      <vt:lpstr>Modelling and Visualisation in DEMETER</vt:lpstr>
      <vt:lpstr>Data Analysis Challenges</vt:lpstr>
      <vt:lpstr>FlightAware Coverage</vt:lpstr>
      <vt:lpstr>PowerPoint Presentation</vt:lpstr>
      <vt:lpstr>RFI Localization Process</vt:lpstr>
      <vt:lpstr>Summary</vt:lpstr>
      <vt:lpstr>Requests to ICAO FMG / WRC19 Workshop</vt:lpstr>
    </vt:vector>
  </TitlesOfParts>
  <Company>eurocontrol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seppe celis</dc:creator>
  <cp:lastModifiedBy>BERZ Gerhard</cp:lastModifiedBy>
  <cp:revision>384</cp:revision>
  <dcterms:created xsi:type="dcterms:W3CDTF">2009-09-04T09:35:27Z</dcterms:created>
  <dcterms:modified xsi:type="dcterms:W3CDTF">2017-09-11T21:01:28Z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