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310" r:id="rId6"/>
    <p:sldId id="388" r:id="rId7"/>
    <p:sldId id="389" r:id="rId8"/>
    <p:sldId id="393" r:id="rId9"/>
    <p:sldId id="391" r:id="rId10"/>
    <p:sldId id="392" r:id="rId11"/>
    <p:sldId id="374" r:id="rId12"/>
    <p:sldId id="407" r:id="rId13"/>
    <p:sldId id="409" r:id="rId14"/>
    <p:sldId id="410" r:id="rId15"/>
    <p:sldId id="411" r:id="rId16"/>
    <p:sldId id="408" r:id="rId17"/>
    <p:sldId id="258" r:id="rId1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neale" initials="m" lastIdx="4" clrIdx="0">
    <p:extLst>
      <p:ext uri="{19B8F6BF-5375-455C-9EA6-DF929625EA0E}">
        <p15:presenceInfo xmlns:p15="http://schemas.microsoft.com/office/powerpoint/2012/main" userId="michael neal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DD9"/>
    <a:srgbClr val="020202"/>
    <a:srgbClr val="FF9933"/>
    <a:srgbClr val="5A6870"/>
    <a:srgbClr val="006EB7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6327" autoAdjust="0"/>
  </p:normalViewPr>
  <p:slideViewPr>
    <p:cSldViewPr>
      <p:cViewPr varScale="1">
        <p:scale>
          <a:sx n="123" d="100"/>
          <a:sy n="123" d="100"/>
        </p:scale>
        <p:origin x="252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r">
              <a:defRPr sz="1200"/>
            </a:lvl1pPr>
          </a:lstStyle>
          <a:p>
            <a:fld id="{20896DAA-1568-41AD-AFF2-297EF6D0F542}" type="datetimeFigureOut">
              <a:rPr lang="en-US" smtClean="0"/>
              <a:t>4/15/22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0" tIns="46636" rIns="93270" bIns="466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4"/>
            <a:ext cx="5615940" cy="4187667"/>
          </a:xfrm>
          <a:prstGeom prst="rect">
            <a:avLst/>
          </a:prstGeom>
        </p:spPr>
        <p:txBody>
          <a:bodyPr vert="horz" lIns="93270" tIns="46636" rIns="93270" bIns="466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r">
              <a:defRPr sz="1200"/>
            </a:lvl1pPr>
          </a:lstStyle>
          <a:p>
            <a:fld id="{555C989B-9071-4BAD-9A27-513F14EAE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1200"/>
          </a:xfrm>
        </p:spPr>
        <p:txBody>
          <a:bodyPr/>
          <a:lstStyle/>
          <a:p>
            <a:fld id="{08557E67-D398-4422-BB40-32FA4BBC6E1B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12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1200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B5C6-6993-48FF-A4A1-36FDFBF9F407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271"/>
            <a:ext cx="9144000" cy="581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6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2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B630-9BE7-423D-946F-41EAB33C0372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2FB8-B29B-4B7D-B1EE-C31AA551C846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F222-94B1-470B-9A44-439655139B9E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AF02-7E08-4F8A-A34B-579116E88558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1E3D5-E09B-4B4B-98B4-B455B53FCD45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5811-29C5-45DC-B0FC-4F3F3035FE77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A568-EEA3-453E-9A20-4D7AC324AC8C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" y="0"/>
            <a:ext cx="9121808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AC486BA-5E94-42D4-AC4D-14B6738C9D6D}" type="datetime3">
              <a:rPr lang="en-CA" smtClean="0"/>
              <a:t>15 April 2022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2"/>
          <a:stretch/>
        </p:blipFill>
        <p:spPr>
          <a:xfrm>
            <a:off x="9" y="-1"/>
            <a:ext cx="9143981" cy="83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EB7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79DD9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A6870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72" y="1772816"/>
            <a:ext cx="7990656" cy="2232248"/>
          </a:xfrm>
        </p:spPr>
        <p:txBody>
          <a:bodyPr/>
          <a:lstStyle/>
          <a:p>
            <a:r>
              <a:rPr lang="en-GB" dirty="0"/>
              <a:t>SARPs on C2 Links for RPAS</a:t>
            </a:r>
            <a:br>
              <a:rPr lang="en-GB" dirty="0"/>
            </a:br>
            <a:r>
              <a:rPr lang="en-GB" dirty="0"/>
              <a:t> - Status Update -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752600"/>
          </a:xfrm>
        </p:spPr>
        <p:txBody>
          <a:bodyPr>
            <a:normAutofit/>
          </a:bodyPr>
          <a:lstStyle/>
          <a:p>
            <a:r>
              <a:rPr lang="en-CA" dirty="0"/>
              <a:t>– RPAS Panel WG2 –</a:t>
            </a:r>
          </a:p>
          <a:p>
            <a:r>
              <a:rPr lang="en-CA" dirty="0"/>
              <a:t>FSMP WG/14-IP/02 – Agenda 5c</a:t>
            </a:r>
          </a:p>
          <a:p>
            <a:r>
              <a:rPr lang="en-CA" dirty="0"/>
              <a:t>25-29 April, 2022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776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Informal Coordination – Comments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79512" y="1297557"/>
            <a:ext cx="8507288" cy="5224398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Clarification of terms</a:t>
            </a:r>
          </a:p>
          <a:p>
            <a:pPr marL="633413" lvl="1" indent="-233363" algn="just">
              <a:spcBef>
                <a:spcPts val="0"/>
              </a:spcBef>
            </a:pPr>
            <a:r>
              <a:rPr lang="en-US" sz="1400" b="1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Required Link Performance (RLP).</a:t>
            </a: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The, technology neutral, </a:t>
            </a:r>
            <a:r>
              <a:rPr lang="en-GB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performance </a:t>
            </a:r>
            <a:r>
              <a:rPr lang="en-US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that any C2 Link must </a:t>
            </a:r>
            <a:r>
              <a:rPr lang="en-GB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achieve to comply with the </a:t>
            </a:r>
            <a:r>
              <a:rPr lang="en-GB" sz="1400" b="0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Acceptable Level of Safety Performance</a:t>
            </a:r>
            <a:r>
              <a:rPr lang="en-GB" sz="1400" b="0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and efficiency of the airspace </a:t>
            </a:r>
            <a:r>
              <a:rPr lang="en-US" sz="1400" b="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the phase of flight and airspace in which it is operating.</a:t>
            </a:r>
          </a:p>
          <a:p>
            <a:pPr marL="630238" lvl="3">
              <a:spcBef>
                <a:spcPts val="0"/>
              </a:spcBef>
            </a:pPr>
            <a:r>
              <a:rPr lang="en-US" sz="1400" b="1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Required Link Performance (RLP).</a:t>
            </a: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performance </a:t>
            </a: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that any C2 Link must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achieve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to enable any RPAS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to comply with the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acceptable level of safety risk </a:t>
            </a: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the phase of flight and airspace in which it is operating.</a:t>
            </a:r>
          </a:p>
          <a:p>
            <a:pPr marL="630238" lvl="3">
              <a:spcBef>
                <a:spcPts val="0"/>
              </a:spcBef>
            </a:pPr>
            <a:endParaRPr lang="en-US" sz="1400" dirty="0">
              <a:solidFill>
                <a:schemeClr val="accent4">
                  <a:lumMod val="1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2">
              <a:spcBef>
                <a:spcPts val="0"/>
              </a:spcBef>
            </a:pPr>
            <a:r>
              <a:rPr lang="en-GB" dirty="0">
                <a:solidFill>
                  <a:srgbClr val="020202"/>
                </a:solidFill>
              </a:rPr>
              <a:t>Standard replaced with Recommendation</a:t>
            </a:r>
          </a:p>
          <a:p>
            <a:pPr marL="685800" lvl="3">
              <a:spcBef>
                <a:spcPts val="0"/>
              </a:spcBef>
            </a:pPr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C2 Link system, shall be designed using </a:t>
            </a:r>
            <a:r>
              <a:rPr lang="en-GB" sz="1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state of the art techniques </a:t>
            </a:r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to enable efficient and equitable spectrum usage while enabling the QoSR to be met.</a:t>
            </a:r>
          </a:p>
          <a:p>
            <a:pPr marL="685800" lvl="3">
              <a:spcBef>
                <a:spcPts val="0"/>
              </a:spcBef>
            </a:pPr>
            <a:endParaRPr lang="en-GB" sz="14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0" lvl="3">
              <a:spcBef>
                <a:spcPts val="0"/>
              </a:spcBef>
            </a:pPr>
            <a:endParaRPr lang="en-GB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0" lvl="3">
              <a:spcBef>
                <a:spcPts val="0"/>
              </a:spcBef>
            </a:pPr>
            <a:endParaRPr lang="en-US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0" lvl="3">
              <a:spcBef>
                <a:spcPts val="0"/>
              </a:spcBef>
            </a:pPr>
            <a:endParaRPr lang="en-GB" sz="18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0" lvl="3">
              <a:spcBef>
                <a:spcPts val="0"/>
              </a:spcBef>
            </a:pPr>
            <a:r>
              <a:rPr lang="en-US" sz="14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Comment e.g. The phrase “state of the art techniques” is too </a:t>
            </a:r>
            <a:r>
              <a:rPr lang="en-US" sz="1400" dirty="0">
                <a:solidFill>
                  <a:srgbClr val="7030A0"/>
                </a:solidFill>
                <a:effectLst/>
                <a:latin typeface="+mn-lt"/>
                <a:ea typeface="Calibri" panose="020F0502020204030204" pitchFamily="34" charset="0"/>
              </a:rPr>
              <a:t>subjective.</a:t>
            </a:r>
            <a:r>
              <a:rPr lang="en-US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 Recommended means of compliance can be provided in the guidance material. </a:t>
            </a:r>
          </a:p>
          <a:p>
            <a:pPr marL="685800" lvl="3">
              <a:spcBef>
                <a:spcPts val="0"/>
              </a:spcBef>
            </a:pPr>
            <a:r>
              <a:rPr lang="en-US" sz="1400" dirty="0">
                <a:solidFill>
                  <a:srgbClr val="279DD9"/>
                </a:solidFill>
                <a:effectLst/>
                <a:latin typeface="+mn-lt"/>
                <a:ea typeface="Calibri" panose="020F0502020204030204" pitchFamily="34" charset="0"/>
              </a:rPr>
              <a:t>Comment Response = As experience in ICAO confirms not keeping technical solutions up to date can lead to inefficient use of spectrum and safety related interference issues, make Recommendation not SARP,</a:t>
            </a:r>
            <a:endParaRPr lang="en-US" sz="1400" dirty="0">
              <a:solidFill>
                <a:srgbClr val="279DD9"/>
              </a:solidFill>
              <a:latin typeface="+mn-lt"/>
              <a:ea typeface="Calibri" panose="020F0502020204030204" pitchFamily="34" charset="0"/>
            </a:endParaRPr>
          </a:p>
          <a:p>
            <a:pPr marL="685800" lvl="3">
              <a:spcBef>
                <a:spcPts val="0"/>
              </a:spcBef>
            </a:pPr>
            <a:r>
              <a:rPr lang="en-GB" sz="1400" b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Recommendation.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—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C2 Link Systems should be designed using 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state of the art techniques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 order to provide efficient and equitable spectrum usage so maximizing the number of RPAS operations that can be supported.</a:t>
            </a:r>
            <a:endParaRPr lang="en-US" sz="1400" dirty="0">
              <a:solidFill>
                <a:schemeClr val="accent4">
                  <a:lumMod val="10000"/>
                </a:schemeClr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685800" lvl="3">
              <a:spcBef>
                <a:spcPts val="0"/>
              </a:spcBef>
            </a:pPr>
            <a:endParaRPr lang="en-US" sz="1400" dirty="0">
              <a:solidFill>
                <a:srgbClr val="279DD9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10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93C285-6A97-4BF1-A3CE-6F465E97F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010" y="4077072"/>
            <a:ext cx="5935980" cy="89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57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Informal Coordination – Comments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251520" y="1300946"/>
            <a:ext cx="8435280" cy="5224398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Improvement in precision of text</a:t>
            </a: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E.g., removed words like “avoid” </a:t>
            </a:r>
          </a:p>
          <a:p>
            <a:pPr marL="1090613" lvl="2" indent="-233363" algn="just">
              <a:spcBef>
                <a:spcPts val="0"/>
              </a:spcBef>
              <a:tabLst>
                <a:tab pos="1087438" algn="l"/>
              </a:tabLst>
            </a:pP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establishment, and reestablishment, of the C2 Link Connection the C2 Link shall 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connecting  the RPS to the wrong RPA .</a:t>
            </a:r>
            <a:endParaRPr lang="en-US" sz="1400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7438" lvl="4" indent="-233363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1087438" algn="l"/>
              </a:tabLst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probability of a C2 Link System connecting the RPS to the wrong RPA d</a:t>
            </a:r>
            <a:r>
              <a:rPr lang="en-GB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uring the establishment and reestablishment of the C2 Link Connection shall </a:t>
            </a: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consistent with the acceptable level of safety risk in the airspace and phase of flight in which the RPA is operating.</a:t>
            </a:r>
          </a:p>
          <a:p>
            <a:pPr marL="1087438" lvl="4" indent="-233363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1087438" algn="l"/>
              </a:tabLst>
            </a:pPr>
            <a:endParaRPr lang="en-US" sz="1400" dirty="0">
              <a:solidFill>
                <a:schemeClr val="accent4">
                  <a:lumMod val="1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E.g., added qualifier</a:t>
            </a:r>
          </a:p>
          <a:p>
            <a:pPr marL="1198563" lvl="4" indent="-28416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Note. — 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Compatibility between aeronautical systems operating in frequency bands allocated to the aeronautical mobile service or the aeronautical mobile satellites service is managed by ICAO in accordance with ITU-R Radio Regulations.</a:t>
            </a:r>
          </a:p>
          <a:p>
            <a:pPr marL="1200150" lvl="4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Note. — 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Compatibility between aeronautical systems 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standardized or to be standardized by ICAO</a:t>
            </a:r>
            <a:r>
              <a:rPr lang="en-GB" sz="1400" i="1" dirty="0">
                <a:solidFill>
                  <a:schemeClr val="accent4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operated in frequency bands allocated to the aeronautical mobile service or the aeronautical mobile satellites service is managed by ICAO in accordance with the ITU Radio Regulations.</a:t>
            </a:r>
            <a:endParaRPr lang="en-US" sz="1400" dirty="0">
              <a:solidFill>
                <a:schemeClr val="accent4">
                  <a:lumMod val="1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3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2610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Informal Coordination – Comments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323528" y="1282013"/>
            <a:ext cx="8363272" cy="5224398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Changes of particular relevance to FSMP/ITU-R</a:t>
            </a: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12</a:t>
            </a:fld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CB2B28-1015-44EC-AF4C-EE41AACF2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06" y="1860443"/>
            <a:ext cx="6903243" cy="4884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CC110CD-6883-4857-ADF7-A0736FE71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06" y="2463527"/>
            <a:ext cx="7138696" cy="10721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F1B5CF-1DA9-49C1-B2AD-DF95942E28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026" y="3535706"/>
            <a:ext cx="7550893" cy="280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4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– Next Steps outside the RPASP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13</a:t>
            </a:fld>
            <a:endParaRPr lang="en-CA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7920C4F-B0DF-4519-9FC0-28B152F24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45" y="1484784"/>
            <a:ext cx="8538585" cy="461732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E5B938C-EBE6-41D4-B605-FDAC50A2845B}"/>
              </a:ext>
            </a:extLst>
          </p:cNvPr>
          <p:cNvSpPr txBox="1"/>
          <p:nvPr/>
        </p:nvSpPr>
        <p:spPr>
          <a:xfrm>
            <a:off x="539552" y="6024095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7030A0"/>
                </a:solidFill>
              </a:rPr>
              <a:t>Formal Coordination comments from Panels May-July 2022 </a:t>
            </a:r>
          </a:p>
        </p:txBody>
      </p:sp>
    </p:spTree>
    <p:extLst>
      <p:ext uri="{BB962C8B-B14F-4D97-AF65-F5344CB8AC3E}">
        <p14:creationId xmlns:p14="http://schemas.microsoft.com/office/powerpoint/2010/main" val="1529033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97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80" y="778458"/>
            <a:ext cx="8229600" cy="576064"/>
          </a:xfrm>
        </p:spPr>
        <p:txBody>
          <a:bodyPr/>
          <a:lstStyle/>
          <a:p>
            <a:r>
              <a:rPr lang="en-CA" sz="3200" dirty="0"/>
              <a:t>ICAO Responsibilities regarding AI 1.8, WRC-23</a:t>
            </a:r>
            <a:endParaRPr lang="en-US" sz="32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390364" y="3892318"/>
            <a:ext cx="8363272" cy="2344994"/>
          </a:xfrm>
        </p:spPr>
        <p:txBody>
          <a:bodyPr>
            <a:noAutofit/>
          </a:bodyPr>
          <a:lstStyle/>
          <a:p>
            <a:r>
              <a:rPr lang="en-US" sz="2000" dirty="0"/>
              <a:t>ITU-R is looking to ICAO to provide SARPs that complement the Radio </a:t>
            </a:r>
            <a:r>
              <a:rPr lang="en-US" sz="2000" dirty="0" err="1"/>
              <a:t>Regualtions</a:t>
            </a:r>
            <a:r>
              <a:rPr lang="en-US" sz="2000" dirty="0"/>
              <a:t> and, in particular for the FSS, provide for the equivalent safe operation in the absence of an AMS(R)S allocation</a:t>
            </a:r>
          </a:p>
          <a:p>
            <a:r>
              <a:rPr lang="en-US" sz="2000" dirty="0"/>
              <a:t>The ICAO SARPs, covering FSS and other C2 Link technologies, are being developed within the RPAS Panel</a:t>
            </a:r>
            <a:endParaRPr lang="en-US" sz="1600" dirty="0"/>
          </a:p>
          <a:p>
            <a:pPr lvl="1"/>
            <a:r>
              <a:rPr lang="en-US" sz="1600" dirty="0"/>
              <a:t>Part I (Procedures) adopted in February 2021 and are now effective</a:t>
            </a:r>
          </a:p>
          <a:p>
            <a:pPr lvl="1"/>
            <a:r>
              <a:rPr lang="en-US" sz="1600" dirty="0"/>
              <a:t>Part II (Systems) are underdevelopment and are anticipated to be completing State Letter review during WRC-2023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pPr marL="461963" lvl="1" indent="0">
              <a:buNone/>
            </a:pPr>
            <a:endParaRPr lang="en-GB" sz="12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F5C74A-C7D2-40BA-8597-3F7055BD6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403278"/>
            <a:ext cx="8507288" cy="3793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B58377-6249-4277-A803-D4B2E256D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80" y="1700808"/>
            <a:ext cx="8152420" cy="7397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012152-E72F-4FC8-ADBE-F20DC1C2AB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075" y="2615354"/>
            <a:ext cx="8152420" cy="110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348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- Background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683569" y="1315748"/>
            <a:ext cx="7776864" cy="4752528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Because the C2 Link is, for several reasons, very different to other aeronautical communication systems the C2 Link SARPs are contained in their own volume (Volume VI) of Annex 10</a:t>
            </a:r>
          </a:p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Part I of Annex 10, Volume VI, contains the already adopted and effective Procedures associated with C2 Links</a:t>
            </a:r>
          </a:p>
          <a:p>
            <a:pPr marL="685800" lvl="3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Many additions also to Annex 6 “Operation of Aircraft” in support of the C2 Link Procedures</a:t>
            </a:r>
          </a:p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RPASP WG2 is now developing the Systems SARPs for, Volume VI, Part II and the accompanying Manual on C2 Links for RPAS</a:t>
            </a:r>
          </a:p>
          <a:p>
            <a:pPr marL="685800" lvl="3">
              <a:spcBef>
                <a:spcPts val="0"/>
              </a:spcBef>
            </a:pPr>
            <a:r>
              <a:rPr lang="en-GB" sz="1800" dirty="0">
                <a:solidFill>
                  <a:srgbClr val="020202"/>
                </a:solidFill>
              </a:rPr>
              <a:t>Planning that the SARPs will be ready for a Preliminary Review by the ANC in Q4 2022</a:t>
            </a:r>
          </a:p>
          <a:p>
            <a:pPr marL="685800" lvl="3">
              <a:spcBef>
                <a:spcPts val="0"/>
              </a:spcBef>
            </a:pPr>
            <a:r>
              <a:rPr lang="en-GB" sz="1800" dirty="0">
                <a:solidFill>
                  <a:srgbClr val="020202"/>
                </a:solidFill>
              </a:rPr>
              <a:t>Anticipate completion of State review by Q4 2023</a:t>
            </a:r>
          </a:p>
          <a:p>
            <a:pPr marL="685800" lvl="3">
              <a:spcBef>
                <a:spcPts val="0"/>
              </a:spcBef>
            </a:pPr>
            <a:r>
              <a:rPr lang="en-GB" sz="1800" dirty="0">
                <a:solidFill>
                  <a:srgbClr val="020202"/>
                </a:solidFill>
              </a:rPr>
              <a:t>Anticipate adoption of second package of SARPs in Q1 2025</a:t>
            </a:r>
          </a:p>
          <a:p>
            <a:pPr marL="685800" lvl="3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00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- Background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31538" y="2794500"/>
            <a:ext cx="8460941" cy="3837084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The C2 Link is a “black box” connecting the RPS and the RPA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Supports all remote pilot activities required to safely manage the RPA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Supports external management of its operation by the Remote Pilot /RPS and RPA</a:t>
            </a:r>
          </a:p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Neither “end“ of the C2 Link needs to be standardized in SARPs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C2 Link is entirely inside the RPAS and does not need to directly connect with other standardized aeronautical systems</a:t>
            </a:r>
          </a:p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Many technical solutions are possible some already know, some to be discovered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Currently RPASP WG2 is considering several terrestrial and satellite solutions, including the FSS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No interoperability between solutions is required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Compatibility between solutions sharing the same frequency band is required</a:t>
            </a:r>
          </a:p>
          <a:p>
            <a:pPr marL="0" lvl="2" indent="0">
              <a:spcBef>
                <a:spcPts val="0"/>
              </a:spcBef>
              <a:buNone/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9375B5-0B3B-41E2-8DF0-5036A43332B0}"/>
              </a:ext>
            </a:extLst>
          </p:cNvPr>
          <p:cNvSpPr txBox="1"/>
          <p:nvPr/>
        </p:nvSpPr>
        <p:spPr>
          <a:xfrm>
            <a:off x="272115" y="1598430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 from the SARPs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073A98-5007-4051-BB20-886B969E0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259" y="1539700"/>
            <a:ext cx="6048672" cy="117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45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- Background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73187" y="2854588"/>
            <a:ext cx="8075240" cy="3837084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RPASP WG2 and RTCA have developed the Required Link Performance (RLP) concept for the C2 Link User Data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Same RLP for all RPAS/C2 Links operating in the same airspace/phase of flight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All RPAS are equally “safe” irrespective of their design or their C2 Link design</a:t>
            </a:r>
          </a:p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The C2 Link is Managed by the Remote Pilot/RPS and RPA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Currently only how and how well the C2 Link responds to C2 Link Control Data is part of the proposed SARPs and Manual on C2 Links for RPAS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How the C2 Link itself is managed by the Remote Pilot/RPS and RPA is outside the scope of the RPASP WG2</a:t>
            </a:r>
          </a:p>
          <a:p>
            <a:pPr marL="1143000" lvl="4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Will be part of the Type Certification of the RPAS</a:t>
            </a:r>
          </a:p>
          <a:p>
            <a:pPr marL="0" lvl="2" indent="0">
              <a:spcBef>
                <a:spcPts val="0"/>
              </a:spcBef>
              <a:buNone/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5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60A557-C181-4A48-8D7E-31F5D1A55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942" y="1475853"/>
            <a:ext cx="5944115" cy="10790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9375B5-0B3B-41E2-8DF0-5036A43332B0}"/>
              </a:ext>
            </a:extLst>
          </p:cNvPr>
          <p:cNvSpPr txBox="1"/>
          <p:nvPr/>
        </p:nvSpPr>
        <p:spPr>
          <a:xfrm>
            <a:off x="266484" y="1631609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Graphic from the SARPs</a:t>
            </a:r>
          </a:p>
        </p:txBody>
      </p:sp>
    </p:spTree>
    <p:extLst>
      <p:ext uri="{BB962C8B-B14F-4D97-AF65-F5344CB8AC3E}">
        <p14:creationId xmlns:p14="http://schemas.microsoft.com/office/powerpoint/2010/main" val="88268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– RLP Context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81422" y="3228568"/>
            <a:ext cx="8210925" cy="3240360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The required performance of a C2 Link is highly dependent on 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Target Level of Safety in the airspace = RLP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phase of flight = RLP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pilot activity it is supporting = RLP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level of automatic capability in the RPA and RPS = C2 Link Specification</a:t>
            </a:r>
          </a:p>
          <a:p>
            <a:pPr marL="1143000" lvl="4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Too many different levels of RPAS automatic capability to cover in the RLP/SARPs</a:t>
            </a:r>
          </a:p>
          <a:p>
            <a:pPr marL="228600" lvl="2">
              <a:spcBef>
                <a:spcPts val="0"/>
              </a:spcBef>
            </a:pPr>
            <a:r>
              <a:rPr lang="en-US" sz="2000" dirty="0">
                <a:solidFill>
                  <a:srgbClr val="020202"/>
                </a:solidFill>
              </a:rPr>
              <a:t>The RLP is developed by Aviation Safety Regulators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RPAS Designer then specifies the, RPAS design dependent, C2 Link Specification</a:t>
            </a:r>
          </a:p>
          <a:p>
            <a:pPr marL="685800" lvl="3">
              <a:spcBef>
                <a:spcPts val="0"/>
              </a:spcBef>
            </a:pPr>
            <a:r>
              <a:rPr lang="en-US" sz="1800" dirty="0">
                <a:solidFill>
                  <a:srgbClr val="020202"/>
                </a:solidFill>
              </a:rPr>
              <a:t>The RPAS Operator then contracts, through a Service Level Agreement with the C2CSP, for a QoSR for their planned operation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A18DA2-2373-44D5-9713-7F5D377AD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07" y="1331960"/>
            <a:ext cx="8151058" cy="17801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F285E1-495C-4BAB-BD9D-4E393E6E1E73}"/>
              </a:ext>
            </a:extLst>
          </p:cNvPr>
          <p:cNvSpPr txBox="1"/>
          <p:nvPr/>
        </p:nvSpPr>
        <p:spPr>
          <a:xfrm>
            <a:off x="323528" y="1628800"/>
            <a:ext cx="1368152" cy="13681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9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C2 Link SARPs – Strategy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07504" y="1407441"/>
            <a:ext cx="8816430" cy="5042422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The Annex 10, Volume VI, Part II Systems SARPs</a:t>
            </a: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Contain high level technical requirements that can be applied to any current or future C2 Link technology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SARPs will not need to change every time the technical solution changes or a new technology is introduced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SARPs provide a framework for any new technology concept</a:t>
            </a: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SARPs standardize any C2 Link’s 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Performance </a:t>
            </a:r>
          </a:p>
          <a:p>
            <a:pPr marL="1600200" lvl="5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Performance based RLP, high level concept and process, actual values in Manual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Management</a:t>
            </a:r>
          </a:p>
          <a:p>
            <a:pPr marL="1600200" lvl="5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Performance based, response to commands to Establish/Terminate, Switchover, Handover and Report Status, actual values in Manual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Compatibility</a:t>
            </a:r>
          </a:p>
          <a:p>
            <a:pPr marL="1600200" lvl="5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Performance based, management of interference and protection of systems, actual values in Manual </a:t>
            </a:r>
          </a:p>
          <a:p>
            <a:pPr marL="1143000" lvl="4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Security</a:t>
            </a:r>
          </a:p>
          <a:p>
            <a:pPr marL="1600200" lvl="5">
              <a:spcBef>
                <a:spcPts val="0"/>
              </a:spcBef>
            </a:pPr>
            <a:r>
              <a:rPr lang="en-US" sz="1600" dirty="0">
                <a:solidFill>
                  <a:srgbClr val="020202"/>
                </a:solidFill>
              </a:rPr>
              <a:t>Performance based security controls, actual values in Manual </a:t>
            </a:r>
          </a:p>
          <a:p>
            <a:pPr marL="1600200" lvl="5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84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8</a:t>
            </a:fld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878053"/>
            <a:ext cx="8686800" cy="648072"/>
          </a:xfrm>
        </p:spPr>
        <p:txBody>
          <a:bodyPr/>
          <a:lstStyle/>
          <a:p>
            <a:r>
              <a:rPr lang="en-GB" dirty="0"/>
              <a:t>SARPs on C2 Links for RPAS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1526125"/>
            <a:ext cx="85169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00B050"/>
                </a:solidFill>
              </a:rPr>
              <a:t>Foreword</a:t>
            </a:r>
          </a:p>
          <a:p>
            <a:r>
              <a:rPr lang="en-GB" sz="1600" dirty="0">
                <a:solidFill>
                  <a:srgbClr val="00B050"/>
                </a:solidFill>
              </a:rPr>
              <a:t>Part I – C2 Link Procedures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Chapter 1.	Definitions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Chapter 2.	Specifications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Chapter 3.	Procedures</a:t>
            </a:r>
          </a:p>
          <a:p>
            <a:r>
              <a:rPr lang="en-GB" sz="1600" dirty="0">
                <a:solidFill>
                  <a:srgbClr val="020202"/>
                </a:solidFill>
              </a:rPr>
              <a:t>Part I I – C2 Link Systems</a:t>
            </a:r>
          </a:p>
          <a:p>
            <a:pPr lvl="1"/>
            <a:r>
              <a:rPr lang="en-GB" sz="1600" dirty="0">
                <a:solidFill>
                  <a:srgbClr val="020202"/>
                </a:solidFill>
              </a:rPr>
              <a:t>Chapter 1	Definitions</a:t>
            </a:r>
          </a:p>
          <a:p>
            <a:pPr lvl="1"/>
            <a:r>
              <a:rPr lang="en-GB" sz="1600" dirty="0">
                <a:solidFill>
                  <a:srgbClr val="020202"/>
                </a:solidFill>
              </a:rPr>
              <a:t>Chapter 2	Systems </a:t>
            </a:r>
          </a:p>
          <a:p>
            <a:pPr lvl="1"/>
            <a:r>
              <a:rPr lang="en-GB" sz="1600" dirty="0">
                <a:solidFill>
                  <a:srgbClr val="020202"/>
                </a:solidFill>
              </a:rPr>
              <a:t>	     2.1	</a:t>
            </a:r>
            <a:r>
              <a:rPr lang="en-GB" sz="1600" dirty="0">
                <a:solidFill>
                  <a:srgbClr val="020202"/>
                </a:solidFill>
                <a:effectLst/>
                <a:ea typeface="Times New Roman" panose="02020603050405020304" pitchFamily="18" charset="0"/>
              </a:rPr>
              <a:t>System description</a:t>
            </a:r>
            <a:endParaRPr lang="en-GB" sz="1600" dirty="0">
              <a:solidFill>
                <a:srgbClr val="020202"/>
              </a:solidFill>
            </a:endParaRPr>
          </a:p>
          <a:p>
            <a:pPr lvl="1"/>
            <a:r>
              <a:rPr lang="en-GB" sz="1600" dirty="0">
                <a:solidFill>
                  <a:srgbClr val="020202"/>
                </a:solidFill>
              </a:rPr>
              <a:t>	     2.2	Interfaces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2.3 	Frequency Spectrum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2.4   	System Characteristics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2.5   	User Data Transmission Characteristics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2.6   	C2 Link User Data Performance Requirements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2.7 	C2 Link Control Data Response Characteristics and Performance Requirements</a:t>
            </a:r>
          </a:p>
          <a:p>
            <a:pPr lvl="2"/>
            <a:r>
              <a:rPr lang="en-GB" sz="1600" dirty="0">
                <a:solidFill>
                  <a:srgbClr val="020202"/>
                </a:solidFill>
              </a:rPr>
              <a:t>     2.8   	Security</a:t>
            </a:r>
          </a:p>
          <a:p>
            <a:pPr lvl="2"/>
            <a:r>
              <a:rPr lang="en-GB" sz="1600" dirty="0">
                <a:solidFill>
                  <a:srgbClr val="00B050"/>
                </a:solidFill>
              </a:rPr>
              <a:t>     2.9   	Records</a:t>
            </a:r>
          </a:p>
          <a:p>
            <a:pPr lvl="2"/>
            <a:r>
              <a:rPr lang="en-GB" sz="1600" dirty="0">
                <a:solidFill>
                  <a:srgbClr val="00B050"/>
                </a:solidFill>
              </a:rPr>
              <a:t>     2.10 	C2 Link Communications Service Providers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ECC7DB-7974-4104-850A-F3D3A8B2CECE}"/>
              </a:ext>
            </a:extLst>
          </p:cNvPr>
          <p:cNvSpPr txBox="1"/>
          <p:nvPr/>
        </p:nvSpPr>
        <p:spPr>
          <a:xfrm>
            <a:off x="6300192" y="1981170"/>
            <a:ext cx="252028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Part I SARPs already adopted/effective</a:t>
            </a:r>
          </a:p>
        </p:txBody>
      </p:sp>
    </p:spTree>
    <p:extLst>
      <p:ext uri="{BB962C8B-B14F-4D97-AF65-F5344CB8AC3E}">
        <p14:creationId xmlns:p14="http://schemas.microsoft.com/office/powerpoint/2010/main" val="2068555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" y="755896"/>
            <a:ext cx="9160236" cy="576064"/>
          </a:xfrm>
        </p:spPr>
        <p:txBody>
          <a:bodyPr/>
          <a:lstStyle/>
          <a:p>
            <a:r>
              <a:rPr lang="en-US" sz="3200" dirty="0"/>
              <a:t>Informal Coordination – Comments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43508" y="1196752"/>
            <a:ext cx="8856984" cy="5328592"/>
          </a:xfrm>
        </p:spPr>
        <p:txBody>
          <a:bodyPr>
            <a:noAutofit/>
          </a:bodyPr>
          <a:lstStyle/>
          <a:p>
            <a:pPr marL="228600" lvl="2">
              <a:spcBef>
                <a:spcPts val="0"/>
              </a:spcBef>
            </a:pPr>
            <a:r>
              <a:rPr lang="en-GB" sz="2400" dirty="0">
                <a:solidFill>
                  <a:srgbClr val="020202"/>
                </a:solidFill>
              </a:rPr>
              <a:t>Comments received from AVSECP, AIRP, ATMOPSP ,CP, FLIRECSWG, FLTOPS, FSMP, NSP, OPDLWG, SASP, SMP, SP, TFSG</a:t>
            </a: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Received 165 comments from 13 Panels and Task Groups</a:t>
            </a:r>
          </a:p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During RPASP 19, in March WG2, adjudicated all comments and incorporated any necessary changes into updated SARPs that will be circulated for Formal Coordination in the next few weeks</a:t>
            </a:r>
          </a:p>
          <a:p>
            <a:pPr marL="228600" lvl="2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Clarification of terms</a:t>
            </a:r>
          </a:p>
          <a:p>
            <a:pPr marL="685800" lvl="3">
              <a:spcBef>
                <a:spcPts val="0"/>
              </a:spcBef>
            </a:pPr>
            <a:r>
              <a:rPr lang="en-US" dirty="0">
                <a:solidFill>
                  <a:srgbClr val="020202"/>
                </a:solidFill>
              </a:rPr>
              <a:t>E.g., C2 Link, C2 Link Connection and C2 Link System</a:t>
            </a:r>
          </a:p>
          <a:p>
            <a:pPr marL="1200150" lvl="4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C2 Link is the logical connection, however physically realized, used for the exchange of information between the remote pilot station (RPS) and the remotely piloted aircraft (RPA) </a:t>
            </a:r>
            <a:r>
              <a:rPr lang="en-GB" sz="1400" dirty="0">
                <a:solidFill>
                  <a:srgbClr val="279DD9"/>
                </a:solidFill>
                <a:effectLst/>
                <a:latin typeface="+mn-lt"/>
                <a:ea typeface="Times New Roman" panose="02020603050405020304" pitchFamily="18" charset="0"/>
              </a:rPr>
              <a:t>(already effective from Part I). </a:t>
            </a:r>
          </a:p>
          <a:p>
            <a:pPr marL="1200150" lvl="4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C2 Link Connection.</a:t>
            </a:r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logical addressed means to support secure exchange of C2 Link User Data between the RPS C2 Link Management and the RPA C2 Link Management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0150" lvl="4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C2 Link System. </a:t>
            </a:r>
            <a:r>
              <a:rPr lang="en-GB" sz="1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physical system that supports the C2 Link and C2 Link Connection.</a:t>
            </a:r>
          </a:p>
          <a:p>
            <a:pPr marL="400050" lvl="1" indent="270510" algn="just">
              <a:spcBef>
                <a:spcPts val="0"/>
              </a:spcBef>
              <a:tabLst>
                <a:tab pos="457200" algn="l"/>
                <a:tab pos="270510" algn="l"/>
              </a:tabLst>
            </a:pPr>
            <a:r>
              <a:rPr lang="en-GB" sz="2000" dirty="0">
                <a:solidFill>
                  <a:srgbClr val="020202"/>
                </a:solidFill>
              </a:rPr>
              <a:t>E.g., Notes added to </a:t>
            </a:r>
            <a:r>
              <a:rPr lang="en-GB" sz="2000" dirty="0">
                <a:solidFill>
                  <a:srgbClr val="00B050"/>
                </a:solidFill>
              </a:rPr>
              <a:t>already effective </a:t>
            </a:r>
            <a:r>
              <a:rPr lang="en-GB" sz="2000" dirty="0">
                <a:solidFill>
                  <a:srgbClr val="020202"/>
                </a:solidFill>
              </a:rPr>
              <a:t>SARPs from Part I</a:t>
            </a:r>
          </a:p>
          <a:p>
            <a:pPr marL="1085850" lvl="2" algn="just">
              <a:spcBef>
                <a:spcPts val="0"/>
              </a:spcBef>
              <a:tabLst>
                <a:tab pos="457200" algn="l"/>
                <a:tab pos="270510" algn="l"/>
              </a:tabLst>
            </a:pPr>
            <a:r>
              <a:rPr lang="en-GB" sz="1400" i="1" dirty="0">
                <a:solidFill>
                  <a:srgbClr val="00B050"/>
                </a:solidFill>
                <a:latin typeface="Times New Roman" panose="02020603050405020304" pitchFamily="18" charset="0"/>
              </a:rPr>
              <a:t>2.2.1   The C2 Link shall only support the remote pilot tasks required for the safe and efficient operation of the RPAS.</a:t>
            </a:r>
            <a:endParaRPr lang="en-US" sz="1400" i="1" dirty="0">
              <a:solidFill>
                <a:srgbClr val="00B050"/>
              </a:solidFill>
              <a:latin typeface="Times New Roman" panose="02020603050405020304" pitchFamily="18" charset="0"/>
            </a:endParaRPr>
          </a:p>
          <a:p>
            <a:pPr marL="1087438" lvl="2" indent="-285750" algn="just">
              <a:spcBef>
                <a:spcPts val="0"/>
              </a:spcBef>
              <a:tabLst>
                <a:tab pos="457200" algn="l"/>
                <a:tab pos="270510" algn="l"/>
              </a:tabLst>
            </a:pPr>
            <a:r>
              <a:rPr lang="en-US" sz="1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Note 1.</a:t>
            </a:r>
            <a:r>
              <a:rPr lang="en-GB" sz="1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— </a:t>
            </a:r>
            <a:r>
              <a:rPr lang="en-US" sz="1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Because the C2 Link is a logical link, the physical link that supports the C2 Link may also support any data that is not C2 Link data.</a:t>
            </a:r>
            <a:endParaRPr lang="en-US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087438" lvl="1" algn="just">
              <a:spcBef>
                <a:spcPts val="0"/>
              </a:spcBef>
            </a:pPr>
            <a:endParaRPr lang="en-GB" sz="1400" b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1" algn="just">
              <a:spcBef>
                <a:spcPts val="0"/>
              </a:spcBef>
            </a:pPr>
            <a:endParaRPr lang="en-GB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1" algn="just">
              <a:spcBef>
                <a:spcPts val="0"/>
              </a:spcBef>
            </a:pPr>
            <a:endParaRPr lang="en-GB" sz="1400" b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1" algn="just">
              <a:spcBef>
                <a:spcPts val="0"/>
              </a:spcBef>
            </a:pPr>
            <a:endParaRPr lang="en-US" sz="14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3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  <a:p>
            <a:pPr marL="228600" lvl="2">
              <a:spcBef>
                <a:spcPts val="0"/>
              </a:spcBef>
            </a:pPr>
            <a:endParaRPr lang="en-US" dirty="0">
              <a:solidFill>
                <a:srgbClr val="02020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2858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- Capacity &amp; Efficiency">
      <a:dk1>
        <a:srgbClr val="279DD9"/>
      </a:dk1>
      <a:lt1>
        <a:sysClr val="window" lastClr="FFFFFF"/>
      </a:lt1>
      <a:dk2>
        <a:srgbClr val="006EB7"/>
      </a:dk2>
      <a:lt2>
        <a:srgbClr val="FFFFFF"/>
      </a:lt2>
      <a:accent1>
        <a:srgbClr val="0054A4"/>
      </a:accent1>
      <a:accent2>
        <a:srgbClr val="A1CFEF"/>
      </a:accent2>
      <a:accent3>
        <a:srgbClr val="8DC63F"/>
      </a:accent3>
      <a:accent4>
        <a:srgbClr val="CED8DD"/>
      </a:accent4>
      <a:accent5>
        <a:srgbClr val="8C99A1"/>
      </a:accent5>
      <a:accent6>
        <a:srgbClr val="5A6870"/>
      </a:accent6>
      <a:hlink>
        <a:srgbClr val="39474F"/>
      </a:hlink>
      <a:folHlink>
        <a:srgbClr val="C400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7D0E71-EDDC-4198-BD78-AA6757A28AC1}">
  <ds:schemaRefs>
    <ds:schemaRef ds:uri="http://schemas.microsoft.com/office/2006/metadata/properties"/>
    <ds:schemaRef ds:uri="http://purl.org/dc/terms/"/>
    <ds:schemaRef ds:uri="da466603-eeba-4dc5-8fb9-1b1604eae8a5"/>
    <ds:schemaRef ds:uri="bdaefdbe-4380-40eb-a10f-bc7bd3d7babc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911145-46CC-44A1-A49A-227FEB6548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7FFF57-2617-4029-97EA-3205A42C2883}"/>
</file>

<file path=docProps/app.xml><?xml version="1.0" encoding="utf-8"?>
<Properties xmlns="http://schemas.openxmlformats.org/officeDocument/2006/extended-properties" xmlns:vt="http://schemas.openxmlformats.org/officeDocument/2006/docPropsVTypes">
  <TotalTime>7038</TotalTime>
  <Words>1564</Words>
  <Application>Microsoft Macintosh PowerPoint</Application>
  <PresentationFormat>On-screen Show (4:3)</PresentationFormat>
  <Paragraphs>148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Office Theme</vt:lpstr>
      <vt:lpstr>SARPs on C2 Links for RPAS  - Status Update -</vt:lpstr>
      <vt:lpstr>ICAO Responsibilities regarding AI 1.8, WRC-23</vt:lpstr>
      <vt:lpstr>C2 Link SARPs - Background</vt:lpstr>
      <vt:lpstr>C2 Link SARPs - Background</vt:lpstr>
      <vt:lpstr>C2 Link SARPs - Background</vt:lpstr>
      <vt:lpstr>C2 Link SARPs – RLP Context</vt:lpstr>
      <vt:lpstr>C2 Link SARPs – Strategy</vt:lpstr>
      <vt:lpstr>SARPs on C2 Links for RPAS</vt:lpstr>
      <vt:lpstr>Informal Coordination – Comments</vt:lpstr>
      <vt:lpstr>Informal Coordination – Comments</vt:lpstr>
      <vt:lpstr>Informal Coordination – Comments</vt:lpstr>
      <vt:lpstr>Informal Coordination – Comments</vt:lpstr>
      <vt:lpstr>C2 Link SARPs – Next Steps outside the RPASP</vt:lpstr>
      <vt:lpstr>PowerPoint Presentation</vt:lpstr>
    </vt:vector>
  </TitlesOfParts>
  <Company>I.C.A.O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Jonasson, Loftur</cp:lastModifiedBy>
  <cp:revision>637</cp:revision>
  <cp:lastPrinted>2021-05-20T19:40:36Z</cp:lastPrinted>
  <dcterms:created xsi:type="dcterms:W3CDTF">2013-08-20T15:49:37Z</dcterms:created>
  <dcterms:modified xsi:type="dcterms:W3CDTF">2022-04-15T18:33:05Z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