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97" r:id="rId8"/>
    <p:sldId id="264" r:id="rId9"/>
    <p:sldId id="294" r:id="rId10"/>
    <p:sldId id="296" r:id="rId11"/>
    <p:sldId id="281" r:id="rId12"/>
    <p:sldId id="283" r:id="rId13"/>
    <p:sldId id="269" r:id="rId14"/>
    <p:sldId id="292" r:id="rId15"/>
    <p:sldId id="267" r:id="rId16"/>
    <p:sldId id="265" r:id="rId17"/>
    <p:sldId id="290" r:id="rId18"/>
    <p:sldId id="284" r:id="rId19"/>
    <p:sldId id="285" r:id="rId20"/>
    <p:sldId id="291" r:id="rId21"/>
    <p:sldId id="288" r:id="rId22"/>
    <p:sldId id="280" r:id="rId23"/>
    <p:sldId id="287" r:id="rId24"/>
    <p:sldId id="295" r:id="rId25"/>
    <p:sldId id="275" r:id="rId26"/>
    <p:sldId id="262" r:id="rId27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4"/>
    <a:srgbClr val="279DD9"/>
    <a:srgbClr val="CC8004"/>
    <a:srgbClr val="F37021"/>
    <a:srgbClr val="A74233"/>
    <a:srgbClr val="5A6870"/>
    <a:srgbClr val="C40075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44" autoAdjust="0"/>
  </p:normalViewPr>
  <p:slideViewPr>
    <p:cSldViewPr>
      <p:cViewPr>
        <p:scale>
          <a:sx n="90" d="100"/>
          <a:sy n="90" d="100"/>
        </p:scale>
        <p:origin x="-1224" y="-2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370306-A7A3-4647-BEBF-A69EE59FEDC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9EF4CC-BFDC-48A2-9CA6-C06A0520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97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4D9B8A-F2FC-486C-910A-53F7765D84B2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4C34A6-0A65-44C2-A4EE-35563FB0C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39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85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2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2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70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22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5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22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2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24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2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17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2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49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4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2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9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2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2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6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34A6-0A65-44C2-A4EE-35563FB0CA4F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7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9143972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04/09/2018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107504" y="2427734"/>
            <a:ext cx="5688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endParaRPr lang="en-GB" sz="2000" b="1" dirty="0">
              <a:solidFill>
                <a:srgbClr val="0054A4"/>
              </a:solidFill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cs typeface="Arial" charset="0"/>
              </a:rPr>
              <a:t>Presented by: </a:t>
            </a:r>
            <a:r>
              <a:rPr lang="en-US" sz="2000" b="1" dirty="0" smtClean="0">
                <a:solidFill>
                  <a:schemeClr val="accent1"/>
                </a:solidFill>
                <a:cs typeface="Arial" charset="0"/>
              </a:rPr>
              <a:t>Harvey Gabriel LEKAMISY</a:t>
            </a:r>
          </a:p>
          <a:p>
            <a:pPr algn="ctr">
              <a:buFont typeface="Arial" charset="0"/>
              <a:buNone/>
            </a:pPr>
            <a:r>
              <a:rPr lang="en-US" sz="1600" b="1" baseline="0" dirty="0" smtClean="0">
                <a:solidFill>
                  <a:schemeClr val="accent1"/>
                </a:solidFill>
                <a:cs typeface="Arial" charset="0"/>
              </a:rPr>
              <a:t>Regional</a:t>
            </a:r>
            <a:r>
              <a:rPr lang="en-US" sz="1600" b="1" dirty="0" smtClean="0">
                <a:solidFill>
                  <a:schemeClr val="accent1"/>
                </a:solidFill>
                <a:cs typeface="Arial" charset="0"/>
              </a:rPr>
              <a:t> Officer Communications, Navigation and Surveillance</a:t>
            </a:r>
          </a:p>
          <a:p>
            <a:pPr algn="ctr"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cs typeface="Arial" charset="0"/>
              </a:rPr>
              <a:t>ICAO REGIONAL OFFICE NAIROBI, KENYA</a:t>
            </a:r>
          </a:p>
          <a:p>
            <a:pPr algn="ctr">
              <a:buFont typeface="Arial" charset="0"/>
              <a:buNone/>
            </a:pPr>
            <a:endParaRPr lang="en-US" sz="1400" b="1" baseline="0" dirty="0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4" y="1001712"/>
            <a:ext cx="6193383" cy="11379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600"/>
              </a:lnSpc>
              <a:spcBef>
                <a:spcPts val="0"/>
              </a:spcBef>
              <a:tabLst>
                <a:tab pos="1255713" algn="l"/>
              </a:tabLst>
              <a:defRPr/>
            </a:pPr>
            <a:r>
              <a:rPr lang="en-GB" sz="2000" b="1" spc="-20" dirty="0" smtClean="0">
                <a:solidFill>
                  <a:schemeClr val="bg1"/>
                </a:solidFill>
              </a:rPr>
              <a:t>AERONAUTICAL </a:t>
            </a:r>
            <a:r>
              <a:rPr lang="en-GB" sz="4000" spc="-20" dirty="0" smtClean="0">
                <a:solidFill>
                  <a:schemeClr val="bg1"/>
                </a:solidFill>
              </a:rPr>
              <a:t> </a:t>
            </a:r>
            <a:r>
              <a:rPr lang="en-GB" sz="2000" b="1" spc="-20" dirty="0" smtClean="0">
                <a:solidFill>
                  <a:schemeClr val="bg1"/>
                </a:solidFill>
              </a:rPr>
              <a:t>FREQUENCY </a:t>
            </a:r>
            <a:r>
              <a:rPr lang="en-GB" sz="2000" b="1" spc="-20" dirty="0">
                <a:solidFill>
                  <a:schemeClr val="bg1"/>
                </a:solidFill>
              </a:rPr>
              <a:t> </a:t>
            </a:r>
            <a:r>
              <a:rPr lang="en-GB" sz="2000" b="1" spc="-20" dirty="0" smtClean="0">
                <a:solidFill>
                  <a:schemeClr val="bg1"/>
                </a:solidFill>
              </a:rPr>
              <a:t>SPECTRUM MANAGEMENT</a:t>
            </a:r>
          </a:p>
          <a:p>
            <a:pPr lvl="0">
              <a:lnSpc>
                <a:spcPts val="3600"/>
              </a:lnSpc>
              <a:spcBef>
                <a:spcPts val="0"/>
              </a:spcBef>
              <a:tabLst>
                <a:tab pos="1255713" algn="l"/>
              </a:tabLst>
              <a:defRPr/>
            </a:pPr>
            <a:r>
              <a:rPr lang="en-US" sz="2000" b="1" spc="-20" dirty="0" smtClean="0">
                <a:solidFill>
                  <a:schemeClr val="bg1"/>
                </a:solidFill>
                <a:ea typeface="+mn-ea"/>
                <a:cs typeface="+mn-cs"/>
              </a:rPr>
              <a:t>IN THE AFRICA AND INDIAN OCEAN  (AFI) REGION</a:t>
            </a:r>
            <a:endParaRPr lang="en-US" sz="2000" b="1" spc="-2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4" y="4227934"/>
            <a:ext cx="6049367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GB" sz="1200" b="1" dirty="0" smtClean="0">
                <a:solidFill>
                  <a:srgbClr val="0054A4"/>
                </a:solidFill>
                <a:ea typeface="+mn-ea"/>
                <a:cs typeface="Arial" charset="0"/>
              </a:rPr>
              <a:t>ICAO AFI REGIONAL </a:t>
            </a:r>
            <a:r>
              <a:rPr lang="en-GB" sz="1200" b="1" dirty="0">
                <a:solidFill>
                  <a:srgbClr val="0054A4"/>
                </a:solidFill>
                <a:ea typeface="+mn-ea"/>
                <a:cs typeface="Arial" charset="0"/>
              </a:rPr>
              <a:t>PREPARATORY GROUP (RPG) </a:t>
            </a:r>
            <a:r>
              <a:rPr lang="en-GB" sz="1200" b="1" dirty="0" smtClean="0">
                <a:solidFill>
                  <a:srgbClr val="0054A4"/>
                </a:solidFill>
                <a:ea typeface="+mn-ea"/>
                <a:cs typeface="Arial" charset="0"/>
              </a:rPr>
              <a:t>WORKSHOP </a:t>
            </a:r>
            <a:r>
              <a:rPr lang="en-GB" sz="1200" b="1" dirty="0">
                <a:solidFill>
                  <a:srgbClr val="0054A4"/>
                </a:solidFill>
                <a:ea typeface="+mn-ea"/>
                <a:cs typeface="Arial" charset="0"/>
              </a:rPr>
              <a:t>FOR </a:t>
            </a:r>
            <a:r>
              <a:rPr lang="en-GB" sz="1200" b="1" dirty="0" smtClean="0">
                <a:solidFill>
                  <a:srgbClr val="0054A4"/>
                </a:solidFill>
                <a:ea typeface="+mn-ea"/>
                <a:cs typeface="Arial" charset="0"/>
              </a:rPr>
              <a:t>WRC-2019</a:t>
            </a:r>
          </a:p>
          <a:p>
            <a:pPr lvl="0">
              <a:spcBef>
                <a:spcPts val="0"/>
              </a:spcBef>
            </a:pPr>
            <a:r>
              <a:rPr lang="en-US" sz="1200" b="1" dirty="0">
                <a:solidFill>
                  <a:srgbClr val="0054A4"/>
                </a:solidFill>
                <a:ea typeface="+mn-ea"/>
                <a:cs typeface="Arial" charset="0"/>
              </a:rPr>
              <a:t>Johannesburg, South Africa, 4-5 September 2018</a:t>
            </a:r>
          </a:p>
          <a:p>
            <a:pPr lvl="0">
              <a:spcBef>
                <a:spcPts val="0"/>
              </a:spcBef>
            </a:pPr>
            <a:endParaRPr lang="en-GB" sz="1200" b="1" dirty="0">
              <a:solidFill>
                <a:srgbClr val="0054A4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283717"/>
            <a:ext cx="8784976" cy="1368153"/>
          </a:xfrm>
        </p:spPr>
        <p:txBody>
          <a:bodyPr/>
          <a:lstStyle/>
          <a:p>
            <a:r>
              <a:rPr lang="en-US" sz="2800" b="1" dirty="0" smtClean="0"/>
              <a:t>ICAO AFRICA AND INDIAN OCEAN REGION</a:t>
            </a:r>
            <a:br>
              <a:rPr lang="en-US" sz="2800" b="1" dirty="0" smtClean="0"/>
            </a:br>
            <a:r>
              <a:rPr lang="en-US" sz="2800" b="1" dirty="0" smtClean="0"/>
              <a:t>AERONAUTICAL FREQUENCY SPECTRUM MANAGEMENT</a:t>
            </a:r>
            <a:endParaRPr lang="en-GB" sz="2800" b="1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39552" y="1779661"/>
            <a:ext cx="7920880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endParaRPr lang="en-GB" alt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5606"/>
            <a:ext cx="8229600" cy="3312368"/>
          </a:xfrm>
        </p:spPr>
        <p:txBody>
          <a:bodyPr/>
          <a:lstStyle/>
          <a:p>
            <a:r>
              <a:rPr lang="en-US" sz="2000" b="1" dirty="0" smtClean="0"/>
              <a:t>ISSUES AND CHALLENGES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GB" sz="2400" b="1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39552" y="1779661"/>
            <a:ext cx="7920880" cy="2808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GB" altLang="en-US" sz="2400" b="1" dirty="0" smtClean="0">
                <a:solidFill>
                  <a:srgbClr val="0070C0"/>
                </a:solidFill>
                <a:ea typeface="ＭＳ Ｐゴシック" pitchFamily="34" charset="-128"/>
              </a:rPr>
              <a:t>Scarce natural resource with finite capacity limits and constantly      increasing demands</a:t>
            </a:r>
          </a:p>
          <a:p>
            <a:pPr eaLnBrk="1" hangingPunct="1">
              <a:spcBef>
                <a:spcPct val="80000"/>
              </a:spcBef>
            </a:pPr>
            <a:r>
              <a:rPr lang="en-GB" altLang="en-US" sz="2400" b="1" dirty="0" smtClean="0">
                <a:solidFill>
                  <a:srgbClr val="0070C0"/>
                </a:solidFill>
                <a:ea typeface="ＭＳ Ｐゴシック" pitchFamily="34" charset="-128"/>
              </a:rPr>
              <a:t>Congestion imposes the need for efficient frequency spectrum management</a:t>
            </a:r>
          </a:p>
          <a:p>
            <a:pPr eaLnBrk="1" hangingPunct="1">
              <a:spcBef>
                <a:spcPct val="80000"/>
              </a:spcBef>
            </a:pPr>
            <a:r>
              <a:rPr lang="en-GB" altLang="en-US" sz="2400" b="1" dirty="0" smtClean="0">
                <a:solidFill>
                  <a:srgbClr val="0070C0"/>
                </a:solidFill>
                <a:ea typeface="ＭＳ Ｐゴシック" pitchFamily="34" charset="-128"/>
              </a:rPr>
              <a:t>Spectrum management: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0070C0"/>
                </a:solidFill>
              </a:rPr>
              <a:t>combination of administrative and technical procedures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0070C0"/>
                </a:solidFill>
              </a:rPr>
              <a:t>necessary to ensure interference free and efficient operation of radio services  (e.g. Air/Ground Communications and Radionavigation)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771550"/>
            <a:ext cx="8229600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28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03598"/>
            <a:ext cx="8229600" cy="288032"/>
          </a:xfrm>
        </p:spPr>
        <p:txBody>
          <a:bodyPr/>
          <a:lstStyle/>
          <a:p>
            <a:r>
              <a:rPr lang="en-US" sz="1800" b="1" dirty="0" smtClean="0"/>
              <a:t>REFERENCE DOCUMENTS AND TOOL</a:t>
            </a:r>
            <a:endParaRPr lang="en-GB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266429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ICAO Doc 9718, Volumes I and II: The Handbook on Radio Frequency Spectrum Requirements for Civil Aviation</a:t>
            </a:r>
          </a:p>
          <a:p>
            <a:r>
              <a:rPr lang="en-US" sz="2000" dirty="0" smtClean="0"/>
              <a:t>ICAO Policies and practices related to radio frequency spectrum matters (Assembly Resolution A38-6)</a:t>
            </a:r>
          </a:p>
          <a:p>
            <a:r>
              <a:rPr lang="en-US" sz="2000" dirty="0" smtClean="0"/>
              <a:t>Annex 10, Volume V: Aeronautical radio Frequency Spectrum Utilization</a:t>
            </a:r>
          </a:p>
          <a:p>
            <a:r>
              <a:rPr lang="en-US" sz="2000" dirty="0" smtClean="0"/>
              <a:t>Frequency Finder Tool/Software</a:t>
            </a:r>
          </a:p>
          <a:p>
            <a:r>
              <a:rPr lang="en-US" sz="2000" dirty="0" smtClean="0"/>
              <a:t>ITU Radio Regulation, </a:t>
            </a:r>
            <a:r>
              <a:rPr lang="en-US" sz="2000" dirty="0" err="1" smtClean="0"/>
              <a:t>etc</a:t>
            </a:r>
            <a:r>
              <a:rPr lang="en-US" sz="2000" dirty="0" smtClean="0"/>
              <a:t>…(extra-Documents)</a:t>
            </a:r>
            <a:endParaRPr lang="en-GB" sz="20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771550"/>
            <a:ext cx="8229600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AFI AERONAUTICAL FREQUENCY  SPECTRUM MANAGEMENT (2)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3745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771550"/>
            <a:ext cx="8435280" cy="739824"/>
          </a:xfrm>
        </p:spPr>
        <p:txBody>
          <a:bodyPr/>
          <a:lstStyle/>
          <a:p>
            <a:r>
              <a:rPr lang="en-US" sz="2000" b="1" dirty="0" smtClean="0"/>
              <a:t>AFI AERONAUTICAL FREQUENCY SPECTRUM MANAGEMENT (3)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>The Handbook on Radio Frequency Spectrum Requirements for Civil Aviation</a:t>
            </a:r>
            <a:endParaRPr lang="en-GB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12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55726"/>
            <a:ext cx="83343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0" y="1753530"/>
            <a:ext cx="8321675" cy="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4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47615"/>
            <a:ext cx="8531225" cy="340724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347614"/>
            <a:ext cx="8496944" cy="72008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5BCE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lvl="0" algn="l" eaLnBrk="1" hangingPunct="1">
              <a:defRPr/>
            </a:pPr>
            <a:r>
              <a:rPr lang="en-US" sz="2000" dirty="0"/>
              <a:t>The Handbook on Radio Frequency Spectrum Requirements for Civil Aviation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5BCE"/>
                </a:solidFill>
                <a:effectLst/>
                <a:uLnTx/>
                <a:uFillTx/>
                <a:latin typeface="Arial Rounded MT Bold"/>
                <a:ea typeface="+mj-ea"/>
                <a:cs typeface="Arial"/>
              </a:rPr>
              <a:t>Handbook (Doc 9718), Volume II- Frequency assignment planning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2355726"/>
            <a:ext cx="88809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 Unicode MS" pitchFamily="34" charset="-128"/>
              <a:buChar char="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globally harmonized frequency assignment planning criteria and guidance material to support the application of SARPs in Annex 10, Vol. V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Developed in conjunction with the revisions to Annex 10, Vol. V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Developed by 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ACP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Working Group F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Implementation through Regional Air Navigation Agreement by PIRG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support the development of the Global Air Navigation Plan  (GANP).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771550"/>
            <a:ext cx="822960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AFI AERONAUTICAL FREQUENCY  SPECTRUM MANAGEMENT (4)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557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360040"/>
          </a:xfrm>
        </p:spPr>
        <p:txBody>
          <a:bodyPr/>
          <a:lstStyle/>
          <a:p>
            <a:r>
              <a:rPr lang="en-US" sz="2000" b="1" dirty="0" smtClean="0"/>
              <a:t>AFI AERONAUTICAL FREQUENCY  SPECTRUM MANAGEMENT (5)</a:t>
            </a:r>
            <a:endParaRPr lang="en-GB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3598"/>
            <a:ext cx="7499176" cy="35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Frequency Finder Tool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b="5109"/>
          <a:stretch/>
        </p:blipFill>
        <p:spPr bwMode="auto">
          <a:xfrm>
            <a:off x="1331640" y="1563638"/>
            <a:ext cx="571305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355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432048"/>
          </a:xfrm>
        </p:spPr>
        <p:txBody>
          <a:bodyPr/>
          <a:lstStyle/>
          <a:p>
            <a:r>
              <a:rPr lang="en-US" sz="2000" b="1" dirty="0" smtClean="0"/>
              <a:t>AFI AERONAUTICAL FREQUENCY SPECTRUM MANAGEMENT (6)</a:t>
            </a:r>
            <a:endParaRPr lang="en-GB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517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VHF COM Home Page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7261" t="26596" r="30053" b="30851"/>
          <a:stretch/>
        </p:blipFill>
        <p:spPr bwMode="auto">
          <a:xfrm>
            <a:off x="755576" y="1563638"/>
            <a:ext cx="648072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444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771550"/>
            <a:ext cx="9001000" cy="432048"/>
          </a:xfrm>
        </p:spPr>
        <p:txBody>
          <a:bodyPr/>
          <a:lstStyle/>
          <a:p>
            <a:r>
              <a:rPr lang="en-US" sz="1800" b="1" dirty="0" smtClean="0"/>
              <a:t>AFI AERONAUTICAL FREQUENCY SPECTRUM MANAGEMENT (7)</a:t>
            </a:r>
            <a:br>
              <a:rPr lang="en-US" sz="1800" b="1" dirty="0" smtClean="0"/>
            </a:br>
            <a:endParaRPr lang="en-GB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75606"/>
            <a:ext cx="8712968" cy="3600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WRC-15 Main Result for Civil Aviation: RESOLUTION 154 (Rev. WRC-15)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sz="1600" b="1" i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Consideration of technical and regulatory action in order to support existing and future operation of fixed-satellite service earth station within the frequency band 3 400-4 200 MHz, as an aid to the safe operation of aircraft and reliable distribution of meteorological information in some countries in Region 1.</a:t>
            </a:r>
          </a:p>
          <a:p>
            <a:pPr marL="0" indent="0" algn="just">
              <a:buNone/>
            </a:pPr>
            <a:endParaRPr lang="en-US" sz="1600" b="1" i="1" dirty="0" smtClean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  <a:p>
            <a:r>
              <a:rPr lang="en-US" sz="1600" dirty="0" smtClean="0">
                <a:latin typeface="Calibri"/>
                <a:ea typeface="+mj-ea"/>
                <a:cs typeface="+mj-cs"/>
              </a:rPr>
              <a:t>Better regulatory protection of Fixed Satellite Services (FSS) VSAT link used in Africa and Indian Ocean to provide terrestrial aeronautical and meteorological communication networks.</a:t>
            </a:r>
          </a:p>
          <a:p>
            <a:r>
              <a:rPr lang="en-US" sz="1600" dirty="0" smtClean="0">
                <a:latin typeface="Calibri"/>
                <a:ea typeface="+mj-ea"/>
                <a:cs typeface="+mj-cs"/>
              </a:rPr>
              <a:t>VSAT networks for aeronautical ground-ground telecommunications are in wide use in both Africa and Central/South America.</a:t>
            </a:r>
          </a:p>
          <a:p>
            <a:endParaRPr lang="en-US" sz="1600" dirty="0" smtClean="0">
              <a:latin typeface="Calibri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libri"/>
                <a:ea typeface="+mj-ea"/>
                <a:cs typeface="+mj-cs"/>
              </a:rPr>
              <a:t>APIRG CONCLUSION</a:t>
            </a:r>
            <a:endParaRPr lang="en-US" sz="1200" dirty="0"/>
          </a:p>
          <a:p>
            <a:pPr algn="just"/>
            <a:r>
              <a:rPr lang="en-US" sz="1200" b="1" dirty="0" smtClean="0"/>
              <a:t>CONCLUSION 20/30: Protection of C band spectrum</a:t>
            </a:r>
          </a:p>
          <a:p>
            <a:pPr marL="0" indent="0" algn="just">
              <a:buNone/>
            </a:pPr>
            <a:r>
              <a:rPr lang="en-US" sz="1200" dirty="0" smtClean="0"/>
              <a:t>That, in accordance with Resolution 154 (Rev. 154 WRC-12), States/Organizations take the appropriate measures in order to ensure the protection of the satellite C-band operated by the AFI VSAT networks:</a:t>
            </a:r>
          </a:p>
          <a:p>
            <a:pPr algn="just">
              <a:buFont typeface="+mj-lt"/>
              <a:buAutoNum type="alphaLcParenR"/>
            </a:pPr>
            <a:r>
              <a:rPr lang="en-US" sz="1200" dirty="0" smtClean="0"/>
              <a:t>Registration of the aeronautical VSAT frequencies in the States register held by the national authorities of regulation of telecommunication; and</a:t>
            </a:r>
          </a:p>
          <a:p>
            <a:pPr algn="just">
              <a:buFont typeface="+mj-lt"/>
              <a:buAutoNum type="alphaLcParenR"/>
            </a:pPr>
            <a:r>
              <a:rPr lang="en-US" sz="1200" dirty="0" smtClean="0"/>
              <a:t>Follow-up with the concerned authorities in the States to further register the frequencies in the ITU master International Frequency Register (MIFR).</a:t>
            </a:r>
          </a:p>
          <a:p>
            <a:pPr algn="just">
              <a:buFont typeface="+mj-lt"/>
              <a:buAutoNum type="alphaLcParenR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629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771550"/>
            <a:ext cx="9001000" cy="432048"/>
          </a:xfrm>
        </p:spPr>
        <p:txBody>
          <a:bodyPr/>
          <a:lstStyle/>
          <a:p>
            <a:r>
              <a:rPr lang="en-US" sz="1800" b="1" dirty="0" smtClean="0"/>
              <a:t>AFI AERONAUTICAL FREQUENCY SPECTRUM MANAGEMENT (8)</a:t>
            </a:r>
            <a:br>
              <a:rPr lang="en-US" sz="1800" b="1" dirty="0" smtClean="0"/>
            </a:br>
            <a:endParaRPr lang="en-GB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707654"/>
            <a:ext cx="878497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alibri"/>
                <a:ea typeface="+mj-ea"/>
                <a:cs typeface="+mj-cs"/>
              </a:rPr>
              <a:t>APIRG </a:t>
            </a:r>
            <a:r>
              <a:rPr lang="en-US" sz="1800" b="1" dirty="0" smtClean="0">
                <a:latin typeface="Calibri"/>
                <a:ea typeface="+mj-ea"/>
                <a:cs typeface="+mj-cs"/>
              </a:rPr>
              <a:t>CONCLUSIONS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algn="just"/>
            <a:r>
              <a:rPr lang="en-US" sz="1400" b="1" dirty="0" smtClean="0"/>
              <a:t>CNCLUSION 21/14 : Aeronautical Spectrum Issues</a:t>
            </a:r>
          </a:p>
          <a:p>
            <a:pPr marL="0" indent="0" algn="just">
              <a:buNone/>
            </a:pPr>
            <a:r>
              <a:rPr lang="en-US" sz="1400" dirty="0" smtClean="0"/>
              <a:t>That, in order to protect and maintain continuous vigilance on ongoing threats to the aeronautical frequency spectrum: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400" dirty="0" smtClean="0"/>
              <a:t>ANSPs and airlines should regularly report cases of harmful radio interference within the aeronautical frequency spectrum to the national Telecommunication authorities through the civil aviation authorities, ICAO and IATA;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400" dirty="0" smtClean="0"/>
              <a:t>The IIM/SG with the support of ICAO, should accordingly develop and maintain a regional database on reported cases of such harmful interference.</a:t>
            </a:r>
          </a:p>
        </p:txBody>
      </p:sp>
    </p:spTree>
    <p:extLst>
      <p:ext uri="{BB962C8B-B14F-4D97-AF65-F5344CB8AC3E}">
        <p14:creationId xmlns:p14="http://schemas.microsoft.com/office/powerpoint/2010/main" val="330232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771550"/>
            <a:ext cx="9001000" cy="432048"/>
          </a:xfrm>
        </p:spPr>
        <p:txBody>
          <a:bodyPr/>
          <a:lstStyle/>
          <a:p>
            <a:r>
              <a:rPr lang="en-US" sz="1800" b="1" dirty="0" smtClean="0"/>
              <a:t>AFI AERONAUTICAL FREQUENCY SPECTRUM MANAGEMENT (9)</a:t>
            </a:r>
            <a:br>
              <a:rPr lang="en-US" sz="1800" b="1" dirty="0" smtClean="0"/>
            </a:br>
            <a:endParaRPr lang="en-GB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275606"/>
            <a:ext cx="7200800" cy="3517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 smtClean="0">
              <a:latin typeface="Calibri"/>
              <a:ea typeface="+mj-ea"/>
              <a:cs typeface="+mj-cs"/>
            </a:endParaRP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84249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6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771550"/>
            <a:ext cx="7283878" cy="442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PLAN OF </a:t>
            </a:r>
            <a:r>
              <a:rPr lang="en-US" sz="2800" b="1" dirty="0" smtClean="0"/>
              <a:t>PRESENTATION</a:t>
            </a:r>
            <a:endParaRPr lang="en-CA" sz="28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923678"/>
            <a:ext cx="8748464" cy="25202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Introduction</a:t>
            </a:r>
          </a:p>
          <a:p>
            <a:r>
              <a:rPr lang="fr-FR" sz="2400" dirty="0" smtClean="0"/>
              <a:t>Aeronautical </a:t>
            </a:r>
            <a:r>
              <a:rPr lang="en-US" sz="2400" dirty="0" smtClean="0"/>
              <a:t>Frequency</a:t>
            </a:r>
            <a:r>
              <a:rPr lang="fr-FR" sz="2400" dirty="0" smtClean="0"/>
              <a:t> Spectrum</a:t>
            </a:r>
          </a:p>
          <a:p>
            <a:r>
              <a:rPr lang="fr-FR" sz="2400" dirty="0" smtClean="0"/>
              <a:t>AFI Aeronautical </a:t>
            </a:r>
            <a:r>
              <a:rPr lang="en-US" sz="2400" dirty="0" smtClean="0"/>
              <a:t>Frequency</a:t>
            </a:r>
            <a:r>
              <a:rPr lang="fr-FR" sz="2400" dirty="0" smtClean="0"/>
              <a:t> Spectrum Management</a:t>
            </a:r>
          </a:p>
          <a:p>
            <a:r>
              <a:rPr lang="en-US" sz="2400" dirty="0" smtClean="0"/>
              <a:t>Summary</a:t>
            </a:r>
            <a:r>
              <a:rPr lang="fr-FR" sz="2400" dirty="0" smtClean="0"/>
              <a:t> and key Messages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8849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771550"/>
            <a:ext cx="9001000" cy="432048"/>
          </a:xfrm>
        </p:spPr>
        <p:txBody>
          <a:bodyPr/>
          <a:lstStyle/>
          <a:p>
            <a:r>
              <a:rPr lang="en-US" sz="1800" b="1" dirty="0" smtClean="0"/>
              <a:t>AFI AERONAUTICAL FREQUENCY SPECTRUM MANAGEMENT (10)</a:t>
            </a:r>
            <a:br>
              <a:rPr lang="en-US" sz="1800" b="1" dirty="0" smtClean="0"/>
            </a:br>
            <a:endParaRPr lang="en-GB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91630"/>
            <a:ext cx="878497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alibri"/>
                <a:ea typeface="+mj-ea"/>
                <a:cs typeface="+mj-cs"/>
              </a:rPr>
              <a:t>APIRG </a:t>
            </a:r>
            <a:r>
              <a:rPr lang="en-US" sz="1800" b="1" dirty="0" smtClean="0">
                <a:latin typeface="Calibri"/>
                <a:ea typeface="+mj-ea"/>
                <a:cs typeface="+mj-cs"/>
              </a:rPr>
              <a:t>CONCLUSION</a:t>
            </a:r>
          </a:p>
          <a:p>
            <a:pPr marL="0" indent="0">
              <a:buNone/>
            </a:pPr>
            <a:endParaRPr lang="en-US" sz="1800" b="1" dirty="0" smtClean="0">
              <a:latin typeface="Calibri"/>
              <a:ea typeface="+mj-ea"/>
              <a:cs typeface="+mj-cs"/>
            </a:endParaRPr>
          </a:p>
          <a:p>
            <a:r>
              <a:rPr lang="en-US" sz="1600" b="1" dirty="0" smtClean="0"/>
              <a:t>CONCLUSION 20/29: Continued support to ICAO Po</a:t>
            </a:r>
            <a:r>
              <a:rPr lang="en-US" sz="1600" dirty="0" smtClean="0"/>
              <a:t>sition</a:t>
            </a:r>
          </a:p>
          <a:p>
            <a:pPr marL="0" indent="0" algn="just">
              <a:buNone/>
            </a:pPr>
            <a:r>
              <a:rPr lang="en-US" sz="1600" dirty="0" smtClean="0"/>
              <a:t>That, in accordance with ICAO spectrum strategy, policy and related information as contained in Handbook on Radio Frequency Spectrum Requirements for Civil Aviation (Doc 9718):</a:t>
            </a:r>
          </a:p>
          <a:p>
            <a:pPr algn="just">
              <a:buFont typeface="+mj-lt"/>
              <a:buAutoNum type="alphaLcParenR"/>
            </a:pPr>
            <a:r>
              <a:rPr lang="en-US" sz="1600" dirty="0" smtClean="0"/>
              <a:t>States/Organizations continue to support ICAO position from WRC in particular on agenda item of high importance to the safe operation of aircraft by participation in the national and regional/sub regional preparatory Meeting for ITU WRC Meeting; and</a:t>
            </a:r>
          </a:p>
          <a:p>
            <a:pPr algn="just">
              <a:buFont typeface="+mj-lt"/>
              <a:buAutoNum type="alphaLcParenR"/>
            </a:pPr>
            <a:r>
              <a:rPr lang="en-US" sz="1600" dirty="0" smtClean="0"/>
              <a:t>The Secretariat reinforce the coordination of the initiatives that will ensure the alignment of heir national position with ICAO position for WRC.</a:t>
            </a:r>
          </a:p>
          <a:p>
            <a:pPr marL="0" indent="0" algn="just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1667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3559"/>
            <a:ext cx="8229600" cy="504055"/>
          </a:xfrm>
        </p:spPr>
        <p:txBody>
          <a:bodyPr/>
          <a:lstStyle/>
          <a:p>
            <a:r>
              <a:rPr lang="en-US" sz="2000" b="1" dirty="0" smtClean="0"/>
              <a:t>SUMMARY AND KEY MESSAGES</a:t>
            </a:r>
            <a:endParaRPr lang="en-GB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445031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Spectrum Management is a combination of administrative and technical procedures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Clean spectrum means keeping the used aeronautical frequencies free from licensed, unlicensed and illegal transmissions that interfere with CNS equipment reception,</a:t>
            </a:r>
            <a:endParaRPr lang="en-GB" sz="16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ICAO Member States Good will, cooperation and exchange of information among parties is essential  (ICAO Regional Office -CAAs and CAAs – National telecommunication regulators)</a:t>
            </a:r>
          </a:p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Continuous support of CAAs to ICAO Position for the WRCs</a:t>
            </a:r>
          </a:p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APIRG/20 Meeting adopted  a project ‘’ Protection of aeronautical spectrum’’, under IIM SG to develop policies and systems to provide and protect aeronautical spectrum.</a:t>
            </a:r>
          </a:p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Only continuous synergetic collaboration and action by the CAA and National telecommunication regulators can guarantee a minimum level of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interference is kept.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4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283717"/>
            <a:ext cx="8784976" cy="1368153"/>
          </a:xfrm>
        </p:spPr>
        <p:txBody>
          <a:bodyPr/>
          <a:lstStyle/>
          <a:p>
            <a:r>
              <a:rPr lang="en-US" sz="3600" b="1" dirty="0" smtClean="0"/>
              <a:t>INTRODUCTION</a:t>
            </a:r>
            <a:endParaRPr lang="en-GB" sz="3600" b="1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39552" y="1779661"/>
            <a:ext cx="7920880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endParaRPr lang="en-GB" alt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93610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INTRODUCTION (1)</a:t>
            </a:r>
            <a:b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</a:br>
            <a: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ESAF </a:t>
            </a:r>
            <a:r>
              <a:rPr lang="en-GB" sz="2400" dirty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Areas of Accreditation</a:t>
            </a:r>
            <a:endParaRPr lang="en-US" sz="2400" i="1" dirty="0">
              <a:solidFill>
                <a:srgbClr val="005389">
                  <a:alpha val="95000"/>
                </a:srgbClr>
              </a:solidFill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9662"/>
            <a:ext cx="4922152" cy="29409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43" y="3291830"/>
            <a:ext cx="331236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40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39552" y="1779661"/>
            <a:ext cx="7920880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endParaRPr lang="en-GB" alt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6984775" cy="3024336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771524"/>
            <a:ext cx="8229600" cy="79211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INTRODUCTION (2)</a:t>
            </a:r>
            <a:b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</a:br>
            <a: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WACAF </a:t>
            </a:r>
            <a:r>
              <a:rPr lang="en-GB" sz="2400" dirty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Areas of Accreditation</a:t>
            </a:r>
            <a:endParaRPr lang="en-US" sz="2400" i="1" dirty="0">
              <a:solidFill>
                <a:srgbClr val="005389">
                  <a:alpha val="9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319464" y="4227934"/>
            <a:ext cx="471703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4"/>
              </a:buBlip>
            </a:pPr>
            <a:r>
              <a:rPr lang="en-US" sz="1400" dirty="0" smtClean="0"/>
              <a:t>Accredited to 24 States</a:t>
            </a:r>
          </a:p>
          <a:p>
            <a:pPr lvl="1">
              <a:buBlip>
                <a:blip r:embed="rId4"/>
              </a:buBlip>
            </a:pPr>
            <a:r>
              <a:rPr lang="en-US" sz="1000" dirty="0" smtClean="0"/>
              <a:t>French</a:t>
            </a:r>
            <a:r>
              <a:rPr lang="en-US" sz="1000" dirty="0"/>
              <a:t>, </a:t>
            </a:r>
            <a:r>
              <a:rPr lang="en-US" sz="1000" dirty="0" smtClean="0"/>
              <a:t>English, Portuguese and Spanish are official languages in 15, 5, </a:t>
            </a:r>
            <a:r>
              <a:rPr lang="en-US" sz="1000" dirty="0"/>
              <a:t>3</a:t>
            </a:r>
            <a:r>
              <a:rPr lang="en-US" sz="1000" dirty="0" smtClean="0"/>
              <a:t> and 1 States respectively</a:t>
            </a:r>
          </a:p>
        </p:txBody>
      </p:sp>
    </p:spTree>
    <p:extLst>
      <p:ext uri="{BB962C8B-B14F-4D97-AF65-F5344CB8AC3E}">
        <p14:creationId xmlns:p14="http://schemas.microsoft.com/office/powerpoint/2010/main" val="315348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283717"/>
            <a:ext cx="8784976" cy="1368153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600" b="1" dirty="0" smtClean="0"/>
              <a:t>AERONAUTICAL FREQUENCY SPECTRUM</a:t>
            </a:r>
            <a:endParaRPr lang="en-GB" sz="3600" b="1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39552" y="1779661"/>
            <a:ext cx="7920880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endParaRPr lang="en-GB" alt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445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779662"/>
            <a:ext cx="6552729" cy="280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203598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Font typeface="Arial Unicode MS" pitchFamily="34" charset="-128"/>
              <a:buChar char="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Accurate navigation, landing guidance, situational awareness (airborne collision avoidance system, radar, radio altimeters) weather radar and reliable communications with air traffic control are prerequisites for a safe flight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3568" y="771550"/>
            <a:ext cx="8003232" cy="43204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400" b="1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AERONAUTICAL FREQUENCY SPECTRUM (1)</a:t>
            </a:r>
            <a: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/>
            </a:r>
            <a:b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</a:br>
            <a:endParaRPr lang="en-US" sz="2400" i="1" dirty="0">
              <a:solidFill>
                <a:srgbClr val="005389">
                  <a:alpha val="9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0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91629"/>
            <a:ext cx="8784976" cy="3301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5798" t="29149" r="13297" b="9362"/>
          <a:stretch/>
        </p:blipFill>
        <p:spPr bwMode="auto">
          <a:xfrm>
            <a:off x="1187624" y="1563638"/>
            <a:ext cx="612068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83568" y="771550"/>
            <a:ext cx="8003232" cy="39071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400" b="1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AERONAUTICAL FREQUENCY SPECTRUM (2)</a:t>
            </a:r>
            <a:br>
              <a:rPr lang="en-GB" sz="2400" b="1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</a:br>
            <a:endParaRPr lang="en-US" sz="2400" b="1" i="1" dirty="0">
              <a:solidFill>
                <a:srgbClr val="005389">
                  <a:alpha val="95000"/>
                </a:srgbClr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33" y="1162265"/>
            <a:ext cx="7261225" cy="32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5606"/>
            <a:ext cx="7416823" cy="345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83568" y="771550"/>
            <a:ext cx="8003232" cy="43204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400" b="1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>AERONAUTICAL FREQUENCY SPECTRUM (3)</a:t>
            </a:r>
            <a: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  <a:t/>
            </a:r>
            <a:br>
              <a:rPr lang="en-GB" sz="2400" dirty="0" smtClean="0">
                <a:solidFill>
                  <a:srgbClr val="005389">
                    <a:alpha val="95000"/>
                  </a:srgbClr>
                </a:solidFill>
                <a:ea typeface="+mn-ea"/>
                <a:cs typeface="+mn-cs"/>
              </a:rPr>
            </a:br>
            <a:endParaRPr lang="en-US" sz="2400" i="1" dirty="0">
              <a:solidFill>
                <a:srgbClr val="005389">
                  <a:alpha val="9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4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0FC61F-A865-4094-A7E6-C79EFBCEC89A}"/>
</file>

<file path=customXml/itemProps2.xml><?xml version="1.0" encoding="utf-8"?>
<ds:datastoreItem xmlns:ds="http://schemas.openxmlformats.org/officeDocument/2006/customXml" ds:itemID="{3496C022-EBE5-4266-9386-6A006C59784D}"/>
</file>

<file path=customXml/itemProps3.xml><?xml version="1.0" encoding="utf-8"?>
<ds:datastoreItem xmlns:ds="http://schemas.openxmlformats.org/officeDocument/2006/customXml" ds:itemID="{8436B113-21B6-4853-9E91-C3F11FCC535D}"/>
</file>

<file path=customXml/itemProps4.xml><?xml version="1.0" encoding="utf-8"?>
<ds:datastoreItem xmlns:ds="http://schemas.openxmlformats.org/officeDocument/2006/customXml" ds:itemID="{AA59F1A6-B8EA-49FE-B940-A3BF3CF6188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35500</TotalTime>
  <Words>958</Words>
  <Application>Microsoft Office PowerPoint</Application>
  <PresentationFormat>On-screen Show (16:9)</PresentationFormat>
  <Paragraphs>109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INTRODUCTION</vt:lpstr>
      <vt:lpstr>INTRODUCTION (1) ESAF Areas of Accreditation</vt:lpstr>
      <vt:lpstr>INTRODUCTION (2) WACAF Areas of Accreditation</vt:lpstr>
      <vt:lpstr> AERONAUTICAL FREQUENCY SPECTRUM</vt:lpstr>
      <vt:lpstr>AERONAUTICAL FREQUENCY SPECTRUM (1) </vt:lpstr>
      <vt:lpstr>AERONAUTICAL FREQUENCY SPECTRUM (2) </vt:lpstr>
      <vt:lpstr>AERONAUTICAL FREQUENCY SPECTRUM (3) </vt:lpstr>
      <vt:lpstr>ICAO AFRICA AND INDIAN OCEAN REGION AERONAUTICAL FREQUENCY SPECTRUM MANAGEMENT</vt:lpstr>
      <vt:lpstr>ISSUES AND CHALLENGES </vt:lpstr>
      <vt:lpstr>REFERENCE DOCUMENTS AND TOOL</vt:lpstr>
      <vt:lpstr>AFI AERONAUTICAL FREQUENCY SPECTRUM MANAGEMENT (3)  The Handbook on Radio Frequency Spectrum Requirements for Civil Aviation</vt:lpstr>
      <vt:lpstr>PowerPoint Presentation</vt:lpstr>
      <vt:lpstr>AFI AERONAUTICAL FREQUENCY  SPECTRUM MANAGEMENT (5)</vt:lpstr>
      <vt:lpstr>AFI AERONAUTICAL FREQUENCY SPECTRUM MANAGEMENT (6)</vt:lpstr>
      <vt:lpstr>AFI AERONAUTICAL FREQUENCY SPECTRUM MANAGEMENT (7) </vt:lpstr>
      <vt:lpstr>AFI AERONAUTICAL FREQUENCY SPECTRUM MANAGEMENT (8) </vt:lpstr>
      <vt:lpstr>AFI AERONAUTICAL FREQUENCY SPECTRUM MANAGEMENT (9) </vt:lpstr>
      <vt:lpstr>AFI AERONAUTICAL FREQUENCY SPECTRUM MANAGEMENT (10) </vt:lpstr>
      <vt:lpstr>SUMMARY AND KEY MESSAGES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Lekamisy, Harvey Gabriel</cp:lastModifiedBy>
  <cp:revision>159</cp:revision>
  <cp:lastPrinted>2018-08-30T13:27:16Z</cp:lastPrinted>
  <dcterms:created xsi:type="dcterms:W3CDTF">2013-08-20T15:49:37Z</dcterms:created>
  <dcterms:modified xsi:type="dcterms:W3CDTF">2018-09-04T19:50:39Z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  <property fmtid="{D5CDD505-2E9C-101B-9397-08002B2CF9AE}" pid="3" name="_dlc_DocIdItemGuid">
    <vt:lpwstr>77b92e97-d402-4778-836a-d38d6e4290ff</vt:lpwstr>
  </property>
</Properties>
</file>