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3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9.xml" ContentType="application/vnd.openxmlformats-officedocument.presentationml.slide+xml"/>
  <Override PartName="/ppt/slides/slide49.xml" ContentType="application/vnd.openxmlformats-officedocument.presentationml.slide+xml"/>
  <Override PartName="/ppt/slides/slide51.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50.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5.xml" ContentType="application/vnd.openxmlformats-officedocument.presentationml.slide+xml"/>
  <Override PartName="/ppt/slides/slide84.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69.xml" ContentType="application/vnd.openxmlformats-officedocument.presentationml.slide+xml"/>
  <Override PartName="/ppt/slides/slide74.xml" ContentType="application/vnd.openxmlformats-officedocument.presentationml.slide+xml"/>
  <Override PartName="/ppt/slides/slide67.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68.xml" ContentType="application/vnd.openxmlformats-officedocument.presentationml.slide+xml"/>
  <Override PartName="/ppt/slides/slide52.xml" ContentType="application/vnd.openxmlformats-officedocument.presentationml.slide+xml"/>
  <Override PartName="/ppt/slides/slide58.xml" ContentType="application/vnd.openxmlformats-officedocument.presentationml.slide+xml"/>
  <Override PartName="/ppt/slides/slide53.xml" ContentType="application/vnd.openxmlformats-officedocument.presentationml.slide+xml"/>
  <Override PartName="/ppt/slides/slide60.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59.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1.xml" ContentType="application/vnd.openxmlformats-officedocument.presentationml.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41.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2.xml" ContentType="application/vnd.openxmlformats-officedocument.presentationml.notesSlide+xml"/>
  <Override PartName="/ppt/notesSlides/notesSlide36.xml" ContentType="application/vnd.openxmlformats-officedocument.presentationml.notesSlide+xml"/>
  <Override PartName="/ppt/slideMasters/slideMaster1.xml" ContentType="application/vnd.openxmlformats-officedocument.presentationml.slideMaster+xml"/>
  <Override PartName="/ppt/notesSlides/notesSlide24.xml" ContentType="application/vnd.openxmlformats-officedocument.presentationml.notesSlide+xml"/>
  <Override PartName="/ppt/notesSlides/notesSlide1.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31.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26.xml" ContentType="application/vnd.openxmlformats-officedocument.presentationml.notesSlide+xml"/>
  <Override PartName="/ppt/notesSlides/notesSlide7.xml" ContentType="application/vnd.openxmlformats-officedocument.presentationml.notesSlide+xml"/>
  <Override PartName="/ppt/notesSlides/notesSlide25.xml" ContentType="application/vnd.openxmlformats-officedocument.presentationml.notesSlide+xml"/>
  <Override PartName="/ppt/notesSlides/notesSlide27.xml" ContentType="application/vnd.openxmlformats-officedocument.presentationml.notesSlide+xml"/>
  <Override PartName="/ppt/notesSlides/notesSlide8.xml" ContentType="application/vnd.openxmlformats-officedocument.presentationml.notesSlide+xml"/>
  <Override PartName="/ppt/notesSlides/notesSlide22.xml" ContentType="application/vnd.openxmlformats-officedocument.presentationml.notesSlide+xml"/>
  <Override PartName="/ppt/notesSlides/notesSlide29.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28.xml" ContentType="application/vnd.openxmlformats-officedocument.presentationml.notesSlide+xml"/>
  <Override PartName="/ppt/notesSlides/notesSlide17.xml" ContentType="application/vnd.openxmlformats-officedocument.presentationml.notesSlide+xml"/>
  <Override PartName="/ppt/notesSlides/notesSlide30.xml" ContentType="application/vnd.openxmlformats-officedocument.presentationml.notesSlide+xml"/>
  <Override PartName="/ppt/notesSlides/notesSlide32.xml" ContentType="application/vnd.openxmlformats-officedocument.presentationml.notesSlide+xml"/>
  <Override PartName="/ppt/slideLayouts/slideLayout6.xml" ContentType="application/vnd.openxmlformats-officedocument.presentationml.slideLayout+xml"/>
  <Override PartName="/ppt/notesSlides/notesSlide34.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2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35.xml" ContentType="application/vnd.openxmlformats-officedocument.presentationml.notesSlide+xml"/>
  <Override PartName="/ppt/slideLayouts/slideLayout9.xml" ContentType="application/vnd.openxmlformats-officedocument.presentationml.slideLayout+xml"/>
  <Override PartName="/ppt/notesSlides/notesSlide19.xml" ContentType="application/vnd.openxmlformats-officedocument.presentationml.notes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3.xml" ContentType="application/vnd.openxmlformats-officedocument.presentationml.notesSlide+xml"/>
  <Override PartName="/ppt/notesSlides/notesSlide18.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87"/>
  </p:notesMasterIdLst>
  <p:handoutMasterIdLst>
    <p:handoutMasterId r:id="rId88"/>
  </p:handoutMasterIdLst>
  <p:sldIdLst>
    <p:sldId id="256" r:id="rId2"/>
    <p:sldId id="329" r:id="rId3"/>
    <p:sldId id="371" r:id="rId4"/>
    <p:sldId id="367" r:id="rId5"/>
    <p:sldId id="455" r:id="rId6"/>
    <p:sldId id="373" r:id="rId7"/>
    <p:sldId id="457" r:id="rId8"/>
    <p:sldId id="458" r:id="rId9"/>
    <p:sldId id="459" r:id="rId10"/>
    <p:sldId id="460" r:id="rId11"/>
    <p:sldId id="461" r:id="rId12"/>
    <p:sldId id="462" r:id="rId13"/>
    <p:sldId id="463" r:id="rId14"/>
    <p:sldId id="492" r:id="rId15"/>
    <p:sldId id="465" r:id="rId16"/>
    <p:sldId id="494" r:id="rId17"/>
    <p:sldId id="466" r:id="rId18"/>
    <p:sldId id="432" r:id="rId19"/>
    <p:sldId id="433" r:id="rId20"/>
    <p:sldId id="438" r:id="rId21"/>
    <p:sldId id="439" r:id="rId22"/>
    <p:sldId id="440" r:id="rId23"/>
    <p:sldId id="441" r:id="rId24"/>
    <p:sldId id="442" r:id="rId25"/>
    <p:sldId id="443" r:id="rId26"/>
    <p:sldId id="467" r:id="rId27"/>
    <p:sldId id="493" r:id="rId28"/>
    <p:sldId id="456" r:id="rId29"/>
    <p:sldId id="411" r:id="rId30"/>
    <p:sldId id="418" r:id="rId31"/>
    <p:sldId id="469" r:id="rId32"/>
    <p:sldId id="408" r:id="rId33"/>
    <p:sldId id="468" r:id="rId34"/>
    <p:sldId id="430" r:id="rId35"/>
    <p:sldId id="406" r:id="rId36"/>
    <p:sldId id="410" r:id="rId37"/>
    <p:sldId id="412" r:id="rId38"/>
    <p:sldId id="407" r:id="rId39"/>
    <p:sldId id="377" r:id="rId40"/>
    <p:sldId id="487" r:id="rId41"/>
    <p:sldId id="482" r:id="rId42"/>
    <p:sldId id="476" r:id="rId43"/>
    <p:sldId id="444" r:id="rId44"/>
    <p:sldId id="485" r:id="rId45"/>
    <p:sldId id="484" r:id="rId46"/>
    <p:sldId id="483" r:id="rId47"/>
    <p:sldId id="449" r:id="rId48"/>
    <p:sldId id="450" r:id="rId49"/>
    <p:sldId id="447" r:id="rId50"/>
    <p:sldId id="404" r:id="rId51"/>
    <p:sldId id="311" r:id="rId52"/>
    <p:sldId id="314" r:id="rId53"/>
    <p:sldId id="316" r:id="rId54"/>
    <p:sldId id="271" r:id="rId55"/>
    <p:sldId id="473" r:id="rId56"/>
    <p:sldId id="491" r:id="rId57"/>
    <p:sldId id="321" r:id="rId58"/>
    <p:sldId id="277" r:id="rId59"/>
    <p:sldId id="475" r:id="rId60"/>
    <p:sldId id="434" r:id="rId61"/>
    <p:sldId id="477" r:id="rId62"/>
    <p:sldId id="478" r:id="rId63"/>
    <p:sldId id="428" r:id="rId64"/>
    <p:sldId id="481" r:id="rId65"/>
    <p:sldId id="405" r:id="rId66"/>
    <p:sldId id="480" r:id="rId67"/>
    <p:sldId id="488" r:id="rId68"/>
    <p:sldId id="490" r:id="rId69"/>
    <p:sldId id="489" r:id="rId70"/>
    <p:sldId id="403" r:id="rId71"/>
    <p:sldId id="387" r:id="rId72"/>
    <p:sldId id="266" r:id="rId73"/>
    <p:sldId id="379" r:id="rId74"/>
    <p:sldId id="289" r:id="rId75"/>
    <p:sldId id="290" r:id="rId76"/>
    <p:sldId id="380" r:id="rId77"/>
    <p:sldId id="414" r:id="rId78"/>
    <p:sldId id="416" r:id="rId79"/>
    <p:sldId id="294" r:id="rId80"/>
    <p:sldId id="395" r:id="rId81"/>
    <p:sldId id="360" r:id="rId82"/>
    <p:sldId id="396" r:id="rId83"/>
    <p:sldId id="392" r:id="rId84"/>
    <p:sldId id="300" r:id="rId85"/>
    <p:sldId id="296" r:id="rId86"/>
  </p:sldIdLst>
  <p:sldSz cx="9144000" cy="6858000" type="screen4x3"/>
  <p:notesSz cx="7077075" cy="9363075"/>
  <p:defaultTextStyle>
    <a:defPPr>
      <a:defRPr lang="en-US"/>
    </a:defPPr>
    <a:lvl1pPr algn="l" defTabSz="457200" rtl="0" fontAlgn="base">
      <a:spcBef>
        <a:spcPct val="0"/>
      </a:spcBef>
      <a:spcAft>
        <a:spcPct val="0"/>
      </a:spcAft>
      <a:defRPr sz="2400" kern="1200">
        <a:solidFill>
          <a:schemeClr val="tx1"/>
        </a:solidFill>
        <a:latin typeface="Arial" charset="0"/>
        <a:ea typeface="MS PGothic"/>
        <a:cs typeface="MS PGothic"/>
      </a:defRPr>
    </a:lvl1pPr>
    <a:lvl2pPr marL="457200" algn="l" defTabSz="457200" rtl="0" fontAlgn="base">
      <a:spcBef>
        <a:spcPct val="0"/>
      </a:spcBef>
      <a:spcAft>
        <a:spcPct val="0"/>
      </a:spcAft>
      <a:defRPr sz="2400" kern="1200">
        <a:solidFill>
          <a:schemeClr val="tx1"/>
        </a:solidFill>
        <a:latin typeface="Arial" charset="0"/>
        <a:ea typeface="MS PGothic"/>
        <a:cs typeface="MS PGothic"/>
      </a:defRPr>
    </a:lvl2pPr>
    <a:lvl3pPr marL="914400" algn="l" defTabSz="457200" rtl="0" fontAlgn="base">
      <a:spcBef>
        <a:spcPct val="0"/>
      </a:spcBef>
      <a:spcAft>
        <a:spcPct val="0"/>
      </a:spcAft>
      <a:defRPr sz="2400" kern="1200">
        <a:solidFill>
          <a:schemeClr val="tx1"/>
        </a:solidFill>
        <a:latin typeface="Arial" charset="0"/>
        <a:ea typeface="MS PGothic"/>
        <a:cs typeface="MS PGothic"/>
      </a:defRPr>
    </a:lvl3pPr>
    <a:lvl4pPr marL="1371600" algn="l" defTabSz="457200" rtl="0" fontAlgn="base">
      <a:spcBef>
        <a:spcPct val="0"/>
      </a:spcBef>
      <a:spcAft>
        <a:spcPct val="0"/>
      </a:spcAft>
      <a:defRPr sz="2400" kern="1200">
        <a:solidFill>
          <a:schemeClr val="tx1"/>
        </a:solidFill>
        <a:latin typeface="Arial" charset="0"/>
        <a:ea typeface="MS PGothic"/>
        <a:cs typeface="MS PGothic"/>
      </a:defRPr>
    </a:lvl4pPr>
    <a:lvl5pPr marL="1828800" algn="l" defTabSz="457200" rtl="0" fontAlgn="base">
      <a:spcBef>
        <a:spcPct val="0"/>
      </a:spcBef>
      <a:spcAft>
        <a:spcPct val="0"/>
      </a:spcAft>
      <a:defRPr sz="2400" kern="1200">
        <a:solidFill>
          <a:schemeClr val="tx1"/>
        </a:solidFill>
        <a:latin typeface="Arial" charset="0"/>
        <a:ea typeface="MS PGothic"/>
        <a:cs typeface="MS PGothic"/>
      </a:defRPr>
    </a:lvl5pPr>
    <a:lvl6pPr marL="2286000" algn="l" defTabSz="914400" rtl="0" eaLnBrk="1" latinLnBrk="0" hangingPunct="1">
      <a:defRPr sz="2400" kern="1200">
        <a:solidFill>
          <a:schemeClr val="tx1"/>
        </a:solidFill>
        <a:latin typeface="Arial" charset="0"/>
        <a:ea typeface="MS PGothic"/>
        <a:cs typeface="MS PGothic"/>
      </a:defRPr>
    </a:lvl6pPr>
    <a:lvl7pPr marL="2743200" algn="l" defTabSz="914400" rtl="0" eaLnBrk="1" latinLnBrk="0" hangingPunct="1">
      <a:defRPr sz="2400" kern="1200">
        <a:solidFill>
          <a:schemeClr val="tx1"/>
        </a:solidFill>
        <a:latin typeface="Arial" charset="0"/>
        <a:ea typeface="MS PGothic"/>
        <a:cs typeface="MS PGothic"/>
      </a:defRPr>
    </a:lvl7pPr>
    <a:lvl8pPr marL="3200400" algn="l" defTabSz="914400" rtl="0" eaLnBrk="1" latinLnBrk="0" hangingPunct="1">
      <a:defRPr sz="2400" kern="1200">
        <a:solidFill>
          <a:schemeClr val="tx1"/>
        </a:solidFill>
        <a:latin typeface="Arial" charset="0"/>
        <a:ea typeface="MS PGothic"/>
        <a:cs typeface="MS PGothic"/>
      </a:defRPr>
    </a:lvl8pPr>
    <a:lvl9pPr marL="3657600" algn="l" defTabSz="914400" rtl="0" eaLnBrk="1" latinLnBrk="0" hangingPunct="1">
      <a:defRPr sz="2400" kern="1200">
        <a:solidFill>
          <a:schemeClr val="tx1"/>
        </a:solidFill>
        <a:latin typeface="Arial" charset="0"/>
        <a:ea typeface="MS PGothic"/>
        <a:cs typeface="MS PGothic"/>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CC0000"/>
    <a:srgbClr val="FFCC66"/>
    <a:srgbClr val="FF9933"/>
    <a:srgbClr val="3366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73" autoAdjust="0"/>
    <p:restoredTop sz="94646" autoAdjust="0"/>
  </p:normalViewPr>
  <p:slideViewPr>
    <p:cSldViewPr snapToObjects="1">
      <p:cViewPr varScale="1">
        <p:scale>
          <a:sx n="108" d="100"/>
          <a:sy n="108" d="100"/>
        </p:scale>
        <p:origin x="2120" y="192"/>
      </p:cViewPr>
      <p:guideLst>
        <p:guide orient="horz" pos="2160"/>
        <p:guide pos="2880"/>
      </p:guideLst>
    </p:cSldViewPr>
  </p:slideViewPr>
  <p:outlineViewPr>
    <p:cViewPr>
      <p:scale>
        <a:sx n="33" d="100"/>
        <a:sy n="33" d="100"/>
      </p:scale>
      <p:origin x="48" y="2592"/>
    </p:cViewPr>
  </p:outlineViewPr>
  <p:notesTextViewPr>
    <p:cViewPr>
      <p:scale>
        <a:sx n="100" d="100"/>
        <a:sy n="100" d="100"/>
      </p:scale>
      <p:origin x="0" y="0"/>
    </p:cViewPr>
  </p:notesTextViewPr>
  <p:sorterViewPr>
    <p:cViewPr>
      <p:scale>
        <a:sx n="66" d="100"/>
        <a:sy n="66" d="100"/>
      </p:scale>
      <p:origin x="0" y="7132"/>
    </p:cViewPr>
  </p:sorterViewPr>
  <p:notesViewPr>
    <p:cSldViewPr snapToObjects="1">
      <p:cViewPr varScale="1">
        <p:scale>
          <a:sx n="86" d="100"/>
          <a:sy n="86" d="100"/>
        </p:scale>
        <p:origin x="-3834" y="-9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95" Type="http://schemas.openxmlformats.org/officeDocument/2006/relationships/customXml" Target="../customXml/item3.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3067050" cy="468313"/>
          </a:xfrm>
          <a:prstGeom prst="rect">
            <a:avLst/>
          </a:prstGeom>
          <a:noFill/>
          <a:ln w="9525">
            <a:noFill/>
            <a:miter lim="800000"/>
            <a:headEnd/>
            <a:tailEnd/>
          </a:ln>
        </p:spPr>
        <p:txBody>
          <a:bodyPr vert="horz" wrap="square" lIns="93932" tIns="46966" rIns="93932" bIns="46966" numCol="1" anchor="t" anchorCtr="0" compatLnSpc="1">
            <a:prstTxWarp prst="textNoShape">
              <a:avLst/>
            </a:prstTxWarp>
          </a:bodyPr>
          <a:lstStyle>
            <a:lvl1pPr defTabSz="468906" eaLnBrk="0" hangingPunct="0">
              <a:defRPr sz="1200">
                <a:ea typeface="ＭＳ Ｐゴシック" pitchFamily="34" charset="-128"/>
                <a:cs typeface="+mn-cs"/>
              </a:defRPr>
            </a:lvl1pPr>
          </a:lstStyle>
          <a:p>
            <a:pPr>
              <a:defRPr/>
            </a:pPr>
            <a:endParaRPr lang="en-US"/>
          </a:p>
        </p:txBody>
      </p:sp>
      <p:sp>
        <p:nvSpPr>
          <p:cNvPr id="105475" name="Rectangle 3"/>
          <p:cNvSpPr>
            <a:spLocks noGrp="1" noChangeArrowheads="1"/>
          </p:cNvSpPr>
          <p:nvPr>
            <p:ph type="dt" sz="quarter" idx="1"/>
          </p:nvPr>
        </p:nvSpPr>
        <p:spPr bwMode="auto">
          <a:xfrm>
            <a:off x="4008438" y="0"/>
            <a:ext cx="3067050" cy="468313"/>
          </a:xfrm>
          <a:prstGeom prst="rect">
            <a:avLst/>
          </a:prstGeom>
          <a:noFill/>
          <a:ln w="9525">
            <a:noFill/>
            <a:miter lim="800000"/>
            <a:headEnd/>
            <a:tailEnd/>
          </a:ln>
        </p:spPr>
        <p:txBody>
          <a:bodyPr vert="horz" wrap="square" lIns="93932" tIns="46966" rIns="93932" bIns="46966" numCol="1" anchor="t" anchorCtr="0" compatLnSpc="1">
            <a:prstTxWarp prst="textNoShape">
              <a:avLst/>
            </a:prstTxWarp>
          </a:bodyPr>
          <a:lstStyle>
            <a:lvl1pPr algn="r" defTabSz="468906" eaLnBrk="0" hangingPunct="0">
              <a:defRPr sz="1200">
                <a:ea typeface="ＭＳ Ｐゴシック" pitchFamily="34" charset="-128"/>
                <a:cs typeface="+mn-cs"/>
              </a:defRPr>
            </a:lvl1pPr>
          </a:lstStyle>
          <a:p>
            <a:pPr>
              <a:defRPr/>
            </a:pPr>
            <a:fld id="{B30CBF08-405F-47B1-AAED-55E0C34BAC99}" type="datetime1">
              <a:rPr lang="en-US"/>
              <a:pPr>
                <a:defRPr/>
              </a:pPr>
              <a:t>8/27/18</a:t>
            </a:fld>
            <a:endParaRPr lang="en-US"/>
          </a:p>
        </p:txBody>
      </p:sp>
      <p:sp>
        <p:nvSpPr>
          <p:cNvPr id="105476" name="Rectangle 4"/>
          <p:cNvSpPr>
            <a:spLocks noGrp="1" noChangeArrowheads="1"/>
          </p:cNvSpPr>
          <p:nvPr>
            <p:ph type="ftr" sz="quarter" idx="2"/>
          </p:nvPr>
        </p:nvSpPr>
        <p:spPr bwMode="auto">
          <a:xfrm>
            <a:off x="0" y="8893175"/>
            <a:ext cx="3067050" cy="468313"/>
          </a:xfrm>
          <a:prstGeom prst="rect">
            <a:avLst/>
          </a:prstGeom>
          <a:noFill/>
          <a:ln w="9525">
            <a:noFill/>
            <a:miter lim="800000"/>
            <a:headEnd/>
            <a:tailEnd/>
          </a:ln>
        </p:spPr>
        <p:txBody>
          <a:bodyPr vert="horz" wrap="square" lIns="93932" tIns="46966" rIns="93932" bIns="46966" numCol="1" anchor="b" anchorCtr="0" compatLnSpc="1">
            <a:prstTxWarp prst="textNoShape">
              <a:avLst/>
            </a:prstTxWarp>
          </a:bodyPr>
          <a:lstStyle>
            <a:lvl1pPr defTabSz="468906" eaLnBrk="0" hangingPunct="0">
              <a:defRPr sz="1200">
                <a:ea typeface="ＭＳ Ｐゴシック" pitchFamily="34" charset="-128"/>
                <a:cs typeface="+mn-cs"/>
              </a:defRPr>
            </a:lvl1pPr>
          </a:lstStyle>
          <a:p>
            <a:pPr>
              <a:defRPr/>
            </a:pPr>
            <a:endParaRPr lang="en-US"/>
          </a:p>
        </p:txBody>
      </p:sp>
      <p:sp>
        <p:nvSpPr>
          <p:cNvPr id="105477" name="Rectangle 5"/>
          <p:cNvSpPr>
            <a:spLocks noGrp="1" noChangeArrowheads="1"/>
          </p:cNvSpPr>
          <p:nvPr>
            <p:ph type="sldNum" sz="quarter" idx="3"/>
          </p:nvPr>
        </p:nvSpPr>
        <p:spPr bwMode="auto">
          <a:xfrm>
            <a:off x="4008438" y="8893175"/>
            <a:ext cx="3067050" cy="468313"/>
          </a:xfrm>
          <a:prstGeom prst="rect">
            <a:avLst/>
          </a:prstGeom>
          <a:noFill/>
          <a:ln w="9525">
            <a:noFill/>
            <a:miter lim="800000"/>
            <a:headEnd/>
            <a:tailEnd/>
          </a:ln>
        </p:spPr>
        <p:txBody>
          <a:bodyPr vert="horz" wrap="square" lIns="93932" tIns="46966" rIns="93932" bIns="46966" numCol="1" anchor="b" anchorCtr="0" compatLnSpc="1">
            <a:prstTxWarp prst="textNoShape">
              <a:avLst/>
            </a:prstTxWarp>
          </a:bodyPr>
          <a:lstStyle>
            <a:lvl1pPr algn="r" defTabSz="468906" eaLnBrk="0" hangingPunct="0">
              <a:defRPr sz="1200">
                <a:ea typeface="ＭＳ Ｐゴシック" pitchFamily="34" charset="-128"/>
                <a:cs typeface="+mn-cs"/>
              </a:defRPr>
            </a:lvl1pPr>
          </a:lstStyle>
          <a:p>
            <a:pPr>
              <a:defRPr/>
            </a:pPr>
            <a:fld id="{6795374D-5E8B-49A9-A1B9-FF9FA92948F9}" type="slidenum">
              <a:rPr lang="en-US"/>
              <a:pPr>
                <a:defRPr/>
              </a:pPr>
              <a:t>‹#›</a:t>
            </a:fld>
            <a:endParaRPr lang="en-US"/>
          </a:p>
        </p:txBody>
      </p:sp>
    </p:spTree>
    <p:extLst>
      <p:ext uri="{BB962C8B-B14F-4D97-AF65-F5344CB8AC3E}">
        <p14:creationId xmlns:p14="http://schemas.microsoft.com/office/powerpoint/2010/main" val="30389198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67050" cy="468313"/>
          </a:xfrm>
          <a:prstGeom prst="rect">
            <a:avLst/>
          </a:prstGeom>
          <a:noFill/>
          <a:ln w="9525">
            <a:noFill/>
            <a:miter lim="800000"/>
            <a:headEnd/>
            <a:tailEnd/>
          </a:ln>
        </p:spPr>
        <p:txBody>
          <a:bodyPr vert="horz" wrap="square" lIns="93932" tIns="46966" rIns="93932" bIns="46966" numCol="1" anchor="t" anchorCtr="0" compatLnSpc="1">
            <a:prstTxWarp prst="textNoShape">
              <a:avLst/>
            </a:prstTxWarp>
          </a:bodyPr>
          <a:lstStyle>
            <a:lvl1pPr defTabSz="468906" eaLnBrk="0" hangingPunct="0">
              <a:defRPr sz="1200">
                <a:ea typeface="ＭＳ Ｐゴシック" pitchFamily="34" charset="-128"/>
                <a:cs typeface="+mn-cs"/>
              </a:defRPr>
            </a:lvl1pPr>
          </a:lstStyle>
          <a:p>
            <a:pPr>
              <a:defRPr/>
            </a:pPr>
            <a:endParaRPr lang="en-US"/>
          </a:p>
        </p:txBody>
      </p:sp>
      <p:sp>
        <p:nvSpPr>
          <p:cNvPr id="29699" name="Rectangle 3"/>
          <p:cNvSpPr>
            <a:spLocks noGrp="1" noChangeArrowheads="1"/>
          </p:cNvSpPr>
          <p:nvPr>
            <p:ph type="dt" idx="1"/>
          </p:nvPr>
        </p:nvSpPr>
        <p:spPr bwMode="auto">
          <a:xfrm>
            <a:off x="4008438" y="0"/>
            <a:ext cx="3067050" cy="468313"/>
          </a:xfrm>
          <a:prstGeom prst="rect">
            <a:avLst/>
          </a:prstGeom>
          <a:noFill/>
          <a:ln w="9525">
            <a:noFill/>
            <a:miter lim="800000"/>
            <a:headEnd/>
            <a:tailEnd/>
          </a:ln>
        </p:spPr>
        <p:txBody>
          <a:bodyPr vert="horz" wrap="square" lIns="93932" tIns="46966" rIns="93932" bIns="46966" numCol="1" anchor="t" anchorCtr="0" compatLnSpc="1">
            <a:prstTxWarp prst="textNoShape">
              <a:avLst/>
            </a:prstTxWarp>
          </a:bodyPr>
          <a:lstStyle>
            <a:lvl1pPr algn="r" defTabSz="468906" eaLnBrk="0" hangingPunct="0">
              <a:defRPr sz="1200">
                <a:ea typeface="ＭＳ Ｐゴシック" pitchFamily="34" charset="-128"/>
                <a:cs typeface="+mn-cs"/>
              </a:defRPr>
            </a:lvl1pPr>
          </a:lstStyle>
          <a:p>
            <a:pPr>
              <a:defRPr/>
            </a:pPr>
            <a:fld id="{6D6B1D5A-47FF-49B3-8A48-F34E645AB259}" type="datetime1">
              <a:rPr lang="en-US"/>
              <a:pPr>
                <a:defRPr/>
              </a:pPr>
              <a:t>8/27/18</a:t>
            </a:fld>
            <a:endParaRPr lang="en-US"/>
          </a:p>
        </p:txBody>
      </p:sp>
      <p:sp>
        <p:nvSpPr>
          <p:cNvPr id="14340" name="Rectangle 4"/>
          <p:cNvSpPr>
            <a:spLocks noGrp="1" noRot="1" noChangeAspect="1" noChangeArrowheads="1" noTextEdit="1"/>
          </p:cNvSpPr>
          <p:nvPr>
            <p:ph type="sldImg" idx="2"/>
          </p:nvPr>
        </p:nvSpPr>
        <p:spPr bwMode="auto">
          <a:xfrm>
            <a:off x="1196975" y="701675"/>
            <a:ext cx="4683125" cy="351155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708025" y="4448175"/>
            <a:ext cx="5661025" cy="4213225"/>
          </a:xfrm>
          <a:prstGeom prst="rect">
            <a:avLst/>
          </a:prstGeom>
          <a:noFill/>
          <a:ln w="9525">
            <a:noFill/>
            <a:miter lim="800000"/>
            <a:headEnd/>
            <a:tailEnd/>
          </a:ln>
        </p:spPr>
        <p:txBody>
          <a:bodyPr vert="horz" wrap="square" lIns="93932" tIns="46966" rIns="93932" bIns="469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702" name="Rectangle 6"/>
          <p:cNvSpPr>
            <a:spLocks noGrp="1" noChangeArrowheads="1"/>
          </p:cNvSpPr>
          <p:nvPr>
            <p:ph type="ftr" sz="quarter" idx="4"/>
          </p:nvPr>
        </p:nvSpPr>
        <p:spPr bwMode="auto">
          <a:xfrm>
            <a:off x="0" y="8893175"/>
            <a:ext cx="3067050" cy="468313"/>
          </a:xfrm>
          <a:prstGeom prst="rect">
            <a:avLst/>
          </a:prstGeom>
          <a:noFill/>
          <a:ln w="9525">
            <a:noFill/>
            <a:miter lim="800000"/>
            <a:headEnd/>
            <a:tailEnd/>
          </a:ln>
        </p:spPr>
        <p:txBody>
          <a:bodyPr vert="horz" wrap="square" lIns="93932" tIns="46966" rIns="93932" bIns="46966" numCol="1" anchor="b" anchorCtr="0" compatLnSpc="1">
            <a:prstTxWarp prst="textNoShape">
              <a:avLst/>
            </a:prstTxWarp>
          </a:bodyPr>
          <a:lstStyle>
            <a:lvl1pPr defTabSz="468906" eaLnBrk="0" hangingPunct="0">
              <a:defRPr sz="1200">
                <a:ea typeface="ＭＳ Ｐゴシック" pitchFamily="34" charset="-128"/>
                <a:cs typeface="+mn-cs"/>
              </a:defRPr>
            </a:lvl1pPr>
          </a:lstStyle>
          <a:p>
            <a:pPr>
              <a:defRPr/>
            </a:pPr>
            <a:endParaRPr lang="en-US"/>
          </a:p>
        </p:txBody>
      </p:sp>
      <p:sp>
        <p:nvSpPr>
          <p:cNvPr id="29703" name="Rectangle 7"/>
          <p:cNvSpPr>
            <a:spLocks noGrp="1" noChangeArrowheads="1"/>
          </p:cNvSpPr>
          <p:nvPr>
            <p:ph type="sldNum" sz="quarter" idx="5"/>
          </p:nvPr>
        </p:nvSpPr>
        <p:spPr bwMode="auto">
          <a:xfrm>
            <a:off x="4008438" y="8893175"/>
            <a:ext cx="3067050" cy="468313"/>
          </a:xfrm>
          <a:prstGeom prst="rect">
            <a:avLst/>
          </a:prstGeom>
          <a:noFill/>
          <a:ln w="9525">
            <a:noFill/>
            <a:miter lim="800000"/>
            <a:headEnd/>
            <a:tailEnd/>
          </a:ln>
        </p:spPr>
        <p:txBody>
          <a:bodyPr vert="horz" wrap="square" lIns="93932" tIns="46966" rIns="93932" bIns="46966" numCol="1" anchor="b" anchorCtr="0" compatLnSpc="1">
            <a:prstTxWarp prst="textNoShape">
              <a:avLst/>
            </a:prstTxWarp>
          </a:bodyPr>
          <a:lstStyle>
            <a:lvl1pPr algn="r" defTabSz="468906" eaLnBrk="0" hangingPunct="0">
              <a:defRPr sz="1200">
                <a:ea typeface="ＭＳ Ｐゴシック" pitchFamily="34" charset="-128"/>
                <a:cs typeface="+mn-cs"/>
              </a:defRPr>
            </a:lvl1pPr>
          </a:lstStyle>
          <a:p>
            <a:pPr>
              <a:defRPr/>
            </a:pPr>
            <a:fld id="{966CFAC7-8BB2-4150-866D-1CE15FB476F0}" type="slidenum">
              <a:rPr lang="en-US"/>
              <a:pPr>
                <a:defRPr/>
              </a:pPr>
              <a:t>‹#›</a:t>
            </a:fld>
            <a:endParaRPr lang="en-US"/>
          </a:p>
        </p:txBody>
      </p:sp>
    </p:spTree>
    <p:extLst>
      <p:ext uri="{BB962C8B-B14F-4D97-AF65-F5344CB8AC3E}">
        <p14:creationId xmlns:p14="http://schemas.microsoft.com/office/powerpoint/2010/main" val="399387687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a:defRPr>
    </a:lvl1pPr>
    <a:lvl2pPr marL="457200" algn="l" defTabSz="457200"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a:defRPr>
    </a:lvl2pPr>
    <a:lvl3pPr marL="914400" algn="l" defTabSz="457200"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a:defRPr>
    </a:lvl3pPr>
    <a:lvl4pPr marL="1371600" algn="l" defTabSz="457200"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a:defRPr>
    </a:lvl4pPr>
    <a:lvl5pPr marL="1828800" algn="l" defTabSz="457200"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p:spPr>
        <p:txBody>
          <a:bodyPr/>
          <a:lstStyle/>
          <a:p>
            <a:endParaRPr lang="en-CA" altLang="en-US">
              <a:ea typeface="MS PGothic"/>
            </a:endParaRPr>
          </a:p>
        </p:txBody>
      </p:sp>
      <p:sp>
        <p:nvSpPr>
          <p:cNvPr id="17411" name="Slide Number Placeholder 3"/>
          <p:cNvSpPr>
            <a:spLocks noGrp="1"/>
          </p:cNvSpPr>
          <p:nvPr>
            <p:ph type="sldNum" sz="quarter" idx="5"/>
          </p:nvPr>
        </p:nvSpPr>
        <p:spPr>
          <a:noFill/>
        </p:spPr>
        <p:txBody>
          <a:bodyPr/>
          <a:lstStyle/>
          <a:p>
            <a:pPr defTabSz="468313"/>
            <a:fld id="{0F3B46FE-0AA2-4AFD-AF54-09BE2B0FF553}" type="slidenum">
              <a:rPr lang="en-US" altLang="en-US" smtClean="0">
                <a:ea typeface="MS PGothic"/>
                <a:cs typeface="MS PGothic"/>
              </a:rPr>
              <a:pPr defTabSz="468313"/>
              <a:t>1</a:t>
            </a:fld>
            <a:endParaRPr lang="en-US" altLang="en-US">
              <a:ea typeface="MS PGothic"/>
              <a:cs typeface="MS PGothic"/>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p:spPr>
        <p:txBody>
          <a:bodyPr/>
          <a:lstStyle/>
          <a:p>
            <a:endParaRPr lang="en-CA" altLang="en-US">
              <a:ea typeface="MS PGothic"/>
            </a:endParaRPr>
          </a:p>
        </p:txBody>
      </p:sp>
      <p:sp>
        <p:nvSpPr>
          <p:cNvPr id="52227" name="Slide Number Placeholder 3"/>
          <p:cNvSpPr>
            <a:spLocks noGrp="1"/>
          </p:cNvSpPr>
          <p:nvPr>
            <p:ph type="sldNum" sz="quarter" idx="5"/>
          </p:nvPr>
        </p:nvSpPr>
        <p:spPr>
          <a:noFill/>
        </p:spPr>
        <p:txBody>
          <a:bodyPr/>
          <a:lstStyle/>
          <a:p>
            <a:pPr defTabSz="468313"/>
            <a:fld id="{5A449382-08BA-411B-9080-88064FD67F1E}" type="slidenum">
              <a:rPr lang="en-US" altLang="en-US" smtClean="0">
                <a:ea typeface="MS PGothic"/>
                <a:cs typeface="MS PGothic"/>
              </a:rPr>
              <a:pPr defTabSz="468313"/>
              <a:t>27</a:t>
            </a:fld>
            <a:endParaRPr lang="en-US" altLang="en-US">
              <a:ea typeface="MS PGothic"/>
              <a:cs typeface="MS PGothic"/>
            </a:endParaRPr>
          </a:p>
        </p:txBody>
      </p:sp>
    </p:spTree>
    <p:extLst>
      <p:ext uri="{BB962C8B-B14F-4D97-AF65-F5344CB8AC3E}">
        <p14:creationId xmlns:p14="http://schemas.microsoft.com/office/powerpoint/2010/main" val="31822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idx="1"/>
          </p:nvPr>
        </p:nvSpPr>
        <p:spPr>
          <a:noFill/>
          <a:ln/>
        </p:spPr>
        <p:txBody>
          <a:bodyPr/>
          <a:lstStyle/>
          <a:p>
            <a:endParaRPr lang="en-CA" altLang="en-US">
              <a:ea typeface="MS PGothic"/>
            </a:endParaRPr>
          </a:p>
        </p:txBody>
      </p:sp>
      <p:sp>
        <p:nvSpPr>
          <p:cNvPr id="54275" name="Slide Number Placeholder 3"/>
          <p:cNvSpPr>
            <a:spLocks noGrp="1"/>
          </p:cNvSpPr>
          <p:nvPr>
            <p:ph type="sldNum" sz="quarter" idx="5"/>
          </p:nvPr>
        </p:nvSpPr>
        <p:spPr>
          <a:noFill/>
        </p:spPr>
        <p:txBody>
          <a:bodyPr/>
          <a:lstStyle/>
          <a:p>
            <a:pPr defTabSz="468313"/>
            <a:fld id="{D8AE0D2C-707A-4030-A251-81DDD57B411C}" type="slidenum">
              <a:rPr lang="en-US" altLang="en-US" smtClean="0">
                <a:ea typeface="MS PGothic"/>
                <a:cs typeface="MS PGothic"/>
              </a:rPr>
              <a:pPr defTabSz="468313"/>
              <a:t>32</a:t>
            </a:fld>
            <a:endParaRPr lang="en-US" altLang="en-US">
              <a:ea typeface="MS PGothic"/>
              <a:cs typeface="MS PGothic"/>
            </a:endParaRPr>
          </a:p>
        </p:txBody>
      </p:sp>
    </p:spTree>
    <p:extLst>
      <p:ext uri="{BB962C8B-B14F-4D97-AF65-F5344CB8AC3E}">
        <p14:creationId xmlns:p14="http://schemas.microsoft.com/office/powerpoint/2010/main" val="198011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xfrm>
            <a:off x="1198563" y="703263"/>
            <a:ext cx="4681537" cy="3509962"/>
          </a:xfrm>
          <a:ln/>
        </p:spPr>
      </p:sp>
      <p:sp>
        <p:nvSpPr>
          <p:cNvPr id="56322" name="Rectangle 3"/>
          <p:cNvSpPr>
            <a:spLocks noGrp="1" noChangeArrowheads="1"/>
          </p:cNvSpPr>
          <p:nvPr>
            <p:ph type="body" idx="1"/>
          </p:nvPr>
        </p:nvSpPr>
        <p:spPr>
          <a:xfrm>
            <a:off x="708025" y="4448175"/>
            <a:ext cx="5661025" cy="4211638"/>
          </a:xfrm>
          <a:noFill/>
          <a:ln/>
        </p:spPr>
        <p:txBody>
          <a:bodyPr/>
          <a:lstStyle/>
          <a:p>
            <a:pPr eaLnBrk="1" hangingPunct="1"/>
            <a:endParaRPr lang="en-CA" altLang="en-US">
              <a:ea typeface="MS PGothic"/>
            </a:endParaRPr>
          </a:p>
        </p:txBody>
      </p:sp>
    </p:spTree>
    <p:extLst>
      <p:ext uri="{BB962C8B-B14F-4D97-AF65-F5344CB8AC3E}">
        <p14:creationId xmlns:p14="http://schemas.microsoft.com/office/powerpoint/2010/main" val="3364092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p:nvPr>
        </p:nvSpPr>
        <p:spPr>
          <a:xfrm>
            <a:off x="1198563" y="703263"/>
            <a:ext cx="4681537" cy="3509962"/>
          </a:xfrm>
          <a:ln/>
        </p:spPr>
      </p:sp>
      <p:sp>
        <p:nvSpPr>
          <p:cNvPr id="94210" name="Rectangle 3"/>
          <p:cNvSpPr>
            <a:spLocks noGrp="1" noChangeArrowheads="1"/>
          </p:cNvSpPr>
          <p:nvPr>
            <p:ph type="body" idx="1"/>
          </p:nvPr>
        </p:nvSpPr>
        <p:spPr>
          <a:xfrm>
            <a:off x="708025" y="4448175"/>
            <a:ext cx="5661025" cy="4211638"/>
          </a:xfrm>
          <a:noFill/>
          <a:ln/>
        </p:spPr>
        <p:txBody>
          <a:bodyPr/>
          <a:lstStyle/>
          <a:p>
            <a:pPr eaLnBrk="1" hangingPunct="1"/>
            <a:endParaRPr lang="en-CA" altLang="en-US">
              <a:ea typeface="MS PGothic"/>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Rot="1" noChangeAspect="1" noChangeArrowheads="1" noTextEdit="1"/>
          </p:cNvSpPr>
          <p:nvPr>
            <p:ph type="sldImg"/>
          </p:nvPr>
        </p:nvSpPr>
        <p:spPr>
          <a:xfrm>
            <a:off x="1198563" y="703263"/>
            <a:ext cx="4681537" cy="3509962"/>
          </a:xfrm>
          <a:ln/>
        </p:spPr>
      </p:sp>
      <p:sp>
        <p:nvSpPr>
          <p:cNvPr id="98306" name="Rectangle 3"/>
          <p:cNvSpPr>
            <a:spLocks noGrp="1" noChangeArrowheads="1"/>
          </p:cNvSpPr>
          <p:nvPr>
            <p:ph type="body" idx="1"/>
          </p:nvPr>
        </p:nvSpPr>
        <p:spPr>
          <a:xfrm>
            <a:off x="708025" y="4448175"/>
            <a:ext cx="5661025" cy="4211638"/>
          </a:xfrm>
          <a:noFill/>
          <a:ln/>
        </p:spPr>
        <p:txBody>
          <a:bodyPr/>
          <a:lstStyle/>
          <a:p>
            <a:pPr eaLnBrk="1" hangingPunct="1"/>
            <a:endParaRPr lang="en-CA" altLang="en-US">
              <a:ea typeface="MS PGothic"/>
            </a:endParaRPr>
          </a:p>
        </p:txBody>
      </p:sp>
    </p:spTree>
    <p:extLst>
      <p:ext uri="{BB962C8B-B14F-4D97-AF65-F5344CB8AC3E}">
        <p14:creationId xmlns:p14="http://schemas.microsoft.com/office/powerpoint/2010/main" val="2081849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Rot="1" noChangeAspect="1" noChangeArrowheads="1" noTextEdit="1"/>
          </p:cNvSpPr>
          <p:nvPr>
            <p:ph type="sldImg"/>
          </p:nvPr>
        </p:nvSpPr>
        <p:spPr>
          <a:xfrm>
            <a:off x="1198563" y="703263"/>
            <a:ext cx="4681537" cy="3509962"/>
          </a:xfrm>
          <a:ln/>
        </p:spPr>
      </p:sp>
      <p:sp>
        <p:nvSpPr>
          <p:cNvPr id="104450" name="Rectangle 3"/>
          <p:cNvSpPr>
            <a:spLocks noGrp="1" noChangeArrowheads="1"/>
          </p:cNvSpPr>
          <p:nvPr>
            <p:ph type="body" idx="1"/>
          </p:nvPr>
        </p:nvSpPr>
        <p:spPr>
          <a:xfrm>
            <a:off x="708025" y="4448175"/>
            <a:ext cx="5661025" cy="4211638"/>
          </a:xfrm>
          <a:noFill/>
          <a:ln/>
        </p:spPr>
        <p:txBody>
          <a:bodyPr/>
          <a:lstStyle/>
          <a:p>
            <a:pPr eaLnBrk="1" hangingPunct="1"/>
            <a:endParaRPr lang="en-CA" altLang="en-US">
              <a:ea typeface="MS PGothic"/>
            </a:endParaRPr>
          </a:p>
        </p:txBody>
      </p:sp>
    </p:spTree>
    <p:extLst>
      <p:ext uri="{BB962C8B-B14F-4D97-AF65-F5344CB8AC3E}">
        <p14:creationId xmlns:p14="http://schemas.microsoft.com/office/powerpoint/2010/main" val="946446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Rot="1" noChangeAspect="1" noChangeArrowheads="1" noTextEdit="1"/>
          </p:cNvSpPr>
          <p:nvPr>
            <p:ph type="sldImg"/>
          </p:nvPr>
        </p:nvSpPr>
        <p:spPr>
          <a:xfrm>
            <a:off x="1198563" y="703263"/>
            <a:ext cx="4681537" cy="3509962"/>
          </a:xfrm>
          <a:ln/>
        </p:spPr>
      </p:sp>
      <p:sp>
        <p:nvSpPr>
          <p:cNvPr id="104450" name="Rectangle 3"/>
          <p:cNvSpPr>
            <a:spLocks noGrp="1" noChangeArrowheads="1"/>
          </p:cNvSpPr>
          <p:nvPr>
            <p:ph type="body" idx="1"/>
          </p:nvPr>
        </p:nvSpPr>
        <p:spPr>
          <a:xfrm>
            <a:off x="708025" y="4448175"/>
            <a:ext cx="5661025" cy="4211638"/>
          </a:xfrm>
          <a:noFill/>
          <a:ln/>
        </p:spPr>
        <p:txBody>
          <a:bodyPr/>
          <a:lstStyle/>
          <a:p>
            <a:pPr eaLnBrk="1" hangingPunct="1"/>
            <a:endParaRPr lang="en-CA" altLang="en-US">
              <a:ea typeface="MS PGothic"/>
            </a:endParaRPr>
          </a:p>
        </p:txBody>
      </p:sp>
    </p:spTree>
    <p:extLst>
      <p:ext uri="{BB962C8B-B14F-4D97-AF65-F5344CB8AC3E}">
        <p14:creationId xmlns:p14="http://schemas.microsoft.com/office/powerpoint/2010/main" val="1951360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xfrm>
            <a:off x="1198563" y="703263"/>
            <a:ext cx="4681537" cy="3509962"/>
          </a:xfrm>
          <a:ln/>
        </p:spPr>
      </p:sp>
      <p:sp>
        <p:nvSpPr>
          <p:cNvPr id="60418" name="Rectangle 3"/>
          <p:cNvSpPr>
            <a:spLocks noGrp="1" noChangeArrowheads="1"/>
          </p:cNvSpPr>
          <p:nvPr>
            <p:ph type="body" idx="1"/>
          </p:nvPr>
        </p:nvSpPr>
        <p:spPr>
          <a:xfrm>
            <a:off x="708025" y="4448175"/>
            <a:ext cx="5661025" cy="4211638"/>
          </a:xfrm>
          <a:noFill/>
          <a:ln/>
        </p:spPr>
        <p:txBody>
          <a:bodyPr/>
          <a:lstStyle/>
          <a:p>
            <a:pPr eaLnBrk="1" hangingPunct="1"/>
            <a:endParaRPr lang="en-CA" altLang="en-US">
              <a:ea typeface="MS PGothic"/>
            </a:endParaRPr>
          </a:p>
        </p:txBody>
      </p:sp>
    </p:spTree>
    <p:extLst>
      <p:ext uri="{BB962C8B-B14F-4D97-AF65-F5344CB8AC3E}">
        <p14:creationId xmlns:p14="http://schemas.microsoft.com/office/powerpoint/2010/main" val="2057801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xfrm>
            <a:off x="1198563" y="703263"/>
            <a:ext cx="4681537" cy="3509962"/>
          </a:xfrm>
          <a:ln/>
        </p:spPr>
      </p:sp>
      <p:sp>
        <p:nvSpPr>
          <p:cNvPr id="60418" name="Rectangle 3"/>
          <p:cNvSpPr>
            <a:spLocks noGrp="1" noChangeArrowheads="1"/>
          </p:cNvSpPr>
          <p:nvPr>
            <p:ph type="body" idx="1"/>
          </p:nvPr>
        </p:nvSpPr>
        <p:spPr>
          <a:xfrm>
            <a:off x="708025" y="4448175"/>
            <a:ext cx="5661025" cy="4211638"/>
          </a:xfrm>
          <a:noFill/>
          <a:ln/>
        </p:spPr>
        <p:txBody>
          <a:bodyPr/>
          <a:lstStyle/>
          <a:p>
            <a:pPr eaLnBrk="1" hangingPunct="1"/>
            <a:endParaRPr lang="en-CA" altLang="en-US">
              <a:ea typeface="MS PGothic"/>
            </a:endParaRPr>
          </a:p>
        </p:txBody>
      </p:sp>
    </p:spTree>
    <p:extLst>
      <p:ext uri="{BB962C8B-B14F-4D97-AF65-F5344CB8AC3E}">
        <p14:creationId xmlns:p14="http://schemas.microsoft.com/office/powerpoint/2010/main" val="3955327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a:xfrm>
            <a:off x="1198563" y="703263"/>
            <a:ext cx="4681537" cy="3509962"/>
          </a:xfrm>
          <a:ln/>
        </p:spPr>
      </p:sp>
      <p:sp>
        <p:nvSpPr>
          <p:cNvPr id="62466" name="Rectangle 3"/>
          <p:cNvSpPr>
            <a:spLocks noGrp="1" noChangeArrowheads="1"/>
          </p:cNvSpPr>
          <p:nvPr>
            <p:ph type="body" idx="1"/>
          </p:nvPr>
        </p:nvSpPr>
        <p:spPr>
          <a:xfrm>
            <a:off x="708025" y="4448175"/>
            <a:ext cx="5661025" cy="4211638"/>
          </a:xfrm>
          <a:noFill/>
          <a:ln/>
        </p:spPr>
        <p:txBody>
          <a:bodyPr lIns="93930" tIns="46965" rIns="93930" bIns="46965"/>
          <a:lstStyle/>
          <a:p>
            <a:pPr eaLnBrk="1" hangingPunct="1"/>
            <a:endParaRPr lang="en-CA" altLang="en-US">
              <a:ea typeface="MS PGothic"/>
            </a:endParaRPr>
          </a:p>
        </p:txBody>
      </p:sp>
    </p:spTree>
    <p:extLst>
      <p:ext uri="{BB962C8B-B14F-4D97-AF65-F5344CB8AC3E}">
        <p14:creationId xmlns:p14="http://schemas.microsoft.com/office/powerpoint/2010/main" val="2308282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xfrm>
            <a:off x="1198563" y="703263"/>
            <a:ext cx="4679950" cy="3509962"/>
          </a:xfrm>
          <a:ln/>
        </p:spPr>
      </p:sp>
      <p:sp>
        <p:nvSpPr>
          <p:cNvPr id="21506" name="Rectangle 3"/>
          <p:cNvSpPr>
            <a:spLocks noGrp="1" noChangeArrowheads="1"/>
          </p:cNvSpPr>
          <p:nvPr>
            <p:ph type="body" idx="1"/>
          </p:nvPr>
        </p:nvSpPr>
        <p:spPr>
          <a:xfrm>
            <a:off x="708025" y="4448175"/>
            <a:ext cx="5661025" cy="4211638"/>
          </a:xfrm>
          <a:noFill/>
          <a:ln/>
        </p:spPr>
        <p:txBody>
          <a:bodyPr/>
          <a:lstStyle/>
          <a:p>
            <a:endParaRPr lang="en-CA" altLang="en-US">
              <a:ea typeface="MS PGothic"/>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Rot="1" noChangeAspect="1" noChangeArrowheads="1" noTextEdit="1"/>
          </p:cNvSpPr>
          <p:nvPr>
            <p:ph type="sldImg"/>
          </p:nvPr>
        </p:nvSpPr>
        <p:spPr>
          <a:xfrm>
            <a:off x="1198563" y="703263"/>
            <a:ext cx="4681537" cy="3509962"/>
          </a:xfrm>
          <a:ln/>
        </p:spPr>
      </p:sp>
      <p:sp>
        <p:nvSpPr>
          <p:cNvPr id="104450" name="Rectangle 3"/>
          <p:cNvSpPr>
            <a:spLocks noGrp="1" noChangeArrowheads="1"/>
          </p:cNvSpPr>
          <p:nvPr>
            <p:ph type="body" idx="1"/>
          </p:nvPr>
        </p:nvSpPr>
        <p:spPr>
          <a:xfrm>
            <a:off x="708025" y="4448175"/>
            <a:ext cx="5661025" cy="4211638"/>
          </a:xfrm>
          <a:noFill/>
          <a:ln/>
        </p:spPr>
        <p:txBody>
          <a:bodyPr/>
          <a:lstStyle/>
          <a:p>
            <a:pPr eaLnBrk="1" hangingPunct="1"/>
            <a:endParaRPr lang="en-CA" altLang="en-US">
              <a:ea typeface="MS PGothic"/>
            </a:endParaRPr>
          </a:p>
        </p:txBody>
      </p:sp>
    </p:spTree>
    <p:extLst>
      <p:ext uri="{BB962C8B-B14F-4D97-AF65-F5344CB8AC3E}">
        <p14:creationId xmlns:p14="http://schemas.microsoft.com/office/powerpoint/2010/main" val="3934469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xfrm>
            <a:off x="1198563" y="703263"/>
            <a:ext cx="4681537" cy="3509962"/>
          </a:xfrm>
          <a:ln/>
        </p:spPr>
      </p:sp>
      <p:sp>
        <p:nvSpPr>
          <p:cNvPr id="29698" name="Rectangle 3"/>
          <p:cNvSpPr>
            <a:spLocks noGrp="1" noChangeArrowheads="1"/>
          </p:cNvSpPr>
          <p:nvPr>
            <p:ph type="body" idx="1"/>
          </p:nvPr>
        </p:nvSpPr>
        <p:spPr>
          <a:xfrm>
            <a:off x="708025" y="4448175"/>
            <a:ext cx="5661025" cy="4211638"/>
          </a:xfrm>
          <a:noFill/>
          <a:ln/>
        </p:spPr>
        <p:txBody>
          <a:bodyPr/>
          <a:lstStyle/>
          <a:p>
            <a:endParaRPr lang="en-CA" altLang="en-US">
              <a:ea typeface="MS PGothic"/>
            </a:endParaRPr>
          </a:p>
        </p:txBody>
      </p:sp>
    </p:spTree>
    <p:extLst>
      <p:ext uri="{BB962C8B-B14F-4D97-AF65-F5344CB8AC3E}">
        <p14:creationId xmlns:p14="http://schemas.microsoft.com/office/powerpoint/2010/main" val="1680294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xfrm>
            <a:off x="1198563" y="703263"/>
            <a:ext cx="4681537" cy="3509962"/>
          </a:xfrm>
          <a:ln/>
        </p:spPr>
      </p:sp>
      <p:sp>
        <p:nvSpPr>
          <p:cNvPr id="31746" name="Rectangle 3"/>
          <p:cNvSpPr>
            <a:spLocks noGrp="1" noChangeArrowheads="1"/>
          </p:cNvSpPr>
          <p:nvPr>
            <p:ph type="body" idx="1"/>
          </p:nvPr>
        </p:nvSpPr>
        <p:spPr>
          <a:xfrm>
            <a:off x="708025" y="4448175"/>
            <a:ext cx="5661025" cy="4211638"/>
          </a:xfrm>
          <a:noFill/>
          <a:ln/>
        </p:spPr>
        <p:txBody>
          <a:bodyPr/>
          <a:lstStyle/>
          <a:p>
            <a:endParaRPr lang="en-CA" altLang="en-US">
              <a:ea typeface="MS PGothic"/>
            </a:endParaRPr>
          </a:p>
        </p:txBody>
      </p:sp>
    </p:spTree>
    <p:extLst>
      <p:ext uri="{BB962C8B-B14F-4D97-AF65-F5344CB8AC3E}">
        <p14:creationId xmlns:p14="http://schemas.microsoft.com/office/powerpoint/2010/main" val="53535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xfrm>
            <a:off x="1198563" y="703263"/>
            <a:ext cx="4681537" cy="3509962"/>
          </a:xfrm>
          <a:ln/>
        </p:spPr>
      </p:sp>
      <p:sp>
        <p:nvSpPr>
          <p:cNvPr id="33794" name="Rectangle 3"/>
          <p:cNvSpPr>
            <a:spLocks noGrp="1" noChangeArrowheads="1"/>
          </p:cNvSpPr>
          <p:nvPr>
            <p:ph type="body" idx="1"/>
          </p:nvPr>
        </p:nvSpPr>
        <p:spPr>
          <a:xfrm>
            <a:off x="708025" y="4448175"/>
            <a:ext cx="5661025" cy="4211638"/>
          </a:xfrm>
          <a:noFill/>
          <a:ln/>
        </p:spPr>
        <p:txBody>
          <a:bodyPr/>
          <a:lstStyle/>
          <a:p>
            <a:pPr>
              <a:lnSpc>
                <a:spcPct val="90000"/>
              </a:lnSpc>
            </a:pPr>
            <a:endParaRPr lang="en-CA" altLang="en-US" sz="900">
              <a:ea typeface="MS PGothic"/>
            </a:endParaRPr>
          </a:p>
        </p:txBody>
      </p:sp>
    </p:spTree>
    <p:extLst>
      <p:ext uri="{BB962C8B-B14F-4D97-AF65-F5344CB8AC3E}">
        <p14:creationId xmlns:p14="http://schemas.microsoft.com/office/powerpoint/2010/main" val="2770913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xfrm>
            <a:off x="1198563" y="703263"/>
            <a:ext cx="4681537" cy="3509962"/>
          </a:xfrm>
          <a:ln/>
        </p:spPr>
      </p:sp>
      <p:sp>
        <p:nvSpPr>
          <p:cNvPr id="48130" name="Rectangle 3"/>
          <p:cNvSpPr>
            <a:spLocks noGrp="1" noChangeArrowheads="1"/>
          </p:cNvSpPr>
          <p:nvPr>
            <p:ph type="body" idx="1"/>
          </p:nvPr>
        </p:nvSpPr>
        <p:spPr>
          <a:xfrm>
            <a:off x="708025" y="4448175"/>
            <a:ext cx="5661025" cy="4211638"/>
          </a:xfrm>
          <a:noFill/>
          <a:ln/>
        </p:spPr>
        <p:txBody>
          <a:bodyPr/>
          <a:lstStyle/>
          <a:p>
            <a:pPr eaLnBrk="1" hangingPunct="1"/>
            <a:endParaRPr lang="en-CA" altLang="en-US">
              <a:ea typeface="MS PGothic"/>
            </a:endParaRPr>
          </a:p>
        </p:txBody>
      </p:sp>
    </p:spTree>
    <p:extLst>
      <p:ext uri="{BB962C8B-B14F-4D97-AF65-F5344CB8AC3E}">
        <p14:creationId xmlns:p14="http://schemas.microsoft.com/office/powerpoint/2010/main" val="14337767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xfrm>
            <a:off x="1198563" y="703263"/>
            <a:ext cx="4681537" cy="3509962"/>
          </a:xfrm>
          <a:ln/>
        </p:spPr>
      </p:sp>
      <p:sp>
        <p:nvSpPr>
          <p:cNvPr id="60418" name="Rectangle 3"/>
          <p:cNvSpPr>
            <a:spLocks noGrp="1" noChangeArrowheads="1"/>
          </p:cNvSpPr>
          <p:nvPr>
            <p:ph type="body" idx="1"/>
          </p:nvPr>
        </p:nvSpPr>
        <p:spPr>
          <a:xfrm>
            <a:off x="708025" y="4448175"/>
            <a:ext cx="5661025" cy="4211638"/>
          </a:xfrm>
          <a:noFill/>
          <a:ln/>
        </p:spPr>
        <p:txBody>
          <a:bodyPr/>
          <a:lstStyle/>
          <a:p>
            <a:pPr eaLnBrk="1" hangingPunct="1"/>
            <a:endParaRPr lang="en-CA" altLang="en-US">
              <a:ea typeface="MS PGothic"/>
            </a:endParaRPr>
          </a:p>
        </p:txBody>
      </p:sp>
    </p:spTree>
    <p:extLst>
      <p:ext uri="{BB962C8B-B14F-4D97-AF65-F5344CB8AC3E}">
        <p14:creationId xmlns:p14="http://schemas.microsoft.com/office/powerpoint/2010/main" val="536262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xfrm>
            <a:off x="1198563" y="703263"/>
            <a:ext cx="4681537" cy="3509962"/>
          </a:xfrm>
          <a:ln/>
        </p:spPr>
      </p:sp>
      <p:sp>
        <p:nvSpPr>
          <p:cNvPr id="60418" name="Rectangle 3"/>
          <p:cNvSpPr>
            <a:spLocks noGrp="1" noChangeArrowheads="1"/>
          </p:cNvSpPr>
          <p:nvPr>
            <p:ph type="body" idx="1"/>
          </p:nvPr>
        </p:nvSpPr>
        <p:spPr>
          <a:xfrm>
            <a:off x="708025" y="4448175"/>
            <a:ext cx="5661025" cy="4211638"/>
          </a:xfrm>
          <a:noFill/>
          <a:ln/>
        </p:spPr>
        <p:txBody>
          <a:bodyPr/>
          <a:lstStyle/>
          <a:p>
            <a:pPr eaLnBrk="1" hangingPunct="1"/>
            <a:endParaRPr lang="en-CA" altLang="en-US">
              <a:ea typeface="MS PGothic"/>
            </a:endParaRPr>
          </a:p>
        </p:txBody>
      </p:sp>
    </p:spTree>
    <p:extLst>
      <p:ext uri="{BB962C8B-B14F-4D97-AF65-F5344CB8AC3E}">
        <p14:creationId xmlns:p14="http://schemas.microsoft.com/office/powerpoint/2010/main" val="30648061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a:xfrm>
            <a:off x="1198563" y="703263"/>
            <a:ext cx="4681537" cy="3509962"/>
          </a:xfrm>
          <a:ln/>
        </p:spPr>
      </p:sp>
      <p:sp>
        <p:nvSpPr>
          <p:cNvPr id="62466" name="Rectangle 3"/>
          <p:cNvSpPr>
            <a:spLocks noGrp="1" noChangeArrowheads="1"/>
          </p:cNvSpPr>
          <p:nvPr>
            <p:ph type="body" idx="1"/>
          </p:nvPr>
        </p:nvSpPr>
        <p:spPr>
          <a:xfrm>
            <a:off x="708025" y="4448175"/>
            <a:ext cx="5661025" cy="4211638"/>
          </a:xfrm>
          <a:noFill/>
          <a:ln/>
        </p:spPr>
        <p:txBody>
          <a:bodyPr lIns="93930" tIns="46965" rIns="93930" bIns="46965"/>
          <a:lstStyle/>
          <a:p>
            <a:pPr eaLnBrk="1" hangingPunct="1"/>
            <a:endParaRPr lang="en-CA" altLang="en-US">
              <a:ea typeface="MS PGothic"/>
            </a:endParaRPr>
          </a:p>
        </p:txBody>
      </p:sp>
    </p:spTree>
    <p:extLst>
      <p:ext uri="{BB962C8B-B14F-4D97-AF65-F5344CB8AC3E}">
        <p14:creationId xmlns:p14="http://schemas.microsoft.com/office/powerpoint/2010/main" val="29954332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xfrm>
            <a:off x="1198563" y="703263"/>
            <a:ext cx="4681537" cy="3509962"/>
          </a:xfrm>
          <a:ln/>
        </p:spPr>
      </p:sp>
      <p:sp>
        <p:nvSpPr>
          <p:cNvPr id="66562" name="Rectangle 3"/>
          <p:cNvSpPr>
            <a:spLocks noGrp="1" noChangeArrowheads="1"/>
          </p:cNvSpPr>
          <p:nvPr>
            <p:ph type="body" idx="1"/>
          </p:nvPr>
        </p:nvSpPr>
        <p:spPr>
          <a:xfrm>
            <a:off x="708025" y="4448175"/>
            <a:ext cx="5661025" cy="4211638"/>
          </a:xfrm>
          <a:noFill/>
          <a:ln/>
        </p:spPr>
        <p:txBody>
          <a:bodyPr/>
          <a:lstStyle/>
          <a:p>
            <a:pPr eaLnBrk="1" hangingPunct="1"/>
            <a:endParaRPr lang="en-CA" altLang="en-US">
              <a:ea typeface="MS PGothic"/>
            </a:endParaRPr>
          </a:p>
        </p:txBody>
      </p:sp>
    </p:spTree>
    <p:extLst>
      <p:ext uri="{BB962C8B-B14F-4D97-AF65-F5344CB8AC3E}">
        <p14:creationId xmlns:p14="http://schemas.microsoft.com/office/powerpoint/2010/main" val="7726150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Rot="1" noChangeAspect="1" noChangeArrowheads="1" noTextEdit="1"/>
          </p:cNvSpPr>
          <p:nvPr>
            <p:ph type="sldImg"/>
          </p:nvPr>
        </p:nvSpPr>
        <p:spPr>
          <a:xfrm>
            <a:off x="1198563" y="703263"/>
            <a:ext cx="4681537" cy="3509962"/>
          </a:xfrm>
          <a:ln/>
        </p:spPr>
      </p:sp>
      <p:sp>
        <p:nvSpPr>
          <p:cNvPr id="104450" name="Rectangle 3"/>
          <p:cNvSpPr>
            <a:spLocks noGrp="1" noChangeArrowheads="1"/>
          </p:cNvSpPr>
          <p:nvPr>
            <p:ph type="body" idx="1"/>
          </p:nvPr>
        </p:nvSpPr>
        <p:spPr>
          <a:xfrm>
            <a:off x="708025" y="4448175"/>
            <a:ext cx="5661025" cy="4211638"/>
          </a:xfrm>
          <a:noFill/>
          <a:ln/>
        </p:spPr>
        <p:txBody>
          <a:bodyPr/>
          <a:lstStyle/>
          <a:p>
            <a:pPr eaLnBrk="1" hangingPunct="1"/>
            <a:endParaRPr lang="en-CA" altLang="en-US">
              <a:ea typeface="MS PGothic"/>
            </a:endParaRPr>
          </a:p>
        </p:txBody>
      </p:sp>
    </p:spTree>
    <p:extLst>
      <p:ext uri="{BB962C8B-B14F-4D97-AF65-F5344CB8AC3E}">
        <p14:creationId xmlns:p14="http://schemas.microsoft.com/office/powerpoint/2010/main" val="4265493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p:spPr>
        <p:txBody>
          <a:bodyPr/>
          <a:lstStyle/>
          <a:p>
            <a:endParaRPr lang="en-CA" altLang="en-US">
              <a:ea typeface="MS PGothic"/>
            </a:endParaRPr>
          </a:p>
        </p:txBody>
      </p:sp>
      <p:sp>
        <p:nvSpPr>
          <p:cNvPr id="52227" name="Slide Number Placeholder 3"/>
          <p:cNvSpPr>
            <a:spLocks noGrp="1"/>
          </p:cNvSpPr>
          <p:nvPr>
            <p:ph type="sldNum" sz="quarter" idx="5"/>
          </p:nvPr>
        </p:nvSpPr>
        <p:spPr>
          <a:noFill/>
        </p:spPr>
        <p:txBody>
          <a:bodyPr/>
          <a:lstStyle/>
          <a:p>
            <a:pPr defTabSz="468313"/>
            <a:fld id="{5A449382-08BA-411B-9080-88064FD67F1E}" type="slidenum">
              <a:rPr lang="en-US" altLang="en-US" smtClean="0">
                <a:ea typeface="MS PGothic"/>
                <a:cs typeface="MS PGothic"/>
              </a:rPr>
              <a:pPr defTabSz="468313"/>
              <a:t>6</a:t>
            </a:fld>
            <a:endParaRPr lang="en-US" altLang="en-US">
              <a:ea typeface="MS PGothic"/>
              <a:cs typeface="MS PGothic"/>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Rot="1" noChangeAspect="1" noChangeArrowheads="1" noTextEdit="1"/>
          </p:cNvSpPr>
          <p:nvPr>
            <p:ph type="sldImg"/>
          </p:nvPr>
        </p:nvSpPr>
        <p:spPr>
          <a:xfrm>
            <a:off x="1198563" y="703263"/>
            <a:ext cx="4681537" cy="3509962"/>
          </a:xfrm>
          <a:ln/>
        </p:spPr>
      </p:sp>
      <p:sp>
        <p:nvSpPr>
          <p:cNvPr id="104450" name="Rectangle 3"/>
          <p:cNvSpPr>
            <a:spLocks noGrp="1" noChangeArrowheads="1"/>
          </p:cNvSpPr>
          <p:nvPr>
            <p:ph type="body" idx="1"/>
          </p:nvPr>
        </p:nvSpPr>
        <p:spPr>
          <a:xfrm>
            <a:off x="708025" y="4448175"/>
            <a:ext cx="5661025" cy="4211638"/>
          </a:xfrm>
          <a:noFill/>
          <a:ln/>
        </p:spPr>
        <p:txBody>
          <a:bodyPr/>
          <a:lstStyle/>
          <a:p>
            <a:pPr eaLnBrk="1" hangingPunct="1"/>
            <a:endParaRPr lang="en-CA" altLang="en-US">
              <a:ea typeface="MS PGothic"/>
            </a:endParaRPr>
          </a:p>
        </p:txBody>
      </p:sp>
    </p:spTree>
    <p:extLst>
      <p:ext uri="{BB962C8B-B14F-4D97-AF65-F5344CB8AC3E}">
        <p14:creationId xmlns:p14="http://schemas.microsoft.com/office/powerpoint/2010/main" val="2642176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Rot="1" noChangeAspect="1" noChangeArrowheads="1" noTextEdit="1"/>
          </p:cNvSpPr>
          <p:nvPr>
            <p:ph type="sldImg"/>
          </p:nvPr>
        </p:nvSpPr>
        <p:spPr>
          <a:xfrm>
            <a:off x="1198563" y="703263"/>
            <a:ext cx="4681537" cy="3509962"/>
          </a:xfrm>
          <a:ln/>
        </p:spPr>
      </p:sp>
      <p:sp>
        <p:nvSpPr>
          <p:cNvPr id="104450" name="Rectangle 3"/>
          <p:cNvSpPr>
            <a:spLocks noGrp="1" noChangeArrowheads="1"/>
          </p:cNvSpPr>
          <p:nvPr>
            <p:ph type="body" idx="1"/>
          </p:nvPr>
        </p:nvSpPr>
        <p:spPr>
          <a:xfrm>
            <a:off x="708025" y="4448175"/>
            <a:ext cx="5661025" cy="4211638"/>
          </a:xfrm>
          <a:noFill/>
          <a:ln/>
        </p:spPr>
        <p:txBody>
          <a:bodyPr/>
          <a:lstStyle/>
          <a:p>
            <a:pPr eaLnBrk="1" hangingPunct="1"/>
            <a:endParaRPr lang="en-CA" altLang="en-US">
              <a:ea typeface="MS PGothic"/>
            </a:endParaRPr>
          </a:p>
        </p:txBody>
      </p:sp>
    </p:spTree>
    <p:extLst>
      <p:ext uri="{BB962C8B-B14F-4D97-AF65-F5344CB8AC3E}">
        <p14:creationId xmlns:p14="http://schemas.microsoft.com/office/powerpoint/2010/main" val="37308127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a:xfrm>
            <a:off x="1198563" y="703263"/>
            <a:ext cx="4681537" cy="3509962"/>
          </a:xfrm>
          <a:ln/>
        </p:spPr>
      </p:sp>
      <p:sp>
        <p:nvSpPr>
          <p:cNvPr id="62466" name="Rectangle 3"/>
          <p:cNvSpPr>
            <a:spLocks noGrp="1" noChangeArrowheads="1"/>
          </p:cNvSpPr>
          <p:nvPr>
            <p:ph type="body" idx="1"/>
          </p:nvPr>
        </p:nvSpPr>
        <p:spPr>
          <a:xfrm>
            <a:off x="708025" y="4448175"/>
            <a:ext cx="5661025" cy="4211638"/>
          </a:xfrm>
          <a:noFill/>
          <a:ln/>
        </p:spPr>
        <p:txBody>
          <a:bodyPr lIns="93930" tIns="46965" rIns="93930" bIns="46965"/>
          <a:lstStyle/>
          <a:p>
            <a:pPr eaLnBrk="1" hangingPunct="1"/>
            <a:endParaRPr lang="en-CA" altLang="en-US">
              <a:ea typeface="MS PGothic"/>
            </a:endParaRPr>
          </a:p>
        </p:txBody>
      </p:sp>
    </p:spTree>
    <p:extLst>
      <p:ext uri="{BB962C8B-B14F-4D97-AF65-F5344CB8AC3E}">
        <p14:creationId xmlns:p14="http://schemas.microsoft.com/office/powerpoint/2010/main" val="40971908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a:xfrm>
            <a:off x="1198563" y="703263"/>
            <a:ext cx="4681537" cy="3509962"/>
          </a:xfrm>
          <a:ln/>
        </p:spPr>
      </p:sp>
      <p:sp>
        <p:nvSpPr>
          <p:cNvPr id="62466" name="Rectangle 3"/>
          <p:cNvSpPr>
            <a:spLocks noGrp="1" noChangeArrowheads="1"/>
          </p:cNvSpPr>
          <p:nvPr>
            <p:ph type="body" idx="1"/>
          </p:nvPr>
        </p:nvSpPr>
        <p:spPr>
          <a:xfrm>
            <a:off x="708025" y="4448175"/>
            <a:ext cx="5661025" cy="4211638"/>
          </a:xfrm>
          <a:noFill/>
          <a:ln/>
        </p:spPr>
        <p:txBody>
          <a:bodyPr lIns="93930" tIns="46965" rIns="93930" bIns="46965"/>
          <a:lstStyle/>
          <a:p>
            <a:pPr eaLnBrk="1" hangingPunct="1"/>
            <a:endParaRPr lang="en-CA" altLang="en-US">
              <a:ea typeface="MS PGothic"/>
            </a:endParaRPr>
          </a:p>
        </p:txBody>
      </p:sp>
    </p:spTree>
    <p:extLst>
      <p:ext uri="{BB962C8B-B14F-4D97-AF65-F5344CB8AC3E}">
        <p14:creationId xmlns:p14="http://schemas.microsoft.com/office/powerpoint/2010/main" val="42595537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a:xfrm>
            <a:off x="1198563" y="703263"/>
            <a:ext cx="4681537" cy="3509962"/>
          </a:xfrm>
          <a:ln/>
        </p:spPr>
      </p:sp>
      <p:sp>
        <p:nvSpPr>
          <p:cNvPr id="62466" name="Rectangle 3"/>
          <p:cNvSpPr>
            <a:spLocks noGrp="1" noChangeArrowheads="1"/>
          </p:cNvSpPr>
          <p:nvPr>
            <p:ph type="body" idx="1"/>
          </p:nvPr>
        </p:nvSpPr>
        <p:spPr>
          <a:xfrm>
            <a:off x="708025" y="4448175"/>
            <a:ext cx="5661025" cy="4211638"/>
          </a:xfrm>
          <a:noFill/>
          <a:ln/>
        </p:spPr>
        <p:txBody>
          <a:bodyPr lIns="93930" tIns="46965" rIns="93930" bIns="46965"/>
          <a:lstStyle/>
          <a:p>
            <a:pPr eaLnBrk="1" hangingPunct="1"/>
            <a:endParaRPr lang="en-CA" altLang="en-US">
              <a:ea typeface="MS PGothic"/>
            </a:endParaRPr>
          </a:p>
        </p:txBody>
      </p:sp>
    </p:spTree>
    <p:extLst>
      <p:ext uri="{BB962C8B-B14F-4D97-AF65-F5344CB8AC3E}">
        <p14:creationId xmlns:p14="http://schemas.microsoft.com/office/powerpoint/2010/main" val="24916869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xfrm>
            <a:off x="1198563" y="703263"/>
            <a:ext cx="4681537" cy="3509962"/>
          </a:xfrm>
          <a:ln/>
        </p:spPr>
      </p:sp>
      <p:sp>
        <p:nvSpPr>
          <p:cNvPr id="39938" name="Rectangle 3"/>
          <p:cNvSpPr>
            <a:spLocks noGrp="1" noChangeArrowheads="1"/>
          </p:cNvSpPr>
          <p:nvPr>
            <p:ph type="body" idx="1"/>
          </p:nvPr>
        </p:nvSpPr>
        <p:spPr>
          <a:xfrm>
            <a:off x="708025" y="4448175"/>
            <a:ext cx="5661025" cy="4211638"/>
          </a:xfrm>
          <a:noFill/>
          <a:ln/>
        </p:spPr>
        <p:txBody>
          <a:bodyPr/>
          <a:lstStyle/>
          <a:p>
            <a:pPr eaLnBrk="1" hangingPunct="1"/>
            <a:r>
              <a:rPr lang="en-CA" altLang="en-US" b="1" dirty="0">
                <a:ea typeface="MS PGothic"/>
              </a:rPr>
              <a:t>Agenda Item 1.5:</a:t>
            </a:r>
            <a:r>
              <a:rPr lang="en-CA" altLang="en-US" dirty="0">
                <a:ea typeface="MS PGothic"/>
              </a:rPr>
              <a:t> To consider worldwide/regional harmonization of spectrum for electronic news gathering (ENG), taking into account the results of ITU-R studies, in accordance with Resolution 954 (WRC-07)</a:t>
            </a:r>
          </a:p>
          <a:p>
            <a:pPr eaLnBrk="1" hangingPunct="1"/>
            <a:endParaRPr lang="en-CA" altLang="en-US" b="1" dirty="0">
              <a:ea typeface="MS PGothic"/>
            </a:endParaRPr>
          </a:p>
          <a:p>
            <a:pPr eaLnBrk="1" hangingPunct="1"/>
            <a:r>
              <a:rPr lang="en-CA" altLang="en-US" b="1" dirty="0">
                <a:ea typeface="MS PGothic"/>
              </a:rPr>
              <a:t>Issues</a:t>
            </a:r>
            <a:endParaRPr lang="en-CA" altLang="en-US" dirty="0">
              <a:ea typeface="MS PGothic"/>
            </a:endParaRPr>
          </a:p>
          <a:p>
            <a:pPr eaLnBrk="1" hangingPunct="1">
              <a:buFontTx/>
              <a:buChar char="•"/>
            </a:pPr>
            <a:r>
              <a:rPr lang="en-CA" altLang="en-US" dirty="0">
                <a:ea typeface="MS PGothic"/>
              </a:rPr>
              <a:t>To review the needs of ENG systems, to decide if harmonization is possible, and in what potential bands such harmonization is appropriate.  This issue may also lead to requests from administrations for consideration of additional spectrum allocations.</a:t>
            </a:r>
          </a:p>
          <a:p>
            <a:pPr eaLnBrk="1" hangingPunct="1"/>
            <a:endParaRPr lang="en-CA" altLang="en-US" dirty="0">
              <a:ea typeface="MS PGothic"/>
            </a:endParaRPr>
          </a:p>
          <a:p>
            <a:pPr eaLnBrk="1" hangingPunct="1"/>
            <a:r>
              <a:rPr lang="en-CA" altLang="en-US" b="1" dirty="0">
                <a:ea typeface="MS PGothic"/>
              </a:rPr>
              <a:t>Preliminary views </a:t>
            </a:r>
            <a:endParaRPr lang="en-CA" altLang="en-US" dirty="0">
              <a:ea typeface="MS PGothic"/>
            </a:endParaRPr>
          </a:p>
          <a:p>
            <a:pPr eaLnBrk="1" hangingPunct="1"/>
            <a:r>
              <a:rPr lang="en-CA" altLang="en-US" dirty="0">
                <a:ea typeface="MS PGothic"/>
              </a:rPr>
              <a:t>CAN</a:t>
            </a:r>
          </a:p>
          <a:p>
            <a:pPr eaLnBrk="1" hangingPunct="1"/>
            <a:r>
              <a:rPr lang="en-CA" altLang="en-US" dirty="0">
                <a:ea typeface="MS PGothic"/>
              </a:rPr>
              <a:t>Canada supports ongoing efforts in the ITU-R to study this issue.</a:t>
            </a:r>
          </a:p>
          <a:p>
            <a:pPr eaLnBrk="1" hangingPunct="1"/>
            <a:r>
              <a:rPr lang="en-CA" altLang="en-US" dirty="0">
                <a:ea typeface="MS PGothic"/>
              </a:rPr>
              <a:t> </a:t>
            </a:r>
          </a:p>
          <a:p>
            <a:pPr eaLnBrk="1" hangingPunct="1"/>
            <a:r>
              <a:rPr lang="en-CA" altLang="en-US" dirty="0">
                <a:ea typeface="MS PGothic"/>
              </a:rPr>
              <a:t>USA</a:t>
            </a:r>
          </a:p>
          <a:p>
            <a:pPr eaLnBrk="1" hangingPunct="1"/>
            <a:r>
              <a:rPr lang="en-CA" altLang="en-US" dirty="0">
                <a:ea typeface="MS PGothic"/>
              </a:rPr>
              <a:t>The United States supports reviewing the requirements developed in WP 6A to determine if harmonization is feasible on a regional/global basis for ENG systems.  The United States supports studies on technologies for ENG that maximize efficient and flexible use of frequencies at the national level in lieu of global/regional identification of frequency bands.  If studies demonstrate that such harmonization is required and feasible, the United States supports focusing on studying the impact of identifying in the Radio Regulations harmonized spectrum for ENG systems on the existing services</a:t>
            </a:r>
            <a:r>
              <a:rPr lang="en-US" altLang="en-US" dirty="0">
                <a:ea typeface="MS PGothic"/>
              </a:rPr>
              <a:t>.</a:t>
            </a:r>
            <a:endParaRPr lang="en-CA" altLang="en-US" dirty="0">
              <a:ea typeface="MS PGothic"/>
            </a:endParaRPr>
          </a:p>
          <a:p>
            <a:pPr eaLnBrk="1" hangingPunct="1"/>
            <a:r>
              <a:rPr lang="en-CA" altLang="en-US" dirty="0">
                <a:ea typeface="MS PGothic"/>
              </a:rPr>
              <a:t> </a:t>
            </a:r>
            <a:r>
              <a:rPr lang="en-US" altLang="en-US" dirty="0">
                <a:ea typeface="MS PGothic"/>
              </a:rPr>
              <a:t>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xfrm>
            <a:off x="1198563" y="703263"/>
            <a:ext cx="4681537" cy="3509962"/>
          </a:xfrm>
          <a:ln/>
        </p:spPr>
      </p:sp>
      <p:sp>
        <p:nvSpPr>
          <p:cNvPr id="41986" name="Rectangle 3"/>
          <p:cNvSpPr>
            <a:spLocks noGrp="1" noChangeArrowheads="1"/>
          </p:cNvSpPr>
          <p:nvPr>
            <p:ph type="body" idx="1"/>
          </p:nvPr>
        </p:nvSpPr>
        <p:spPr>
          <a:xfrm>
            <a:off x="708025" y="4448175"/>
            <a:ext cx="5661025" cy="4211638"/>
          </a:xfrm>
          <a:noFill/>
          <a:ln/>
        </p:spPr>
        <p:txBody>
          <a:bodyPr/>
          <a:lstStyle/>
          <a:p>
            <a:pPr eaLnBrk="1" hangingPunct="1"/>
            <a:endParaRPr lang="en-CA" altLang="en-US">
              <a:ea typeface="MS PGothic"/>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xfrm>
            <a:off x="1198563" y="703263"/>
            <a:ext cx="4681537" cy="3509962"/>
          </a:xfrm>
          <a:ln/>
        </p:spPr>
      </p:sp>
      <p:sp>
        <p:nvSpPr>
          <p:cNvPr id="44034" name="Rectangle 3"/>
          <p:cNvSpPr>
            <a:spLocks noGrp="1" noChangeArrowheads="1"/>
          </p:cNvSpPr>
          <p:nvPr>
            <p:ph type="body" idx="1"/>
          </p:nvPr>
        </p:nvSpPr>
        <p:spPr>
          <a:xfrm>
            <a:off x="708025" y="4448175"/>
            <a:ext cx="5661025" cy="4211638"/>
          </a:xfrm>
          <a:noFill/>
          <a:ln/>
        </p:spPr>
        <p:txBody>
          <a:bodyPr/>
          <a:lstStyle/>
          <a:p>
            <a:pPr eaLnBrk="1" hangingPunct="1"/>
            <a:endParaRPr lang="en-CA" altLang="en-US">
              <a:ea typeface="MS PGothic"/>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ChangeArrowheads="1" noTextEdit="1"/>
          </p:cNvSpPr>
          <p:nvPr>
            <p:ph type="sldImg"/>
          </p:nvPr>
        </p:nvSpPr>
        <p:spPr>
          <a:xfrm>
            <a:off x="1198563" y="703263"/>
            <a:ext cx="4681537" cy="3509962"/>
          </a:xfrm>
          <a:ln/>
        </p:spPr>
      </p:sp>
      <p:sp>
        <p:nvSpPr>
          <p:cNvPr id="74754" name="Rectangle 3"/>
          <p:cNvSpPr>
            <a:spLocks noGrp="1" noChangeArrowheads="1"/>
          </p:cNvSpPr>
          <p:nvPr>
            <p:ph type="body" idx="1"/>
          </p:nvPr>
        </p:nvSpPr>
        <p:spPr>
          <a:xfrm>
            <a:off x="708025" y="4448175"/>
            <a:ext cx="5661025" cy="4211638"/>
          </a:xfrm>
          <a:noFill/>
          <a:ln/>
        </p:spPr>
        <p:txBody>
          <a:bodyPr/>
          <a:lstStyle/>
          <a:p>
            <a:pPr eaLnBrk="1" hangingPunct="1">
              <a:lnSpc>
                <a:spcPct val="90000"/>
              </a:lnSpc>
            </a:pPr>
            <a:r>
              <a:rPr lang="en-US" altLang="en-US" b="1">
                <a:ea typeface="MS PGothic"/>
              </a:rPr>
              <a:t>Agenda Item 2: </a:t>
            </a:r>
            <a:r>
              <a:rPr lang="en-US" altLang="en-US">
                <a:ea typeface="MS PGothic"/>
              </a:rPr>
              <a:t>Revise ITU-R Recommendations incorporated by reference in the Radio Regulations.</a:t>
            </a:r>
            <a:endParaRPr lang="en-US" altLang="en-US" b="1">
              <a:ea typeface="MS PGothic"/>
            </a:endParaRPr>
          </a:p>
          <a:p>
            <a:pPr eaLnBrk="1" hangingPunct="1">
              <a:lnSpc>
                <a:spcPct val="90000"/>
              </a:lnSpc>
            </a:pPr>
            <a:endParaRPr lang="en-US" altLang="en-US" b="1">
              <a:ea typeface="MS PGothic"/>
            </a:endParaRPr>
          </a:p>
          <a:p>
            <a:pPr eaLnBrk="1" hangingPunct="1">
              <a:lnSpc>
                <a:spcPct val="90000"/>
              </a:lnSpc>
            </a:pPr>
            <a:r>
              <a:rPr lang="en-US" altLang="en-US" b="1">
                <a:ea typeface="MS PGothic"/>
              </a:rPr>
              <a:t>Issues</a:t>
            </a:r>
            <a:endParaRPr lang="en-US" altLang="en-US">
              <a:ea typeface="MS PGothic"/>
            </a:endParaRPr>
          </a:p>
          <a:p>
            <a:pPr eaLnBrk="1" hangingPunct="1">
              <a:lnSpc>
                <a:spcPct val="90000"/>
              </a:lnSpc>
            </a:pPr>
            <a:r>
              <a:rPr lang="en-US" altLang="en-US">
                <a:ea typeface="MS PGothic"/>
              </a:rPr>
              <a:t>Monitor the development of new and revised ITU-R Recommendations and determine whether these should be incorporated by reference in the Radio Regulations.</a:t>
            </a:r>
            <a:endParaRPr lang="en-US" altLang="en-US" b="1">
              <a:ea typeface="MS PGothic"/>
            </a:endParaRPr>
          </a:p>
          <a:p>
            <a:pPr eaLnBrk="1" hangingPunct="1">
              <a:lnSpc>
                <a:spcPct val="90000"/>
              </a:lnSpc>
            </a:pPr>
            <a:endParaRPr lang="en-US" altLang="en-US" b="1">
              <a:ea typeface="MS PGothic"/>
            </a:endParaRPr>
          </a:p>
          <a:p>
            <a:pPr eaLnBrk="1" hangingPunct="1">
              <a:lnSpc>
                <a:spcPct val="90000"/>
              </a:lnSpc>
            </a:pPr>
            <a:r>
              <a:rPr lang="en-US" altLang="en-US" b="1">
                <a:ea typeface="MS PGothic"/>
              </a:rPr>
              <a:t>Preliminary Views:</a:t>
            </a:r>
            <a:endParaRPr lang="en-US" altLang="en-US">
              <a:ea typeface="MS PGothic"/>
            </a:endParaRPr>
          </a:p>
          <a:p>
            <a:pPr eaLnBrk="1" hangingPunct="1">
              <a:lnSpc>
                <a:spcPct val="90000"/>
              </a:lnSpc>
            </a:pPr>
            <a:r>
              <a:rPr lang="en-US" altLang="en-US">
                <a:ea typeface="MS PGothic"/>
              </a:rPr>
              <a:t>Some administrations believe that:</a:t>
            </a:r>
          </a:p>
          <a:p>
            <a:pPr eaLnBrk="1" hangingPunct="1">
              <a:lnSpc>
                <a:spcPct val="90000"/>
              </a:lnSpc>
              <a:buFontTx/>
              <a:buChar char="•"/>
            </a:pPr>
            <a:r>
              <a:rPr lang="en-US" altLang="en-US">
                <a:ea typeface="MS PGothic"/>
              </a:rPr>
              <a:t>Resolutions </a:t>
            </a:r>
            <a:r>
              <a:rPr lang="en-US" altLang="en-US" b="1">
                <a:ea typeface="MS PGothic"/>
              </a:rPr>
              <a:t>27</a:t>
            </a:r>
            <a:r>
              <a:rPr lang="en-US" altLang="en-US">
                <a:ea typeface="MS PGothic"/>
              </a:rPr>
              <a:t> and </a:t>
            </a:r>
            <a:r>
              <a:rPr lang="en-US" altLang="en-US" b="1">
                <a:ea typeface="MS PGothic"/>
              </a:rPr>
              <a:t>28</a:t>
            </a:r>
            <a:r>
              <a:rPr lang="en-US" altLang="en-US">
                <a:ea typeface="MS PGothic"/>
              </a:rPr>
              <a:t> provide clear guidance on the principles and application for incorporating by reference ITU-R Recommendations in the Radio Regulations.  Consequently, no revisions to these Resolutions are necessary at this time. </a:t>
            </a:r>
          </a:p>
          <a:p>
            <a:pPr eaLnBrk="1" hangingPunct="1">
              <a:lnSpc>
                <a:spcPct val="90000"/>
              </a:lnSpc>
              <a:buFontTx/>
              <a:buChar char="•"/>
            </a:pPr>
            <a:r>
              <a:rPr lang="en-US" altLang="en-US">
                <a:ea typeface="MS PGothic"/>
              </a:rPr>
              <a:t>WRC-07 should follow the incorporation by reference process in Resolution </a:t>
            </a:r>
            <a:r>
              <a:rPr lang="en-US" altLang="en-US" b="1">
                <a:ea typeface="MS PGothic"/>
              </a:rPr>
              <a:t>27</a:t>
            </a:r>
            <a:r>
              <a:rPr lang="en-US" altLang="en-US">
                <a:ea typeface="MS PGothic"/>
              </a:rPr>
              <a:t> (Rev.WRC-03) and Resolution </a:t>
            </a:r>
            <a:r>
              <a:rPr lang="en-US" altLang="en-US" b="1">
                <a:ea typeface="MS PGothic"/>
              </a:rPr>
              <a:t>28</a:t>
            </a:r>
            <a:r>
              <a:rPr lang="en-US" altLang="en-US">
                <a:ea typeface="MS PGothic"/>
              </a:rPr>
              <a:t> (Rev.WRC-03). </a:t>
            </a:r>
          </a:p>
          <a:p>
            <a:pPr eaLnBrk="1" hangingPunct="1">
              <a:lnSpc>
                <a:spcPct val="90000"/>
              </a:lnSpc>
              <a:buFontTx/>
              <a:buChar char="•"/>
            </a:pPr>
            <a:r>
              <a:rPr lang="en-US" altLang="en-US">
                <a:ea typeface="MS PGothic"/>
              </a:rPr>
              <a:t>Administrations should, in accordance with Resolution </a:t>
            </a:r>
            <a:r>
              <a:rPr lang="en-US" altLang="en-US" b="1">
                <a:ea typeface="MS PGothic"/>
              </a:rPr>
              <a:t>28</a:t>
            </a:r>
            <a:r>
              <a:rPr lang="en-US" altLang="en-US">
                <a:ea typeface="MS PGothic"/>
              </a:rPr>
              <a:t>, review those revised ITU-R Recommendations listed by the Director to the CPM and communicated by the RA to the WRC to determine whether the updated version should be incorporated by reference in the R.R. in place of the previous version.</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ChangeArrowheads="1" noTextEdit="1"/>
          </p:cNvSpPr>
          <p:nvPr>
            <p:ph type="sldImg"/>
          </p:nvPr>
        </p:nvSpPr>
        <p:spPr>
          <a:xfrm>
            <a:off x="1198563" y="703263"/>
            <a:ext cx="4681537" cy="3509962"/>
          </a:xfrm>
          <a:ln/>
        </p:spPr>
      </p:sp>
      <p:sp>
        <p:nvSpPr>
          <p:cNvPr id="76802" name="Rectangle 3"/>
          <p:cNvSpPr>
            <a:spLocks noGrp="1" noChangeArrowheads="1"/>
          </p:cNvSpPr>
          <p:nvPr>
            <p:ph type="body" idx="1"/>
          </p:nvPr>
        </p:nvSpPr>
        <p:spPr>
          <a:xfrm>
            <a:off x="708025" y="4448175"/>
            <a:ext cx="5661025" cy="4211638"/>
          </a:xfrm>
          <a:noFill/>
          <a:ln/>
        </p:spPr>
        <p:txBody>
          <a:bodyPr/>
          <a:lstStyle/>
          <a:p>
            <a:pPr eaLnBrk="1" hangingPunct="1"/>
            <a:endParaRPr lang="en-CA" altLang="en-US">
              <a:ea typeface="MS PGothic"/>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6CFAC7-8BB2-4150-866D-1CE15FB476F0}" type="slidenum">
              <a:rPr lang="en-US" smtClean="0"/>
              <a:pPr>
                <a:defRPr/>
              </a:pPr>
              <a:t>12</a:t>
            </a:fld>
            <a:endParaRPr lang="en-US"/>
          </a:p>
        </p:txBody>
      </p:sp>
    </p:spTree>
    <p:extLst>
      <p:ext uri="{BB962C8B-B14F-4D97-AF65-F5344CB8AC3E}">
        <p14:creationId xmlns:p14="http://schemas.microsoft.com/office/powerpoint/2010/main" val="25279344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ChangeArrowheads="1" noTextEdit="1"/>
          </p:cNvSpPr>
          <p:nvPr>
            <p:ph type="sldImg"/>
          </p:nvPr>
        </p:nvSpPr>
        <p:spPr>
          <a:xfrm>
            <a:off x="1198563" y="703263"/>
            <a:ext cx="4681537" cy="3509962"/>
          </a:xfrm>
          <a:ln/>
        </p:spPr>
      </p:sp>
      <p:sp>
        <p:nvSpPr>
          <p:cNvPr id="78850" name="Rectangle 3"/>
          <p:cNvSpPr>
            <a:spLocks noGrp="1" noChangeArrowheads="1"/>
          </p:cNvSpPr>
          <p:nvPr>
            <p:ph type="body" idx="1"/>
          </p:nvPr>
        </p:nvSpPr>
        <p:spPr>
          <a:xfrm>
            <a:off x="708025" y="4448175"/>
            <a:ext cx="5661025" cy="4211638"/>
          </a:xfrm>
          <a:noFill/>
          <a:ln/>
        </p:spPr>
        <p:txBody>
          <a:bodyPr/>
          <a:lstStyle/>
          <a:p>
            <a:pPr eaLnBrk="1" hangingPunct="1"/>
            <a:endParaRPr lang="en-CA" altLang="en-US">
              <a:ea typeface="MS PGothic"/>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ChangeArrowheads="1" noTextEdit="1"/>
          </p:cNvSpPr>
          <p:nvPr>
            <p:ph type="sldImg"/>
          </p:nvPr>
        </p:nvSpPr>
        <p:spPr>
          <a:xfrm>
            <a:off x="1198563" y="703263"/>
            <a:ext cx="4681537" cy="3509962"/>
          </a:xfrm>
          <a:ln/>
        </p:spPr>
      </p:sp>
      <p:sp>
        <p:nvSpPr>
          <p:cNvPr id="78850" name="Rectangle 3"/>
          <p:cNvSpPr>
            <a:spLocks noGrp="1" noChangeArrowheads="1"/>
          </p:cNvSpPr>
          <p:nvPr>
            <p:ph type="body" idx="1"/>
          </p:nvPr>
        </p:nvSpPr>
        <p:spPr>
          <a:xfrm>
            <a:off x="708025" y="4448175"/>
            <a:ext cx="5661025" cy="4211638"/>
          </a:xfrm>
          <a:noFill/>
          <a:ln/>
        </p:spPr>
        <p:txBody>
          <a:bodyPr/>
          <a:lstStyle/>
          <a:p>
            <a:pPr eaLnBrk="1" hangingPunct="1"/>
            <a:endParaRPr lang="en-CA" altLang="en-US">
              <a:ea typeface="MS PGothic"/>
            </a:endParaRPr>
          </a:p>
        </p:txBody>
      </p:sp>
    </p:spTree>
    <p:extLst>
      <p:ext uri="{BB962C8B-B14F-4D97-AF65-F5344CB8AC3E}">
        <p14:creationId xmlns:p14="http://schemas.microsoft.com/office/powerpoint/2010/main" val="9084705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ChangeArrowheads="1" noTextEdit="1"/>
          </p:cNvSpPr>
          <p:nvPr>
            <p:ph type="sldImg"/>
          </p:nvPr>
        </p:nvSpPr>
        <p:spPr>
          <a:xfrm>
            <a:off x="1198563" y="703263"/>
            <a:ext cx="4681537" cy="3509962"/>
          </a:xfrm>
          <a:ln/>
        </p:spPr>
      </p:sp>
      <p:sp>
        <p:nvSpPr>
          <p:cNvPr id="78850" name="Rectangle 3"/>
          <p:cNvSpPr>
            <a:spLocks noGrp="1" noChangeArrowheads="1"/>
          </p:cNvSpPr>
          <p:nvPr>
            <p:ph type="body" idx="1"/>
          </p:nvPr>
        </p:nvSpPr>
        <p:spPr>
          <a:xfrm>
            <a:off x="708025" y="4448175"/>
            <a:ext cx="5661025" cy="4211638"/>
          </a:xfrm>
          <a:noFill/>
          <a:ln/>
        </p:spPr>
        <p:txBody>
          <a:bodyPr/>
          <a:lstStyle/>
          <a:p>
            <a:pPr eaLnBrk="1" hangingPunct="1"/>
            <a:endParaRPr lang="en-CA" altLang="en-US">
              <a:ea typeface="MS PGothic"/>
            </a:endParaRPr>
          </a:p>
        </p:txBody>
      </p:sp>
    </p:spTree>
    <p:extLst>
      <p:ext uri="{BB962C8B-B14F-4D97-AF65-F5344CB8AC3E}">
        <p14:creationId xmlns:p14="http://schemas.microsoft.com/office/powerpoint/2010/main" val="9084705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ChangeArrowheads="1" noTextEdit="1"/>
          </p:cNvSpPr>
          <p:nvPr>
            <p:ph type="sldImg"/>
          </p:nvPr>
        </p:nvSpPr>
        <p:spPr>
          <a:xfrm>
            <a:off x="1198563" y="703263"/>
            <a:ext cx="4681537" cy="3509962"/>
          </a:xfrm>
          <a:ln/>
        </p:spPr>
      </p:sp>
      <p:sp>
        <p:nvSpPr>
          <p:cNvPr id="91138" name="Rectangle 3"/>
          <p:cNvSpPr>
            <a:spLocks noGrp="1" noChangeArrowheads="1"/>
          </p:cNvSpPr>
          <p:nvPr>
            <p:ph type="body" idx="1"/>
          </p:nvPr>
        </p:nvSpPr>
        <p:spPr>
          <a:xfrm>
            <a:off x="708025" y="4448175"/>
            <a:ext cx="5661025" cy="4211638"/>
          </a:xfrm>
          <a:noFill/>
          <a:ln/>
        </p:spPr>
        <p:txBody>
          <a:bodyPr/>
          <a:lstStyle/>
          <a:p>
            <a:pPr eaLnBrk="1" hangingPunct="1"/>
            <a:endParaRPr lang="en-CA" altLang="en-US">
              <a:ea typeface="MS PGothic"/>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Rot="1" noChangeAspect="1" noChangeArrowheads="1" noTextEdit="1"/>
          </p:cNvSpPr>
          <p:nvPr>
            <p:ph type="sldImg"/>
          </p:nvPr>
        </p:nvSpPr>
        <p:spPr>
          <a:xfrm>
            <a:off x="1198563" y="703263"/>
            <a:ext cx="4681537" cy="3509962"/>
          </a:xfrm>
          <a:ln/>
        </p:spPr>
      </p:sp>
      <p:sp>
        <p:nvSpPr>
          <p:cNvPr id="104450" name="Rectangle 3"/>
          <p:cNvSpPr>
            <a:spLocks noGrp="1" noChangeArrowheads="1"/>
          </p:cNvSpPr>
          <p:nvPr>
            <p:ph type="body" idx="1"/>
          </p:nvPr>
        </p:nvSpPr>
        <p:spPr>
          <a:xfrm>
            <a:off x="708025" y="4448175"/>
            <a:ext cx="5661025" cy="4211638"/>
          </a:xfrm>
          <a:noFill/>
          <a:ln/>
        </p:spPr>
        <p:txBody>
          <a:bodyPr/>
          <a:lstStyle/>
          <a:p>
            <a:pPr eaLnBrk="1" hangingPunct="1"/>
            <a:endParaRPr lang="en-CA" altLang="en-US">
              <a:ea typeface="MS PGothic"/>
            </a:endParaRPr>
          </a:p>
        </p:txBody>
      </p:sp>
    </p:spTree>
    <p:extLst>
      <p:ext uri="{BB962C8B-B14F-4D97-AF65-F5344CB8AC3E}">
        <p14:creationId xmlns:p14="http://schemas.microsoft.com/office/powerpoint/2010/main" val="15536300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a:ln/>
        </p:spPr>
      </p:sp>
      <p:sp>
        <p:nvSpPr>
          <p:cNvPr id="109570" name="Notes Placeholder 2"/>
          <p:cNvSpPr>
            <a:spLocks noGrp="1"/>
          </p:cNvSpPr>
          <p:nvPr>
            <p:ph type="body" idx="1"/>
          </p:nvPr>
        </p:nvSpPr>
        <p:spPr>
          <a:noFill/>
          <a:ln/>
        </p:spPr>
        <p:txBody>
          <a:bodyPr/>
          <a:lstStyle/>
          <a:p>
            <a:endParaRPr lang="en-CA" altLang="en-US">
              <a:ea typeface="MS PGothic"/>
            </a:endParaRPr>
          </a:p>
        </p:txBody>
      </p:sp>
      <p:sp>
        <p:nvSpPr>
          <p:cNvPr id="109571" name="Slide Number Placeholder 3"/>
          <p:cNvSpPr>
            <a:spLocks noGrp="1"/>
          </p:cNvSpPr>
          <p:nvPr>
            <p:ph type="sldNum" sz="quarter" idx="5"/>
          </p:nvPr>
        </p:nvSpPr>
        <p:spPr>
          <a:noFill/>
        </p:spPr>
        <p:txBody>
          <a:bodyPr/>
          <a:lstStyle/>
          <a:p>
            <a:pPr defTabSz="468313"/>
            <a:fld id="{94499A33-F479-42FB-9650-74CB2B3A93E9}" type="slidenum">
              <a:rPr lang="en-US" altLang="en-US" smtClean="0">
                <a:ea typeface="MS PGothic"/>
                <a:cs typeface="MS PGothic"/>
              </a:rPr>
              <a:pPr defTabSz="468313"/>
              <a:t>84</a:t>
            </a:fld>
            <a:endParaRPr lang="en-US" altLang="en-US">
              <a:ea typeface="MS PGothic"/>
              <a:cs typeface="MS PGothic"/>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noTextEdit="1"/>
          </p:cNvSpPr>
          <p:nvPr>
            <p:ph type="sldImg"/>
          </p:nvPr>
        </p:nvSpPr>
        <p:spPr>
          <a:xfrm>
            <a:off x="1198563" y="703263"/>
            <a:ext cx="4681537" cy="3509962"/>
          </a:xfrm>
          <a:ln/>
        </p:spPr>
      </p:sp>
      <p:sp>
        <p:nvSpPr>
          <p:cNvPr id="111618" name="Rectangle 3"/>
          <p:cNvSpPr>
            <a:spLocks noGrp="1" noChangeArrowheads="1"/>
          </p:cNvSpPr>
          <p:nvPr>
            <p:ph type="body" idx="1"/>
          </p:nvPr>
        </p:nvSpPr>
        <p:spPr>
          <a:xfrm>
            <a:off x="708025" y="4448175"/>
            <a:ext cx="5661025" cy="4211638"/>
          </a:xfrm>
          <a:noFill/>
          <a:ln/>
        </p:spPr>
        <p:txBody>
          <a:bodyPr/>
          <a:lstStyle/>
          <a:p>
            <a:pPr eaLnBrk="1" hangingPunct="1"/>
            <a:endParaRPr lang="en-CA" altLang="en-US">
              <a:ea typeface="MS PGothic"/>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6CFAC7-8BB2-4150-866D-1CE15FB476F0}" type="slidenum">
              <a:rPr lang="en-US" smtClean="0"/>
              <a:pPr>
                <a:defRPr/>
              </a:pPr>
              <a:t>13</a:t>
            </a:fld>
            <a:endParaRPr lang="en-US"/>
          </a:p>
        </p:txBody>
      </p:sp>
    </p:spTree>
    <p:extLst>
      <p:ext uri="{BB962C8B-B14F-4D97-AF65-F5344CB8AC3E}">
        <p14:creationId xmlns:p14="http://schemas.microsoft.com/office/powerpoint/2010/main" val="382455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p:spPr>
        <p:txBody>
          <a:bodyPr/>
          <a:lstStyle/>
          <a:p>
            <a:endParaRPr lang="en-CA" altLang="en-US">
              <a:ea typeface="MS PGothic"/>
            </a:endParaRPr>
          </a:p>
        </p:txBody>
      </p:sp>
      <p:sp>
        <p:nvSpPr>
          <p:cNvPr id="52227" name="Slide Number Placeholder 3"/>
          <p:cNvSpPr>
            <a:spLocks noGrp="1"/>
          </p:cNvSpPr>
          <p:nvPr>
            <p:ph type="sldNum" sz="quarter" idx="5"/>
          </p:nvPr>
        </p:nvSpPr>
        <p:spPr>
          <a:noFill/>
        </p:spPr>
        <p:txBody>
          <a:bodyPr/>
          <a:lstStyle/>
          <a:p>
            <a:pPr defTabSz="468313"/>
            <a:fld id="{5A449382-08BA-411B-9080-88064FD67F1E}" type="slidenum">
              <a:rPr lang="en-US" altLang="en-US" smtClean="0">
                <a:ea typeface="MS PGothic"/>
                <a:cs typeface="MS PGothic"/>
              </a:rPr>
              <a:pPr defTabSz="468313"/>
              <a:t>14</a:t>
            </a:fld>
            <a:endParaRPr lang="en-US" altLang="en-US">
              <a:ea typeface="MS PGothic"/>
              <a:cs typeface="MS PGothic"/>
            </a:endParaRPr>
          </a:p>
        </p:txBody>
      </p:sp>
    </p:spTree>
    <p:extLst>
      <p:ext uri="{BB962C8B-B14F-4D97-AF65-F5344CB8AC3E}">
        <p14:creationId xmlns:p14="http://schemas.microsoft.com/office/powerpoint/2010/main" val="3034091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p:spPr>
        <p:txBody>
          <a:bodyPr/>
          <a:lstStyle/>
          <a:p>
            <a:endParaRPr lang="en-CA" altLang="en-US">
              <a:ea typeface="MS PGothic"/>
            </a:endParaRPr>
          </a:p>
        </p:txBody>
      </p:sp>
      <p:sp>
        <p:nvSpPr>
          <p:cNvPr id="52227" name="Slide Number Placeholder 3"/>
          <p:cNvSpPr>
            <a:spLocks noGrp="1"/>
          </p:cNvSpPr>
          <p:nvPr>
            <p:ph type="sldNum" sz="quarter" idx="5"/>
          </p:nvPr>
        </p:nvSpPr>
        <p:spPr>
          <a:noFill/>
        </p:spPr>
        <p:txBody>
          <a:bodyPr/>
          <a:lstStyle/>
          <a:p>
            <a:pPr defTabSz="468313"/>
            <a:fld id="{5A449382-08BA-411B-9080-88064FD67F1E}" type="slidenum">
              <a:rPr lang="en-US" altLang="en-US" smtClean="0">
                <a:ea typeface="MS PGothic"/>
                <a:cs typeface="MS PGothic"/>
              </a:rPr>
              <a:pPr defTabSz="468313"/>
              <a:t>15</a:t>
            </a:fld>
            <a:endParaRPr lang="en-US" altLang="en-US">
              <a:ea typeface="MS PGothic"/>
              <a:cs typeface="MS PGothic"/>
            </a:endParaRPr>
          </a:p>
        </p:txBody>
      </p:sp>
    </p:spTree>
    <p:extLst>
      <p:ext uri="{BB962C8B-B14F-4D97-AF65-F5344CB8AC3E}">
        <p14:creationId xmlns:p14="http://schemas.microsoft.com/office/powerpoint/2010/main" val="3324203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p:spPr>
        <p:txBody>
          <a:bodyPr/>
          <a:lstStyle/>
          <a:p>
            <a:endParaRPr lang="en-CA" altLang="en-US">
              <a:ea typeface="MS PGothic"/>
            </a:endParaRPr>
          </a:p>
        </p:txBody>
      </p:sp>
      <p:sp>
        <p:nvSpPr>
          <p:cNvPr id="52227" name="Slide Number Placeholder 3"/>
          <p:cNvSpPr>
            <a:spLocks noGrp="1"/>
          </p:cNvSpPr>
          <p:nvPr>
            <p:ph type="sldNum" sz="quarter" idx="5"/>
          </p:nvPr>
        </p:nvSpPr>
        <p:spPr>
          <a:noFill/>
        </p:spPr>
        <p:txBody>
          <a:bodyPr/>
          <a:lstStyle/>
          <a:p>
            <a:pPr defTabSz="468313"/>
            <a:fld id="{5A449382-08BA-411B-9080-88064FD67F1E}" type="slidenum">
              <a:rPr lang="en-US" altLang="en-US" smtClean="0">
                <a:ea typeface="MS PGothic"/>
                <a:cs typeface="MS PGothic"/>
              </a:rPr>
              <a:pPr defTabSz="468313"/>
              <a:t>16</a:t>
            </a:fld>
            <a:endParaRPr lang="en-US" altLang="en-US">
              <a:ea typeface="MS PGothic"/>
              <a:cs typeface="MS PGothic"/>
            </a:endParaRPr>
          </a:p>
        </p:txBody>
      </p:sp>
    </p:spTree>
    <p:extLst>
      <p:ext uri="{BB962C8B-B14F-4D97-AF65-F5344CB8AC3E}">
        <p14:creationId xmlns:p14="http://schemas.microsoft.com/office/powerpoint/2010/main" val="1749255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p:spPr>
        <p:txBody>
          <a:bodyPr/>
          <a:lstStyle/>
          <a:p>
            <a:endParaRPr lang="en-CA" altLang="en-US">
              <a:ea typeface="MS PGothic"/>
            </a:endParaRPr>
          </a:p>
        </p:txBody>
      </p:sp>
      <p:sp>
        <p:nvSpPr>
          <p:cNvPr id="52227" name="Slide Number Placeholder 3"/>
          <p:cNvSpPr>
            <a:spLocks noGrp="1"/>
          </p:cNvSpPr>
          <p:nvPr>
            <p:ph type="sldNum" sz="quarter" idx="5"/>
          </p:nvPr>
        </p:nvSpPr>
        <p:spPr>
          <a:noFill/>
        </p:spPr>
        <p:txBody>
          <a:bodyPr/>
          <a:lstStyle/>
          <a:p>
            <a:pPr defTabSz="468313"/>
            <a:fld id="{5A449382-08BA-411B-9080-88064FD67F1E}" type="slidenum">
              <a:rPr lang="en-US" altLang="en-US" smtClean="0">
                <a:ea typeface="MS PGothic"/>
                <a:cs typeface="MS PGothic"/>
              </a:rPr>
              <a:pPr defTabSz="468313"/>
              <a:t>17</a:t>
            </a:fld>
            <a:endParaRPr lang="en-US" altLang="en-US">
              <a:ea typeface="MS PGothic"/>
              <a:cs typeface="MS PGothic"/>
            </a:endParaRPr>
          </a:p>
        </p:txBody>
      </p:sp>
    </p:spTree>
    <p:extLst>
      <p:ext uri="{BB962C8B-B14F-4D97-AF65-F5344CB8AC3E}">
        <p14:creationId xmlns:p14="http://schemas.microsoft.com/office/powerpoint/2010/main" val="3302060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F2304364-3873-463A-9B6A-C0F9E1E7C81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6942ED45-B6B7-4954-AA4E-3EE127BF219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AA9FBBB0-EF05-4FF7-A8DE-B2A148A9326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 y="838200"/>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981200"/>
            <a:ext cx="8229600" cy="4191000"/>
          </a:xfrm>
        </p:spPr>
        <p:txBody>
          <a:bodyPr/>
          <a:lstStyle/>
          <a:p>
            <a:pPr lvl="0"/>
            <a:endParaRPr lang="en-US" noProof="0"/>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07682711-1E03-4134-A43D-7AD1EBDEE73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buNone/>
              <a:defRPr sz="2000" b="0" baseline="0"/>
            </a:lvl1pPr>
            <a:lvl2pPr marL="457200" indent="0">
              <a:buFont typeface="Arial" pitchFamily="34" charset="0"/>
              <a:buNone/>
              <a:defRPr sz="2000" b="1"/>
            </a:lvl2pPr>
          </a:lstStyle>
          <a:p>
            <a:pPr lvl="0"/>
            <a:r>
              <a:rPr lang="en-US"/>
              <a:t>Click to edit Master text styles</a:t>
            </a:r>
          </a:p>
          <a:p>
            <a:pPr lvl="1"/>
            <a:r>
              <a:rPr lang="en-US"/>
              <a:t>Second level</a:t>
            </a:r>
          </a:p>
          <a:p>
            <a:pPr lvl="2"/>
            <a:r>
              <a:rPr lang="en-US"/>
              <a:t>Third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AC7F27D6-8198-47C3-AA02-2FB19BFC5A3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008B8EC4-A56E-4798-A67A-EAA21B2D0B9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BD8640F0-9ACE-4C85-A1E9-9D836A5C939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3C0A54B1-0793-4282-B596-13F48740DBD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BA03638E-FE51-4528-B340-3475E608F77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347E4546-EBF7-42AA-A07D-A499B636069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760DB515-CDBD-44C0-95AB-614C0208939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287EC4BF-6AC5-4AED-B03D-3A8CF3A873C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6200" y="838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981200"/>
            <a:ext cx="8229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4648200" y="6356350"/>
            <a:ext cx="1371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3333FF"/>
                </a:solidFill>
                <a:latin typeface="Calibri" pitchFamily="34" charset="0"/>
                <a:ea typeface="ＭＳ Ｐゴシック" charset="-128"/>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ＭＳ Ｐゴシック" charset="-128"/>
                <a:cs typeface="+mn-cs"/>
              </a:defRPr>
            </a:lvl1pPr>
          </a:lstStyle>
          <a:p>
            <a:pPr>
              <a:defRPr/>
            </a:pPr>
            <a:fld id="{0004A1FF-CB8C-45DE-B57A-02A515399AF9}" type="slidenum">
              <a:rPr lang="en-US"/>
              <a:pPr>
                <a:defRPr/>
              </a:pPr>
              <a:t>‹#›</a:t>
            </a:fld>
            <a:endParaRPr lang="en-US"/>
          </a:p>
        </p:txBody>
      </p:sp>
      <p:pic>
        <p:nvPicPr>
          <p:cNvPr id="1030" name="Picture 15"/>
          <p:cNvPicPr>
            <a:picLocks noChangeAspect="1" noChangeArrowheads="1"/>
          </p:cNvPicPr>
          <p:nvPr userDrawn="1"/>
        </p:nvPicPr>
        <p:blipFill>
          <a:blip r:embed="rId14">
            <a:extLst>
              <a:ext uri="{28A0092B-C50C-407E-A947-70E740481C1C}">
                <a14:useLocalDpi xmlns:a14="http://schemas.microsoft.com/office/drawing/2010/main" val="0"/>
              </a:ext>
            </a:extLst>
          </a:blip>
          <a:stretch>
            <a:fillRect/>
          </a:stretch>
        </p:blipFill>
        <p:spPr bwMode="auto">
          <a:xfrm>
            <a:off x="5257800" y="42146"/>
            <a:ext cx="3733800" cy="915838"/>
          </a:xfrm>
          <a:prstGeom prst="rect">
            <a:avLst/>
          </a:prstGeom>
          <a:noFill/>
          <a:ln w="9525">
            <a:noFill/>
            <a:miter lim="800000"/>
            <a:headEnd/>
            <a:tailEnd/>
          </a:ln>
        </p:spPr>
      </p:pic>
      <p:sp>
        <p:nvSpPr>
          <p:cNvPr id="1031" name="Text Box 16"/>
          <p:cNvSpPr txBox="1">
            <a:spLocks noChangeArrowheads="1"/>
          </p:cNvSpPr>
          <p:nvPr userDrawn="1"/>
        </p:nvSpPr>
        <p:spPr bwMode="auto">
          <a:xfrm>
            <a:off x="2895600" y="6561138"/>
            <a:ext cx="5791200" cy="290512"/>
          </a:xfrm>
          <a:prstGeom prst="rect">
            <a:avLst/>
          </a:prstGeom>
          <a:noFill/>
          <a:ln>
            <a:noFill/>
          </a:ln>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defTabSz="914400" eaLnBrk="1" hangingPunct="1">
              <a:defRPr/>
            </a:pPr>
            <a:r>
              <a:rPr lang="en-US" sz="1300" b="1" i="1" dirty="0">
                <a:solidFill>
                  <a:srgbClr val="3333FF"/>
                </a:solidFill>
                <a:cs typeface="+mn-cs"/>
              </a:rPr>
              <a:t>Inter-American Telecommunication Commission (CITEL)</a:t>
            </a:r>
            <a:endParaRPr lang="en-US" sz="1400" dirty="0">
              <a:cs typeface="+mn-cs"/>
            </a:endParaRP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hf hdr="0" ftr="0" dt="0"/>
  <p:txStyles>
    <p:titleStyle>
      <a:lvl1pPr algn="l" defTabSz="457200" rtl="0" eaLnBrk="0" fontAlgn="base" hangingPunct="0">
        <a:spcBef>
          <a:spcPct val="0"/>
        </a:spcBef>
        <a:spcAft>
          <a:spcPct val="0"/>
        </a:spcAft>
        <a:defRPr sz="4400" b="1" kern="1200">
          <a:solidFill>
            <a:schemeClr val="tx1"/>
          </a:solidFill>
          <a:latin typeface="+mj-lt"/>
          <a:ea typeface="MS PGothic" pitchFamily="34" charset="-128"/>
          <a:cs typeface="MS PGothic"/>
        </a:defRPr>
      </a:lvl1pPr>
      <a:lvl2pPr algn="l" defTabSz="457200" rtl="0" eaLnBrk="0" fontAlgn="base" hangingPunct="0">
        <a:spcBef>
          <a:spcPct val="0"/>
        </a:spcBef>
        <a:spcAft>
          <a:spcPct val="0"/>
        </a:spcAft>
        <a:defRPr sz="4400" b="1">
          <a:solidFill>
            <a:schemeClr val="tx1"/>
          </a:solidFill>
          <a:latin typeface="Calibri" pitchFamily="-112" charset="0"/>
          <a:ea typeface="MS PGothic" pitchFamily="34" charset="-128"/>
          <a:cs typeface="MS PGothic"/>
        </a:defRPr>
      </a:lvl2pPr>
      <a:lvl3pPr algn="l" defTabSz="457200" rtl="0" eaLnBrk="0" fontAlgn="base" hangingPunct="0">
        <a:spcBef>
          <a:spcPct val="0"/>
        </a:spcBef>
        <a:spcAft>
          <a:spcPct val="0"/>
        </a:spcAft>
        <a:defRPr sz="4400" b="1">
          <a:solidFill>
            <a:schemeClr val="tx1"/>
          </a:solidFill>
          <a:latin typeface="Calibri" pitchFamily="-112" charset="0"/>
          <a:ea typeface="MS PGothic" pitchFamily="34" charset="-128"/>
          <a:cs typeface="MS PGothic"/>
        </a:defRPr>
      </a:lvl3pPr>
      <a:lvl4pPr algn="l" defTabSz="457200" rtl="0" eaLnBrk="0" fontAlgn="base" hangingPunct="0">
        <a:spcBef>
          <a:spcPct val="0"/>
        </a:spcBef>
        <a:spcAft>
          <a:spcPct val="0"/>
        </a:spcAft>
        <a:defRPr sz="4400" b="1">
          <a:solidFill>
            <a:schemeClr val="tx1"/>
          </a:solidFill>
          <a:latin typeface="Calibri" pitchFamily="-112" charset="0"/>
          <a:ea typeface="MS PGothic" pitchFamily="34" charset="-128"/>
          <a:cs typeface="MS PGothic"/>
        </a:defRPr>
      </a:lvl4pPr>
      <a:lvl5pPr algn="l" defTabSz="457200" rtl="0" eaLnBrk="0" fontAlgn="base" hangingPunct="0">
        <a:spcBef>
          <a:spcPct val="0"/>
        </a:spcBef>
        <a:spcAft>
          <a:spcPct val="0"/>
        </a:spcAft>
        <a:defRPr sz="4400" b="1">
          <a:solidFill>
            <a:schemeClr val="tx1"/>
          </a:solidFill>
          <a:latin typeface="Calibri" pitchFamily="-112" charset="0"/>
          <a:ea typeface="MS PGothic" pitchFamily="34" charset="-128"/>
          <a:cs typeface="MS PGothic"/>
        </a:defRPr>
      </a:lvl5pPr>
      <a:lvl6pPr marL="4572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6pPr>
      <a:lvl7pPr marL="9144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7pPr>
      <a:lvl8pPr marL="13716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8pPr>
      <a:lvl9pPr marL="18288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hyperlink" Target="mailto:sandra.a.wright@faa.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hyperlink" Target="mailto:somrazi@embraer.com.b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mailto:chirstopher.casarrubias@accesspartnership.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mailto:victor.martinezv@ift.org.mx" TargetMode="External"/><Relationship Id="rId2" Type="http://schemas.openxmlformats.org/officeDocument/2006/relationships/hyperlink" Target="mailto:carmelo.rivera@noaa.gov" TargetMode="External"/><Relationship Id="rId1" Type="http://schemas.openxmlformats.org/officeDocument/2006/relationships/slideLayout" Target="../slideLayouts/slideLayout2.xml"/><Relationship Id="rId4" Type="http://schemas.openxmlformats.org/officeDocument/2006/relationships/hyperlink" Target="mailto:martha.suarez@ane.gov.co"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mailto:Jose.costa@ericsson.com" TargetMode="External"/><Relationship Id="rId7" Type="http://schemas.openxmlformats.org/officeDocument/2006/relationships/hyperlink" Target="mailto:Martha.suarez@ane.gov.co" TargetMode="External"/><Relationship Id="rId2" Type="http://schemas.openxmlformats.org/officeDocument/2006/relationships/hyperlink" Target="mailto:lcamargos@gsma.com" TargetMode="External"/><Relationship Id="rId1" Type="http://schemas.openxmlformats.org/officeDocument/2006/relationships/slideLayout" Target="../slideLayouts/slideLayout12.xml"/><Relationship Id="rId6" Type="http://schemas.openxmlformats.org/officeDocument/2006/relationships/hyperlink" Target="mailto:Chantal.beaumier@canada.ca" TargetMode="External"/><Relationship Id="rId5" Type="http://schemas.openxmlformats.org/officeDocument/2006/relationships/hyperlink" Target="mailto:bmitchell@ntia.doc.gov" TargetMode="External"/><Relationship Id="rId4" Type="http://schemas.openxmlformats.org/officeDocument/2006/relationships/hyperlink" Target="mailto:mrazi@storm.ca"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mailto:jsiverling@arrl.org" TargetMode="External"/><Relationship Id="rId2" Type="http://schemas.openxmlformats.org/officeDocument/2006/relationships/hyperlink" Target="mailto:flavio.archangelo@ties.itu.int" TargetMode="Externa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mailto:jsiverling@arrl.org" TargetMode="External"/><Relationship Id="rId2" Type="http://schemas.openxmlformats.org/officeDocument/2006/relationships/hyperlink" Target="mailto:flavio.archangelo@ties.itu.int" TargetMode="Externa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mailto:david.tejeda@ift.org.m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fsoares@qti.qualcomm.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lcamargos@gsma.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trivino@mintic.gov.co"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mailto:marcella.s.ost@boeing.com" TargetMode="External"/><Relationship Id="rId4" Type="http://schemas.openxmlformats.org/officeDocument/2006/relationships/hyperlink" Target="mailto:manoel.almeida@intelsat.com"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mailto:sergio.marquez@ift.org.m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mailto:jayne.stancavage@intel.com"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mailto:sergio.marquez@ift.org.m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mailto:jayne.stancavage@intel.com"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oleObject5.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9.e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hyperlink" Target="mailto:vmimis@primus.ca" TargetMode="External"/><Relationship Id="rId4" Type="http://schemas.openxmlformats.org/officeDocument/2006/relationships/hyperlink" Target="mailto:avaladares@fb.com" TargetMode="Externa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hyperlink" Target="mailto:jayne.stancavage@intel.com" TargetMode="External"/><Relationship Id="rId4" Type="http://schemas.openxmlformats.org/officeDocument/2006/relationships/hyperlink" Target="mailto:jose.lozano@ane.gov.co" TargetMode="Externa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1.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2.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3.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4.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5.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16.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17.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18.emf"/><Relationship Id="rId4" Type="http://schemas.openxmlformats.org/officeDocument/2006/relationships/oleObject" Target="../embeddings/oleObject15.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19.emf"/><Relationship Id="rId5" Type="http://schemas.openxmlformats.org/officeDocument/2006/relationships/oleObject" Target="../embeddings/oleObject16.bin"/><Relationship Id="rId4" Type="http://schemas.openxmlformats.org/officeDocument/2006/relationships/hyperlink" Target="mailto:jmentzer@doc.gov" TargetMode="Externa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20.emf"/><Relationship Id="rId4" Type="http://schemas.openxmlformats.org/officeDocument/2006/relationships/oleObject" Target="../embeddings/oleObject17.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21.e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18.bin"/><Relationship Id="rId5" Type="http://schemas.openxmlformats.org/officeDocument/2006/relationships/hyperlink" Target="mailto:wrussell@urcabahamas.bs" TargetMode="External"/><Relationship Id="rId4" Type="http://schemas.openxmlformats.org/officeDocument/2006/relationships/hyperlink" Target="mailto:rdenny@ntia.doc.gov" TargetMode="Externa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22.emf"/><Relationship Id="rId5" Type="http://schemas.openxmlformats.org/officeDocument/2006/relationships/oleObject" Target="../embeddings/oleObject19.bin"/><Relationship Id="rId4" Type="http://schemas.openxmlformats.org/officeDocument/2006/relationships/hyperlink" Target="mailto:camilo.zamora@ane.gov.co" TargetMode="Externa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23.emf"/><Relationship Id="rId5" Type="http://schemas.openxmlformats.org/officeDocument/2006/relationships/oleObject" Target="../embeddings/oleObject20.bin"/><Relationship Id="rId4" Type="http://schemas.openxmlformats.org/officeDocument/2006/relationships/hyperlink" Target="mailto:camilo.zamora@ane.gov.co" TargetMode="Externa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24.emf"/><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oleObject" Target="../embeddings/oleObject21.bin"/><Relationship Id="rId5" Type="http://schemas.openxmlformats.org/officeDocument/2006/relationships/hyperlink" Target="mailto:vmimis@primus.ca" TargetMode="External"/><Relationship Id="rId4" Type="http://schemas.openxmlformats.org/officeDocument/2006/relationships/hyperlink" Target="mailto:avaladares@fb.com" TargetMode="Externa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25.emf"/><Relationship Id="rId5" Type="http://schemas.openxmlformats.org/officeDocument/2006/relationships/oleObject" Target="../embeddings/oleObject22.bin"/><Relationship Id="rId4" Type="http://schemas.openxmlformats.org/officeDocument/2006/relationships/hyperlink" Target="mailto:jose.costa@ericsson.com" TargetMode="Externa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26.emf"/><Relationship Id="rId5" Type="http://schemas.openxmlformats.org/officeDocument/2006/relationships/oleObject" Target="../embeddings/oleObject23.bin"/><Relationship Id="rId4" Type="http://schemas.openxmlformats.org/officeDocument/2006/relationships/hyperlink" Target="mailto:jayne.stancavage@intel.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lfsouza@embraer.com.b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sandra.a.wright@faa.gov" TargetMode="External"/></Relationships>
</file>

<file path=ppt/slides/_rels/slide60.xml.rels><?xml version="1.0" encoding="UTF-8" standalone="yes"?>
<Relationships xmlns="http://schemas.openxmlformats.org/package/2006/relationships"><Relationship Id="rId2" Type="http://schemas.openxmlformats.org/officeDocument/2006/relationships/hyperlink" Target="mailto:bmitchell@ntia.doc.gov" TargetMode="Externa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hyperlink" Target="mailto:bmitchell@ntia.doc.gov" TargetMode="External"/><Relationship Id="rId2" Type="http://schemas.openxmlformats.org/officeDocument/2006/relationships/slideLayout" Target="../slideLayouts/slideLayout12.xml"/><Relationship Id="rId1" Type="http://schemas.openxmlformats.org/officeDocument/2006/relationships/vmlDrawing" Target="../drawings/vmlDrawing24.vml"/><Relationship Id="rId5" Type="http://schemas.openxmlformats.org/officeDocument/2006/relationships/image" Target="../media/image27.emf"/><Relationship Id="rId4" Type="http://schemas.openxmlformats.org/officeDocument/2006/relationships/oleObject" Target="../embeddings/oleObject24.bin"/></Relationships>
</file>

<file path=ppt/slides/_rels/slide62.xml.rels><?xml version="1.0" encoding="UTF-8" standalone="yes"?>
<Relationships xmlns="http://schemas.openxmlformats.org/package/2006/relationships"><Relationship Id="rId3" Type="http://schemas.openxmlformats.org/officeDocument/2006/relationships/hyperlink" Target="mailto:bmitchell@ntia.doc.gov" TargetMode="External"/><Relationship Id="rId2" Type="http://schemas.openxmlformats.org/officeDocument/2006/relationships/slideLayout" Target="../slideLayouts/slideLayout12.xml"/><Relationship Id="rId1" Type="http://schemas.openxmlformats.org/officeDocument/2006/relationships/vmlDrawing" Target="../drawings/vmlDrawing25.vml"/><Relationship Id="rId5" Type="http://schemas.openxmlformats.org/officeDocument/2006/relationships/image" Target="../media/image28.emf"/><Relationship Id="rId4" Type="http://schemas.openxmlformats.org/officeDocument/2006/relationships/oleObject" Target="../embeddings/oleObject25.bin"/></Relationships>
</file>

<file path=ppt/slides/_rels/slide63.xml.rels><?xml version="1.0" encoding="UTF-8" standalone="yes"?>
<Relationships xmlns="http://schemas.openxmlformats.org/package/2006/relationships"><Relationship Id="rId3" Type="http://schemas.openxmlformats.org/officeDocument/2006/relationships/hyperlink" Target="mailto:olmo.ramirez@ift.org.mx" TargetMode="External"/><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image" Target="../media/image29.emf"/><Relationship Id="rId4" Type="http://schemas.openxmlformats.org/officeDocument/2006/relationships/oleObject" Target="../embeddings/oleObject26.bin"/></Relationships>
</file>

<file path=ppt/slides/_rels/slide64.xml.rels><?xml version="1.0" encoding="UTF-8" standalone="yes"?>
<Relationships xmlns="http://schemas.openxmlformats.org/package/2006/relationships"><Relationship Id="rId3" Type="http://schemas.openxmlformats.org/officeDocument/2006/relationships/hyperlink" Target="mailto:olmo.ramirez@ift.org.mx" TargetMode="External"/><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image" Target="../media/image30.emf"/><Relationship Id="rId4" Type="http://schemas.openxmlformats.org/officeDocument/2006/relationships/oleObject" Target="../embeddings/oleObject27.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31.emf"/><Relationship Id="rId5" Type="http://schemas.openxmlformats.org/officeDocument/2006/relationships/oleObject" Target="../embeddings/oleObject28.bin"/><Relationship Id="rId4" Type="http://schemas.openxmlformats.org/officeDocument/2006/relationships/hyperlink" Target="mailto:htrivino@mintic.gov.co" TargetMode="Externa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32.emf"/><Relationship Id="rId5" Type="http://schemas.openxmlformats.org/officeDocument/2006/relationships/oleObject" Target="../embeddings/oleObject29.bin"/><Relationship Id="rId4" Type="http://schemas.openxmlformats.org/officeDocument/2006/relationships/hyperlink" Target="mailto:htrivino@mintic.gov.co" TargetMode="Externa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image" Target="../media/image33.emf"/><Relationship Id="rId5" Type="http://schemas.openxmlformats.org/officeDocument/2006/relationships/oleObject" Target="../embeddings/oleObject30.bin"/><Relationship Id="rId4" Type="http://schemas.openxmlformats.org/officeDocument/2006/relationships/hyperlink" Target="mailto:martha.suarez@ane.gov.co" TargetMode="Externa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image" Target="../media/image34.emf"/><Relationship Id="rId5" Type="http://schemas.openxmlformats.org/officeDocument/2006/relationships/oleObject" Target="../embeddings/oleObject31.bin"/><Relationship Id="rId4" Type="http://schemas.openxmlformats.org/officeDocument/2006/relationships/hyperlink" Target="mailto:martha.suarez@ane.gov.co" TargetMode="Externa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image" Target="../media/image35.emf"/><Relationship Id="rId5" Type="http://schemas.openxmlformats.org/officeDocument/2006/relationships/oleObject" Target="../embeddings/oleObject32.bin"/><Relationship Id="rId4" Type="http://schemas.openxmlformats.org/officeDocument/2006/relationships/hyperlink" Target="mailto:martha.suarez@ane.gov.co"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sandra.a.wright@faa.gov" TargetMode="External"/><Relationship Id="rId2" Type="http://schemas.openxmlformats.org/officeDocument/2006/relationships/hyperlink" Target="mailto:lfsouza@embraer.com.br"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33.vml"/><Relationship Id="rId5" Type="http://schemas.openxmlformats.org/officeDocument/2006/relationships/image" Target="../media/image36.emf"/><Relationship Id="rId4" Type="http://schemas.openxmlformats.org/officeDocument/2006/relationships/oleObject" Target="../embeddings/oleObject33.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34.vml"/><Relationship Id="rId5" Type="http://schemas.openxmlformats.org/officeDocument/2006/relationships/image" Target="../media/image37.emf"/><Relationship Id="rId4" Type="http://schemas.openxmlformats.org/officeDocument/2006/relationships/oleObject" Target="../embeddings/oleObject34.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38.emf"/><Relationship Id="rId5" Type="http://schemas.openxmlformats.org/officeDocument/2006/relationships/oleObject" Target="../embeddings/oleObject35.bin"/><Relationship Id="rId4" Type="http://schemas.openxmlformats.org/officeDocument/2006/relationships/hyperlink" Target="mailto:glenn.s.feldhake@nasa.gov" TargetMode="Externa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mailto:Michelle.caldeira@ses.com"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mailto:mgallego@satmex.com"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mailto:Michelle.caldeira@ses.com"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mailto:mgallego@satmex.com"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mailto:Michelle.caldeira@ses.com"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mailto:mgallego@satmex.com"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39.emf"/><Relationship Id="rId5" Type="http://schemas.openxmlformats.org/officeDocument/2006/relationships/oleObject" Target="../embeddings/oleObject36.bin"/><Relationship Id="rId4" Type="http://schemas.openxmlformats.org/officeDocument/2006/relationships/hyperlink" Target="mailto:jennifer.manner@echostar.com" TargetMode="External"/></Relationships>
</file>

<file path=ppt/slides/_rels/slide81.xml.rels><?xml version="1.0" encoding="UTF-8" standalone="yes"?>
<Relationships xmlns="http://schemas.openxmlformats.org/package/2006/relationships"><Relationship Id="rId2" Type="http://schemas.openxmlformats.org/officeDocument/2006/relationships/hyperlink" Target="mailto:marc@oneweb.net"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hyperlink" Target="http://www.citel.oas.org/"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9" descr="cover_eng_blue"/>
          <p:cNvPicPr>
            <a:picLocks noChangeAspect="1" noChangeArrowheads="1"/>
          </p:cNvPicPr>
          <p:nvPr/>
        </p:nvPicPr>
        <p:blipFill>
          <a:blip r:embed="rId3"/>
          <a:srcRect/>
          <a:stretch>
            <a:fillRect/>
          </a:stretch>
        </p:blipFill>
        <p:spPr bwMode="auto">
          <a:xfrm>
            <a:off x="0" y="0"/>
            <a:ext cx="9144000" cy="6943725"/>
          </a:xfrm>
          <a:prstGeom prst="rect">
            <a:avLst/>
          </a:prstGeom>
          <a:noFill/>
          <a:ln w="9525">
            <a:noFill/>
            <a:miter lim="800000"/>
            <a:headEnd/>
            <a:tailEnd/>
          </a:ln>
        </p:spPr>
      </p:pic>
      <p:sp>
        <p:nvSpPr>
          <p:cNvPr id="16386" name="Title 1"/>
          <p:cNvSpPr>
            <a:spLocks noGrp="1"/>
          </p:cNvSpPr>
          <p:nvPr>
            <p:ph type="title" idx="4294967295"/>
          </p:nvPr>
        </p:nvSpPr>
        <p:spPr>
          <a:xfrm>
            <a:off x="762000" y="3886200"/>
            <a:ext cx="8229600" cy="1524000"/>
          </a:xfrm>
        </p:spPr>
        <p:txBody>
          <a:bodyPr/>
          <a:lstStyle/>
          <a:p>
            <a:pPr algn="r"/>
            <a:r>
              <a:rPr lang="en-US" altLang="en-US" sz="2400" b="0" dirty="0">
                <a:solidFill>
                  <a:schemeClr val="bg1"/>
                </a:solidFill>
                <a:ea typeface="MS PGothic"/>
              </a:rPr>
              <a:t>Inter-American Telecommunication Commission (CITEL) </a:t>
            </a:r>
            <a:br>
              <a:rPr lang="en-US" altLang="en-US" sz="2400" b="0" dirty="0">
                <a:solidFill>
                  <a:schemeClr val="bg1"/>
                </a:solidFill>
                <a:ea typeface="MS PGothic"/>
              </a:rPr>
            </a:br>
            <a:r>
              <a:rPr lang="en-US" altLang="en-US" sz="2400" b="0" dirty="0">
                <a:solidFill>
                  <a:schemeClr val="bg1"/>
                </a:solidFill>
                <a:ea typeface="MS PGothic"/>
              </a:rPr>
              <a:t>Permanent Consultative Committee II</a:t>
            </a:r>
            <a:br>
              <a:rPr lang="en-US" altLang="en-US" sz="2400" b="0" dirty="0">
                <a:solidFill>
                  <a:schemeClr val="bg1"/>
                </a:solidFill>
                <a:ea typeface="MS PGothic"/>
              </a:rPr>
            </a:br>
            <a:r>
              <a:rPr lang="en-US" altLang="en-US" sz="2400" b="0" dirty="0">
                <a:solidFill>
                  <a:schemeClr val="bg1"/>
                </a:solidFill>
                <a:ea typeface="MS PGothic"/>
              </a:rPr>
              <a:t>Mike Biggs, FAA</a:t>
            </a:r>
            <a:br>
              <a:rPr lang="en-US" altLang="en-US" sz="2400" b="0" dirty="0">
                <a:solidFill>
                  <a:schemeClr val="bg1"/>
                </a:solidFill>
                <a:ea typeface="MS PGothic"/>
              </a:rPr>
            </a:br>
            <a:br>
              <a:rPr lang="en-US" altLang="en-US" sz="2400" b="0" dirty="0">
                <a:solidFill>
                  <a:schemeClr val="bg1"/>
                </a:solidFill>
                <a:ea typeface="MS PGothic"/>
              </a:rPr>
            </a:br>
            <a:endParaRPr lang="en-US" altLang="en-US" sz="2400" b="0" dirty="0">
              <a:solidFill>
                <a:schemeClr val="bg1"/>
              </a:solidFill>
              <a:ea typeface="MS PGothic"/>
            </a:endParaRPr>
          </a:p>
        </p:txBody>
      </p:sp>
      <p:sp>
        <p:nvSpPr>
          <p:cNvPr id="16387" name="Rectangle 22"/>
          <p:cNvSpPr>
            <a:spLocks noGrp="1"/>
          </p:cNvSpPr>
          <p:nvPr>
            <p:ph idx="4294967295"/>
          </p:nvPr>
        </p:nvSpPr>
        <p:spPr>
          <a:xfrm>
            <a:off x="0" y="1295400"/>
            <a:ext cx="9144000" cy="2362200"/>
          </a:xfrm>
        </p:spPr>
        <p:txBody>
          <a:bodyPr/>
          <a:lstStyle/>
          <a:p>
            <a:pPr algn="ctr">
              <a:buFont typeface="Arial" charset="0"/>
              <a:buNone/>
            </a:pPr>
            <a:endParaRPr lang="en-US" altLang="en-US" sz="4000" b="1" dirty="0">
              <a:solidFill>
                <a:schemeClr val="bg1"/>
              </a:solidFill>
              <a:ea typeface="MS PGothic"/>
            </a:endParaRPr>
          </a:p>
          <a:p>
            <a:pPr algn="ctr">
              <a:buFont typeface="Arial" charset="0"/>
              <a:buNone/>
            </a:pPr>
            <a:r>
              <a:rPr lang="en-US" altLang="en-US" sz="4000" b="1" dirty="0">
                <a:solidFill>
                  <a:schemeClr val="bg1"/>
                </a:solidFill>
                <a:ea typeface="MS PGothic"/>
              </a:rPr>
              <a:t> Status of Preparations for WRC-19 </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5508350"/>
            <a:ext cx="4419600" cy="1106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D0312-130B-E142-9876-382DAB12098B}"/>
              </a:ext>
            </a:extLst>
          </p:cNvPr>
          <p:cNvSpPr>
            <a:spLocks noGrp="1"/>
          </p:cNvSpPr>
          <p:nvPr>
            <p:ph type="title"/>
          </p:nvPr>
        </p:nvSpPr>
        <p:spPr/>
        <p:txBody>
          <a:bodyPr/>
          <a:lstStyle/>
          <a:p>
            <a:r>
              <a:rPr lang="en-CA" altLang="en-US" dirty="0">
                <a:ea typeface="MS PGothic"/>
              </a:rPr>
              <a:t>Agenda Item 1.10:  </a:t>
            </a:r>
            <a:r>
              <a:rPr lang="en-US" altLang="en-US" i="1" dirty="0">
                <a:ea typeface="MS PGothic"/>
              </a:rPr>
              <a:t>GADSS – Proposals</a:t>
            </a:r>
            <a:endParaRPr lang="en-US" dirty="0"/>
          </a:p>
        </p:txBody>
      </p:sp>
      <p:sp>
        <p:nvSpPr>
          <p:cNvPr id="3" name="Content Placeholder 2">
            <a:extLst>
              <a:ext uri="{FF2B5EF4-FFF2-40B4-BE49-F238E27FC236}">
                <a16:creationId xmlns:a16="http://schemas.microsoft.com/office/drawing/2014/main" id="{310A9818-40E6-EC40-A145-AF14EA7482CC}"/>
              </a:ext>
            </a:extLst>
          </p:cNvPr>
          <p:cNvSpPr>
            <a:spLocks noGrp="1"/>
          </p:cNvSpPr>
          <p:nvPr>
            <p:ph idx="1"/>
          </p:nvPr>
        </p:nvSpPr>
        <p:spPr>
          <a:xfrm>
            <a:off x="457200" y="1828800"/>
            <a:ext cx="8229600" cy="4648200"/>
          </a:xfrm>
        </p:spPr>
        <p:txBody>
          <a:bodyPr/>
          <a:lstStyle/>
          <a:p>
            <a:r>
              <a:rPr lang="en-US" b="1" dirty="0"/>
              <a:t>Draft Inter-American Proposals</a:t>
            </a:r>
          </a:p>
          <a:p>
            <a:r>
              <a:rPr lang="en-US" dirty="0"/>
              <a:t>CAN/MEX/USA</a:t>
            </a:r>
          </a:p>
          <a:p>
            <a:endParaRPr lang="en-US" b="1" dirty="0"/>
          </a:p>
          <a:p>
            <a:r>
              <a:rPr lang="en-US" b="1" dirty="0"/>
              <a:t>ADD		DIAP/1.10/4</a:t>
            </a:r>
          </a:p>
          <a:p>
            <a:endParaRPr lang="en-US" b="1" dirty="0"/>
          </a:p>
          <a:p>
            <a:r>
              <a:rPr lang="en-US" b="1" dirty="0"/>
              <a:t>Article 34A – Global aeronautical distress and safety system</a:t>
            </a:r>
          </a:p>
          <a:p>
            <a:endParaRPr lang="en-GB" b="1" dirty="0"/>
          </a:p>
          <a:p>
            <a:r>
              <a:rPr lang="en-GB" b="1" dirty="0"/>
              <a:t>Reason:</a:t>
            </a:r>
            <a:r>
              <a:rPr lang="en-GB" dirty="0"/>
              <a:t>  Initiates a new article to establish a regulatory framework for GADSS.</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987ADD8-7D48-3C44-9E10-E6D944B483E0}"/>
              </a:ext>
            </a:extLst>
          </p:cNvPr>
          <p:cNvSpPr>
            <a:spLocks noGrp="1"/>
          </p:cNvSpPr>
          <p:nvPr>
            <p:ph type="sldNum" sz="quarter" idx="11"/>
          </p:nvPr>
        </p:nvSpPr>
        <p:spPr/>
        <p:txBody>
          <a:bodyPr/>
          <a:lstStyle/>
          <a:p>
            <a:pPr>
              <a:defRPr/>
            </a:pPr>
            <a:fld id="{AC7F27D6-8198-47C3-AA02-2FB19BFC5A34}" type="slidenum">
              <a:rPr lang="en-US" smtClean="0"/>
              <a:pPr>
                <a:defRPr/>
              </a:pPr>
              <a:t>10</a:t>
            </a:fld>
            <a:endParaRPr lang="en-US"/>
          </a:p>
        </p:txBody>
      </p:sp>
    </p:spTree>
    <p:extLst>
      <p:ext uri="{BB962C8B-B14F-4D97-AF65-F5344CB8AC3E}">
        <p14:creationId xmlns:p14="http://schemas.microsoft.com/office/powerpoint/2010/main" val="3585433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D0312-130B-E142-9876-382DAB12098B}"/>
              </a:ext>
            </a:extLst>
          </p:cNvPr>
          <p:cNvSpPr>
            <a:spLocks noGrp="1"/>
          </p:cNvSpPr>
          <p:nvPr>
            <p:ph type="title"/>
          </p:nvPr>
        </p:nvSpPr>
        <p:spPr/>
        <p:txBody>
          <a:bodyPr/>
          <a:lstStyle/>
          <a:p>
            <a:r>
              <a:rPr lang="en-CA" altLang="en-US" dirty="0">
                <a:ea typeface="MS PGothic"/>
              </a:rPr>
              <a:t>Agenda Item 1.10:  </a:t>
            </a:r>
            <a:r>
              <a:rPr lang="en-US" altLang="en-US" i="1" dirty="0">
                <a:ea typeface="MS PGothic"/>
              </a:rPr>
              <a:t>GADSS – Proposals</a:t>
            </a:r>
            <a:endParaRPr lang="en-US" dirty="0"/>
          </a:p>
        </p:txBody>
      </p:sp>
      <p:sp>
        <p:nvSpPr>
          <p:cNvPr id="3" name="Content Placeholder 2">
            <a:extLst>
              <a:ext uri="{FF2B5EF4-FFF2-40B4-BE49-F238E27FC236}">
                <a16:creationId xmlns:a16="http://schemas.microsoft.com/office/drawing/2014/main" id="{310A9818-40E6-EC40-A145-AF14EA7482CC}"/>
              </a:ext>
            </a:extLst>
          </p:cNvPr>
          <p:cNvSpPr>
            <a:spLocks noGrp="1"/>
          </p:cNvSpPr>
          <p:nvPr>
            <p:ph idx="1"/>
          </p:nvPr>
        </p:nvSpPr>
        <p:spPr>
          <a:xfrm>
            <a:off x="457200" y="1828800"/>
            <a:ext cx="8229600" cy="4648200"/>
          </a:xfrm>
        </p:spPr>
        <p:txBody>
          <a:bodyPr/>
          <a:lstStyle/>
          <a:p>
            <a:r>
              <a:rPr lang="en-US" b="1" dirty="0"/>
              <a:t>Draft Inter-American Proposals</a:t>
            </a:r>
          </a:p>
          <a:p>
            <a:r>
              <a:rPr lang="en-US" dirty="0"/>
              <a:t>CAN/MEX/USA</a:t>
            </a:r>
          </a:p>
          <a:p>
            <a:r>
              <a:rPr lang="en-US" b="1" dirty="0"/>
              <a:t>Article 34A – Global aeronautical distress and safety system</a:t>
            </a:r>
          </a:p>
          <a:p>
            <a:endParaRPr lang="en-GB" b="1" dirty="0"/>
          </a:p>
          <a:p>
            <a:r>
              <a:rPr lang="en-GB" b="1" dirty="0"/>
              <a:t>ADD	DIAP/1.10/5</a:t>
            </a:r>
            <a:endParaRPr lang="en-GB" dirty="0"/>
          </a:p>
          <a:p>
            <a:endParaRPr lang="en-GB" b="1" dirty="0"/>
          </a:p>
          <a:p>
            <a:r>
              <a:rPr lang="en-US" b="1" dirty="0"/>
              <a:t>34A.1</a:t>
            </a:r>
            <a:r>
              <a:rPr lang="en-US" dirty="0"/>
              <a:t>	The global aeronautical distress and safety system (GADSS) determines performance requirements for the radiocommunication systems utilized for conducting functions such as aircraft tracking, autonomous distress tracking, and post flight localization and recovery. (WRC-19)</a:t>
            </a:r>
          </a:p>
          <a:p>
            <a:r>
              <a:rPr lang="en-GB" b="1" dirty="0"/>
              <a:t>Reason:</a:t>
            </a:r>
            <a:r>
              <a:rPr lang="en-GB" dirty="0"/>
              <a:t>  Initiates a new article to establish a regulatory framework for GADSS.</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987ADD8-7D48-3C44-9E10-E6D944B483E0}"/>
              </a:ext>
            </a:extLst>
          </p:cNvPr>
          <p:cNvSpPr>
            <a:spLocks noGrp="1"/>
          </p:cNvSpPr>
          <p:nvPr>
            <p:ph type="sldNum" sz="quarter" idx="11"/>
          </p:nvPr>
        </p:nvSpPr>
        <p:spPr/>
        <p:txBody>
          <a:bodyPr/>
          <a:lstStyle/>
          <a:p>
            <a:pPr>
              <a:defRPr/>
            </a:pPr>
            <a:fld id="{AC7F27D6-8198-47C3-AA02-2FB19BFC5A34}" type="slidenum">
              <a:rPr lang="en-US" smtClean="0"/>
              <a:pPr>
                <a:defRPr/>
              </a:pPr>
              <a:t>11</a:t>
            </a:fld>
            <a:endParaRPr lang="en-US"/>
          </a:p>
        </p:txBody>
      </p:sp>
    </p:spTree>
    <p:extLst>
      <p:ext uri="{BB962C8B-B14F-4D97-AF65-F5344CB8AC3E}">
        <p14:creationId xmlns:p14="http://schemas.microsoft.com/office/powerpoint/2010/main" val="1354246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D0312-130B-E142-9876-382DAB12098B}"/>
              </a:ext>
            </a:extLst>
          </p:cNvPr>
          <p:cNvSpPr>
            <a:spLocks noGrp="1"/>
          </p:cNvSpPr>
          <p:nvPr>
            <p:ph type="title"/>
          </p:nvPr>
        </p:nvSpPr>
        <p:spPr/>
        <p:txBody>
          <a:bodyPr/>
          <a:lstStyle/>
          <a:p>
            <a:r>
              <a:rPr lang="en-CA" altLang="en-US" dirty="0">
                <a:ea typeface="MS PGothic"/>
              </a:rPr>
              <a:t>Agenda Item 1.10:  </a:t>
            </a:r>
            <a:r>
              <a:rPr lang="en-US" altLang="en-US" i="1" dirty="0">
                <a:ea typeface="MS PGothic"/>
              </a:rPr>
              <a:t>GADSS – Proposals</a:t>
            </a:r>
            <a:endParaRPr lang="en-US" dirty="0"/>
          </a:p>
        </p:txBody>
      </p:sp>
      <p:sp>
        <p:nvSpPr>
          <p:cNvPr id="3" name="Content Placeholder 2">
            <a:extLst>
              <a:ext uri="{FF2B5EF4-FFF2-40B4-BE49-F238E27FC236}">
                <a16:creationId xmlns:a16="http://schemas.microsoft.com/office/drawing/2014/main" id="{310A9818-40E6-EC40-A145-AF14EA7482CC}"/>
              </a:ext>
            </a:extLst>
          </p:cNvPr>
          <p:cNvSpPr>
            <a:spLocks noGrp="1"/>
          </p:cNvSpPr>
          <p:nvPr>
            <p:ph idx="1"/>
          </p:nvPr>
        </p:nvSpPr>
        <p:spPr>
          <a:xfrm>
            <a:off x="457200" y="1828800"/>
            <a:ext cx="8229600" cy="4800600"/>
          </a:xfrm>
        </p:spPr>
        <p:txBody>
          <a:bodyPr/>
          <a:lstStyle/>
          <a:p>
            <a:r>
              <a:rPr lang="en-US" b="1" dirty="0"/>
              <a:t>Draft Inter-American Proposals</a:t>
            </a:r>
          </a:p>
          <a:p>
            <a:r>
              <a:rPr lang="en-US" dirty="0"/>
              <a:t>CAN/MEX/USA</a:t>
            </a:r>
          </a:p>
          <a:p>
            <a:r>
              <a:rPr lang="en-US" b="1" dirty="0"/>
              <a:t>Article 34A – Global aeronautical distress and safety system</a:t>
            </a:r>
          </a:p>
          <a:p>
            <a:endParaRPr lang="en-GB" b="1" dirty="0"/>
          </a:p>
          <a:p>
            <a:r>
              <a:rPr lang="en-GB" b="1" dirty="0"/>
              <a:t>ADD	DIAP/1.10/6</a:t>
            </a:r>
          </a:p>
          <a:p>
            <a:endParaRPr lang="en-GB" b="1" dirty="0"/>
          </a:p>
          <a:p>
            <a:r>
              <a:rPr lang="en-US" b="1" dirty="0"/>
              <a:t>34A.2	</a:t>
            </a:r>
            <a:r>
              <a:rPr lang="en-US" dirty="0"/>
              <a:t>The type of radiocommunication service(s) to be used by systems contributing to the GADSS depend(s) on the requirements of the specific GADSS function. Systems contributing to the GADSS shall not be operated under the provisions of No. </a:t>
            </a:r>
            <a:r>
              <a:rPr lang="en-US" b="1" dirty="0"/>
              <a:t>4.4</a:t>
            </a:r>
            <a:r>
              <a:rPr lang="en-US" dirty="0"/>
              <a:t>. (WRC-19)</a:t>
            </a:r>
          </a:p>
          <a:p>
            <a:r>
              <a:rPr lang="en-GB" b="1" dirty="0"/>
              <a:t>Reason:</a:t>
            </a:r>
            <a:r>
              <a:rPr lang="en-GB" dirty="0"/>
              <a:t>  Radiocommunication services to be used by systems contributing to GADSS should be operated in accordance with the Table of Frequency Allocations.</a:t>
            </a:r>
            <a:endParaRPr lang="en-US" dirty="0"/>
          </a:p>
          <a:p>
            <a:endParaRPr lang="en-GB" b="1" dirty="0"/>
          </a:p>
          <a:p>
            <a:endParaRPr lang="en-US" dirty="0"/>
          </a:p>
          <a:p>
            <a:endParaRPr lang="en-US" dirty="0"/>
          </a:p>
        </p:txBody>
      </p:sp>
      <p:sp>
        <p:nvSpPr>
          <p:cNvPr id="4" name="Slide Number Placeholder 3">
            <a:extLst>
              <a:ext uri="{FF2B5EF4-FFF2-40B4-BE49-F238E27FC236}">
                <a16:creationId xmlns:a16="http://schemas.microsoft.com/office/drawing/2014/main" id="{3987ADD8-7D48-3C44-9E10-E6D944B483E0}"/>
              </a:ext>
            </a:extLst>
          </p:cNvPr>
          <p:cNvSpPr>
            <a:spLocks noGrp="1"/>
          </p:cNvSpPr>
          <p:nvPr>
            <p:ph type="sldNum" sz="quarter" idx="11"/>
          </p:nvPr>
        </p:nvSpPr>
        <p:spPr/>
        <p:txBody>
          <a:bodyPr/>
          <a:lstStyle/>
          <a:p>
            <a:pPr>
              <a:defRPr/>
            </a:pPr>
            <a:fld id="{AC7F27D6-8198-47C3-AA02-2FB19BFC5A34}" type="slidenum">
              <a:rPr lang="en-US" smtClean="0"/>
              <a:pPr>
                <a:defRPr/>
              </a:pPr>
              <a:t>12</a:t>
            </a:fld>
            <a:endParaRPr lang="en-US"/>
          </a:p>
        </p:txBody>
      </p:sp>
    </p:spTree>
    <p:extLst>
      <p:ext uri="{BB962C8B-B14F-4D97-AF65-F5344CB8AC3E}">
        <p14:creationId xmlns:p14="http://schemas.microsoft.com/office/powerpoint/2010/main" val="2971397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D0312-130B-E142-9876-382DAB12098B}"/>
              </a:ext>
            </a:extLst>
          </p:cNvPr>
          <p:cNvSpPr>
            <a:spLocks noGrp="1"/>
          </p:cNvSpPr>
          <p:nvPr>
            <p:ph type="title"/>
          </p:nvPr>
        </p:nvSpPr>
        <p:spPr/>
        <p:txBody>
          <a:bodyPr/>
          <a:lstStyle/>
          <a:p>
            <a:r>
              <a:rPr lang="en-CA" altLang="en-US" dirty="0">
                <a:ea typeface="MS PGothic"/>
              </a:rPr>
              <a:t>Agenda Item 1.10:  </a:t>
            </a:r>
            <a:r>
              <a:rPr lang="en-US" altLang="en-US" i="1" dirty="0">
                <a:ea typeface="MS PGothic"/>
              </a:rPr>
              <a:t>GADSS – Proposals</a:t>
            </a:r>
            <a:endParaRPr lang="en-US" dirty="0"/>
          </a:p>
        </p:txBody>
      </p:sp>
      <p:sp>
        <p:nvSpPr>
          <p:cNvPr id="3" name="Content Placeholder 2">
            <a:extLst>
              <a:ext uri="{FF2B5EF4-FFF2-40B4-BE49-F238E27FC236}">
                <a16:creationId xmlns:a16="http://schemas.microsoft.com/office/drawing/2014/main" id="{310A9818-40E6-EC40-A145-AF14EA7482CC}"/>
              </a:ext>
            </a:extLst>
          </p:cNvPr>
          <p:cNvSpPr>
            <a:spLocks noGrp="1"/>
          </p:cNvSpPr>
          <p:nvPr>
            <p:ph idx="1"/>
          </p:nvPr>
        </p:nvSpPr>
        <p:spPr>
          <a:xfrm>
            <a:off x="457200" y="1828800"/>
            <a:ext cx="8229600" cy="4800600"/>
          </a:xfrm>
        </p:spPr>
        <p:txBody>
          <a:bodyPr/>
          <a:lstStyle/>
          <a:p>
            <a:r>
              <a:rPr lang="en-US" b="1" dirty="0"/>
              <a:t>Draft Inter-American Proposals</a:t>
            </a:r>
          </a:p>
          <a:p>
            <a:r>
              <a:rPr lang="en-US" dirty="0"/>
              <a:t>CAN/MEX/USA</a:t>
            </a:r>
          </a:p>
          <a:p>
            <a:r>
              <a:rPr lang="en-US" b="1" dirty="0"/>
              <a:t>Article 34A – Global aeronautical distress and safety system</a:t>
            </a:r>
          </a:p>
          <a:p>
            <a:endParaRPr lang="en-GB" b="1" dirty="0"/>
          </a:p>
          <a:p>
            <a:r>
              <a:rPr lang="en-GB" b="1" dirty="0"/>
              <a:t>SUP		DIAP/1.10/7</a:t>
            </a:r>
          </a:p>
          <a:p>
            <a:endParaRPr lang="en-GB" b="1" dirty="0"/>
          </a:p>
          <a:p>
            <a:r>
              <a:rPr lang="en-US" cap="all" dirty="0"/>
              <a:t>RESOLUTION 426 (WRC-15)</a:t>
            </a:r>
          </a:p>
          <a:p>
            <a:endParaRPr lang="en-US" b="1" dirty="0"/>
          </a:p>
          <a:p>
            <a:r>
              <a:rPr lang="en-US" b="1" dirty="0"/>
              <a:t>Studies on spectrum needs and regulatory provisions for the introduction and use of the Global Aeronautical Distress and Safety System </a:t>
            </a:r>
          </a:p>
          <a:p>
            <a:r>
              <a:rPr lang="en-GB" dirty="0"/>
              <a:t> </a:t>
            </a:r>
            <a:endParaRPr lang="en-US" dirty="0"/>
          </a:p>
          <a:p>
            <a:r>
              <a:rPr lang="en-GB" b="1" dirty="0"/>
              <a:t>Reason:</a:t>
            </a:r>
            <a:r>
              <a:rPr lang="en-GB" dirty="0"/>
              <a:t>  Resolution </a:t>
            </a:r>
            <a:r>
              <a:rPr lang="en-GB" b="1" dirty="0"/>
              <a:t>426</a:t>
            </a:r>
            <a:r>
              <a:rPr lang="en-GB" dirty="0"/>
              <a:t> is no longer necessary.</a:t>
            </a:r>
            <a:endParaRPr lang="en-US" dirty="0"/>
          </a:p>
          <a:p>
            <a:endParaRPr lang="en-GB" b="1" dirty="0"/>
          </a:p>
          <a:p>
            <a:endParaRPr lang="en-US" dirty="0"/>
          </a:p>
          <a:p>
            <a:endParaRPr lang="en-US" dirty="0"/>
          </a:p>
        </p:txBody>
      </p:sp>
      <p:sp>
        <p:nvSpPr>
          <p:cNvPr id="4" name="Slide Number Placeholder 3">
            <a:extLst>
              <a:ext uri="{FF2B5EF4-FFF2-40B4-BE49-F238E27FC236}">
                <a16:creationId xmlns:a16="http://schemas.microsoft.com/office/drawing/2014/main" id="{3987ADD8-7D48-3C44-9E10-E6D944B483E0}"/>
              </a:ext>
            </a:extLst>
          </p:cNvPr>
          <p:cNvSpPr>
            <a:spLocks noGrp="1"/>
          </p:cNvSpPr>
          <p:nvPr>
            <p:ph type="sldNum" sz="quarter" idx="11"/>
          </p:nvPr>
        </p:nvSpPr>
        <p:spPr/>
        <p:txBody>
          <a:bodyPr/>
          <a:lstStyle/>
          <a:p>
            <a:pPr>
              <a:defRPr/>
            </a:pPr>
            <a:fld id="{AC7F27D6-8198-47C3-AA02-2FB19BFC5A34}" type="slidenum">
              <a:rPr lang="en-US" smtClean="0"/>
              <a:pPr>
                <a:defRPr/>
              </a:pPr>
              <a:t>13</a:t>
            </a:fld>
            <a:endParaRPr lang="en-US"/>
          </a:p>
        </p:txBody>
      </p:sp>
    </p:spTree>
    <p:extLst>
      <p:ext uri="{BB962C8B-B14F-4D97-AF65-F5344CB8AC3E}">
        <p14:creationId xmlns:p14="http://schemas.microsoft.com/office/powerpoint/2010/main" val="2814977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p:cNvSpPr>
          <p:nvPr>
            <p:ph type="body" idx="1"/>
          </p:nvPr>
        </p:nvSpPr>
        <p:spPr>
          <a:xfrm>
            <a:off x="457200" y="1828799"/>
            <a:ext cx="8686800" cy="3962401"/>
          </a:xfrm>
        </p:spPr>
        <p:txBody>
          <a:bodyPr/>
          <a:lstStyle/>
          <a:p>
            <a:pPr>
              <a:lnSpc>
                <a:spcPct val="80000"/>
              </a:lnSpc>
            </a:pPr>
            <a:endParaRPr lang="en-US" altLang="en-US" sz="700" dirty="0">
              <a:ea typeface="MS PGothic"/>
            </a:endParaRPr>
          </a:p>
          <a:p>
            <a:pPr>
              <a:lnSpc>
                <a:spcPct val="80000"/>
              </a:lnSpc>
            </a:pPr>
            <a:endParaRPr lang="en-US" altLang="en-US" sz="2400" dirty="0">
              <a:ea typeface="MS PGothic"/>
            </a:endParaRPr>
          </a:p>
          <a:p>
            <a:endParaRPr lang="en-US" altLang="en-US" sz="2400" dirty="0">
              <a:ea typeface="MS PGothic"/>
            </a:endParaRPr>
          </a:p>
        </p:txBody>
      </p:sp>
      <p:sp>
        <p:nvSpPr>
          <p:cNvPr id="51202" name="Rectangle 5"/>
          <p:cNvSpPr>
            <a:spLocks noGrp="1"/>
          </p:cNvSpPr>
          <p:nvPr>
            <p:ph type="title"/>
          </p:nvPr>
        </p:nvSpPr>
        <p:spPr>
          <a:xfrm>
            <a:off x="114300" y="622300"/>
            <a:ext cx="8801100" cy="1206500"/>
          </a:xfrm>
        </p:spPr>
        <p:txBody>
          <a:bodyPr/>
          <a:lstStyle/>
          <a:p>
            <a:r>
              <a:rPr lang="en-CA" altLang="en-US" dirty="0">
                <a:ea typeface="MS PGothic"/>
              </a:rPr>
              <a:t>Agenda Item 1.10:  </a:t>
            </a:r>
            <a:r>
              <a:rPr lang="en-US" altLang="en-US" i="1" dirty="0">
                <a:ea typeface="MS PGothic"/>
              </a:rPr>
              <a:t>GADSS – CITEL Draft-Inter-American Proposal</a:t>
            </a:r>
            <a:endParaRPr lang="en-US" altLang="en-US" dirty="0">
              <a:ea typeface="MS PGothic"/>
            </a:endParaRPr>
          </a:p>
        </p:txBody>
      </p:sp>
      <p:sp>
        <p:nvSpPr>
          <p:cNvPr id="51203" name="Slide Number Placeholder 2"/>
          <p:cNvSpPr>
            <a:spLocks noGrp="1"/>
          </p:cNvSpPr>
          <p:nvPr>
            <p:ph type="sldNum" sz="quarter" idx="11"/>
          </p:nvPr>
        </p:nvSpPr>
        <p:spPr bwMode="auto">
          <a:noFill/>
          <a:ln>
            <a:miter lim="800000"/>
            <a:headEnd/>
            <a:tailEnd/>
          </a:ln>
        </p:spPr>
        <p:txBody>
          <a:bodyPr/>
          <a:lstStyle/>
          <a:p>
            <a:fld id="{CC2E3B6D-7116-45B1-96A2-868257F88A4C}" type="slidenum">
              <a:rPr lang="en-US" smtClean="0">
                <a:ea typeface="MS PGothic"/>
                <a:cs typeface="MS PGothic"/>
              </a:rPr>
              <a:pPr/>
              <a:t>14</a:t>
            </a:fld>
            <a:endParaRPr lang="en-US" dirty="0">
              <a:ea typeface="MS PGothic"/>
              <a:cs typeface="MS PGothic"/>
            </a:endParaRPr>
          </a:p>
        </p:txBody>
      </p:sp>
      <p:graphicFrame>
        <p:nvGraphicFramePr>
          <p:cNvPr id="2" name="Object 1">
            <a:extLst>
              <a:ext uri="{FF2B5EF4-FFF2-40B4-BE49-F238E27FC236}">
                <a16:creationId xmlns:a16="http://schemas.microsoft.com/office/drawing/2014/main" id="{C032124C-6434-7442-BFA0-02AF43A2A2F7}"/>
              </a:ext>
            </a:extLst>
          </p:cNvPr>
          <p:cNvGraphicFramePr>
            <a:graphicFrameLocks noChangeAspect="1"/>
          </p:cNvGraphicFramePr>
          <p:nvPr>
            <p:extLst>
              <p:ext uri="{D42A27DB-BD31-4B8C-83A1-F6EECF244321}">
                <p14:modId xmlns:p14="http://schemas.microsoft.com/office/powerpoint/2010/main" val="3654674804"/>
              </p:ext>
            </p:extLst>
          </p:nvPr>
        </p:nvGraphicFramePr>
        <p:xfrm>
          <a:off x="1917700" y="1752600"/>
          <a:ext cx="5549900" cy="3505200"/>
        </p:xfrm>
        <a:graphic>
          <a:graphicData uri="http://schemas.openxmlformats.org/presentationml/2006/ole">
            <mc:AlternateContent xmlns:mc="http://schemas.openxmlformats.org/markup-compatibility/2006">
              <mc:Choice xmlns:v="urn:schemas-microsoft-com:vml" Requires="v">
                <p:oleObj spid="_x0000_s89099" name="Document" r:id="rId4" imgW="3378200" imgH="2133600" progId="Word.Document.8">
                  <p:embed/>
                </p:oleObj>
              </mc:Choice>
              <mc:Fallback>
                <p:oleObj name="Document" r:id="rId4" imgW="3378200" imgH="2133600" progId="Word.Document.8">
                  <p:embed/>
                  <p:pic>
                    <p:nvPicPr>
                      <p:cNvPr id="0" name=""/>
                      <p:cNvPicPr/>
                      <p:nvPr/>
                    </p:nvPicPr>
                    <p:blipFill>
                      <a:blip r:embed="rId5"/>
                      <a:stretch>
                        <a:fillRect/>
                      </a:stretch>
                    </p:blipFill>
                    <p:spPr>
                      <a:xfrm>
                        <a:off x="1917700" y="1752600"/>
                        <a:ext cx="5549900" cy="3505200"/>
                      </a:xfrm>
                      <a:prstGeom prst="rect">
                        <a:avLst/>
                      </a:prstGeom>
                    </p:spPr>
                  </p:pic>
                </p:oleObj>
              </mc:Fallback>
            </mc:AlternateContent>
          </a:graphicData>
        </a:graphic>
      </p:graphicFrame>
    </p:spTree>
    <p:extLst>
      <p:ext uri="{BB962C8B-B14F-4D97-AF65-F5344CB8AC3E}">
        <p14:creationId xmlns:p14="http://schemas.microsoft.com/office/powerpoint/2010/main" val="4221655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p:cNvSpPr>
          <p:nvPr>
            <p:ph type="body" idx="1"/>
          </p:nvPr>
        </p:nvSpPr>
        <p:spPr>
          <a:xfrm>
            <a:off x="457200" y="1447799"/>
            <a:ext cx="8686800" cy="4495801"/>
          </a:xfrm>
        </p:spPr>
        <p:txBody>
          <a:bodyPr/>
          <a:lstStyle/>
          <a:p>
            <a:pPr>
              <a:lnSpc>
                <a:spcPct val="80000"/>
              </a:lnSpc>
            </a:pPr>
            <a:endParaRPr lang="en-US" altLang="en-US" sz="700" dirty="0">
              <a:ea typeface="MS PGothic"/>
            </a:endParaRPr>
          </a:p>
          <a:p>
            <a:pPr>
              <a:lnSpc>
                <a:spcPct val="80000"/>
              </a:lnSpc>
            </a:pPr>
            <a:r>
              <a:rPr lang="en-US" altLang="en-US" sz="2400" b="1" dirty="0">
                <a:ea typeface="MS PGothic"/>
              </a:rPr>
              <a:t>Preliminary Proposal (elevated from Preliminary View status)</a:t>
            </a:r>
            <a:endParaRPr lang="en-US" altLang="en-US" sz="2400" dirty="0">
              <a:ea typeface="MS PGothic"/>
            </a:endParaRPr>
          </a:p>
          <a:p>
            <a:r>
              <a:rPr lang="en-US" b="1" dirty="0"/>
              <a:t>Mexico</a:t>
            </a:r>
          </a:p>
          <a:p>
            <a:r>
              <a:rPr lang="en-US" b="1" u="sng" dirty="0"/>
              <a:t>NOC</a:t>
            </a:r>
            <a:r>
              <a:rPr lang="en-US" dirty="0"/>
              <a:t>		PP/9.1/9.1.4/1</a:t>
            </a:r>
          </a:p>
          <a:p>
            <a:r>
              <a:rPr lang="en-US" dirty="0"/>
              <a:t> </a:t>
            </a:r>
            <a:r>
              <a:rPr lang="en-US" b="1" dirty="0"/>
              <a:t>Radio Regulations, Volumes 1, and 2</a:t>
            </a:r>
            <a:endParaRPr lang="en-US" dirty="0"/>
          </a:p>
          <a:p>
            <a:r>
              <a:rPr lang="en-US" dirty="0"/>
              <a:t> </a:t>
            </a:r>
          </a:p>
          <a:p>
            <a:r>
              <a:rPr lang="en-US" b="1" dirty="0"/>
              <a:t>Reason:</a:t>
            </a:r>
            <a:r>
              <a:rPr lang="en-US" dirty="0"/>
              <a:t> It is deemed unnecessary to introduce any changes in the Radio Regulations or to take any regulatory measure under this Agenda Item</a:t>
            </a:r>
          </a:p>
          <a:p>
            <a:endParaRPr lang="en-US" b="1" dirty="0"/>
          </a:p>
          <a:p>
            <a:r>
              <a:rPr lang="en-US" b="1" dirty="0"/>
              <a:t>SUP	</a:t>
            </a:r>
            <a:r>
              <a:rPr lang="en-US" dirty="0"/>
              <a:t>	PP/9.1/9.1.4/2</a:t>
            </a:r>
          </a:p>
          <a:p>
            <a:r>
              <a:rPr lang="en-US" dirty="0"/>
              <a:t> RESOLUTION 763 (WRC-15) – Stations on board sub-orbital vehicles</a:t>
            </a:r>
          </a:p>
          <a:p>
            <a:r>
              <a:rPr lang="en-US" dirty="0"/>
              <a:t> </a:t>
            </a:r>
          </a:p>
          <a:p>
            <a:r>
              <a:rPr lang="en-GB" b="1" dirty="0"/>
              <a:t>Reason:</a:t>
            </a:r>
            <a:r>
              <a:rPr lang="en-GB" dirty="0"/>
              <a:t>  Resolution 763 is no longer necessary.</a:t>
            </a:r>
            <a:endParaRPr lang="en-US" dirty="0"/>
          </a:p>
          <a:p>
            <a:r>
              <a:rPr lang="en-GB" altLang="en-US" sz="1800" i="1" dirty="0">
                <a:ea typeface="MS PGothic"/>
              </a:rPr>
              <a:t>Issue Coordinator:</a:t>
            </a:r>
            <a:r>
              <a:rPr lang="fr-CA" altLang="en-US" sz="1800" i="1" dirty="0">
                <a:ea typeface="MS PGothic"/>
              </a:rPr>
              <a:t> </a:t>
            </a:r>
            <a:r>
              <a:rPr lang="pt-BR" sz="1800" dirty="0"/>
              <a:t>Sandra Wright (USA) </a:t>
            </a:r>
            <a:r>
              <a:rPr lang="pt-BR" sz="1800" dirty="0">
                <a:hlinkClick r:id="rId3"/>
              </a:rPr>
              <a:t>sandra.a.wright@faa.gov</a:t>
            </a:r>
            <a:r>
              <a:rPr lang="pt-BR" sz="1800" dirty="0"/>
              <a:t> </a:t>
            </a:r>
            <a:endParaRPr lang="en-US" sz="1800" dirty="0"/>
          </a:p>
          <a:p>
            <a:endParaRPr lang="en-US" b="1" dirty="0"/>
          </a:p>
          <a:p>
            <a:endParaRPr lang="en-US" dirty="0"/>
          </a:p>
          <a:p>
            <a:endParaRPr lang="en-US" altLang="en-US" sz="2400" dirty="0">
              <a:ea typeface="MS PGothic"/>
            </a:endParaRPr>
          </a:p>
          <a:p>
            <a:endParaRPr lang="en-US" altLang="en-US" sz="2400" dirty="0">
              <a:ea typeface="MS PGothic"/>
            </a:endParaRPr>
          </a:p>
        </p:txBody>
      </p:sp>
      <p:sp>
        <p:nvSpPr>
          <p:cNvPr id="51202" name="Rectangle 5"/>
          <p:cNvSpPr>
            <a:spLocks noGrp="1"/>
          </p:cNvSpPr>
          <p:nvPr>
            <p:ph type="title"/>
          </p:nvPr>
        </p:nvSpPr>
        <p:spPr>
          <a:xfrm>
            <a:off x="114300" y="622300"/>
            <a:ext cx="8801100" cy="1206500"/>
          </a:xfrm>
        </p:spPr>
        <p:txBody>
          <a:bodyPr/>
          <a:lstStyle/>
          <a:p>
            <a:r>
              <a:rPr lang="en-CA" altLang="en-US" dirty="0">
                <a:ea typeface="MS PGothic"/>
              </a:rPr>
              <a:t>Issue 9.1.4:  </a:t>
            </a:r>
            <a:r>
              <a:rPr lang="en-CA" b="0" dirty="0"/>
              <a:t>Stations on board sub-orbital vehicles</a:t>
            </a:r>
            <a:endParaRPr lang="en-US" altLang="en-US" b="0" dirty="0">
              <a:ea typeface="MS PGothic"/>
            </a:endParaRPr>
          </a:p>
        </p:txBody>
      </p:sp>
      <p:sp>
        <p:nvSpPr>
          <p:cNvPr id="51203" name="Slide Number Placeholder 2"/>
          <p:cNvSpPr>
            <a:spLocks noGrp="1"/>
          </p:cNvSpPr>
          <p:nvPr>
            <p:ph type="sldNum" sz="quarter" idx="11"/>
          </p:nvPr>
        </p:nvSpPr>
        <p:spPr bwMode="auto">
          <a:noFill/>
          <a:ln>
            <a:miter lim="800000"/>
            <a:headEnd/>
            <a:tailEnd/>
          </a:ln>
        </p:spPr>
        <p:txBody>
          <a:bodyPr/>
          <a:lstStyle/>
          <a:p>
            <a:fld id="{CC2E3B6D-7116-45B1-96A2-868257F88A4C}" type="slidenum">
              <a:rPr lang="en-US" smtClean="0">
                <a:ea typeface="MS PGothic"/>
                <a:cs typeface="MS PGothic"/>
              </a:rPr>
              <a:pPr/>
              <a:t>15</a:t>
            </a:fld>
            <a:endParaRPr lang="en-US" dirty="0">
              <a:ea typeface="MS PGothic"/>
              <a:cs typeface="MS PGothic"/>
            </a:endParaRPr>
          </a:p>
        </p:txBody>
      </p:sp>
    </p:spTree>
    <p:extLst>
      <p:ext uri="{BB962C8B-B14F-4D97-AF65-F5344CB8AC3E}">
        <p14:creationId xmlns:p14="http://schemas.microsoft.com/office/powerpoint/2010/main" val="2449036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p:cNvSpPr>
          <p:nvPr>
            <p:ph type="body" idx="1"/>
          </p:nvPr>
        </p:nvSpPr>
        <p:spPr>
          <a:xfrm>
            <a:off x="457200" y="1828799"/>
            <a:ext cx="8686800" cy="3962401"/>
          </a:xfrm>
        </p:spPr>
        <p:txBody>
          <a:bodyPr/>
          <a:lstStyle/>
          <a:p>
            <a:pPr>
              <a:lnSpc>
                <a:spcPct val="80000"/>
              </a:lnSpc>
            </a:pPr>
            <a:endParaRPr lang="en-US" altLang="en-US" sz="700" dirty="0">
              <a:ea typeface="MS PGothic"/>
            </a:endParaRPr>
          </a:p>
          <a:p>
            <a:pPr>
              <a:lnSpc>
                <a:spcPct val="80000"/>
              </a:lnSpc>
            </a:pPr>
            <a:endParaRPr lang="en-US" altLang="en-US" sz="2400" dirty="0">
              <a:ea typeface="MS PGothic"/>
            </a:endParaRPr>
          </a:p>
          <a:p>
            <a:endParaRPr lang="en-US" altLang="en-US" sz="2400" dirty="0">
              <a:ea typeface="MS PGothic"/>
            </a:endParaRPr>
          </a:p>
        </p:txBody>
      </p:sp>
      <p:sp>
        <p:nvSpPr>
          <p:cNvPr id="51202" name="Rectangle 5"/>
          <p:cNvSpPr>
            <a:spLocks noGrp="1"/>
          </p:cNvSpPr>
          <p:nvPr>
            <p:ph type="title"/>
          </p:nvPr>
        </p:nvSpPr>
        <p:spPr>
          <a:xfrm>
            <a:off x="114300" y="1066800"/>
            <a:ext cx="8801100" cy="762000"/>
          </a:xfrm>
        </p:spPr>
        <p:txBody>
          <a:bodyPr/>
          <a:lstStyle/>
          <a:p>
            <a:r>
              <a:rPr lang="en-CA" altLang="en-US" dirty="0">
                <a:ea typeface="MS PGothic"/>
              </a:rPr>
              <a:t>Agenda Item 9.1.4:  </a:t>
            </a:r>
            <a:r>
              <a:rPr lang="en-US" altLang="en-US" i="1" dirty="0">
                <a:ea typeface="MS PGothic"/>
              </a:rPr>
              <a:t>Sub-Orbital Vehicles – Preliminary Proposal</a:t>
            </a:r>
            <a:endParaRPr lang="en-US" altLang="en-US" dirty="0">
              <a:ea typeface="MS PGothic"/>
            </a:endParaRPr>
          </a:p>
        </p:txBody>
      </p:sp>
      <p:sp>
        <p:nvSpPr>
          <p:cNvPr id="51203" name="Slide Number Placeholder 2"/>
          <p:cNvSpPr>
            <a:spLocks noGrp="1"/>
          </p:cNvSpPr>
          <p:nvPr>
            <p:ph type="sldNum" sz="quarter" idx="11"/>
          </p:nvPr>
        </p:nvSpPr>
        <p:spPr bwMode="auto">
          <a:noFill/>
          <a:ln>
            <a:miter lim="800000"/>
            <a:headEnd/>
            <a:tailEnd/>
          </a:ln>
        </p:spPr>
        <p:txBody>
          <a:bodyPr/>
          <a:lstStyle/>
          <a:p>
            <a:fld id="{CC2E3B6D-7116-45B1-96A2-868257F88A4C}" type="slidenum">
              <a:rPr lang="en-US" smtClean="0">
                <a:ea typeface="MS PGothic"/>
                <a:cs typeface="MS PGothic"/>
              </a:rPr>
              <a:pPr/>
              <a:t>16</a:t>
            </a:fld>
            <a:endParaRPr lang="en-US" dirty="0">
              <a:ea typeface="MS PGothic"/>
              <a:cs typeface="MS PGothic"/>
            </a:endParaRPr>
          </a:p>
        </p:txBody>
      </p:sp>
      <p:graphicFrame>
        <p:nvGraphicFramePr>
          <p:cNvPr id="2" name="Object 1">
            <a:extLst>
              <a:ext uri="{FF2B5EF4-FFF2-40B4-BE49-F238E27FC236}">
                <a16:creationId xmlns:a16="http://schemas.microsoft.com/office/drawing/2014/main" id="{4307F6DB-C1F6-9445-BEFE-8402D6DA3257}"/>
              </a:ext>
            </a:extLst>
          </p:cNvPr>
          <p:cNvGraphicFramePr>
            <a:graphicFrameLocks noChangeAspect="1"/>
          </p:cNvGraphicFramePr>
          <p:nvPr>
            <p:extLst>
              <p:ext uri="{D42A27DB-BD31-4B8C-83A1-F6EECF244321}">
                <p14:modId xmlns:p14="http://schemas.microsoft.com/office/powerpoint/2010/main" val="4036133827"/>
              </p:ext>
            </p:extLst>
          </p:nvPr>
        </p:nvGraphicFramePr>
        <p:xfrm>
          <a:off x="1828800" y="2192338"/>
          <a:ext cx="4953000" cy="3584575"/>
        </p:xfrm>
        <a:graphic>
          <a:graphicData uri="http://schemas.openxmlformats.org/presentationml/2006/ole">
            <mc:AlternateContent xmlns:mc="http://schemas.openxmlformats.org/markup-compatibility/2006">
              <mc:Choice xmlns:v="urn:schemas-microsoft-com:vml" Requires="v">
                <p:oleObj spid="_x0000_s90123" name="Document" r:id="rId4" imgW="3403600" imgH="2463800" progId="Word.Document.8">
                  <p:embed/>
                </p:oleObj>
              </mc:Choice>
              <mc:Fallback>
                <p:oleObj name="Document" r:id="rId4" imgW="3403600" imgH="2463800" progId="Word.Document.8">
                  <p:embed/>
                  <p:pic>
                    <p:nvPicPr>
                      <p:cNvPr id="0" name=""/>
                      <p:cNvPicPr/>
                      <p:nvPr/>
                    </p:nvPicPr>
                    <p:blipFill>
                      <a:blip r:embed="rId5"/>
                      <a:stretch>
                        <a:fillRect/>
                      </a:stretch>
                    </p:blipFill>
                    <p:spPr>
                      <a:xfrm>
                        <a:off x="1828800" y="2192338"/>
                        <a:ext cx="4953000" cy="3584575"/>
                      </a:xfrm>
                      <a:prstGeom prst="rect">
                        <a:avLst/>
                      </a:prstGeom>
                    </p:spPr>
                  </p:pic>
                </p:oleObj>
              </mc:Fallback>
            </mc:AlternateContent>
          </a:graphicData>
        </a:graphic>
      </p:graphicFrame>
    </p:spTree>
    <p:extLst>
      <p:ext uri="{BB962C8B-B14F-4D97-AF65-F5344CB8AC3E}">
        <p14:creationId xmlns:p14="http://schemas.microsoft.com/office/powerpoint/2010/main" val="2350375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p:cNvSpPr>
          <p:nvPr>
            <p:ph type="body" idx="1"/>
          </p:nvPr>
        </p:nvSpPr>
        <p:spPr>
          <a:xfrm>
            <a:off x="457200" y="1447799"/>
            <a:ext cx="8686800" cy="4419601"/>
          </a:xfrm>
        </p:spPr>
        <p:txBody>
          <a:bodyPr/>
          <a:lstStyle/>
          <a:p>
            <a:pPr>
              <a:lnSpc>
                <a:spcPct val="80000"/>
              </a:lnSpc>
            </a:pPr>
            <a:endParaRPr lang="en-US" altLang="en-US" sz="700" dirty="0">
              <a:ea typeface="MS PGothic"/>
            </a:endParaRPr>
          </a:p>
          <a:p>
            <a:pPr>
              <a:lnSpc>
                <a:spcPct val="80000"/>
              </a:lnSpc>
            </a:pPr>
            <a:r>
              <a:rPr lang="en-US" altLang="en-US" sz="2400" b="1" dirty="0">
                <a:ea typeface="MS PGothic"/>
              </a:rPr>
              <a:t>Inter-American Proposal (elevated from Preliminary View status)</a:t>
            </a:r>
          </a:p>
          <a:p>
            <a:r>
              <a:rPr lang="en-US" b="1" dirty="0"/>
              <a:t>Bahamas, Canada, Chile, Ecuador, Panama, United States of America </a:t>
            </a:r>
          </a:p>
          <a:p>
            <a:endParaRPr lang="en-US" dirty="0"/>
          </a:p>
          <a:p>
            <a:pPr marL="342900" indent="-342900">
              <a:buFont typeface="Arial" panose="020B0604020202020204" pitchFamily="34" charset="0"/>
              <a:buChar char="•"/>
            </a:pPr>
            <a:r>
              <a:rPr lang="en-US" dirty="0"/>
              <a:t>Noting the 99</a:t>
            </a:r>
            <a:r>
              <a:rPr lang="en-US" baseline="30000" dirty="0"/>
              <a:t>th</a:t>
            </a:r>
            <a:r>
              <a:rPr lang="en-US" dirty="0"/>
              <a:t> Meeting of the Maritime Safety Committee (MSC 99) adopted Resolution MSC.451(99), “</a:t>
            </a:r>
            <a:r>
              <a:rPr lang="en-US" i="1" dirty="0"/>
              <a:t>Statement Of Recognition Of Maritime Mobile Satellite Services Provided By Iridium Satellite LLC</a:t>
            </a:r>
            <a:r>
              <a:rPr lang="en-US" dirty="0"/>
              <a:t>”,  the above countries support a new CITEL IAP to modify Article 5, Article 33, and Appendix 15</a:t>
            </a:r>
            <a:r>
              <a:rPr lang="en-US" b="1" dirty="0"/>
              <a:t> </a:t>
            </a:r>
            <a:r>
              <a:rPr lang="en-US" dirty="0"/>
              <a:t>to reflect in the Radio Regulations IMO’S recognition of a new provider capable of operating in the band 1616-1626.5 </a:t>
            </a:r>
            <a:r>
              <a:rPr lang="en-US" dirty="0" err="1"/>
              <a:t>MHz.</a:t>
            </a:r>
            <a:endParaRPr lang="en-US" dirty="0"/>
          </a:p>
          <a:p>
            <a:pPr marL="342900" indent="-342900">
              <a:buFont typeface="Arial" panose="020B0604020202020204" pitchFamily="34" charset="0"/>
              <a:buChar char="•"/>
            </a:pPr>
            <a:endParaRPr lang="en-US" dirty="0"/>
          </a:p>
          <a:p>
            <a:r>
              <a:rPr lang="en-GB" altLang="en-US" sz="1800" i="1" dirty="0">
                <a:ea typeface="MS PGothic"/>
              </a:rPr>
              <a:t>Issue Coordinator</a:t>
            </a:r>
            <a:r>
              <a:rPr lang="fr-CA" altLang="en-US" sz="1800" i="1" dirty="0">
                <a:ea typeface="MS PGothic"/>
              </a:rPr>
              <a:t>: </a:t>
            </a:r>
            <a:r>
              <a:rPr lang="en-US" sz="1800" dirty="0"/>
              <a:t>Michael </a:t>
            </a:r>
            <a:r>
              <a:rPr lang="en-US" sz="1800" dirty="0" err="1"/>
              <a:t>Razi</a:t>
            </a:r>
            <a:r>
              <a:rPr lang="en-US" sz="1800" dirty="0"/>
              <a:t>  (CAN) </a:t>
            </a:r>
            <a:r>
              <a:rPr lang="en-US" sz="1800" u="sng" dirty="0" err="1">
                <a:hlinkClick r:id="rId3"/>
              </a:rPr>
              <a:t>mrazi@parscom</a:t>
            </a:r>
            <a:r>
              <a:rPr lang="en-US" sz="1800" dirty="0"/>
              <a:t> </a:t>
            </a:r>
            <a:endParaRPr lang="fr-CA" altLang="en-US" sz="1800" dirty="0">
              <a:ea typeface="MS PGothic"/>
            </a:endParaRPr>
          </a:p>
          <a:p>
            <a:r>
              <a:rPr lang="en-GB" altLang="en-US" sz="1800" i="1" dirty="0">
                <a:ea typeface="MS PGothic"/>
              </a:rPr>
              <a:t>Alt Coordinator</a:t>
            </a:r>
            <a:r>
              <a:rPr lang="fr-CA" altLang="en-US" sz="1800" i="1" dirty="0">
                <a:ea typeface="MS PGothic"/>
              </a:rPr>
              <a:t>: </a:t>
            </a:r>
            <a:r>
              <a:rPr lang="pt-BR" sz="1800" dirty="0"/>
              <a:t>Christopher Casarrubias (MEX) </a:t>
            </a:r>
            <a:r>
              <a:rPr lang="pt-BR" sz="1800" dirty="0">
                <a:hlinkClick r:id="rId4"/>
              </a:rPr>
              <a:t>chirstopher.casarrubias@accesspartnership.com</a:t>
            </a:r>
            <a:r>
              <a:rPr lang="pt-BR" sz="1800" dirty="0"/>
              <a:t> </a:t>
            </a:r>
            <a:endParaRPr lang="en-US" sz="1800" dirty="0"/>
          </a:p>
          <a:p>
            <a:endParaRPr lang="en-US" altLang="en-US" sz="2400" dirty="0">
              <a:ea typeface="MS PGothic"/>
            </a:endParaRPr>
          </a:p>
        </p:txBody>
      </p:sp>
      <p:sp>
        <p:nvSpPr>
          <p:cNvPr id="51202" name="Rectangle 5"/>
          <p:cNvSpPr>
            <a:spLocks noGrp="1"/>
          </p:cNvSpPr>
          <p:nvPr>
            <p:ph type="title"/>
          </p:nvPr>
        </p:nvSpPr>
        <p:spPr>
          <a:xfrm>
            <a:off x="114300" y="622300"/>
            <a:ext cx="8801100" cy="1206500"/>
          </a:xfrm>
        </p:spPr>
        <p:txBody>
          <a:bodyPr/>
          <a:lstStyle/>
          <a:p>
            <a:r>
              <a:rPr lang="en-CA" altLang="en-US" dirty="0">
                <a:ea typeface="MS PGothic"/>
              </a:rPr>
              <a:t>Agenda Item 1.8:  </a:t>
            </a:r>
            <a:r>
              <a:rPr lang="en-US" altLang="en-US" i="1" dirty="0">
                <a:ea typeface="MS PGothic"/>
              </a:rPr>
              <a:t>GMDSS (additional satellite systems – issue “B”)</a:t>
            </a:r>
            <a:endParaRPr lang="en-US" altLang="en-US" dirty="0">
              <a:ea typeface="MS PGothic"/>
            </a:endParaRPr>
          </a:p>
        </p:txBody>
      </p:sp>
      <p:sp>
        <p:nvSpPr>
          <p:cNvPr id="51203" name="Slide Number Placeholder 2"/>
          <p:cNvSpPr>
            <a:spLocks noGrp="1"/>
          </p:cNvSpPr>
          <p:nvPr>
            <p:ph type="sldNum" sz="quarter" idx="11"/>
          </p:nvPr>
        </p:nvSpPr>
        <p:spPr bwMode="auto">
          <a:noFill/>
          <a:ln>
            <a:miter lim="800000"/>
            <a:headEnd/>
            <a:tailEnd/>
          </a:ln>
        </p:spPr>
        <p:txBody>
          <a:bodyPr/>
          <a:lstStyle/>
          <a:p>
            <a:fld id="{CC2E3B6D-7116-45B1-96A2-868257F88A4C}" type="slidenum">
              <a:rPr lang="en-US" smtClean="0">
                <a:ea typeface="MS PGothic"/>
                <a:cs typeface="MS PGothic"/>
              </a:rPr>
              <a:pPr/>
              <a:t>17</a:t>
            </a:fld>
            <a:endParaRPr lang="en-US" dirty="0">
              <a:ea typeface="MS PGothic"/>
              <a:cs typeface="MS PGothic"/>
            </a:endParaRPr>
          </a:p>
        </p:txBody>
      </p:sp>
    </p:spTree>
    <p:extLst>
      <p:ext uri="{BB962C8B-B14F-4D97-AF65-F5344CB8AC3E}">
        <p14:creationId xmlns:p14="http://schemas.microsoft.com/office/powerpoint/2010/main" val="852964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839200" cy="1143000"/>
          </a:xfrm>
        </p:spPr>
        <p:txBody>
          <a:bodyPr/>
          <a:lstStyle/>
          <a:p>
            <a:r>
              <a:rPr lang="en-CA" altLang="en-US" sz="2400" dirty="0">
                <a:solidFill>
                  <a:prstClr val="black"/>
                </a:solidFill>
                <a:ea typeface="MS PGothic"/>
              </a:rPr>
              <a:t>Agenda Item 1.8:  </a:t>
            </a:r>
            <a:r>
              <a:rPr lang="en-CA" altLang="en-US" sz="2400" i="1" dirty="0">
                <a:solidFill>
                  <a:prstClr val="black"/>
                </a:solidFill>
                <a:ea typeface="MS PGothic"/>
              </a:rPr>
              <a:t>GMDSS additional satellite systems (1 of 9)</a:t>
            </a:r>
            <a:endParaRPr lang="en-US" dirty="0"/>
          </a:p>
        </p:txBody>
      </p:sp>
      <p:sp>
        <p:nvSpPr>
          <p:cNvPr id="4" name="Slide Number Placeholder 3"/>
          <p:cNvSpPr>
            <a:spLocks noGrp="1"/>
          </p:cNvSpPr>
          <p:nvPr>
            <p:ph type="sldNum" sz="quarter" idx="11"/>
          </p:nvPr>
        </p:nvSpPr>
        <p:spPr/>
        <p:txBody>
          <a:bodyPr/>
          <a:lstStyle/>
          <a:p>
            <a:pPr>
              <a:defRPr/>
            </a:pPr>
            <a:fld id="{07682711-1E03-4134-A43D-7AD1EBDEE737}" type="slidenum">
              <a:rPr lang="en-US" smtClean="0"/>
              <a:pPr>
                <a:defRPr/>
              </a:pPr>
              <a:t>18</a:t>
            </a:fld>
            <a:endParaRPr lang="en-US"/>
          </a:p>
        </p:txBody>
      </p:sp>
      <p:sp>
        <p:nvSpPr>
          <p:cNvPr id="5" name="Rectangle 3"/>
          <p:cNvSpPr txBox="1">
            <a:spLocks/>
          </p:cNvSpPr>
          <p:nvPr/>
        </p:nvSpPr>
        <p:spPr bwMode="auto">
          <a:xfrm>
            <a:off x="388917" y="1676400"/>
            <a:ext cx="8755083" cy="469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CA" sz="2000" b="1" dirty="0">
                <a:solidFill>
                  <a:prstClr val="black"/>
                </a:solidFill>
                <a:ea typeface="MS PGothic"/>
              </a:rPr>
              <a:t>Inter-American Proposal</a:t>
            </a:r>
          </a:p>
          <a:p>
            <a:pPr marL="0" indent="0">
              <a:buNone/>
            </a:pPr>
            <a:r>
              <a:rPr lang="en-US" sz="2000" b="1" dirty="0"/>
              <a:t>Bahamas, Canada, Chile, Ecuador, Panama, United States of America </a:t>
            </a:r>
          </a:p>
          <a:p>
            <a:pPr marL="0" indent="0">
              <a:buNone/>
            </a:pPr>
            <a:endParaRPr lang="en-US" sz="2000" b="1" dirty="0">
              <a:solidFill>
                <a:srgbClr val="FF0000"/>
              </a:solidFill>
            </a:endParaRPr>
          </a:p>
          <a:p>
            <a:pPr marL="0" indent="0">
              <a:buNone/>
            </a:pPr>
            <a:r>
              <a:rPr lang="en-US" sz="2000" b="1" dirty="0"/>
              <a:t>MOD		</a:t>
            </a:r>
            <a:r>
              <a:rPr lang="en-US" sz="2000" dirty="0"/>
              <a:t>IAP/1.8B/1</a:t>
            </a:r>
          </a:p>
          <a:p>
            <a:pPr marL="0" indent="0">
              <a:buNone/>
            </a:pPr>
            <a:r>
              <a:rPr lang="en-US" sz="2000" b="1" dirty="0"/>
              <a:t>Article 5 – Section IV – Table of Frequency Allocations</a:t>
            </a:r>
          </a:p>
          <a:p>
            <a:pPr marL="0" indent="0">
              <a:buNone/>
            </a:pPr>
            <a:r>
              <a:rPr lang="en-US" sz="2000" b="1" dirty="0"/>
              <a:t>1610-1613.8 MHz Regions 1, 2 and 3 MOD 5.368</a:t>
            </a:r>
          </a:p>
          <a:p>
            <a:pPr marL="0" indent="0">
              <a:buNone/>
            </a:pPr>
            <a:r>
              <a:rPr lang="en-US" sz="2000" b="1" dirty="0"/>
              <a:t>1613.8-1626.5 MHz Regions 1, 2 and 3 MOD 5.364 and 5.368</a:t>
            </a:r>
          </a:p>
          <a:p>
            <a:pPr marL="0" indent="0">
              <a:buNone/>
            </a:pPr>
            <a:endParaRPr lang="en-US" sz="2000" b="1" dirty="0"/>
          </a:p>
          <a:p>
            <a:pPr marL="0" marR="0" indent="0">
              <a:spcBef>
                <a:spcPts val="0"/>
              </a:spcBef>
              <a:spcAft>
                <a:spcPts val="0"/>
              </a:spcAft>
              <a:buNone/>
            </a:pPr>
            <a:r>
              <a:rPr lang="en-US" sz="2000" b="1" dirty="0"/>
              <a:t>Reason</a:t>
            </a:r>
            <a:r>
              <a:rPr lang="en-US" sz="2000" dirty="0"/>
              <a:t>: </a:t>
            </a:r>
            <a:r>
              <a:rPr lang="en-US" sz="2000" dirty="0">
                <a:ea typeface="Times New Roman"/>
              </a:rPr>
              <a:t>To reference in the Table of Frequency Allocations to add new footnote 5.GMDSS to recognize the availability of frequencies within the band 1613.8-1626.5 MHz for GMDS and to reflect proposed modifications to 5.364 and 5.368 to support the introduction of an additional satellite system into the GMDSS in accordance with Resolution </a:t>
            </a:r>
            <a:r>
              <a:rPr lang="en-US" sz="2000" b="1" dirty="0">
                <a:ea typeface="Times New Roman"/>
              </a:rPr>
              <a:t>359 (Rev.WRC-15)</a:t>
            </a:r>
            <a:r>
              <a:rPr lang="en-US" sz="2000" dirty="0">
                <a:ea typeface="Times New Roman"/>
              </a:rPr>
              <a:t>.</a:t>
            </a:r>
            <a:endParaRPr lang="en-US" sz="2000" dirty="0">
              <a:ea typeface="Calibri"/>
            </a:endParaRPr>
          </a:p>
          <a:p>
            <a:pPr marL="0" indent="0">
              <a:buNone/>
            </a:pPr>
            <a:endParaRPr lang="en-US" sz="1800" b="1" dirty="0">
              <a:ea typeface="MS PGothic"/>
            </a:endParaRPr>
          </a:p>
        </p:txBody>
      </p:sp>
    </p:spTree>
    <p:extLst>
      <p:ext uri="{BB962C8B-B14F-4D97-AF65-F5344CB8AC3E}">
        <p14:creationId xmlns:p14="http://schemas.microsoft.com/office/powerpoint/2010/main" val="513340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07682711-1E03-4134-A43D-7AD1EBDEE737}" type="slidenum">
              <a:rPr lang="en-US" smtClean="0"/>
              <a:pPr>
                <a:defRPr/>
              </a:pPr>
              <a:t>19</a:t>
            </a:fld>
            <a:endParaRPr lang="en-US"/>
          </a:p>
        </p:txBody>
      </p:sp>
      <p:sp>
        <p:nvSpPr>
          <p:cNvPr id="6" name="Title 1"/>
          <p:cNvSpPr>
            <a:spLocks noGrp="1"/>
          </p:cNvSpPr>
          <p:nvPr>
            <p:ph type="title"/>
          </p:nvPr>
        </p:nvSpPr>
        <p:spPr>
          <a:xfrm>
            <a:off x="152400" y="685800"/>
            <a:ext cx="8229600" cy="1143000"/>
          </a:xfrm>
        </p:spPr>
        <p:txBody>
          <a:bodyPr/>
          <a:lstStyle/>
          <a:p>
            <a:r>
              <a:rPr lang="en-CA" altLang="en-US" sz="2400" dirty="0">
                <a:solidFill>
                  <a:prstClr val="black"/>
                </a:solidFill>
                <a:ea typeface="MS PGothic"/>
              </a:rPr>
              <a:t>Agenda Item 1.8:  </a:t>
            </a:r>
            <a:r>
              <a:rPr lang="en-CA" altLang="en-US" sz="2400" i="1" dirty="0">
                <a:solidFill>
                  <a:prstClr val="black"/>
                </a:solidFill>
                <a:ea typeface="MS PGothic"/>
              </a:rPr>
              <a:t>GMDSS additional satellite systems (2 of 9)</a:t>
            </a:r>
            <a:endParaRPr lang="en-US" dirty="0"/>
          </a:p>
        </p:txBody>
      </p:sp>
      <p:sp>
        <p:nvSpPr>
          <p:cNvPr id="7" name="Rectangle 3"/>
          <p:cNvSpPr txBox="1">
            <a:spLocks/>
          </p:cNvSpPr>
          <p:nvPr/>
        </p:nvSpPr>
        <p:spPr bwMode="auto">
          <a:xfrm>
            <a:off x="388917" y="1676400"/>
            <a:ext cx="8678883" cy="469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CA" sz="2000" b="1" dirty="0">
                <a:solidFill>
                  <a:prstClr val="black"/>
                </a:solidFill>
                <a:ea typeface="MS PGothic"/>
              </a:rPr>
              <a:t>Inter-American Proposal</a:t>
            </a:r>
          </a:p>
          <a:p>
            <a:pPr marL="0" indent="0">
              <a:buNone/>
            </a:pPr>
            <a:r>
              <a:rPr lang="en-US" sz="2000" b="1" dirty="0"/>
              <a:t>Bahamas, Canada, Chile, Ecuador, Panama, United States of America </a:t>
            </a:r>
          </a:p>
          <a:p>
            <a:pPr marL="0" indent="0">
              <a:buNone/>
            </a:pPr>
            <a:endParaRPr lang="en-US" sz="2000" b="1" dirty="0">
              <a:solidFill>
                <a:srgbClr val="FF0000"/>
              </a:solidFill>
            </a:endParaRPr>
          </a:p>
          <a:p>
            <a:pPr marL="0" indent="0">
              <a:buNone/>
            </a:pPr>
            <a:r>
              <a:rPr lang="en-US" sz="2000" b="1" dirty="0"/>
              <a:t>MOD		</a:t>
            </a:r>
            <a:r>
              <a:rPr lang="en-US" sz="2000" dirty="0"/>
              <a:t>IAP/1.8B/2</a:t>
            </a:r>
          </a:p>
          <a:p>
            <a:pPr marL="0" indent="0">
              <a:buNone/>
            </a:pPr>
            <a:r>
              <a:rPr lang="en-US" sz="2000" b="1" dirty="0"/>
              <a:t>Article 5 – Section IV – Table of Frequency Allocations</a:t>
            </a:r>
          </a:p>
          <a:p>
            <a:pPr marL="0" indent="0">
              <a:buNone/>
            </a:pPr>
            <a:r>
              <a:rPr lang="en-US" sz="2000" b="1" dirty="0"/>
              <a:t>1610-1626.5 MHz Regions 1, 2 and 3 MOD 5.368</a:t>
            </a:r>
          </a:p>
          <a:p>
            <a:pPr marL="0" indent="0">
              <a:buNone/>
            </a:pPr>
            <a:endParaRPr lang="en-US" sz="2000" b="1" dirty="0"/>
          </a:p>
          <a:p>
            <a:pPr marL="0" indent="0">
              <a:buNone/>
            </a:pPr>
            <a:r>
              <a:rPr lang="en-US" sz="2000" b="1" dirty="0"/>
              <a:t>5.GMDSS	</a:t>
            </a:r>
            <a:r>
              <a:rPr lang="en-US" sz="2000" dirty="0"/>
              <a:t>The band 1616-1626.5 MHz may also be used for the provision of distress, urgency, and safety communications of the Global Maritime Distress and Safety System (GMDSS).  (See Table </a:t>
            </a:r>
            <a:r>
              <a:rPr lang="en-US" sz="2000" b="1" dirty="0"/>
              <a:t>15-2 </a:t>
            </a:r>
            <a:r>
              <a:rPr lang="en-US" sz="2000" dirty="0"/>
              <a:t>of Appendix </a:t>
            </a:r>
            <a:r>
              <a:rPr lang="en-US" sz="2000" b="1" dirty="0"/>
              <a:t>15</a:t>
            </a:r>
            <a:r>
              <a:rPr lang="en-US" sz="2000" dirty="0"/>
              <a:t>, No. </a:t>
            </a:r>
            <a:r>
              <a:rPr lang="en-US" sz="2000" b="1" dirty="0"/>
              <a:t>33.50</a:t>
            </a:r>
            <a:r>
              <a:rPr lang="en-US" sz="2000" dirty="0"/>
              <a:t> and No. </a:t>
            </a:r>
            <a:r>
              <a:rPr lang="en-US" sz="2000" b="1" dirty="0"/>
              <a:t>33.53</a:t>
            </a:r>
            <a:r>
              <a:rPr lang="en-US" sz="2000" dirty="0"/>
              <a:t> of Article </a:t>
            </a:r>
            <a:r>
              <a:rPr lang="en-US" sz="2000" b="1" dirty="0"/>
              <a:t>33</a:t>
            </a:r>
            <a:r>
              <a:rPr lang="en-US" sz="2000" dirty="0"/>
              <a:t>).</a:t>
            </a:r>
          </a:p>
          <a:p>
            <a:pPr marL="0" indent="0">
              <a:buNone/>
            </a:pPr>
            <a:r>
              <a:rPr lang="en-US" sz="2000" b="1" dirty="0"/>
              <a:t>Reason: </a:t>
            </a:r>
            <a:r>
              <a:rPr lang="en-US" sz="2000" dirty="0"/>
              <a:t>To identify the band 1616-1626.5 MHz as being available for the provision of GMDSS by mobile-satellite service systems. Also to align with the Method B1 in the Draft CPM Text.</a:t>
            </a:r>
          </a:p>
          <a:p>
            <a:pPr marL="0" indent="0">
              <a:buNone/>
            </a:pPr>
            <a:endParaRPr lang="en-US" sz="2000" b="1" dirty="0"/>
          </a:p>
        </p:txBody>
      </p:sp>
    </p:spTree>
    <p:extLst>
      <p:ext uri="{BB962C8B-B14F-4D97-AF65-F5344CB8AC3E}">
        <p14:creationId xmlns:p14="http://schemas.microsoft.com/office/powerpoint/2010/main" val="1186588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p:nvPr>
        </p:nvSpPr>
        <p:spPr>
          <a:xfrm>
            <a:off x="457200" y="1066800"/>
            <a:ext cx="8229600" cy="1143000"/>
          </a:xfrm>
        </p:spPr>
        <p:txBody>
          <a:bodyPr/>
          <a:lstStyle/>
          <a:p>
            <a:pPr algn="ctr"/>
            <a:r>
              <a:rPr lang="en-US" altLang="en-US" sz="3200" dirty="0">
                <a:ea typeface="MS PGothic"/>
              </a:rPr>
              <a:t>Working Group - PCC.II </a:t>
            </a:r>
            <a:br>
              <a:rPr lang="en-US" altLang="en-US" sz="3200" dirty="0">
                <a:ea typeface="MS PGothic"/>
              </a:rPr>
            </a:br>
            <a:r>
              <a:rPr lang="en-US" altLang="en-US" sz="3200" dirty="0">
                <a:ea typeface="MS PGothic"/>
              </a:rPr>
              <a:t>“</a:t>
            </a:r>
            <a:r>
              <a:rPr lang="en-US" altLang="en-US" dirty="0">
                <a:ea typeface="MS PGothic"/>
              </a:rPr>
              <a:t>Working Group for the Preparation of CITEL for Regional and World </a:t>
            </a:r>
            <a:r>
              <a:rPr lang="en-US" altLang="en-US" dirty="0" err="1">
                <a:ea typeface="MS PGothic"/>
              </a:rPr>
              <a:t>Radiocommunication</a:t>
            </a:r>
            <a:r>
              <a:rPr lang="en-US" altLang="en-US" dirty="0">
                <a:ea typeface="MS PGothic"/>
              </a:rPr>
              <a:t> Conferences”</a:t>
            </a:r>
            <a:endParaRPr lang="en-US" altLang="en-US" sz="3200" dirty="0">
              <a:ea typeface="MS PGothic"/>
            </a:endParaRPr>
          </a:p>
        </p:txBody>
      </p:sp>
      <p:sp>
        <p:nvSpPr>
          <p:cNvPr id="18434" name="Rectangle 3"/>
          <p:cNvSpPr>
            <a:spLocks noGrp="1"/>
          </p:cNvSpPr>
          <p:nvPr>
            <p:ph type="body" idx="1"/>
          </p:nvPr>
        </p:nvSpPr>
        <p:spPr>
          <a:xfrm>
            <a:off x="457200" y="2514600"/>
            <a:ext cx="8229600" cy="4572000"/>
          </a:xfrm>
        </p:spPr>
        <p:txBody>
          <a:bodyPr/>
          <a:lstStyle/>
          <a:p>
            <a:r>
              <a:rPr lang="pt-BR" altLang="en-US" sz="2400" dirty="0">
                <a:ea typeface="MS PGothic"/>
              </a:rPr>
              <a:t>Chair: 			</a:t>
            </a:r>
            <a:r>
              <a:rPr lang="en-US" altLang="en-US" sz="2400" dirty="0">
                <a:ea typeface="MS PGothic"/>
              </a:rPr>
              <a:t>Carmelo Rivera, United States</a:t>
            </a:r>
          </a:p>
          <a:p>
            <a:r>
              <a:rPr lang="en-US" altLang="en-US" sz="2400" dirty="0">
                <a:ea typeface="MS PGothic"/>
              </a:rPr>
              <a:t>				(</a:t>
            </a:r>
            <a:r>
              <a:rPr lang="en-US" altLang="en-US" sz="2400" dirty="0">
                <a:ea typeface="MS PGothic"/>
                <a:hlinkClick r:id="rId2"/>
              </a:rPr>
              <a:t>carmelo.rivera@noaa.gov</a:t>
            </a:r>
            <a:r>
              <a:rPr lang="en-US" altLang="en-US" sz="2400" dirty="0">
                <a:ea typeface="MS PGothic"/>
              </a:rPr>
              <a:t>)</a:t>
            </a:r>
          </a:p>
          <a:p>
            <a:endParaRPr lang="en-US" altLang="en-US" sz="2400" dirty="0">
              <a:ea typeface="MS PGothic"/>
            </a:endParaRPr>
          </a:p>
          <a:p>
            <a:r>
              <a:rPr lang="en-US" altLang="en-US" sz="2400" dirty="0">
                <a:ea typeface="MS PGothic"/>
              </a:rPr>
              <a:t>Vice-Chairs: 	Victor Martinez, Mexico</a:t>
            </a:r>
          </a:p>
          <a:p>
            <a:r>
              <a:rPr lang="en-US" altLang="en-US" sz="2400" dirty="0">
                <a:ea typeface="MS PGothic"/>
              </a:rPr>
              <a:t>				(</a:t>
            </a:r>
            <a:r>
              <a:rPr lang="es-MX" sz="2400" u="sng" dirty="0">
                <a:hlinkClick r:id="rId3"/>
              </a:rPr>
              <a:t>victor.martinezv@ift.org.mx</a:t>
            </a:r>
            <a:r>
              <a:rPr lang="es-MX" sz="2400" u="sng" dirty="0"/>
              <a:t>)</a:t>
            </a:r>
            <a:r>
              <a:rPr lang="en-US" sz="2400" dirty="0"/>
              <a:t> </a:t>
            </a:r>
          </a:p>
          <a:p>
            <a:endParaRPr lang="en-US" sz="2400" dirty="0"/>
          </a:p>
          <a:p>
            <a:r>
              <a:rPr lang="en-US" sz="2400" dirty="0"/>
              <a:t>				Martha Suarez, Colombia</a:t>
            </a:r>
          </a:p>
          <a:p>
            <a:r>
              <a:rPr lang="en-US" sz="2400" dirty="0"/>
              <a:t>				(</a:t>
            </a:r>
            <a:r>
              <a:rPr lang="en-US" sz="2400" dirty="0">
                <a:hlinkClick r:id="rId4"/>
              </a:rPr>
              <a:t>martha.suarez@ane.gov.co</a:t>
            </a:r>
            <a:r>
              <a:rPr lang="en-US" sz="2400" dirty="0"/>
              <a:t>) </a:t>
            </a:r>
          </a:p>
          <a:p>
            <a:endParaRPr lang="en-US" altLang="en-US" sz="2400" dirty="0">
              <a:ea typeface="MS PGothic"/>
            </a:endParaRPr>
          </a:p>
        </p:txBody>
      </p:sp>
      <p:sp>
        <p:nvSpPr>
          <p:cNvPr id="18435" name="Slide Number Placeholder 3"/>
          <p:cNvSpPr>
            <a:spLocks noGrp="1"/>
          </p:cNvSpPr>
          <p:nvPr>
            <p:ph type="sldNum" sz="quarter" idx="11"/>
          </p:nvPr>
        </p:nvSpPr>
        <p:spPr bwMode="auto">
          <a:noFill/>
          <a:ln>
            <a:miter lim="800000"/>
            <a:headEnd/>
            <a:tailEnd/>
          </a:ln>
        </p:spPr>
        <p:txBody>
          <a:bodyPr/>
          <a:lstStyle/>
          <a:p>
            <a:fld id="{2C6B6809-3E11-4ABC-9666-C7012BA62CEF}" type="slidenum">
              <a:rPr lang="en-US" smtClean="0">
                <a:ea typeface="MS PGothic"/>
                <a:cs typeface="MS PGothic"/>
              </a:rPr>
              <a:pPr/>
              <a:t>2</a:t>
            </a:fld>
            <a:endParaRPr lang="en-US">
              <a:ea typeface="MS PGothic"/>
              <a:cs typeface="MS P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07682711-1E03-4134-A43D-7AD1EBDEE737}" type="slidenum">
              <a:rPr lang="en-US" smtClean="0"/>
              <a:pPr>
                <a:defRPr/>
              </a:pPr>
              <a:t>20</a:t>
            </a:fld>
            <a:endParaRPr lang="en-US"/>
          </a:p>
        </p:txBody>
      </p:sp>
      <p:sp>
        <p:nvSpPr>
          <p:cNvPr id="6" name="Title 1"/>
          <p:cNvSpPr>
            <a:spLocks noGrp="1"/>
          </p:cNvSpPr>
          <p:nvPr>
            <p:ph type="title"/>
          </p:nvPr>
        </p:nvSpPr>
        <p:spPr>
          <a:xfrm>
            <a:off x="152400" y="609600"/>
            <a:ext cx="8229600" cy="1143000"/>
          </a:xfrm>
        </p:spPr>
        <p:txBody>
          <a:bodyPr/>
          <a:lstStyle/>
          <a:p>
            <a:r>
              <a:rPr lang="en-CA" altLang="en-US" sz="2400" dirty="0">
                <a:solidFill>
                  <a:prstClr val="black"/>
                </a:solidFill>
                <a:ea typeface="MS PGothic"/>
              </a:rPr>
              <a:t>Agenda Item 1.8:  </a:t>
            </a:r>
            <a:r>
              <a:rPr lang="en-CA" altLang="en-US" sz="2400" i="1" dirty="0">
                <a:solidFill>
                  <a:prstClr val="black"/>
                </a:solidFill>
                <a:ea typeface="MS PGothic"/>
              </a:rPr>
              <a:t>GMDSS additional satellite systems (3 of 9)</a:t>
            </a:r>
            <a:endParaRPr lang="en-US" dirty="0"/>
          </a:p>
        </p:txBody>
      </p:sp>
      <p:sp>
        <p:nvSpPr>
          <p:cNvPr id="7" name="Rectangle 3"/>
          <p:cNvSpPr txBox="1">
            <a:spLocks/>
          </p:cNvSpPr>
          <p:nvPr/>
        </p:nvSpPr>
        <p:spPr bwMode="auto">
          <a:xfrm>
            <a:off x="388917" y="1371600"/>
            <a:ext cx="8678883" cy="469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CA" sz="2000" b="1" dirty="0">
                <a:solidFill>
                  <a:prstClr val="black"/>
                </a:solidFill>
                <a:ea typeface="MS PGothic"/>
              </a:rPr>
              <a:t>Inter-American Proposal</a:t>
            </a:r>
          </a:p>
          <a:p>
            <a:pPr marL="0" indent="0">
              <a:buNone/>
            </a:pPr>
            <a:r>
              <a:rPr lang="en-US" sz="2000" b="1" dirty="0"/>
              <a:t>Bahamas, Canada, Chile, Ecuador, Panama, United States of America </a:t>
            </a:r>
          </a:p>
          <a:p>
            <a:pPr marL="0" indent="0">
              <a:buFont typeface="Arial" charset="0"/>
              <a:buNone/>
            </a:pPr>
            <a:endParaRPr lang="en-US" sz="800" b="1" dirty="0">
              <a:solidFill>
                <a:srgbClr val="FF0000"/>
              </a:solidFill>
            </a:endParaRPr>
          </a:p>
          <a:p>
            <a:pPr marL="0" indent="0">
              <a:buFont typeface="Arial" charset="0"/>
              <a:buNone/>
            </a:pPr>
            <a:r>
              <a:rPr lang="en-US" sz="2000" b="1" dirty="0">
                <a:solidFill>
                  <a:prstClr val="black"/>
                </a:solidFill>
              </a:rPr>
              <a:t>MOD		</a:t>
            </a:r>
            <a:r>
              <a:rPr lang="en-US" sz="2000" dirty="0">
                <a:solidFill>
                  <a:prstClr val="black"/>
                </a:solidFill>
              </a:rPr>
              <a:t>IAP/1.8B/3</a:t>
            </a:r>
          </a:p>
          <a:p>
            <a:pPr marL="0" indent="0">
              <a:spcBef>
                <a:spcPts val="400"/>
              </a:spcBef>
              <a:spcAft>
                <a:spcPts val="0"/>
              </a:spcAft>
              <a:buNone/>
              <a:tabLst>
                <a:tab pos="180340" algn="l"/>
                <a:tab pos="720090" algn="l"/>
                <a:tab pos="1188085" algn="l"/>
                <a:tab pos="1440180" algn="l"/>
              </a:tabLst>
            </a:pPr>
            <a:r>
              <a:rPr lang="en-GB" sz="1600" b="1" dirty="0">
                <a:ea typeface="Times New Roman"/>
              </a:rPr>
              <a:t>5.364	</a:t>
            </a:r>
            <a:r>
              <a:rPr lang="en-AU" sz="1600" dirty="0">
                <a:ea typeface="Times New Roman"/>
              </a:rPr>
              <a:t>The use of the band 1</a:t>
            </a:r>
            <a:r>
              <a:rPr lang="en-GB" sz="1600" dirty="0">
                <a:ea typeface="Times New Roman"/>
              </a:rPr>
              <a:t> </a:t>
            </a:r>
            <a:r>
              <a:rPr lang="en-AU" sz="1600" dirty="0">
                <a:ea typeface="Times New Roman"/>
              </a:rPr>
              <a:t>610-1</a:t>
            </a:r>
            <a:r>
              <a:rPr lang="en-GB" sz="1600" dirty="0">
                <a:ea typeface="Times New Roman"/>
              </a:rPr>
              <a:t> </a:t>
            </a:r>
            <a:r>
              <a:rPr lang="en-AU" sz="1600" dirty="0">
                <a:ea typeface="Times New Roman"/>
              </a:rPr>
              <a:t>626.5 MHz by the mobile-satellite service (Earth-to-space) and by the </a:t>
            </a:r>
            <a:r>
              <a:rPr lang="en-AU" sz="1600" dirty="0" err="1">
                <a:ea typeface="Times New Roman"/>
              </a:rPr>
              <a:t>radiodetermination</a:t>
            </a:r>
            <a:r>
              <a:rPr lang="en-AU" sz="1600" dirty="0">
                <a:ea typeface="Times New Roman"/>
              </a:rPr>
              <a:t>-satellite service (Earth‑to‑space) is subject to coordination under No. </a:t>
            </a:r>
            <a:r>
              <a:rPr lang="en-GB" sz="1600" b="1" dirty="0">
                <a:ea typeface="Times New Roman"/>
              </a:rPr>
              <a:t>9.11A</a:t>
            </a:r>
            <a:r>
              <a:rPr lang="en-AU" sz="1600" dirty="0">
                <a:ea typeface="Times New Roman"/>
              </a:rPr>
              <a:t>. A mobile earth station operating in either of the services in this band shall not produce a peak </a:t>
            </a:r>
            <a:r>
              <a:rPr lang="en-AU" sz="1600" dirty="0" err="1">
                <a:ea typeface="Times New Roman"/>
              </a:rPr>
              <a:t>e.i.r.p</a:t>
            </a:r>
            <a:r>
              <a:rPr lang="en-AU" sz="1600" dirty="0">
                <a:ea typeface="Times New Roman"/>
              </a:rPr>
              <a:t>. density </a:t>
            </a:r>
            <a:r>
              <a:rPr lang="en-GB" sz="1600" dirty="0">
                <a:ea typeface="Times New Roman"/>
              </a:rPr>
              <a:t>in</a:t>
            </a:r>
            <a:r>
              <a:rPr lang="en-AU" sz="1600" dirty="0">
                <a:ea typeface="Times New Roman"/>
              </a:rPr>
              <a:t> excess of ‑15 dB(W/4 kHz) in the part of the band used by systems operating in accordance with the provisions of No. </a:t>
            </a:r>
            <a:r>
              <a:rPr lang="en-GB" sz="1600" b="1" dirty="0">
                <a:ea typeface="Times New Roman"/>
              </a:rPr>
              <a:t>5.366</a:t>
            </a:r>
            <a:r>
              <a:rPr lang="en-AU" sz="1600" dirty="0">
                <a:ea typeface="Times New Roman"/>
              </a:rPr>
              <a:t> (to which No. </a:t>
            </a:r>
            <a:r>
              <a:rPr lang="en-GB" sz="1600" b="1" dirty="0">
                <a:ea typeface="Times New Roman"/>
              </a:rPr>
              <a:t>4.10</a:t>
            </a:r>
            <a:r>
              <a:rPr lang="en-AU" sz="1600" dirty="0">
                <a:ea typeface="Times New Roman"/>
              </a:rPr>
              <a:t> applies), unless otherwise agreed by the affected administrations. In the part of the band where such systems are not operating, the mean </a:t>
            </a:r>
            <a:r>
              <a:rPr lang="en-AU" sz="1600" dirty="0" err="1">
                <a:ea typeface="Times New Roman"/>
              </a:rPr>
              <a:t>e.i.r.p</a:t>
            </a:r>
            <a:r>
              <a:rPr lang="en-AU" sz="1600" dirty="0">
                <a:ea typeface="Times New Roman"/>
              </a:rPr>
              <a:t>. density of a mobile earth station shall not exceed –3 dB(W/4 kHz). </a:t>
            </a:r>
            <a:r>
              <a:rPr lang="en-AU" sz="1600" u="sng" dirty="0">
                <a:solidFill>
                  <a:srgbClr val="008080"/>
                </a:solidFill>
                <a:ea typeface="Times New Roman"/>
              </a:rPr>
              <a:t>Except when used for distress and safety purposes in the band 1 616-1 626.5 MHz by satellite networks in the mobile-satellite service using </a:t>
            </a:r>
            <a:r>
              <a:rPr lang="en-US" sz="1600" u="sng" dirty="0">
                <a:solidFill>
                  <a:srgbClr val="008080"/>
                </a:solidFill>
                <a:ea typeface="Calibri"/>
                <a:cs typeface="Arial"/>
              </a:rPr>
              <a:t>the same channel in </a:t>
            </a:r>
            <a:r>
              <a:rPr lang="en-AU" sz="1600" u="sng" dirty="0">
                <a:solidFill>
                  <a:srgbClr val="008080"/>
                </a:solidFill>
                <a:ea typeface="Calibri"/>
                <a:cs typeface="Arial"/>
              </a:rPr>
              <a:t>the </a:t>
            </a:r>
            <a:r>
              <a:rPr lang="en-AU" sz="1600" u="sng" dirty="0">
                <a:solidFill>
                  <a:srgbClr val="008080"/>
                </a:solidFill>
                <a:ea typeface="Times New Roman"/>
              </a:rPr>
              <a:t>Earth‑to‑space and space-to-Earth </a:t>
            </a:r>
            <a:r>
              <a:rPr lang="en-US" sz="1600" u="sng" dirty="0">
                <a:solidFill>
                  <a:srgbClr val="008080"/>
                </a:solidFill>
                <a:ea typeface="Calibri"/>
                <a:cs typeface="Arial"/>
              </a:rPr>
              <a:t>directions, </a:t>
            </a:r>
            <a:r>
              <a:rPr lang="en-AU" sz="1600" u="sng" dirty="0" err="1">
                <a:solidFill>
                  <a:srgbClr val="008080"/>
                </a:solidFill>
                <a:ea typeface="Times New Roman"/>
              </a:rPr>
              <a:t>s</a:t>
            </a:r>
            <a:r>
              <a:rPr lang="en-AU" sz="1600" strike="sngStrike" dirty="0" err="1">
                <a:solidFill>
                  <a:srgbClr val="FF0000"/>
                </a:solidFill>
                <a:ea typeface="Times New Roman"/>
              </a:rPr>
              <a:t>S</a:t>
            </a:r>
            <a:r>
              <a:rPr lang="en-AU" sz="1600" dirty="0" err="1">
                <a:ea typeface="Times New Roman"/>
              </a:rPr>
              <a:t>tations</a:t>
            </a:r>
            <a:r>
              <a:rPr lang="en-AU" sz="1600" dirty="0">
                <a:ea typeface="Times New Roman"/>
              </a:rPr>
              <a:t> of the mobile-satellite service shall not claim protection from stations in the aeronautical radionavigation service, stations operating in accordance with the provisions of No. </a:t>
            </a:r>
            <a:r>
              <a:rPr lang="en-GB" sz="1600" b="1" dirty="0">
                <a:ea typeface="Times New Roman"/>
              </a:rPr>
              <a:t>5.366</a:t>
            </a:r>
            <a:r>
              <a:rPr lang="en-AU" sz="1600" dirty="0">
                <a:ea typeface="Times New Roman"/>
              </a:rPr>
              <a:t> and stations in the fixed service operating in accordance with the provisions of No. </a:t>
            </a:r>
            <a:r>
              <a:rPr lang="en-GB" sz="1600" b="1" dirty="0">
                <a:ea typeface="Times New Roman"/>
              </a:rPr>
              <a:t>5.359</a:t>
            </a:r>
            <a:r>
              <a:rPr lang="en-AU" sz="1600" dirty="0">
                <a:ea typeface="Times New Roman"/>
              </a:rPr>
              <a:t>. Administrations responsible for the coordination of mobile-satellite networks shall make all practicable efforts to ensure protection of stations operating in accordance with the provisions of No. </a:t>
            </a:r>
            <a:r>
              <a:rPr lang="en-GB" sz="1600" b="1" dirty="0">
                <a:ea typeface="Times New Roman"/>
              </a:rPr>
              <a:t>5.366</a:t>
            </a:r>
            <a:r>
              <a:rPr lang="en-AU" sz="1600" dirty="0">
                <a:ea typeface="Times New Roman"/>
              </a:rPr>
              <a:t>.   </a:t>
            </a:r>
            <a:r>
              <a:rPr lang="en-AU" sz="1600" u="sng" dirty="0">
                <a:solidFill>
                  <a:srgbClr val="008080"/>
                </a:solidFill>
                <a:ea typeface="Times New Roman"/>
              </a:rPr>
              <a:t>(WRC-19)</a:t>
            </a:r>
            <a:r>
              <a:rPr lang="en-AU" sz="1600" dirty="0">
                <a:ea typeface="Times New Roman"/>
              </a:rPr>
              <a:t> </a:t>
            </a:r>
            <a:endParaRPr lang="en-US" sz="2000" b="1" dirty="0">
              <a:solidFill>
                <a:prstClr val="black"/>
              </a:solidFill>
            </a:endParaRPr>
          </a:p>
          <a:p>
            <a:pPr marL="0" indent="0">
              <a:spcBef>
                <a:spcPts val="0"/>
              </a:spcBef>
              <a:spcAft>
                <a:spcPts val="0"/>
              </a:spcAft>
              <a:buNone/>
            </a:pPr>
            <a:endParaRPr lang="en-US" sz="800" b="1" dirty="0">
              <a:solidFill>
                <a:prstClr val="black"/>
              </a:solidFill>
            </a:endParaRPr>
          </a:p>
          <a:p>
            <a:pPr marL="0" indent="0">
              <a:spcBef>
                <a:spcPts val="0"/>
              </a:spcBef>
              <a:spcAft>
                <a:spcPts val="0"/>
              </a:spcAft>
              <a:buNone/>
            </a:pPr>
            <a:r>
              <a:rPr lang="en-US" sz="2000" b="1" dirty="0">
                <a:solidFill>
                  <a:prstClr val="black"/>
                </a:solidFill>
              </a:rPr>
              <a:t>Reasons</a:t>
            </a:r>
            <a:r>
              <a:rPr lang="en-US" sz="2000" dirty="0">
                <a:solidFill>
                  <a:prstClr val="black"/>
                </a:solidFill>
              </a:rPr>
              <a:t>: </a:t>
            </a:r>
            <a:r>
              <a:rPr lang="en-AU" sz="2000" dirty="0">
                <a:ea typeface="Times New Roman"/>
              </a:rPr>
              <a:t>To provide adequate protection for GMDSS operations in this band.</a:t>
            </a:r>
            <a:endParaRPr lang="en-US" sz="1600" dirty="0">
              <a:solidFill>
                <a:prstClr val="black"/>
              </a:solidFill>
              <a:ea typeface="Calibri"/>
            </a:endParaRPr>
          </a:p>
        </p:txBody>
      </p:sp>
    </p:spTree>
    <p:extLst>
      <p:ext uri="{BB962C8B-B14F-4D97-AF65-F5344CB8AC3E}">
        <p14:creationId xmlns:p14="http://schemas.microsoft.com/office/powerpoint/2010/main" val="2870962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07682711-1E03-4134-A43D-7AD1EBDEE737}" type="slidenum">
              <a:rPr lang="en-US" smtClean="0"/>
              <a:pPr>
                <a:defRPr/>
              </a:pPr>
              <a:t>21</a:t>
            </a:fld>
            <a:endParaRPr lang="en-US"/>
          </a:p>
        </p:txBody>
      </p:sp>
      <p:sp>
        <p:nvSpPr>
          <p:cNvPr id="6" name="Title 1"/>
          <p:cNvSpPr>
            <a:spLocks noGrp="1"/>
          </p:cNvSpPr>
          <p:nvPr>
            <p:ph type="title"/>
          </p:nvPr>
        </p:nvSpPr>
        <p:spPr>
          <a:xfrm>
            <a:off x="152400" y="762000"/>
            <a:ext cx="8229600" cy="1143000"/>
          </a:xfrm>
        </p:spPr>
        <p:txBody>
          <a:bodyPr/>
          <a:lstStyle/>
          <a:p>
            <a:r>
              <a:rPr lang="en-CA" altLang="en-US" sz="2400" dirty="0">
                <a:solidFill>
                  <a:prstClr val="black"/>
                </a:solidFill>
                <a:ea typeface="MS PGothic"/>
              </a:rPr>
              <a:t>Agenda Item 1.8:  </a:t>
            </a:r>
            <a:r>
              <a:rPr lang="en-CA" altLang="en-US" sz="2400" i="1" dirty="0">
                <a:solidFill>
                  <a:prstClr val="black"/>
                </a:solidFill>
                <a:ea typeface="MS PGothic"/>
              </a:rPr>
              <a:t>GMDSS additional satellite systems (4 of 9)</a:t>
            </a:r>
            <a:endParaRPr lang="en-US" dirty="0"/>
          </a:p>
        </p:txBody>
      </p:sp>
      <p:sp>
        <p:nvSpPr>
          <p:cNvPr id="7" name="Rectangle 3"/>
          <p:cNvSpPr txBox="1">
            <a:spLocks/>
          </p:cNvSpPr>
          <p:nvPr/>
        </p:nvSpPr>
        <p:spPr bwMode="auto">
          <a:xfrm>
            <a:off x="388917" y="1701800"/>
            <a:ext cx="8602683" cy="469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CA" sz="2000" b="1" dirty="0">
                <a:solidFill>
                  <a:prstClr val="black"/>
                </a:solidFill>
                <a:ea typeface="MS PGothic"/>
              </a:rPr>
              <a:t>Inter-American Proposal</a:t>
            </a:r>
          </a:p>
          <a:p>
            <a:pPr marL="0" indent="0">
              <a:buNone/>
            </a:pPr>
            <a:r>
              <a:rPr lang="en-US" sz="2000" b="1" dirty="0"/>
              <a:t>Bahamas, Canada, Chile, Ecuador, Panama, United States of America </a:t>
            </a:r>
          </a:p>
          <a:p>
            <a:pPr marL="0" indent="0">
              <a:buFont typeface="Arial" charset="0"/>
              <a:buNone/>
            </a:pPr>
            <a:endParaRPr lang="en-US" sz="800" b="1" dirty="0">
              <a:solidFill>
                <a:srgbClr val="FF0000"/>
              </a:solidFill>
            </a:endParaRPr>
          </a:p>
          <a:p>
            <a:pPr marL="0" indent="0">
              <a:buFont typeface="Arial" charset="0"/>
              <a:buNone/>
            </a:pPr>
            <a:r>
              <a:rPr lang="en-US" sz="2000" b="1" dirty="0">
                <a:solidFill>
                  <a:prstClr val="black"/>
                </a:solidFill>
              </a:rPr>
              <a:t>MOD		</a:t>
            </a:r>
            <a:r>
              <a:rPr lang="en-US" sz="2000" dirty="0">
                <a:solidFill>
                  <a:prstClr val="black"/>
                </a:solidFill>
              </a:rPr>
              <a:t>IAP/1.8B/4</a:t>
            </a:r>
          </a:p>
          <a:p>
            <a:r>
              <a:rPr lang="en-GB" sz="2000" b="1" dirty="0"/>
              <a:t>5.368	</a:t>
            </a:r>
            <a:r>
              <a:rPr lang="en-AU" sz="2000" dirty="0"/>
              <a:t>With respect to the radiodetermination-satellite service and the mobile-satellite services the </a:t>
            </a:r>
            <a:r>
              <a:rPr lang="en-GB" sz="2000" dirty="0"/>
              <a:t>provisions</a:t>
            </a:r>
            <a:r>
              <a:rPr lang="en-AU" sz="2000" dirty="0"/>
              <a:t> of No. </a:t>
            </a:r>
            <a:r>
              <a:rPr lang="en-GB" sz="2000" b="1" dirty="0"/>
              <a:t>4.10</a:t>
            </a:r>
            <a:r>
              <a:rPr lang="en-AU" sz="2000" dirty="0"/>
              <a:t> do not apply in the band 1</a:t>
            </a:r>
            <a:r>
              <a:rPr lang="en-GB" sz="2000" dirty="0"/>
              <a:t> </a:t>
            </a:r>
            <a:r>
              <a:rPr lang="en-AU" sz="2000" dirty="0"/>
              <a:t>610-1 616* MHz, with the exception of the aeronautical radionavigation-satellite service.</a:t>
            </a:r>
            <a:endParaRPr lang="en-US" sz="2000" dirty="0"/>
          </a:p>
          <a:p>
            <a:pPr marL="0" indent="0">
              <a:spcBef>
                <a:spcPts val="600"/>
              </a:spcBef>
              <a:spcAft>
                <a:spcPts val="0"/>
              </a:spcAft>
              <a:buNone/>
              <a:tabLst>
                <a:tab pos="720090" algn="l"/>
                <a:tab pos="1008380" algn="l"/>
                <a:tab pos="1260475" algn="l"/>
              </a:tabLst>
            </a:pPr>
            <a:r>
              <a:rPr lang="en-US" sz="2000" b="1" dirty="0">
                <a:solidFill>
                  <a:prstClr val="black"/>
                </a:solidFill>
              </a:rPr>
              <a:t>Reason</a:t>
            </a:r>
            <a:r>
              <a:rPr lang="en-US" sz="2000" dirty="0">
                <a:solidFill>
                  <a:prstClr val="black"/>
                </a:solidFill>
              </a:rPr>
              <a:t>: </a:t>
            </a:r>
            <a:r>
              <a:rPr lang="en-GB" sz="2000" dirty="0">
                <a:ea typeface="Times New Roman"/>
              </a:rPr>
              <a:t>To recognize that in the necessary parts of the frequency band 1 610-1 626.5 MHz the mobile-satellite service is used for the provision of aeronautical and maritime safety services.  Consequently, No. 4.10 would apply to these safety services within the appropriate frequency bands.</a:t>
            </a:r>
          </a:p>
          <a:p>
            <a:pPr marL="0" indent="0">
              <a:spcBef>
                <a:spcPts val="600"/>
              </a:spcBef>
              <a:spcAft>
                <a:spcPts val="0"/>
              </a:spcAft>
              <a:buNone/>
              <a:tabLst>
                <a:tab pos="720090" algn="l"/>
                <a:tab pos="1008380" algn="l"/>
                <a:tab pos="1260475" algn="l"/>
              </a:tabLst>
            </a:pPr>
            <a:endParaRPr lang="en-GB" sz="800" dirty="0">
              <a:ea typeface="Times New Roman"/>
            </a:endParaRPr>
          </a:p>
          <a:p>
            <a:pPr marL="0" indent="0">
              <a:spcBef>
                <a:spcPts val="600"/>
              </a:spcBef>
              <a:spcAft>
                <a:spcPts val="0"/>
              </a:spcAft>
              <a:buNone/>
              <a:tabLst>
                <a:tab pos="720090" algn="l"/>
                <a:tab pos="1008380" algn="l"/>
                <a:tab pos="1260475" algn="l"/>
              </a:tabLst>
            </a:pPr>
            <a:r>
              <a:rPr lang="en-GB" sz="2000" dirty="0">
                <a:effectLst/>
                <a:ea typeface="Calibri"/>
              </a:rPr>
              <a:t>*the modification is to change the upper band limit from 1626.5 MH</a:t>
            </a:r>
            <a:r>
              <a:rPr lang="en-GB" sz="2000" dirty="0">
                <a:ea typeface="Calibri"/>
              </a:rPr>
              <a:t>z to 1616 </a:t>
            </a:r>
            <a:r>
              <a:rPr lang="en-GB" sz="2000" dirty="0" err="1">
                <a:ea typeface="Calibri"/>
              </a:rPr>
              <a:t>MHz.</a:t>
            </a:r>
            <a:endParaRPr lang="en-US" sz="1600" dirty="0">
              <a:effectLst/>
              <a:ea typeface="Calibri"/>
            </a:endParaRPr>
          </a:p>
        </p:txBody>
      </p:sp>
    </p:spTree>
    <p:extLst>
      <p:ext uri="{BB962C8B-B14F-4D97-AF65-F5344CB8AC3E}">
        <p14:creationId xmlns:p14="http://schemas.microsoft.com/office/powerpoint/2010/main" val="2244891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07682711-1E03-4134-A43D-7AD1EBDEE737}" type="slidenum">
              <a:rPr lang="en-US" smtClean="0"/>
              <a:pPr>
                <a:defRPr/>
              </a:pPr>
              <a:t>22</a:t>
            </a:fld>
            <a:endParaRPr lang="en-US"/>
          </a:p>
        </p:txBody>
      </p:sp>
      <p:sp>
        <p:nvSpPr>
          <p:cNvPr id="6" name="Title 1"/>
          <p:cNvSpPr>
            <a:spLocks noGrp="1"/>
          </p:cNvSpPr>
          <p:nvPr>
            <p:ph type="title"/>
          </p:nvPr>
        </p:nvSpPr>
        <p:spPr>
          <a:xfrm>
            <a:off x="152400" y="838200"/>
            <a:ext cx="8229600" cy="1143000"/>
          </a:xfrm>
        </p:spPr>
        <p:txBody>
          <a:bodyPr/>
          <a:lstStyle/>
          <a:p>
            <a:r>
              <a:rPr lang="en-CA" altLang="en-US" sz="2400" dirty="0">
                <a:solidFill>
                  <a:prstClr val="black"/>
                </a:solidFill>
                <a:ea typeface="MS PGothic"/>
              </a:rPr>
              <a:t>Agenda Item 1.8:  </a:t>
            </a:r>
            <a:r>
              <a:rPr lang="en-CA" altLang="en-US" sz="2400" i="1" dirty="0">
                <a:solidFill>
                  <a:prstClr val="black"/>
                </a:solidFill>
                <a:ea typeface="MS PGothic"/>
              </a:rPr>
              <a:t>GMDSS additional satellite systems (5 of 9)</a:t>
            </a:r>
            <a:endParaRPr lang="en-US" dirty="0"/>
          </a:p>
        </p:txBody>
      </p:sp>
      <p:sp>
        <p:nvSpPr>
          <p:cNvPr id="7" name="Rectangle 3"/>
          <p:cNvSpPr txBox="1">
            <a:spLocks/>
          </p:cNvSpPr>
          <p:nvPr/>
        </p:nvSpPr>
        <p:spPr bwMode="auto">
          <a:xfrm>
            <a:off x="388917" y="1752600"/>
            <a:ext cx="8678883" cy="469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CA" sz="2000" b="1" dirty="0">
                <a:solidFill>
                  <a:prstClr val="black"/>
                </a:solidFill>
                <a:ea typeface="MS PGothic"/>
              </a:rPr>
              <a:t>Inter-American Proposal</a:t>
            </a:r>
          </a:p>
          <a:p>
            <a:pPr marL="0" indent="0">
              <a:buNone/>
            </a:pPr>
            <a:r>
              <a:rPr lang="en-US" sz="2000" b="1" dirty="0"/>
              <a:t>Bahamas, Canada, Chile, Ecuador, Panama, United States of America </a:t>
            </a:r>
          </a:p>
          <a:p>
            <a:pPr marL="0" indent="0">
              <a:buFont typeface="Arial" charset="0"/>
              <a:buNone/>
            </a:pPr>
            <a:endParaRPr lang="en-US" sz="2000" b="1" dirty="0">
              <a:solidFill>
                <a:srgbClr val="FF0000"/>
              </a:solidFill>
            </a:endParaRPr>
          </a:p>
          <a:p>
            <a:pPr marL="0" indent="0">
              <a:buFont typeface="Arial" charset="0"/>
              <a:buNone/>
            </a:pPr>
            <a:r>
              <a:rPr lang="en-US" sz="2000" b="1" dirty="0">
                <a:solidFill>
                  <a:prstClr val="black"/>
                </a:solidFill>
              </a:rPr>
              <a:t>MOD		</a:t>
            </a:r>
            <a:r>
              <a:rPr lang="en-US" sz="2000" dirty="0">
                <a:solidFill>
                  <a:prstClr val="black"/>
                </a:solidFill>
              </a:rPr>
              <a:t>IAP/1.8B/5</a:t>
            </a:r>
          </a:p>
          <a:p>
            <a:pPr marL="0" indent="0" algn="just">
              <a:spcBef>
                <a:spcPts val="1400"/>
              </a:spcBef>
              <a:spcAft>
                <a:spcPts val="0"/>
              </a:spcAft>
              <a:buNone/>
              <a:tabLst>
                <a:tab pos="720090" algn="l"/>
                <a:tab pos="1188085" algn="l"/>
                <a:tab pos="1440180" algn="l"/>
              </a:tabLst>
            </a:pPr>
            <a:r>
              <a:rPr lang="en-GB" sz="2000" b="1" dirty="0">
                <a:ea typeface="Calibri"/>
              </a:rPr>
              <a:t>33.50</a:t>
            </a:r>
            <a:r>
              <a:rPr lang="en-GB" sz="2000" dirty="0">
                <a:ea typeface="Calibri"/>
              </a:rPr>
              <a:t>	§ 26	Maritime safety information may be transmitted via satellite in the maritime mobile-satellite service using the bands 1 530-1 545 MHz </a:t>
            </a:r>
            <a:r>
              <a:rPr lang="en-GB" sz="2000" u="sng" dirty="0">
                <a:solidFill>
                  <a:srgbClr val="FF0000"/>
                </a:solidFill>
                <a:ea typeface="Calibri"/>
              </a:rPr>
              <a:t>and 1 616-1 626.5 </a:t>
            </a:r>
            <a:r>
              <a:rPr lang="en-GB" sz="2000" u="sng" dirty="0" err="1">
                <a:solidFill>
                  <a:srgbClr val="FF0000"/>
                </a:solidFill>
                <a:ea typeface="Calibri"/>
              </a:rPr>
              <a:t>MHz.</a:t>
            </a:r>
            <a:r>
              <a:rPr lang="en-GB" sz="2000" dirty="0">
                <a:ea typeface="Calibri"/>
              </a:rPr>
              <a:t>  (see Appendix </a:t>
            </a:r>
            <a:r>
              <a:rPr lang="en-GB" sz="2000" b="1" dirty="0">
                <a:solidFill>
                  <a:srgbClr val="000000"/>
                </a:solidFill>
                <a:ea typeface="Calibri"/>
              </a:rPr>
              <a:t>15</a:t>
            </a:r>
            <a:r>
              <a:rPr lang="en-GB" sz="2000" dirty="0">
                <a:ea typeface="Calibri"/>
              </a:rPr>
              <a:t>). </a:t>
            </a:r>
            <a:r>
              <a:rPr lang="en-GB" sz="2000" u="sng" dirty="0">
                <a:solidFill>
                  <a:srgbClr val="008080"/>
                </a:solidFill>
                <a:ea typeface="Times New Roman"/>
              </a:rPr>
              <a:t>(WRC‑19)</a:t>
            </a:r>
            <a:endParaRPr lang="en-US" sz="2000" dirty="0">
              <a:ea typeface="Calibri"/>
            </a:endParaRPr>
          </a:p>
          <a:p>
            <a:pPr marL="0" indent="0">
              <a:buFont typeface="Arial" charset="0"/>
              <a:buNone/>
            </a:pPr>
            <a:endParaRPr lang="en-US" sz="2000" b="1" dirty="0">
              <a:solidFill>
                <a:prstClr val="black"/>
              </a:solidFill>
            </a:endParaRPr>
          </a:p>
          <a:p>
            <a:pPr marL="0" marR="0" indent="0">
              <a:spcBef>
                <a:spcPts val="0"/>
              </a:spcBef>
              <a:spcAft>
                <a:spcPts val="0"/>
              </a:spcAft>
              <a:buNone/>
            </a:pPr>
            <a:r>
              <a:rPr lang="en-US" sz="2000" b="1" dirty="0">
                <a:solidFill>
                  <a:prstClr val="black"/>
                </a:solidFill>
              </a:rPr>
              <a:t>Reasons</a:t>
            </a:r>
            <a:r>
              <a:rPr lang="en-US" sz="2000" dirty="0">
                <a:solidFill>
                  <a:prstClr val="black"/>
                </a:solidFill>
              </a:rPr>
              <a:t>: </a:t>
            </a:r>
            <a:r>
              <a:rPr lang="en-US" sz="2000" dirty="0">
                <a:ea typeface="Times New Roman"/>
              </a:rPr>
              <a:t>To include </a:t>
            </a:r>
            <a:r>
              <a:rPr lang="en-GB" sz="2000" dirty="0">
                <a:ea typeface="Times New Roman"/>
              </a:rPr>
              <a:t>the necessary parts of the frequency band 1 610-1 626.5 MHz </a:t>
            </a:r>
            <a:r>
              <a:rPr lang="en-US" sz="2000" dirty="0">
                <a:ea typeface="Times New Roman"/>
              </a:rPr>
              <a:t>as being available for transmitting maritime safety information via satellite.</a:t>
            </a:r>
            <a:endParaRPr lang="en-US" sz="2000" dirty="0">
              <a:ea typeface="Calibri"/>
            </a:endParaRPr>
          </a:p>
          <a:p>
            <a:pPr marL="0" indent="0">
              <a:spcBef>
                <a:spcPts val="0"/>
              </a:spcBef>
              <a:spcAft>
                <a:spcPts val="0"/>
              </a:spcAft>
              <a:buFont typeface="Arial" charset="0"/>
              <a:buNone/>
            </a:pPr>
            <a:endParaRPr lang="en-US" sz="1600" dirty="0">
              <a:solidFill>
                <a:prstClr val="black"/>
              </a:solidFill>
              <a:ea typeface="Calibri"/>
            </a:endParaRPr>
          </a:p>
        </p:txBody>
      </p:sp>
    </p:spTree>
    <p:extLst>
      <p:ext uri="{BB962C8B-B14F-4D97-AF65-F5344CB8AC3E}">
        <p14:creationId xmlns:p14="http://schemas.microsoft.com/office/powerpoint/2010/main" val="1753044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07682711-1E03-4134-A43D-7AD1EBDEE737}" type="slidenum">
              <a:rPr lang="en-US" smtClean="0"/>
              <a:pPr>
                <a:defRPr/>
              </a:pPr>
              <a:t>23</a:t>
            </a:fld>
            <a:endParaRPr lang="en-US"/>
          </a:p>
        </p:txBody>
      </p:sp>
      <p:sp>
        <p:nvSpPr>
          <p:cNvPr id="6" name="Title 1"/>
          <p:cNvSpPr>
            <a:spLocks noGrp="1"/>
          </p:cNvSpPr>
          <p:nvPr>
            <p:ph type="title"/>
          </p:nvPr>
        </p:nvSpPr>
        <p:spPr>
          <a:xfrm>
            <a:off x="152400" y="838200"/>
            <a:ext cx="8229600" cy="1143000"/>
          </a:xfrm>
        </p:spPr>
        <p:txBody>
          <a:bodyPr/>
          <a:lstStyle/>
          <a:p>
            <a:r>
              <a:rPr lang="en-CA" altLang="en-US" sz="2400" dirty="0">
                <a:solidFill>
                  <a:prstClr val="black"/>
                </a:solidFill>
                <a:ea typeface="MS PGothic"/>
              </a:rPr>
              <a:t>Agenda Item 1.8:  </a:t>
            </a:r>
            <a:r>
              <a:rPr lang="en-CA" altLang="en-US" sz="2400" i="1" dirty="0">
                <a:solidFill>
                  <a:prstClr val="black"/>
                </a:solidFill>
                <a:ea typeface="MS PGothic"/>
              </a:rPr>
              <a:t>GMDSS additional satellite systems (6 of 9)</a:t>
            </a:r>
            <a:endParaRPr lang="en-US" dirty="0"/>
          </a:p>
        </p:txBody>
      </p:sp>
      <p:sp>
        <p:nvSpPr>
          <p:cNvPr id="7" name="Rectangle 3"/>
          <p:cNvSpPr txBox="1">
            <a:spLocks/>
          </p:cNvSpPr>
          <p:nvPr/>
        </p:nvSpPr>
        <p:spPr bwMode="auto">
          <a:xfrm>
            <a:off x="388917" y="1752600"/>
            <a:ext cx="8602683" cy="492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CA" sz="2000" b="1" dirty="0">
                <a:solidFill>
                  <a:prstClr val="black"/>
                </a:solidFill>
                <a:ea typeface="MS PGothic"/>
              </a:rPr>
              <a:t>Inter-American Proposal</a:t>
            </a:r>
          </a:p>
          <a:p>
            <a:pPr marL="0" indent="0">
              <a:buNone/>
            </a:pPr>
            <a:r>
              <a:rPr lang="en-US" sz="2000" b="1" dirty="0"/>
              <a:t>Bahamas, Canada, Chile, Ecuador, Panama, United States of America </a:t>
            </a:r>
          </a:p>
          <a:p>
            <a:pPr marL="0" indent="0">
              <a:buFont typeface="Arial" charset="0"/>
              <a:buNone/>
            </a:pPr>
            <a:endParaRPr lang="en-US" sz="2000" b="1" dirty="0">
              <a:solidFill>
                <a:prstClr val="black"/>
              </a:solidFill>
            </a:endParaRPr>
          </a:p>
          <a:p>
            <a:pPr marL="0" indent="0">
              <a:buFont typeface="Arial" charset="0"/>
              <a:buNone/>
            </a:pPr>
            <a:r>
              <a:rPr lang="en-US" sz="2000" b="1" dirty="0">
                <a:solidFill>
                  <a:prstClr val="black"/>
                </a:solidFill>
              </a:rPr>
              <a:t>MOD		</a:t>
            </a:r>
            <a:r>
              <a:rPr lang="en-US" sz="2000" dirty="0">
                <a:solidFill>
                  <a:prstClr val="black"/>
                </a:solidFill>
              </a:rPr>
              <a:t>IAP/1.8B/6</a:t>
            </a:r>
          </a:p>
          <a:p>
            <a:pPr marL="0" indent="0" algn="just">
              <a:spcBef>
                <a:spcPts val="1400"/>
              </a:spcBef>
              <a:spcAft>
                <a:spcPts val="0"/>
              </a:spcAft>
              <a:buNone/>
              <a:tabLst>
                <a:tab pos="720090" algn="l"/>
                <a:tab pos="1188085" algn="l"/>
                <a:tab pos="1440180" algn="l"/>
              </a:tabLst>
            </a:pPr>
            <a:r>
              <a:rPr lang="en-GB" sz="1600" b="1" dirty="0">
                <a:ea typeface="Calibri"/>
              </a:rPr>
              <a:t>33.53</a:t>
            </a:r>
            <a:r>
              <a:rPr lang="en-GB" sz="1600" dirty="0">
                <a:ea typeface="Calibri"/>
              </a:rPr>
              <a:t>	§ 28	</a:t>
            </a:r>
            <a:r>
              <a:rPr lang="en-GB" sz="1600" dirty="0" err="1">
                <a:ea typeface="Calibri"/>
              </a:rPr>
              <a:t>Radiocommunications</a:t>
            </a:r>
            <a:r>
              <a:rPr lang="en-GB" sz="1600" dirty="0">
                <a:ea typeface="Calibri"/>
              </a:rPr>
              <a:t> for safety purposes concerning ship reporting communications, communications relating to the navigation, movements and needs of ships and weather observation messages may be conducted on any appropriate communications frequency, including those used for public correspondence. In terrestrial systems, the bands 415-535 kHz (see Article </a:t>
            </a:r>
            <a:r>
              <a:rPr lang="en-GB" sz="1600" b="1" dirty="0">
                <a:ea typeface="Calibri"/>
              </a:rPr>
              <a:t>52</a:t>
            </a:r>
            <a:r>
              <a:rPr lang="en-GB" sz="1600" dirty="0">
                <a:ea typeface="Calibri"/>
              </a:rPr>
              <a:t>), 1</a:t>
            </a:r>
            <a:r>
              <a:rPr lang="en-US" sz="1600" dirty="0">
                <a:ea typeface="Calibri"/>
              </a:rPr>
              <a:t> </a:t>
            </a:r>
            <a:r>
              <a:rPr lang="en-GB" sz="1600" dirty="0">
                <a:ea typeface="Calibri"/>
              </a:rPr>
              <a:t>606.5-4 000 kHz (see Article </a:t>
            </a:r>
            <a:r>
              <a:rPr lang="en-GB" sz="1600" b="1" dirty="0">
                <a:ea typeface="Calibri"/>
              </a:rPr>
              <a:t>52</a:t>
            </a:r>
            <a:r>
              <a:rPr lang="en-GB" sz="1600" dirty="0">
                <a:ea typeface="Calibri"/>
              </a:rPr>
              <a:t>), 4 000-27 500 kHz (see Appendix </a:t>
            </a:r>
            <a:r>
              <a:rPr lang="en-GB" sz="1600" b="1" dirty="0">
                <a:ea typeface="Calibri"/>
              </a:rPr>
              <a:t>17</a:t>
            </a:r>
            <a:r>
              <a:rPr lang="en-GB" sz="1600" dirty="0">
                <a:ea typeface="Calibri"/>
              </a:rPr>
              <a:t>), and 156‑174 MHz (see Appendix </a:t>
            </a:r>
            <a:r>
              <a:rPr lang="en-GB" sz="1600" b="1" dirty="0">
                <a:ea typeface="Calibri"/>
              </a:rPr>
              <a:t>18</a:t>
            </a:r>
            <a:r>
              <a:rPr lang="en-GB" sz="1600" dirty="0">
                <a:ea typeface="Calibri"/>
              </a:rPr>
              <a:t>) are used for this function. In the maritime mobile-satellite service, frequencies in the bands 1 530-1 544 MHz, </a:t>
            </a:r>
            <a:r>
              <a:rPr lang="en-GB" sz="1600" u="sng" dirty="0">
                <a:solidFill>
                  <a:srgbClr val="FF0000"/>
                </a:solidFill>
                <a:ea typeface="Calibri"/>
              </a:rPr>
              <a:t>1616-1626.5 MHz</a:t>
            </a:r>
            <a:r>
              <a:rPr lang="en-GB" sz="1600" dirty="0">
                <a:ea typeface="Calibri"/>
              </a:rPr>
              <a:t>, and 1 626.5-1 645.5 MHz are used for this function as well as for distress alerting purposes (see No. </a:t>
            </a:r>
            <a:r>
              <a:rPr lang="en-GB" sz="1600" b="1" dirty="0">
                <a:ea typeface="Calibri"/>
              </a:rPr>
              <a:t>32.2</a:t>
            </a:r>
            <a:r>
              <a:rPr lang="en-GB" sz="1600" dirty="0">
                <a:ea typeface="Calibri"/>
              </a:rPr>
              <a:t>).     (WRC‑</a:t>
            </a:r>
            <a:r>
              <a:rPr lang="en-GB" sz="1600" strike="sngStrike" dirty="0">
                <a:solidFill>
                  <a:srgbClr val="FF0000"/>
                </a:solidFill>
                <a:ea typeface="Calibri"/>
              </a:rPr>
              <a:t>07</a:t>
            </a:r>
            <a:r>
              <a:rPr lang="en-GB" sz="1600" u="sng" dirty="0">
                <a:solidFill>
                  <a:srgbClr val="008080"/>
                </a:solidFill>
                <a:ea typeface="Calibri"/>
              </a:rPr>
              <a:t>19</a:t>
            </a:r>
            <a:r>
              <a:rPr lang="en-GB" sz="1600" dirty="0">
                <a:ea typeface="Calibri"/>
              </a:rPr>
              <a:t>) </a:t>
            </a:r>
            <a:endParaRPr lang="en-US" sz="1600" dirty="0">
              <a:ea typeface="Calibri"/>
            </a:endParaRPr>
          </a:p>
          <a:p>
            <a:pPr marL="0" indent="0">
              <a:spcBef>
                <a:spcPts val="1400"/>
              </a:spcBef>
              <a:spcAft>
                <a:spcPts val="0"/>
              </a:spcAft>
              <a:buNone/>
              <a:tabLst>
                <a:tab pos="720090" algn="l"/>
                <a:tab pos="1188085" algn="l"/>
                <a:tab pos="1440180" algn="l"/>
              </a:tabLst>
            </a:pPr>
            <a:r>
              <a:rPr lang="en-GB" sz="1600" b="1" dirty="0">
                <a:ea typeface="Times New Roman"/>
              </a:rPr>
              <a:t>Reason: </a:t>
            </a:r>
            <a:r>
              <a:rPr lang="en-GB" sz="1600" dirty="0">
                <a:ea typeface="Times New Roman"/>
              </a:rPr>
              <a:t>To apply No. </a:t>
            </a:r>
            <a:r>
              <a:rPr lang="en-GB" sz="1600" b="1" dirty="0">
                <a:ea typeface="Times New Roman"/>
              </a:rPr>
              <a:t>33.53</a:t>
            </a:r>
            <a:r>
              <a:rPr lang="en-GB" sz="1600" dirty="0">
                <a:ea typeface="Times New Roman"/>
              </a:rPr>
              <a:t> to the necessary parts of the frequency band 1 610-1 626.5 MHz for use by mobile-satellite service systems approved by the International Maritime Organization to participate in the Global Maritime Distress and Safety System.</a:t>
            </a:r>
            <a:endParaRPr lang="en-US" sz="1600" dirty="0">
              <a:latin typeface="Times New Roman"/>
              <a:ea typeface="Calibri"/>
            </a:endParaRPr>
          </a:p>
          <a:p>
            <a:pPr marL="0" indent="0">
              <a:spcBef>
                <a:spcPts val="0"/>
              </a:spcBef>
              <a:spcAft>
                <a:spcPts val="0"/>
              </a:spcAft>
              <a:buFont typeface="Arial" charset="0"/>
              <a:buNone/>
            </a:pPr>
            <a:endParaRPr lang="en-US" sz="1600" dirty="0">
              <a:solidFill>
                <a:prstClr val="black"/>
              </a:solidFill>
              <a:ea typeface="Calibri"/>
            </a:endParaRPr>
          </a:p>
        </p:txBody>
      </p:sp>
    </p:spTree>
    <p:extLst>
      <p:ext uri="{BB962C8B-B14F-4D97-AF65-F5344CB8AC3E}">
        <p14:creationId xmlns:p14="http://schemas.microsoft.com/office/powerpoint/2010/main" val="1159799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07682711-1E03-4134-A43D-7AD1EBDEE737}" type="slidenum">
              <a:rPr lang="en-US" smtClean="0"/>
              <a:pPr>
                <a:defRPr/>
              </a:pPr>
              <a:t>24</a:t>
            </a:fld>
            <a:endParaRPr lang="en-US"/>
          </a:p>
        </p:txBody>
      </p:sp>
      <p:sp>
        <p:nvSpPr>
          <p:cNvPr id="6" name="Title 1"/>
          <p:cNvSpPr>
            <a:spLocks noGrp="1"/>
          </p:cNvSpPr>
          <p:nvPr>
            <p:ph type="title"/>
          </p:nvPr>
        </p:nvSpPr>
        <p:spPr>
          <a:xfrm>
            <a:off x="152400" y="838200"/>
            <a:ext cx="8229600" cy="1143000"/>
          </a:xfrm>
        </p:spPr>
        <p:txBody>
          <a:bodyPr/>
          <a:lstStyle/>
          <a:p>
            <a:r>
              <a:rPr lang="en-CA" altLang="en-US" sz="2400" dirty="0">
                <a:solidFill>
                  <a:prstClr val="black"/>
                </a:solidFill>
                <a:ea typeface="MS PGothic"/>
              </a:rPr>
              <a:t>Agenda Item 1.8:  </a:t>
            </a:r>
            <a:r>
              <a:rPr lang="en-CA" altLang="en-US" sz="2400" i="1" dirty="0">
                <a:solidFill>
                  <a:prstClr val="black"/>
                </a:solidFill>
                <a:ea typeface="MS PGothic"/>
              </a:rPr>
              <a:t>GMDSS additional satellite systems (7 of 9)</a:t>
            </a:r>
            <a:endParaRPr lang="en-US" dirty="0"/>
          </a:p>
        </p:txBody>
      </p:sp>
      <p:sp>
        <p:nvSpPr>
          <p:cNvPr id="7" name="Rectangle 3"/>
          <p:cNvSpPr txBox="1">
            <a:spLocks/>
          </p:cNvSpPr>
          <p:nvPr/>
        </p:nvSpPr>
        <p:spPr bwMode="auto">
          <a:xfrm>
            <a:off x="388917" y="1752600"/>
            <a:ext cx="8602683"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CA" sz="2000" b="1" dirty="0">
                <a:solidFill>
                  <a:prstClr val="black"/>
                </a:solidFill>
                <a:ea typeface="MS PGothic"/>
              </a:rPr>
              <a:t>Inter-American Proposal</a:t>
            </a:r>
          </a:p>
          <a:p>
            <a:pPr marL="0" indent="0">
              <a:buNone/>
            </a:pPr>
            <a:r>
              <a:rPr lang="en-US" sz="2000" b="1" dirty="0"/>
              <a:t>Bahamas, Canada, Chile, Ecuador, Panama, United States of America</a:t>
            </a:r>
            <a:endParaRPr lang="en-US" sz="2000" b="1" dirty="0">
              <a:solidFill>
                <a:srgbClr val="FF0000"/>
              </a:solidFill>
            </a:endParaRPr>
          </a:p>
          <a:p>
            <a:pPr marL="0" indent="0">
              <a:buFont typeface="Arial" charset="0"/>
              <a:buNone/>
            </a:pPr>
            <a:r>
              <a:rPr lang="en-US" sz="2000" b="1" dirty="0">
                <a:solidFill>
                  <a:prstClr val="black"/>
                </a:solidFill>
              </a:rPr>
              <a:t>MOD		</a:t>
            </a:r>
            <a:r>
              <a:rPr lang="en-US" sz="2000" dirty="0">
                <a:solidFill>
                  <a:prstClr val="black"/>
                </a:solidFill>
              </a:rPr>
              <a:t>IAP/1.8B/7</a:t>
            </a:r>
          </a:p>
          <a:p>
            <a:pPr marL="0" indent="0">
              <a:buFont typeface="Arial" charset="0"/>
              <a:buNone/>
            </a:pPr>
            <a:r>
              <a:rPr lang="en-US" sz="2000" dirty="0">
                <a:solidFill>
                  <a:prstClr val="black"/>
                </a:solidFill>
              </a:rPr>
              <a:t>APPENDIX 15 (REV. WRC-19)</a:t>
            </a:r>
          </a:p>
          <a:p>
            <a:pPr marL="0" indent="0">
              <a:buFont typeface="Arial" charset="0"/>
              <a:buNone/>
            </a:pPr>
            <a:endParaRPr lang="en-US" sz="2000" dirty="0">
              <a:solidFill>
                <a:prstClr val="black"/>
              </a:solidFill>
            </a:endParaRPr>
          </a:p>
          <a:p>
            <a:pPr marL="0" indent="0">
              <a:buFont typeface="Arial" charset="0"/>
              <a:buNone/>
            </a:pPr>
            <a:endParaRPr lang="en-US" sz="2000" dirty="0">
              <a:solidFill>
                <a:prstClr val="black"/>
              </a:solidFill>
            </a:endParaRPr>
          </a:p>
          <a:p>
            <a:pPr marL="0" indent="0">
              <a:buFont typeface="Arial" charset="0"/>
              <a:buNone/>
            </a:pPr>
            <a:endParaRPr lang="en-US" sz="2000" dirty="0">
              <a:solidFill>
                <a:prstClr val="black"/>
              </a:solidFill>
            </a:endParaRPr>
          </a:p>
          <a:p>
            <a:pPr marL="0" indent="0">
              <a:spcBef>
                <a:spcPts val="0"/>
              </a:spcBef>
              <a:spcAft>
                <a:spcPts val="0"/>
              </a:spcAft>
              <a:buNone/>
            </a:pPr>
            <a:endParaRPr lang="en-US" sz="1600" dirty="0">
              <a:solidFill>
                <a:prstClr val="black"/>
              </a:solidFill>
              <a:ea typeface="Calibri"/>
            </a:endParaRPr>
          </a:p>
        </p:txBody>
      </p:sp>
      <p:graphicFrame>
        <p:nvGraphicFramePr>
          <p:cNvPr id="2" name="Table 1"/>
          <p:cNvGraphicFramePr>
            <a:graphicFrameLocks noGrp="1"/>
          </p:cNvGraphicFramePr>
          <p:nvPr>
            <p:extLst>
              <p:ext uri="{D42A27DB-BD31-4B8C-83A1-F6EECF244321}">
                <p14:modId xmlns:p14="http://schemas.microsoft.com/office/powerpoint/2010/main" val="2209290493"/>
              </p:ext>
            </p:extLst>
          </p:nvPr>
        </p:nvGraphicFramePr>
        <p:xfrm>
          <a:off x="478972" y="3368040"/>
          <a:ext cx="8588829" cy="2194560"/>
        </p:xfrm>
        <a:graphic>
          <a:graphicData uri="http://schemas.openxmlformats.org/drawingml/2006/table">
            <a:tbl>
              <a:tblPr firstRow="1" firstCol="1" bandRow="1"/>
              <a:tblGrid>
                <a:gridCol w="2595419">
                  <a:extLst>
                    <a:ext uri="{9D8B030D-6E8A-4147-A177-3AD203B41FA5}">
                      <a16:colId xmlns:a16="http://schemas.microsoft.com/office/drawing/2014/main" val="20000"/>
                    </a:ext>
                  </a:extLst>
                </a:gridCol>
                <a:gridCol w="1037293">
                  <a:extLst>
                    <a:ext uri="{9D8B030D-6E8A-4147-A177-3AD203B41FA5}">
                      <a16:colId xmlns:a16="http://schemas.microsoft.com/office/drawing/2014/main" val="20001"/>
                    </a:ext>
                  </a:extLst>
                </a:gridCol>
                <a:gridCol w="4956117">
                  <a:extLst>
                    <a:ext uri="{9D8B030D-6E8A-4147-A177-3AD203B41FA5}">
                      <a16:colId xmlns:a16="http://schemas.microsoft.com/office/drawing/2014/main" val="20002"/>
                    </a:ext>
                  </a:extLst>
                </a:gridCol>
              </a:tblGrid>
              <a:tr h="1828800">
                <a:tc>
                  <a:txBody>
                    <a:bodyPr/>
                    <a:lstStyle/>
                    <a:p>
                      <a:pPr marL="0" marR="0" algn="ctr" fontAlgn="base"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800" u="sng" dirty="0">
                          <a:solidFill>
                            <a:srgbClr val="FF0000"/>
                          </a:solidFill>
                          <a:effectLst/>
                          <a:latin typeface="+mn-lt"/>
                          <a:ea typeface="Calibri"/>
                        </a:rPr>
                        <a:t>1616-1626.5</a:t>
                      </a:r>
                      <a:endParaRPr lang="en-US" sz="1800" dirty="0">
                        <a:effectLst/>
                        <a:latin typeface="+mn-lt"/>
                        <a:ea typeface="Calibri"/>
                      </a:endParaRPr>
                    </a:p>
                  </a:txBody>
                  <a:tcPr marL="67945" marR="67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800" u="sng" dirty="0">
                          <a:solidFill>
                            <a:srgbClr val="FF0000"/>
                          </a:solidFill>
                          <a:effectLst/>
                          <a:latin typeface="+mn-lt"/>
                          <a:ea typeface="Calibri"/>
                        </a:rPr>
                        <a:t>SAT-COM</a:t>
                      </a:r>
                      <a:endParaRPr lang="en-US" sz="1800" dirty="0">
                        <a:effectLst/>
                        <a:latin typeface="+mn-lt"/>
                        <a:ea typeface="Calibri"/>
                      </a:endParaRPr>
                    </a:p>
                  </a:txBody>
                  <a:tcPr marL="67945" marR="67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US" sz="1800" u="sng" dirty="0">
                          <a:solidFill>
                            <a:srgbClr val="FF0000"/>
                          </a:solidFill>
                          <a:effectLst/>
                          <a:latin typeface="+mn-lt"/>
                          <a:ea typeface="Calibri"/>
                        </a:rPr>
                        <a:t>In addition to its availability for routine non-safety purposes, the band 1 616‑1 626.5 MHz is used for distress and safety purposes in the Earth-to-space and space-to-Earth directions in the maritime mobile-satellite service. GMDSS distress, urgency and safety communications have priority over non-safety communications within a satellite system (see No. </a:t>
                      </a:r>
                      <a:r>
                        <a:rPr lang="en-US" sz="1800" b="1" u="sng" dirty="0">
                          <a:solidFill>
                            <a:srgbClr val="FF0000"/>
                          </a:solidFill>
                          <a:effectLst/>
                          <a:latin typeface="+mn-lt"/>
                          <a:ea typeface="Calibri"/>
                        </a:rPr>
                        <a:t>5.GMDSS)</a:t>
                      </a:r>
                      <a:r>
                        <a:rPr lang="en-US" sz="1800" u="sng" dirty="0">
                          <a:solidFill>
                            <a:srgbClr val="FF0000"/>
                          </a:solidFill>
                          <a:effectLst/>
                          <a:latin typeface="+mn-lt"/>
                          <a:ea typeface="Calibri"/>
                        </a:rPr>
                        <a:t>.</a:t>
                      </a:r>
                      <a:endParaRPr lang="en-US" sz="1800" dirty="0">
                        <a:effectLst/>
                        <a:latin typeface="+mn-lt"/>
                        <a:ea typeface="Calibri"/>
                      </a:endParaRPr>
                    </a:p>
                  </a:txBody>
                  <a:tcPr marL="67945" marR="67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04426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07682711-1E03-4134-A43D-7AD1EBDEE737}" type="slidenum">
              <a:rPr lang="en-US" smtClean="0"/>
              <a:pPr>
                <a:defRPr/>
              </a:pPr>
              <a:t>25</a:t>
            </a:fld>
            <a:endParaRPr lang="en-US"/>
          </a:p>
        </p:txBody>
      </p:sp>
      <p:sp>
        <p:nvSpPr>
          <p:cNvPr id="6" name="Title 1"/>
          <p:cNvSpPr>
            <a:spLocks noGrp="1"/>
          </p:cNvSpPr>
          <p:nvPr>
            <p:ph type="title"/>
          </p:nvPr>
        </p:nvSpPr>
        <p:spPr>
          <a:xfrm>
            <a:off x="152400" y="652153"/>
            <a:ext cx="8229600" cy="1143000"/>
          </a:xfrm>
        </p:spPr>
        <p:txBody>
          <a:bodyPr/>
          <a:lstStyle/>
          <a:p>
            <a:r>
              <a:rPr lang="en-CA" altLang="en-US" sz="2400" dirty="0">
                <a:solidFill>
                  <a:prstClr val="black"/>
                </a:solidFill>
                <a:ea typeface="MS PGothic"/>
              </a:rPr>
              <a:t>Agenda Item 1.8:  </a:t>
            </a:r>
            <a:r>
              <a:rPr lang="en-CA" altLang="en-US" sz="2400" i="1" dirty="0">
                <a:solidFill>
                  <a:prstClr val="black"/>
                </a:solidFill>
                <a:ea typeface="MS PGothic"/>
              </a:rPr>
              <a:t>GMDSS additional satellite systems (8 of 9)</a:t>
            </a:r>
            <a:endParaRPr lang="en-US" dirty="0"/>
          </a:p>
        </p:txBody>
      </p:sp>
      <p:sp>
        <p:nvSpPr>
          <p:cNvPr id="7" name="Rectangle 3"/>
          <p:cNvSpPr txBox="1">
            <a:spLocks/>
          </p:cNvSpPr>
          <p:nvPr/>
        </p:nvSpPr>
        <p:spPr bwMode="auto">
          <a:xfrm>
            <a:off x="388917" y="1447800"/>
            <a:ext cx="8755083"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Font typeface="Arial" charset="0"/>
              <a:buNone/>
            </a:pPr>
            <a:r>
              <a:rPr lang="en-CA" sz="2000" b="1" dirty="0">
                <a:solidFill>
                  <a:prstClr val="black"/>
                </a:solidFill>
                <a:ea typeface="MS PGothic"/>
              </a:rPr>
              <a:t>Inter-American Proposal</a:t>
            </a:r>
          </a:p>
          <a:p>
            <a:pPr marL="0" indent="0">
              <a:buNone/>
            </a:pPr>
            <a:r>
              <a:rPr lang="en-US" sz="2000" b="1" dirty="0"/>
              <a:t>Bahamas, Canada, Chile, Ecuador, Panama, United States of America </a:t>
            </a:r>
          </a:p>
          <a:p>
            <a:pPr marL="0" indent="0">
              <a:buFont typeface="Arial" charset="0"/>
              <a:buNone/>
            </a:pPr>
            <a:r>
              <a:rPr lang="en-US" sz="2000" b="1" dirty="0">
                <a:solidFill>
                  <a:prstClr val="black"/>
                </a:solidFill>
              </a:rPr>
              <a:t>MOD		</a:t>
            </a:r>
            <a:r>
              <a:rPr lang="en-US" sz="2000" dirty="0">
                <a:solidFill>
                  <a:prstClr val="black"/>
                </a:solidFill>
              </a:rPr>
              <a:t>IAP/1.8B/7 (cont.)</a:t>
            </a:r>
          </a:p>
          <a:p>
            <a:pPr marL="0" indent="0">
              <a:buFont typeface="Arial" charset="0"/>
              <a:buNone/>
            </a:pPr>
            <a:r>
              <a:rPr lang="en-US" sz="2000" dirty="0">
                <a:solidFill>
                  <a:prstClr val="black"/>
                </a:solidFill>
              </a:rPr>
              <a:t>APPENDIX 15 (REV. WRC-</a:t>
            </a:r>
            <a:r>
              <a:rPr lang="en-US" sz="2000" strike="sngStrike" dirty="0">
                <a:solidFill>
                  <a:srgbClr val="FF0000"/>
                </a:solidFill>
              </a:rPr>
              <a:t>15</a:t>
            </a:r>
            <a:r>
              <a:rPr lang="en-US" sz="2000" dirty="0">
                <a:solidFill>
                  <a:srgbClr val="FF0000"/>
                </a:solidFill>
              </a:rPr>
              <a:t>19</a:t>
            </a:r>
            <a:r>
              <a:rPr lang="en-US" sz="2000" dirty="0"/>
              <a:t>) </a:t>
            </a:r>
          </a:p>
          <a:p>
            <a:pPr marL="0" indent="0">
              <a:buFont typeface="Arial" charset="0"/>
              <a:buNone/>
            </a:pPr>
            <a:r>
              <a:rPr lang="en-US" sz="2000" dirty="0">
                <a:solidFill>
                  <a:prstClr val="black"/>
                </a:solidFill>
              </a:rPr>
              <a:t>TABLE 15-2 (WRC-</a:t>
            </a:r>
            <a:r>
              <a:rPr lang="en-US" sz="2000" strike="sngStrike" dirty="0">
                <a:solidFill>
                  <a:srgbClr val="FF0000"/>
                </a:solidFill>
              </a:rPr>
              <a:t>15</a:t>
            </a:r>
            <a:r>
              <a:rPr lang="en-US" sz="2000" dirty="0">
                <a:solidFill>
                  <a:srgbClr val="FF0000"/>
                </a:solidFill>
              </a:rPr>
              <a:t>19</a:t>
            </a:r>
            <a:r>
              <a:rPr lang="en-US" sz="2000" dirty="0"/>
              <a:t>)</a:t>
            </a:r>
          </a:p>
          <a:p>
            <a:pPr marL="0" indent="0">
              <a:buFont typeface="Arial" charset="0"/>
              <a:buNone/>
            </a:pPr>
            <a:endParaRPr lang="en-US" sz="2000" dirty="0">
              <a:solidFill>
                <a:prstClr val="black"/>
              </a:solidFill>
            </a:endParaRPr>
          </a:p>
          <a:p>
            <a:pPr marL="0" indent="0">
              <a:spcBef>
                <a:spcPts val="0"/>
              </a:spcBef>
              <a:spcAft>
                <a:spcPts val="0"/>
              </a:spcAft>
              <a:buFont typeface="Arial" charset="0"/>
              <a:buNone/>
            </a:pPr>
            <a:endParaRPr lang="en-US" sz="1600" dirty="0">
              <a:solidFill>
                <a:prstClr val="black"/>
              </a:solidFill>
              <a:ea typeface="Calibri"/>
            </a:endParaRPr>
          </a:p>
        </p:txBody>
      </p:sp>
      <p:graphicFrame>
        <p:nvGraphicFramePr>
          <p:cNvPr id="2" name="Table 1"/>
          <p:cNvGraphicFramePr>
            <a:graphicFrameLocks noGrp="1"/>
          </p:cNvGraphicFramePr>
          <p:nvPr>
            <p:extLst>
              <p:ext uri="{D42A27DB-BD31-4B8C-83A1-F6EECF244321}">
                <p14:modId xmlns:p14="http://schemas.microsoft.com/office/powerpoint/2010/main" val="1915407016"/>
              </p:ext>
            </p:extLst>
          </p:nvPr>
        </p:nvGraphicFramePr>
        <p:xfrm>
          <a:off x="457200" y="3212473"/>
          <a:ext cx="8588829" cy="2468880"/>
        </p:xfrm>
        <a:graphic>
          <a:graphicData uri="http://schemas.openxmlformats.org/drawingml/2006/table">
            <a:tbl>
              <a:tblPr firstRow="1" firstCol="1" bandRow="1"/>
              <a:tblGrid>
                <a:gridCol w="2595419">
                  <a:extLst>
                    <a:ext uri="{9D8B030D-6E8A-4147-A177-3AD203B41FA5}">
                      <a16:colId xmlns:a16="http://schemas.microsoft.com/office/drawing/2014/main" val="20000"/>
                    </a:ext>
                  </a:extLst>
                </a:gridCol>
                <a:gridCol w="1037293">
                  <a:extLst>
                    <a:ext uri="{9D8B030D-6E8A-4147-A177-3AD203B41FA5}">
                      <a16:colId xmlns:a16="http://schemas.microsoft.com/office/drawing/2014/main" val="20001"/>
                    </a:ext>
                  </a:extLst>
                </a:gridCol>
                <a:gridCol w="4956117">
                  <a:extLst>
                    <a:ext uri="{9D8B030D-6E8A-4147-A177-3AD203B41FA5}">
                      <a16:colId xmlns:a16="http://schemas.microsoft.com/office/drawing/2014/main" val="20002"/>
                    </a:ext>
                  </a:extLst>
                </a:gridCol>
              </a:tblGrid>
              <a:tr h="1828800">
                <a:tc>
                  <a:txBody>
                    <a:bodyPr/>
                    <a:lstStyle/>
                    <a:p>
                      <a:pPr marL="0" marR="0" algn="ctr" fontAlgn="base"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800" u="sng" dirty="0">
                          <a:solidFill>
                            <a:srgbClr val="FF0000"/>
                          </a:solidFill>
                          <a:effectLst/>
                          <a:latin typeface="+mn-lt"/>
                          <a:ea typeface="Calibri"/>
                        </a:rPr>
                        <a:t>1616-1626.5</a:t>
                      </a:r>
                      <a:endParaRPr lang="en-US" sz="1800" dirty="0">
                        <a:effectLst/>
                        <a:latin typeface="+mn-lt"/>
                        <a:ea typeface="Calibri"/>
                      </a:endParaRPr>
                    </a:p>
                  </a:txBody>
                  <a:tcPr marL="67945" marR="67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800" u="sng" dirty="0">
                          <a:solidFill>
                            <a:srgbClr val="FF0000"/>
                          </a:solidFill>
                          <a:effectLst/>
                          <a:latin typeface="+mn-lt"/>
                          <a:ea typeface="Calibri"/>
                        </a:rPr>
                        <a:t>SAT-COM</a:t>
                      </a:r>
                      <a:endParaRPr lang="en-US" sz="1800" dirty="0">
                        <a:effectLst/>
                        <a:latin typeface="+mn-lt"/>
                        <a:ea typeface="Calibri"/>
                      </a:endParaRPr>
                    </a:p>
                  </a:txBody>
                  <a:tcPr marL="67945" marR="67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US" sz="1800" u="sng" dirty="0">
                          <a:solidFill>
                            <a:srgbClr val="FF0000"/>
                          </a:solidFill>
                          <a:effectLst/>
                          <a:latin typeface="+mn-lt"/>
                          <a:ea typeface="Times New Roman"/>
                        </a:rPr>
                        <a:t>In addition to its availability for routine non-safety purposes, the band 1 616‑1 626.5 MHz is used for distress and safety purposes in the Earth-to-space and space-to-Earth directions in the maritime mobile-satellite service solely by satellite networks using the same channel in both directions. GMDSS distress, urgency and safety communications have priority over non-safety communications within a satellite system.</a:t>
                      </a:r>
                      <a:endParaRPr lang="en-US" sz="1800" dirty="0">
                        <a:solidFill>
                          <a:srgbClr val="FF0000"/>
                        </a:solidFill>
                        <a:effectLst/>
                        <a:latin typeface="+mn-lt"/>
                        <a:ea typeface="Calibri"/>
                      </a:endParaRPr>
                    </a:p>
                  </a:txBody>
                  <a:tcPr marL="67945" marR="67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3" name="TextBox 2"/>
          <p:cNvSpPr txBox="1"/>
          <p:nvPr/>
        </p:nvSpPr>
        <p:spPr>
          <a:xfrm>
            <a:off x="493" y="5618018"/>
            <a:ext cx="8967849" cy="1015663"/>
          </a:xfrm>
          <a:prstGeom prst="rect">
            <a:avLst/>
          </a:prstGeom>
          <a:noFill/>
        </p:spPr>
        <p:txBody>
          <a:bodyPr wrap="square" rtlCol="0">
            <a:spAutoFit/>
          </a:bodyPr>
          <a:lstStyle/>
          <a:p>
            <a:pPr marL="0" marR="0" algn="just">
              <a:spcBef>
                <a:spcPts val="0"/>
              </a:spcBef>
              <a:spcAft>
                <a:spcPts val="0"/>
              </a:spcAft>
            </a:pPr>
            <a:r>
              <a:rPr lang="en-GB" sz="2000" b="1" dirty="0">
                <a:solidFill>
                  <a:prstClr val="black"/>
                </a:solidFill>
                <a:latin typeface="Calibri"/>
                <a:ea typeface="Calibri"/>
              </a:rPr>
              <a:t>Reason:</a:t>
            </a:r>
            <a:r>
              <a:rPr lang="en-GB" sz="2000" dirty="0">
                <a:solidFill>
                  <a:prstClr val="black"/>
                </a:solidFill>
                <a:latin typeface="Calibri"/>
                <a:ea typeface="Calibri"/>
              </a:rPr>
              <a:t>  </a:t>
            </a:r>
            <a:r>
              <a:rPr lang="en-GB" sz="2000" dirty="0">
                <a:latin typeface="+mn-lt"/>
                <a:ea typeface="Times New Roman"/>
              </a:rPr>
              <a:t>To add the necessary parts of the frequency band 1 610-1 626.5 MHz to Appendix </a:t>
            </a:r>
            <a:r>
              <a:rPr lang="en-GB" sz="2000" b="1" dirty="0">
                <a:latin typeface="+mn-lt"/>
                <a:ea typeface="Times New Roman"/>
              </a:rPr>
              <a:t>15</a:t>
            </a:r>
            <a:r>
              <a:rPr lang="en-GB" sz="2000" dirty="0">
                <a:latin typeface="+mn-lt"/>
                <a:ea typeface="Times New Roman"/>
              </a:rPr>
              <a:t> as being available for distress and safety communications for the Global Maritime Distress and Safety System (GMDSS).</a:t>
            </a:r>
            <a:endParaRPr lang="en-US" sz="1600" dirty="0">
              <a:effectLst/>
              <a:latin typeface="+mn-lt"/>
              <a:ea typeface="Calibri"/>
            </a:endParaRPr>
          </a:p>
        </p:txBody>
      </p:sp>
    </p:spTree>
    <p:extLst>
      <p:ext uri="{BB962C8B-B14F-4D97-AF65-F5344CB8AC3E}">
        <p14:creationId xmlns:p14="http://schemas.microsoft.com/office/powerpoint/2010/main" val="1488970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07682711-1E03-4134-A43D-7AD1EBDEE737}" type="slidenum">
              <a:rPr lang="en-US" smtClean="0"/>
              <a:pPr>
                <a:defRPr/>
              </a:pPr>
              <a:t>26</a:t>
            </a:fld>
            <a:endParaRPr lang="en-US"/>
          </a:p>
        </p:txBody>
      </p:sp>
      <p:sp>
        <p:nvSpPr>
          <p:cNvPr id="6" name="Title 1"/>
          <p:cNvSpPr>
            <a:spLocks noGrp="1"/>
          </p:cNvSpPr>
          <p:nvPr>
            <p:ph type="title"/>
          </p:nvPr>
        </p:nvSpPr>
        <p:spPr>
          <a:xfrm>
            <a:off x="152400" y="838200"/>
            <a:ext cx="8229600" cy="1143000"/>
          </a:xfrm>
        </p:spPr>
        <p:txBody>
          <a:bodyPr/>
          <a:lstStyle/>
          <a:p>
            <a:r>
              <a:rPr lang="en-CA" altLang="en-US" sz="2400" dirty="0">
                <a:solidFill>
                  <a:prstClr val="black"/>
                </a:solidFill>
                <a:ea typeface="MS PGothic"/>
              </a:rPr>
              <a:t>Agenda Item 1.8:  </a:t>
            </a:r>
            <a:r>
              <a:rPr lang="en-CA" altLang="en-US" sz="2400" i="1" dirty="0">
                <a:solidFill>
                  <a:prstClr val="black"/>
                </a:solidFill>
                <a:ea typeface="MS PGothic"/>
              </a:rPr>
              <a:t>GMDSS additional satellite systems (9 of 9)</a:t>
            </a:r>
            <a:endParaRPr lang="en-US" dirty="0"/>
          </a:p>
        </p:txBody>
      </p:sp>
      <p:sp>
        <p:nvSpPr>
          <p:cNvPr id="7" name="Rectangle 3"/>
          <p:cNvSpPr txBox="1">
            <a:spLocks/>
          </p:cNvSpPr>
          <p:nvPr/>
        </p:nvSpPr>
        <p:spPr bwMode="auto">
          <a:xfrm>
            <a:off x="388917" y="1828800"/>
            <a:ext cx="8755083" cy="469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CA" sz="2000" b="1" dirty="0">
                <a:solidFill>
                  <a:prstClr val="black"/>
                </a:solidFill>
                <a:ea typeface="MS PGothic"/>
              </a:rPr>
              <a:t>Inter-American Proposal</a:t>
            </a:r>
          </a:p>
          <a:p>
            <a:pPr marL="0" indent="0">
              <a:buNone/>
            </a:pPr>
            <a:r>
              <a:rPr lang="en-US" sz="2000" b="1" dirty="0"/>
              <a:t>Bahamas, Canada, Chile, Ecuador, Panama, United States of America </a:t>
            </a:r>
          </a:p>
          <a:p>
            <a:pPr marL="0" indent="0">
              <a:buFont typeface="Arial" charset="0"/>
              <a:buNone/>
            </a:pPr>
            <a:endParaRPr lang="en-US" sz="2000" b="1" dirty="0">
              <a:solidFill>
                <a:srgbClr val="FF0000"/>
              </a:solidFill>
            </a:endParaRPr>
          </a:p>
          <a:p>
            <a:pPr marL="0" indent="0">
              <a:buFont typeface="Arial" charset="0"/>
              <a:buNone/>
            </a:pPr>
            <a:r>
              <a:rPr lang="en-US" sz="2000" b="1" dirty="0">
                <a:solidFill>
                  <a:prstClr val="black"/>
                </a:solidFill>
              </a:rPr>
              <a:t>SUP		</a:t>
            </a:r>
            <a:r>
              <a:rPr lang="en-US" sz="2000" dirty="0">
                <a:solidFill>
                  <a:prstClr val="black"/>
                </a:solidFill>
              </a:rPr>
              <a:t>IAP/1.8B/8</a:t>
            </a:r>
          </a:p>
          <a:p>
            <a:pPr marL="0" indent="0" algn="just">
              <a:spcBef>
                <a:spcPts val="1400"/>
              </a:spcBef>
              <a:spcAft>
                <a:spcPts val="0"/>
              </a:spcAft>
              <a:buNone/>
              <a:tabLst>
                <a:tab pos="720090" algn="l"/>
                <a:tab pos="1188085" algn="l"/>
                <a:tab pos="1440180" algn="l"/>
              </a:tabLst>
            </a:pPr>
            <a:r>
              <a:rPr lang="en-GB" sz="2000" b="1" dirty="0">
                <a:ea typeface="Calibri"/>
              </a:rPr>
              <a:t>33.50</a:t>
            </a:r>
            <a:r>
              <a:rPr lang="en-GB" sz="2000" dirty="0">
                <a:ea typeface="Calibri"/>
              </a:rPr>
              <a:t>	§ 26	Maritime safety information may be transmitted via satellite in the maritime mobile-satellite service using the bands 1 530-1 545 MHz </a:t>
            </a:r>
            <a:r>
              <a:rPr lang="en-GB" sz="2000" u="sng" dirty="0">
                <a:solidFill>
                  <a:srgbClr val="FF0000"/>
                </a:solidFill>
                <a:ea typeface="Calibri"/>
              </a:rPr>
              <a:t>and 1 616-1 626.5 </a:t>
            </a:r>
            <a:r>
              <a:rPr lang="en-GB" sz="2000" u="sng" dirty="0" err="1">
                <a:solidFill>
                  <a:srgbClr val="FF0000"/>
                </a:solidFill>
                <a:ea typeface="Calibri"/>
              </a:rPr>
              <a:t>MHz.</a:t>
            </a:r>
            <a:r>
              <a:rPr lang="en-GB" sz="2000" dirty="0">
                <a:ea typeface="Calibri"/>
              </a:rPr>
              <a:t>  (see Appendix </a:t>
            </a:r>
            <a:r>
              <a:rPr lang="en-GB" sz="2000" b="1" dirty="0">
                <a:solidFill>
                  <a:srgbClr val="000000"/>
                </a:solidFill>
                <a:ea typeface="Calibri"/>
              </a:rPr>
              <a:t>15</a:t>
            </a:r>
            <a:r>
              <a:rPr lang="en-GB" sz="2000" dirty="0">
                <a:ea typeface="Calibri"/>
              </a:rPr>
              <a:t>). </a:t>
            </a:r>
            <a:r>
              <a:rPr lang="en-GB" sz="2000" u="sng" dirty="0">
                <a:solidFill>
                  <a:srgbClr val="008080"/>
                </a:solidFill>
                <a:ea typeface="Times New Roman"/>
              </a:rPr>
              <a:t>(WRC‑19)</a:t>
            </a:r>
            <a:endParaRPr lang="en-US" sz="2000" dirty="0">
              <a:ea typeface="Calibri"/>
            </a:endParaRPr>
          </a:p>
          <a:p>
            <a:pPr marL="0" indent="0">
              <a:buFont typeface="Arial" charset="0"/>
              <a:buNone/>
            </a:pPr>
            <a:endParaRPr lang="en-US" sz="2000" b="1" dirty="0">
              <a:solidFill>
                <a:prstClr val="black"/>
              </a:solidFill>
            </a:endParaRPr>
          </a:p>
          <a:p>
            <a:pPr marL="0" marR="0" indent="0">
              <a:spcBef>
                <a:spcPts val="0"/>
              </a:spcBef>
              <a:spcAft>
                <a:spcPts val="0"/>
              </a:spcAft>
              <a:buNone/>
            </a:pPr>
            <a:r>
              <a:rPr lang="en-US" sz="2000" b="1" dirty="0">
                <a:solidFill>
                  <a:prstClr val="black"/>
                </a:solidFill>
              </a:rPr>
              <a:t>Reasons</a:t>
            </a:r>
            <a:r>
              <a:rPr lang="en-US" sz="2000" dirty="0">
                <a:solidFill>
                  <a:prstClr val="black"/>
                </a:solidFill>
              </a:rPr>
              <a:t>: </a:t>
            </a:r>
            <a:r>
              <a:rPr lang="en-US" sz="2000" dirty="0">
                <a:ea typeface="Times New Roman"/>
              </a:rPr>
              <a:t>To include </a:t>
            </a:r>
            <a:r>
              <a:rPr lang="en-GB" sz="2000" dirty="0">
                <a:ea typeface="Times New Roman"/>
              </a:rPr>
              <a:t>the necessary parts of the frequency band 1 610-1 626.5 MHz </a:t>
            </a:r>
            <a:r>
              <a:rPr lang="en-US" sz="2000" dirty="0">
                <a:ea typeface="Times New Roman"/>
              </a:rPr>
              <a:t>as being available for transmitting maritime safety information via satellite.</a:t>
            </a:r>
            <a:endParaRPr lang="en-US" sz="2000" dirty="0">
              <a:ea typeface="Calibri"/>
            </a:endParaRPr>
          </a:p>
          <a:p>
            <a:pPr marL="0" indent="0">
              <a:spcBef>
                <a:spcPts val="0"/>
              </a:spcBef>
              <a:spcAft>
                <a:spcPts val="0"/>
              </a:spcAft>
              <a:buFont typeface="Arial" charset="0"/>
              <a:buNone/>
            </a:pPr>
            <a:endParaRPr lang="en-US" sz="1600" dirty="0">
              <a:solidFill>
                <a:prstClr val="black"/>
              </a:solidFill>
              <a:ea typeface="Calibri"/>
            </a:endParaRPr>
          </a:p>
        </p:txBody>
      </p:sp>
    </p:spTree>
    <p:extLst>
      <p:ext uri="{BB962C8B-B14F-4D97-AF65-F5344CB8AC3E}">
        <p14:creationId xmlns:p14="http://schemas.microsoft.com/office/powerpoint/2010/main" val="2960684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p:cNvSpPr>
          <p:nvPr>
            <p:ph type="body" idx="1"/>
          </p:nvPr>
        </p:nvSpPr>
        <p:spPr>
          <a:xfrm>
            <a:off x="457200" y="1828799"/>
            <a:ext cx="8686800" cy="3962401"/>
          </a:xfrm>
        </p:spPr>
        <p:txBody>
          <a:bodyPr/>
          <a:lstStyle/>
          <a:p>
            <a:pPr>
              <a:lnSpc>
                <a:spcPct val="80000"/>
              </a:lnSpc>
            </a:pPr>
            <a:endParaRPr lang="en-US" altLang="en-US" sz="700" dirty="0">
              <a:ea typeface="MS PGothic"/>
            </a:endParaRPr>
          </a:p>
          <a:p>
            <a:pPr>
              <a:lnSpc>
                <a:spcPct val="80000"/>
              </a:lnSpc>
            </a:pPr>
            <a:endParaRPr lang="en-US" altLang="en-US" sz="2400" dirty="0">
              <a:ea typeface="MS PGothic"/>
            </a:endParaRPr>
          </a:p>
          <a:p>
            <a:endParaRPr lang="en-US" altLang="en-US" sz="2400" dirty="0">
              <a:ea typeface="MS PGothic"/>
            </a:endParaRPr>
          </a:p>
        </p:txBody>
      </p:sp>
      <p:sp>
        <p:nvSpPr>
          <p:cNvPr id="51202" name="Rectangle 5"/>
          <p:cNvSpPr>
            <a:spLocks noGrp="1"/>
          </p:cNvSpPr>
          <p:nvPr>
            <p:ph type="title"/>
          </p:nvPr>
        </p:nvSpPr>
        <p:spPr>
          <a:xfrm>
            <a:off x="152400" y="1066800"/>
            <a:ext cx="8801100" cy="762000"/>
          </a:xfrm>
        </p:spPr>
        <p:txBody>
          <a:bodyPr/>
          <a:lstStyle/>
          <a:p>
            <a:r>
              <a:rPr lang="en-CA" altLang="en-US" dirty="0">
                <a:ea typeface="MS PGothic"/>
              </a:rPr>
              <a:t>Agenda Item 1.8:  </a:t>
            </a:r>
            <a:r>
              <a:rPr lang="en-US" altLang="en-US" i="1" dirty="0">
                <a:ea typeface="MS PGothic"/>
              </a:rPr>
              <a:t>GMDSS Issue B – CITEL Inter-American Proposal</a:t>
            </a:r>
            <a:endParaRPr lang="en-US" altLang="en-US" dirty="0">
              <a:ea typeface="MS PGothic"/>
            </a:endParaRPr>
          </a:p>
        </p:txBody>
      </p:sp>
      <p:sp>
        <p:nvSpPr>
          <p:cNvPr id="51203" name="Slide Number Placeholder 2"/>
          <p:cNvSpPr>
            <a:spLocks noGrp="1"/>
          </p:cNvSpPr>
          <p:nvPr>
            <p:ph type="sldNum" sz="quarter" idx="11"/>
          </p:nvPr>
        </p:nvSpPr>
        <p:spPr bwMode="auto">
          <a:noFill/>
          <a:ln>
            <a:miter lim="800000"/>
            <a:headEnd/>
            <a:tailEnd/>
          </a:ln>
        </p:spPr>
        <p:txBody>
          <a:bodyPr/>
          <a:lstStyle/>
          <a:p>
            <a:fld id="{CC2E3B6D-7116-45B1-96A2-868257F88A4C}" type="slidenum">
              <a:rPr lang="en-US" smtClean="0">
                <a:ea typeface="MS PGothic"/>
                <a:cs typeface="MS PGothic"/>
              </a:rPr>
              <a:pPr/>
              <a:t>27</a:t>
            </a:fld>
            <a:endParaRPr lang="en-US" dirty="0">
              <a:ea typeface="MS PGothic"/>
              <a:cs typeface="MS PGothic"/>
            </a:endParaRPr>
          </a:p>
        </p:txBody>
      </p:sp>
      <p:graphicFrame>
        <p:nvGraphicFramePr>
          <p:cNvPr id="3" name="Object 2">
            <a:extLst>
              <a:ext uri="{FF2B5EF4-FFF2-40B4-BE49-F238E27FC236}">
                <a16:creationId xmlns:a16="http://schemas.microsoft.com/office/drawing/2014/main" id="{6F8160A2-DF3E-7A4D-B900-620988A873B3}"/>
              </a:ext>
            </a:extLst>
          </p:cNvPr>
          <p:cNvGraphicFramePr>
            <a:graphicFrameLocks noChangeAspect="1"/>
          </p:cNvGraphicFramePr>
          <p:nvPr>
            <p:extLst>
              <p:ext uri="{D42A27DB-BD31-4B8C-83A1-F6EECF244321}">
                <p14:modId xmlns:p14="http://schemas.microsoft.com/office/powerpoint/2010/main" val="645538173"/>
              </p:ext>
            </p:extLst>
          </p:nvPr>
        </p:nvGraphicFramePr>
        <p:xfrm>
          <a:off x="1524000" y="2118125"/>
          <a:ext cx="5355341" cy="3955650"/>
        </p:xfrm>
        <a:graphic>
          <a:graphicData uri="http://schemas.openxmlformats.org/presentationml/2006/ole">
            <mc:AlternateContent xmlns:mc="http://schemas.openxmlformats.org/markup-compatibility/2006">
              <mc:Choice xmlns:v="urn:schemas-microsoft-com:vml" Requires="v">
                <p:oleObj spid="_x0000_s91149" name="Document" r:id="rId4" imgW="3352800" imgH="2476500" progId="Word.Document.8">
                  <p:embed/>
                </p:oleObj>
              </mc:Choice>
              <mc:Fallback>
                <p:oleObj name="Document" r:id="rId4" imgW="3352800" imgH="2476500" progId="Word.Document.8">
                  <p:embed/>
                  <p:pic>
                    <p:nvPicPr>
                      <p:cNvPr id="0" name=""/>
                      <p:cNvPicPr/>
                      <p:nvPr/>
                    </p:nvPicPr>
                    <p:blipFill>
                      <a:blip r:embed="rId5"/>
                      <a:stretch>
                        <a:fillRect/>
                      </a:stretch>
                    </p:blipFill>
                    <p:spPr>
                      <a:xfrm>
                        <a:off x="1524000" y="2118125"/>
                        <a:ext cx="5355341" cy="3955650"/>
                      </a:xfrm>
                      <a:prstGeom prst="rect">
                        <a:avLst/>
                      </a:prstGeom>
                    </p:spPr>
                  </p:pic>
                </p:oleObj>
              </mc:Fallback>
            </mc:AlternateContent>
          </a:graphicData>
        </a:graphic>
      </p:graphicFrame>
    </p:spTree>
    <p:extLst>
      <p:ext uri="{BB962C8B-B14F-4D97-AF65-F5344CB8AC3E}">
        <p14:creationId xmlns:p14="http://schemas.microsoft.com/office/powerpoint/2010/main" val="6519631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07682711-1E03-4134-A43D-7AD1EBDEE737}" type="slidenum">
              <a:rPr lang="en-US" smtClean="0"/>
              <a:pPr>
                <a:defRPr/>
              </a:pPr>
              <a:t>28</a:t>
            </a:fld>
            <a:endParaRPr lang="en-US"/>
          </a:p>
        </p:txBody>
      </p:sp>
      <p:sp>
        <p:nvSpPr>
          <p:cNvPr id="5" name="TextBox 4"/>
          <p:cNvSpPr txBox="1"/>
          <p:nvPr/>
        </p:nvSpPr>
        <p:spPr>
          <a:xfrm>
            <a:off x="838200" y="1447800"/>
            <a:ext cx="7467600" cy="923330"/>
          </a:xfrm>
          <a:prstGeom prst="rect">
            <a:avLst/>
          </a:prstGeom>
          <a:noFill/>
        </p:spPr>
        <p:txBody>
          <a:bodyPr wrap="square" rtlCol="0">
            <a:spAutoFit/>
          </a:bodyPr>
          <a:lstStyle/>
          <a:p>
            <a:pPr algn="ctr"/>
            <a:r>
              <a:rPr lang="en-US" sz="5400" b="1" dirty="0">
                <a:latin typeface="+mj-lt"/>
              </a:rPr>
              <a:t>Other Agenda Items</a:t>
            </a:r>
          </a:p>
        </p:txBody>
      </p:sp>
      <p:sp>
        <p:nvSpPr>
          <p:cNvPr id="2" name="TextBox 1"/>
          <p:cNvSpPr txBox="1"/>
          <p:nvPr/>
        </p:nvSpPr>
        <p:spPr>
          <a:xfrm>
            <a:off x="342900" y="2819400"/>
            <a:ext cx="8458200" cy="2400657"/>
          </a:xfrm>
          <a:prstGeom prst="rect">
            <a:avLst/>
          </a:prstGeom>
          <a:noFill/>
        </p:spPr>
        <p:txBody>
          <a:bodyPr wrap="square" rtlCol="0">
            <a:spAutoFit/>
          </a:bodyPr>
          <a:lstStyle/>
          <a:p>
            <a:pPr marL="342900" indent="-342900" eaLnBrk="0" hangingPunct="0">
              <a:spcBef>
                <a:spcPts val="600"/>
              </a:spcBef>
              <a:spcAft>
                <a:spcPts val="600"/>
              </a:spcAft>
              <a:buFont typeface="Arial" charset="0"/>
              <a:buChar char="•"/>
            </a:pPr>
            <a:r>
              <a:rPr lang="en-US" sz="2000" b="1" dirty="0">
                <a:solidFill>
                  <a:prstClr val="black"/>
                </a:solidFill>
                <a:latin typeface="Calibri" pitchFamily="34" charset="0"/>
              </a:rPr>
              <a:t>Inter-American Proposals:</a:t>
            </a:r>
            <a:r>
              <a:rPr lang="en-US" sz="2000" dirty="0">
                <a:solidFill>
                  <a:prstClr val="black"/>
                </a:solidFill>
                <a:latin typeface="Calibri" pitchFamily="34" charset="0"/>
              </a:rPr>
              <a:t> 1.1, 1.11, 1.12, 9.1.2, 9.1.3, 9.1.8</a:t>
            </a:r>
            <a:endParaRPr lang="en-US" sz="2000" b="1" dirty="0">
              <a:solidFill>
                <a:prstClr val="black"/>
              </a:solidFill>
              <a:latin typeface="Calibri" pitchFamily="34" charset="0"/>
            </a:endParaRPr>
          </a:p>
          <a:p>
            <a:pPr marL="342900" indent="-342900" eaLnBrk="0" hangingPunct="0">
              <a:spcBef>
                <a:spcPts val="600"/>
              </a:spcBef>
              <a:spcAft>
                <a:spcPts val="600"/>
              </a:spcAft>
              <a:buFont typeface="Arial" charset="0"/>
              <a:buChar char="•"/>
            </a:pPr>
            <a:r>
              <a:rPr lang="en-US" sz="2000" b="1" dirty="0">
                <a:solidFill>
                  <a:prstClr val="black"/>
                </a:solidFill>
                <a:latin typeface="Calibri" pitchFamily="34" charset="0"/>
              </a:rPr>
              <a:t>Draft Inter-American Proposals:</a:t>
            </a:r>
            <a:r>
              <a:rPr lang="en-US" sz="2000" dirty="0">
                <a:solidFill>
                  <a:prstClr val="black"/>
                </a:solidFill>
                <a:latin typeface="Calibri" pitchFamily="34" charset="0"/>
              </a:rPr>
              <a:t> 1.9.1, 1.9.2, 1.13 (Band A), 1.14, 1.16, 7 Issues B, C1, C5, D, and G, </a:t>
            </a:r>
            <a:endParaRPr lang="en-US" sz="2000" b="1" dirty="0">
              <a:solidFill>
                <a:prstClr val="black"/>
              </a:solidFill>
              <a:latin typeface="Calibri" pitchFamily="34" charset="0"/>
            </a:endParaRPr>
          </a:p>
          <a:p>
            <a:pPr marL="342900" indent="-342900" eaLnBrk="0" hangingPunct="0">
              <a:spcBef>
                <a:spcPts val="600"/>
              </a:spcBef>
              <a:spcAft>
                <a:spcPts val="600"/>
              </a:spcAft>
              <a:buFont typeface="Arial" charset="0"/>
              <a:buChar char="•"/>
            </a:pPr>
            <a:r>
              <a:rPr lang="en-US" sz="2000" b="1" dirty="0">
                <a:solidFill>
                  <a:prstClr val="black"/>
                </a:solidFill>
                <a:latin typeface="Calibri" pitchFamily="34" charset="0"/>
              </a:rPr>
              <a:t>Preliminary Proposals:</a:t>
            </a:r>
            <a:r>
              <a:rPr lang="en-US" sz="2000" dirty="0">
                <a:solidFill>
                  <a:prstClr val="black"/>
                </a:solidFill>
                <a:latin typeface="Calibri" pitchFamily="34" charset="0"/>
              </a:rPr>
              <a:t> 1.2, 1.3, 1.4, 1.9.1, 1.13 (Bands C, D, E), 1.14, 1.15, 1.16, 7 Issues E, I, and K, 9.1.1, 9.1.4, 9.1.5, 9.1.6, 9.1.7, 10</a:t>
            </a:r>
            <a:endParaRPr lang="en-US" sz="2000" b="1" dirty="0">
              <a:solidFill>
                <a:prstClr val="black"/>
              </a:solidFill>
              <a:latin typeface="Calibri" pitchFamily="34" charset="0"/>
            </a:endParaRPr>
          </a:p>
          <a:p>
            <a:pPr marL="342900" indent="-342900" eaLnBrk="0" hangingPunct="0">
              <a:spcBef>
                <a:spcPts val="600"/>
              </a:spcBef>
              <a:spcAft>
                <a:spcPts val="600"/>
              </a:spcAft>
              <a:buFont typeface="Arial" charset="0"/>
              <a:buChar char="•"/>
            </a:pPr>
            <a:r>
              <a:rPr lang="en-US" sz="2000" b="1" dirty="0">
                <a:solidFill>
                  <a:prstClr val="black"/>
                </a:solidFill>
                <a:latin typeface="Calibri" pitchFamily="34" charset="0"/>
              </a:rPr>
              <a:t>Preliminary Views:</a:t>
            </a:r>
            <a:r>
              <a:rPr lang="en-US" sz="2000" dirty="0">
                <a:latin typeface="Calibri" pitchFamily="34" charset="0"/>
              </a:rPr>
              <a:t> </a:t>
            </a:r>
            <a:r>
              <a:rPr lang="en-US" sz="2000" dirty="0">
                <a:solidFill>
                  <a:prstClr val="black"/>
                </a:solidFill>
                <a:latin typeface="Calibri" pitchFamily="34" charset="0"/>
              </a:rPr>
              <a:t>1.5, 1.6, 1.7, 9.1.1</a:t>
            </a:r>
            <a:endParaRPr lang="en-US" sz="2000" b="1" dirty="0">
              <a:solidFill>
                <a:prstClr val="black"/>
              </a:solidFill>
              <a:latin typeface="Calibri" pitchFamily="34" charset="0"/>
            </a:endParaRPr>
          </a:p>
        </p:txBody>
      </p:sp>
    </p:spTree>
    <p:extLst>
      <p:ext uri="{BB962C8B-B14F-4D97-AF65-F5344CB8AC3E}">
        <p14:creationId xmlns:p14="http://schemas.microsoft.com/office/powerpoint/2010/main" val="1595388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07682711-1E03-4134-A43D-7AD1EBDEE737}" type="slidenum">
              <a:rPr lang="en-US" smtClean="0"/>
              <a:pPr>
                <a:defRPr/>
              </a:pPr>
              <a:t>29</a:t>
            </a:fld>
            <a:endParaRPr lang="en-US"/>
          </a:p>
        </p:txBody>
      </p:sp>
      <p:sp>
        <p:nvSpPr>
          <p:cNvPr id="5" name="TextBox 4"/>
          <p:cNvSpPr txBox="1"/>
          <p:nvPr/>
        </p:nvSpPr>
        <p:spPr>
          <a:xfrm>
            <a:off x="838200" y="1600200"/>
            <a:ext cx="7467600" cy="2585323"/>
          </a:xfrm>
          <a:prstGeom prst="rect">
            <a:avLst/>
          </a:prstGeom>
          <a:noFill/>
        </p:spPr>
        <p:txBody>
          <a:bodyPr wrap="square" rtlCol="0">
            <a:spAutoFit/>
          </a:bodyPr>
          <a:lstStyle/>
          <a:p>
            <a:pPr algn="ctr"/>
            <a:r>
              <a:rPr lang="en-US" sz="5400" b="1" dirty="0">
                <a:latin typeface="+mj-lt"/>
              </a:rPr>
              <a:t>INTER-AMERICAN PROPOSALS </a:t>
            </a:r>
          </a:p>
          <a:p>
            <a:pPr algn="ctr"/>
            <a:r>
              <a:rPr lang="en-US" sz="5400" b="1" dirty="0">
                <a:latin typeface="+mj-lt"/>
              </a:rPr>
              <a:t>(IAP)</a:t>
            </a:r>
          </a:p>
        </p:txBody>
      </p:sp>
      <p:sp>
        <p:nvSpPr>
          <p:cNvPr id="3" name="TextBox 2"/>
          <p:cNvSpPr txBox="1"/>
          <p:nvPr/>
        </p:nvSpPr>
        <p:spPr>
          <a:xfrm>
            <a:off x="29497" y="4724400"/>
            <a:ext cx="9144000" cy="1015663"/>
          </a:xfrm>
          <a:prstGeom prst="rect">
            <a:avLst/>
          </a:prstGeom>
          <a:noFill/>
        </p:spPr>
        <p:txBody>
          <a:bodyPr wrap="square" rtlCol="0">
            <a:spAutoFit/>
          </a:bodyPr>
          <a:lstStyle/>
          <a:p>
            <a:pPr marL="342900" lvl="0" indent="-342900" eaLnBrk="0" hangingPunct="0">
              <a:spcBef>
                <a:spcPts val="600"/>
              </a:spcBef>
              <a:spcAft>
                <a:spcPts val="600"/>
              </a:spcAft>
              <a:buFont typeface="Arial" charset="0"/>
              <a:buChar char="•"/>
            </a:pPr>
            <a:r>
              <a:rPr lang="en-US" sz="2000" b="1" dirty="0">
                <a:solidFill>
                  <a:prstClr val="black"/>
                </a:solidFill>
                <a:latin typeface="Calibri" pitchFamily="34" charset="0"/>
              </a:rPr>
              <a:t>INTER-AMERICAN PROPOSAL (IAP): DIAP</a:t>
            </a:r>
            <a:r>
              <a:rPr lang="en-US" sz="2000" dirty="0">
                <a:solidFill>
                  <a:prstClr val="black"/>
                </a:solidFill>
                <a:latin typeface="Calibri" pitchFamily="34" charset="0"/>
              </a:rPr>
              <a:t> for which the PCC II has ended its consideration and discussion, has been supported by at least six Members States and is not opposed by more than 50% of the number of supports obtained.</a:t>
            </a:r>
          </a:p>
        </p:txBody>
      </p:sp>
    </p:spTree>
    <p:extLst>
      <p:ext uri="{BB962C8B-B14F-4D97-AF65-F5344CB8AC3E}">
        <p14:creationId xmlns:p14="http://schemas.microsoft.com/office/powerpoint/2010/main" val="1857283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08155" y="685800"/>
            <a:ext cx="8229600" cy="1143000"/>
          </a:xfrm>
        </p:spPr>
        <p:txBody>
          <a:bodyPr/>
          <a:lstStyle/>
          <a:p>
            <a:pPr algn="ctr"/>
            <a:r>
              <a:rPr lang="en-CA" sz="2800" dirty="0">
                <a:ea typeface="MS PGothic"/>
              </a:rPr>
              <a:t>WRC Working Group Structure</a:t>
            </a:r>
          </a:p>
        </p:txBody>
      </p:sp>
      <p:graphicFrame>
        <p:nvGraphicFramePr>
          <p:cNvPr id="19497" name="Group 41"/>
          <p:cNvGraphicFramePr>
            <a:graphicFrameLocks noGrp="1"/>
          </p:cNvGraphicFramePr>
          <p:nvPr>
            <p:extLst>
              <p:ext uri="{D42A27DB-BD31-4B8C-83A1-F6EECF244321}">
                <p14:modId xmlns:p14="http://schemas.microsoft.com/office/powerpoint/2010/main" val="2470720500"/>
              </p:ext>
            </p:extLst>
          </p:nvPr>
        </p:nvGraphicFramePr>
        <p:xfrm>
          <a:off x="363384" y="1524000"/>
          <a:ext cx="8417232" cy="5044440"/>
        </p:xfrm>
        <a:graphic>
          <a:graphicData uri="http://schemas.openxmlformats.org/drawingml/2006/table">
            <a:tbl>
              <a:tblPr/>
              <a:tblGrid>
                <a:gridCol w="1091123">
                  <a:extLst>
                    <a:ext uri="{9D8B030D-6E8A-4147-A177-3AD203B41FA5}">
                      <a16:colId xmlns:a16="http://schemas.microsoft.com/office/drawing/2014/main" val="20000"/>
                    </a:ext>
                  </a:extLst>
                </a:gridCol>
                <a:gridCol w="2416057">
                  <a:extLst>
                    <a:ext uri="{9D8B030D-6E8A-4147-A177-3AD203B41FA5}">
                      <a16:colId xmlns:a16="http://schemas.microsoft.com/office/drawing/2014/main" val="20001"/>
                    </a:ext>
                  </a:extLst>
                </a:gridCol>
                <a:gridCol w="2364099">
                  <a:extLst>
                    <a:ext uri="{9D8B030D-6E8A-4147-A177-3AD203B41FA5}">
                      <a16:colId xmlns:a16="http://schemas.microsoft.com/office/drawing/2014/main" val="20002"/>
                    </a:ext>
                  </a:extLst>
                </a:gridCol>
                <a:gridCol w="2545953">
                  <a:extLst>
                    <a:ext uri="{9D8B030D-6E8A-4147-A177-3AD203B41FA5}">
                      <a16:colId xmlns:a16="http://schemas.microsoft.com/office/drawing/2014/main" val="20003"/>
                    </a:ext>
                  </a:extLst>
                </a:gridCol>
              </a:tblGrid>
              <a:tr h="4174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a:ln>
                            <a:noFill/>
                          </a:ln>
                          <a:solidFill>
                            <a:srgbClr val="FFFFFF"/>
                          </a:solidFill>
                          <a:effectLst/>
                          <a:latin typeface="Calibri" pitchFamily="34" charset="0"/>
                          <a:ea typeface="MS PGothic"/>
                          <a:cs typeface="MS PGothic"/>
                        </a:rPr>
                        <a:t>Sub WG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a:ln>
                            <a:noFill/>
                          </a:ln>
                          <a:solidFill>
                            <a:srgbClr val="FFFFFF"/>
                          </a:solidFill>
                          <a:effectLst/>
                          <a:latin typeface="Calibri" pitchFamily="34" charset="0"/>
                          <a:ea typeface="MS PGothic"/>
                          <a:cs typeface="MS PGothic"/>
                        </a:rPr>
                        <a:t>Title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a:ln>
                            <a:noFill/>
                          </a:ln>
                          <a:solidFill>
                            <a:srgbClr val="FFFFFF"/>
                          </a:solidFill>
                          <a:effectLst/>
                          <a:latin typeface="Calibri" pitchFamily="34" charset="0"/>
                          <a:ea typeface="MS PGothic"/>
                          <a:cs typeface="MS PGothic"/>
                        </a:rPr>
                        <a:t>Agenda items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a:ln>
                            <a:noFill/>
                          </a:ln>
                          <a:solidFill>
                            <a:srgbClr val="FFFFFF"/>
                          </a:solidFill>
                          <a:effectLst/>
                          <a:latin typeface="Calibri" pitchFamily="34" charset="0"/>
                          <a:ea typeface="MS PGothic"/>
                          <a:cs typeface="MS PGothic"/>
                        </a:rPr>
                        <a:t>Coordinator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1065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300" b="1" i="0" u="none" strike="noStrike" cap="none" normalizeH="0" baseline="0" dirty="0">
                          <a:ln>
                            <a:noFill/>
                          </a:ln>
                          <a:solidFill>
                            <a:srgbClr val="000000"/>
                          </a:solidFill>
                          <a:effectLst/>
                          <a:latin typeface="+mn-lt"/>
                          <a:ea typeface="MS PGothic"/>
                          <a:cs typeface="MS PGothic"/>
                        </a:rPr>
                        <a:t>SGT1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a:ln>
                            <a:noFill/>
                          </a:ln>
                          <a:solidFill>
                            <a:schemeClr val="tx1"/>
                          </a:solidFill>
                          <a:effectLst/>
                          <a:latin typeface="+mn-lt"/>
                          <a:ea typeface="Calibri" pitchFamily="34" charset="0"/>
                          <a:cs typeface="Times New Roman" pitchFamily="18" charset="0"/>
                        </a:rPr>
                        <a:t>Mobile &amp; Fixed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lang="en-US" sz="1300" kern="1200" dirty="0">
                          <a:solidFill>
                            <a:schemeClr val="tx1"/>
                          </a:solidFill>
                          <a:effectLst/>
                          <a:latin typeface="+mn-lt"/>
                          <a:ea typeface="+mn-ea"/>
                          <a:cs typeface="+mn-cs"/>
                        </a:rPr>
                        <a:t>1.11, 1.12, 1.13, 1.14, 1.15, 1.16, 9.1 (Issues 9.1.1, 9.1.2, 9.1.5, 9.1.6, 9.1.8)</a:t>
                      </a:r>
                      <a:r>
                        <a:rPr lang="en-US" sz="1300" dirty="0">
                          <a:effectLst/>
                          <a:latin typeface="+mn-lt"/>
                        </a:rPr>
                        <a:t> </a:t>
                      </a:r>
                      <a:endParaRPr kumimoji="0" lang="en-US" altLang="en-US" sz="1300" b="1" i="0" u="none" strike="noStrike" cap="none" normalizeH="0" baseline="0" dirty="0">
                        <a:ln>
                          <a:noFill/>
                        </a:ln>
                        <a:solidFill>
                          <a:schemeClr val="tx1"/>
                        </a:solidFill>
                        <a:effectLst/>
                        <a:latin typeface="+mn-lt"/>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r>
                        <a:rPr kumimoji="0" lang="en-US" altLang="en-US" sz="1300" b="1" i="0" u="none" strike="noStrike" cap="none" normalizeH="0" baseline="0" dirty="0">
                          <a:ln>
                            <a:noFill/>
                          </a:ln>
                          <a:solidFill>
                            <a:schemeClr val="tx1"/>
                          </a:solidFill>
                          <a:effectLst/>
                          <a:latin typeface="+mn-lt"/>
                          <a:ea typeface="Arial" charset="0"/>
                          <a:cs typeface="Arial" charset="0"/>
                        </a:rPr>
                        <a:t> </a:t>
                      </a:r>
                      <a:r>
                        <a:rPr lang="es-ES_tradnl" sz="1300" kern="1200" dirty="0">
                          <a:solidFill>
                            <a:schemeClr val="tx1"/>
                          </a:solidFill>
                          <a:effectLst/>
                          <a:latin typeface="+mn-lt"/>
                          <a:ea typeface="Arial" charset="0"/>
                          <a:cs typeface="Arial" charset="0"/>
                        </a:rPr>
                        <a:t>Luciana CAMARGOS </a:t>
                      </a:r>
                      <a:r>
                        <a:rPr lang="en-US" sz="1300" kern="1200" dirty="0">
                          <a:solidFill>
                            <a:schemeClr val="tx1"/>
                          </a:solidFill>
                          <a:effectLst/>
                          <a:latin typeface="+mn-lt"/>
                          <a:ea typeface="Arial" charset="0"/>
                          <a:cs typeface="Arial" charset="0"/>
                        </a:rPr>
                        <a:t>(Brazil)</a:t>
                      </a:r>
                      <a:r>
                        <a:rPr lang="es-ES_tradnl" sz="1300" kern="1200" dirty="0">
                          <a:solidFill>
                            <a:schemeClr val="tx1"/>
                          </a:solidFill>
                          <a:effectLst/>
                          <a:latin typeface="+mn-lt"/>
                          <a:ea typeface="Arial" charset="0"/>
                          <a:cs typeface="Arial" charset="0"/>
                        </a:rPr>
                        <a:t> </a:t>
                      </a:r>
                      <a:r>
                        <a:rPr lang="es-MX" sz="1300" u="sng" kern="1200" dirty="0">
                          <a:solidFill>
                            <a:schemeClr val="tx1"/>
                          </a:solidFill>
                          <a:effectLst/>
                          <a:latin typeface="+mn-lt"/>
                          <a:ea typeface="Arial" charset="0"/>
                          <a:cs typeface="Arial" charset="0"/>
                          <a:hlinkClick r:id="rId2"/>
                        </a:rPr>
                        <a:t>lcamargos@gsma.com</a:t>
                      </a:r>
                      <a:r>
                        <a:rPr lang="en-US" sz="1300" dirty="0">
                          <a:effectLst/>
                          <a:latin typeface="+mn-lt"/>
                          <a:ea typeface="Arial" charset="0"/>
                          <a:cs typeface="Arial" charset="0"/>
                        </a:rPr>
                        <a:t> </a:t>
                      </a:r>
                    </a:p>
                    <a:p>
                      <a:endParaRPr lang="en-US" sz="1300" dirty="0">
                        <a:effectLst/>
                        <a:latin typeface="+mn-lt"/>
                        <a:ea typeface="Arial" charset="0"/>
                        <a:cs typeface="Arial" charset="0"/>
                      </a:endParaRPr>
                    </a:p>
                    <a:p>
                      <a:r>
                        <a:rPr kumimoji="0" lang="en-US" altLang="en-US" sz="1300" b="0" i="0" u="none" strike="noStrike" cap="none" normalizeH="0" baseline="0" dirty="0">
                          <a:ln>
                            <a:noFill/>
                          </a:ln>
                          <a:solidFill>
                            <a:schemeClr val="tx1"/>
                          </a:solidFill>
                          <a:effectLst/>
                          <a:latin typeface="+mn-lt"/>
                          <a:ea typeface="Arial" charset="0"/>
                          <a:cs typeface="Arial" charset="0"/>
                        </a:rPr>
                        <a:t>Jose COSTA (Canada)</a:t>
                      </a:r>
                    </a:p>
                    <a:p>
                      <a:r>
                        <a:rPr kumimoji="0" lang="en-US" altLang="en-US" sz="1300" b="0" i="0" u="none" strike="noStrike" cap="none" normalizeH="0" baseline="0" dirty="0">
                          <a:ln>
                            <a:noFill/>
                          </a:ln>
                          <a:solidFill>
                            <a:schemeClr val="tx1"/>
                          </a:solidFill>
                          <a:effectLst/>
                          <a:latin typeface="+mn-lt"/>
                          <a:ea typeface="Arial" charset="0"/>
                          <a:cs typeface="Arial" charset="0"/>
                          <a:hlinkClick r:id="rId3"/>
                        </a:rPr>
                        <a:t>Jose.costa@ericsson.com</a:t>
                      </a:r>
                      <a:endParaRPr kumimoji="0" lang="en-US" altLang="en-US" sz="1300" b="0" i="0" u="none" strike="noStrike" cap="none" normalizeH="0" baseline="0" dirty="0">
                        <a:ln>
                          <a:noFill/>
                        </a:ln>
                        <a:solidFill>
                          <a:schemeClr val="tx1"/>
                        </a:solidFill>
                        <a:effectLst/>
                        <a:latin typeface="+mn-lt"/>
                        <a:ea typeface="Arial" charset="0"/>
                        <a:cs typeface="Arial"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1"/>
                  </a:ext>
                </a:extLst>
              </a:tr>
              <a:tr h="533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300" b="1" i="0" u="none" strike="noStrike" cap="none" normalizeH="0" baseline="0" dirty="0">
                          <a:ln>
                            <a:noFill/>
                          </a:ln>
                          <a:solidFill>
                            <a:srgbClr val="000000"/>
                          </a:solidFill>
                          <a:effectLst/>
                          <a:latin typeface="+mn-lt"/>
                          <a:ea typeface="MS PGothic"/>
                          <a:cs typeface="MS PGothic"/>
                        </a:rPr>
                        <a:t>SGT2A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a:ln>
                            <a:noFill/>
                          </a:ln>
                          <a:solidFill>
                            <a:schemeClr val="tx1"/>
                          </a:solidFill>
                          <a:effectLst/>
                          <a:latin typeface="+mn-lt"/>
                          <a:ea typeface="Calibri" pitchFamily="34" charset="0"/>
                          <a:cs typeface="Times New Roman" pitchFamily="18" charset="0"/>
                        </a:rPr>
                        <a:t>Radiolocation, Amateur, Maritime &amp; Aeronautical</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lang="en-US" sz="1300" kern="1200" dirty="0">
                          <a:solidFill>
                            <a:schemeClr val="tx1"/>
                          </a:solidFill>
                          <a:effectLst/>
                          <a:latin typeface="+mn-lt"/>
                          <a:ea typeface="+mn-ea"/>
                          <a:cs typeface="+mn-cs"/>
                        </a:rPr>
                        <a:t>1.1, 1.8, 1.9, 1.10, 9.1 (Issue 9.1.4)</a:t>
                      </a:r>
                      <a:r>
                        <a:rPr lang="en-US" sz="1300" dirty="0">
                          <a:effectLst/>
                          <a:latin typeface="+mn-lt"/>
                        </a:rPr>
                        <a:t> </a:t>
                      </a:r>
                      <a:endParaRPr kumimoji="0" lang="en-US" altLang="en-US" sz="1300" b="1" i="0" u="none" strike="noStrike" cap="none" normalizeH="0" baseline="0" dirty="0">
                        <a:ln>
                          <a:noFill/>
                        </a:ln>
                        <a:solidFill>
                          <a:schemeClr val="tx1"/>
                        </a:solidFill>
                        <a:effectLst/>
                        <a:latin typeface="+mn-lt"/>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r>
                        <a:rPr lang="en-US" sz="1300" kern="1200" dirty="0">
                          <a:solidFill>
                            <a:schemeClr val="tx1"/>
                          </a:solidFill>
                          <a:effectLst/>
                          <a:latin typeface="+mn-lt"/>
                          <a:ea typeface="Arial" charset="0"/>
                          <a:cs typeface="Arial" charset="0"/>
                        </a:rPr>
                        <a:t>Mike </a:t>
                      </a:r>
                      <a:r>
                        <a:rPr lang="en-US" sz="1300" kern="1200" baseline="0" dirty="0">
                          <a:solidFill>
                            <a:schemeClr val="tx1"/>
                          </a:solidFill>
                          <a:effectLst/>
                          <a:latin typeface="+mn-lt"/>
                          <a:ea typeface="Arial" charset="0"/>
                          <a:cs typeface="Arial" charset="0"/>
                        </a:rPr>
                        <a:t> </a:t>
                      </a:r>
                      <a:r>
                        <a:rPr lang="en-US" sz="1300" kern="1200" dirty="0">
                          <a:solidFill>
                            <a:schemeClr val="tx1"/>
                          </a:solidFill>
                          <a:effectLst/>
                          <a:latin typeface="+mn-lt"/>
                          <a:ea typeface="Arial" charset="0"/>
                          <a:cs typeface="Arial" charset="0"/>
                        </a:rPr>
                        <a:t>RAZI (Canada)</a:t>
                      </a:r>
                      <a:r>
                        <a:rPr lang="en-US" sz="1300" kern="1200" baseline="0" dirty="0">
                          <a:solidFill>
                            <a:schemeClr val="tx1"/>
                          </a:solidFill>
                          <a:effectLst/>
                          <a:latin typeface="+mn-lt"/>
                          <a:ea typeface="Arial" charset="0"/>
                          <a:cs typeface="Arial" charset="0"/>
                        </a:rPr>
                        <a:t> </a:t>
                      </a:r>
                    </a:p>
                    <a:p>
                      <a:r>
                        <a:rPr lang="en-US" sz="1300" u="sng" kern="1200" dirty="0">
                          <a:solidFill>
                            <a:schemeClr val="tx1"/>
                          </a:solidFill>
                          <a:effectLst/>
                          <a:latin typeface="+mn-lt"/>
                          <a:ea typeface="Arial" charset="0"/>
                          <a:cs typeface="Arial" charset="0"/>
                          <a:hlinkClick r:id="rId4"/>
                        </a:rPr>
                        <a:t>mrazi@storm.ca</a:t>
                      </a:r>
                      <a:r>
                        <a:rPr lang="en-US" sz="1300" dirty="0">
                          <a:effectLst/>
                          <a:latin typeface="+mn-lt"/>
                          <a:ea typeface="Arial" charset="0"/>
                          <a:cs typeface="Arial" charset="0"/>
                        </a:rPr>
                        <a:t> </a:t>
                      </a:r>
                      <a:endParaRPr kumimoji="0" lang="en-US" altLang="en-US" sz="1300" b="1" i="0" u="none" strike="noStrike" cap="none" normalizeH="0" baseline="0" dirty="0">
                        <a:ln>
                          <a:noFill/>
                        </a:ln>
                        <a:solidFill>
                          <a:schemeClr val="tx1"/>
                        </a:solidFill>
                        <a:effectLst/>
                        <a:latin typeface="+mn-lt"/>
                        <a:ea typeface="Arial" charset="0"/>
                        <a:cs typeface="Arial"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2"/>
                  </a:ext>
                </a:extLst>
              </a:tr>
              <a:tr h="609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300" b="1" i="0" u="none" strike="noStrike" cap="none" normalizeH="0" baseline="0" dirty="0">
                          <a:ln>
                            <a:noFill/>
                          </a:ln>
                          <a:solidFill>
                            <a:srgbClr val="000000"/>
                          </a:solidFill>
                          <a:effectLst/>
                          <a:latin typeface="+mn-lt"/>
                          <a:ea typeface="MS PGothic"/>
                          <a:cs typeface="MS PGothic"/>
                        </a:rPr>
                        <a:t>SGT2B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lang="en-US" sz="1300" b="1" kern="1200" dirty="0">
                          <a:solidFill>
                            <a:schemeClr val="tx1"/>
                          </a:solidFill>
                          <a:effectLst/>
                          <a:latin typeface="+mn-lt"/>
                          <a:ea typeface="+mn-ea"/>
                          <a:cs typeface="+mn-cs"/>
                        </a:rPr>
                        <a:t>Space Science</a:t>
                      </a:r>
                      <a:endParaRPr kumimoji="0" lang="en-US" altLang="en-US" sz="1300" b="1" i="0" u="none" strike="noStrike" cap="none" normalizeH="0" baseline="0" dirty="0">
                        <a:ln>
                          <a:noFill/>
                        </a:ln>
                        <a:solidFill>
                          <a:schemeClr val="tx1"/>
                        </a:solidFill>
                        <a:effectLst/>
                        <a:latin typeface="+mn-lt"/>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lang="en-US" sz="1300" kern="1200" dirty="0">
                          <a:solidFill>
                            <a:schemeClr val="tx1"/>
                          </a:solidFill>
                          <a:effectLst/>
                          <a:latin typeface="+mn-lt"/>
                          <a:ea typeface="+mn-ea"/>
                          <a:cs typeface="+mn-cs"/>
                        </a:rPr>
                        <a:t>1.2, 1.3, 1.7</a:t>
                      </a:r>
                      <a:r>
                        <a:rPr lang="en-US" sz="1300" dirty="0">
                          <a:effectLst/>
                          <a:latin typeface="+mn-lt"/>
                        </a:rPr>
                        <a:t> </a:t>
                      </a:r>
                      <a:endParaRPr kumimoji="0" lang="en-US" altLang="en-US" sz="1300" b="1" i="0" u="none" strike="noStrike" cap="none" normalizeH="0" baseline="0" dirty="0">
                        <a:ln>
                          <a:noFill/>
                        </a:ln>
                        <a:solidFill>
                          <a:schemeClr val="tx1"/>
                        </a:solidFill>
                        <a:effectLst/>
                        <a:latin typeface="+mn-lt"/>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r>
                        <a:rPr kumimoji="0" lang="en-US" altLang="en-US" sz="1300" b="0" i="0" u="none" strike="noStrike" cap="none" normalizeH="0" baseline="0" dirty="0">
                          <a:ln>
                            <a:noFill/>
                          </a:ln>
                          <a:solidFill>
                            <a:schemeClr val="tx1"/>
                          </a:solidFill>
                          <a:effectLst/>
                          <a:latin typeface="+mn-lt"/>
                          <a:ea typeface="Arial" charset="0"/>
                          <a:cs typeface="Arial" charset="0"/>
                        </a:rPr>
                        <a:t>Glenn </a:t>
                      </a:r>
                      <a:r>
                        <a:rPr kumimoji="0" lang="en-US" altLang="en-US" sz="1300" b="0" i="0" u="none" strike="noStrike" cap="none" normalizeH="0" baseline="0" dirty="0" err="1">
                          <a:ln>
                            <a:noFill/>
                          </a:ln>
                          <a:solidFill>
                            <a:schemeClr val="tx1"/>
                          </a:solidFill>
                          <a:effectLst/>
                          <a:latin typeface="+mn-lt"/>
                          <a:ea typeface="Arial" charset="0"/>
                          <a:cs typeface="Arial" charset="0"/>
                        </a:rPr>
                        <a:t>Feldhake</a:t>
                      </a:r>
                      <a:r>
                        <a:rPr kumimoji="0" lang="en-US" altLang="en-US" sz="1300" b="0" i="0" u="none" strike="noStrike" cap="none" normalizeH="0" baseline="0" dirty="0">
                          <a:ln>
                            <a:noFill/>
                          </a:ln>
                          <a:solidFill>
                            <a:schemeClr val="tx1"/>
                          </a:solidFill>
                          <a:effectLst/>
                          <a:latin typeface="+mn-lt"/>
                          <a:ea typeface="Arial" charset="0"/>
                          <a:cs typeface="Arial" charset="0"/>
                        </a:rPr>
                        <a:t> (USA)</a:t>
                      </a:r>
                    </a:p>
                    <a:p>
                      <a:r>
                        <a:rPr lang="en-US" sz="1300" b="0" i="0" kern="1200" dirty="0" err="1">
                          <a:solidFill>
                            <a:schemeClr val="tx1"/>
                          </a:solidFill>
                          <a:effectLst/>
                          <a:latin typeface="+mn-lt"/>
                          <a:ea typeface="+mn-ea"/>
                          <a:cs typeface="+mn-cs"/>
                        </a:rPr>
                        <a:t>glenn.s.feldhake@nasa.gov</a:t>
                      </a:r>
                      <a:endParaRPr kumimoji="0" lang="en-US" altLang="en-US" sz="1300" b="0" i="0" u="none" strike="noStrike" cap="none" normalizeH="0" baseline="0" dirty="0">
                        <a:ln>
                          <a:noFill/>
                        </a:ln>
                        <a:solidFill>
                          <a:schemeClr val="tx1"/>
                        </a:solidFill>
                        <a:effectLst/>
                        <a:latin typeface="+mn-lt"/>
                        <a:ea typeface="Arial" charset="0"/>
                        <a:cs typeface="Arial"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3"/>
                  </a:ext>
                </a:extLst>
              </a:tr>
              <a:tr h="1066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300" b="1" i="0" u="none" strike="noStrike" cap="none" normalizeH="0" baseline="0" dirty="0">
                          <a:ln>
                            <a:noFill/>
                          </a:ln>
                          <a:solidFill>
                            <a:srgbClr val="000000"/>
                          </a:solidFill>
                          <a:effectLst/>
                          <a:latin typeface="+mn-lt"/>
                          <a:ea typeface="MS PGothic"/>
                          <a:cs typeface="MS PGothic"/>
                        </a:rPr>
                        <a:t>SGT3</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300" b="1" i="0" u="none" strike="noStrike" cap="none" normalizeH="0" baseline="0" dirty="0">
                        <a:ln>
                          <a:noFill/>
                        </a:ln>
                        <a:solidFill>
                          <a:srgbClr val="000000"/>
                        </a:solidFill>
                        <a:effectLst/>
                        <a:latin typeface="+mn-lt"/>
                        <a:ea typeface="MS PGothic"/>
                        <a:cs typeface="MS PGothic"/>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defRPr/>
                      </a:pPr>
                      <a:r>
                        <a:rPr lang="en-US" sz="1300" kern="1200" dirty="0">
                          <a:solidFill>
                            <a:schemeClr val="tx1"/>
                          </a:solidFill>
                          <a:effectLst/>
                          <a:latin typeface="+mn-lt"/>
                          <a:ea typeface="+mn-ea"/>
                          <a:cs typeface="+mn-cs"/>
                        </a:rPr>
                        <a:t> </a:t>
                      </a:r>
                      <a:r>
                        <a:rPr lang="en-US" sz="1300" b="1" kern="1200" dirty="0">
                          <a:solidFill>
                            <a:schemeClr val="tx1"/>
                          </a:solidFill>
                          <a:effectLst/>
                          <a:latin typeface="+mn-lt"/>
                          <a:ea typeface="+mn-ea"/>
                          <a:cs typeface="+mn-cs"/>
                        </a:rPr>
                        <a:t>Satellite Regulatory</a:t>
                      </a:r>
                      <a:endParaRPr kumimoji="0" lang="en-US" altLang="en-US" sz="1300" b="1" i="0" u="none" strike="noStrike" cap="none" normalizeH="0" baseline="0" dirty="0">
                        <a:ln>
                          <a:noFill/>
                        </a:ln>
                        <a:solidFill>
                          <a:schemeClr val="tx1"/>
                        </a:solidFill>
                        <a:effectLst/>
                        <a:latin typeface="+mn-lt"/>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lang="en-US" sz="1300" kern="1200" dirty="0">
                          <a:solidFill>
                            <a:schemeClr val="tx1"/>
                          </a:solidFill>
                          <a:effectLst/>
                          <a:latin typeface="+mn-lt"/>
                          <a:ea typeface="+mn-ea"/>
                          <a:cs typeface="+mn-cs"/>
                        </a:rPr>
                        <a:t>1.4, 1.5, 1.6, 9.1 (Issue 9.1.9)</a:t>
                      </a:r>
                      <a:r>
                        <a:rPr lang="en-US" sz="1300" dirty="0">
                          <a:effectLst/>
                          <a:latin typeface="+mn-lt"/>
                        </a:rPr>
                        <a:t> </a:t>
                      </a:r>
                      <a:endParaRPr kumimoji="0" lang="en-US" altLang="en-US" sz="1300" b="1" i="0" u="none" strike="noStrike" cap="none" normalizeH="0" baseline="0" dirty="0">
                        <a:ln>
                          <a:noFill/>
                        </a:ln>
                        <a:solidFill>
                          <a:schemeClr val="tx1"/>
                        </a:solidFill>
                        <a:effectLst/>
                        <a:latin typeface="+mn-lt"/>
                        <a:ea typeface="Calibri" pitchFamily="34" charset="0"/>
                        <a:cs typeface="Times New Roman" pitchFamily="18" charset="0"/>
                      </a:endParaRPr>
                    </a:p>
                    <a:p>
                      <a:pPr marL="0" marR="0" lvl="0" indent="0" algn="l" defTabSz="457200" rtl="0" eaLnBrk="1" fontAlgn="base" latinLnBrk="0" hangingPunct="1">
                        <a:lnSpc>
                          <a:spcPct val="115000"/>
                        </a:lnSpc>
                        <a:spcBef>
                          <a:spcPct val="0"/>
                        </a:spcBef>
                        <a:spcAft>
                          <a:spcPct val="0"/>
                        </a:spcAft>
                        <a:buClrTx/>
                        <a:buSzTx/>
                        <a:buFontTx/>
                        <a:buNone/>
                        <a:tabLst/>
                      </a:pPr>
                      <a:r>
                        <a:rPr lang="en-US" sz="1300" kern="1200" dirty="0">
                          <a:solidFill>
                            <a:schemeClr val="tx1"/>
                          </a:solidFill>
                          <a:effectLst/>
                          <a:latin typeface="+mn-lt"/>
                          <a:ea typeface="+mn-ea"/>
                          <a:cs typeface="+mn-cs"/>
                        </a:rPr>
                        <a:t>7, 9.1 (Issues 9.1.3, 9.1.7), 9.2 (satellite), 9.3</a:t>
                      </a:r>
                      <a:r>
                        <a:rPr lang="en-US" sz="1300" dirty="0">
                          <a:effectLst/>
                          <a:latin typeface="+mn-lt"/>
                        </a:rPr>
                        <a:t> </a:t>
                      </a:r>
                      <a:endParaRPr kumimoji="0" lang="en-US" altLang="en-US" sz="1300" b="1" i="0" u="none" strike="noStrike" cap="none" normalizeH="0" baseline="0" dirty="0">
                        <a:ln>
                          <a:noFill/>
                        </a:ln>
                        <a:solidFill>
                          <a:schemeClr val="tx1"/>
                        </a:solidFill>
                        <a:effectLst/>
                        <a:latin typeface="+mn-lt"/>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r>
                        <a:rPr lang="en-US" sz="1300" kern="1200" dirty="0">
                          <a:solidFill>
                            <a:schemeClr val="tx1"/>
                          </a:solidFill>
                          <a:effectLst/>
                          <a:latin typeface="+mn-lt"/>
                          <a:ea typeface="+mn-ea"/>
                          <a:cs typeface="+mn-cs"/>
                        </a:rPr>
                        <a:t>Brandon MITCHELL</a:t>
                      </a:r>
                      <a:r>
                        <a:rPr lang="en-US" sz="1300" kern="1200" baseline="0" dirty="0">
                          <a:solidFill>
                            <a:schemeClr val="tx1"/>
                          </a:solidFill>
                          <a:effectLst/>
                          <a:latin typeface="+mn-lt"/>
                          <a:ea typeface="+mn-ea"/>
                          <a:cs typeface="+mn-cs"/>
                        </a:rPr>
                        <a:t> (USA) </a:t>
                      </a:r>
                      <a:r>
                        <a:rPr lang="en-US" sz="1300" dirty="0">
                          <a:effectLst/>
                          <a:latin typeface="+mn-lt"/>
                          <a:hlinkClick r:id="rId5"/>
                        </a:rPr>
                        <a:t>bmitchell@ntia.doc.gov</a:t>
                      </a:r>
                      <a:endParaRPr lang="en-US" sz="1300" dirty="0">
                        <a:effectLst/>
                        <a:latin typeface="+mn-lt"/>
                      </a:endParaRPr>
                    </a:p>
                    <a:p>
                      <a:endParaRPr lang="en-US" sz="1300" dirty="0">
                        <a:effectLst/>
                        <a:latin typeface="+mn-lt"/>
                      </a:endParaRPr>
                    </a:p>
                    <a:p>
                      <a:r>
                        <a:rPr lang="en-US" sz="1300" dirty="0">
                          <a:effectLst/>
                          <a:latin typeface="+mn-lt"/>
                        </a:rPr>
                        <a:t>Chantal BEAUMIER</a:t>
                      </a:r>
                    </a:p>
                    <a:p>
                      <a:r>
                        <a:rPr lang="en-US" sz="1300" dirty="0">
                          <a:effectLst/>
                          <a:latin typeface="+mn-lt"/>
                          <a:hlinkClick r:id="rId6"/>
                        </a:rPr>
                        <a:t>Chantal.beaumier@canada.ca</a:t>
                      </a:r>
                      <a:endParaRPr lang="en-US" sz="1300" dirty="0">
                        <a:effectLst/>
                        <a:latin typeface="+mn-lt"/>
                      </a:endParaRPr>
                    </a:p>
                    <a:p>
                      <a:endParaRPr lang="en-US" sz="1300" dirty="0">
                        <a:effectLst/>
                        <a:latin typeface="+mn-lt"/>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4"/>
                  </a:ext>
                </a:extLst>
              </a:tr>
              <a:tr h="694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300" b="1" i="0" u="none" strike="noStrike" cap="none" normalizeH="0" baseline="0" dirty="0">
                          <a:ln>
                            <a:noFill/>
                          </a:ln>
                          <a:solidFill>
                            <a:srgbClr val="000000"/>
                          </a:solidFill>
                          <a:effectLst/>
                          <a:latin typeface="+mn-lt"/>
                          <a:ea typeface="MS PGothic"/>
                          <a:cs typeface="MS PGothic"/>
                        </a:rPr>
                        <a:t>SGT4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a:ln>
                            <a:noFill/>
                          </a:ln>
                          <a:solidFill>
                            <a:schemeClr val="tx1"/>
                          </a:solidFill>
                          <a:effectLst/>
                          <a:latin typeface="+mn-lt"/>
                          <a:ea typeface="Calibri" pitchFamily="34" charset="0"/>
                          <a:cs typeface="Times New Roman" pitchFamily="18" charset="0"/>
                        </a:rPr>
                        <a:t>General  Regulatory, Future Work &amp; Other</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defRPr/>
                      </a:pPr>
                      <a:r>
                        <a:rPr lang="en-US" sz="1300" kern="1200" dirty="0">
                          <a:solidFill>
                            <a:schemeClr val="tx1"/>
                          </a:solidFill>
                          <a:effectLst/>
                          <a:latin typeface="+mn-lt"/>
                          <a:ea typeface="+mn-ea"/>
                          <a:cs typeface="+mn-cs"/>
                        </a:rPr>
                        <a:t>2, 4, 8, 9.2 (non-satellite), 10</a:t>
                      </a:r>
                    </a:p>
                    <a:p>
                      <a:pPr marL="0" marR="0" lvl="0" indent="0" algn="l" defTabSz="457200" rtl="0" eaLnBrk="1" fontAlgn="base" latinLnBrk="0" hangingPunct="1">
                        <a:lnSpc>
                          <a:spcPct val="115000"/>
                        </a:lnSpc>
                        <a:spcBef>
                          <a:spcPct val="0"/>
                        </a:spcBef>
                        <a:spcAft>
                          <a:spcPct val="0"/>
                        </a:spcAft>
                        <a:buClrTx/>
                        <a:buSzTx/>
                        <a:buFontTx/>
                        <a:buNone/>
                        <a:tabLst/>
                      </a:pPr>
                      <a:endParaRPr kumimoji="0" lang="en-US" altLang="en-US" sz="1300" b="1" i="0" u="none" strike="noStrike" cap="none" normalizeH="0" baseline="0" dirty="0">
                        <a:ln>
                          <a:noFill/>
                        </a:ln>
                        <a:solidFill>
                          <a:schemeClr val="tx1"/>
                        </a:solidFill>
                        <a:effectLst/>
                        <a:latin typeface="+mn-lt"/>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r>
                        <a:rPr lang="pt-PT" sz="1300" kern="1200" dirty="0">
                          <a:solidFill>
                            <a:schemeClr val="tx1"/>
                          </a:solidFill>
                          <a:effectLst/>
                          <a:latin typeface="+mn-lt"/>
                          <a:ea typeface="+mn-ea"/>
                          <a:cs typeface="+mn-cs"/>
                        </a:rPr>
                        <a:t>Victor </a:t>
                      </a:r>
                      <a:r>
                        <a:rPr lang="en-US" sz="1300" kern="1200" dirty="0">
                          <a:solidFill>
                            <a:schemeClr val="tx1"/>
                          </a:solidFill>
                          <a:effectLst/>
                          <a:latin typeface="+mn-lt"/>
                          <a:ea typeface="+mn-ea"/>
                          <a:cs typeface="+mn-cs"/>
                        </a:rPr>
                        <a:t>MARTINEZ</a:t>
                      </a:r>
                      <a:r>
                        <a:rPr lang="en-US" sz="1300" kern="1200" baseline="0" dirty="0">
                          <a:solidFill>
                            <a:schemeClr val="tx1"/>
                          </a:solidFill>
                          <a:effectLst/>
                          <a:latin typeface="+mn-lt"/>
                          <a:ea typeface="+mn-ea"/>
                          <a:cs typeface="+mn-cs"/>
                        </a:rPr>
                        <a:t> (Mexico)</a:t>
                      </a:r>
                      <a:endParaRPr lang="en-US" sz="1300" kern="1200" dirty="0">
                        <a:solidFill>
                          <a:schemeClr val="tx1"/>
                        </a:solidFill>
                        <a:effectLst/>
                        <a:latin typeface="+mn-lt"/>
                        <a:ea typeface="+mn-ea"/>
                        <a:cs typeface="+mn-cs"/>
                      </a:endParaRPr>
                    </a:p>
                    <a:p>
                      <a:r>
                        <a:rPr lang="es-MX" sz="1300" u="sng" kern="1200" dirty="0">
                          <a:solidFill>
                            <a:schemeClr val="tx1"/>
                          </a:solidFill>
                          <a:effectLst/>
                          <a:latin typeface="+mn-lt"/>
                          <a:ea typeface="+mn-ea"/>
                          <a:cs typeface="+mn-cs"/>
                        </a:rPr>
                        <a:t>victor.martinezv@ift.org.mx</a:t>
                      </a:r>
                      <a:r>
                        <a:rPr lang="en-US" sz="1300" dirty="0">
                          <a:effectLst/>
                          <a:latin typeface="+mn-lt"/>
                        </a:rPr>
                        <a:t> </a:t>
                      </a:r>
                    </a:p>
                    <a:p>
                      <a:endParaRPr kumimoji="0" lang="en-US" altLang="en-US" sz="1300" b="1" i="0" u="none" strike="noStrike" cap="none" normalizeH="0" baseline="0" dirty="0">
                        <a:ln>
                          <a:noFill/>
                        </a:ln>
                        <a:solidFill>
                          <a:schemeClr val="tx1"/>
                        </a:solidFill>
                        <a:effectLst/>
                        <a:latin typeface="+mn-lt"/>
                        <a:ea typeface="Calibri" pitchFamily="34" charset="0"/>
                        <a:cs typeface="Times New Roman" pitchFamily="18" charset="0"/>
                      </a:endParaRPr>
                    </a:p>
                    <a:p>
                      <a:r>
                        <a:rPr kumimoji="0" lang="en-US" altLang="en-US" sz="1300" b="0" i="0" u="none" strike="noStrike" cap="none" normalizeH="0" baseline="0" dirty="0">
                          <a:ln>
                            <a:noFill/>
                          </a:ln>
                          <a:solidFill>
                            <a:schemeClr val="tx1"/>
                          </a:solidFill>
                          <a:effectLst/>
                          <a:latin typeface="+mn-lt"/>
                          <a:ea typeface="Calibri" pitchFamily="34" charset="0"/>
                          <a:cs typeface="Times New Roman" pitchFamily="18" charset="0"/>
                        </a:rPr>
                        <a:t>Martha SUAREZ</a:t>
                      </a:r>
                    </a:p>
                    <a:p>
                      <a:r>
                        <a:rPr kumimoji="0" lang="en-US" altLang="en-US" sz="1300" b="0" i="0" u="none" strike="noStrike" cap="none" normalizeH="0" baseline="0" dirty="0">
                          <a:ln>
                            <a:noFill/>
                          </a:ln>
                          <a:solidFill>
                            <a:schemeClr val="tx1"/>
                          </a:solidFill>
                          <a:effectLst/>
                          <a:latin typeface="+mn-lt"/>
                          <a:ea typeface="Calibri" pitchFamily="34" charset="0"/>
                          <a:cs typeface="Times New Roman" pitchFamily="18" charset="0"/>
                          <a:hlinkClick r:id="rId7"/>
                        </a:rPr>
                        <a:t>Martha.suarez@ane.gov.co</a:t>
                      </a:r>
                      <a:endParaRPr kumimoji="0" lang="en-US" altLang="en-US" sz="1300" b="0" i="0" u="none" strike="noStrike" cap="none" normalizeH="0" baseline="0" dirty="0">
                        <a:ln>
                          <a:noFill/>
                        </a:ln>
                        <a:solidFill>
                          <a:schemeClr val="tx1"/>
                        </a:solidFill>
                        <a:effectLst/>
                        <a:latin typeface="+mn-lt"/>
                        <a:ea typeface="Calibri" pitchFamily="34" charset="0"/>
                        <a:cs typeface="Times New Roman" pitchFamily="18" charset="0"/>
                      </a:endParaRPr>
                    </a:p>
                    <a:p>
                      <a:endParaRPr kumimoji="0" lang="en-US" altLang="en-US" sz="1300" b="0" i="0" u="none" strike="noStrike" cap="none" normalizeH="0" baseline="0" dirty="0">
                        <a:ln>
                          <a:noFill/>
                        </a:ln>
                        <a:solidFill>
                          <a:schemeClr val="tx1"/>
                        </a:solidFill>
                        <a:effectLst/>
                        <a:latin typeface="+mn-lt"/>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5"/>
                  </a:ext>
                </a:extLst>
              </a:tr>
            </a:tbl>
          </a:graphicData>
        </a:graphic>
      </p:graphicFrame>
      <p:sp>
        <p:nvSpPr>
          <p:cNvPr id="19495" name="Slide Number Placeholder 9"/>
          <p:cNvSpPr>
            <a:spLocks noGrp="1"/>
          </p:cNvSpPr>
          <p:nvPr>
            <p:ph type="sldNum" sz="quarter" idx="11"/>
          </p:nvPr>
        </p:nvSpPr>
        <p:spPr bwMode="auto">
          <a:noFill/>
          <a:ln>
            <a:miter lim="800000"/>
            <a:headEnd/>
            <a:tailEnd/>
          </a:ln>
        </p:spPr>
        <p:txBody>
          <a:bodyPr/>
          <a:lstStyle/>
          <a:p>
            <a:fld id="{09800E33-9C13-4FBF-824B-D5EF022E44A4}" type="slidenum">
              <a:rPr lang="en-US" smtClean="0">
                <a:ea typeface="MS PGothic"/>
                <a:cs typeface="MS PGothic"/>
              </a:rPr>
              <a:pPr/>
              <a:t>3</a:t>
            </a:fld>
            <a:endParaRPr lang="en-US">
              <a:ea typeface="MS PGothic"/>
              <a:cs typeface="MS PGothic"/>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07682711-1E03-4134-A43D-7AD1EBDEE737}" type="slidenum">
              <a:rPr lang="en-US" smtClean="0"/>
              <a:pPr>
                <a:defRPr/>
              </a:pPr>
              <a:t>30</a:t>
            </a:fld>
            <a:endParaRPr lang="en-US"/>
          </a:p>
        </p:txBody>
      </p:sp>
      <p:sp>
        <p:nvSpPr>
          <p:cNvPr id="6" name="Title 1"/>
          <p:cNvSpPr>
            <a:spLocks noGrp="1"/>
          </p:cNvSpPr>
          <p:nvPr>
            <p:ph type="title"/>
          </p:nvPr>
        </p:nvSpPr>
        <p:spPr>
          <a:xfrm>
            <a:off x="152400" y="838200"/>
            <a:ext cx="8229600" cy="1143000"/>
          </a:xfrm>
        </p:spPr>
        <p:txBody>
          <a:bodyPr/>
          <a:lstStyle/>
          <a:p>
            <a:r>
              <a:rPr lang="en-CA" altLang="en-US" sz="2400" dirty="0">
                <a:ea typeface="MS PGothic"/>
              </a:rPr>
              <a:t>Agenda Item 1.1:</a:t>
            </a:r>
            <a:r>
              <a:rPr lang="en-US" altLang="en-US" sz="2400" b="0" i="1" dirty="0">
                <a:ea typeface="MS PGothic"/>
              </a:rPr>
              <a:t>  </a:t>
            </a:r>
            <a:r>
              <a:rPr lang="en-US" altLang="en-US" sz="2400" i="1" dirty="0"/>
              <a:t>Consideration of the band 50</a:t>
            </a:r>
            <a:r>
              <a:rPr lang="en-US" sz="2400" i="1" dirty="0"/>
              <a:t>-54 MHz to the amateur service in Region 1 (1 of 2)</a:t>
            </a:r>
            <a:endParaRPr lang="en-US" altLang="en-US" sz="2400" i="1" dirty="0">
              <a:ea typeface="MS PGothic"/>
            </a:endParaRPr>
          </a:p>
        </p:txBody>
      </p:sp>
      <p:sp>
        <p:nvSpPr>
          <p:cNvPr id="8" name="Content Placeholder 1"/>
          <p:cNvSpPr txBox="1">
            <a:spLocks/>
          </p:cNvSpPr>
          <p:nvPr/>
        </p:nvSpPr>
        <p:spPr bwMode="auto">
          <a:xfrm>
            <a:off x="457200" y="18288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defRPr/>
            </a:pPr>
            <a:r>
              <a:rPr lang="en-CA" sz="2000" b="1" dirty="0"/>
              <a:t>Inter-American Proposal </a:t>
            </a:r>
          </a:p>
          <a:p>
            <a:pPr marL="0" indent="0">
              <a:lnSpc>
                <a:spcPct val="90000"/>
              </a:lnSpc>
              <a:buNone/>
              <a:defRPr/>
            </a:pPr>
            <a:r>
              <a:rPr lang="en-US" sz="2000" b="1" dirty="0"/>
              <a:t>Argentina, Brazil, Bahamas, Canada, Colombia, [Paraguay],[United States of America, Uruguay</a:t>
            </a:r>
          </a:p>
          <a:p>
            <a:pPr marL="0" indent="0">
              <a:buNone/>
            </a:pPr>
            <a:endParaRPr lang="en-US" sz="2000" b="1" u="sng" dirty="0"/>
          </a:p>
          <a:p>
            <a:pPr marL="0" indent="0">
              <a:buNone/>
            </a:pPr>
            <a:r>
              <a:rPr lang="en-US" sz="2000" b="1" u="sng" dirty="0"/>
              <a:t>NOC</a:t>
            </a:r>
            <a:r>
              <a:rPr lang="en-US" sz="2000" b="1" dirty="0"/>
              <a:t> 	</a:t>
            </a:r>
            <a:r>
              <a:rPr lang="en-US" sz="2000" dirty="0"/>
              <a:t>IAP/1.1/1</a:t>
            </a:r>
          </a:p>
          <a:p>
            <a:pPr marL="0" indent="0">
              <a:buNone/>
            </a:pPr>
            <a:br>
              <a:rPr lang="en-AU" sz="2000" b="1" dirty="0"/>
            </a:br>
            <a:r>
              <a:rPr lang="en-US" sz="2000" b="1" dirty="0"/>
              <a:t>Reasons</a:t>
            </a:r>
            <a:r>
              <a:rPr lang="en-US" sz="2000" dirty="0"/>
              <a:t>: WRC-19 agenda item 1.1 is a Region 1 issue. Any changes made to the Radio Regulations under WRC-19 agenda item 1.1 must not impact the existing allocation to the Amateur Service in 50-54 MHz in Region 2, nor subject Region 2 to any changed procedural or regulatory provisions.</a:t>
            </a:r>
          </a:p>
          <a:p>
            <a:pPr marL="0" indent="0">
              <a:buNone/>
            </a:pPr>
            <a:endParaRPr lang="en-US" sz="2000" dirty="0"/>
          </a:p>
          <a:p>
            <a:pPr marL="0" indent="0">
              <a:buNone/>
            </a:pPr>
            <a:r>
              <a:rPr lang="en-US" sz="1800" i="1" dirty="0"/>
              <a:t>Coordinator: </a:t>
            </a:r>
            <a:r>
              <a:rPr lang="en-US" sz="1800" dirty="0" err="1"/>
              <a:t>Flávio</a:t>
            </a:r>
            <a:r>
              <a:rPr lang="en-US" sz="1800" dirty="0"/>
              <a:t> A. B. </a:t>
            </a:r>
            <a:r>
              <a:rPr lang="en-US" sz="1800" dirty="0" err="1"/>
              <a:t>Archangelo</a:t>
            </a:r>
            <a:r>
              <a:rPr lang="en-US" sz="1800" dirty="0"/>
              <a:t> (B)  </a:t>
            </a:r>
            <a:r>
              <a:rPr lang="en-US" sz="1800" dirty="0">
                <a:hlinkClick r:id="rId2"/>
              </a:rPr>
              <a:t>flavio.archangelo@ties.itu.int</a:t>
            </a:r>
            <a:endParaRPr lang="en-US" sz="1800" dirty="0"/>
          </a:p>
          <a:p>
            <a:pPr marL="0" indent="0">
              <a:buNone/>
            </a:pPr>
            <a:r>
              <a:rPr lang="en-US" sz="1800" i="1" dirty="0"/>
              <a:t>Alt. Coordinator: </a:t>
            </a:r>
            <a:r>
              <a:rPr lang="en-US" sz="1800" dirty="0"/>
              <a:t>Jonathan </a:t>
            </a:r>
            <a:r>
              <a:rPr lang="en-US" sz="1800" dirty="0" err="1"/>
              <a:t>Siverling</a:t>
            </a:r>
            <a:r>
              <a:rPr lang="en-US" sz="1800" dirty="0"/>
              <a:t> (USA) </a:t>
            </a:r>
            <a:r>
              <a:rPr lang="en-US" sz="1800" dirty="0">
                <a:hlinkClick r:id="rId3"/>
              </a:rPr>
              <a:t>jsiverling@arrl.org</a:t>
            </a:r>
            <a:r>
              <a:rPr lang="en-US" sz="1800" dirty="0"/>
              <a:t>	</a:t>
            </a:r>
          </a:p>
          <a:p>
            <a:endParaRPr lang="en-US" sz="2400" dirty="0"/>
          </a:p>
          <a:p>
            <a:endParaRPr lang="en-US" sz="2400" dirty="0"/>
          </a:p>
          <a:p>
            <a:pPr marL="0" indent="0">
              <a:buNone/>
            </a:pPr>
            <a:endParaRPr lang="en-US" sz="2400" dirty="0"/>
          </a:p>
          <a:p>
            <a:pPr defTabSz="914400" eaLnBrk="1" fontAlgn="auto" hangingPunct="1">
              <a:spcBef>
                <a:spcPts val="0"/>
              </a:spcBef>
              <a:spcAft>
                <a:spcPts val="0"/>
              </a:spcAft>
              <a:buFontTx/>
              <a:buNone/>
              <a:defRPr/>
            </a:pPr>
            <a:endParaRPr lang="en-US" sz="2400" dirty="0"/>
          </a:p>
          <a:p>
            <a:pPr defTabSz="914400" eaLnBrk="1" fontAlgn="auto" hangingPunct="1">
              <a:spcBef>
                <a:spcPts val="0"/>
              </a:spcBef>
              <a:spcAft>
                <a:spcPts val="0"/>
              </a:spcAft>
              <a:buFontTx/>
              <a:buNone/>
              <a:defRPr/>
            </a:pPr>
            <a:endParaRPr lang="en-US" dirty="0"/>
          </a:p>
          <a:p>
            <a:pPr defTabSz="914400" eaLnBrk="1" fontAlgn="auto" hangingPunct="1">
              <a:spcBef>
                <a:spcPts val="0"/>
              </a:spcBef>
              <a:spcAft>
                <a:spcPts val="0"/>
              </a:spcAft>
              <a:buFontTx/>
              <a:buNone/>
              <a:defRPr/>
            </a:pPr>
            <a:endParaRPr lang="en-US" dirty="0"/>
          </a:p>
          <a:p>
            <a:pPr defTabSz="914400" eaLnBrk="1" fontAlgn="auto" hangingPunct="1">
              <a:spcBef>
                <a:spcPts val="0"/>
              </a:spcBef>
              <a:spcAft>
                <a:spcPts val="0"/>
              </a:spcAft>
              <a:buFontTx/>
              <a:buNone/>
              <a:defRPr/>
            </a:pPr>
            <a:endParaRPr lang="en-US" dirty="0"/>
          </a:p>
          <a:p>
            <a:pPr defTabSz="914400" eaLnBrk="1" fontAlgn="auto" hangingPunct="1">
              <a:spcBef>
                <a:spcPts val="0"/>
              </a:spcBef>
              <a:spcAft>
                <a:spcPts val="0"/>
              </a:spcAft>
              <a:buFontTx/>
              <a:buNone/>
              <a:defRPr/>
            </a:pPr>
            <a:endParaRPr lang="en-US" dirty="0"/>
          </a:p>
          <a:p>
            <a:pPr defTabSz="914400" eaLnBrk="1" fontAlgn="auto" hangingPunct="1">
              <a:spcBef>
                <a:spcPts val="0"/>
              </a:spcBef>
              <a:spcAft>
                <a:spcPts val="0"/>
              </a:spcAft>
              <a:buFontTx/>
              <a:buNone/>
              <a:defRPr/>
            </a:pPr>
            <a:endParaRPr lang="en-US" dirty="0"/>
          </a:p>
          <a:p>
            <a:pPr defTabSz="914400" eaLnBrk="1" fontAlgn="auto" hangingPunct="1">
              <a:spcBef>
                <a:spcPts val="0"/>
              </a:spcBef>
              <a:spcAft>
                <a:spcPts val="0"/>
              </a:spcAft>
              <a:buFontTx/>
              <a:buNone/>
              <a:defRPr/>
            </a:pPr>
            <a:endParaRPr lang="en-US" dirty="0"/>
          </a:p>
          <a:p>
            <a:pPr defTabSz="914400" eaLnBrk="1" fontAlgn="auto" hangingPunct="1">
              <a:spcBef>
                <a:spcPts val="0"/>
              </a:spcBef>
              <a:spcAft>
                <a:spcPts val="0"/>
              </a:spcAft>
              <a:buFontTx/>
              <a:buNone/>
              <a:defRPr/>
            </a:pPr>
            <a:endParaRPr lang="en-US" dirty="0"/>
          </a:p>
          <a:p>
            <a:pPr defTabSz="914400" eaLnBrk="1" fontAlgn="auto" hangingPunct="1">
              <a:spcBef>
                <a:spcPts val="0"/>
              </a:spcBef>
              <a:spcAft>
                <a:spcPts val="0"/>
              </a:spcAft>
            </a:pPr>
            <a:endParaRPr lang="en-US" altLang="en-US" i="1" dirty="0">
              <a:solidFill>
                <a:srgbClr val="FF0000"/>
              </a:solidFill>
              <a:latin typeface="Calibri" pitchFamily="34" charset="0"/>
              <a:ea typeface="Arial Unicode MS" pitchFamily="34" charset="-128"/>
              <a:cs typeface="Arial Unicode MS" pitchFamily="34" charset="-128"/>
            </a:endParaRPr>
          </a:p>
          <a:p>
            <a:pPr defTabSz="914400" eaLnBrk="1" fontAlgn="auto" hangingPunct="1">
              <a:spcBef>
                <a:spcPts val="0"/>
              </a:spcBef>
              <a:spcAft>
                <a:spcPts val="0"/>
              </a:spcAft>
            </a:pPr>
            <a:endParaRPr lang="en-US" altLang="en-US" i="1" dirty="0">
              <a:solidFill>
                <a:srgbClr val="FF0000"/>
              </a:solidFill>
              <a:latin typeface="Calibri" pitchFamily="34" charset="0"/>
              <a:ea typeface="Arial Unicode MS" pitchFamily="34" charset="-128"/>
              <a:cs typeface="Arial Unicode MS" pitchFamily="34" charset="-128"/>
            </a:endParaRPr>
          </a:p>
          <a:p>
            <a:pPr defTabSz="914400" eaLnBrk="1" fontAlgn="auto" hangingPunct="1">
              <a:spcBef>
                <a:spcPts val="0"/>
              </a:spcBef>
              <a:spcAft>
                <a:spcPts val="0"/>
              </a:spcAft>
            </a:pPr>
            <a:endParaRPr lang="en-US" altLang="en-US" i="1" dirty="0">
              <a:solidFill>
                <a:srgbClr val="FF0000"/>
              </a:solidFill>
              <a:latin typeface="Calibri" pitchFamily="34" charset="0"/>
              <a:ea typeface="Arial Unicode MS" pitchFamily="34" charset="-128"/>
              <a:cs typeface="Arial Unicode MS" pitchFamily="34" charset="-128"/>
            </a:endParaRPr>
          </a:p>
          <a:p>
            <a:pPr defTabSz="914400" eaLnBrk="1" fontAlgn="auto" hangingPunct="1">
              <a:spcBef>
                <a:spcPts val="0"/>
              </a:spcBef>
              <a:spcAft>
                <a:spcPts val="0"/>
              </a:spcAft>
            </a:pPr>
            <a:r>
              <a:rPr lang="en-US" altLang="en-US" i="1" dirty="0">
                <a:solidFill>
                  <a:srgbClr val="FF0000"/>
                </a:solidFill>
                <a:latin typeface="Calibri" pitchFamily="34" charset="0"/>
                <a:ea typeface="Arial Unicode MS" pitchFamily="34" charset="-128"/>
                <a:cs typeface="Arial Unicode MS" pitchFamily="34" charset="-128"/>
              </a:rPr>
              <a:t>Issue Coordinator:  </a:t>
            </a:r>
            <a:r>
              <a:rPr lang="en-US" dirty="0" err="1"/>
              <a:t>Flávio</a:t>
            </a:r>
            <a:r>
              <a:rPr lang="en-US" dirty="0"/>
              <a:t> ARCHANGELO (B) </a:t>
            </a:r>
            <a:r>
              <a:rPr lang="en-US" u="sng" dirty="0"/>
              <a:t>Flavio.archangelo@labre.org.br</a:t>
            </a:r>
            <a:r>
              <a:rPr lang="en-US" dirty="0"/>
              <a:t> </a:t>
            </a:r>
          </a:p>
        </p:txBody>
      </p:sp>
    </p:spTree>
    <p:extLst>
      <p:ext uri="{BB962C8B-B14F-4D97-AF65-F5344CB8AC3E}">
        <p14:creationId xmlns:p14="http://schemas.microsoft.com/office/powerpoint/2010/main" val="1062310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07682711-1E03-4134-A43D-7AD1EBDEE737}" type="slidenum">
              <a:rPr lang="en-US" smtClean="0"/>
              <a:pPr>
                <a:defRPr/>
              </a:pPr>
              <a:t>31</a:t>
            </a:fld>
            <a:endParaRPr lang="en-US"/>
          </a:p>
        </p:txBody>
      </p:sp>
      <p:sp>
        <p:nvSpPr>
          <p:cNvPr id="6" name="Title 1"/>
          <p:cNvSpPr>
            <a:spLocks noGrp="1"/>
          </p:cNvSpPr>
          <p:nvPr>
            <p:ph type="title"/>
          </p:nvPr>
        </p:nvSpPr>
        <p:spPr>
          <a:xfrm>
            <a:off x="152400" y="838200"/>
            <a:ext cx="8229600" cy="1143000"/>
          </a:xfrm>
        </p:spPr>
        <p:txBody>
          <a:bodyPr/>
          <a:lstStyle/>
          <a:p>
            <a:r>
              <a:rPr lang="en-CA" altLang="en-US" sz="2400" dirty="0">
                <a:ea typeface="MS PGothic"/>
              </a:rPr>
              <a:t>Agenda Item 1.1:</a:t>
            </a:r>
            <a:r>
              <a:rPr lang="en-US" altLang="en-US" sz="2400" b="0" i="1" dirty="0">
                <a:ea typeface="MS PGothic"/>
              </a:rPr>
              <a:t>  </a:t>
            </a:r>
            <a:r>
              <a:rPr lang="en-US" altLang="en-US" sz="2400" i="1" dirty="0"/>
              <a:t>Consideration of the band 50</a:t>
            </a:r>
            <a:r>
              <a:rPr lang="en-US" sz="2400" i="1" dirty="0"/>
              <a:t>-54 MHz to the amateur service in Region 1 (2 of 2)</a:t>
            </a:r>
            <a:endParaRPr lang="en-US" altLang="en-US" sz="2400" i="1" dirty="0">
              <a:ea typeface="MS PGothic"/>
            </a:endParaRPr>
          </a:p>
        </p:txBody>
      </p:sp>
      <p:sp>
        <p:nvSpPr>
          <p:cNvPr id="8" name="Content Placeholder 1"/>
          <p:cNvSpPr txBox="1">
            <a:spLocks/>
          </p:cNvSpPr>
          <p:nvPr/>
        </p:nvSpPr>
        <p:spPr bwMode="auto">
          <a:xfrm>
            <a:off x="457200" y="1828800"/>
            <a:ext cx="82296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defRPr/>
            </a:pPr>
            <a:r>
              <a:rPr lang="en-CA" sz="2000" b="1" dirty="0"/>
              <a:t>Inter-American Proposal </a:t>
            </a:r>
          </a:p>
          <a:p>
            <a:pPr marL="0" indent="0">
              <a:lnSpc>
                <a:spcPct val="90000"/>
              </a:lnSpc>
              <a:buNone/>
              <a:defRPr/>
            </a:pPr>
            <a:r>
              <a:rPr lang="en-US" sz="2000" b="1" dirty="0"/>
              <a:t>Argentina, Brazil, Bahamas, Canada, Colombia, [Paraguay],[United States of America, Uruguay</a:t>
            </a:r>
          </a:p>
          <a:p>
            <a:pPr marL="0" indent="0">
              <a:buNone/>
            </a:pPr>
            <a:endParaRPr lang="en-US" sz="2000" b="1" u="sng" dirty="0"/>
          </a:p>
          <a:p>
            <a:pPr marL="0" indent="0">
              <a:buNone/>
            </a:pPr>
            <a:r>
              <a:rPr lang="en-US" sz="2000" dirty="0"/>
              <a:t>IAP/1.1/2</a:t>
            </a:r>
          </a:p>
          <a:p>
            <a:pPr marL="0" indent="0">
              <a:buNone/>
            </a:pPr>
            <a:br>
              <a:rPr lang="en-AU" sz="2000" b="1" dirty="0"/>
            </a:br>
            <a:r>
              <a:rPr lang="en-US" sz="2000" b="1" dirty="0"/>
              <a:t>Reasons</a:t>
            </a:r>
            <a:r>
              <a:rPr lang="en-US" sz="2000" dirty="0"/>
              <a:t>: Given that WRC-19 agenda item 1.1 is a Region 1 issue. No change is proposed for Region 1.  Furthermore, any changes made to the Radio Regulations under WRC-19 agenda item 1.1 must not impact the existing allocation to the Amateur Service in 50-54 MHz in Region 2, nor subject Region 2 to any changed procedural or regulatory provisions.</a:t>
            </a:r>
          </a:p>
          <a:p>
            <a:pPr marL="0" indent="0">
              <a:buNone/>
            </a:pPr>
            <a:endParaRPr lang="en-US" sz="1800" b="1" i="1" dirty="0"/>
          </a:p>
          <a:p>
            <a:pPr marL="0" indent="0">
              <a:buNone/>
            </a:pPr>
            <a:r>
              <a:rPr lang="en-US" sz="1800" i="1" dirty="0"/>
              <a:t>Coordinator: </a:t>
            </a:r>
            <a:r>
              <a:rPr lang="en-US" sz="1800" dirty="0" err="1"/>
              <a:t>Flávio</a:t>
            </a:r>
            <a:r>
              <a:rPr lang="en-US" sz="1800" dirty="0"/>
              <a:t> A. B. </a:t>
            </a:r>
            <a:r>
              <a:rPr lang="en-US" sz="1800" dirty="0" err="1"/>
              <a:t>Archangelo</a:t>
            </a:r>
            <a:r>
              <a:rPr lang="en-US" sz="1800" dirty="0"/>
              <a:t> (B)  </a:t>
            </a:r>
            <a:r>
              <a:rPr lang="en-US" sz="1800" dirty="0">
                <a:hlinkClick r:id="rId2"/>
              </a:rPr>
              <a:t>flavio.archangelo@ties.itu.int</a:t>
            </a:r>
            <a:endParaRPr lang="en-US" sz="1800" dirty="0"/>
          </a:p>
          <a:p>
            <a:pPr marL="0" indent="0">
              <a:buNone/>
            </a:pPr>
            <a:r>
              <a:rPr lang="en-US" sz="1800" i="1" dirty="0"/>
              <a:t>Alt. Coordinator:</a:t>
            </a:r>
            <a:r>
              <a:rPr lang="en-US" sz="1800" dirty="0"/>
              <a:t> Jonathan </a:t>
            </a:r>
            <a:r>
              <a:rPr lang="en-US" sz="1800" dirty="0" err="1"/>
              <a:t>Siverling</a:t>
            </a:r>
            <a:r>
              <a:rPr lang="en-US" sz="1800" dirty="0"/>
              <a:t> (USA) </a:t>
            </a:r>
            <a:r>
              <a:rPr lang="en-US" sz="1800" dirty="0">
                <a:hlinkClick r:id="rId3"/>
              </a:rPr>
              <a:t>jsiverling@arrl.org</a:t>
            </a:r>
            <a:r>
              <a:rPr lang="en-US" sz="1800" dirty="0"/>
              <a:t>	</a:t>
            </a:r>
          </a:p>
          <a:p>
            <a:pPr marL="0" indent="0">
              <a:buNone/>
            </a:pPr>
            <a:endParaRPr lang="en-US" sz="2400" dirty="0"/>
          </a:p>
          <a:p>
            <a:endParaRPr lang="en-US" sz="2400" dirty="0"/>
          </a:p>
          <a:p>
            <a:pPr marL="0" indent="0">
              <a:buNone/>
            </a:pPr>
            <a:endParaRPr lang="en-US" sz="2400" dirty="0"/>
          </a:p>
          <a:p>
            <a:pPr defTabSz="914400" eaLnBrk="1" fontAlgn="auto" hangingPunct="1">
              <a:spcBef>
                <a:spcPts val="0"/>
              </a:spcBef>
              <a:spcAft>
                <a:spcPts val="0"/>
              </a:spcAft>
              <a:buFontTx/>
              <a:buNone/>
              <a:defRPr/>
            </a:pPr>
            <a:endParaRPr lang="en-US" sz="2400" dirty="0"/>
          </a:p>
          <a:p>
            <a:pPr defTabSz="914400" eaLnBrk="1" fontAlgn="auto" hangingPunct="1">
              <a:spcBef>
                <a:spcPts val="0"/>
              </a:spcBef>
              <a:spcAft>
                <a:spcPts val="0"/>
              </a:spcAft>
              <a:buFontTx/>
              <a:buNone/>
              <a:defRPr/>
            </a:pPr>
            <a:endParaRPr lang="en-US" dirty="0"/>
          </a:p>
          <a:p>
            <a:pPr defTabSz="914400" eaLnBrk="1" fontAlgn="auto" hangingPunct="1">
              <a:spcBef>
                <a:spcPts val="0"/>
              </a:spcBef>
              <a:spcAft>
                <a:spcPts val="0"/>
              </a:spcAft>
              <a:buFontTx/>
              <a:buNone/>
              <a:defRPr/>
            </a:pPr>
            <a:endParaRPr lang="en-US" dirty="0"/>
          </a:p>
          <a:p>
            <a:pPr defTabSz="914400" eaLnBrk="1" fontAlgn="auto" hangingPunct="1">
              <a:spcBef>
                <a:spcPts val="0"/>
              </a:spcBef>
              <a:spcAft>
                <a:spcPts val="0"/>
              </a:spcAft>
              <a:buFontTx/>
              <a:buNone/>
              <a:defRPr/>
            </a:pPr>
            <a:endParaRPr lang="en-US" dirty="0"/>
          </a:p>
          <a:p>
            <a:pPr defTabSz="914400" eaLnBrk="1" fontAlgn="auto" hangingPunct="1">
              <a:spcBef>
                <a:spcPts val="0"/>
              </a:spcBef>
              <a:spcAft>
                <a:spcPts val="0"/>
              </a:spcAft>
              <a:buFontTx/>
              <a:buNone/>
              <a:defRPr/>
            </a:pPr>
            <a:endParaRPr lang="en-US" dirty="0"/>
          </a:p>
          <a:p>
            <a:pPr defTabSz="914400" eaLnBrk="1" fontAlgn="auto" hangingPunct="1">
              <a:spcBef>
                <a:spcPts val="0"/>
              </a:spcBef>
              <a:spcAft>
                <a:spcPts val="0"/>
              </a:spcAft>
              <a:buFontTx/>
              <a:buNone/>
              <a:defRPr/>
            </a:pPr>
            <a:endParaRPr lang="en-US" dirty="0"/>
          </a:p>
          <a:p>
            <a:pPr defTabSz="914400" eaLnBrk="1" fontAlgn="auto" hangingPunct="1">
              <a:spcBef>
                <a:spcPts val="0"/>
              </a:spcBef>
              <a:spcAft>
                <a:spcPts val="0"/>
              </a:spcAft>
              <a:buFontTx/>
              <a:buNone/>
              <a:defRPr/>
            </a:pPr>
            <a:endParaRPr lang="en-US" dirty="0"/>
          </a:p>
          <a:p>
            <a:pPr defTabSz="914400" eaLnBrk="1" fontAlgn="auto" hangingPunct="1">
              <a:spcBef>
                <a:spcPts val="0"/>
              </a:spcBef>
              <a:spcAft>
                <a:spcPts val="0"/>
              </a:spcAft>
              <a:buFontTx/>
              <a:buNone/>
              <a:defRPr/>
            </a:pPr>
            <a:endParaRPr lang="en-US" dirty="0"/>
          </a:p>
          <a:p>
            <a:pPr defTabSz="914400" eaLnBrk="1" fontAlgn="auto" hangingPunct="1">
              <a:spcBef>
                <a:spcPts val="0"/>
              </a:spcBef>
              <a:spcAft>
                <a:spcPts val="0"/>
              </a:spcAft>
            </a:pPr>
            <a:endParaRPr lang="en-US" altLang="en-US" i="1" dirty="0">
              <a:solidFill>
                <a:srgbClr val="FF0000"/>
              </a:solidFill>
              <a:latin typeface="Calibri" pitchFamily="34" charset="0"/>
              <a:ea typeface="Arial Unicode MS" pitchFamily="34" charset="-128"/>
              <a:cs typeface="Arial Unicode MS" pitchFamily="34" charset="-128"/>
            </a:endParaRPr>
          </a:p>
          <a:p>
            <a:pPr defTabSz="914400" eaLnBrk="1" fontAlgn="auto" hangingPunct="1">
              <a:spcBef>
                <a:spcPts val="0"/>
              </a:spcBef>
              <a:spcAft>
                <a:spcPts val="0"/>
              </a:spcAft>
            </a:pPr>
            <a:endParaRPr lang="en-US" altLang="en-US" i="1" dirty="0">
              <a:solidFill>
                <a:srgbClr val="FF0000"/>
              </a:solidFill>
              <a:latin typeface="Calibri" pitchFamily="34" charset="0"/>
              <a:ea typeface="Arial Unicode MS" pitchFamily="34" charset="-128"/>
              <a:cs typeface="Arial Unicode MS" pitchFamily="34" charset="-128"/>
            </a:endParaRPr>
          </a:p>
          <a:p>
            <a:pPr defTabSz="914400" eaLnBrk="1" fontAlgn="auto" hangingPunct="1">
              <a:spcBef>
                <a:spcPts val="0"/>
              </a:spcBef>
              <a:spcAft>
                <a:spcPts val="0"/>
              </a:spcAft>
            </a:pPr>
            <a:endParaRPr lang="en-US" altLang="en-US" i="1" dirty="0">
              <a:solidFill>
                <a:srgbClr val="FF0000"/>
              </a:solidFill>
              <a:latin typeface="Calibri" pitchFamily="34" charset="0"/>
              <a:ea typeface="Arial Unicode MS" pitchFamily="34" charset="-128"/>
              <a:cs typeface="Arial Unicode MS" pitchFamily="34" charset="-128"/>
            </a:endParaRPr>
          </a:p>
          <a:p>
            <a:pPr defTabSz="914400" eaLnBrk="1" fontAlgn="auto" hangingPunct="1">
              <a:spcBef>
                <a:spcPts val="0"/>
              </a:spcBef>
              <a:spcAft>
                <a:spcPts val="0"/>
              </a:spcAft>
            </a:pPr>
            <a:r>
              <a:rPr lang="en-US" altLang="en-US" i="1" dirty="0">
                <a:solidFill>
                  <a:srgbClr val="FF0000"/>
                </a:solidFill>
                <a:latin typeface="Calibri" pitchFamily="34" charset="0"/>
                <a:ea typeface="Arial Unicode MS" pitchFamily="34" charset="-128"/>
                <a:cs typeface="Arial Unicode MS" pitchFamily="34" charset="-128"/>
              </a:rPr>
              <a:t>Issue Coordinator:  </a:t>
            </a:r>
            <a:r>
              <a:rPr lang="en-US" dirty="0" err="1"/>
              <a:t>Flávio</a:t>
            </a:r>
            <a:r>
              <a:rPr lang="en-US" dirty="0"/>
              <a:t> ARCHANGELO (B) </a:t>
            </a:r>
            <a:r>
              <a:rPr lang="en-US" u="sng" dirty="0"/>
              <a:t>Flavio.archangelo@labre.org.br</a:t>
            </a:r>
            <a:r>
              <a:rPr lang="en-US" dirty="0"/>
              <a:t> </a:t>
            </a:r>
          </a:p>
        </p:txBody>
      </p:sp>
    </p:spTree>
    <p:extLst>
      <p:ext uri="{BB962C8B-B14F-4D97-AF65-F5344CB8AC3E}">
        <p14:creationId xmlns:p14="http://schemas.microsoft.com/office/powerpoint/2010/main" val="3496438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body" idx="1"/>
          </p:nvPr>
        </p:nvSpPr>
        <p:spPr>
          <a:xfrm>
            <a:off x="457200" y="1447800"/>
            <a:ext cx="8610600" cy="5105400"/>
          </a:xfrm>
        </p:spPr>
        <p:txBody>
          <a:bodyPr/>
          <a:lstStyle/>
          <a:p>
            <a:pPr>
              <a:lnSpc>
                <a:spcPct val="80000"/>
              </a:lnSpc>
            </a:pPr>
            <a:r>
              <a:rPr lang="en-US" altLang="en-US" sz="2400" b="1" dirty="0">
                <a:ea typeface="MS PGothic"/>
              </a:rPr>
              <a:t>IAP</a:t>
            </a:r>
          </a:p>
          <a:p>
            <a:pPr>
              <a:lnSpc>
                <a:spcPct val="80000"/>
              </a:lnSpc>
            </a:pPr>
            <a:r>
              <a:rPr lang="es-419" b="1" dirty="0"/>
              <a:t>Argentina, Brazil, Canada, Colombia, United States of America, Ecuador, Guatemala, Mexico, Panama, Uruguay</a:t>
            </a:r>
            <a:endParaRPr lang="en-US" dirty="0"/>
          </a:p>
          <a:p>
            <a:pPr>
              <a:lnSpc>
                <a:spcPct val="80000"/>
              </a:lnSpc>
            </a:pPr>
            <a:endParaRPr lang="en-US" sz="1800" dirty="0"/>
          </a:p>
          <a:p>
            <a:r>
              <a:rPr lang="en-US" sz="1800" b="1" u="sng" dirty="0"/>
              <a:t>NOC</a:t>
            </a:r>
            <a:r>
              <a:rPr lang="en-US" sz="1800" dirty="0"/>
              <a:t> 	IAP/1.11/1</a:t>
            </a:r>
          </a:p>
          <a:p>
            <a:r>
              <a:rPr lang="en-US" sz="1800" b="1" dirty="0"/>
              <a:t>Radio Regulations Volumes 1 &amp; 2</a:t>
            </a:r>
            <a:endParaRPr lang="en-US" sz="1800" dirty="0"/>
          </a:p>
          <a:p>
            <a:r>
              <a:rPr lang="en-US" sz="1800" b="1" dirty="0"/>
              <a:t>Reason:</a:t>
            </a:r>
            <a:r>
              <a:rPr lang="en-US" sz="1800" dirty="0"/>
              <a:t> The Administrations believe it is unnecessary to identify spectrum specifically for railway radiocommunication systems. Regional and global harmonization can be satisfied by developing applicable ITU-R Reports and Recommendations.  Therefore, no change to the Radio Regulations or regulatory action is required under this agenda item.</a:t>
            </a:r>
          </a:p>
          <a:p>
            <a:r>
              <a:rPr lang="en-US" sz="1800" b="1" dirty="0"/>
              <a:t>SUP</a:t>
            </a:r>
            <a:r>
              <a:rPr lang="en-US" sz="1800" dirty="0"/>
              <a:t>	IAP/1.11/2</a:t>
            </a:r>
          </a:p>
          <a:p>
            <a:r>
              <a:rPr lang="en-US" sz="1800" dirty="0"/>
              <a:t>RESOLUTION 236 (WRC-15) </a:t>
            </a:r>
          </a:p>
          <a:p>
            <a:r>
              <a:rPr lang="en-US" sz="1800" b="1" dirty="0"/>
              <a:t>Railway </a:t>
            </a:r>
            <a:r>
              <a:rPr lang="en-US" sz="1800" b="1" dirty="0" err="1"/>
              <a:t>radiocommunication</a:t>
            </a:r>
            <a:r>
              <a:rPr lang="en-US" sz="1800" b="1" dirty="0"/>
              <a:t> systems between train and trackside</a:t>
            </a:r>
            <a:endParaRPr lang="en-US" sz="1800" dirty="0"/>
          </a:p>
          <a:p>
            <a:r>
              <a:rPr lang="en-US" sz="1800" b="1" dirty="0"/>
              <a:t>Reasons:</a:t>
            </a:r>
            <a:r>
              <a:rPr lang="en-US" sz="1800" dirty="0"/>
              <a:t>  The studies towards regional and global harmonization can be satisfied through ITU-R Recommendations and Reports.</a:t>
            </a:r>
            <a:endParaRPr lang="en-GB" altLang="en-US" sz="1800" i="1" dirty="0">
              <a:solidFill>
                <a:srgbClr val="FF0000"/>
              </a:solidFill>
              <a:ea typeface="MS PGothic"/>
            </a:endParaRPr>
          </a:p>
          <a:p>
            <a:r>
              <a:rPr lang="en-GB" altLang="en-US" sz="1800" i="1" dirty="0">
                <a:ea typeface="MS PGothic"/>
              </a:rPr>
              <a:t>Issue Coordinator</a:t>
            </a:r>
            <a:r>
              <a:rPr lang="fr-CA" altLang="en-US" sz="1800" i="1" dirty="0">
                <a:ea typeface="MS PGothic"/>
              </a:rPr>
              <a:t>: </a:t>
            </a:r>
            <a:r>
              <a:rPr lang="en-US" sz="1800" dirty="0"/>
              <a:t>David TEJEDA (Mexico) </a:t>
            </a:r>
            <a:r>
              <a:rPr lang="en-US" sz="1800" u="sng" dirty="0">
                <a:hlinkClick r:id="rId3"/>
              </a:rPr>
              <a:t>david.tejeda@ift.org.mx</a:t>
            </a:r>
            <a:r>
              <a:rPr lang="en-US" sz="1800" u="sng" dirty="0"/>
              <a:t> </a:t>
            </a:r>
            <a:endParaRPr lang="en-US" altLang="en-US" sz="1800" dirty="0">
              <a:ea typeface="MS PGothic"/>
            </a:endParaRPr>
          </a:p>
          <a:p>
            <a:pPr>
              <a:lnSpc>
                <a:spcPct val="80000"/>
              </a:lnSpc>
            </a:pPr>
            <a:endParaRPr lang="en-US" altLang="en-US" sz="2200" dirty="0">
              <a:ea typeface="MS PGothic"/>
            </a:endParaRPr>
          </a:p>
        </p:txBody>
      </p:sp>
      <p:sp>
        <p:nvSpPr>
          <p:cNvPr id="53250" name="Rectangle 3"/>
          <p:cNvSpPr>
            <a:spLocks noChangeArrowheads="1"/>
          </p:cNvSpPr>
          <p:nvPr/>
        </p:nvSpPr>
        <p:spPr bwMode="auto">
          <a:xfrm>
            <a:off x="152400" y="685800"/>
            <a:ext cx="8915400" cy="914400"/>
          </a:xfrm>
          <a:prstGeom prst="rect">
            <a:avLst/>
          </a:prstGeom>
          <a:noFill/>
          <a:ln w="9525">
            <a:noFill/>
            <a:miter lim="800000"/>
            <a:headEnd/>
            <a:tailEnd/>
          </a:ln>
        </p:spPr>
        <p:txBody>
          <a:bodyPr anchor="ctr"/>
          <a:lstStyle/>
          <a:p>
            <a:pPr eaLnBrk="0" hangingPunct="0"/>
            <a:r>
              <a:rPr lang="en-CA" altLang="en-US" b="1" dirty="0">
                <a:latin typeface="Calibri" pitchFamily="34" charset="0"/>
              </a:rPr>
              <a:t>Agenda Item 1.11:  </a:t>
            </a:r>
            <a:r>
              <a:rPr lang="en-US" altLang="en-US" b="1" i="1" dirty="0">
                <a:latin typeface="+mn-lt"/>
              </a:rPr>
              <a:t>Railway Train and Trackside</a:t>
            </a:r>
            <a:endParaRPr lang="en-US" altLang="en-US" b="1" dirty="0">
              <a:latin typeface="+mn-lt"/>
            </a:endParaRPr>
          </a:p>
        </p:txBody>
      </p:sp>
      <p:sp>
        <p:nvSpPr>
          <p:cNvPr id="53251" name="Slide Number Placeholder 2"/>
          <p:cNvSpPr>
            <a:spLocks noGrp="1"/>
          </p:cNvSpPr>
          <p:nvPr>
            <p:ph type="sldNum" sz="quarter" idx="11"/>
          </p:nvPr>
        </p:nvSpPr>
        <p:spPr bwMode="auto">
          <a:noFill/>
          <a:ln>
            <a:miter lim="800000"/>
            <a:headEnd/>
            <a:tailEnd/>
          </a:ln>
        </p:spPr>
        <p:txBody>
          <a:bodyPr/>
          <a:lstStyle/>
          <a:p>
            <a:fld id="{01E32187-9F22-481E-8A28-939309043753}" type="slidenum">
              <a:rPr lang="en-US" smtClean="0">
                <a:ea typeface="MS PGothic"/>
                <a:cs typeface="MS PGothic"/>
              </a:rPr>
              <a:pPr/>
              <a:t>32</a:t>
            </a:fld>
            <a:endParaRPr lang="en-US" dirty="0">
              <a:ea typeface="MS PGothic"/>
              <a:cs typeface="MS PGothic"/>
            </a:endParaRPr>
          </a:p>
        </p:txBody>
      </p:sp>
    </p:spTree>
    <p:extLst>
      <p:ext uri="{BB962C8B-B14F-4D97-AF65-F5344CB8AC3E}">
        <p14:creationId xmlns:p14="http://schemas.microsoft.com/office/powerpoint/2010/main" val="946172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p:nvPr>
        </p:nvSpPr>
        <p:spPr>
          <a:xfrm>
            <a:off x="152400" y="698500"/>
            <a:ext cx="8686800" cy="1358900"/>
          </a:xfrm>
        </p:spPr>
        <p:txBody>
          <a:bodyPr/>
          <a:lstStyle/>
          <a:p>
            <a:r>
              <a:rPr lang="en-CA" altLang="en-US" dirty="0">
                <a:ea typeface="MS PGothic"/>
              </a:rPr>
              <a:t>Agenda Item 1.12:  </a:t>
            </a:r>
            <a:r>
              <a:rPr lang="en-US" altLang="en-US" i="1" dirty="0">
                <a:ea typeface="MS PGothic"/>
              </a:rPr>
              <a:t>ITS Harmonization</a:t>
            </a:r>
            <a:endParaRPr lang="en-CA" altLang="en-US" dirty="0">
              <a:latin typeface="Verdana" pitchFamily="34" charset="0"/>
              <a:ea typeface="MS PGothic"/>
            </a:endParaRPr>
          </a:p>
        </p:txBody>
      </p:sp>
      <p:sp>
        <p:nvSpPr>
          <p:cNvPr id="55298" name="Rectangle 3"/>
          <p:cNvSpPr>
            <a:spLocks noGrp="1"/>
          </p:cNvSpPr>
          <p:nvPr>
            <p:ph type="body" idx="1"/>
          </p:nvPr>
        </p:nvSpPr>
        <p:spPr>
          <a:xfrm>
            <a:off x="457200" y="1752600"/>
            <a:ext cx="8534400" cy="4692650"/>
          </a:xfrm>
        </p:spPr>
        <p:txBody>
          <a:bodyPr/>
          <a:lstStyle/>
          <a:p>
            <a:pPr>
              <a:lnSpc>
                <a:spcPct val="80000"/>
              </a:lnSpc>
              <a:buClr>
                <a:schemeClr val="tx1"/>
              </a:buClr>
            </a:pPr>
            <a:r>
              <a:rPr lang="en-CA" altLang="en-US" sz="2200" b="1" dirty="0">
                <a:ea typeface="MS PGothic"/>
              </a:rPr>
              <a:t>Inter-American Proposal</a:t>
            </a:r>
          </a:p>
          <a:p>
            <a:pPr>
              <a:lnSpc>
                <a:spcPct val="80000"/>
              </a:lnSpc>
              <a:buClr>
                <a:schemeClr val="tx1"/>
              </a:buClr>
            </a:pPr>
            <a:r>
              <a:rPr lang="es-419" b="1" dirty="0"/>
              <a:t>Brazil, Canada, Colombia, Ecuador, Guatemala, Mexico, Panama, United States</a:t>
            </a:r>
            <a:endParaRPr lang="en-US" dirty="0"/>
          </a:p>
          <a:p>
            <a:pPr>
              <a:lnSpc>
                <a:spcPct val="80000"/>
              </a:lnSpc>
              <a:buClr>
                <a:schemeClr val="tx1"/>
              </a:buClr>
            </a:pPr>
            <a:endParaRPr lang="en-US" sz="1800" b="1" dirty="0">
              <a:solidFill>
                <a:srgbClr val="FF0000"/>
              </a:solidFill>
            </a:endParaRPr>
          </a:p>
          <a:p>
            <a:r>
              <a:rPr lang="en-US" sz="1800" b="1" u="sng" dirty="0"/>
              <a:t>NOC</a:t>
            </a:r>
            <a:r>
              <a:rPr lang="en-US" sz="1800" dirty="0"/>
              <a:t>	 DIAP/1.12/1</a:t>
            </a:r>
          </a:p>
          <a:p>
            <a:r>
              <a:rPr lang="en-US" sz="1800" dirty="0"/>
              <a:t>Radio Regulations Volumes 1 &amp; 2</a:t>
            </a:r>
          </a:p>
          <a:p>
            <a:r>
              <a:rPr lang="en-US" sz="1800" b="1" dirty="0"/>
              <a:t>Reason:</a:t>
            </a:r>
            <a:r>
              <a:rPr lang="en-US" sz="1800" dirty="0"/>
              <a:t> It is unnecessary to identify spectrum specifically for Intelligent Transport Systems. Regional and global harmonization can be satisfied by developing applicable ITU-R Reports and Recommendations.  Therefore, no change to the Radio Regulations or regulatory action is required under this agenda item.</a:t>
            </a:r>
          </a:p>
          <a:p>
            <a:r>
              <a:rPr lang="en-US" sz="1800" b="1" dirty="0"/>
              <a:t>SUP</a:t>
            </a:r>
            <a:r>
              <a:rPr lang="en-US" sz="1800" dirty="0"/>
              <a:t>	DIAP/1.12/2</a:t>
            </a:r>
          </a:p>
          <a:p>
            <a:r>
              <a:rPr lang="en-US" sz="1800" dirty="0"/>
              <a:t>RESOLUTION 237 (WRC-15)</a:t>
            </a:r>
          </a:p>
          <a:p>
            <a:r>
              <a:rPr lang="en-GB" sz="1800" b="1" dirty="0"/>
              <a:t>Intelligent Transport Systems applications</a:t>
            </a:r>
            <a:endParaRPr lang="en-US" sz="1800" dirty="0"/>
          </a:p>
          <a:p>
            <a:r>
              <a:rPr lang="en-US" sz="1800" dirty="0"/>
              <a:t> </a:t>
            </a:r>
            <a:endParaRPr lang="en-US" altLang="en-US" sz="1800" dirty="0">
              <a:ea typeface="MS PGothic"/>
            </a:endParaRPr>
          </a:p>
          <a:p>
            <a:pPr>
              <a:lnSpc>
                <a:spcPct val="80000"/>
              </a:lnSpc>
              <a:buClr>
                <a:schemeClr val="tx1"/>
              </a:buClr>
            </a:pPr>
            <a:r>
              <a:rPr lang="en-GB" altLang="en-US" sz="1800" i="1" dirty="0">
                <a:ea typeface="MS PGothic"/>
              </a:rPr>
              <a:t>Issue Coordinator</a:t>
            </a:r>
            <a:r>
              <a:rPr lang="fr-CA" altLang="en-US" sz="1800" i="1" dirty="0">
                <a:ea typeface="MS PGothic"/>
              </a:rPr>
              <a:t>: </a:t>
            </a:r>
            <a:r>
              <a:rPr lang="fr-CA" altLang="en-US" sz="1800" dirty="0">
                <a:ea typeface="MS PGothic"/>
              </a:rPr>
              <a:t>TBD Argentina</a:t>
            </a:r>
          </a:p>
          <a:p>
            <a:pPr>
              <a:lnSpc>
                <a:spcPct val="80000"/>
              </a:lnSpc>
              <a:buClr>
                <a:schemeClr val="tx1"/>
              </a:buClr>
            </a:pPr>
            <a:r>
              <a:rPr lang="en-GB" altLang="en-US" sz="1800" i="1" dirty="0">
                <a:ea typeface="MS PGothic"/>
              </a:rPr>
              <a:t>Alt Issue Coordinator</a:t>
            </a:r>
            <a:r>
              <a:rPr lang="fr-CA" altLang="en-US" sz="1800" i="1" dirty="0">
                <a:ea typeface="MS PGothic"/>
              </a:rPr>
              <a:t>: </a:t>
            </a:r>
            <a:r>
              <a:rPr lang="pt-BR" sz="1800" dirty="0"/>
              <a:t>Francisco Soares (B) </a:t>
            </a:r>
            <a:r>
              <a:rPr lang="pt-BR" sz="1800" u="sng" dirty="0">
                <a:hlinkClick r:id="rId3"/>
              </a:rPr>
              <a:t>fsoares@qti.qualcomm.com</a:t>
            </a:r>
            <a:r>
              <a:rPr lang="pt-BR" sz="1800" dirty="0"/>
              <a:t>  </a:t>
            </a:r>
            <a:endParaRPr lang="en-US" sz="1800" dirty="0"/>
          </a:p>
          <a:p>
            <a:pPr>
              <a:lnSpc>
                <a:spcPct val="80000"/>
              </a:lnSpc>
              <a:buClr>
                <a:schemeClr val="tx1"/>
              </a:buClr>
            </a:pPr>
            <a:endParaRPr lang="en-CA" altLang="en-US" sz="2400" b="1" dirty="0">
              <a:ea typeface="MS PGothic"/>
            </a:endParaRPr>
          </a:p>
        </p:txBody>
      </p:sp>
      <p:sp>
        <p:nvSpPr>
          <p:cNvPr id="55299" name="Slide Number Placeholder 2"/>
          <p:cNvSpPr>
            <a:spLocks noGrp="1"/>
          </p:cNvSpPr>
          <p:nvPr>
            <p:ph type="sldNum" sz="quarter" idx="11"/>
          </p:nvPr>
        </p:nvSpPr>
        <p:spPr bwMode="auto">
          <a:noFill/>
          <a:ln>
            <a:miter lim="800000"/>
            <a:headEnd/>
            <a:tailEnd/>
          </a:ln>
        </p:spPr>
        <p:txBody>
          <a:bodyPr/>
          <a:lstStyle/>
          <a:p>
            <a:fld id="{51CB0E61-9E3B-4018-9BFD-90481B87F73C}" type="slidenum">
              <a:rPr lang="en-US" smtClean="0">
                <a:ea typeface="MS PGothic"/>
                <a:cs typeface="MS PGothic"/>
              </a:rPr>
              <a:pPr/>
              <a:t>33</a:t>
            </a:fld>
            <a:endParaRPr lang="en-US">
              <a:ea typeface="MS PGothic"/>
              <a:cs typeface="MS PGothic"/>
            </a:endParaRPr>
          </a:p>
        </p:txBody>
      </p:sp>
    </p:spTree>
    <p:extLst>
      <p:ext uri="{BB962C8B-B14F-4D97-AF65-F5344CB8AC3E}">
        <p14:creationId xmlns:p14="http://schemas.microsoft.com/office/powerpoint/2010/main" val="1751900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p:cNvSpPr>
          <p:nvPr>
            <p:ph type="title"/>
          </p:nvPr>
        </p:nvSpPr>
        <p:spPr>
          <a:xfrm>
            <a:off x="152400" y="1012825"/>
            <a:ext cx="8991600" cy="815975"/>
          </a:xfrm>
        </p:spPr>
        <p:txBody>
          <a:bodyPr/>
          <a:lstStyle/>
          <a:p>
            <a:r>
              <a:rPr lang="en-CA" altLang="en-US" dirty="0">
                <a:ea typeface="MS PGothic"/>
              </a:rPr>
              <a:t>Issue 9.1.2:  </a:t>
            </a:r>
            <a:r>
              <a:rPr lang="en-CA" b="0" dirty="0"/>
              <a:t>Compatibility of IMT and broadcasting-satellite service (sound) in the frequency band 1 452-1 492 MHz in Regions 1 and 3</a:t>
            </a:r>
            <a:endParaRPr lang="en-US" altLang="en-US" b="0" dirty="0">
              <a:ea typeface="MS PGothic"/>
            </a:endParaRPr>
          </a:p>
        </p:txBody>
      </p:sp>
      <p:sp>
        <p:nvSpPr>
          <p:cNvPr id="93186" name="Rectangle 3"/>
          <p:cNvSpPr>
            <a:spLocks noGrp="1"/>
          </p:cNvSpPr>
          <p:nvPr>
            <p:ph type="body" idx="1"/>
          </p:nvPr>
        </p:nvSpPr>
        <p:spPr>
          <a:xfrm>
            <a:off x="457200" y="1981200"/>
            <a:ext cx="8610600" cy="4375150"/>
          </a:xfrm>
        </p:spPr>
        <p:txBody>
          <a:bodyPr/>
          <a:lstStyle/>
          <a:p>
            <a:r>
              <a:rPr lang="en-CA" sz="2400" b="1" dirty="0">
                <a:ea typeface="MS PGothic"/>
              </a:rPr>
              <a:t>IAP</a:t>
            </a:r>
            <a:endParaRPr lang="en-CA" sz="1200" b="1" dirty="0">
              <a:ea typeface="MS PGothic"/>
            </a:endParaRPr>
          </a:p>
          <a:p>
            <a:pPr lvl="0" defTabSz="914400">
              <a:spcBef>
                <a:spcPct val="0"/>
              </a:spcBef>
            </a:pPr>
            <a:r>
              <a:rPr lang="en-US" altLang="x-none" b="1" dirty="0"/>
              <a:t>Argentina, Brazil, Canada, Colombia, Ecuador, </a:t>
            </a:r>
            <a:r>
              <a:rPr lang="en-US" altLang="x-none" b="1" dirty="0">
                <a:solidFill>
                  <a:srgbClr val="FF0000"/>
                </a:solidFill>
              </a:rPr>
              <a:t>Mexico, </a:t>
            </a:r>
            <a:r>
              <a:rPr lang="en-US" altLang="x-none" b="1" dirty="0"/>
              <a:t>United States of America, Guatemala, Uruguay</a:t>
            </a:r>
            <a:endParaRPr lang="x-none" altLang="x-none" b="1" dirty="0"/>
          </a:p>
          <a:p>
            <a:r>
              <a:rPr lang="en-US" b="1" u="sng" dirty="0">
                <a:ea typeface="MS PGothic"/>
              </a:rPr>
              <a:t>NOC</a:t>
            </a:r>
            <a:r>
              <a:rPr lang="en-US" dirty="0">
                <a:ea typeface="MS PGothic"/>
              </a:rPr>
              <a:t>    IAP/9.1.2/1</a:t>
            </a:r>
          </a:p>
          <a:p>
            <a:r>
              <a:rPr lang="en-US" dirty="0">
                <a:ea typeface="MS PGothic"/>
              </a:rPr>
              <a:t>Article 5 – Section IV – Table of Frequency Allocations</a:t>
            </a:r>
          </a:p>
          <a:p>
            <a:endParaRPr lang="en-US" sz="900" dirty="0">
              <a:ea typeface="MS PGothic"/>
            </a:endParaRPr>
          </a:p>
          <a:p>
            <a:r>
              <a:rPr lang="en-US" b="1" dirty="0">
                <a:ea typeface="MS PGothic"/>
              </a:rPr>
              <a:t>Reasons:</a:t>
            </a:r>
            <a:r>
              <a:rPr lang="en-US" dirty="0">
                <a:ea typeface="MS PGothic"/>
              </a:rPr>
              <a:t>  </a:t>
            </a:r>
            <a:r>
              <a:rPr lang="en-US" dirty="0"/>
              <a:t>WRC-19 issue 9.1.2 is limited to technical and regulatory studies of the mobile (IMT) and broadcasting satellite (sound) services in the band 1452-1492 MHz in Regions 1 and 3 only.  Therefore, there is no basis for any changes to the Radio Regulations that would impact the services in the frequency band1452-1492 MHz in Region 2 under this issue.  Therefore, NOC is proposed with respect to any change to Article 5 that could impact Region 2 services in the frequency band 1452-1492 </a:t>
            </a:r>
            <a:r>
              <a:rPr lang="en-US" dirty="0" err="1"/>
              <a:t>MHz.</a:t>
            </a:r>
            <a:r>
              <a:rPr lang="en-US" dirty="0"/>
              <a:t>  </a:t>
            </a:r>
            <a:endParaRPr lang="en-US" b="1" dirty="0">
              <a:ea typeface="MS PGothic"/>
            </a:endParaRPr>
          </a:p>
          <a:p>
            <a:r>
              <a:rPr lang="en-US" sz="1800" i="1" dirty="0">
                <a:ea typeface="MS PGothic"/>
              </a:rPr>
              <a:t>Issue Coordinator: </a:t>
            </a:r>
            <a:r>
              <a:rPr lang="pt-BR" sz="1800" dirty="0"/>
              <a:t>Luciana </a:t>
            </a:r>
            <a:r>
              <a:rPr lang="pt-BR" sz="1800" dirty="0" err="1"/>
              <a:t>Camargos</a:t>
            </a:r>
            <a:r>
              <a:rPr lang="pt-BR" sz="1800" dirty="0"/>
              <a:t> (</a:t>
            </a:r>
            <a:r>
              <a:rPr lang="pt-BR" sz="1800" dirty="0" err="1"/>
              <a:t>B</a:t>
            </a:r>
            <a:r>
              <a:rPr lang="pt-BR" sz="1800" dirty="0"/>
              <a:t>) </a:t>
            </a:r>
            <a:r>
              <a:rPr lang="pt-BR" sz="1800" u="sng" dirty="0">
                <a:hlinkClick r:id="rId3"/>
              </a:rPr>
              <a:t>lcamargos@gsma.com</a:t>
            </a:r>
            <a:r>
              <a:rPr lang="pt-BR" sz="1800" dirty="0"/>
              <a:t> </a:t>
            </a:r>
            <a:endParaRPr lang="en-US" sz="1800" dirty="0"/>
          </a:p>
          <a:p>
            <a:endParaRPr lang="en-US" altLang="en-US" i="1" dirty="0">
              <a:ea typeface="MS PGothic"/>
              <a:cs typeface="Times New Roman" pitchFamily="18" charset="0"/>
            </a:endParaRPr>
          </a:p>
          <a:p>
            <a:endParaRPr lang="en-US" sz="2400" dirty="0">
              <a:ea typeface="MS PGothic"/>
            </a:endParaRPr>
          </a:p>
          <a:p>
            <a:endParaRPr lang="en-CA" sz="2400" b="1" dirty="0">
              <a:ea typeface="MS PGothic"/>
            </a:endParaRPr>
          </a:p>
        </p:txBody>
      </p:sp>
      <p:sp>
        <p:nvSpPr>
          <p:cNvPr id="93187" name="Slide Number Placeholder 3"/>
          <p:cNvSpPr>
            <a:spLocks noGrp="1"/>
          </p:cNvSpPr>
          <p:nvPr>
            <p:ph type="sldNum" sz="quarter" idx="11"/>
          </p:nvPr>
        </p:nvSpPr>
        <p:spPr bwMode="auto">
          <a:noFill/>
          <a:ln>
            <a:miter lim="800000"/>
            <a:headEnd/>
            <a:tailEnd/>
          </a:ln>
        </p:spPr>
        <p:txBody>
          <a:bodyPr/>
          <a:lstStyle/>
          <a:p>
            <a:fld id="{B641FFBB-9E8B-4540-A33C-808EC2FCFB19}" type="slidenum">
              <a:rPr lang="en-US" smtClean="0">
                <a:ea typeface="MS PGothic"/>
                <a:cs typeface="MS PGothic"/>
              </a:rPr>
              <a:pPr/>
              <a:t>34</a:t>
            </a:fld>
            <a:endParaRPr lang="en-US">
              <a:ea typeface="MS PGothic"/>
              <a:cs typeface="MS PGothic"/>
            </a:endParaRPr>
          </a:p>
        </p:txBody>
      </p:sp>
    </p:spTree>
    <p:extLst>
      <p:ext uri="{BB962C8B-B14F-4D97-AF65-F5344CB8AC3E}">
        <p14:creationId xmlns:p14="http://schemas.microsoft.com/office/powerpoint/2010/main" val="9619011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p:cNvSpPr>
          <p:nvPr>
            <p:ph type="title"/>
          </p:nvPr>
        </p:nvSpPr>
        <p:spPr>
          <a:xfrm>
            <a:off x="152400" y="990600"/>
            <a:ext cx="8991600" cy="898525"/>
          </a:xfrm>
        </p:spPr>
        <p:txBody>
          <a:bodyPr/>
          <a:lstStyle/>
          <a:p>
            <a:r>
              <a:rPr lang="en-CA" altLang="en-US" dirty="0">
                <a:ea typeface="MS PGothic"/>
              </a:rPr>
              <a:t>Issue 9.1.3:</a:t>
            </a:r>
            <a:r>
              <a:rPr lang="en-CA" altLang="en-US" b="0" dirty="0"/>
              <a:t>  </a:t>
            </a:r>
            <a:r>
              <a:rPr lang="en-CA" b="0" dirty="0"/>
              <a:t>Technical and operational issues and regulatory provisions for new NGSO systems in the 3 700-4 200 MHz, 4 500-4 800 MHz, 5 925-6 425 MHz and 6 725-7 025 MHz bands allocated to FSS</a:t>
            </a:r>
            <a:endParaRPr lang="en-US" altLang="en-US" b="0" dirty="0">
              <a:ea typeface="MS PGothic"/>
            </a:endParaRPr>
          </a:p>
        </p:txBody>
      </p:sp>
      <p:sp>
        <p:nvSpPr>
          <p:cNvPr id="97282" name="Rectangle 3"/>
          <p:cNvSpPr>
            <a:spLocks noGrp="1"/>
          </p:cNvSpPr>
          <p:nvPr>
            <p:ph type="body" idx="1"/>
          </p:nvPr>
        </p:nvSpPr>
        <p:spPr>
          <a:xfrm>
            <a:off x="457200" y="1905000"/>
            <a:ext cx="8393113" cy="4587876"/>
          </a:xfrm>
        </p:spPr>
        <p:txBody>
          <a:bodyPr/>
          <a:lstStyle/>
          <a:p>
            <a:r>
              <a:rPr lang="en-US" sz="2400" b="1" dirty="0">
                <a:ea typeface="MS PGothic"/>
              </a:rPr>
              <a:t>IAP</a:t>
            </a:r>
          </a:p>
          <a:p>
            <a:r>
              <a:rPr lang="x-none" altLang="x-none" b="1" dirty="0"/>
              <a:t>B</a:t>
            </a:r>
            <a:r>
              <a:rPr lang="en-US" altLang="x-none" b="1" dirty="0" err="1"/>
              <a:t>razil</a:t>
            </a:r>
            <a:r>
              <a:rPr lang="x-none" altLang="x-none" b="1" dirty="0"/>
              <a:t>, </a:t>
            </a:r>
            <a:r>
              <a:rPr lang="en-US" altLang="x-none" b="1" dirty="0"/>
              <a:t>Canada, Guatemala, Nicaragua, United States, Uruguay</a:t>
            </a:r>
            <a:endParaRPr lang="x-none" altLang="x-none" b="1" dirty="0"/>
          </a:p>
          <a:p>
            <a:endParaRPr lang="en-US" altLang="x-none" sz="1000" b="1" u="sng" dirty="0"/>
          </a:p>
          <a:p>
            <a:r>
              <a:rPr lang="en-US" altLang="x-none" sz="1600" b="1" u="sng" dirty="0"/>
              <a:t>NOC</a:t>
            </a:r>
            <a:r>
              <a:rPr lang="en-US" altLang="x-none" sz="1600" dirty="0"/>
              <a:t>     IAP/9.1/9.1.3/1 – ARTICLE 21</a:t>
            </a:r>
          </a:p>
          <a:p>
            <a:r>
              <a:rPr lang="en-US" altLang="x-none" sz="1600" b="1" u="sng" dirty="0"/>
              <a:t>NOC</a:t>
            </a:r>
            <a:r>
              <a:rPr lang="en-US" altLang="x-none" sz="1600" dirty="0"/>
              <a:t>     IAP/9.1/9.1.3/2 – ARTICLE 22</a:t>
            </a:r>
          </a:p>
          <a:p>
            <a:r>
              <a:rPr lang="en-US" altLang="x-none" sz="1600" b="1" dirty="0"/>
              <a:t>SUP</a:t>
            </a:r>
            <a:r>
              <a:rPr lang="en-US" altLang="x-none" sz="1600" dirty="0"/>
              <a:t>      IAP/9.1/9.1.3/3 – RESOLUTION 157 (WRC-15)</a:t>
            </a:r>
          </a:p>
          <a:p>
            <a:pPr lvl="0" defTabSz="914400">
              <a:spcBef>
                <a:spcPct val="0"/>
              </a:spcBef>
            </a:pPr>
            <a:r>
              <a:rPr lang="x-none" altLang="x-none" sz="1600" dirty="0"/>
              <a:t>ITU-R studies show that it would be very difficult to operate a non-GSO circular-orbit system for the purposes of a global broadband network in the 6/4 GHz frequency bands. Therefore, </a:t>
            </a:r>
            <a:r>
              <a:rPr lang="en-US" altLang="x-none" sz="1600" dirty="0"/>
              <a:t>CITEL administrations</a:t>
            </a:r>
            <a:r>
              <a:rPr lang="x-none" altLang="x-none" sz="1600" dirty="0"/>
              <a:t> support no revision to Article 21, Table 21-4 for non-GSO FSS satellites in the frequency band 3700-4200 MHz (space-to-Earth) and no modifications to Article 22 epfd limits applicable to non-GSO systems in the bands 3700-4200 MHz (space-to-Earth) and 5925-6425 MHz (Earth-to-Space).  Similarly, C</a:t>
            </a:r>
            <a:r>
              <a:rPr lang="en-US" altLang="x-none" sz="1600" dirty="0"/>
              <a:t>ITEL administrations</a:t>
            </a:r>
            <a:r>
              <a:rPr lang="x-none" altLang="x-none" sz="1600" dirty="0"/>
              <a:t> propose no change to the bands 4500-4800 MHz (space-to-Earth) and 6725-7025 MHz (Earth-to-space).      </a:t>
            </a:r>
            <a:endParaRPr lang="en-US" altLang="x-none" sz="1600" dirty="0"/>
          </a:p>
          <a:p>
            <a:pPr lvl="0" defTabSz="914400">
              <a:spcBef>
                <a:spcPct val="0"/>
              </a:spcBef>
            </a:pPr>
            <a:r>
              <a:rPr lang="x-none" altLang="x-none" sz="1600" dirty="0"/>
              <a:t> </a:t>
            </a:r>
          </a:p>
          <a:p>
            <a:pPr>
              <a:lnSpc>
                <a:spcPct val="80000"/>
              </a:lnSpc>
              <a:buClr>
                <a:schemeClr val="tx1"/>
              </a:buClr>
            </a:pPr>
            <a:r>
              <a:rPr lang="en-GB" altLang="en-US" sz="1600" i="1" dirty="0">
                <a:ea typeface="MS PGothic"/>
              </a:rPr>
              <a:t>Issue Coordinator</a:t>
            </a:r>
            <a:r>
              <a:rPr lang="fr-CA" altLang="en-US" sz="1600" i="1" dirty="0">
                <a:ea typeface="MS PGothic"/>
              </a:rPr>
              <a:t>: </a:t>
            </a:r>
            <a:r>
              <a:rPr lang="fr-CA" altLang="en-US" sz="1600" dirty="0">
                <a:ea typeface="MS PGothic"/>
              </a:rPr>
              <a:t>[Hugo Mario </a:t>
            </a:r>
            <a:r>
              <a:rPr lang="fr-CA" altLang="en-US" sz="1600" dirty="0" err="1">
                <a:ea typeface="MS PGothic"/>
              </a:rPr>
              <a:t>Trivino</a:t>
            </a:r>
            <a:r>
              <a:rPr lang="fr-CA" altLang="en-US" sz="1600" dirty="0">
                <a:ea typeface="MS PGothic"/>
              </a:rPr>
              <a:t> (CLM) </a:t>
            </a:r>
            <a:r>
              <a:rPr lang="fr-CA" altLang="en-US" sz="1600" dirty="0">
                <a:ea typeface="MS PGothic"/>
                <a:hlinkClick r:id="rId3"/>
              </a:rPr>
              <a:t>trivino@mintic.gov.co</a:t>
            </a:r>
            <a:r>
              <a:rPr lang="fr-CA" altLang="en-US" sz="1600" dirty="0">
                <a:ea typeface="MS PGothic"/>
              </a:rPr>
              <a:t> ]</a:t>
            </a:r>
          </a:p>
          <a:p>
            <a:pPr>
              <a:lnSpc>
                <a:spcPct val="80000"/>
              </a:lnSpc>
              <a:buClr>
                <a:schemeClr val="tx1"/>
              </a:buClr>
            </a:pPr>
            <a:r>
              <a:rPr lang="fr-CA" altLang="en-US" sz="1600" dirty="0">
                <a:ea typeface="MS PGothic"/>
              </a:rPr>
              <a:t>			     [</a:t>
            </a:r>
            <a:r>
              <a:rPr lang="fr-CA" altLang="en-US" sz="1600" dirty="0" err="1">
                <a:ea typeface="MS PGothic"/>
              </a:rPr>
              <a:t>Manoel</a:t>
            </a:r>
            <a:r>
              <a:rPr lang="fr-CA" altLang="en-US" sz="1600" dirty="0">
                <a:ea typeface="MS PGothic"/>
              </a:rPr>
              <a:t> Almeida (B) </a:t>
            </a:r>
            <a:r>
              <a:rPr lang="fr-CA" altLang="en-US" sz="1600" dirty="0">
                <a:ea typeface="MS PGothic"/>
                <a:hlinkClick r:id="rId4"/>
              </a:rPr>
              <a:t>manoel.almeida@intelsat.com</a:t>
            </a:r>
            <a:r>
              <a:rPr lang="fr-CA" altLang="en-US" sz="1600" dirty="0">
                <a:ea typeface="MS PGothic"/>
              </a:rPr>
              <a:t> ]  </a:t>
            </a:r>
          </a:p>
          <a:p>
            <a:pPr>
              <a:lnSpc>
                <a:spcPct val="80000"/>
              </a:lnSpc>
              <a:buClr>
                <a:schemeClr val="tx1"/>
              </a:buClr>
            </a:pPr>
            <a:r>
              <a:rPr lang="en-GB" altLang="en-US" sz="1600" i="1" dirty="0">
                <a:ea typeface="MS PGothic"/>
              </a:rPr>
              <a:t>Alt. Issue Coordinator</a:t>
            </a:r>
            <a:r>
              <a:rPr lang="fr-CA" altLang="en-US" sz="1600" i="1" dirty="0">
                <a:ea typeface="MS PGothic"/>
              </a:rPr>
              <a:t>: </a:t>
            </a:r>
            <a:r>
              <a:rPr lang="pt-BR" altLang="en-US" sz="1600" dirty="0"/>
              <a:t>Marcella </a:t>
            </a:r>
            <a:r>
              <a:rPr lang="pt-BR" altLang="en-US" sz="1600" dirty="0" err="1"/>
              <a:t>Ost</a:t>
            </a:r>
            <a:r>
              <a:rPr lang="pt-BR" altLang="en-US" sz="1600" dirty="0"/>
              <a:t> (Canada) </a:t>
            </a:r>
            <a:r>
              <a:rPr lang="pt-BR" altLang="en-US" sz="1600" dirty="0">
                <a:hlinkClick r:id="rId5"/>
              </a:rPr>
              <a:t>marcella.s.ost@boeing.com</a:t>
            </a:r>
            <a:r>
              <a:rPr lang="pt-BR" altLang="en-US" sz="1600" dirty="0"/>
              <a:t> </a:t>
            </a:r>
            <a:r>
              <a:rPr lang="pt-BR" sz="1600" dirty="0"/>
              <a:t> </a:t>
            </a:r>
            <a:endParaRPr lang="en-US" sz="1600" dirty="0"/>
          </a:p>
          <a:p>
            <a:pPr>
              <a:buFont typeface="Arial" charset="0"/>
              <a:buChar char="•"/>
            </a:pPr>
            <a:endParaRPr lang="en-US" sz="2200" dirty="0">
              <a:ea typeface="MS PGothic"/>
            </a:endParaRPr>
          </a:p>
          <a:p>
            <a:pPr>
              <a:buFont typeface="Calibri" pitchFamily="34" charset="0"/>
              <a:buAutoNum type="arabicPeriod"/>
            </a:pPr>
            <a:endParaRPr lang="en-CA" sz="2200" b="1" dirty="0">
              <a:ea typeface="MS PGothic"/>
            </a:endParaRPr>
          </a:p>
        </p:txBody>
      </p:sp>
      <p:sp>
        <p:nvSpPr>
          <p:cNvPr id="97283" name="Slide Number Placeholder 3"/>
          <p:cNvSpPr>
            <a:spLocks noGrp="1"/>
          </p:cNvSpPr>
          <p:nvPr>
            <p:ph type="sldNum" sz="quarter" idx="11"/>
          </p:nvPr>
        </p:nvSpPr>
        <p:spPr bwMode="auto">
          <a:noFill/>
          <a:ln>
            <a:miter lim="800000"/>
            <a:headEnd/>
            <a:tailEnd/>
          </a:ln>
        </p:spPr>
        <p:txBody>
          <a:bodyPr/>
          <a:lstStyle/>
          <a:p>
            <a:fld id="{5D060C98-77D9-44CA-959D-967212F04C9C}" type="slidenum">
              <a:rPr lang="en-US" smtClean="0">
                <a:ea typeface="MS PGothic"/>
                <a:cs typeface="MS PGothic"/>
              </a:rPr>
              <a:pPr/>
              <a:t>35</a:t>
            </a:fld>
            <a:endParaRPr lang="en-US">
              <a:ea typeface="MS PGothic"/>
              <a:cs typeface="MS PGothic"/>
            </a:endParaRPr>
          </a:p>
        </p:txBody>
      </p:sp>
    </p:spTree>
    <p:extLst>
      <p:ext uri="{BB962C8B-B14F-4D97-AF65-F5344CB8AC3E}">
        <p14:creationId xmlns:p14="http://schemas.microsoft.com/office/powerpoint/2010/main" val="10807015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p:cNvSpPr>
          <p:nvPr>
            <p:ph type="title"/>
          </p:nvPr>
        </p:nvSpPr>
        <p:spPr>
          <a:xfrm>
            <a:off x="152400" y="914400"/>
            <a:ext cx="8991600" cy="815975"/>
          </a:xfrm>
        </p:spPr>
        <p:txBody>
          <a:bodyPr/>
          <a:lstStyle/>
          <a:p>
            <a:r>
              <a:rPr lang="en-CA" altLang="en-US" dirty="0">
                <a:ea typeface="MS PGothic"/>
              </a:rPr>
              <a:t>Issue 9.1.8:  </a:t>
            </a:r>
            <a:r>
              <a:rPr lang="en-CA" b="0" dirty="0"/>
              <a:t>Narrowband and broadband machine-type communication infrastructures   (1 of 2)</a:t>
            </a:r>
            <a:endParaRPr lang="en-US" altLang="en-US" b="0" dirty="0">
              <a:ea typeface="MS PGothic"/>
            </a:endParaRPr>
          </a:p>
        </p:txBody>
      </p:sp>
      <p:sp>
        <p:nvSpPr>
          <p:cNvPr id="103426" name="Rectangle 3"/>
          <p:cNvSpPr>
            <a:spLocks noGrp="1"/>
          </p:cNvSpPr>
          <p:nvPr>
            <p:ph type="body" idx="1"/>
          </p:nvPr>
        </p:nvSpPr>
        <p:spPr>
          <a:xfrm>
            <a:off x="457200" y="1730375"/>
            <a:ext cx="8229600" cy="4699000"/>
          </a:xfrm>
        </p:spPr>
        <p:txBody>
          <a:bodyPr/>
          <a:lstStyle/>
          <a:p>
            <a:pPr>
              <a:lnSpc>
                <a:spcPct val="90000"/>
              </a:lnSpc>
            </a:pPr>
            <a:r>
              <a:rPr lang="en-CA" sz="2400" b="1" dirty="0">
                <a:ea typeface="MS PGothic"/>
              </a:rPr>
              <a:t>IAP</a:t>
            </a:r>
          </a:p>
          <a:p>
            <a:pPr defTabSz="914400">
              <a:spcBef>
                <a:spcPct val="0"/>
              </a:spcBef>
            </a:pPr>
            <a:r>
              <a:rPr lang="es-419" b="1" dirty="0"/>
              <a:t>Argentina, Brazil, Canada, Colombia, Dominican Republic, Ecuador, United States, Guatemala, Mexico, Panama, Uruguay</a:t>
            </a:r>
            <a:endParaRPr lang="en-US" dirty="0"/>
          </a:p>
          <a:p>
            <a:pPr defTabSz="914400">
              <a:spcBef>
                <a:spcPct val="0"/>
              </a:spcBef>
            </a:pPr>
            <a:endParaRPr lang="x-none" altLang="x-none" b="1" dirty="0">
              <a:solidFill>
                <a:srgbClr val="FF0000"/>
              </a:solidFill>
              <a:latin typeface="Arial" charset="0"/>
            </a:endParaRPr>
          </a:p>
          <a:p>
            <a:pPr lvl="0" defTabSz="914400">
              <a:spcBef>
                <a:spcPct val="0"/>
              </a:spcBef>
            </a:pPr>
            <a:r>
              <a:rPr lang="x-none" altLang="x-none" b="1" u="sng" dirty="0"/>
              <a:t>NOC</a:t>
            </a:r>
            <a:r>
              <a:rPr lang="x-none" altLang="x-none" b="1" dirty="0"/>
              <a:t>	</a:t>
            </a:r>
            <a:r>
              <a:rPr lang="x-none" altLang="x-none" dirty="0"/>
              <a:t>IAP/9.1 Issue 9.1.8/1  </a:t>
            </a:r>
          </a:p>
          <a:p>
            <a:pPr lvl="0" defTabSz="914400">
              <a:spcBef>
                <a:spcPct val="0"/>
              </a:spcBef>
            </a:pPr>
            <a:r>
              <a:rPr lang="x-none" altLang="x-none" b="1" dirty="0"/>
              <a:t>Radio Regulations Volumes 1</a:t>
            </a:r>
            <a:r>
              <a:rPr lang="en-US" altLang="x-none" b="1" dirty="0"/>
              <a:t> &amp; 2</a:t>
            </a:r>
            <a:endParaRPr lang="x-none" altLang="x-none" b="1" dirty="0"/>
          </a:p>
          <a:p>
            <a:pPr lvl="0" defTabSz="914400">
              <a:spcBef>
                <a:spcPct val="0"/>
              </a:spcBef>
            </a:pPr>
            <a:r>
              <a:rPr lang="x-none" altLang="x-none" b="1" dirty="0"/>
              <a:t>Reason: </a:t>
            </a:r>
            <a:r>
              <a:rPr lang="x-none" altLang="x-none" dirty="0"/>
              <a:t>Analysis of the current and future spectrum use for narrowband and broadband machine type communications (MTC), also known as machine-to-machine (M2M) or Internet of Things (IoT), concluded that there is no need to identify specific spectrum for those applications. Therefore, no change to the Radio Regulations or regulatory action is required. </a:t>
            </a:r>
            <a:endParaRPr lang="en-US" altLang="x-none" dirty="0"/>
          </a:p>
          <a:p>
            <a:pPr lvl="0" defTabSz="914400">
              <a:spcBef>
                <a:spcPct val="0"/>
              </a:spcBef>
            </a:pPr>
            <a:endParaRPr lang="x-none" altLang="x-none" dirty="0">
              <a:latin typeface="Arial" charset="0"/>
            </a:endParaRPr>
          </a:p>
          <a:p>
            <a:pPr eaLnBrk="1" hangingPunct="1">
              <a:spcBef>
                <a:spcPct val="0"/>
              </a:spcBef>
            </a:pPr>
            <a:r>
              <a:rPr lang="en-US" altLang="en-US" sz="1800" i="1" dirty="0">
                <a:ea typeface="Arial Unicode MS" pitchFamily="34" charset="-128"/>
                <a:cs typeface="Arial Unicode MS" pitchFamily="34" charset="-128"/>
              </a:rPr>
              <a:t>Issue Coordinator: </a:t>
            </a:r>
            <a:r>
              <a:rPr lang="en-US" sz="1800" dirty="0"/>
              <a:t>Sergio Marquez (Mexico) </a:t>
            </a:r>
            <a:r>
              <a:rPr lang="en-US" sz="1800" u="sng" dirty="0">
                <a:hlinkClick r:id="rId3"/>
              </a:rPr>
              <a:t>sergio.marquez@ift.org.mx</a:t>
            </a:r>
            <a:r>
              <a:rPr lang="en-US" sz="1800" u="sng" dirty="0"/>
              <a:t> </a:t>
            </a:r>
            <a:endParaRPr lang="en-US" sz="1800" dirty="0"/>
          </a:p>
          <a:p>
            <a:r>
              <a:rPr lang="en-US" altLang="en-US" sz="1800" i="1" dirty="0">
                <a:ea typeface="Arial Unicode MS" pitchFamily="34" charset="-128"/>
                <a:cs typeface="Arial Unicode MS" pitchFamily="34" charset="-128"/>
              </a:rPr>
              <a:t>Alt. Issue Coordinator:</a:t>
            </a:r>
            <a:r>
              <a:rPr lang="pt-BR" altLang="en-US" sz="1800" dirty="0"/>
              <a:t> </a:t>
            </a:r>
            <a:r>
              <a:rPr lang="pt-BR" sz="1800" dirty="0"/>
              <a:t>Jayne Stancavage (USA) </a:t>
            </a:r>
            <a:r>
              <a:rPr lang="en-US" sz="1800" u="sng" dirty="0">
                <a:hlinkClick r:id="rId4"/>
              </a:rPr>
              <a:t>jayne.stancavage@intel.com</a:t>
            </a:r>
            <a:r>
              <a:rPr lang="en-US" sz="1800" u="sng" dirty="0"/>
              <a:t> </a:t>
            </a:r>
            <a:endParaRPr lang="en-US" sz="1800" dirty="0"/>
          </a:p>
          <a:p>
            <a:br>
              <a:rPr lang="en-GB" sz="1800" b="1" dirty="0"/>
            </a:br>
            <a:endParaRPr lang="en-CA" sz="1800" i="1" dirty="0">
              <a:solidFill>
                <a:srgbClr val="FF0000"/>
              </a:solidFill>
              <a:ea typeface="Arial Unicode MS" pitchFamily="34" charset="-128"/>
              <a:cs typeface="Arial Unicode MS" pitchFamily="34" charset="-128"/>
            </a:endParaRPr>
          </a:p>
        </p:txBody>
      </p:sp>
      <p:sp>
        <p:nvSpPr>
          <p:cNvPr id="103427" name="Slide Number Placeholder 3"/>
          <p:cNvSpPr>
            <a:spLocks noGrp="1"/>
          </p:cNvSpPr>
          <p:nvPr>
            <p:ph type="sldNum" sz="quarter" idx="11"/>
          </p:nvPr>
        </p:nvSpPr>
        <p:spPr bwMode="auto">
          <a:noFill/>
          <a:ln>
            <a:miter lim="800000"/>
            <a:headEnd/>
            <a:tailEnd/>
          </a:ln>
        </p:spPr>
        <p:txBody>
          <a:bodyPr/>
          <a:lstStyle/>
          <a:p>
            <a:fld id="{85D1F5E2-2093-4013-9350-EBB6CC8B1AC7}" type="slidenum">
              <a:rPr lang="en-US" smtClean="0">
                <a:ea typeface="MS PGothic"/>
                <a:cs typeface="MS PGothic"/>
              </a:rPr>
              <a:pPr/>
              <a:t>36</a:t>
            </a:fld>
            <a:endParaRPr lang="en-US">
              <a:ea typeface="MS PGothic"/>
              <a:cs typeface="MS PGothic"/>
            </a:endParaRPr>
          </a:p>
        </p:txBody>
      </p:sp>
    </p:spTree>
    <p:extLst>
      <p:ext uri="{BB962C8B-B14F-4D97-AF65-F5344CB8AC3E}">
        <p14:creationId xmlns:p14="http://schemas.microsoft.com/office/powerpoint/2010/main" val="18108576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p:cNvSpPr>
          <p:nvPr>
            <p:ph type="title"/>
          </p:nvPr>
        </p:nvSpPr>
        <p:spPr>
          <a:xfrm>
            <a:off x="152400" y="762000"/>
            <a:ext cx="8991600" cy="968375"/>
          </a:xfrm>
        </p:spPr>
        <p:txBody>
          <a:bodyPr/>
          <a:lstStyle/>
          <a:p>
            <a:r>
              <a:rPr lang="en-CA" altLang="en-US" dirty="0">
                <a:ea typeface="MS PGothic"/>
              </a:rPr>
              <a:t>Issue 9.1.8:  </a:t>
            </a:r>
            <a:r>
              <a:rPr lang="en-CA" b="0" dirty="0"/>
              <a:t>Narrowband and broadband machine-type communication infrastructures  (2 of 2)</a:t>
            </a:r>
            <a:endParaRPr lang="en-US" altLang="en-US" b="0" dirty="0">
              <a:ea typeface="MS PGothic"/>
            </a:endParaRPr>
          </a:p>
        </p:txBody>
      </p:sp>
      <p:sp>
        <p:nvSpPr>
          <p:cNvPr id="103426" name="Rectangle 3"/>
          <p:cNvSpPr>
            <a:spLocks noGrp="1"/>
          </p:cNvSpPr>
          <p:nvPr>
            <p:ph type="body" idx="1"/>
          </p:nvPr>
        </p:nvSpPr>
        <p:spPr>
          <a:xfrm>
            <a:off x="457200" y="1562100"/>
            <a:ext cx="8229600" cy="5143500"/>
          </a:xfrm>
        </p:spPr>
        <p:txBody>
          <a:bodyPr/>
          <a:lstStyle/>
          <a:p>
            <a:pPr>
              <a:lnSpc>
                <a:spcPct val="90000"/>
              </a:lnSpc>
            </a:pPr>
            <a:r>
              <a:rPr lang="en-CA" sz="2400" b="1" dirty="0">
                <a:ea typeface="MS PGothic"/>
              </a:rPr>
              <a:t>IAP</a:t>
            </a:r>
          </a:p>
          <a:p>
            <a:pPr defTabSz="914400">
              <a:spcBef>
                <a:spcPct val="0"/>
              </a:spcBef>
            </a:pPr>
            <a:r>
              <a:rPr lang="es-419" b="1" dirty="0"/>
              <a:t>Argentina, Brazil, Canada, Colombia, Dominican Republic, Ecuador, United States, Guatemala, Mexico, Panama, Uruguay</a:t>
            </a:r>
            <a:endParaRPr lang="en-US" dirty="0"/>
          </a:p>
          <a:p>
            <a:pPr lvl="0" defTabSz="914400">
              <a:spcBef>
                <a:spcPct val="0"/>
              </a:spcBef>
            </a:pPr>
            <a:endParaRPr lang="en-US" altLang="x-none" sz="800" b="1" dirty="0"/>
          </a:p>
          <a:p>
            <a:pPr lvl="0" defTabSz="914400">
              <a:spcBef>
                <a:spcPct val="0"/>
              </a:spcBef>
            </a:pPr>
            <a:r>
              <a:rPr lang="x-none" altLang="x-none" sz="1800" b="1" dirty="0"/>
              <a:t>SUP	</a:t>
            </a:r>
            <a:r>
              <a:rPr lang="x-none" altLang="x-none" sz="1800" dirty="0"/>
              <a:t>IAP/9.1 Issue 9.1.8/2</a:t>
            </a:r>
          </a:p>
          <a:p>
            <a:pPr lvl="0" defTabSz="914400">
              <a:spcBef>
                <a:spcPct val="0"/>
              </a:spcBef>
            </a:pPr>
            <a:r>
              <a:rPr lang="x-none" altLang="x-none" sz="1600" dirty="0"/>
              <a:t>ANNEX TO RESOLUTION 958 (WRC-15)</a:t>
            </a:r>
          </a:p>
          <a:p>
            <a:pPr lvl="0" defTabSz="914400">
              <a:spcBef>
                <a:spcPct val="0"/>
              </a:spcBef>
            </a:pPr>
            <a:r>
              <a:rPr lang="x-none" altLang="x-none" sz="1600" dirty="0"/>
              <a:t>Urgent studies required in preparation for the 2019 World Radiocommunication Conference</a:t>
            </a:r>
          </a:p>
          <a:p>
            <a:pPr lvl="0" defTabSz="914400">
              <a:spcBef>
                <a:spcPct val="0"/>
              </a:spcBef>
            </a:pPr>
            <a:r>
              <a:rPr lang="x-none" altLang="x-none" sz="1600" dirty="0"/>
              <a:t>3)	Studies on the technical and operational aspects of radio networks and systems, as well as spectrum needed, including possible harmonized use of spectrum to support the implementation of narrowband and broadband machine-type communication infrastructures, in order to develop Recommendations, Reports and/or Handbooks, as appropriate, and to take appropriate actions within the ITU Radiocommunication Sector (ITU-R) scope of work.</a:t>
            </a:r>
          </a:p>
          <a:p>
            <a:pPr lvl="0" defTabSz="914400">
              <a:spcBef>
                <a:spcPct val="0"/>
              </a:spcBef>
            </a:pPr>
            <a:r>
              <a:rPr lang="x-none" altLang="x-none" sz="1600" b="1" dirty="0"/>
              <a:t>Reason: </a:t>
            </a:r>
            <a:r>
              <a:rPr lang="x-none" altLang="x-none" sz="1600" dirty="0"/>
              <a:t>Analysis of the current and future spectrum use for narrowband and broadband machine type communications (MTC), also known as machine-to-machine (M2M) or Internet of Things (IoT), concluded that there is no need to identify specific spectrum for those applications. Therefore, no change to the Radio Regulations or regulatory action is required. No changes also apply to RR Volume 3, apart from the suppression proposed to parts of Resolution </a:t>
            </a:r>
            <a:r>
              <a:rPr lang="x-none" altLang="x-none" sz="1600" b="1" dirty="0"/>
              <a:t>958 (WRC-15).</a:t>
            </a:r>
            <a:endParaRPr lang="x-none" altLang="x-none" sz="1600" dirty="0"/>
          </a:p>
          <a:p>
            <a:pPr eaLnBrk="1" hangingPunct="1">
              <a:spcBef>
                <a:spcPct val="0"/>
              </a:spcBef>
            </a:pPr>
            <a:endParaRPr lang="en-US" altLang="en-US" sz="800" i="1" dirty="0">
              <a:solidFill>
                <a:srgbClr val="FF0000"/>
              </a:solidFill>
              <a:ea typeface="Arial Unicode MS" pitchFamily="34" charset="-128"/>
              <a:cs typeface="Arial Unicode MS" pitchFamily="34" charset="-128"/>
            </a:endParaRPr>
          </a:p>
          <a:p>
            <a:pPr eaLnBrk="1" hangingPunct="1">
              <a:spcBef>
                <a:spcPct val="0"/>
              </a:spcBef>
            </a:pPr>
            <a:r>
              <a:rPr lang="en-US" altLang="en-US" sz="1600" i="1" dirty="0">
                <a:ea typeface="Arial Unicode MS" pitchFamily="34" charset="-128"/>
                <a:cs typeface="Arial Unicode MS" pitchFamily="34" charset="-128"/>
              </a:rPr>
              <a:t>Issue Coordinator: </a:t>
            </a:r>
            <a:r>
              <a:rPr lang="en-US" sz="1600" dirty="0"/>
              <a:t>Sergio Marquez (Mexico) </a:t>
            </a:r>
            <a:r>
              <a:rPr lang="en-US" sz="1600" u="sng" dirty="0">
                <a:hlinkClick r:id="rId3"/>
              </a:rPr>
              <a:t>sergio.marquez@ift.org.mx</a:t>
            </a:r>
            <a:r>
              <a:rPr lang="en-US" sz="1600" u="sng" dirty="0"/>
              <a:t> </a:t>
            </a:r>
            <a:endParaRPr lang="en-US" sz="1600" dirty="0"/>
          </a:p>
          <a:p>
            <a:pPr eaLnBrk="1" hangingPunct="1">
              <a:spcBef>
                <a:spcPct val="0"/>
              </a:spcBef>
            </a:pPr>
            <a:r>
              <a:rPr lang="en-US" altLang="en-US" sz="1600" i="1" dirty="0">
                <a:ea typeface="Arial Unicode MS" pitchFamily="34" charset="-128"/>
                <a:cs typeface="Arial Unicode MS" pitchFamily="34" charset="-128"/>
              </a:rPr>
              <a:t>Alt. Issue Coordinator:</a:t>
            </a:r>
            <a:r>
              <a:rPr lang="pt-BR" altLang="en-US" sz="1600" dirty="0"/>
              <a:t> </a:t>
            </a:r>
            <a:r>
              <a:rPr lang="pt-BR" sz="1600" dirty="0"/>
              <a:t>Jayne Stancavage (USA) </a:t>
            </a:r>
            <a:r>
              <a:rPr lang="en-US" sz="1600" u="sng" dirty="0">
                <a:hlinkClick r:id="rId4"/>
              </a:rPr>
              <a:t>jayne.stancavage@intel.com</a:t>
            </a:r>
            <a:r>
              <a:rPr lang="en-US" sz="1600" u="sng" dirty="0"/>
              <a:t> </a:t>
            </a:r>
            <a:endParaRPr lang="en-US" sz="1600" dirty="0"/>
          </a:p>
          <a:p>
            <a:br>
              <a:rPr lang="en-GB" sz="1800" b="1" dirty="0"/>
            </a:br>
            <a:endParaRPr lang="en-CA" sz="1800" i="1" dirty="0">
              <a:solidFill>
                <a:srgbClr val="FF0000"/>
              </a:solidFill>
              <a:ea typeface="Arial Unicode MS" pitchFamily="34" charset="-128"/>
              <a:cs typeface="Arial Unicode MS" pitchFamily="34" charset="-128"/>
            </a:endParaRPr>
          </a:p>
        </p:txBody>
      </p:sp>
      <p:sp>
        <p:nvSpPr>
          <p:cNvPr id="103427" name="Slide Number Placeholder 3"/>
          <p:cNvSpPr>
            <a:spLocks noGrp="1"/>
          </p:cNvSpPr>
          <p:nvPr>
            <p:ph type="sldNum" sz="quarter" idx="11"/>
          </p:nvPr>
        </p:nvSpPr>
        <p:spPr bwMode="auto">
          <a:noFill/>
          <a:ln>
            <a:miter lim="800000"/>
            <a:headEnd/>
            <a:tailEnd/>
          </a:ln>
        </p:spPr>
        <p:txBody>
          <a:bodyPr/>
          <a:lstStyle/>
          <a:p>
            <a:fld id="{85D1F5E2-2093-4013-9350-EBB6CC8B1AC7}" type="slidenum">
              <a:rPr lang="en-US" smtClean="0">
                <a:ea typeface="MS PGothic"/>
                <a:cs typeface="MS PGothic"/>
              </a:rPr>
              <a:pPr/>
              <a:t>37</a:t>
            </a:fld>
            <a:endParaRPr lang="en-US" dirty="0">
              <a:ea typeface="MS PGothic"/>
              <a:cs typeface="MS PGothic"/>
            </a:endParaRPr>
          </a:p>
        </p:txBody>
      </p:sp>
      <p:sp>
        <p:nvSpPr>
          <p:cNvPr id="2" name="Rectangle 1"/>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x-none" altLang="x-none"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928724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07682711-1E03-4134-A43D-7AD1EBDEE737}" type="slidenum">
              <a:rPr lang="en-US" smtClean="0"/>
              <a:pPr>
                <a:defRPr/>
              </a:pPr>
              <a:t>38</a:t>
            </a:fld>
            <a:endParaRPr lang="en-US"/>
          </a:p>
        </p:txBody>
      </p:sp>
      <p:sp>
        <p:nvSpPr>
          <p:cNvPr id="5" name="TextBox 4"/>
          <p:cNvSpPr txBox="1"/>
          <p:nvPr/>
        </p:nvSpPr>
        <p:spPr>
          <a:xfrm>
            <a:off x="838200" y="1981200"/>
            <a:ext cx="7467600" cy="2585323"/>
          </a:xfrm>
          <a:prstGeom prst="rect">
            <a:avLst/>
          </a:prstGeom>
          <a:noFill/>
        </p:spPr>
        <p:txBody>
          <a:bodyPr wrap="square" rtlCol="0">
            <a:spAutoFit/>
          </a:bodyPr>
          <a:lstStyle/>
          <a:p>
            <a:pPr algn="ctr"/>
            <a:r>
              <a:rPr lang="en-US" sz="5400" b="1" dirty="0">
                <a:latin typeface="+mj-lt"/>
              </a:rPr>
              <a:t>DRAFT INTER-AMERICAN PROPOSALS</a:t>
            </a:r>
          </a:p>
          <a:p>
            <a:pPr algn="ctr"/>
            <a:r>
              <a:rPr lang="en-US" sz="5400" b="1" dirty="0">
                <a:latin typeface="+mj-lt"/>
              </a:rPr>
              <a:t> (DIAP)</a:t>
            </a:r>
          </a:p>
        </p:txBody>
      </p:sp>
      <p:sp>
        <p:nvSpPr>
          <p:cNvPr id="2" name="TextBox 1"/>
          <p:cNvSpPr txBox="1"/>
          <p:nvPr/>
        </p:nvSpPr>
        <p:spPr>
          <a:xfrm>
            <a:off x="0" y="5029200"/>
            <a:ext cx="9144000" cy="707886"/>
          </a:xfrm>
          <a:prstGeom prst="rect">
            <a:avLst/>
          </a:prstGeom>
          <a:noFill/>
        </p:spPr>
        <p:txBody>
          <a:bodyPr wrap="square" rtlCol="0">
            <a:spAutoFit/>
          </a:bodyPr>
          <a:lstStyle/>
          <a:p>
            <a:pPr marL="342900" lvl="0" indent="-342900" eaLnBrk="0" hangingPunct="0">
              <a:spcBef>
                <a:spcPts val="600"/>
              </a:spcBef>
              <a:spcAft>
                <a:spcPts val="600"/>
              </a:spcAft>
              <a:buFont typeface="Arial" charset="0"/>
              <a:buChar char="•"/>
            </a:pPr>
            <a:r>
              <a:rPr lang="en-US" sz="2000" b="1" dirty="0">
                <a:solidFill>
                  <a:prstClr val="black"/>
                </a:solidFill>
                <a:latin typeface="Calibri" pitchFamily="34" charset="0"/>
              </a:rPr>
              <a:t>DRAFT INTER-AMERICAN PROPOSAL (DIAP): PP</a:t>
            </a:r>
            <a:r>
              <a:rPr lang="en-US" sz="2000" dirty="0">
                <a:solidFill>
                  <a:prstClr val="black"/>
                </a:solidFill>
                <a:latin typeface="Calibri" pitchFamily="34" charset="0"/>
              </a:rPr>
              <a:t> that has been supported by at least one other Member State.</a:t>
            </a:r>
          </a:p>
        </p:txBody>
      </p:sp>
    </p:spTree>
    <p:extLst>
      <p:ext uri="{BB962C8B-B14F-4D97-AF65-F5344CB8AC3E}">
        <p14:creationId xmlns:p14="http://schemas.microsoft.com/office/powerpoint/2010/main" val="33166901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p:cNvSpPr>
          <p:nvPr>
            <p:ph type="title"/>
          </p:nvPr>
        </p:nvSpPr>
        <p:spPr>
          <a:xfrm>
            <a:off x="152400" y="1323975"/>
            <a:ext cx="8534400" cy="809625"/>
          </a:xfrm>
        </p:spPr>
        <p:txBody>
          <a:bodyPr/>
          <a:lstStyle/>
          <a:p>
            <a:r>
              <a:rPr lang="en-CA" altLang="en-US" dirty="0">
                <a:ea typeface="MS PGothic"/>
              </a:rPr>
              <a:t>Agenda Item 1.9.1:  </a:t>
            </a:r>
            <a:r>
              <a:rPr lang="en-GB" altLang="en-US" i="1" dirty="0"/>
              <a:t>R</a:t>
            </a:r>
            <a:r>
              <a:rPr lang="en-GB" i="1" dirty="0"/>
              <a:t>egulatory actions within the frequency band 156-162.05 MHz for autonomous maritime radio devices to protect the GMDSS and automatic identifications system (AIS), in accordance with Resolution 362 (WRC-15)</a:t>
            </a:r>
            <a:r>
              <a:rPr lang="en-US" dirty="0"/>
              <a:t> </a:t>
            </a:r>
            <a:endParaRPr lang="en-US" altLang="en-US" dirty="0">
              <a:ea typeface="MS PGothic"/>
            </a:endParaRPr>
          </a:p>
        </p:txBody>
      </p:sp>
      <p:sp>
        <p:nvSpPr>
          <p:cNvPr id="59394" name="Rectangle 3"/>
          <p:cNvSpPr>
            <a:spLocks noGrp="1"/>
          </p:cNvSpPr>
          <p:nvPr>
            <p:ph type="body" idx="1"/>
          </p:nvPr>
        </p:nvSpPr>
        <p:spPr>
          <a:xfrm>
            <a:off x="457200" y="2551113"/>
            <a:ext cx="8318500" cy="4306887"/>
          </a:xfrm>
        </p:spPr>
        <p:txBody>
          <a:bodyPr/>
          <a:lstStyle/>
          <a:p>
            <a:pPr>
              <a:lnSpc>
                <a:spcPct val="80000"/>
              </a:lnSpc>
            </a:pPr>
            <a:r>
              <a:rPr lang="en-CA" altLang="en-US" sz="2400" b="1" dirty="0">
                <a:ea typeface="MS PGothic"/>
              </a:rPr>
              <a:t>DIAP </a:t>
            </a:r>
          </a:p>
          <a:p>
            <a:pPr>
              <a:lnSpc>
                <a:spcPct val="80000"/>
              </a:lnSpc>
            </a:pPr>
            <a:r>
              <a:rPr lang="en-CA" altLang="en-US" sz="2400" b="1" dirty="0">
                <a:ea typeface="MS PGothic"/>
              </a:rPr>
              <a:t>Bahamas, Canada</a:t>
            </a:r>
          </a:p>
          <a:p>
            <a:endParaRPr lang="en-US" sz="1600" dirty="0"/>
          </a:p>
          <a:p>
            <a:r>
              <a:rPr lang="en-US" sz="1600" dirty="0"/>
              <a:t> </a:t>
            </a:r>
          </a:p>
          <a:p>
            <a:r>
              <a:rPr lang="en-US" sz="1600" dirty="0"/>
              <a:t> </a:t>
            </a:r>
          </a:p>
          <a:p>
            <a:endParaRPr lang="en-US" sz="2400" dirty="0"/>
          </a:p>
          <a:p>
            <a:endParaRPr lang="en-CA" altLang="en-US" sz="2400" b="1" dirty="0">
              <a:ea typeface="MS PGothic"/>
            </a:endParaRPr>
          </a:p>
          <a:p>
            <a:pPr>
              <a:lnSpc>
                <a:spcPct val="80000"/>
              </a:lnSpc>
              <a:buFont typeface="Arial" charset="0"/>
              <a:buChar char="•"/>
            </a:pPr>
            <a:endParaRPr lang="en-CA" altLang="en-US" sz="2400" b="1" dirty="0">
              <a:ea typeface="MS PGothic"/>
            </a:endParaRPr>
          </a:p>
          <a:p>
            <a:pPr>
              <a:lnSpc>
                <a:spcPct val="80000"/>
              </a:lnSpc>
              <a:buFont typeface="Arial" charset="0"/>
              <a:buChar char="•"/>
            </a:pPr>
            <a:endParaRPr lang="en-CA" altLang="en-US" sz="2400" b="1" dirty="0">
              <a:ea typeface="MS PGothic"/>
            </a:endParaRPr>
          </a:p>
          <a:p>
            <a:pPr>
              <a:lnSpc>
                <a:spcPct val="80000"/>
              </a:lnSpc>
            </a:pPr>
            <a:endParaRPr lang="en-CA" altLang="en-US" sz="2400" b="1" dirty="0">
              <a:ea typeface="MS PGothic"/>
            </a:endParaRPr>
          </a:p>
          <a:p>
            <a:pPr>
              <a:lnSpc>
                <a:spcPct val="80000"/>
              </a:lnSpc>
            </a:pPr>
            <a:r>
              <a:rPr lang="en-CA" sz="1800" i="1" dirty="0">
                <a:ea typeface="MS PGothic"/>
              </a:rPr>
              <a:t>Issue Coordinator: Robert Denny – rdenny@ntia.doc.gov</a:t>
            </a:r>
            <a:endParaRPr lang="en-US" sz="1800" dirty="0"/>
          </a:p>
          <a:p>
            <a:pPr>
              <a:lnSpc>
                <a:spcPct val="80000"/>
              </a:lnSpc>
            </a:pPr>
            <a:r>
              <a:rPr lang="en-CA" dirty="0">
                <a:ea typeface="MS PGothic"/>
              </a:rPr>
              <a:t> </a:t>
            </a:r>
          </a:p>
          <a:p>
            <a:pPr>
              <a:lnSpc>
                <a:spcPct val="80000"/>
              </a:lnSpc>
            </a:pPr>
            <a:endParaRPr lang="en-CA" altLang="en-US" sz="2400" b="1" dirty="0">
              <a:ea typeface="MS PGothic"/>
            </a:endParaRPr>
          </a:p>
        </p:txBody>
      </p:sp>
      <p:sp>
        <p:nvSpPr>
          <p:cNvPr id="59395" name="Slide Number Placeholder 2"/>
          <p:cNvSpPr>
            <a:spLocks noGrp="1"/>
          </p:cNvSpPr>
          <p:nvPr>
            <p:ph type="sldNum" sz="quarter" idx="11"/>
          </p:nvPr>
        </p:nvSpPr>
        <p:spPr bwMode="auto">
          <a:noFill/>
          <a:ln>
            <a:miter lim="800000"/>
            <a:headEnd/>
            <a:tailEnd/>
          </a:ln>
        </p:spPr>
        <p:txBody>
          <a:bodyPr/>
          <a:lstStyle/>
          <a:p>
            <a:fld id="{380BDE4F-6977-4CB7-9524-E250010834B6}" type="slidenum">
              <a:rPr lang="en-US" smtClean="0">
                <a:ea typeface="MS PGothic"/>
                <a:cs typeface="MS PGothic"/>
              </a:rPr>
              <a:pPr/>
              <a:t>39</a:t>
            </a:fld>
            <a:endParaRPr lang="en-US">
              <a:ea typeface="MS PGothic"/>
              <a:cs typeface="MS PGothic"/>
            </a:endParaRPr>
          </a:p>
        </p:txBody>
      </p:sp>
      <p:graphicFrame>
        <p:nvGraphicFramePr>
          <p:cNvPr id="2" name="Object 1">
            <a:extLst>
              <a:ext uri="{FF2B5EF4-FFF2-40B4-BE49-F238E27FC236}">
                <a16:creationId xmlns:a16="http://schemas.microsoft.com/office/drawing/2014/main" id="{CA2D92B2-4BD3-7C4A-994A-2D34C35D03AE}"/>
              </a:ext>
            </a:extLst>
          </p:cNvPr>
          <p:cNvGraphicFramePr>
            <a:graphicFrameLocks noChangeAspect="1"/>
          </p:cNvGraphicFramePr>
          <p:nvPr>
            <p:extLst>
              <p:ext uri="{D42A27DB-BD31-4B8C-83A1-F6EECF244321}">
                <p14:modId xmlns:p14="http://schemas.microsoft.com/office/powerpoint/2010/main" val="1714173524"/>
              </p:ext>
            </p:extLst>
          </p:nvPr>
        </p:nvGraphicFramePr>
        <p:xfrm>
          <a:off x="609600" y="3429000"/>
          <a:ext cx="3441700" cy="2286000"/>
        </p:xfrm>
        <a:graphic>
          <a:graphicData uri="http://schemas.openxmlformats.org/presentationml/2006/ole">
            <mc:AlternateContent xmlns:mc="http://schemas.openxmlformats.org/markup-compatibility/2006">
              <mc:Choice xmlns:v="urn:schemas-microsoft-com:vml" Requires="v">
                <p:oleObj spid="_x0000_s23600" name="Document" r:id="rId4" imgW="3441700" imgH="2286000" progId="Word.Document.8">
                  <p:embed/>
                </p:oleObj>
              </mc:Choice>
              <mc:Fallback>
                <p:oleObj name="Document" r:id="rId4" imgW="3441700" imgH="2286000" progId="Word.Document.8">
                  <p:embed/>
                  <p:pic>
                    <p:nvPicPr>
                      <p:cNvPr id="0" name=""/>
                      <p:cNvPicPr/>
                      <p:nvPr/>
                    </p:nvPicPr>
                    <p:blipFill>
                      <a:blip r:embed="rId5"/>
                      <a:stretch>
                        <a:fillRect/>
                      </a:stretch>
                    </p:blipFill>
                    <p:spPr>
                      <a:xfrm>
                        <a:off x="609600" y="3429000"/>
                        <a:ext cx="3441700" cy="2286000"/>
                      </a:xfrm>
                      <a:prstGeom prst="rect">
                        <a:avLst/>
                      </a:prstGeom>
                    </p:spPr>
                  </p:pic>
                </p:oleObj>
              </mc:Fallback>
            </mc:AlternateContent>
          </a:graphicData>
        </a:graphic>
      </p:graphicFrame>
    </p:spTree>
    <p:extLst>
      <p:ext uri="{BB962C8B-B14F-4D97-AF65-F5344CB8AC3E}">
        <p14:creationId xmlns:p14="http://schemas.microsoft.com/office/powerpoint/2010/main" val="219550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idx="4294967295"/>
          </p:nvPr>
        </p:nvSpPr>
        <p:spPr>
          <a:xfrm>
            <a:off x="152400" y="838200"/>
            <a:ext cx="8610600" cy="1062038"/>
          </a:xfrm>
        </p:spPr>
        <p:txBody>
          <a:bodyPr/>
          <a:lstStyle/>
          <a:p>
            <a:pPr algn="ctr"/>
            <a:r>
              <a:rPr lang="pt-BR" altLang="en-US" sz="3200" dirty="0">
                <a:ea typeface="MS PGothic"/>
              </a:rPr>
              <a:t>Inter – American Proposals : Definitions</a:t>
            </a:r>
            <a:endParaRPr lang="en-US" altLang="en-US" sz="3200" i="1" dirty="0">
              <a:ea typeface="MS PGothic"/>
            </a:endParaRPr>
          </a:p>
        </p:txBody>
      </p:sp>
      <p:sp>
        <p:nvSpPr>
          <p:cNvPr id="20482" name="Rectangle 2"/>
          <p:cNvSpPr txBox="1">
            <a:spLocks/>
          </p:cNvSpPr>
          <p:nvPr/>
        </p:nvSpPr>
        <p:spPr bwMode="auto">
          <a:xfrm>
            <a:off x="457200" y="1676400"/>
            <a:ext cx="8229600" cy="4267200"/>
          </a:xfrm>
          <a:prstGeom prst="rect">
            <a:avLst/>
          </a:prstGeom>
          <a:noFill/>
          <a:ln w="9525">
            <a:noFill/>
            <a:miter lim="800000"/>
            <a:headEnd/>
            <a:tailEnd/>
          </a:ln>
        </p:spPr>
        <p:txBody>
          <a:bodyPr/>
          <a:lstStyle/>
          <a:p>
            <a:pPr marL="342900" indent="-342900" eaLnBrk="0" hangingPunct="0">
              <a:lnSpc>
                <a:spcPct val="90000"/>
              </a:lnSpc>
              <a:spcBef>
                <a:spcPts val="600"/>
              </a:spcBef>
              <a:spcAft>
                <a:spcPts val="600"/>
              </a:spcAft>
              <a:buFont typeface="Arial" charset="0"/>
              <a:buNone/>
            </a:pPr>
            <a:endParaRPr lang="pt-BR" sz="1000" b="1" dirty="0">
              <a:latin typeface="Calibri" pitchFamily="34" charset="0"/>
            </a:endParaRPr>
          </a:p>
          <a:p>
            <a:pPr marL="342900" indent="-342900" eaLnBrk="0" hangingPunct="0">
              <a:spcBef>
                <a:spcPts val="600"/>
              </a:spcBef>
              <a:spcAft>
                <a:spcPts val="600"/>
              </a:spcAft>
              <a:buFont typeface="Arial" charset="0"/>
              <a:buChar char="•"/>
            </a:pPr>
            <a:r>
              <a:rPr lang="en-US" sz="2000" b="1" dirty="0">
                <a:latin typeface="Calibri" pitchFamily="34" charset="0"/>
              </a:rPr>
              <a:t>PRELIMINARY VIEWS (PV): </a:t>
            </a:r>
            <a:r>
              <a:rPr lang="en-US" sz="2000" dirty="0">
                <a:latin typeface="Calibri" pitchFamily="34" charset="0"/>
              </a:rPr>
              <a:t>a Member State’s initial view of an Agenda Item, indicating its view of a future proposal or position. </a:t>
            </a:r>
          </a:p>
          <a:p>
            <a:pPr marL="342900" indent="-342900" eaLnBrk="0" hangingPunct="0">
              <a:spcBef>
                <a:spcPts val="600"/>
              </a:spcBef>
              <a:spcAft>
                <a:spcPts val="600"/>
              </a:spcAft>
              <a:buFont typeface="Arial" charset="0"/>
              <a:buChar char="•"/>
            </a:pPr>
            <a:r>
              <a:rPr lang="en-US" sz="2000" b="1" dirty="0">
                <a:latin typeface="Calibri" pitchFamily="34" charset="0"/>
              </a:rPr>
              <a:t>DRAFT INTER-AMERICAN PROPOSAL (DIAP): </a:t>
            </a:r>
            <a:r>
              <a:rPr lang="en-US" sz="2000" dirty="0">
                <a:latin typeface="Calibri" pitchFamily="34" charset="0"/>
              </a:rPr>
              <a:t>a Preliminary Proposal that has been supported by at least one other Member State, but not the number of Member States required for an Inter-American Proposal.</a:t>
            </a:r>
          </a:p>
          <a:p>
            <a:pPr marL="342900" indent="-342900" eaLnBrk="0" hangingPunct="0">
              <a:spcBef>
                <a:spcPts val="600"/>
              </a:spcBef>
              <a:spcAft>
                <a:spcPts val="600"/>
              </a:spcAft>
              <a:buFont typeface="Arial" charset="0"/>
              <a:buChar char="•"/>
            </a:pPr>
            <a:r>
              <a:rPr lang="en-US" sz="2000" b="1" dirty="0">
                <a:latin typeface="Calibri" pitchFamily="34" charset="0"/>
              </a:rPr>
              <a:t>PRELIMINARY PROPOSAL (PP): </a:t>
            </a:r>
            <a:r>
              <a:rPr lang="en-US" sz="2000" dirty="0">
                <a:latin typeface="Calibri" pitchFamily="34" charset="0"/>
              </a:rPr>
              <a:t>Member State proposal that has yet to be supported by another Member State.</a:t>
            </a:r>
          </a:p>
          <a:p>
            <a:pPr marL="342900" indent="-342900" eaLnBrk="0" hangingPunct="0">
              <a:spcBef>
                <a:spcPts val="600"/>
              </a:spcBef>
              <a:spcAft>
                <a:spcPts val="600"/>
              </a:spcAft>
              <a:buFont typeface="Arial" charset="0"/>
              <a:buChar char="•"/>
            </a:pPr>
            <a:r>
              <a:rPr lang="en-US" sz="2000" b="1" dirty="0">
                <a:latin typeface="Calibri" pitchFamily="34" charset="0"/>
              </a:rPr>
              <a:t>INTER-AMERICAN PROPOSAL (IAP): </a:t>
            </a:r>
            <a:r>
              <a:rPr lang="en-US" sz="2000" dirty="0">
                <a:latin typeface="Calibri" pitchFamily="34" charset="0"/>
              </a:rPr>
              <a:t>a Member State(s) proposal supported by at least six Members States and not opposed by more than 50% of the number of supports obtained (i.e., 8 support, 4 oppose = IAP; 8 support, 5 or more oppose = “not IAP”.</a:t>
            </a:r>
          </a:p>
        </p:txBody>
      </p:sp>
      <p:sp>
        <p:nvSpPr>
          <p:cNvPr id="20483" name="Slide Number Placeholder 3"/>
          <p:cNvSpPr>
            <a:spLocks noGrp="1"/>
          </p:cNvSpPr>
          <p:nvPr>
            <p:ph type="sldNum" sz="quarter" idx="11"/>
          </p:nvPr>
        </p:nvSpPr>
        <p:spPr bwMode="auto">
          <a:noFill/>
          <a:ln>
            <a:miter lim="800000"/>
            <a:headEnd/>
            <a:tailEnd/>
          </a:ln>
        </p:spPr>
        <p:txBody>
          <a:bodyPr/>
          <a:lstStyle/>
          <a:p>
            <a:fld id="{8056AB1C-5CDE-43A4-B21F-BA9DD151B477}" type="slidenum">
              <a:rPr lang="en-US" smtClean="0">
                <a:ea typeface="MS PGothic"/>
                <a:cs typeface="MS PGothic"/>
              </a:rPr>
              <a:pPr/>
              <a:t>4</a:t>
            </a:fld>
            <a:endParaRPr lang="en-US">
              <a:ea typeface="MS PGothic"/>
              <a:cs typeface="MS PGothic"/>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p:cNvSpPr>
          <p:nvPr>
            <p:ph type="title"/>
          </p:nvPr>
        </p:nvSpPr>
        <p:spPr>
          <a:xfrm>
            <a:off x="152400" y="1323975"/>
            <a:ext cx="8597900" cy="809625"/>
          </a:xfrm>
        </p:spPr>
        <p:txBody>
          <a:bodyPr/>
          <a:lstStyle/>
          <a:p>
            <a:r>
              <a:rPr lang="en-CA" altLang="en-US" dirty="0">
                <a:ea typeface="MS PGothic"/>
              </a:rPr>
              <a:t>Agenda Item 1.9.2: M</a:t>
            </a:r>
            <a:r>
              <a:rPr lang="en-US" i="1" dirty="0" err="1"/>
              <a:t>odifications</a:t>
            </a:r>
            <a:r>
              <a:rPr lang="en-US" i="1" dirty="0"/>
              <a:t> of the Radio Regulations, preferably within the frequency bands 156.0125-157.4375 MHz and 160.6125-162.0375 MHz, to enable a new VHF data exchange system (VDES) satellite component</a:t>
            </a:r>
            <a:r>
              <a:rPr lang="en-US" dirty="0"/>
              <a:t> </a:t>
            </a:r>
            <a:endParaRPr lang="en-US" altLang="en-US" dirty="0">
              <a:ea typeface="MS PGothic"/>
            </a:endParaRPr>
          </a:p>
        </p:txBody>
      </p:sp>
      <p:sp>
        <p:nvSpPr>
          <p:cNvPr id="59394" name="Rectangle 3"/>
          <p:cNvSpPr>
            <a:spLocks noGrp="1"/>
          </p:cNvSpPr>
          <p:nvPr>
            <p:ph type="body" idx="1"/>
          </p:nvPr>
        </p:nvSpPr>
        <p:spPr>
          <a:xfrm>
            <a:off x="457200" y="2627313"/>
            <a:ext cx="8318500" cy="4154487"/>
          </a:xfrm>
        </p:spPr>
        <p:txBody>
          <a:bodyPr/>
          <a:lstStyle/>
          <a:p>
            <a:pPr>
              <a:lnSpc>
                <a:spcPct val="80000"/>
              </a:lnSpc>
            </a:pPr>
            <a:r>
              <a:rPr lang="en-CA" altLang="en-US" sz="2400" b="1" dirty="0">
                <a:ea typeface="MS PGothic"/>
              </a:rPr>
              <a:t>DIAP </a:t>
            </a:r>
          </a:p>
          <a:p>
            <a:pPr>
              <a:lnSpc>
                <a:spcPct val="80000"/>
              </a:lnSpc>
            </a:pPr>
            <a:r>
              <a:rPr lang="en-CA" altLang="en-US" sz="2400" b="1" dirty="0">
                <a:ea typeface="MS PGothic"/>
              </a:rPr>
              <a:t>Bahamas, Mexico</a:t>
            </a:r>
          </a:p>
          <a:p>
            <a:endParaRPr lang="en-US" sz="1600" dirty="0"/>
          </a:p>
          <a:p>
            <a:endParaRPr lang="en-US" sz="1600" dirty="0"/>
          </a:p>
          <a:p>
            <a:r>
              <a:rPr lang="en-US" sz="1600" dirty="0"/>
              <a:t> </a:t>
            </a:r>
          </a:p>
          <a:p>
            <a:r>
              <a:rPr lang="en-US" sz="1600" dirty="0"/>
              <a:t> </a:t>
            </a:r>
          </a:p>
          <a:p>
            <a:endParaRPr lang="en-US" sz="2400" dirty="0"/>
          </a:p>
          <a:p>
            <a:endParaRPr lang="en-CA" altLang="en-US" sz="2400" b="1" dirty="0">
              <a:ea typeface="MS PGothic"/>
            </a:endParaRPr>
          </a:p>
          <a:p>
            <a:pPr>
              <a:lnSpc>
                <a:spcPct val="80000"/>
              </a:lnSpc>
              <a:buFont typeface="Arial" charset="0"/>
              <a:buChar char="•"/>
            </a:pPr>
            <a:endParaRPr lang="en-CA" altLang="en-US" sz="2400" b="1" dirty="0">
              <a:ea typeface="MS PGothic"/>
            </a:endParaRPr>
          </a:p>
          <a:p>
            <a:pPr>
              <a:lnSpc>
                <a:spcPct val="80000"/>
              </a:lnSpc>
            </a:pPr>
            <a:endParaRPr lang="en-CA" altLang="en-US" sz="1600" b="1" dirty="0">
              <a:ea typeface="MS PGothic"/>
            </a:endParaRPr>
          </a:p>
          <a:p>
            <a:pPr>
              <a:lnSpc>
                <a:spcPct val="80000"/>
              </a:lnSpc>
            </a:pPr>
            <a:r>
              <a:rPr lang="en-CA" sz="1800" i="1" dirty="0">
                <a:ea typeface="MS PGothic"/>
              </a:rPr>
              <a:t>Issue Coordinator: Robert Denny – rdenny@ntia.doc.gov</a:t>
            </a:r>
            <a:endParaRPr lang="en-US" sz="1800" dirty="0"/>
          </a:p>
          <a:p>
            <a:pPr>
              <a:lnSpc>
                <a:spcPct val="80000"/>
              </a:lnSpc>
            </a:pPr>
            <a:r>
              <a:rPr lang="en-CA" dirty="0">
                <a:ea typeface="MS PGothic"/>
              </a:rPr>
              <a:t> </a:t>
            </a:r>
          </a:p>
          <a:p>
            <a:pPr>
              <a:lnSpc>
                <a:spcPct val="80000"/>
              </a:lnSpc>
            </a:pPr>
            <a:endParaRPr lang="en-CA" altLang="en-US" sz="2400" b="1" dirty="0">
              <a:ea typeface="MS PGothic"/>
            </a:endParaRPr>
          </a:p>
        </p:txBody>
      </p:sp>
      <p:sp>
        <p:nvSpPr>
          <p:cNvPr id="59395" name="Slide Number Placeholder 2"/>
          <p:cNvSpPr>
            <a:spLocks noGrp="1"/>
          </p:cNvSpPr>
          <p:nvPr>
            <p:ph type="sldNum" sz="quarter" idx="11"/>
          </p:nvPr>
        </p:nvSpPr>
        <p:spPr bwMode="auto">
          <a:noFill/>
          <a:ln>
            <a:miter lim="800000"/>
            <a:headEnd/>
            <a:tailEnd/>
          </a:ln>
        </p:spPr>
        <p:txBody>
          <a:bodyPr/>
          <a:lstStyle/>
          <a:p>
            <a:fld id="{380BDE4F-6977-4CB7-9524-E250010834B6}" type="slidenum">
              <a:rPr lang="en-US" smtClean="0">
                <a:ea typeface="MS PGothic"/>
                <a:cs typeface="MS PGothic"/>
              </a:rPr>
              <a:pPr/>
              <a:t>40</a:t>
            </a:fld>
            <a:endParaRPr lang="en-US">
              <a:ea typeface="MS PGothic"/>
              <a:cs typeface="MS PGothic"/>
            </a:endParaRPr>
          </a:p>
        </p:txBody>
      </p:sp>
      <p:graphicFrame>
        <p:nvGraphicFramePr>
          <p:cNvPr id="3" name="Object 2">
            <a:extLst>
              <a:ext uri="{FF2B5EF4-FFF2-40B4-BE49-F238E27FC236}">
                <a16:creationId xmlns:a16="http://schemas.microsoft.com/office/drawing/2014/main" id="{AD6A33C1-A604-3545-9084-92A0FFBDDCBA}"/>
              </a:ext>
            </a:extLst>
          </p:cNvPr>
          <p:cNvGraphicFramePr>
            <a:graphicFrameLocks noChangeAspect="1"/>
          </p:cNvGraphicFramePr>
          <p:nvPr>
            <p:extLst>
              <p:ext uri="{D42A27DB-BD31-4B8C-83A1-F6EECF244321}">
                <p14:modId xmlns:p14="http://schemas.microsoft.com/office/powerpoint/2010/main" val="3287154033"/>
              </p:ext>
            </p:extLst>
          </p:nvPr>
        </p:nvGraphicFramePr>
        <p:xfrm>
          <a:off x="609600" y="3517900"/>
          <a:ext cx="3378200" cy="2120900"/>
        </p:xfrm>
        <a:graphic>
          <a:graphicData uri="http://schemas.openxmlformats.org/presentationml/2006/ole">
            <mc:AlternateContent xmlns:mc="http://schemas.openxmlformats.org/markup-compatibility/2006">
              <mc:Choice xmlns:v="urn:schemas-microsoft-com:vml" Requires="v">
                <p:oleObj spid="_x0000_s78883" name="Document" r:id="rId4" imgW="3378200" imgH="2120900" progId="Word.Document.8">
                  <p:embed/>
                </p:oleObj>
              </mc:Choice>
              <mc:Fallback>
                <p:oleObj name="Document" r:id="rId4" imgW="3378200" imgH="2120900" progId="Word.Document.8">
                  <p:embed/>
                  <p:pic>
                    <p:nvPicPr>
                      <p:cNvPr id="0" name=""/>
                      <p:cNvPicPr/>
                      <p:nvPr/>
                    </p:nvPicPr>
                    <p:blipFill>
                      <a:blip r:embed="rId5"/>
                      <a:stretch>
                        <a:fillRect/>
                      </a:stretch>
                    </p:blipFill>
                    <p:spPr>
                      <a:xfrm>
                        <a:off x="609600" y="3517900"/>
                        <a:ext cx="3378200" cy="2120900"/>
                      </a:xfrm>
                      <a:prstGeom prst="rect">
                        <a:avLst/>
                      </a:prstGeom>
                    </p:spPr>
                  </p:pic>
                </p:oleObj>
              </mc:Fallback>
            </mc:AlternateContent>
          </a:graphicData>
        </a:graphic>
      </p:graphicFrame>
    </p:spTree>
    <p:extLst>
      <p:ext uri="{BB962C8B-B14F-4D97-AF65-F5344CB8AC3E}">
        <p14:creationId xmlns:p14="http://schemas.microsoft.com/office/powerpoint/2010/main" val="2377926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p:cNvSpPr>
          <p:nvPr>
            <p:ph type="title" idx="4294967295"/>
          </p:nvPr>
        </p:nvSpPr>
        <p:spPr>
          <a:xfrm>
            <a:off x="152400" y="685801"/>
            <a:ext cx="8597900" cy="1174750"/>
          </a:xfrm>
        </p:spPr>
        <p:txBody>
          <a:bodyPr/>
          <a:lstStyle/>
          <a:p>
            <a:r>
              <a:rPr lang="en-CA" altLang="en-US" sz="2400" dirty="0">
                <a:ea typeface="MS PGothic"/>
              </a:rPr>
              <a:t>Agenda Item 1.14:  </a:t>
            </a:r>
            <a:r>
              <a:rPr lang="en-CA" altLang="en-US" sz="2400" i="1" dirty="0">
                <a:ea typeface="MS PGothic"/>
              </a:rPr>
              <a:t>High Altitude Platform Systems </a:t>
            </a:r>
            <a:endParaRPr lang="en-US" altLang="en-US" sz="2400" i="1" dirty="0">
              <a:ea typeface="MS PGothic"/>
            </a:endParaRPr>
          </a:p>
        </p:txBody>
      </p:sp>
      <p:sp>
        <p:nvSpPr>
          <p:cNvPr id="61442" name="Rectangle 3"/>
          <p:cNvSpPr>
            <a:spLocks noGrp="1"/>
          </p:cNvSpPr>
          <p:nvPr>
            <p:ph type="body" idx="4294967295"/>
          </p:nvPr>
        </p:nvSpPr>
        <p:spPr>
          <a:xfrm>
            <a:off x="457200" y="1676399"/>
            <a:ext cx="8597900" cy="4953001"/>
          </a:xfrm>
        </p:spPr>
        <p:txBody>
          <a:bodyPr/>
          <a:lstStyle/>
          <a:p>
            <a:pPr>
              <a:lnSpc>
                <a:spcPct val="80000"/>
              </a:lnSpc>
              <a:buFont typeface="Arial" charset="0"/>
              <a:buNone/>
            </a:pPr>
            <a:r>
              <a:rPr lang="en-CA" sz="2400" b="1" dirty="0">
                <a:ea typeface="MS PGothic"/>
              </a:rPr>
              <a:t>DIAP</a:t>
            </a:r>
          </a:p>
          <a:p>
            <a:pPr>
              <a:lnSpc>
                <a:spcPct val="80000"/>
              </a:lnSpc>
              <a:buFont typeface="Arial" charset="0"/>
              <a:buNone/>
            </a:pPr>
            <a:r>
              <a:rPr lang="en-US" sz="2400" b="1" dirty="0"/>
              <a:t>Bahamas, Brazil, Ecuador</a:t>
            </a:r>
            <a:endParaRPr lang="en-US" sz="2400" dirty="0"/>
          </a:p>
          <a:p>
            <a:pPr>
              <a:lnSpc>
                <a:spcPct val="80000"/>
              </a:lnSpc>
              <a:buFont typeface="Arial" charset="0"/>
              <a:buNone/>
            </a:pPr>
            <a:endParaRPr lang="en-CA" sz="2400" b="1" dirty="0">
              <a:ea typeface="MS PGothic"/>
            </a:endParaRPr>
          </a:p>
          <a:p>
            <a:pPr>
              <a:lnSpc>
                <a:spcPct val="80000"/>
              </a:lnSpc>
              <a:buNone/>
            </a:pPr>
            <a:endParaRPr lang="en-CA" altLang="en-US" sz="2400" i="1" dirty="0">
              <a:solidFill>
                <a:srgbClr val="FF0000"/>
              </a:solidFill>
              <a:ea typeface="MS PGothic"/>
            </a:endParaRPr>
          </a:p>
          <a:p>
            <a:pPr>
              <a:lnSpc>
                <a:spcPct val="80000"/>
              </a:lnSpc>
              <a:buNone/>
            </a:pPr>
            <a:endParaRPr lang="en-CA" altLang="en-US" sz="2400" i="1" dirty="0">
              <a:solidFill>
                <a:srgbClr val="FF0000"/>
              </a:solidFill>
              <a:ea typeface="MS PGothic"/>
            </a:endParaRPr>
          </a:p>
          <a:p>
            <a:pPr>
              <a:lnSpc>
                <a:spcPct val="80000"/>
              </a:lnSpc>
              <a:buNone/>
            </a:pPr>
            <a:endParaRPr lang="en-CA" altLang="en-US" sz="2400" i="1" dirty="0">
              <a:solidFill>
                <a:srgbClr val="FF0000"/>
              </a:solidFill>
              <a:ea typeface="MS PGothic"/>
            </a:endParaRPr>
          </a:p>
          <a:p>
            <a:pPr>
              <a:lnSpc>
                <a:spcPct val="80000"/>
              </a:lnSpc>
              <a:buNone/>
            </a:pPr>
            <a:endParaRPr lang="en-CA" altLang="en-US" sz="2400" i="1" dirty="0">
              <a:solidFill>
                <a:srgbClr val="FF0000"/>
              </a:solidFill>
              <a:ea typeface="MS PGothic"/>
            </a:endParaRPr>
          </a:p>
          <a:p>
            <a:pPr>
              <a:lnSpc>
                <a:spcPct val="80000"/>
              </a:lnSpc>
              <a:buNone/>
            </a:pPr>
            <a:endParaRPr lang="en-CA" altLang="en-US" sz="2400" i="1" dirty="0">
              <a:solidFill>
                <a:srgbClr val="FF0000"/>
              </a:solidFill>
              <a:ea typeface="MS PGothic"/>
            </a:endParaRPr>
          </a:p>
          <a:p>
            <a:pPr>
              <a:lnSpc>
                <a:spcPct val="80000"/>
              </a:lnSpc>
              <a:buNone/>
            </a:pPr>
            <a:endParaRPr lang="en-CA" altLang="en-US" sz="2400" i="1" dirty="0">
              <a:solidFill>
                <a:srgbClr val="FF0000"/>
              </a:solidFill>
              <a:ea typeface="MS PGothic"/>
            </a:endParaRPr>
          </a:p>
          <a:p>
            <a:pPr>
              <a:lnSpc>
                <a:spcPct val="80000"/>
              </a:lnSpc>
              <a:buNone/>
            </a:pPr>
            <a:endParaRPr lang="en-CA" altLang="en-US" sz="2400" i="1" dirty="0">
              <a:solidFill>
                <a:srgbClr val="FF0000"/>
              </a:solidFill>
              <a:ea typeface="MS PGothic"/>
            </a:endParaRPr>
          </a:p>
          <a:p>
            <a:pPr>
              <a:lnSpc>
                <a:spcPct val="80000"/>
              </a:lnSpc>
              <a:buNone/>
            </a:pPr>
            <a:r>
              <a:rPr lang="en-CA" altLang="en-US" sz="1800" i="1" dirty="0">
                <a:ea typeface="MS PGothic"/>
              </a:rPr>
              <a:t>Issue Coordinator: </a:t>
            </a:r>
            <a:r>
              <a:rPr lang="en-CA" altLang="en-US" sz="1800" dirty="0">
                <a:ea typeface="MS PGothic"/>
              </a:rPr>
              <a:t>Ana Valadares (B) </a:t>
            </a:r>
            <a:r>
              <a:rPr lang="en-CA" altLang="en-US" sz="1800" dirty="0">
                <a:ea typeface="MS PGothic"/>
                <a:hlinkClick r:id="rId4"/>
              </a:rPr>
              <a:t>avaladares@fb.com</a:t>
            </a:r>
            <a:r>
              <a:rPr lang="en-CA" altLang="en-US" sz="1800" dirty="0">
                <a:ea typeface="MS PGothic"/>
              </a:rPr>
              <a:t> </a:t>
            </a:r>
          </a:p>
          <a:p>
            <a:pPr>
              <a:lnSpc>
                <a:spcPct val="80000"/>
              </a:lnSpc>
              <a:buNone/>
            </a:pPr>
            <a:r>
              <a:rPr lang="en-CA" sz="1800" i="1" dirty="0">
                <a:ea typeface="MS PGothic"/>
              </a:rPr>
              <a:t>Alt Coordinator: </a:t>
            </a:r>
            <a:r>
              <a:rPr lang="en-CA" sz="1800" dirty="0" err="1">
                <a:ea typeface="MS PGothic"/>
              </a:rPr>
              <a:t>Vassilios</a:t>
            </a:r>
            <a:r>
              <a:rPr lang="en-CA" sz="1800" dirty="0">
                <a:ea typeface="MS PGothic"/>
              </a:rPr>
              <a:t> </a:t>
            </a:r>
            <a:r>
              <a:rPr lang="en-CA" sz="1800" dirty="0" err="1">
                <a:ea typeface="MS PGothic"/>
              </a:rPr>
              <a:t>Mimis</a:t>
            </a:r>
            <a:r>
              <a:rPr lang="en-CA" sz="1800" dirty="0">
                <a:ea typeface="MS PGothic"/>
              </a:rPr>
              <a:t> (Canada) </a:t>
            </a:r>
            <a:r>
              <a:rPr lang="en-CA" sz="1800" dirty="0">
                <a:ea typeface="MS PGothic"/>
                <a:hlinkClick r:id="rId5"/>
              </a:rPr>
              <a:t>vmimis@primus.ca</a:t>
            </a:r>
            <a:r>
              <a:rPr lang="en-CA" sz="1800" dirty="0">
                <a:ea typeface="MS PGothic"/>
              </a:rPr>
              <a:t> </a:t>
            </a:r>
            <a:endParaRPr lang="en-CA" sz="1800" i="1" dirty="0">
              <a:ea typeface="MS PGothic"/>
            </a:endParaRPr>
          </a:p>
        </p:txBody>
      </p:sp>
      <p:sp>
        <p:nvSpPr>
          <p:cNvPr id="61443" name="Slide Number Placeholder 3"/>
          <p:cNvSpPr>
            <a:spLocks noGrp="1"/>
          </p:cNvSpPr>
          <p:nvPr>
            <p:ph type="sldNum" sz="quarter" idx="11"/>
          </p:nvPr>
        </p:nvSpPr>
        <p:spPr bwMode="auto">
          <a:noFill/>
          <a:ln>
            <a:miter lim="800000"/>
            <a:headEnd/>
            <a:tailEnd/>
          </a:ln>
        </p:spPr>
        <p:txBody>
          <a:bodyPr/>
          <a:lstStyle/>
          <a:p>
            <a:fld id="{2EACFC95-C609-4688-B191-F047327A7755}" type="slidenum">
              <a:rPr lang="en-US" smtClean="0">
                <a:ea typeface="MS PGothic"/>
                <a:cs typeface="MS PGothic"/>
              </a:rPr>
              <a:pPr/>
              <a:t>41</a:t>
            </a:fld>
            <a:endParaRPr lang="en-US">
              <a:ea typeface="MS PGothic"/>
              <a:cs typeface="MS PGothic"/>
            </a:endParaRPr>
          </a:p>
        </p:txBody>
      </p:sp>
      <p:graphicFrame>
        <p:nvGraphicFramePr>
          <p:cNvPr id="3" name="Object 2">
            <a:extLst>
              <a:ext uri="{FF2B5EF4-FFF2-40B4-BE49-F238E27FC236}">
                <a16:creationId xmlns:a16="http://schemas.microsoft.com/office/drawing/2014/main" id="{78CA7393-4A4A-3B4C-A202-7F37690F0BEE}"/>
              </a:ext>
            </a:extLst>
          </p:cNvPr>
          <p:cNvGraphicFramePr>
            <a:graphicFrameLocks noChangeAspect="1"/>
          </p:cNvGraphicFramePr>
          <p:nvPr>
            <p:extLst>
              <p:ext uri="{D42A27DB-BD31-4B8C-83A1-F6EECF244321}">
                <p14:modId xmlns:p14="http://schemas.microsoft.com/office/powerpoint/2010/main" val="1350317118"/>
              </p:ext>
            </p:extLst>
          </p:nvPr>
        </p:nvGraphicFramePr>
        <p:xfrm>
          <a:off x="635000" y="2590800"/>
          <a:ext cx="3251200" cy="2425700"/>
        </p:xfrm>
        <a:graphic>
          <a:graphicData uri="http://schemas.openxmlformats.org/presentationml/2006/ole">
            <mc:AlternateContent xmlns:mc="http://schemas.openxmlformats.org/markup-compatibility/2006">
              <mc:Choice xmlns:v="urn:schemas-microsoft-com:vml" Requires="v">
                <p:oleObj spid="_x0000_s24622" name="Document" r:id="rId6" imgW="3251200" imgH="2425700" progId="Word.Document.8">
                  <p:embed/>
                </p:oleObj>
              </mc:Choice>
              <mc:Fallback>
                <p:oleObj name="Document" r:id="rId6" imgW="3251200" imgH="2425700" progId="Word.Document.8">
                  <p:embed/>
                  <p:pic>
                    <p:nvPicPr>
                      <p:cNvPr id="0" name=""/>
                      <p:cNvPicPr/>
                      <p:nvPr/>
                    </p:nvPicPr>
                    <p:blipFill>
                      <a:blip r:embed="rId7"/>
                      <a:stretch>
                        <a:fillRect/>
                      </a:stretch>
                    </p:blipFill>
                    <p:spPr>
                      <a:xfrm>
                        <a:off x="635000" y="2590800"/>
                        <a:ext cx="3251200" cy="2425700"/>
                      </a:xfrm>
                      <a:prstGeom prst="rect">
                        <a:avLst/>
                      </a:prstGeom>
                    </p:spPr>
                  </p:pic>
                </p:oleObj>
              </mc:Fallback>
            </mc:AlternateContent>
          </a:graphicData>
        </a:graphic>
      </p:graphicFrame>
    </p:spTree>
    <p:extLst>
      <p:ext uri="{BB962C8B-B14F-4D97-AF65-F5344CB8AC3E}">
        <p14:creationId xmlns:p14="http://schemas.microsoft.com/office/powerpoint/2010/main" val="6550523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p:cNvSpPr>
          <p:nvPr>
            <p:ph type="title"/>
          </p:nvPr>
        </p:nvSpPr>
        <p:spPr>
          <a:xfrm>
            <a:off x="152400" y="914400"/>
            <a:ext cx="8991600" cy="815975"/>
          </a:xfrm>
        </p:spPr>
        <p:txBody>
          <a:bodyPr/>
          <a:lstStyle/>
          <a:p>
            <a:r>
              <a:rPr lang="en-CA" altLang="en-US" dirty="0">
                <a:ea typeface="MS PGothic"/>
              </a:rPr>
              <a:t>Agenda Item 1.16:  </a:t>
            </a:r>
            <a:r>
              <a:rPr lang="en-CA" altLang="en-US" i="1" dirty="0">
                <a:ea typeface="MS PGothic"/>
              </a:rPr>
              <a:t>WAS/RLANs in 5 GHz </a:t>
            </a:r>
            <a:r>
              <a:rPr lang="en-CA" altLang="en-US" dirty="0">
                <a:ea typeface="MS PGothic"/>
              </a:rPr>
              <a:t> </a:t>
            </a:r>
            <a:r>
              <a:rPr lang="en-CA" b="0" dirty="0"/>
              <a:t> </a:t>
            </a:r>
            <a:endParaRPr lang="en-US" altLang="en-US" dirty="0">
              <a:ea typeface="MS PGothic"/>
            </a:endParaRPr>
          </a:p>
        </p:txBody>
      </p:sp>
      <p:sp>
        <p:nvSpPr>
          <p:cNvPr id="103426" name="Rectangle 3"/>
          <p:cNvSpPr>
            <a:spLocks noGrp="1"/>
          </p:cNvSpPr>
          <p:nvPr>
            <p:ph type="body" idx="1"/>
          </p:nvPr>
        </p:nvSpPr>
        <p:spPr>
          <a:xfrm>
            <a:off x="457200" y="1730375"/>
            <a:ext cx="8229600" cy="4699000"/>
          </a:xfrm>
        </p:spPr>
        <p:txBody>
          <a:bodyPr/>
          <a:lstStyle/>
          <a:p>
            <a:pPr>
              <a:lnSpc>
                <a:spcPct val="90000"/>
              </a:lnSpc>
            </a:pPr>
            <a:r>
              <a:rPr lang="en-CA" sz="2400" b="1" dirty="0">
                <a:ea typeface="MS PGothic"/>
              </a:rPr>
              <a:t>DIAP</a:t>
            </a:r>
          </a:p>
          <a:p>
            <a:r>
              <a:rPr lang="en-US" sz="2400" b="1" dirty="0"/>
              <a:t>Canada, Mexico</a:t>
            </a:r>
          </a:p>
          <a:p>
            <a:endParaRPr lang="en-US" dirty="0"/>
          </a:p>
          <a:p>
            <a:endParaRPr lang="en-US" dirty="0"/>
          </a:p>
          <a:p>
            <a:endParaRPr lang="en-US" dirty="0"/>
          </a:p>
          <a:p>
            <a:endParaRPr lang="en-US" dirty="0"/>
          </a:p>
          <a:p>
            <a:endParaRPr lang="en-US" dirty="0"/>
          </a:p>
          <a:p>
            <a:endParaRPr lang="en-US" dirty="0"/>
          </a:p>
          <a:p>
            <a:endParaRPr lang="en-US" dirty="0"/>
          </a:p>
          <a:p>
            <a:r>
              <a:rPr lang="en-US" sz="1800" i="1" dirty="0">
                <a:ea typeface="MS PGothic"/>
              </a:rPr>
              <a:t>Issue Coordinator:  </a:t>
            </a:r>
            <a:r>
              <a:rPr lang="en-US" sz="1800" dirty="0">
                <a:ea typeface="MS PGothic"/>
              </a:rPr>
              <a:t>[Jose Francisco Lozano] [CLM] [</a:t>
            </a:r>
            <a:r>
              <a:rPr lang="en-US" sz="1800" dirty="0">
                <a:ea typeface="MS PGothic"/>
                <a:hlinkClick r:id="rId4"/>
              </a:rPr>
              <a:t>jose.lozano@ane.gov.co</a:t>
            </a:r>
            <a:r>
              <a:rPr lang="en-US" sz="1800" dirty="0">
                <a:ea typeface="MS PGothic"/>
              </a:rPr>
              <a:t>]</a:t>
            </a:r>
          </a:p>
          <a:p>
            <a:r>
              <a:rPr lang="en-US" sz="1800" i="1" dirty="0">
                <a:ea typeface="MS PGothic"/>
              </a:rPr>
              <a:t>Alt Coordinator: </a:t>
            </a:r>
            <a:r>
              <a:rPr lang="en-US" sz="1800" dirty="0">
                <a:ea typeface="MS PGothic"/>
              </a:rPr>
              <a:t>Jayne </a:t>
            </a:r>
            <a:r>
              <a:rPr lang="en-US" sz="1800" dirty="0" err="1">
                <a:ea typeface="MS PGothic"/>
              </a:rPr>
              <a:t>Stancavage</a:t>
            </a:r>
            <a:r>
              <a:rPr lang="en-US" sz="1800" dirty="0">
                <a:ea typeface="MS PGothic"/>
              </a:rPr>
              <a:t> (USA) </a:t>
            </a:r>
            <a:r>
              <a:rPr lang="en-US" sz="1800" dirty="0">
                <a:ea typeface="MS PGothic"/>
                <a:hlinkClick r:id="rId5"/>
              </a:rPr>
              <a:t>jayne.stancavage@intel.com</a:t>
            </a:r>
            <a:r>
              <a:rPr lang="en-US" sz="1800" dirty="0">
                <a:ea typeface="MS PGothic"/>
              </a:rPr>
              <a:t>  </a:t>
            </a:r>
            <a:endParaRPr lang="en-US" sz="1800" b="1" dirty="0">
              <a:ea typeface="MS PGothic"/>
            </a:endParaRPr>
          </a:p>
        </p:txBody>
      </p:sp>
      <p:sp>
        <p:nvSpPr>
          <p:cNvPr id="103427" name="Slide Number Placeholder 3"/>
          <p:cNvSpPr>
            <a:spLocks noGrp="1"/>
          </p:cNvSpPr>
          <p:nvPr>
            <p:ph type="sldNum" sz="quarter" idx="11"/>
          </p:nvPr>
        </p:nvSpPr>
        <p:spPr bwMode="auto">
          <a:noFill/>
          <a:ln>
            <a:miter lim="800000"/>
            <a:headEnd/>
            <a:tailEnd/>
          </a:ln>
        </p:spPr>
        <p:txBody>
          <a:bodyPr/>
          <a:lstStyle/>
          <a:p>
            <a:fld id="{85D1F5E2-2093-4013-9350-EBB6CC8B1AC7}" type="slidenum">
              <a:rPr lang="en-US" smtClean="0">
                <a:ea typeface="MS PGothic"/>
                <a:cs typeface="MS PGothic"/>
              </a:rPr>
              <a:pPr/>
              <a:t>42</a:t>
            </a:fld>
            <a:endParaRPr lang="en-US">
              <a:ea typeface="MS PGothic"/>
              <a:cs typeface="MS PGothic"/>
            </a:endParaRPr>
          </a:p>
        </p:txBody>
      </p:sp>
      <p:graphicFrame>
        <p:nvGraphicFramePr>
          <p:cNvPr id="2" name="Object 1">
            <a:extLst>
              <a:ext uri="{FF2B5EF4-FFF2-40B4-BE49-F238E27FC236}">
                <a16:creationId xmlns:a16="http://schemas.microsoft.com/office/drawing/2014/main" id="{C3D5B2EB-17A1-AC48-97E9-75D8B514A472}"/>
              </a:ext>
            </a:extLst>
          </p:cNvPr>
          <p:cNvGraphicFramePr>
            <a:graphicFrameLocks noChangeAspect="1"/>
          </p:cNvGraphicFramePr>
          <p:nvPr>
            <p:extLst>
              <p:ext uri="{D42A27DB-BD31-4B8C-83A1-F6EECF244321}">
                <p14:modId xmlns:p14="http://schemas.microsoft.com/office/powerpoint/2010/main" val="3373532157"/>
              </p:ext>
            </p:extLst>
          </p:nvPr>
        </p:nvGraphicFramePr>
        <p:xfrm>
          <a:off x="647700" y="2590800"/>
          <a:ext cx="3238500" cy="2171700"/>
        </p:xfrm>
        <a:graphic>
          <a:graphicData uri="http://schemas.openxmlformats.org/presentationml/2006/ole">
            <mc:AlternateContent xmlns:mc="http://schemas.openxmlformats.org/markup-compatibility/2006">
              <mc:Choice xmlns:v="urn:schemas-microsoft-com:vml" Requires="v">
                <p:oleObj spid="_x0000_s25644" name="Document" r:id="rId6" imgW="3238500" imgH="2171700" progId="Word.Document.8">
                  <p:embed/>
                </p:oleObj>
              </mc:Choice>
              <mc:Fallback>
                <p:oleObj name="Document" r:id="rId6" imgW="3238500" imgH="2171700" progId="Word.Document.8">
                  <p:embed/>
                  <p:pic>
                    <p:nvPicPr>
                      <p:cNvPr id="0" name=""/>
                      <p:cNvPicPr/>
                      <p:nvPr/>
                    </p:nvPicPr>
                    <p:blipFill>
                      <a:blip r:embed="rId7"/>
                      <a:stretch>
                        <a:fillRect/>
                      </a:stretch>
                    </p:blipFill>
                    <p:spPr>
                      <a:xfrm>
                        <a:off x="647700" y="2590800"/>
                        <a:ext cx="3238500" cy="2171700"/>
                      </a:xfrm>
                      <a:prstGeom prst="rect">
                        <a:avLst/>
                      </a:prstGeom>
                    </p:spPr>
                  </p:pic>
                </p:oleObj>
              </mc:Fallback>
            </mc:AlternateContent>
          </a:graphicData>
        </a:graphic>
      </p:graphicFrame>
    </p:spTree>
    <p:extLst>
      <p:ext uri="{BB962C8B-B14F-4D97-AF65-F5344CB8AC3E}">
        <p14:creationId xmlns:p14="http://schemas.microsoft.com/office/powerpoint/2010/main" val="1912610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191000"/>
          </a:xfrm>
        </p:spPr>
        <p:txBody>
          <a:bodyPr/>
          <a:lstStyle/>
          <a:p>
            <a:r>
              <a:rPr lang="en-US" sz="2400" b="1" dirty="0"/>
              <a:t>DIAP</a:t>
            </a:r>
          </a:p>
          <a:p>
            <a:r>
              <a:rPr lang="en-US" sz="2400" b="1" dirty="0"/>
              <a:t>Brazil, Canada</a:t>
            </a:r>
          </a:p>
          <a:p>
            <a:pPr algn="just">
              <a:spcBef>
                <a:spcPts val="0"/>
              </a:spcBef>
              <a:spcAft>
                <a:spcPts val="0"/>
              </a:spcAft>
            </a:pPr>
            <a:endParaRPr lang="en-US" dirty="0">
              <a:ea typeface="Calibri"/>
            </a:endParaRPr>
          </a:p>
          <a:p>
            <a:pPr algn="just">
              <a:spcBef>
                <a:spcPts val="0"/>
              </a:spcBef>
              <a:spcAft>
                <a:spcPts val="0"/>
              </a:spcAft>
            </a:pPr>
            <a:endParaRPr lang="en-US" dirty="0">
              <a:ea typeface="Calibri"/>
            </a:endParaRPr>
          </a:p>
          <a:p>
            <a:endParaRPr lang="en-US" dirty="0"/>
          </a:p>
          <a:p>
            <a:endParaRPr lang="en-US" dirty="0"/>
          </a:p>
          <a:p>
            <a:endParaRPr lang="en-US" dirty="0"/>
          </a:p>
          <a:p>
            <a:endParaRPr lang="en-US" dirty="0"/>
          </a:p>
          <a:p>
            <a:endParaRPr lang="en-US" dirty="0"/>
          </a:p>
          <a:p>
            <a:endParaRPr lang="en-US" dirty="0"/>
          </a:p>
          <a:p>
            <a:r>
              <a:rPr lang="en-US" sz="1800" i="1" dirty="0"/>
              <a:t>Coordinator: bmitchell@ntia.doc.gov</a:t>
            </a:r>
            <a:endParaRPr lang="en-US" sz="1800" b="1" i="1" dirty="0"/>
          </a:p>
        </p:txBody>
      </p:sp>
      <p:sp>
        <p:nvSpPr>
          <p:cNvPr id="4" name="Slide Number Placeholder 3"/>
          <p:cNvSpPr>
            <a:spLocks noGrp="1"/>
          </p:cNvSpPr>
          <p:nvPr>
            <p:ph type="sldNum" sz="quarter" idx="11"/>
          </p:nvPr>
        </p:nvSpPr>
        <p:spPr/>
        <p:txBody>
          <a:bodyPr/>
          <a:lstStyle/>
          <a:p>
            <a:pPr>
              <a:defRPr/>
            </a:pPr>
            <a:fld id="{AC7F27D6-8198-47C3-AA02-2FB19BFC5A34}" type="slidenum">
              <a:rPr lang="en-US" smtClean="0"/>
              <a:pPr>
                <a:defRPr/>
              </a:pPr>
              <a:t>43</a:t>
            </a:fld>
            <a:endParaRPr lang="en-US"/>
          </a:p>
        </p:txBody>
      </p:sp>
      <p:sp>
        <p:nvSpPr>
          <p:cNvPr id="5" name="Title 1"/>
          <p:cNvSpPr>
            <a:spLocks noGrp="1"/>
          </p:cNvSpPr>
          <p:nvPr>
            <p:ph type="title"/>
          </p:nvPr>
        </p:nvSpPr>
        <p:spPr>
          <a:xfrm>
            <a:off x="152400" y="838200"/>
            <a:ext cx="8229600" cy="1143000"/>
          </a:xfrm>
        </p:spPr>
        <p:txBody>
          <a:bodyPr/>
          <a:lstStyle/>
          <a:p>
            <a:r>
              <a:rPr lang="en-CA" altLang="en-US" sz="2400" dirty="0">
                <a:solidFill>
                  <a:prstClr val="black"/>
                </a:solidFill>
                <a:ea typeface="MS PGothic"/>
              </a:rPr>
              <a:t>Agenda Item 7:  </a:t>
            </a:r>
            <a:r>
              <a:rPr lang="en-CA" altLang="en-US" sz="2400" i="1" dirty="0">
                <a:solidFill>
                  <a:prstClr val="black"/>
                </a:solidFill>
                <a:ea typeface="MS PGothic"/>
              </a:rPr>
              <a:t>Changes in response to Resolution 86 – Satellite network regulatory procedures –Issue </a:t>
            </a:r>
            <a:r>
              <a:rPr lang="en-CA" altLang="en-US" i="1" dirty="0">
                <a:solidFill>
                  <a:prstClr val="black"/>
                </a:solidFill>
                <a:ea typeface="MS PGothic"/>
              </a:rPr>
              <a:t>B</a:t>
            </a:r>
            <a:endParaRPr lang="en-US" dirty="0"/>
          </a:p>
        </p:txBody>
      </p:sp>
      <p:graphicFrame>
        <p:nvGraphicFramePr>
          <p:cNvPr id="6" name="Object 5">
            <a:extLst>
              <a:ext uri="{FF2B5EF4-FFF2-40B4-BE49-F238E27FC236}">
                <a16:creationId xmlns:a16="http://schemas.microsoft.com/office/drawing/2014/main" id="{48C769D5-9A24-A741-89EF-26E52284015B}"/>
              </a:ext>
            </a:extLst>
          </p:cNvPr>
          <p:cNvGraphicFramePr>
            <a:graphicFrameLocks noChangeAspect="1"/>
          </p:cNvGraphicFramePr>
          <p:nvPr>
            <p:extLst>
              <p:ext uri="{D42A27DB-BD31-4B8C-83A1-F6EECF244321}">
                <p14:modId xmlns:p14="http://schemas.microsoft.com/office/powerpoint/2010/main" val="862310297"/>
              </p:ext>
            </p:extLst>
          </p:nvPr>
        </p:nvGraphicFramePr>
        <p:xfrm>
          <a:off x="609600" y="2819400"/>
          <a:ext cx="3289300" cy="2044700"/>
        </p:xfrm>
        <a:graphic>
          <a:graphicData uri="http://schemas.openxmlformats.org/presentationml/2006/ole">
            <mc:AlternateContent xmlns:mc="http://schemas.openxmlformats.org/markup-compatibility/2006">
              <mc:Choice xmlns:v="urn:schemas-microsoft-com:vml" Requires="v">
                <p:oleObj spid="_x0000_s44072" name="Document" r:id="rId3" imgW="3289300" imgH="2044700" progId="Word.Document.8">
                  <p:embed/>
                </p:oleObj>
              </mc:Choice>
              <mc:Fallback>
                <p:oleObj name="Document" r:id="rId3" imgW="3289300" imgH="2044700" progId="Word.Document.8">
                  <p:embed/>
                  <p:pic>
                    <p:nvPicPr>
                      <p:cNvPr id="0" name=""/>
                      <p:cNvPicPr/>
                      <p:nvPr/>
                    </p:nvPicPr>
                    <p:blipFill>
                      <a:blip r:embed="rId4"/>
                      <a:stretch>
                        <a:fillRect/>
                      </a:stretch>
                    </p:blipFill>
                    <p:spPr>
                      <a:xfrm>
                        <a:off x="609600" y="2819400"/>
                        <a:ext cx="3289300" cy="2044700"/>
                      </a:xfrm>
                      <a:prstGeom prst="rect">
                        <a:avLst/>
                      </a:prstGeom>
                    </p:spPr>
                  </p:pic>
                </p:oleObj>
              </mc:Fallback>
            </mc:AlternateContent>
          </a:graphicData>
        </a:graphic>
      </p:graphicFrame>
    </p:spTree>
    <p:extLst>
      <p:ext uri="{BB962C8B-B14F-4D97-AF65-F5344CB8AC3E}">
        <p14:creationId xmlns:p14="http://schemas.microsoft.com/office/powerpoint/2010/main" val="17054978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191000"/>
          </a:xfrm>
        </p:spPr>
        <p:txBody>
          <a:bodyPr/>
          <a:lstStyle/>
          <a:p>
            <a:r>
              <a:rPr lang="en-US" sz="2400" b="1" dirty="0"/>
              <a:t>DIAP</a:t>
            </a:r>
          </a:p>
          <a:p>
            <a:r>
              <a:rPr lang="en-US" sz="2400" b="1" dirty="0"/>
              <a:t>Brazil, Canada, Mexico</a:t>
            </a:r>
          </a:p>
          <a:p>
            <a:pPr algn="just">
              <a:spcBef>
                <a:spcPts val="0"/>
              </a:spcBef>
              <a:spcAft>
                <a:spcPts val="0"/>
              </a:spcAft>
            </a:pPr>
            <a:endParaRPr lang="en-US" dirty="0">
              <a:ea typeface="Calibri"/>
            </a:endParaRPr>
          </a:p>
          <a:p>
            <a:pPr algn="just">
              <a:spcBef>
                <a:spcPts val="0"/>
              </a:spcBef>
              <a:spcAft>
                <a:spcPts val="0"/>
              </a:spcAft>
            </a:pPr>
            <a:endParaRPr lang="en-US" dirty="0">
              <a:ea typeface="Calibri"/>
            </a:endParaRPr>
          </a:p>
          <a:p>
            <a:endParaRPr lang="en-US" dirty="0"/>
          </a:p>
          <a:p>
            <a:endParaRPr lang="en-US" dirty="0"/>
          </a:p>
          <a:p>
            <a:endParaRPr lang="en-US" dirty="0"/>
          </a:p>
          <a:p>
            <a:endParaRPr lang="en-US" dirty="0"/>
          </a:p>
          <a:p>
            <a:endParaRPr lang="en-US" dirty="0"/>
          </a:p>
          <a:p>
            <a:endParaRPr lang="en-US" dirty="0"/>
          </a:p>
          <a:p>
            <a:r>
              <a:rPr lang="en-US" sz="1800" i="1" dirty="0"/>
              <a:t>Coordinator: bmitchell@ntia.doc.gov</a:t>
            </a:r>
            <a:endParaRPr lang="en-US" sz="1800" b="1" i="1" dirty="0"/>
          </a:p>
        </p:txBody>
      </p:sp>
      <p:sp>
        <p:nvSpPr>
          <p:cNvPr id="4" name="Slide Number Placeholder 3"/>
          <p:cNvSpPr>
            <a:spLocks noGrp="1"/>
          </p:cNvSpPr>
          <p:nvPr>
            <p:ph type="sldNum" sz="quarter" idx="11"/>
          </p:nvPr>
        </p:nvSpPr>
        <p:spPr/>
        <p:txBody>
          <a:bodyPr/>
          <a:lstStyle/>
          <a:p>
            <a:pPr>
              <a:defRPr/>
            </a:pPr>
            <a:fld id="{AC7F27D6-8198-47C3-AA02-2FB19BFC5A34}" type="slidenum">
              <a:rPr lang="en-US" smtClean="0"/>
              <a:pPr>
                <a:defRPr/>
              </a:pPr>
              <a:t>44</a:t>
            </a:fld>
            <a:endParaRPr lang="en-US"/>
          </a:p>
        </p:txBody>
      </p:sp>
      <p:sp>
        <p:nvSpPr>
          <p:cNvPr id="5" name="Title 1"/>
          <p:cNvSpPr>
            <a:spLocks noGrp="1"/>
          </p:cNvSpPr>
          <p:nvPr>
            <p:ph type="title"/>
          </p:nvPr>
        </p:nvSpPr>
        <p:spPr>
          <a:xfrm>
            <a:off x="152400" y="838200"/>
            <a:ext cx="8229600" cy="1143000"/>
          </a:xfrm>
        </p:spPr>
        <p:txBody>
          <a:bodyPr/>
          <a:lstStyle/>
          <a:p>
            <a:r>
              <a:rPr lang="en-CA" altLang="en-US" sz="2400" dirty="0">
                <a:solidFill>
                  <a:prstClr val="black"/>
                </a:solidFill>
                <a:ea typeface="MS PGothic"/>
              </a:rPr>
              <a:t>Agenda Item 7:  </a:t>
            </a:r>
            <a:r>
              <a:rPr lang="en-CA" altLang="en-US" sz="2400" i="1" dirty="0">
                <a:solidFill>
                  <a:prstClr val="black"/>
                </a:solidFill>
                <a:ea typeface="MS PGothic"/>
              </a:rPr>
              <a:t>Changes in response to Resolution 86 – Satellite network regulatory procedures –Issue C1</a:t>
            </a:r>
            <a:endParaRPr lang="en-US" dirty="0"/>
          </a:p>
        </p:txBody>
      </p:sp>
      <p:graphicFrame>
        <p:nvGraphicFramePr>
          <p:cNvPr id="2" name="Object 1">
            <a:extLst>
              <a:ext uri="{FF2B5EF4-FFF2-40B4-BE49-F238E27FC236}">
                <a16:creationId xmlns:a16="http://schemas.microsoft.com/office/drawing/2014/main" id="{1693073C-C6B0-BE41-961A-3AE5EEFBF80A}"/>
              </a:ext>
            </a:extLst>
          </p:cNvPr>
          <p:cNvGraphicFramePr>
            <a:graphicFrameLocks noChangeAspect="1"/>
          </p:cNvGraphicFramePr>
          <p:nvPr>
            <p:extLst>
              <p:ext uri="{D42A27DB-BD31-4B8C-83A1-F6EECF244321}">
                <p14:modId xmlns:p14="http://schemas.microsoft.com/office/powerpoint/2010/main" val="626226398"/>
              </p:ext>
            </p:extLst>
          </p:nvPr>
        </p:nvGraphicFramePr>
        <p:xfrm>
          <a:off x="609600" y="2895600"/>
          <a:ext cx="2971800" cy="3200400"/>
        </p:xfrm>
        <a:graphic>
          <a:graphicData uri="http://schemas.openxmlformats.org/presentationml/2006/ole">
            <mc:AlternateContent xmlns:mc="http://schemas.openxmlformats.org/markup-compatibility/2006">
              <mc:Choice xmlns:v="urn:schemas-microsoft-com:vml" Requires="v">
                <p:oleObj spid="_x0000_s49188" name="Document" r:id="rId3" imgW="3327400" imgH="3683000" progId="Word.Document.8">
                  <p:embed/>
                </p:oleObj>
              </mc:Choice>
              <mc:Fallback>
                <p:oleObj name="Document" r:id="rId3" imgW="3327400" imgH="3683000" progId="Word.Document.8">
                  <p:embed/>
                  <p:pic>
                    <p:nvPicPr>
                      <p:cNvPr id="2" name="Object 1">
                        <a:extLst>
                          <a:ext uri="{FF2B5EF4-FFF2-40B4-BE49-F238E27FC236}">
                            <a16:creationId xmlns:a16="http://schemas.microsoft.com/office/drawing/2014/main" id="{1693073C-C6B0-BE41-961A-3AE5EEFBF80A}"/>
                          </a:ext>
                        </a:extLst>
                      </p:cNvPr>
                      <p:cNvPicPr/>
                      <p:nvPr/>
                    </p:nvPicPr>
                    <p:blipFill>
                      <a:blip r:embed="rId4"/>
                      <a:stretch>
                        <a:fillRect/>
                      </a:stretch>
                    </p:blipFill>
                    <p:spPr>
                      <a:xfrm>
                        <a:off x="609600" y="2895600"/>
                        <a:ext cx="2971800" cy="3200400"/>
                      </a:xfrm>
                      <a:prstGeom prst="rect">
                        <a:avLst/>
                      </a:prstGeom>
                    </p:spPr>
                  </p:pic>
                </p:oleObj>
              </mc:Fallback>
            </mc:AlternateContent>
          </a:graphicData>
        </a:graphic>
      </p:graphicFrame>
    </p:spTree>
    <p:extLst>
      <p:ext uri="{BB962C8B-B14F-4D97-AF65-F5344CB8AC3E}">
        <p14:creationId xmlns:p14="http://schemas.microsoft.com/office/powerpoint/2010/main" val="1005516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191000"/>
          </a:xfrm>
        </p:spPr>
        <p:txBody>
          <a:bodyPr/>
          <a:lstStyle/>
          <a:p>
            <a:r>
              <a:rPr lang="en-US" sz="2400" b="1" dirty="0"/>
              <a:t>DIAP</a:t>
            </a:r>
          </a:p>
          <a:p>
            <a:r>
              <a:rPr lang="en-US" sz="2400" b="1" dirty="0"/>
              <a:t>Brazil, Mexico</a:t>
            </a:r>
          </a:p>
          <a:p>
            <a:pPr algn="just">
              <a:spcBef>
                <a:spcPts val="0"/>
              </a:spcBef>
              <a:spcAft>
                <a:spcPts val="0"/>
              </a:spcAft>
            </a:pPr>
            <a:endParaRPr lang="en-US" dirty="0">
              <a:ea typeface="Calibri"/>
            </a:endParaRPr>
          </a:p>
          <a:p>
            <a:pPr algn="just">
              <a:spcBef>
                <a:spcPts val="0"/>
              </a:spcBef>
              <a:spcAft>
                <a:spcPts val="0"/>
              </a:spcAft>
            </a:pPr>
            <a:endParaRPr lang="en-US" dirty="0">
              <a:ea typeface="Calibri"/>
            </a:endParaRPr>
          </a:p>
          <a:p>
            <a:endParaRPr lang="en-US" dirty="0"/>
          </a:p>
          <a:p>
            <a:endParaRPr lang="en-US" dirty="0"/>
          </a:p>
          <a:p>
            <a:endParaRPr lang="en-US" dirty="0"/>
          </a:p>
          <a:p>
            <a:endParaRPr lang="en-US" dirty="0"/>
          </a:p>
          <a:p>
            <a:endParaRPr lang="en-US" dirty="0"/>
          </a:p>
          <a:p>
            <a:endParaRPr lang="en-US" dirty="0"/>
          </a:p>
          <a:p>
            <a:endParaRPr lang="en-US" b="1" i="1" dirty="0"/>
          </a:p>
          <a:p>
            <a:r>
              <a:rPr lang="en-US" sz="1800" i="1" dirty="0"/>
              <a:t>Coordinator: bmitchell@ntia.doc.gov</a:t>
            </a:r>
            <a:endParaRPr lang="en-US" sz="1800" b="1" i="1" dirty="0"/>
          </a:p>
        </p:txBody>
      </p:sp>
      <p:sp>
        <p:nvSpPr>
          <p:cNvPr id="4" name="Slide Number Placeholder 3"/>
          <p:cNvSpPr>
            <a:spLocks noGrp="1"/>
          </p:cNvSpPr>
          <p:nvPr>
            <p:ph type="sldNum" sz="quarter" idx="11"/>
          </p:nvPr>
        </p:nvSpPr>
        <p:spPr/>
        <p:txBody>
          <a:bodyPr/>
          <a:lstStyle/>
          <a:p>
            <a:pPr>
              <a:defRPr/>
            </a:pPr>
            <a:fld id="{AC7F27D6-8198-47C3-AA02-2FB19BFC5A34}" type="slidenum">
              <a:rPr lang="en-US" smtClean="0"/>
              <a:pPr>
                <a:defRPr/>
              </a:pPr>
              <a:t>45</a:t>
            </a:fld>
            <a:endParaRPr lang="en-US"/>
          </a:p>
        </p:txBody>
      </p:sp>
      <p:sp>
        <p:nvSpPr>
          <p:cNvPr id="5" name="Title 1"/>
          <p:cNvSpPr>
            <a:spLocks noGrp="1"/>
          </p:cNvSpPr>
          <p:nvPr>
            <p:ph type="title"/>
          </p:nvPr>
        </p:nvSpPr>
        <p:spPr>
          <a:xfrm>
            <a:off x="152400" y="838200"/>
            <a:ext cx="8229600" cy="1143000"/>
          </a:xfrm>
        </p:spPr>
        <p:txBody>
          <a:bodyPr/>
          <a:lstStyle/>
          <a:p>
            <a:r>
              <a:rPr lang="en-CA" altLang="en-US" sz="2400" dirty="0">
                <a:solidFill>
                  <a:prstClr val="black"/>
                </a:solidFill>
                <a:ea typeface="MS PGothic"/>
              </a:rPr>
              <a:t>Agenda Item 7:  </a:t>
            </a:r>
            <a:r>
              <a:rPr lang="en-CA" altLang="en-US" sz="2400" i="1" dirty="0">
                <a:solidFill>
                  <a:prstClr val="black"/>
                </a:solidFill>
                <a:ea typeface="MS PGothic"/>
              </a:rPr>
              <a:t>Changes in response to Resolution 86 – Satellite network regulatory procedures –Issue C2</a:t>
            </a:r>
            <a:endParaRPr lang="en-US" dirty="0"/>
          </a:p>
        </p:txBody>
      </p:sp>
      <p:graphicFrame>
        <p:nvGraphicFramePr>
          <p:cNvPr id="6" name="Object 5">
            <a:extLst>
              <a:ext uri="{FF2B5EF4-FFF2-40B4-BE49-F238E27FC236}">
                <a16:creationId xmlns:a16="http://schemas.microsoft.com/office/drawing/2014/main" id="{B9A773A0-F07E-294B-853E-A403BF45E695}"/>
              </a:ext>
            </a:extLst>
          </p:cNvPr>
          <p:cNvGraphicFramePr>
            <a:graphicFrameLocks noChangeAspect="1"/>
          </p:cNvGraphicFramePr>
          <p:nvPr>
            <p:extLst>
              <p:ext uri="{D42A27DB-BD31-4B8C-83A1-F6EECF244321}">
                <p14:modId xmlns:p14="http://schemas.microsoft.com/office/powerpoint/2010/main" val="4189838270"/>
              </p:ext>
            </p:extLst>
          </p:nvPr>
        </p:nvGraphicFramePr>
        <p:xfrm>
          <a:off x="533400" y="2905125"/>
          <a:ext cx="3238500" cy="3638550"/>
        </p:xfrm>
        <a:graphic>
          <a:graphicData uri="http://schemas.openxmlformats.org/presentationml/2006/ole">
            <mc:AlternateContent xmlns:mc="http://schemas.openxmlformats.org/markup-compatibility/2006">
              <mc:Choice xmlns:v="urn:schemas-microsoft-com:vml" Requires="v">
                <p:oleObj spid="_x0000_s46118" name="Document" r:id="rId3" imgW="6465909" imgH="7288560" progId="Word.Document.8">
                  <p:embed/>
                </p:oleObj>
              </mc:Choice>
              <mc:Fallback>
                <p:oleObj name="Document" r:id="rId3" imgW="6465909" imgH="7288560" progId="Word.Document.8">
                  <p:embed/>
                  <p:pic>
                    <p:nvPicPr>
                      <p:cNvPr id="0" name=""/>
                      <p:cNvPicPr/>
                      <p:nvPr/>
                    </p:nvPicPr>
                    <p:blipFill>
                      <a:blip r:embed="rId4"/>
                      <a:stretch>
                        <a:fillRect/>
                      </a:stretch>
                    </p:blipFill>
                    <p:spPr>
                      <a:xfrm>
                        <a:off x="533400" y="2905125"/>
                        <a:ext cx="3238500" cy="3638550"/>
                      </a:xfrm>
                      <a:prstGeom prst="rect">
                        <a:avLst/>
                      </a:prstGeom>
                    </p:spPr>
                  </p:pic>
                </p:oleObj>
              </mc:Fallback>
            </mc:AlternateContent>
          </a:graphicData>
        </a:graphic>
      </p:graphicFrame>
    </p:spTree>
    <p:extLst>
      <p:ext uri="{BB962C8B-B14F-4D97-AF65-F5344CB8AC3E}">
        <p14:creationId xmlns:p14="http://schemas.microsoft.com/office/powerpoint/2010/main" val="26032194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191000"/>
          </a:xfrm>
        </p:spPr>
        <p:txBody>
          <a:bodyPr/>
          <a:lstStyle/>
          <a:p>
            <a:r>
              <a:rPr lang="en-US" sz="2400" b="1" dirty="0"/>
              <a:t>DIAP</a:t>
            </a:r>
          </a:p>
          <a:p>
            <a:r>
              <a:rPr lang="en-US" sz="2400" b="1" dirty="0"/>
              <a:t>Brazil, Mexico</a:t>
            </a:r>
          </a:p>
          <a:p>
            <a:pPr algn="just">
              <a:spcBef>
                <a:spcPts val="0"/>
              </a:spcBef>
              <a:spcAft>
                <a:spcPts val="0"/>
              </a:spcAft>
            </a:pPr>
            <a:endParaRPr lang="en-US" dirty="0">
              <a:ea typeface="Calibri"/>
            </a:endParaRPr>
          </a:p>
          <a:p>
            <a:pPr algn="just">
              <a:spcBef>
                <a:spcPts val="0"/>
              </a:spcBef>
              <a:spcAft>
                <a:spcPts val="0"/>
              </a:spcAft>
            </a:pPr>
            <a:endParaRPr lang="en-US" dirty="0">
              <a:ea typeface="Calibri"/>
            </a:endParaRPr>
          </a:p>
          <a:p>
            <a:endParaRPr lang="en-US" dirty="0"/>
          </a:p>
          <a:p>
            <a:endParaRPr lang="en-US" dirty="0"/>
          </a:p>
          <a:p>
            <a:endParaRPr lang="en-US" dirty="0"/>
          </a:p>
          <a:p>
            <a:endParaRPr lang="en-US" dirty="0"/>
          </a:p>
          <a:p>
            <a:endParaRPr lang="en-US" dirty="0"/>
          </a:p>
          <a:p>
            <a:endParaRPr lang="en-US" dirty="0"/>
          </a:p>
          <a:p>
            <a:r>
              <a:rPr lang="en-US" sz="1800" i="1" dirty="0"/>
              <a:t>Coordinator: bmitchell@ntia.doc.gov</a:t>
            </a:r>
            <a:endParaRPr lang="en-US" sz="1800" b="1" i="1" dirty="0"/>
          </a:p>
        </p:txBody>
      </p:sp>
      <p:sp>
        <p:nvSpPr>
          <p:cNvPr id="4" name="Slide Number Placeholder 3"/>
          <p:cNvSpPr>
            <a:spLocks noGrp="1"/>
          </p:cNvSpPr>
          <p:nvPr>
            <p:ph type="sldNum" sz="quarter" idx="11"/>
          </p:nvPr>
        </p:nvSpPr>
        <p:spPr/>
        <p:txBody>
          <a:bodyPr/>
          <a:lstStyle/>
          <a:p>
            <a:pPr>
              <a:defRPr/>
            </a:pPr>
            <a:fld id="{AC7F27D6-8198-47C3-AA02-2FB19BFC5A34}" type="slidenum">
              <a:rPr lang="en-US" smtClean="0"/>
              <a:pPr>
                <a:defRPr/>
              </a:pPr>
              <a:t>46</a:t>
            </a:fld>
            <a:endParaRPr lang="en-US"/>
          </a:p>
        </p:txBody>
      </p:sp>
      <p:sp>
        <p:nvSpPr>
          <p:cNvPr id="5" name="Title 1"/>
          <p:cNvSpPr>
            <a:spLocks noGrp="1"/>
          </p:cNvSpPr>
          <p:nvPr>
            <p:ph type="title"/>
          </p:nvPr>
        </p:nvSpPr>
        <p:spPr>
          <a:xfrm>
            <a:off x="152400" y="838200"/>
            <a:ext cx="8229600" cy="1143000"/>
          </a:xfrm>
        </p:spPr>
        <p:txBody>
          <a:bodyPr/>
          <a:lstStyle/>
          <a:p>
            <a:r>
              <a:rPr lang="en-CA" altLang="en-US" sz="2400" dirty="0">
                <a:solidFill>
                  <a:prstClr val="black"/>
                </a:solidFill>
                <a:ea typeface="MS PGothic"/>
              </a:rPr>
              <a:t>Agenda Item 7:  </a:t>
            </a:r>
            <a:r>
              <a:rPr lang="en-CA" altLang="en-US" sz="2400" i="1" dirty="0">
                <a:solidFill>
                  <a:prstClr val="black"/>
                </a:solidFill>
                <a:ea typeface="MS PGothic"/>
              </a:rPr>
              <a:t>Changes in response to Resolution 86 – Satellite network regulatory procedures –Issue C3</a:t>
            </a:r>
            <a:endParaRPr lang="en-US" dirty="0"/>
          </a:p>
        </p:txBody>
      </p:sp>
      <p:graphicFrame>
        <p:nvGraphicFramePr>
          <p:cNvPr id="6" name="Object 5">
            <a:extLst>
              <a:ext uri="{FF2B5EF4-FFF2-40B4-BE49-F238E27FC236}">
                <a16:creationId xmlns:a16="http://schemas.microsoft.com/office/drawing/2014/main" id="{377FE5EA-1747-1342-8A55-C2DB7D64D971}"/>
              </a:ext>
            </a:extLst>
          </p:cNvPr>
          <p:cNvGraphicFramePr>
            <a:graphicFrameLocks noChangeAspect="1"/>
          </p:cNvGraphicFramePr>
          <p:nvPr>
            <p:extLst>
              <p:ext uri="{D42A27DB-BD31-4B8C-83A1-F6EECF244321}">
                <p14:modId xmlns:p14="http://schemas.microsoft.com/office/powerpoint/2010/main" val="1155855951"/>
              </p:ext>
            </p:extLst>
          </p:nvPr>
        </p:nvGraphicFramePr>
        <p:xfrm>
          <a:off x="533400" y="2863850"/>
          <a:ext cx="3352800" cy="2120900"/>
        </p:xfrm>
        <a:graphic>
          <a:graphicData uri="http://schemas.openxmlformats.org/presentationml/2006/ole">
            <mc:AlternateContent xmlns:mc="http://schemas.openxmlformats.org/markup-compatibility/2006">
              <mc:Choice xmlns:v="urn:schemas-microsoft-com:vml" Requires="v">
                <p:oleObj spid="_x0000_s45094" name="Document" r:id="rId3" imgW="3352800" imgH="2120900" progId="Word.Document.8">
                  <p:embed/>
                </p:oleObj>
              </mc:Choice>
              <mc:Fallback>
                <p:oleObj name="Document" r:id="rId3" imgW="3352800" imgH="2120900" progId="Word.Document.8">
                  <p:embed/>
                  <p:pic>
                    <p:nvPicPr>
                      <p:cNvPr id="0" name=""/>
                      <p:cNvPicPr/>
                      <p:nvPr/>
                    </p:nvPicPr>
                    <p:blipFill>
                      <a:blip r:embed="rId4"/>
                      <a:stretch>
                        <a:fillRect/>
                      </a:stretch>
                    </p:blipFill>
                    <p:spPr>
                      <a:xfrm>
                        <a:off x="533400" y="2863850"/>
                        <a:ext cx="3352800" cy="2120900"/>
                      </a:xfrm>
                      <a:prstGeom prst="rect">
                        <a:avLst/>
                      </a:prstGeom>
                    </p:spPr>
                  </p:pic>
                </p:oleObj>
              </mc:Fallback>
            </mc:AlternateContent>
          </a:graphicData>
        </a:graphic>
      </p:graphicFrame>
    </p:spTree>
    <p:extLst>
      <p:ext uri="{BB962C8B-B14F-4D97-AF65-F5344CB8AC3E}">
        <p14:creationId xmlns:p14="http://schemas.microsoft.com/office/powerpoint/2010/main" val="12144767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191000"/>
          </a:xfrm>
        </p:spPr>
        <p:txBody>
          <a:bodyPr/>
          <a:lstStyle/>
          <a:p>
            <a:r>
              <a:rPr lang="en-US" sz="2400" b="1" dirty="0"/>
              <a:t>DIAP</a:t>
            </a:r>
          </a:p>
          <a:p>
            <a:r>
              <a:rPr lang="en-US" sz="2400" b="1" dirty="0"/>
              <a:t>Brazil, Canada, Mexico</a:t>
            </a:r>
          </a:p>
          <a:p>
            <a:endParaRPr lang="en-GB" sz="1800" dirty="0">
              <a:ea typeface="Times New Roman"/>
            </a:endParaRPr>
          </a:p>
          <a:p>
            <a:endParaRPr lang="en-GB" sz="1800" dirty="0">
              <a:ea typeface="Times New Roman"/>
            </a:endParaRPr>
          </a:p>
          <a:p>
            <a:endParaRPr lang="en-GB" sz="1800" dirty="0">
              <a:ea typeface="Times New Roman"/>
            </a:endParaRPr>
          </a:p>
          <a:p>
            <a:endParaRPr lang="en-GB" sz="1800" dirty="0">
              <a:ea typeface="Times New Roman"/>
            </a:endParaRPr>
          </a:p>
          <a:p>
            <a:endParaRPr lang="en-GB" sz="1800" dirty="0">
              <a:ea typeface="Times New Roman"/>
            </a:endParaRPr>
          </a:p>
          <a:p>
            <a:endParaRPr lang="en-GB" sz="1800" dirty="0">
              <a:ea typeface="Times New Roman"/>
            </a:endParaRPr>
          </a:p>
          <a:p>
            <a:endParaRPr lang="en-GB" sz="1800" dirty="0">
              <a:ea typeface="Times New Roman"/>
            </a:endParaRPr>
          </a:p>
          <a:p>
            <a:endParaRPr lang="en-GB" sz="1800" dirty="0">
              <a:ea typeface="Times New Roman"/>
            </a:endParaRPr>
          </a:p>
          <a:p>
            <a:endParaRPr lang="en-GB" sz="1800" dirty="0">
              <a:ea typeface="Times New Roman"/>
            </a:endParaRPr>
          </a:p>
          <a:p>
            <a:r>
              <a:rPr lang="en-US" sz="1800" i="1" dirty="0"/>
              <a:t>Coordinator:</a:t>
            </a:r>
            <a:r>
              <a:rPr lang="en-US" sz="1800" b="1" i="1" dirty="0"/>
              <a:t> </a:t>
            </a:r>
            <a:r>
              <a:rPr lang="en-US" sz="1800" i="1" dirty="0"/>
              <a:t>bmitchell@ntia.doc.gov</a:t>
            </a:r>
            <a:endParaRPr lang="en-US" sz="1800" b="1" i="1" dirty="0"/>
          </a:p>
          <a:p>
            <a:endParaRPr lang="en-GB" sz="1800" dirty="0">
              <a:ea typeface="Times New Roman"/>
            </a:endParaRPr>
          </a:p>
          <a:p>
            <a:r>
              <a:rPr lang="en-GB" sz="1800" dirty="0">
                <a:ea typeface="Times New Roman"/>
              </a:rPr>
              <a:t>	</a:t>
            </a:r>
            <a:endParaRPr lang="en-US" sz="1800" dirty="0">
              <a:ea typeface="Times New Roman"/>
            </a:endParaRPr>
          </a:p>
          <a:p>
            <a:pPr algn="just">
              <a:spcBef>
                <a:spcPts val="0"/>
              </a:spcBef>
              <a:spcAft>
                <a:spcPts val="0"/>
              </a:spcAft>
            </a:pPr>
            <a:endParaRPr lang="en-US" dirty="0">
              <a:ea typeface="Calibri"/>
            </a:endParaRPr>
          </a:p>
          <a:p>
            <a:endParaRPr lang="en-US" dirty="0"/>
          </a:p>
        </p:txBody>
      </p:sp>
      <p:sp>
        <p:nvSpPr>
          <p:cNvPr id="4" name="Slide Number Placeholder 3"/>
          <p:cNvSpPr>
            <a:spLocks noGrp="1"/>
          </p:cNvSpPr>
          <p:nvPr>
            <p:ph type="sldNum" sz="quarter" idx="11"/>
          </p:nvPr>
        </p:nvSpPr>
        <p:spPr/>
        <p:txBody>
          <a:bodyPr/>
          <a:lstStyle/>
          <a:p>
            <a:pPr>
              <a:defRPr/>
            </a:pPr>
            <a:fld id="{AC7F27D6-8198-47C3-AA02-2FB19BFC5A34}" type="slidenum">
              <a:rPr lang="en-US" smtClean="0"/>
              <a:pPr>
                <a:defRPr/>
              </a:pPr>
              <a:t>47</a:t>
            </a:fld>
            <a:endParaRPr lang="en-US"/>
          </a:p>
        </p:txBody>
      </p:sp>
      <p:sp>
        <p:nvSpPr>
          <p:cNvPr id="5" name="Title 1"/>
          <p:cNvSpPr>
            <a:spLocks noGrp="1"/>
          </p:cNvSpPr>
          <p:nvPr>
            <p:ph type="title"/>
          </p:nvPr>
        </p:nvSpPr>
        <p:spPr>
          <a:xfrm>
            <a:off x="152400" y="838200"/>
            <a:ext cx="8229600" cy="1143000"/>
          </a:xfrm>
        </p:spPr>
        <p:txBody>
          <a:bodyPr/>
          <a:lstStyle/>
          <a:p>
            <a:r>
              <a:rPr lang="en-CA" altLang="en-US" sz="2400" dirty="0">
                <a:solidFill>
                  <a:prstClr val="black"/>
                </a:solidFill>
                <a:ea typeface="MS PGothic"/>
              </a:rPr>
              <a:t>Agenda Item 7:  </a:t>
            </a:r>
            <a:r>
              <a:rPr lang="en-CA" altLang="en-US" sz="2400" i="1" dirty="0">
                <a:solidFill>
                  <a:prstClr val="black"/>
                </a:solidFill>
                <a:ea typeface="MS PGothic"/>
              </a:rPr>
              <a:t>Changes in response to Resolution 86 – Satellite network regulatory procedures – Issue C5</a:t>
            </a:r>
            <a:endParaRPr lang="en-US" dirty="0"/>
          </a:p>
        </p:txBody>
      </p:sp>
      <p:graphicFrame>
        <p:nvGraphicFramePr>
          <p:cNvPr id="2" name="Object 1">
            <a:extLst>
              <a:ext uri="{FF2B5EF4-FFF2-40B4-BE49-F238E27FC236}">
                <a16:creationId xmlns:a16="http://schemas.microsoft.com/office/drawing/2014/main" id="{492814DF-0C0E-9647-BAB2-0FF8FEBA9F70}"/>
              </a:ext>
            </a:extLst>
          </p:cNvPr>
          <p:cNvGraphicFramePr>
            <a:graphicFrameLocks noChangeAspect="1"/>
          </p:cNvGraphicFramePr>
          <p:nvPr>
            <p:extLst>
              <p:ext uri="{D42A27DB-BD31-4B8C-83A1-F6EECF244321}">
                <p14:modId xmlns:p14="http://schemas.microsoft.com/office/powerpoint/2010/main" val="3338967912"/>
              </p:ext>
            </p:extLst>
          </p:nvPr>
        </p:nvGraphicFramePr>
        <p:xfrm>
          <a:off x="533400" y="2855036"/>
          <a:ext cx="3327400" cy="3657600"/>
        </p:xfrm>
        <a:graphic>
          <a:graphicData uri="http://schemas.openxmlformats.org/presentationml/2006/ole">
            <mc:AlternateContent xmlns:mc="http://schemas.openxmlformats.org/markup-compatibility/2006">
              <mc:Choice xmlns:v="urn:schemas-microsoft-com:vml" Requires="v">
                <p:oleObj spid="_x0000_s47142" name="Document" r:id="rId3" imgW="3327400" imgH="3657600" progId="Word.Document.8">
                  <p:embed/>
                </p:oleObj>
              </mc:Choice>
              <mc:Fallback>
                <p:oleObj name="Document" r:id="rId3" imgW="3327400" imgH="3657600" progId="Word.Document.8">
                  <p:embed/>
                  <p:pic>
                    <p:nvPicPr>
                      <p:cNvPr id="0" name=""/>
                      <p:cNvPicPr/>
                      <p:nvPr/>
                    </p:nvPicPr>
                    <p:blipFill>
                      <a:blip r:embed="rId4"/>
                      <a:stretch>
                        <a:fillRect/>
                      </a:stretch>
                    </p:blipFill>
                    <p:spPr>
                      <a:xfrm>
                        <a:off x="533400" y="2855036"/>
                        <a:ext cx="3327400" cy="3657600"/>
                      </a:xfrm>
                      <a:prstGeom prst="rect">
                        <a:avLst/>
                      </a:prstGeom>
                    </p:spPr>
                  </p:pic>
                </p:oleObj>
              </mc:Fallback>
            </mc:AlternateContent>
          </a:graphicData>
        </a:graphic>
      </p:graphicFrame>
    </p:spTree>
    <p:extLst>
      <p:ext uri="{BB962C8B-B14F-4D97-AF65-F5344CB8AC3E}">
        <p14:creationId xmlns:p14="http://schemas.microsoft.com/office/powerpoint/2010/main" val="32556918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C7F27D6-8198-47C3-AA02-2FB19BFC5A34}" type="slidenum">
              <a:rPr lang="en-US" smtClean="0"/>
              <a:pPr>
                <a:defRPr/>
              </a:pPr>
              <a:t>48</a:t>
            </a:fld>
            <a:endParaRPr lang="en-US"/>
          </a:p>
        </p:txBody>
      </p:sp>
      <p:sp>
        <p:nvSpPr>
          <p:cNvPr id="5" name="Title 1"/>
          <p:cNvSpPr>
            <a:spLocks noGrp="1"/>
          </p:cNvSpPr>
          <p:nvPr>
            <p:ph type="title"/>
          </p:nvPr>
        </p:nvSpPr>
        <p:spPr>
          <a:xfrm>
            <a:off x="152400" y="838200"/>
            <a:ext cx="8229600" cy="1143000"/>
          </a:xfrm>
        </p:spPr>
        <p:txBody>
          <a:bodyPr/>
          <a:lstStyle/>
          <a:p>
            <a:r>
              <a:rPr lang="en-CA" altLang="en-US" sz="2400" dirty="0">
                <a:solidFill>
                  <a:prstClr val="black"/>
                </a:solidFill>
                <a:ea typeface="MS PGothic"/>
              </a:rPr>
              <a:t>Agenda Item 7:  </a:t>
            </a:r>
            <a:r>
              <a:rPr lang="en-CA" altLang="en-US" sz="2400" i="1" dirty="0">
                <a:solidFill>
                  <a:prstClr val="black"/>
                </a:solidFill>
                <a:ea typeface="MS PGothic"/>
              </a:rPr>
              <a:t>Changes in response to Resolution 86 – Satellite network regulatory procedures – Issue D</a:t>
            </a:r>
            <a:endParaRPr lang="en-US" dirty="0"/>
          </a:p>
        </p:txBody>
      </p:sp>
      <p:sp>
        <p:nvSpPr>
          <p:cNvPr id="6" name="Content Placeholder 2"/>
          <p:cNvSpPr>
            <a:spLocks noGrp="1"/>
          </p:cNvSpPr>
          <p:nvPr>
            <p:ph idx="1"/>
          </p:nvPr>
        </p:nvSpPr>
        <p:spPr>
          <a:xfrm>
            <a:off x="457200" y="1828800"/>
            <a:ext cx="8229600" cy="4191000"/>
          </a:xfrm>
        </p:spPr>
        <p:txBody>
          <a:bodyPr/>
          <a:lstStyle/>
          <a:p>
            <a:r>
              <a:rPr lang="en-US" sz="2400" b="1" dirty="0"/>
              <a:t>DIAP</a:t>
            </a:r>
          </a:p>
          <a:p>
            <a:r>
              <a:rPr lang="en-US" sz="2400" b="1" dirty="0"/>
              <a:t>Brazil, Canada, Mexico</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1800" i="1" dirty="0"/>
              <a:t>Coordinator: bmitchell@ntia.doc.gov</a:t>
            </a:r>
            <a:endParaRPr lang="en-US" sz="1800" b="1" i="1" dirty="0"/>
          </a:p>
          <a:p>
            <a:endParaRPr lang="en-US" dirty="0"/>
          </a:p>
        </p:txBody>
      </p:sp>
      <p:graphicFrame>
        <p:nvGraphicFramePr>
          <p:cNvPr id="2" name="Object 1">
            <a:extLst>
              <a:ext uri="{FF2B5EF4-FFF2-40B4-BE49-F238E27FC236}">
                <a16:creationId xmlns:a16="http://schemas.microsoft.com/office/drawing/2014/main" id="{304DE153-3420-F049-B521-1F196DE64ACB}"/>
              </a:ext>
            </a:extLst>
          </p:cNvPr>
          <p:cNvGraphicFramePr>
            <a:graphicFrameLocks noChangeAspect="1"/>
          </p:cNvGraphicFramePr>
          <p:nvPr>
            <p:extLst>
              <p:ext uri="{D42A27DB-BD31-4B8C-83A1-F6EECF244321}">
                <p14:modId xmlns:p14="http://schemas.microsoft.com/office/powerpoint/2010/main" val="3167138237"/>
              </p:ext>
            </p:extLst>
          </p:nvPr>
        </p:nvGraphicFramePr>
        <p:xfrm>
          <a:off x="533400" y="2895600"/>
          <a:ext cx="3238500" cy="2184400"/>
        </p:xfrm>
        <a:graphic>
          <a:graphicData uri="http://schemas.openxmlformats.org/presentationml/2006/ole">
            <mc:AlternateContent xmlns:mc="http://schemas.openxmlformats.org/markup-compatibility/2006">
              <mc:Choice xmlns:v="urn:schemas-microsoft-com:vml" Requires="v">
                <p:oleObj spid="_x0000_s48165" name="Document" r:id="rId3" imgW="3238500" imgH="2184400" progId="Word.Document.8">
                  <p:embed/>
                </p:oleObj>
              </mc:Choice>
              <mc:Fallback>
                <p:oleObj name="Document" r:id="rId3" imgW="3238500" imgH="2184400" progId="Word.Document.8">
                  <p:embed/>
                  <p:pic>
                    <p:nvPicPr>
                      <p:cNvPr id="0" name=""/>
                      <p:cNvPicPr/>
                      <p:nvPr/>
                    </p:nvPicPr>
                    <p:blipFill>
                      <a:blip r:embed="rId4"/>
                      <a:stretch>
                        <a:fillRect/>
                      </a:stretch>
                    </p:blipFill>
                    <p:spPr>
                      <a:xfrm>
                        <a:off x="533400" y="2895600"/>
                        <a:ext cx="3238500" cy="2184400"/>
                      </a:xfrm>
                      <a:prstGeom prst="rect">
                        <a:avLst/>
                      </a:prstGeom>
                    </p:spPr>
                  </p:pic>
                </p:oleObj>
              </mc:Fallback>
            </mc:AlternateContent>
          </a:graphicData>
        </a:graphic>
      </p:graphicFrame>
    </p:spTree>
    <p:extLst>
      <p:ext uri="{BB962C8B-B14F-4D97-AF65-F5344CB8AC3E}">
        <p14:creationId xmlns:p14="http://schemas.microsoft.com/office/powerpoint/2010/main" val="34451339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C7F27D6-8198-47C3-AA02-2FB19BFC5A34}" type="slidenum">
              <a:rPr lang="en-US" smtClean="0"/>
              <a:pPr>
                <a:defRPr/>
              </a:pPr>
              <a:t>49</a:t>
            </a:fld>
            <a:endParaRPr lang="en-US"/>
          </a:p>
        </p:txBody>
      </p:sp>
      <p:sp>
        <p:nvSpPr>
          <p:cNvPr id="5" name="Title 1"/>
          <p:cNvSpPr>
            <a:spLocks noGrp="1"/>
          </p:cNvSpPr>
          <p:nvPr>
            <p:ph type="title"/>
          </p:nvPr>
        </p:nvSpPr>
        <p:spPr>
          <a:xfrm>
            <a:off x="152400" y="838200"/>
            <a:ext cx="8229600" cy="1143000"/>
          </a:xfrm>
        </p:spPr>
        <p:txBody>
          <a:bodyPr/>
          <a:lstStyle/>
          <a:p>
            <a:r>
              <a:rPr lang="en-CA" altLang="en-US" sz="2400" dirty="0">
                <a:solidFill>
                  <a:prstClr val="black"/>
                </a:solidFill>
                <a:ea typeface="MS PGothic"/>
              </a:rPr>
              <a:t>Agenda Item 7:  </a:t>
            </a:r>
            <a:r>
              <a:rPr lang="en-CA" altLang="en-US" sz="2400" i="1" dirty="0">
                <a:solidFill>
                  <a:prstClr val="black"/>
                </a:solidFill>
                <a:ea typeface="MS PGothic"/>
              </a:rPr>
              <a:t>Changes in response to Resolution 86 – Satellite network regulatory procedures – Issue G</a:t>
            </a:r>
            <a:endParaRPr lang="en-US" dirty="0"/>
          </a:p>
        </p:txBody>
      </p:sp>
      <p:sp>
        <p:nvSpPr>
          <p:cNvPr id="6" name="Content Placeholder 2"/>
          <p:cNvSpPr>
            <a:spLocks noGrp="1"/>
          </p:cNvSpPr>
          <p:nvPr>
            <p:ph idx="1"/>
          </p:nvPr>
        </p:nvSpPr>
        <p:spPr>
          <a:xfrm>
            <a:off x="457200" y="1828800"/>
            <a:ext cx="8229600" cy="4191000"/>
          </a:xfrm>
        </p:spPr>
        <p:txBody>
          <a:bodyPr/>
          <a:lstStyle/>
          <a:p>
            <a:r>
              <a:rPr lang="en-US" sz="2400" b="1" dirty="0"/>
              <a:t>DIAP </a:t>
            </a:r>
          </a:p>
          <a:p>
            <a:r>
              <a:rPr lang="en-US" sz="2400" b="1" dirty="0"/>
              <a:t>Brazil, United States of America</a:t>
            </a:r>
          </a:p>
          <a:p>
            <a:endParaRPr lang="en-US" b="1" u="sng" dirty="0"/>
          </a:p>
          <a:p>
            <a:endParaRPr lang="en-US" b="1" u="sng" dirty="0"/>
          </a:p>
          <a:p>
            <a:endParaRPr lang="en-US" b="1" u="sng" dirty="0"/>
          </a:p>
          <a:p>
            <a:endParaRPr lang="en-US" b="1" u="sng" dirty="0"/>
          </a:p>
          <a:p>
            <a:endParaRPr lang="en-US" b="1" u="sng" dirty="0"/>
          </a:p>
          <a:p>
            <a:endParaRPr lang="en-US" b="1" u="sng" dirty="0"/>
          </a:p>
          <a:p>
            <a:endParaRPr lang="en-US" b="1" u="sng" dirty="0"/>
          </a:p>
          <a:p>
            <a:endParaRPr lang="en-US" b="1" u="sng" dirty="0"/>
          </a:p>
          <a:p>
            <a:r>
              <a:rPr lang="en-US" sz="1800" i="1" dirty="0"/>
              <a:t>Coordinator: bmitchell@ntia.doc.gov</a:t>
            </a:r>
            <a:endParaRPr lang="en-US" sz="1800" b="1" i="1" dirty="0"/>
          </a:p>
          <a:p>
            <a:endParaRPr lang="en-US" dirty="0"/>
          </a:p>
        </p:txBody>
      </p:sp>
      <p:graphicFrame>
        <p:nvGraphicFramePr>
          <p:cNvPr id="2" name="Object 1">
            <a:extLst>
              <a:ext uri="{FF2B5EF4-FFF2-40B4-BE49-F238E27FC236}">
                <a16:creationId xmlns:a16="http://schemas.microsoft.com/office/drawing/2014/main" id="{3DFF57FD-17BA-8B47-9E1F-1030D19F7C6A}"/>
              </a:ext>
            </a:extLst>
          </p:cNvPr>
          <p:cNvGraphicFramePr>
            <a:graphicFrameLocks noChangeAspect="1"/>
          </p:cNvGraphicFramePr>
          <p:nvPr>
            <p:extLst>
              <p:ext uri="{D42A27DB-BD31-4B8C-83A1-F6EECF244321}">
                <p14:modId xmlns:p14="http://schemas.microsoft.com/office/powerpoint/2010/main" val="2462405619"/>
              </p:ext>
            </p:extLst>
          </p:nvPr>
        </p:nvGraphicFramePr>
        <p:xfrm>
          <a:off x="533400" y="2819400"/>
          <a:ext cx="3238500" cy="2209800"/>
        </p:xfrm>
        <a:graphic>
          <a:graphicData uri="http://schemas.openxmlformats.org/presentationml/2006/ole">
            <mc:AlternateContent xmlns:mc="http://schemas.openxmlformats.org/markup-compatibility/2006">
              <mc:Choice xmlns:v="urn:schemas-microsoft-com:vml" Requires="v">
                <p:oleObj spid="_x0000_s50213" name="Document" r:id="rId3" imgW="3238500" imgH="2209800" progId="Word.Document.8">
                  <p:embed/>
                </p:oleObj>
              </mc:Choice>
              <mc:Fallback>
                <p:oleObj name="Document" r:id="rId3" imgW="3238500" imgH="2209800" progId="Word.Document.8">
                  <p:embed/>
                  <p:pic>
                    <p:nvPicPr>
                      <p:cNvPr id="0" name=""/>
                      <p:cNvPicPr/>
                      <p:nvPr/>
                    </p:nvPicPr>
                    <p:blipFill>
                      <a:blip r:embed="rId4"/>
                      <a:stretch>
                        <a:fillRect/>
                      </a:stretch>
                    </p:blipFill>
                    <p:spPr>
                      <a:xfrm>
                        <a:off x="533400" y="2819400"/>
                        <a:ext cx="3238500" cy="2209800"/>
                      </a:xfrm>
                      <a:prstGeom prst="rect">
                        <a:avLst/>
                      </a:prstGeom>
                    </p:spPr>
                  </p:pic>
                </p:oleObj>
              </mc:Fallback>
            </mc:AlternateContent>
          </a:graphicData>
        </a:graphic>
      </p:graphicFrame>
    </p:spTree>
    <p:extLst>
      <p:ext uri="{BB962C8B-B14F-4D97-AF65-F5344CB8AC3E}">
        <p14:creationId xmlns:p14="http://schemas.microsoft.com/office/powerpoint/2010/main" val="2781667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pPr algn="ctr"/>
            <a:r>
              <a:rPr lang="en-US" sz="3200" dirty="0"/>
              <a:t>WRC-19 </a:t>
            </a:r>
            <a:r>
              <a:rPr lang="mr-IN" sz="3200" dirty="0"/>
              <a:t>–</a:t>
            </a:r>
            <a:r>
              <a:rPr lang="en-US" sz="3200" dirty="0"/>
              <a:t> Issues of Primary Interest to Aviation</a:t>
            </a:r>
          </a:p>
        </p:txBody>
      </p:sp>
      <p:sp>
        <p:nvSpPr>
          <p:cNvPr id="4" name="Slide Number Placeholder 3"/>
          <p:cNvSpPr>
            <a:spLocks noGrp="1"/>
          </p:cNvSpPr>
          <p:nvPr>
            <p:ph type="sldNum" sz="quarter" idx="11"/>
          </p:nvPr>
        </p:nvSpPr>
        <p:spPr/>
        <p:txBody>
          <a:bodyPr/>
          <a:lstStyle/>
          <a:p>
            <a:pPr>
              <a:defRPr/>
            </a:pPr>
            <a:fld id="{07682711-1E03-4134-A43D-7AD1EBDEE737}" type="slidenum">
              <a:rPr lang="en-US" smtClean="0"/>
              <a:pPr>
                <a:defRPr/>
              </a:pPr>
              <a:t>5</a:t>
            </a:fld>
            <a:endParaRPr lang="en-US"/>
          </a:p>
        </p:txBody>
      </p:sp>
      <p:sp>
        <p:nvSpPr>
          <p:cNvPr id="7" name="TextBox 6"/>
          <p:cNvSpPr txBox="1"/>
          <p:nvPr/>
        </p:nvSpPr>
        <p:spPr>
          <a:xfrm>
            <a:off x="800101" y="2057400"/>
            <a:ext cx="7543799" cy="4524315"/>
          </a:xfrm>
          <a:prstGeom prst="rect">
            <a:avLst/>
          </a:prstGeom>
          <a:noFill/>
        </p:spPr>
        <p:txBody>
          <a:bodyPr wrap="square" rtlCol="0">
            <a:spAutoFit/>
          </a:bodyPr>
          <a:lstStyle/>
          <a:p>
            <a:pPr marL="342900" indent="-342900">
              <a:buFont typeface="Arial" charset="0"/>
              <a:buChar char="•"/>
            </a:pPr>
            <a:r>
              <a:rPr lang="en-US" dirty="0"/>
              <a:t>Agenda Item 1.10 </a:t>
            </a:r>
            <a:r>
              <a:rPr lang="mr-IN" dirty="0"/>
              <a:t>–</a:t>
            </a:r>
            <a:r>
              <a:rPr lang="en-US" dirty="0"/>
              <a:t> Global Aeronautical Distress and Safety System (GADSS) </a:t>
            </a:r>
            <a:r>
              <a:rPr lang="mr-IN" dirty="0"/>
              <a:t>–</a:t>
            </a:r>
            <a:r>
              <a:rPr lang="en-US" dirty="0"/>
              <a:t> </a:t>
            </a:r>
            <a:r>
              <a:rPr lang="en-US" i="1" dirty="0"/>
              <a:t>Draft  Inter-American Proposal*</a:t>
            </a:r>
            <a:endParaRPr lang="en-US" dirty="0"/>
          </a:p>
          <a:p>
            <a:pPr marL="342900" indent="-342900">
              <a:buFont typeface="Arial" charset="0"/>
              <a:buChar char="•"/>
            </a:pPr>
            <a:r>
              <a:rPr lang="en-US" dirty="0"/>
              <a:t>Agenda Item Issue 9.1.4 </a:t>
            </a:r>
            <a:r>
              <a:rPr lang="mr-IN" dirty="0"/>
              <a:t>–</a:t>
            </a:r>
            <a:r>
              <a:rPr lang="en-US" dirty="0"/>
              <a:t> Stations on Board Sub-Orbital Vehicles </a:t>
            </a:r>
            <a:r>
              <a:rPr lang="mr-IN" dirty="0"/>
              <a:t>–</a:t>
            </a:r>
            <a:r>
              <a:rPr lang="en-US" dirty="0"/>
              <a:t> </a:t>
            </a:r>
            <a:r>
              <a:rPr lang="en-US" i="1" dirty="0"/>
              <a:t>Preliminary View and Proposal Proposal (Mexico)*</a:t>
            </a:r>
            <a:endParaRPr lang="en-US" dirty="0"/>
          </a:p>
          <a:p>
            <a:pPr marL="342900" indent="-342900">
              <a:buFont typeface="Arial" charset="0"/>
              <a:buChar char="•"/>
            </a:pPr>
            <a:r>
              <a:rPr lang="en-US" dirty="0"/>
              <a:t>Agenda Item 1.8 </a:t>
            </a:r>
            <a:r>
              <a:rPr lang="mr-IN" dirty="0"/>
              <a:t>–</a:t>
            </a:r>
            <a:r>
              <a:rPr lang="en-US" dirty="0"/>
              <a:t> Introduction of Additional Satellite Systems into the Global Maritime Distress and Safety System (GMDSS) </a:t>
            </a:r>
            <a:r>
              <a:rPr lang="mr-IN" dirty="0"/>
              <a:t>–</a:t>
            </a:r>
            <a:r>
              <a:rPr lang="en-US" dirty="0"/>
              <a:t> </a:t>
            </a:r>
            <a:r>
              <a:rPr lang="en-US" i="1" dirty="0"/>
              <a:t>Inter-American Proposal*</a:t>
            </a:r>
          </a:p>
          <a:p>
            <a:pPr marL="342900" indent="-342900">
              <a:buFont typeface="Arial" charset="0"/>
              <a:buChar char="•"/>
            </a:pPr>
            <a:endParaRPr lang="en-US" i="1" dirty="0"/>
          </a:p>
          <a:p>
            <a:r>
              <a:rPr lang="en-US" i="1" dirty="0"/>
              <a:t>* </a:t>
            </a:r>
            <a:r>
              <a:rPr lang="en-US" sz="1800" i="1" dirty="0"/>
              <a:t>Status Upgraded</a:t>
            </a:r>
            <a:endParaRPr lang="en-US" sz="1800" dirty="0"/>
          </a:p>
        </p:txBody>
      </p:sp>
    </p:spTree>
    <p:extLst>
      <p:ext uri="{BB962C8B-B14F-4D97-AF65-F5344CB8AC3E}">
        <p14:creationId xmlns:p14="http://schemas.microsoft.com/office/powerpoint/2010/main" val="11571942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07682711-1E03-4134-A43D-7AD1EBDEE737}" type="slidenum">
              <a:rPr lang="en-US" smtClean="0"/>
              <a:pPr>
                <a:defRPr/>
              </a:pPr>
              <a:t>50</a:t>
            </a:fld>
            <a:endParaRPr lang="en-US"/>
          </a:p>
        </p:txBody>
      </p:sp>
      <p:sp>
        <p:nvSpPr>
          <p:cNvPr id="5" name="TextBox 4"/>
          <p:cNvSpPr txBox="1"/>
          <p:nvPr/>
        </p:nvSpPr>
        <p:spPr>
          <a:xfrm>
            <a:off x="838200" y="1600200"/>
            <a:ext cx="7467600" cy="2585323"/>
          </a:xfrm>
          <a:prstGeom prst="rect">
            <a:avLst/>
          </a:prstGeom>
          <a:noFill/>
        </p:spPr>
        <p:txBody>
          <a:bodyPr wrap="square" rtlCol="0">
            <a:spAutoFit/>
          </a:bodyPr>
          <a:lstStyle/>
          <a:p>
            <a:pPr algn="ctr"/>
            <a:r>
              <a:rPr lang="en-US" sz="5400" b="1" dirty="0">
                <a:latin typeface="+mj-lt"/>
              </a:rPr>
              <a:t>PRELIMINARY PROPOSALS </a:t>
            </a:r>
          </a:p>
          <a:p>
            <a:pPr algn="ctr"/>
            <a:r>
              <a:rPr lang="en-US" sz="5400" b="1" dirty="0">
                <a:latin typeface="+mj-lt"/>
              </a:rPr>
              <a:t>(PP)</a:t>
            </a:r>
          </a:p>
        </p:txBody>
      </p:sp>
      <p:sp>
        <p:nvSpPr>
          <p:cNvPr id="2" name="TextBox 1"/>
          <p:cNvSpPr txBox="1"/>
          <p:nvPr/>
        </p:nvSpPr>
        <p:spPr>
          <a:xfrm>
            <a:off x="38100" y="4800600"/>
            <a:ext cx="9067800" cy="707886"/>
          </a:xfrm>
          <a:prstGeom prst="rect">
            <a:avLst/>
          </a:prstGeom>
          <a:noFill/>
        </p:spPr>
        <p:txBody>
          <a:bodyPr wrap="square" rtlCol="0">
            <a:spAutoFit/>
          </a:bodyPr>
          <a:lstStyle/>
          <a:p>
            <a:pPr marL="342900" indent="-342900" eaLnBrk="0" hangingPunct="0">
              <a:spcBef>
                <a:spcPts val="600"/>
              </a:spcBef>
              <a:spcAft>
                <a:spcPts val="600"/>
              </a:spcAft>
              <a:buFont typeface="Arial" charset="0"/>
              <a:buChar char="•"/>
            </a:pPr>
            <a:r>
              <a:rPr lang="en-US" sz="2000" b="1" dirty="0">
                <a:solidFill>
                  <a:prstClr val="black"/>
                </a:solidFill>
                <a:latin typeface="Calibri" pitchFamily="34" charset="0"/>
              </a:rPr>
              <a:t>PRELIMINARY PROPOSAL (PP): </a:t>
            </a:r>
            <a:r>
              <a:rPr lang="en-US" sz="2000" dirty="0">
                <a:latin typeface="Calibri" pitchFamily="34" charset="0"/>
              </a:rPr>
              <a:t>Member State proposal that has yet to be supported by another Member State.</a:t>
            </a:r>
          </a:p>
        </p:txBody>
      </p:sp>
    </p:spTree>
    <p:extLst>
      <p:ext uri="{BB962C8B-B14F-4D97-AF65-F5344CB8AC3E}">
        <p14:creationId xmlns:p14="http://schemas.microsoft.com/office/powerpoint/2010/main" val="464881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a:xfrm>
            <a:off x="152400" y="1219200"/>
            <a:ext cx="8610600" cy="990600"/>
          </a:xfrm>
        </p:spPr>
        <p:txBody>
          <a:bodyPr/>
          <a:lstStyle/>
          <a:p>
            <a:r>
              <a:rPr lang="en-CA" altLang="en-US" dirty="0">
                <a:ea typeface="MS PGothic"/>
              </a:rPr>
              <a:t>Agenda Item 1.2:  </a:t>
            </a:r>
            <a:r>
              <a:rPr lang="en-CA" i="1" dirty="0"/>
              <a:t>​To consider in-band power limits for earth stations operating in the mobile-satellite service, meteorological-satellite service and Earth exploration-satellite service in the frequency bands 401-403 MHz and 399.9-400.05 MHz</a:t>
            </a:r>
            <a:endParaRPr lang="en-US" altLang="en-US" i="1" dirty="0">
              <a:ea typeface="MS PGothic"/>
            </a:endParaRPr>
          </a:p>
        </p:txBody>
      </p:sp>
      <p:sp>
        <p:nvSpPr>
          <p:cNvPr id="11267" name="Rectangle 2"/>
          <p:cNvSpPr txBox="1">
            <a:spLocks/>
          </p:cNvSpPr>
          <p:nvPr/>
        </p:nvSpPr>
        <p:spPr bwMode="auto">
          <a:xfrm>
            <a:off x="457200" y="2590800"/>
            <a:ext cx="8229600" cy="3810000"/>
          </a:xfrm>
          <a:prstGeom prst="rect">
            <a:avLst/>
          </a:prstGeom>
          <a:noFill/>
          <a:ln>
            <a:noFill/>
          </a:ln>
          <a:extLst/>
        </p:spPr>
        <p:txBody>
          <a:bodyPr/>
          <a:lstStyle/>
          <a:p>
            <a:pPr marL="342900" indent="-342900" eaLnBrk="0" hangingPunct="0">
              <a:lnSpc>
                <a:spcPct val="90000"/>
              </a:lnSpc>
              <a:spcBef>
                <a:spcPct val="20000"/>
              </a:spcBef>
              <a:buFont typeface="Arial" charset="0"/>
              <a:buNone/>
              <a:defRPr/>
            </a:pPr>
            <a:r>
              <a:rPr lang="en-CA" sz="2000" b="1" dirty="0">
                <a:latin typeface="+mn-lt"/>
                <a:ea typeface="MS PGothic" pitchFamily="34" charset="-128"/>
                <a:cs typeface="+mn-cs"/>
              </a:rPr>
              <a:t>Preliminary Proposal</a:t>
            </a:r>
          </a:p>
          <a:p>
            <a:pPr lvl="0" defTabSz="914400" eaLnBrk="0" hangingPunct="0"/>
            <a:r>
              <a:rPr lang="en-US" altLang="x-none" sz="2000" b="1" dirty="0">
                <a:latin typeface="+mn-lt"/>
              </a:rPr>
              <a:t>Mexico</a:t>
            </a:r>
          </a:p>
          <a:p>
            <a:pPr lvl="0" defTabSz="914400" eaLnBrk="0" hangingPunct="0"/>
            <a:endParaRPr lang="en-US" altLang="x-none" b="1" dirty="0">
              <a:latin typeface="+mn-lt"/>
            </a:endParaRPr>
          </a:p>
          <a:p>
            <a:pPr lvl="0" defTabSz="914400" eaLnBrk="0" hangingPunct="0"/>
            <a:endParaRPr lang="x-none" altLang="x-none" b="1" dirty="0">
              <a:latin typeface="+mn-lt"/>
            </a:endParaRPr>
          </a:p>
          <a:p>
            <a:pPr lvl="0" defTabSz="914400" eaLnBrk="0" hangingPunct="0"/>
            <a:endParaRPr lang="en-CA" b="1" dirty="0">
              <a:latin typeface="+mn-lt"/>
              <a:ea typeface="MS PGothic" pitchFamily="34" charset="-128"/>
              <a:cs typeface="+mn-cs"/>
            </a:endParaRPr>
          </a:p>
          <a:p>
            <a:pPr eaLnBrk="0" hangingPunct="0">
              <a:defRPr/>
            </a:pPr>
            <a:endParaRPr lang="en-US" altLang="en-US" sz="1800" i="1" dirty="0">
              <a:solidFill>
                <a:srgbClr val="FF0000"/>
              </a:solidFill>
              <a:latin typeface="+mn-lt"/>
              <a:ea typeface="Arial Unicode MS" pitchFamily="34" charset="-128"/>
              <a:cs typeface="Arial Unicode MS" pitchFamily="34" charset="-128"/>
            </a:endParaRPr>
          </a:p>
          <a:p>
            <a:pPr eaLnBrk="0" hangingPunct="0">
              <a:defRPr/>
            </a:pPr>
            <a:endParaRPr lang="en-US" altLang="en-US" sz="1800" i="1" dirty="0">
              <a:solidFill>
                <a:srgbClr val="FF0000"/>
              </a:solidFill>
              <a:latin typeface="+mn-lt"/>
              <a:ea typeface="Arial Unicode MS" pitchFamily="34" charset="-128"/>
              <a:cs typeface="Arial Unicode MS" pitchFamily="34" charset="-128"/>
            </a:endParaRPr>
          </a:p>
          <a:p>
            <a:pPr eaLnBrk="0" hangingPunct="0">
              <a:defRPr/>
            </a:pPr>
            <a:endParaRPr lang="en-US" altLang="en-US" sz="1800" i="1" dirty="0">
              <a:solidFill>
                <a:srgbClr val="FF0000"/>
              </a:solidFill>
              <a:latin typeface="+mn-lt"/>
              <a:ea typeface="Arial Unicode MS" pitchFamily="34" charset="-128"/>
              <a:cs typeface="Arial Unicode MS" pitchFamily="34" charset="-128"/>
            </a:endParaRPr>
          </a:p>
          <a:p>
            <a:pPr eaLnBrk="0" hangingPunct="0">
              <a:defRPr/>
            </a:pPr>
            <a:endParaRPr lang="en-US" altLang="en-US" sz="1800" i="1" dirty="0">
              <a:solidFill>
                <a:srgbClr val="FF0000"/>
              </a:solidFill>
              <a:latin typeface="+mn-lt"/>
              <a:ea typeface="Arial Unicode MS" pitchFamily="34" charset="-128"/>
              <a:cs typeface="Arial Unicode MS" pitchFamily="34" charset="-128"/>
            </a:endParaRPr>
          </a:p>
          <a:p>
            <a:pPr eaLnBrk="0" hangingPunct="0">
              <a:defRPr/>
            </a:pPr>
            <a:endParaRPr lang="en-US" altLang="en-US" sz="1800" i="1" dirty="0">
              <a:solidFill>
                <a:srgbClr val="FF0000"/>
              </a:solidFill>
              <a:latin typeface="+mn-lt"/>
              <a:ea typeface="Arial Unicode MS" pitchFamily="34" charset="-128"/>
              <a:cs typeface="Arial Unicode MS" pitchFamily="34" charset="-128"/>
            </a:endParaRPr>
          </a:p>
          <a:p>
            <a:pPr eaLnBrk="0" hangingPunct="0">
              <a:defRPr/>
            </a:pPr>
            <a:endParaRPr lang="en-US" altLang="en-US" sz="1800" i="1" dirty="0">
              <a:solidFill>
                <a:srgbClr val="FF0000"/>
              </a:solidFill>
              <a:latin typeface="+mn-lt"/>
              <a:ea typeface="Arial Unicode MS" pitchFamily="34" charset="-128"/>
              <a:cs typeface="Arial Unicode MS" pitchFamily="34" charset="-128"/>
            </a:endParaRPr>
          </a:p>
          <a:p>
            <a:pPr eaLnBrk="0" hangingPunct="0">
              <a:defRPr/>
            </a:pPr>
            <a:r>
              <a:rPr lang="en-US" altLang="en-US" sz="1800" i="1" dirty="0">
                <a:latin typeface="+mn-lt"/>
                <a:ea typeface="Arial Unicode MS" pitchFamily="34" charset="-128"/>
                <a:cs typeface="Arial Unicode MS" pitchFamily="34" charset="-128"/>
              </a:rPr>
              <a:t>Issue Coordinator: </a:t>
            </a:r>
            <a:r>
              <a:rPr lang="en-US" altLang="en-US" sz="1800" dirty="0">
                <a:latin typeface="+mn-lt"/>
                <a:ea typeface="Arial Unicode MS" pitchFamily="34" charset="-128"/>
                <a:cs typeface="Arial Unicode MS" pitchFamily="34" charset="-128"/>
              </a:rPr>
              <a:t>[Glenn </a:t>
            </a:r>
            <a:r>
              <a:rPr lang="en-US" altLang="en-US" sz="1800" dirty="0" err="1">
                <a:latin typeface="+mn-lt"/>
                <a:ea typeface="Arial Unicode MS" pitchFamily="34" charset="-128"/>
                <a:cs typeface="Arial Unicode MS" pitchFamily="34" charset="-128"/>
              </a:rPr>
              <a:t>Feldhake</a:t>
            </a:r>
            <a:r>
              <a:rPr lang="en-US" altLang="en-US" sz="1800" dirty="0">
                <a:latin typeface="+mn-lt"/>
                <a:ea typeface="Arial Unicode MS" pitchFamily="34" charset="-128"/>
                <a:cs typeface="Arial Unicode MS" pitchFamily="34" charset="-128"/>
              </a:rPr>
              <a:t>]</a:t>
            </a:r>
            <a:endParaRPr lang="en-US" sz="2200" dirty="0">
              <a:latin typeface="Calibri" pitchFamily="34" charset="0"/>
              <a:ea typeface="MS PGothic" pitchFamily="34" charset="-128"/>
              <a:cs typeface="+mn-cs"/>
            </a:endParaRPr>
          </a:p>
          <a:p>
            <a:pPr eaLnBrk="0" hangingPunct="0">
              <a:defRPr/>
            </a:pPr>
            <a:endParaRPr lang="en-US" altLang="en-US" sz="1800" i="1" dirty="0">
              <a:solidFill>
                <a:srgbClr val="FF0000"/>
              </a:solidFill>
              <a:latin typeface="Calibri" pitchFamily="34" charset="0"/>
              <a:ea typeface="Arial Unicode MS" pitchFamily="34" charset="-128"/>
              <a:cs typeface="Arial Unicode MS" pitchFamily="34" charset="-128"/>
            </a:endParaRPr>
          </a:p>
          <a:p>
            <a:pPr eaLnBrk="0" hangingPunct="0">
              <a:defRPr/>
            </a:pPr>
            <a:endParaRPr lang="en-US" altLang="en-US" sz="1800" i="1" dirty="0">
              <a:solidFill>
                <a:srgbClr val="FF0000"/>
              </a:solidFill>
              <a:latin typeface="Calibri" pitchFamily="34" charset="0"/>
              <a:ea typeface="Arial Unicode MS" pitchFamily="34" charset="-128"/>
              <a:cs typeface="Arial Unicode MS" pitchFamily="34" charset="-128"/>
            </a:endParaRPr>
          </a:p>
          <a:p>
            <a:pPr eaLnBrk="0" hangingPunct="0">
              <a:defRPr/>
            </a:pPr>
            <a:endParaRPr lang="en-US" altLang="en-US" sz="1800" i="1" dirty="0">
              <a:solidFill>
                <a:srgbClr val="FF0000"/>
              </a:solidFill>
              <a:latin typeface="Calibri" pitchFamily="34" charset="0"/>
              <a:ea typeface="Arial Unicode MS" pitchFamily="34" charset="-128"/>
              <a:cs typeface="Arial Unicode MS" pitchFamily="34" charset="-128"/>
            </a:endParaRPr>
          </a:p>
          <a:p>
            <a:pPr eaLnBrk="0" hangingPunct="0">
              <a:defRPr/>
            </a:pPr>
            <a:endParaRPr lang="en-US" altLang="en-US" sz="1800" i="1" dirty="0">
              <a:solidFill>
                <a:srgbClr val="FF0000"/>
              </a:solidFill>
              <a:latin typeface="Calibri" pitchFamily="34" charset="0"/>
              <a:ea typeface="Arial Unicode MS" pitchFamily="34" charset="-128"/>
              <a:cs typeface="Arial Unicode MS" pitchFamily="34" charset="-128"/>
            </a:endParaRPr>
          </a:p>
        </p:txBody>
      </p:sp>
      <p:sp>
        <p:nvSpPr>
          <p:cNvPr id="28675" name="Slide Number Placeholder 3"/>
          <p:cNvSpPr>
            <a:spLocks noGrp="1"/>
          </p:cNvSpPr>
          <p:nvPr>
            <p:ph type="sldNum" sz="quarter" idx="11"/>
          </p:nvPr>
        </p:nvSpPr>
        <p:spPr bwMode="auto">
          <a:noFill/>
          <a:ln>
            <a:miter lim="800000"/>
            <a:headEnd/>
            <a:tailEnd/>
          </a:ln>
        </p:spPr>
        <p:txBody>
          <a:bodyPr/>
          <a:lstStyle/>
          <a:p>
            <a:fld id="{4EE66E3D-202B-4A06-9994-D0DFF884A7C7}" type="slidenum">
              <a:rPr lang="en-US" smtClean="0">
                <a:ea typeface="MS PGothic"/>
                <a:cs typeface="MS PGothic"/>
              </a:rPr>
              <a:pPr/>
              <a:t>51</a:t>
            </a:fld>
            <a:endParaRPr lang="en-US">
              <a:ea typeface="MS PGothic"/>
              <a:cs typeface="MS PGothic"/>
            </a:endParaRPr>
          </a:p>
        </p:txBody>
      </p:sp>
      <p:graphicFrame>
        <p:nvGraphicFramePr>
          <p:cNvPr id="2" name="Object 1">
            <a:extLst>
              <a:ext uri="{FF2B5EF4-FFF2-40B4-BE49-F238E27FC236}">
                <a16:creationId xmlns:a16="http://schemas.microsoft.com/office/drawing/2014/main" id="{2C65F649-CE76-7B40-A54E-C59B2555AC8E}"/>
              </a:ext>
            </a:extLst>
          </p:cNvPr>
          <p:cNvGraphicFramePr>
            <a:graphicFrameLocks noChangeAspect="1"/>
          </p:cNvGraphicFramePr>
          <p:nvPr>
            <p:extLst>
              <p:ext uri="{D42A27DB-BD31-4B8C-83A1-F6EECF244321}">
                <p14:modId xmlns:p14="http://schemas.microsoft.com/office/powerpoint/2010/main" val="3363798697"/>
              </p:ext>
            </p:extLst>
          </p:nvPr>
        </p:nvGraphicFramePr>
        <p:xfrm>
          <a:off x="590550" y="3402102"/>
          <a:ext cx="3524250" cy="2389098"/>
        </p:xfrm>
        <a:graphic>
          <a:graphicData uri="http://schemas.openxmlformats.org/presentationml/2006/ole">
            <mc:AlternateContent xmlns:mc="http://schemas.openxmlformats.org/markup-compatibility/2006">
              <mc:Choice xmlns:v="urn:schemas-microsoft-com:vml" Requires="v">
                <p:oleObj spid="_x0000_s2118" name="Document" r:id="rId4" imgW="3390900" imgH="2298700" progId="Word.Document.8">
                  <p:embed/>
                </p:oleObj>
              </mc:Choice>
              <mc:Fallback>
                <p:oleObj name="Document" r:id="rId4" imgW="3390900" imgH="2298700" progId="Word.Document.8">
                  <p:embed/>
                  <p:pic>
                    <p:nvPicPr>
                      <p:cNvPr id="0" name=""/>
                      <p:cNvPicPr/>
                      <p:nvPr/>
                    </p:nvPicPr>
                    <p:blipFill>
                      <a:blip r:embed="rId5"/>
                      <a:stretch>
                        <a:fillRect/>
                      </a:stretch>
                    </p:blipFill>
                    <p:spPr>
                      <a:xfrm>
                        <a:off x="590550" y="3402102"/>
                        <a:ext cx="3524250" cy="2389098"/>
                      </a:xfrm>
                      <a:prstGeom prst="rect">
                        <a:avLst/>
                      </a:prstGeom>
                    </p:spPr>
                  </p:pic>
                </p:oleObj>
              </mc:Fallback>
            </mc:AlternateContent>
          </a:graphicData>
        </a:graphic>
      </p:graphicFrame>
    </p:spTree>
    <p:extLst>
      <p:ext uri="{BB962C8B-B14F-4D97-AF65-F5344CB8AC3E}">
        <p14:creationId xmlns:p14="http://schemas.microsoft.com/office/powerpoint/2010/main" val="20452673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p:nvPr>
        </p:nvSpPr>
        <p:spPr>
          <a:xfrm>
            <a:off x="152400" y="1066800"/>
            <a:ext cx="8534400" cy="1371600"/>
          </a:xfrm>
        </p:spPr>
        <p:txBody>
          <a:bodyPr/>
          <a:lstStyle/>
          <a:p>
            <a:r>
              <a:rPr lang="en-CA" altLang="en-US" dirty="0">
                <a:ea typeface="MS PGothic"/>
              </a:rPr>
              <a:t>Agenda Item 1.3:  </a:t>
            </a:r>
            <a:r>
              <a:rPr lang="en-CA" altLang="en-US" i="1" dirty="0"/>
              <a:t>P</a:t>
            </a:r>
            <a:r>
              <a:rPr lang="en-CA" i="1" dirty="0"/>
              <a:t>ossible upgrading met satellite service (space-to-Earth) to primary status and a possible primary allocation to the EESS (space-to-Earth) in the band 460-470 MHz</a:t>
            </a:r>
            <a:br>
              <a:rPr lang="en-CA" i="1" dirty="0"/>
            </a:br>
            <a:endParaRPr lang="en-US" altLang="en-US" i="1" dirty="0">
              <a:ea typeface="MS PGothic"/>
            </a:endParaRPr>
          </a:p>
        </p:txBody>
      </p:sp>
      <p:sp>
        <p:nvSpPr>
          <p:cNvPr id="12291" name="Rectangle 3"/>
          <p:cNvSpPr>
            <a:spLocks noGrp="1"/>
          </p:cNvSpPr>
          <p:nvPr>
            <p:ph type="body" idx="1"/>
          </p:nvPr>
        </p:nvSpPr>
        <p:spPr>
          <a:xfrm>
            <a:off x="444500" y="2286000"/>
            <a:ext cx="8255000" cy="4038601"/>
          </a:xfrm>
        </p:spPr>
        <p:txBody>
          <a:bodyPr/>
          <a:lstStyle/>
          <a:p>
            <a:pPr>
              <a:defRPr/>
            </a:pPr>
            <a:r>
              <a:rPr lang="en-US" altLang="en-US" b="1" dirty="0">
                <a:ea typeface="Arial Unicode MS" pitchFamily="34" charset="-128"/>
                <a:cs typeface="Arial Unicode MS" pitchFamily="34" charset="-128"/>
              </a:rPr>
              <a:t>Preliminary Proposal</a:t>
            </a:r>
          </a:p>
          <a:p>
            <a:pPr>
              <a:defRPr/>
            </a:pPr>
            <a:r>
              <a:rPr lang="en-US" altLang="en-US" b="1" dirty="0">
                <a:ea typeface="Arial Unicode MS" pitchFamily="34" charset="-128"/>
                <a:cs typeface="Arial Unicode MS" pitchFamily="34" charset="-128"/>
              </a:rPr>
              <a:t>United States of America</a:t>
            </a:r>
          </a:p>
          <a:p>
            <a:pPr>
              <a:defRPr/>
            </a:pPr>
            <a:endParaRPr lang="en-US" altLang="en-US" b="1" dirty="0">
              <a:ea typeface="Arial Unicode MS" pitchFamily="34" charset="-128"/>
              <a:cs typeface="Arial Unicode MS" pitchFamily="34" charset="-128"/>
            </a:endParaRPr>
          </a:p>
          <a:p>
            <a:pPr>
              <a:defRPr/>
            </a:pPr>
            <a:endParaRPr lang="en-US" altLang="en-US" sz="1800" i="1" dirty="0">
              <a:solidFill>
                <a:srgbClr val="FF0000"/>
              </a:solidFill>
              <a:ea typeface="Arial Unicode MS" pitchFamily="34" charset="-128"/>
              <a:cs typeface="Arial Unicode MS" pitchFamily="34" charset="-128"/>
            </a:endParaRPr>
          </a:p>
          <a:p>
            <a:pPr>
              <a:defRPr/>
            </a:pPr>
            <a:endParaRPr lang="en-US" altLang="en-US" sz="1800" i="1" dirty="0">
              <a:solidFill>
                <a:srgbClr val="FF0000"/>
              </a:solidFill>
              <a:ea typeface="Arial Unicode MS" pitchFamily="34" charset="-128"/>
              <a:cs typeface="Arial Unicode MS" pitchFamily="34" charset="-128"/>
            </a:endParaRPr>
          </a:p>
          <a:p>
            <a:pPr>
              <a:defRPr/>
            </a:pPr>
            <a:endParaRPr lang="en-US" altLang="en-US" sz="1800" i="1" dirty="0">
              <a:solidFill>
                <a:srgbClr val="FF0000"/>
              </a:solidFill>
              <a:ea typeface="Arial Unicode MS" pitchFamily="34" charset="-128"/>
              <a:cs typeface="Arial Unicode MS" pitchFamily="34" charset="-128"/>
            </a:endParaRPr>
          </a:p>
          <a:p>
            <a:pPr>
              <a:defRPr/>
            </a:pPr>
            <a:endParaRPr lang="en-US" altLang="en-US" sz="1800" i="1" dirty="0">
              <a:solidFill>
                <a:srgbClr val="FF0000"/>
              </a:solidFill>
              <a:ea typeface="Arial Unicode MS" pitchFamily="34" charset="-128"/>
              <a:cs typeface="Arial Unicode MS" pitchFamily="34" charset="-128"/>
            </a:endParaRPr>
          </a:p>
          <a:p>
            <a:pPr>
              <a:defRPr/>
            </a:pPr>
            <a:endParaRPr lang="en-US" altLang="en-US" sz="1800" i="1" dirty="0">
              <a:solidFill>
                <a:srgbClr val="FF0000"/>
              </a:solidFill>
              <a:ea typeface="Arial Unicode MS" pitchFamily="34" charset="-128"/>
              <a:cs typeface="Arial Unicode MS" pitchFamily="34" charset="-128"/>
            </a:endParaRPr>
          </a:p>
          <a:p>
            <a:pPr>
              <a:defRPr/>
            </a:pPr>
            <a:endParaRPr lang="en-US" altLang="en-US" sz="1800" i="1" dirty="0">
              <a:solidFill>
                <a:srgbClr val="FF0000"/>
              </a:solidFill>
              <a:ea typeface="Arial Unicode MS" pitchFamily="34" charset="-128"/>
              <a:cs typeface="Arial Unicode MS" pitchFamily="34" charset="-128"/>
            </a:endParaRPr>
          </a:p>
          <a:p>
            <a:pPr>
              <a:defRPr/>
            </a:pPr>
            <a:endParaRPr lang="en-US" altLang="en-US" sz="1800" i="1" dirty="0">
              <a:solidFill>
                <a:srgbClr val="FF0000"/>
              </a:solidFill>
              <a:ea typeface="Arial Unicode MS" pitchFamily="34" charset="-128"/>
              <a:cs typeface="Arial Unicode MS" pitchFamily="34" charset="-128"/>
            </a:endParaRPr>
          </a:p>
          <a:p>
            <a:pPr>
              <a:defRPr/>
            </a:pPr>
            <a:r>
              <a:rPr lang="en-US" altLang="en-US" sz="1800" i="1" dirty="0">
                <a:ea typeface="Arial Unicode MS" pitchFamily="34" charset="-128"/>
                <a:cs typeface="Arial Unicode MS" pitchFamily="34" charset="-128"/>
              </a:rPr>
              <a:t>Issue Coordinator: </a:t>
            </a:r>
            <a:r>
              <a:rPr lang="en-US" sz="1800" dirty="0"/>
              <a:t>James Mentzer (USA) </a:t>
            </a:r>
            <a:r>
              <a:rPr lang="en-US" sz="1800" u="sng" dirty="0">
                <a:hlinkClick r:id="rId4"/>
              </a:rPr>
              <a:t>jmentzer@doc.gov</a:t>
            </a:r>
            <a:r>
              <a:rPr lang="en-US" sz="1800" u="sng" dirty="0"/>
              <a:t> </a:t>
            </a:r>
            <a:r>
              <a:rPr lang="en-US" dirty="0"/>
              <a:t> </a:t>
            </a:r>
            <a:endParaRPr lang="pt-BR" sz="2200" b="1" dirty="0"/>
          </a:p>
          <a:p>
            <a:pPr>
              <a:defRPr/>
            </a:pPr>
            <a:endParaRPr lang="en-CA" dirty="0">
              <a:cs typeface="ＭＳ Ｐゴシック" pitchFamily="-112" charset="-128"/>
            </a:endParaRPr>
          </a:p>
        </p:txBody>
      </p:sp>
      <p:sp>
        <p:nvSpPr>
          <p:cNvPr id="30723" name="Slide Number Placeholder 3"/>
          <p:cNvSpPr>
            <a:spLocks noGrp="1"/>
          </p:cNvSpPr>
          <p:nvPr>
            <p:ph type="sldNum" sz="quarter" idx="11"/>
          </p:nvPr>
        </p:nvSpPr>
        <p:spPr bwMode="auto">
          <a:noFill/>
          <a:ln>
            <a:miter lim="800000"/>
            <a:headEnd/>
            <a:tailEnd/>
          </a:ln>
        </p:spPr>
        <p:txBody>
          <a:bodyPr/>
          <a:lstStyle/>
          <a:p>
            <a:fld id="{5752B3F7-2353-4AAE-8DC4-9141E4FC2DC0}" type="slidenum">
              <a:rPr lang="en-US" smtClean="0">
                <a:ea typeface="MS PGothic"/>
                <a:cs typeface="MS PGothic"/>
              </a:rPr>
              <a:pPr/>
              <a:t>52</a:t>
            </a:fld>
            <a:endParaRPr lang="en-US">
              <a:ea typeface="MS PGothic"/>
              <a:cs typeface="MS PGothic"/>
            </a:endParaRPr>
          </a:p>
        </p:txBody>
      </p:sp>
      <p:graphicFrame>
        <p:nvGraphicFramePr>
          <p:cNvPr id="2" name="Object 1">
            <a:extLst>
              <a:ext uri="{FF2B5EF4-FFF2-40B4-BE49-F238E27FC236}">
                <a16:creationId xmlns:a16="http://schemas.microsoft.com/office/drawing/2014/main" id="{BC944F2A-5A80-E745-B226-596187A5F8D7}"/>
              </a:ext>
            </a:extLst>
          </p:cNvPr>
          <p:cNvGraphicFramePr>
            <a:graphicFrameLocks noChangeAspect="1"/>
          </p:cNvGraphicFramePr>
          <p:nvPr>
            <p:extLst>
              <p:ext uri="{D42A27DB-BD31-4B8C-83A1-F6EECF244321}">
                <p14:modId xmlns:p14="http://schemas.microsoft.com/office/powerpoint/2010/main" val="622219865"/>
              </p:ext>
            </p:extLst>
          </p:nvPr>
        </p:nvGraphicFramePr>
        <p:xfrm>
          <a:off x="609600" y="3197225"/>
          <a:ext cx="3352800" cy="2324100"/>
        </p:xfrm>
        <a:graphic>
          <a:graphicData uri="http://schemas.openxmlformats.org/presentationml/2006/ole">
            <mc:AlternateContent xmlns:mc="http://schemas.openxmlformats.org/markup-compatibility/2006">
              <mc:Choice xmlns:v="urn:schemas-microsoft-com:vml" Requires="v">
                <p:oleObj spid="_x0000_s3140" name="Document" r:id="rId5" imgW="3352800" imgH="2324100" progId="Word.Document.8">
                  <p:embed/>
                </p:oleObj>
              </mc:Choice>
              <mc:Fallback>
                <p:oleObj name="Document" r:id="rId5" imgW="3352800" imgH="2324100" progId="Word.Document.8">
                  <p:embed/>
                  <p:pic>
                    <p:nvPicPr>
                      <p:cNvPr id="0" name=""/>
                      <p:cNvPicPr/>
                      <p:nvPr/>
                    </p:nvPicPr>
                    <p:blipFill>
                      <a:blip r:embed="rId6"/>
                      <a:stretch>
                        <a:fillRect/>
                      </a:stretch>
                    </p:blipFill>
                    <p:spPr>
                      <a:xfrm>
                        <a:off x="609600" y="3197225"/>
                        <a:ext cx="3352800" cy="2324100"/>
                      </a:xfrm>
                      <a:prstGeom prst="rect">
                        <a:avLst/>
                      </a:prstGeom>
                    </p:spPr>
                  </p:pic>
                </p:oleObj>
              </mc:Fallback>
            </mc:AlternateContent>
          </a:graphicData>
        </a:graphic>
      </p:graphicFrame>
    </p:spTree>
    <p:extLst>
      <p:ext uri="{BB962C8B-B14F-4D97-AF65-F5344CB8AC3E}">
        <p14:creationId xmlns:p14="http://schemas.microsoft.com/office/powerpoint/2010/main" val="26764454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p:nvPr>
        </p:nvSpPr>
        <p:spPr>
          <a:xfrm>
            <a:off x="163512" y="990600"/>
            <a:ext cx="8523288" cy="1089025"/>
          </a:xfrm>
        </p:spPr>
        <p:txBody>
          <a:bodyPr/>
          <a:lstStyle/>
          <a:p>
            <a:r>
              <a:rPr lang="en-CA" altLang="en-US" dirty="0">
                <a:ea typeface="MS PGothic"/>
              </a:rPr>
              <a:t>Agenda Item 1.4:  </a:t>
            </a:r>
            <a:r>
              <a:rPr lang="en-CA" altLang="en-US" i="1" dirty="0"/>
              <a:t>R</a:t>
            </a:r>
            <a:r>
              <a:rPr lang="en-CA" i="1" dirty="0"/>
              <a:t>eview, and revise if necessary, the limitations mentioned in Annex 7 to Appendix 30</a:t>
            </a:r>
            <a:endParaRPr lang="en-US" altLang="en-US" i="1" dirty="0">
              <a:ea typeface="MS PGothic"/>
            </a:endParaRPr>
          </a:p>
        </p:txBody>
      </p:sp>
      <p:sp>
        <p:nvSpPr>
          <p:cNvPr id="32770" name="Rectangle 3"/>
          <p:cNvSpPr>
            <a:spLocks noGrp="1"/>
          </p:cNvSpPr>
          <p:nvPr>
            <p:ph type="body" idx="1"/>
          </p:nvPr>
        </p:nvSpPr>
        <p:spPr>
          <a:xfrm>
            <a:off x="457200" y="2057400"/>
            <a:ext cx="8534400" cy="4244975"/>
          </a:xfrm>
        </p:spPr>
        <p:txBody>
          <a:bodyPr/>
          <a:lstStyle/>
          <a:p>
            <a:pPr>
              <a:lnSpc>
                <a:spcPct val="80000"/>
              </a:lnSpc>
            </a:pPr>
            <a:r>
              <a:rPr lang="en-CA" b="1" dirty="0">
                <a:ea typeface="MS PGothic"/>
              </a:rPr>
              <a:t>Preliminary Proposal</a:t>
            </a:r>
            <a:endParaRPr lang="en-US" b="1" dirty="0">
              <a:ea typeface="MS PGothic"/>
            </a:endParaRPr>
          </a:p>
          <a:p>
            <a:r>
              <a:rPr lang="en-US" b="1" dirty="0"/>
              <a:t>United States of America</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r>
              <a:rPr lang="en-US" altLang="en-US" sz="1800" i="1" dirty="0">
                <a:ea typeface="Arial Unicode MS" pitchFamily="34" charset="-128"/>
                <a:cs typeface="Arial Unicode MS" pitchFamily="34" charset="-128"/>
              </a:rPr>
              <a:t>Issue Coordinator:  </a:t>
            </a:r>
            <a:r>
              <a:rPr lang="en-US" altLang="en-US" sz="1800" dirty="0">
                <a:ea typeface="Arial Unicode MS" pitchFamily="34" charset="-128"/>
                <a:cs typeface="Arial Unicode MS" pitchFamily="34" charset="-128"/>
              </a:rPr>
              <a:t>TBD</a:t>
            </a:r>
          </a:p>
          <a:p>
            <a:endParaRPr lang="en-US" sz="2400" dirty="0"/>
          </a:p>
        </p:txBody>
      </p:sp>
      <p:sp>
        <p:nvSpPr>
          <p:cNvPr id="32771" name="Slide Number Placeholder 3"/>
          <p:cNvSpPr>
            <a:spLocks noGrp="1"/>
          </p:cNvSpPr>
          <p:nvPr>
            <p:ph type="sldNum" sz="quarter" idx="11"/>
          </p:nvPr>
        </p:nvSpPr>
        <p:spPr bwMode="auto">
          <a:noFill/>
          <a:ln>
            <a:miter lim="800000"/>
            <a:headEnd/>
            <a:tailEnd/>
          </a:ln>
        </p:spPr>
        <p:txBody>
          <a:bodyPr/>
          <a:lstStyle/>
          <a:p>
            <a:fld id="{FD1E2945-BBCE-4E08-BE77-E935725DB628}" type="slidenum">
              <a:rPr lang="en-US" smtClean="0">
                <a:ea typeface="MS PGothic"/>
                <a:cs typeface="MS PGothic"/>
              </a:rPr>
              <a:pPr/>
              <a:t>53</a:t>
            </a:fld>
            <a:endParaRPr lang="en-US">
              <a:ea typeface="MS PGothic"/>
              <a:cs typeface="MS PGothic"/>
            </a:endParaRPr>
          </a:p>
        </p:txBody>
      </p:sp>
      <p:graphicFrame>
        <p:nvGraphicFramePr>
          <p:cNvPr id="2" name="Object 1">
            <a:extLst>
              <a:ext uri="{FF2B5EF4-FFF2-40B4-BE49-F238E27FC236}">
                <a16:creationId xmlns:a16="http://schemas.microsoft.com/office/drawing/2014/main" id="{792017AF-78A6-7D48-BDDB-717222B0C21A}"/>
              </a:ext>
            </a:extLst>
          </p:cNvPr>
          <p:cNvGraphicFramePr>
            <a:graphicFrameLocks noChangeAspect="1"/>
          </p:cNvGraphicFramePr>
          <p:nvPr>
            <p:extLst>
              <p:ext uri="{D42A27DB-BD31-4B8C-83A1-F6EECF244321}">
                <p14:modId xmlns:p14="http://schemas.microsoft.com/office/powerpoint/2010/main" val="505856253"/>
              </p:ext>
            </p:extLst>
          </p:nvPr>
        </p:nvGraphicFramePr>
        <p:xfrm>
          <a:off x="609600" y="2819400"/>
          <a:ext cx="3238500" cy="2451100"/>
        </p:xfrm>
        <a:graphic>
          <a:graphicData uri="http://schemas.openxmlformats.org/presentationml/2006/ole">
            <mc:AlternateContent xmlns:mc="http://schemas.openxmlformats.org/markup-compatibility/2006">
              <mc:Choice xmlns:v="urn:schemas-microsoft-com:vml" Requires="v">
                <p:oleObj spid="_x0000_s4164" name="Document" r:id="rId4" imgW="3238500" imgH="2451100" progId="Word.Document.8">
                  <p:embed/>
                </p:oleObj>
              </mc:Choice>
              <mc:Fallback>
                <p:oleObj name="Document" r:id="rId4" imgW="3238500" imgH="2451100" progId="Word.Document.8">
                  <p:embed/>
                  <p:pic>
                    <p:nvPicPr>
                      <p:cNvPr id="0" name=""/>
                      <p:cNvPicPr/>
                      <p:nvPr/>
                    </p:nvPicPr>
                    <p:blipFill>
                      <a:blip r:embed="rId5"/>
                      <a:stretch>
                        <a:fillRect/>
                      </a:stretch>
                    </p:blipFill>
                    <p:spPr>
                      <a:xfrm>
                        <a:off x="609600" y="2819400"/>
                        <a:ext cx="3238500" cy="2451100"/>
                      </a:xfrm>
                      <a:prstGeom prst="rect">
                        <a:avLst/>
                      </a:prstGeom>
                    </p:spPr>
                  </p:pic>
                </p:oleObj>
              </mc:Fallback>
            </mc:AlternateContent>
          </a:graphicData>
        </a:graphic>
      </p:graphicFrame>
    </p:spTree>
    <p:extLst>
      <p:ext uri="{BB962C8B-B14F-4D97-AF65-F5344CB8AC3E}">
        <p14:creationId xmlns:p14="http://schemas.microsoft.com/office/powerpoint/2010/main" val="15355627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p:cNvSpPr>
          <p:nvPr>
            <p:ph type="title"/>
          </p:nvPr>
        </p:nvSpPr>
        <p:spPr>
          <a:xfrm>
            <a:off x="152400" y="990600"/>
            <a:ext cx="8686800" cy="838200"/>
          </a:xfrm>
        </p:spPr>
        <p:txBody>
          <a:bodyPr/>
          <a:lstStyle/>
          <a:p>
            <a:r>
              <a:rPr lang="en-CA" altLang="en-US" dirty="0">
                <a:ea typeface="MS PGothic"/>
              </a:rPr>
              <a:t>Agenda Item 1.9.1: M</a:t>
            </a:r>
            <a:r>
              <a:rPr lang="en-CA" altLang="en-US" i="1" dirty="0">
                <a:ea typeface="MS PGothic"/>
              </a:rPr>
              <a:t>aritime autonomous devices</a:t>
            </a:r>
            <a:endParaRPr lang="en-US" altLang="en-US" i="1" dirty="0">
              <a:ea typeface="MS PGothic"/>
            </a:endParaRPr>
          </a:p>
        </p:txBody>
      </p:sp>
      <p:sp>
        <p:nvSpPr>
          <p:cNvPr id="47106" name="Rectangle 3"/>
          <p:cNvSpPr>
            <a:spLocks noGrp="1"/>
          </p:cNvSpPr>
          <p:nvPr>
            <p:ph type="body" idx="1"/>
          </p:nvPr>
        </p:nvSpPr>
        <p:spPr>
          <a:xfrm>
            <a:off x="457200" y="1752600"/>
            <a:ext cx="8686800" cy="4152900"/>
          </a:xfrm>
        </p:spPr>
        <p:txBody>
          <a:bodyPr/>
          <a:lstStyle/>
          <a:p>
            <a:pPr>
              <a:lnSpc>
                <a:spcPct val="80000"/>
              </a:lnSpc>
            </a:pPr>
            <a:r>
              <a:rPr lang="en-CA" b="1" dirty="0">
                <a:ea typeface="MS PGothic"/>
              </a:rPr>
              <a:t>Preliminary Proposal</a:t>
            </a:r>
          </a:p>
          <a:p>
            <a:r>
              <a:rPr lang="en-US" b="1" dirty="0"/>
              <a:t>Mexico</a:t>
            </a:r>
            <a:endParaRPr lang="en-US" dirty="0"/>
          </a:p>
          <a:p>
            <a:pPr>
              <a:lnSpc>
                <a:spcPct val="80000"/>
              </a:lnSpc>
            </a:pPr>
            <a:endParaRPr lang="en-CA" sz="2400" b="1" dirty="0">
              <a:ea typeface="MS PGothic"/>
            </a:endParaRPr>
          </a:p>
          <a:p>
            <a:pPr>
              <a:lnSpc>
                <a:spcPct val="80000"/>
              </a:lnSpc>
            </a:pPr>
            <a:endParaRPr lang="en-CA" sz="2400" b="1" dirty="0">
              <a:ea typeface="MS PGothic"/>
            </a:endParaRPr>
          </a:p>
          <a:p>
            <a:pPr>
              <a:lnSpc>
                <a:spcPct val="80000"/>
              </a:lnSpc>
            </a:pPr>
            <a:endParaRPr lang="en-CA" sz="1800" i="1" dirty="0">
              <a:solidFill>
                <a:srgbClr val="FF0000"/>
              </a:solidFill>
              <a:ea typeface="MS PGothic"/>
            </a:endParaRPr>
          </a:p>
          <a:p>
            <a:pPr>
              <a:lnSpc>
                <a:spcPct val="80000"/>
              </a:lnSpc>
            </a:pPr>
            <a:endParaRPr lang="en-CA" sz="1800" i="1" dirty="0">
              <a:solidFill>
                <a:srgbClr val="FF0000"/>
              </a:solidFill>
              <a:ea typeface="MS PGothic"/>
            </a:endParaRPr>
          </a:p>
          <a:p>
            <a:pPr>
              <a:lnSpc>
                <a:spcPct val="80000"/>
              </a:lnSpc>
            </a:pPr>
            <a:endParaRPr lang="en-CA" sz="1800" i="1" dirty="0">
              <a:solidFill>
                <a:srgbClr val="FF0000"/>
              </a:solidFill>
              <a:ea typeface="MS PGothic"/>
            </a:endParaRPr>
          </a:p>
          <a:p>
            <a:pPr>
              <a:lnSpc>
                <a:spcPct val="80000"/>
              </a:lnSpc>
            </a:pPr>
            <a:endParaRPr lang="en-CA" sz="1800" i="1" dirty="0">
              <a:solidFill>
                <a:srgbClr val="FF0000"/>
              </a:solidFill>
              <a:ea typeface="MS PGothic"/>
            </a:endParaRPr>
          </a:p>
          <a:p>
            <a:pPr>
              <a:lnSpc>
                <a:spcPct val="80000"/>
              </a:lnSpc>
            </a:pPr>
            <a:endParaRPr lang="en-CA" sz="1800" i="1" dirty="0">
              <a:solidFill>
                <a:srgbClr val="FF0000"/>
              </a:solidFill>
              <a:ea typeface="MS PGothic"/>
            </a:endParaRPr>
          </a:p>
          <a:p>
            <a:pPr>
              <a:lnSpc>
                <a:spcPct val="80000"/>
              </a:lnSpc>
            </a:pPr>
            <a:endParaRPr lang="en-CA" sz="1800" i="1" dirty="0">
              <a:solidFill>
                <a:srgbClr val="FF0000"/>
              </a:solidFill>
              <a:ea typeface="MS PGothic"/>
            </a:endParaRPr>
          </a:p>
          <a:p>
            <a:pPr>
              <a:lnSpc>
                <a:spcPct val="80000"/>
              </a:lnSpc>
            </a:pPr>
            <a:endParaRPr lang="en-CA" sz="1800" i="1" dirty="0">
              <a:solidFill>
                <a:srgbClr val="FF0000"/>
              </a:solidFill>
              <a:ea typeface="MS PGothic"/>
            </a:endParaRPr>
          </a:p>
          <a:p>
            <a:pPr>
              <a:lnSpc>
                <a:spcPct val="80000"/>
              </a:lnSpc>
            </a:pPr>
            <a:endParaRPr lang="en-CA" sz="1800" i="1" dirty="0">
              <a:solidFill>
                <a:srgbClr val="FF0000"/>
              </a:solidFill>
              <a:ea typeface="MS PGothic"/>
            </a:endParaRPr>
          </a:p>
          <a:p>
            <a:pPr>
              <a:lnSpc>
                <a:spcPct val="80000"/>
              </a:lnSpc>
            </a:pPr>
            <a:r>
              <a:rPr lang="en-CA" sz="1800" i="1" dirty="0">
                <a:ea typeface="MS PGothic"/>
              </a:rPr>
              <a:t>Issue Coordinator: </a:t>
            </a:r>
            <a:r>
              <a:rPr lang="en-CA" sz="1800" dirty="0">
                <a:ea typeface="MS PGothic"/>
              </a:rPr>
              <a:t>Robert Denny (USA) </a:t>
            </a:r>
            <a:r>
              <a:rPr lang="en-CA" sz="1800" dirty="0">
                <a:ea typeface="MS PGothic"/>
                <a:hlinkClick r:id="rId4"/>
              </a:rPr>
              <a:t>rdenny@ntia.doc.gov</a:t>
            </a:r>
            <a:r>
              <a:rPr lang="en-CA" sz="1800" dirty="0">
                <a:ea typeface="MS PGothic"/>
              </a:rPr>
              <a:t> </a:t>
            </a:r>
          </a:p>
          <a:p>
            <a:pPr>
              <a:lnSpc>
                <a:spcPct val="80000"/>
              </a:lnSpc>
            </a:pPr>
            <a:r>
              <a:rPr lang="en-CA" sz="1800" i="1" dirty="0">
                <a:ea typeface="MS PGothic"/>
              </a:rPr>
              <a:t>Alt Coordinator: </a:t>
            </a:r>
            <a:r>
              <a:rPr lang="en-CA" sz="1800" dirty="0">
                <a:ea typeface="MS PGothic"/>
              </a:rPr>
              <a:t>Waldon Russell (BAH) </a:t>
            </a:r>
            <a:r>
              <a:rPr lang="en-CA" sz="1800" dirty="0">
                <a:ea typeface="MS PGothic"/>
                <a:hlinkClick r:id="rId5"/>
              </a:rPr>
              <a:t>wrussell@urcabahamas.bs</a:t>
            </a:r>
            <a:r>
              <a:rPr lang="en-CA" sz="1800" dirty="0">
                <a:ea typeface="MS PGothic"/>
              </a:rPr>
              <a:t> </a:t>
            </a:r>
            <a:endParaRPr lang="en-CA" sz="1800" i="1" dirty="0">
              <a:ea typeface="MS PGothic"/>
            </a:endParaRPr>
          </a:p>
          <a:p>
            <a:pPr>
              <a:lnSpc>
                <a:spcPct val="80000"/>
              </a:lnSpc>
            </a:pPr>
            <a:endParaRPr lang="en-US" dirty="0">
              <a:ea typeface="MS PGothic"/>
            </a:endParaRPr>
          </a:p>
        </p:txBody>
      </p:sp>
      <p:sp>
        <p:nvSpPr>
          <p:cNvPr id="47107" name="Slide Number Placeholder 3"/>
          <p:cNvSpPr>
            <a:spLocks noGrp="1"/>
          </p:cNvSpPr>
          <p:nvPr>
            <p:ph type="sldNum" sz="quarter" idx="11"/>
          </p:nvPr>
        </p:nvSpPr>
        <p:spPr bwMode="auto">
          <a:noFill/>
          <a:ln>
            <a:miter lim="800000"/>
            <a:headEnd/>
            <a:tailEnd/>
          </a:ln>
        </p:spPr>
        <p:txBody>
          <a:bodyPr/>
          <a:lstStyle/>
          <a:p>
            <a:fld id="{C6EB1FBC-0A14-47F5-B10A-E3DB44EEDF15}" type="slidenum">
              <a:rPr lang="en-US" smtClean="0">
                <a:ea typeface="MS PGothic"/>
                <a:cs typeface="MS PGothic"/>
              </a:rPr>
              <a:pPr/>
              <a:t>54</a:t>
            </a:fld>
            <a:endParaRPr lang="en-US">
              <a:ea typeface="MS PGothic"/>
              <a:cs typeface="MS PGothic"/>
            </a:endParaRPr>
          </a:p>
        </p:txBody>
      </p:sp>
      <p:graphicFrame>
        <p:nvGraphicFramePr>
          <p:cNvPr id="3" name="Object 2">
            <a:extLst>
              <a:ext uri="{FF2B5EF4-FFF2-40B4-BE49-F238E27FC236}">
                <a16:creationId xmlns:a16="http://schemas.microsoft.com/office/drawing/2014/main" id="{A0A5D209-9FAF-4E42-8C7A-98854339140C}"/>
              </a:ext>
            </a:extLst>
          </p:cNvPr>
          <p:cNvGraphicFramePr>
            <a:graphicFrameLocks noChangeAspect="1"/>
          </p:cNvGraphicFramePr>
          <p:nvPr>
            <p:extLst>
              <p:ext uri="{D42A27DB-BD31-4B8C-83A1-F6EECF244321}">
                <p14:modId xmlns:p14="http://schemas.microsoft.com/office/powerpoint/2010/main" val="1624453796"/>
              </p:ext>
            </p:extLst>
          </p:nvPr>
        </p:nvGraphicFramePr>
        <p:xfrm>
          <a:off x="533400" y="2590800"/>
          <a:ext cx="3352800" cy="2400300"/>
        </p:xfrm>
        <a:graphic>
          <a:graphicData uri="http://schemas.openxmlformats.org/presentationml/2006/ole">
            <mc:AlternateContent xmlns:mc="http://schemas.openxmlformats.org/markup-compatibility/2006">
              <mc:Choice xmlns:v="urn:schemas-microsoft-com:vml" Requires="v">
                <p:oleObj spid="_x0000_s5188" name="Document" r:id="rId6" imgW="3352800" imgH="2400300" progId="Word.Document.8">
                  <p:embed/>
                </p:oleObj>
              </mc:Choice>
              <mc:Fallback>
                <p:oleObj name="Document" r:id="rId6" imgW="3352800" imgH="2400300" progId="Word.Document.8">
                  <p:embed/>
                  <p:pic>
                    <p:nvPicPr>
                      <p:cNvPr id="0" name=""/>
                      <p:cNvPicPr/>
                      <p:nvPr/>
                    </p:nvPicPr>
                    <p:blipFill>
                      <a:blip r:embed="rId7"/>
                      <a:stretch>
                        <a:fillRect/>
                      </a:stretch>
                    </p:blipFill>
                    <p:spPr>
                      <a:xfrm>
                        <a:off x="533400" y="2590800"/>
                        <a:ext cx="3352800" cy="2400300"/>
                      </a:xfrm>
                      <a:prstGeom prst="rect">
                        <a:avLst/>
                      </a:prstGeom>
                    </p:spPr>
                  </p:pic>
                </p:oleObj>
              </mc:Fallback>
            </mc:AlternateContent>
          </a:graphicData>
        </a:graphic>
      </p:graphicFrame>
    </p:spTree>
    <p:extLst>
      <p:ext uri="{BB962C8B-B14F-4D97-AF65-F5344CB8AC3E}">
        <p14:creationId xmlns:p14="http://schemas.microsoft.com/office/powerpoint/2010/main" val="41807680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p:cNvSpPr>
          <p:nvPr>
            <p:ph type="title"/>
          </p:nvPr>
        </p:nvSpPr>
        <p:spPr>
          <a:xfrm>
            <a:off x="152400" y="990600"/>
            <a:ext cx="8597900" cy="962025"/>
          </a:xfrm>
        </p:spPr>
        <p:txBody>
          <a:bodyPr/>
          <a:lstStyle/>
          <a:p>
            <a:r>
              <a:rPr lang="en-CA" altLang="en-US" dirty="0">
                <a:ea typeface="MS PGothic"/>
              </a:rPr>
              <a:t>Agenda Item 1.13:</a:t>
            </a:r>
            <a:r>
              <a:rPr lang="en-US" altLang="en-US" i="1" dirty="0">
                <a:ea typeface="MS PGothic"/>
              </a:rPr>
              <a:t>  IMT in the frequency range 24.25 GHz to 86 GHz  </a:t>
            </a:r>
            <a:endParaRPr lang="en-US" altLang="en-US" dirty="0">
              <a:ea typeface="MS PGothic"/>
            </a:endParaRPr>
          </a:p>
        </p:txBody>
      </p:sp>
      <p:sp>
        <p:nvSpPr>
          <p:cNvPr id="59394" name="Rectangle 3"/>
          <p:cNvSpPr>
            <a:spLocks noGrp="1"/>
          </p:cNvSpPr>
          <p:nvPr>
            <p:ph type="body" idx="1"/>
          </p:nvPr>
        </p:nvSpPr>
        <p:spPr>
          <a:xfrm>
            <a:off x="444500" y="1868488"/>
            <a:ext cx="8318500" cy="4572000"/>
          </a:xfrm>
        </p:spPr>
        <p:txBody>
          <a:bodyPr/>
          <a:lstStyle/>
          <a:p>
            <a:pPr>
              <a:lnSpc>
                <a:spcPct val="80000"/>
              </a:lnSpc>
            </a:pPr>
            <a:r>
              <a:rPr lang="en-CA" altLang="en-US" b="1" dirty="0">
                <a:ea typeface="MS PGothic"/>
              </a:rPr>
              <a:t>Preliminary Proposal – Band CDE</a:t>
            </a:r>
          </a:p>
          <a:p>
            <a:r>
              <a:rPr lang="en-US" b="1" dirty="0"/>
              <a:t>Brazil</a:t>
            </a:r>
          </a:p>
          <a:p>
            <a:r>
              <a:rPr lang="en-US" sz="1600" dirty="0"/>
              <a:t> </a:t>
            </a:r>
          </a:p>
          <a:p>
            <a:r>
              <a:rPr lang="en-US" sz="1600" dirty="0"/>
              <a:t> </a:t>
            </a:r>
          </a:p>
          <a:p>
            <a:endParaRPr lang="en-US" sz="2400" dirty="0"/>
          </a:p>
          <a:p>
            <a:endParaRPr lang="en-CA" altLang="en-US" sz="2400" b="1" dirty="0">
              <a:ea typeface="MS PGothic"/>
            </a:endParaRPr>
          </a:p>
          <a:p>
            <a:pPr>
              <a:lnSpc>
                <a:spcPct val="80000"/>
              </a:lnSpc>
              <a:buFont typeface="Arial" charset="0"/>
              <a:buChar char="•"/>
            </a:pPr>
            <a:endParaRPr lang="en-CA" altLang="en-US" sz="2400" b="1" dirty="0">
              <a:ea typeface="MS PGothic"/>
            </a:endParaRPr>
          </a:p>
          <a:p>
            <a:pPr>
              <a:lnSpc>
                <a:spcPct val="80000"/>
              </a:lnSpc>
              <a:buFont typeface="Arial" charset="0"/>
              <a:buChar char="•"/>
            </a:pPr>
            <a:endParaRPr lang="en-CA" altLang="en-US" sz="2400" b="1" dirty="0">
              <a:ea typeface="MS PGothic"/>
            </a:endParaRPr>
          </a:p>
          <a:p>
            <a:pPr>
              <a:lnSpc>
                <a:spcPct val="80000"/>
              </a:lnSpc>
              <a:buFont typeface="Arial" charset="0"/>
              <a:buChar char="•"/>
            </a:pPr>
            <a:endParaRPr lang="en-CA" altLang="en-US" sz="2400" b="1" dirty="0">
              <a:ea typeface="MS PGothic"/>
            </a:endParaRPr>
          </a:p>
          <a:p>
            <a:pPr>
              <a:lnSpc>
                <a:spcPct val="80000"/>
              </a:lnSpc>
              <a:buFont typeface="Arial" charset="0"/>
              <a:buChar char="•"/>
            </a:pPr>
            <a:endParaRPr lang="en-CA" altLang="en-US" sz="2400" b="1" dirty="0">
              <a:ea typeface="MS PGothic"/>
            </a:endParaRPr>
          </a:p>
          <a:p>
            <a:pPr>
              <a:lnSpc>
                <a:spcPct val="80000"/>
              </a:lnSpc>
              <a:buFont typeface="Arial" charset="0"/>
              <a:buChar char="•"/>
            </a:pPr>
            <a:endParaRPr lang="en-CA" altLang="en-US" sz="2400" b="1" dirty="0">
              <a:ea typeface="MS PGothic"/>
            </a:endParaRPr>
          </a:p>
          <a:p>
            <a:pPr>
              <a:lnSpc>
                <a:spcPct val="80000"/>
              </a:lnSpc>
            </a:pPr>
            <a:r>
              <a:rPr lang="en-CA" sz="1800" i="1" dirty="0">
                <a:ea typeface="MS PGothic"/>
              </a:rPr>
              <a:t>Issue Coordinator: </a:t>
            </a:r>
            <a:r>
              <a:rPr lang="pt-BR" sz="1800" dirty="0"/>
              <a:t>Camilo ZAMORA – COL - </a:t>
            </a:r>
            <a:r>
              <a:rPr lang="pt-BR" sz="1800" u="sng" dirty="0">
                <a:hlinkClick r:id="rId4"/>
              </a:rPr>
              <a:t>camilo.zamora@ane.gov.co</a:t>
            </a:r>
            <a:endParaRPr lang="en-US" sz="1800" dirty="0"/>
          </a:p>
          <a:p>
            <a:pPr>
              <a:lnSpc>
                <a:spcPct val="80000"/>
              </a:lnSpc>
            </a:pPr>
            <a:r>
              <a:rPr lang="en-CA" dirty="0">
                <a:ea typeface="MS PGothic"/>
              </a:rPr>
              <a:t> </a:t>
            </a:r>
          </a:p>
          <a:p>
            <a:pPr>
              <a:lnSpc>
                <a:spcPct val="80000"/>
              </a:lnSpc>
            </a:pPr>
            <a:endParaRPr lang="en-CA" altLang="en-US" sz="2400" b="1" dirty="0">
              <a:ea typeface="MS PGothic"/>
            </a:endParaRPr>
          </a:p>
        </p:txBody>
      </p:sp>
      <p:sp>
        <p:nvSpPr>
          <p:cNvPr id="59395" name="Slide Number Placeholder 2"/>
          <p:cNvSpPr>
            <a:spLocks noGrp="1"/>
          </p:cNvSpPr>
          <p:nvPr>
            <p:ph type="sldNum" sz="quarter" idx="11"/>
          </p:nvPr>
        </p:nvSpPr>
        <p:spPr bwMode="auto">
          <a:noFill/>
          <a:ln>
            <a:miter lim="800000"/>
            <a:headEnd/>
            <a:tailEnd/>
          </a:ln>
        </p:spPr>
        <p:txBody>
          <a:bodyPr/>
          <a:lstStyle/>
          <a:p>
            <a:fld id="{380BDE4F-6977-4CB7-9524-E250010834B6}" type="slidenum">
              <a:rPr lang="en-US" smtClean="0">
                <a:ea typeface="MS PGothic"/>
                <a:cs typeface="MS PGothic"/>
              </a:rPr>
              <a:pPr/>
              <a:t>55</a:t>
            </a:fld>
            <a:endParaRPr lang="en-US">
              <a:ea typeface="MS PGothic"/>
              <a:cs typeface="MS PGothic"/>
            </a:endParaRPr>
          </a:p>
        </p:txBody>
      </p:sp>
      <p:graphicFrame>
        <p:nvGraphicFramePr>
          <p:cNvPr id="2" name="Object 1">
            <a:extLst>
              <a:ext uri="{FF2B5EF4-FFF2-40B4-BE49-F238E27FC236}">
                <a16:creationId xmlns:a16="http://schemas.microsoft.com/office/drawing/2014/main" id="{ABE64ED3-5303-614D-9162-5FBC8809902D}"/>
              </a:ext>
            </a:extLst>
          </p:cNvPr>
          <p:cNvGraphicFramePr>
            <a:graphicFrameLocks noChangeAspect="1"/>
          </p:cNvGraphicFramePr>
          <p:nvPr>
            <p:extLst>
              <p:ext uri="{D42A27DB-BD31-4B8C-83A1-F6EECF244321}">
                <p14:modId xmlns:p14="http://schemas.microsoft.com/office/powerpoint/2010/main" val="1915742201"/>
              </p:ext>
            </p:extLst>
          </p:nvPr>
        </p:nvGraphicFramePr>
        <p:xfrm>
          <a:off x="533400" y="2667000"/>
          <a:ext cx="3238500" cy="2933700"/>
        </p:xfrm>
        <a:graphic>
          <a:graphicData uri="http://schemas.openxmlformats.org/presentationml/2006/ole">
            <mc:AlternateContent xmlns:mc="http://schemas.openxmlformats.org/markup-compatibility/2006">
              <mc:Choice xmlns:v="urn:schemas-microsoft-com:vml" Requires="v">
                <p:oleObj spid="_x0000_s9281" name="Document" r:id="rId5" imgW="3238500" imgH="2933700" progId="Word.Document.8">
                  <p:embed/>
                </p:oleObj>
              </mc:Choice>
              <mc:Fallback>
                <p:oleObj name="Document" r:id="rId5" imgW="3238500" imgH="2933700" progId="Word.Document.8">
                  <p:embed/>
                  <p:pic>
                    <p:nvPicPr>
                      <p:cNvPr id="0" name=""/>
                      <p:cNvPicPr/>
                      <p:nvPr/>
                    </p:nvPicPr>
                    <p:blipFill>
                      <a:blip r:embed="rId6"/>
                      <a:stretch>
                        <a:fillRect/>
                      </a:stretch>
                    </p:blipFill>
                    <p:spPr>
                      <a:xfrm>
                        <a:off x="533400" y="2667000"/>
                        <a:ext cx="3238500" cy="2933700"/>
                      </a:xfrm>
                      <a:prstGeom prst="rect">
                        <a:avLst/>
                      </a:prstGeom>
                    </p:spPr>
                  </p:pic>
                </p:oleObj>
              </mc:Fallback>
            </mc:AlternateContent>
          </a:graphicData>
        </a:graphic>
      </p:graphicFrame>
    </p:spTree>
    <p:extLst>
      <p:ext uri="{BB962C8B-B14F-4D97-AF65-F5344CB8AC3E}">
        <p14:creationId xmlns:p14="http://schemas.microsoft.com/office/powerpoint/2010/main" val="33007185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p:cNvSpPr>
          <p:nvPr>
            <p:ph type="title"/>
          </p:nvPr>
        </p:nvSpPr>
        <p:spPr>
          <a:xfrm>
            <a:off x="152400" y="990600"/>
            <a:ext cx="8597900" cy="962025"/>
          </a:xfrm>
        </p:spPr>
        <p:txBody>
          <a:bodyPr/>
          <a:lstStyle/>
          <a:p>
            <a:r>
              <a:rPr lang="en-CA" altLang="en-US" dirty="0">
                <a:ea typeface="MS PGothic"/>
              </a:rPr>
              <a:t>Agenda Item 1.13:</a:t>
            </a:r>
            <a:r>
              <a:rPr lang="en-US" altLang="en-US" i="1" dirty="0">
                <a:ea typeface="MS PGothic"/>
              </a:rPr>
              <a:t>  IMT in the frequency range 24.25 GHz to 86 GHz  (2 of 2)</a:t>
            </a:r>
            <a:endParaRPr lang="en-US" altLang="en-US" dirty="0">
              <a:ea typeface="MS PGothic"/>
            </a:endParaRPr>
          </a:p>
        </p:txBody>
      </p:sp>
      <p:sp>
        <p:nvSpPr>
          <p:cNvPr id="59394" name="Rectangle 3"/>
          <p:cNvSpPr>
            <a:spLocks noGrp="1"/>
          </p:cNvSpPr>
          <p:nvPr>
            <p:ph type="body" idx="1"/>
          </p:nvPr>
        </p:nvSpPr>
        <p:spPr>
          <a:xfrm>
            <a:off x="444500" y="1868488"/>
            <a:ext cx="8318500" cy="4572000"/>
          </a:xfrm>
        </p:spPr>
        <p:txBody>
          <a:bodyPr/>
          <a:lstStyle/>
          <a:p>
            <a:pPr>
              <a:lnSpc>
                <a:spcPct val="80000"/>
              </a:lnSpc>
            </a:pPr>
            <a:r>
              <a:rPr lang="en-CA" altLang="en-US" b="1" dirty="0">
                <a:ea typeface="MS PGothic"/>
              </a:rPr>
              <a:t>Preliminary Proposal – Band J</a:t>
            </a:r>
          </a:p>
          <a:p>
            <a:r>
              <a:rPr lang="en-US" b="1" dirty="0"/>
              <a:t>Brazil</a:t>
            </a:r>
          </a:p>
          <a:p>
            <a:r>
              <a:rPr lang="en-US" sz="1600" dirty="0"/>
              <a:t> </a:t>
            </a:r>
          </a:p>
          <a:p>
            <a:r>
              <a:rPr lang="en-US" sz="1600" dirty="0"/>
              <a:t> </a:t>
            </a:r>
          </a:p>
          <a:p>
            <a:endParaRPr lang="en-US" sz="2400" dirty="0"/>
          </a:p>
          <a:p>
            <a:endParaRPr lang="en-CA" altLang="en-US" sz="2400" b="1" dirty="0">
              <a:ea typeface="MS PGothic"/>
            </a:endParaRPr>
          </a:p>
          <a:p>
            <a:pPr>
              <a:lnSpc>
                <a:spcPct val="80000"/>
              </a:lnSpc>
              <a:buFont typeface="Arial" charset="0"/>
              <a:buChar char="•"/>
            </a:pPr>
            <a:endParaRPr lang="en-CA" altLang="en-US" sz="2400" b="1" dirty="0">
              <a:ea typeface="MS PGothic"/>
            </a:endParaRPr>
          </a:p>
          <a:p>
            <a:pPr>
              <a:lnSpc>
                <a:spcPct val="80000"/>
              </a:lnSpc>
              <a:buFont typeface="Arial" charset="0"/>
              <a:buChar char="•"/>
            </a:pPr>
            <a:endParaRPr lang="en-CA" altLang="en-US" sz="2400" b="1" dirty="0">
              <a:ea typeface="MS PGothic"/>
            </a:endParaRPr>
          </a:p>
          <a:p>
            <a:pPr>
              <a:lnSpc>
                <a:spcPct val="80000"/>
              </a:lnSpc>
            </a:pPr>
            <a:endParaRPr lang="en-CA" altLang="en-US" sz="2400" b="1" dirty="0">
              <a:ea typeface="MS PGothic"/>
            </a:endParaRPr>
          </a:p>
          <a:p>
            <a:pPr>
              <a:lnSpc>
                <a:spcPct val="80000"/>
              </a:lnSpc>
              <a:buFont typeface="Arial" charset="0"/>
              <a:buChar char="•"/>
            </a:pPr>
            <a:endParaRPr lang="en-CA" altLang="en-US" sz="2400" b="1" dirty="0">
              <a:ea typeface="MS PGothic"/>
            </a:endParaRPr>
          </a:p>
          <a:p>
            <a:pPr>
              <a:lnSpc>
                <a:spcPct val="80000"/>
              </a:lnSpc>
            </a:pPr>
            <a:r>
              <a:rPr lang="en-CA" sz="1800" i="1" dirty="0">
                <a:ea typeface="MS PGothic"/>
              </a:rPr>
              <a:t>Issue Coordinator: </a:t>
            </a:r>
            <a:r>
              <a:rPr lang="pt-BR" sz="1800" dirty="0"/>
              <a:t>Camilo ZAMORA – COL - </a:t>
            </a:r>
            <a:r>
              <a:rPr lang="pt-BR" sz="1800" u="sng" dirty="0">
                <a:hlinkClick r:id="rId4"/>
              </a:rPr>
              <a:t>camilo.zamora@ane.gov.co</a:t>
            </a:r>
            <a:endParaRPr lang="en-US" sz="1800" dirty="0"/>
          </a:p>
          <a:p>
            <a:pPr>
              <a:lnSpc>
                <a:spcPct val="80000"/>
              </a:lnSpc>
            </a:pPr>
            <a:r>
              <a:rPr lang="en-CA" dirty="0">
                <a:ea typeface="MS PGothic"/>
              </a:rPr>
              <a:t> </a:t>
            </a:r>
          </a:p>
          <a:p>
            <a:pPr>
              <a:lnSpc>
                <a:spcPct val="80000"/>
              </a:lnSpc>
            </a:pPr>
            <a:endParaRPr lang="en-CA" altLang="en-US" sz="2400" b="1" dirty="0">
              <a:ea typeface="MS PGothic"/>
            </a:endParaRPr>
          </a:p>
        </p:txBody>
      </p:sp>
      <p:sp>
        <p:nvSpPr>
          <p:cNvPr id="59395" name="Slide Number Placeholder 2"/>
          <p:cNvSpPr>
            <a:spLocks noGrp="1"/>
          </p:cNvSpPr>
          <p:nvPr>
            <p:ph type="sldNum" sz="quarter" idx="11"/>
          </p:nvPr>
        </p:nvSpPr>
        <p:spPr bwMode="auto">
          <a:noFill/>
          <a:ln>
            <a:miter lim="800000"/>
            <a:headEnd/>
            <a:tailEnd/>
          </a:ln>
        </p:spPr>
        <p:txBody>
          <a:bodyPr/>
          <a:lstStyle/>
          <a:p>
            <a:fld id="{380BDE4F-6977-4CB7-9524-E250010834B6}" type="slidenum">
              <a:rPr lang="en-US" smtClean="0">
                <a:ea typeface="MS PGothic"/>
                <a:cs typeface="MS PGothic"/>
              </a:rPr>
              <a:pPr/>
              <a:t>56</a:t>
            </a:fld>
            <a:endParaRPr lang="en-US">
              <a:ea typeface="MS PGothic"/>
              <a:cs typeface="MS PGothic"/>
            </a:endParaRPr>
          </a:p>
        </p:txBody>
      </p:sp>
      <p:graphicFrame>
        <p:nvGraphicFramePr>
          <p:cNvPr id="3" name="Object 2">
            <a:extLst>
              <a:ext uri="{FF2B5EF4-FFF2-40B4-BE49-F238E27FC236}">
                <a16:creationId xmlns:a16="http://schemas.microsoft.com/office/drawing/2014/main" id="{4C2432D2-A45B-D24E-9319-86806B21AE4C}"/>
              </a:ext>
            </a:extLst>
          </p:cNvPr>
          <p:cNvGraphicFramePr>
            <a:graphicFrameLocks noChangeAspect="1"/>
          </p:cNvGraphicFramePr>
          <p:nvPr>
            <p:extLst>
              <p:ext uri="{D42A27DB-BD31-4B8C-83A1-F6EECF244321}">
                <p14:modId xmlns:p14="http://schemas.microsoft.com/office/powerpoint/2010/main" val="970962069"/>
              </p:ext>
            </p:extLst>
          </p:nvPr>
        </p:nvGraphicFramePr>
        <p:xfrm>
          <a:off x="533400" y="2667000"/>
          <a:ext cx="3238500" cy="2425700"/>
        </p:xfrm>
        <a:graphic>
          <a:graphicData uri="http://schemas.openxmlformats.org/presentationml/2006/ole">
            <mc:AlternateContent xmlns:mc="http://schemas.openxmlformats.org/markup-compatibility/2006">
              <mc:Choice xmlns:v="urn:schemas-microsoft-com:vml" Requires="v">
                <p:oleObj spid="_x0000_s83994" name="Document" r:id="rId5" imgW="3238500" imgH="2425700" progId="Word.Document.8">
                  <p:embed/>
                </p:oleObj>
              </mc:Choice>
              <mc:Fallback>
                <p:oleObj name="Document" r:id="rId5" imgW="3238500" imgH="2425700" progId="Word.Document.8">
                  <p:embed/>
                  <p:pic>
                    <p:nvPicPr>
                      <p:cNvPr id="3" name="Object 2">
                        <a:extLst>
                          <a:ext uri="{FF2B5EF4-FFF2-40B4-BE49-F238E27FC236}">
                            <a16:creationId xmlns:a16="http://schemas.microsoft.com/office/drawing/2014/main" id="{4C2432D2-A45B-D24E-9319-86806B21AE4C}"/>
                          </a:ext>
                        </a:extLst>
                      </p:cNvPr>
                      <p:cNvPicPr/>
                      <p:nvPr/>
                    </p:nvPicPr>
                    <p:blipFill>
                      <a:blip r:embed="rId6"/>
                      <a:stretch>
                        <a:fillRect/>
                      </a:stretch>
                    </p:blipFill>
                    <p:spPr>
                      <a:xfrm>
                        <a:off x="533400" y="2667000"/>
                        <a:ext cx="3238500" cy="2425700"/>
                      </a:xfrm>
                      <a:prstGeom prst="rect">
                        <a:avLst/>
                      </a:prstGeom>
                    </p:spPr>
                  </p:pic>
                </p:oleObj>
              </mc:Fallback>
            </mc:AlternateContent>
          </a:graphicData>
        </a:graphic>
      </p:graphicFrame>
    </p:spTree>
    <p:extLst>
      <p:ext uri="{BB962C8B-B14F-4D97-AF65-F5344CB8AC3E}">
        <p14:creationId xmlns:p14="http://schemas.microsoft.com/office/powerpoint/2010/main" val="42014678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p:cNvSpPr>
          <p:nvPr>
            <p:ph type="title" idx="4294967295"/>
          </p:nvPr>
        </p:nvSpPr>
        <p:spPr>
          <a:xfrm>
            <a:off x="152400" y="685801"/>
            <a:ext cx="8597900" cy="1174750"/>
          </a:xfrm>
        </p:spPr>
        <p:txBody>
          <a:bodyPr/>
          <a:lstStyle/>
          <a:p>
            <a:r>
              <a:rPr lang="en-CA" altLang="en-US" sz="2400" dirty="0">
                <a:ea typeface="MS PGothic"/>
              </a:rPr>
              <a:t>Agenda Item 1.14:  </a:t>
            </a:r>
            <a:r>
              <a:rPr lang="en-CA" altLang="en-US" sz="2400" i="1" dirty="0">
                <a:ea typeface="MS PGothic"/>
              </a:rPr>
              <a:t>High Altitude Platform Systems </a:t>
            </a:r>
            <a:endParaRPr lang="en-US" altLang="en-US" sz="2400" i="1" dirty="0">
              <a:ea typeface="MS PGothic"/>
            </a:endParaRPr>
          </a:p>
        </p:txBody>
      </p:sp>
      <p:sp>
        <p:nvSpPr>
          <p:cNvPr id="61442" name="Rectangle 3"/>
          <p:cNvSpPr>
            <a:spLocks noGrp="1"/>
          </p:cNvSpPr>
          <p:nvPr>
            <p:ph type="body" idx="4294967295"/>
          </p:nvPr>
        </p:nvSpPr>
        <p:spPr>
          <a:xfrm>
            <a:off x="393700" y="1676400"/>
            <a:ext cx="8597900" cy="4953001"/>
          </a:xfrm>
        </p:spPr>
        <p:txBody>
          <a:bodyPr/>
          <a:lstStyle/>
          <a:p>
            <a:pPr>
              <a:lnSpc>
                <a:spcPct val="80000"/>
              </a:lnSpc>
              <a:buFont typeface="Arial" charset="0"/>
              <a:buNone/>
            </a:pPr>
            <a:r>
              <a:rPr lang="en-CA" sz="2000" b="1" dirty="0">
                <a:ea typeface="MS PGothic"/>
              </a:rPr>
              <a:t>Preliminary Proposal</a:t>
            </a:r>
          </a:p>
          <a:p>
            <a:pPr>
              <a:lnSpc>
                <a:spcPct val="80000"/>
              </a:lnSpc>
              <a:buFont typeface="Arial" charset="0"/>
              <a:buNone/>
            </a:pPr>
            <a:r>
              <a:rPr lang="en-US" sz="2000" b="1" dirty="0"/>
              <a:t>Mexico</a:t>
            </a:r>
            <a:endParaRPr lang="en-US" sz="2000" dirty="0"/>
          </a:p>
          <a:p>
            <a:pPr>
              <a:lnSpc>
                <a:spcPct val="80000"/>
              </a:lnSpc>
              <a:buFont typeface="Arial" charset="0"/>
              <a:buNone/>
            </a:pPr>
            <a:endParaRPr lang="en-CA" sz="2400" b="1" dirty="0">
              <a:ea typeface="MS PGothic"/>
            </a:endParaRPr>
          </a:p>
          <a:p>
            <a:pPr>
              <a:lnSpc>
                <a:spcPct val="80000"/>
              </a:lnSpc>
              <a:buNone/>
            </a:pPr>
            <a:endParaRPr lang="en-CA" altLang="en-US" sz="2400" i="1" dirty="0">
              <a:solidFill>
                <a:srgbClr val="FF0000"/>
              </a:solidFill>
              <a:ea typeface="MS PGothic"/>
            </a:endParaRPr>
          </a:p>
          <a:p>
            <a:pPr>
              <a:lnSpc>
                <a:spcPct val="80000"/>
              </a:lnSpc>
              <a:buNone/>
            </a:pPr>
            <a:endParaRPr lang="en-CA" altLang="en-US" sz="2400" i="1" dirty="0">
              <a:solidFill>
                <a:srgbClr val="FF0000"/>
              </a:solidFill>
              <a:ea typeface="MS PGothic"/>
            </a:endParaRPr>
          </a:p>
          <a:p>
            <a:pPr>
              <a:lnSpc>
                <a:spcPct val="80000"/>
              </a:lnSpc>
              <a:buNone/>
            </a:pPr>
            <a:endParaRPr lang="en-CA" altLang="en-US" sz="2400" i="1" dirty="0">
              <a:solidFill>
                <a:srgbClr val="FF0000"/>
              </a:solidFill>
              <a:ea typeface="MS PGothic"/>
            </a:endParaRPr>
          </a:p>
          <a:p>
            <a:pPr>
              <a:lnSpc>
                <a:spcPct val="80000"/>
              </a:lnSpc>
              <a:buNone/>
            </a:pPr>
            <a:endParaRPr lang="en-CA" altLang="en-US" sz="2400" i="1" dirty="0">
              <a:solidFill>
                <a:srgbClr val="FF0000"/>
              </a:solidFill>
              <a:ea typeface="MS PGothic"/>
            </a:endParaRPr>
          </a:p>
          <a:p>
            <a:pPr>
              <a:lnSpc>
                <a:spcPct val="80000"/>
              </a:lnSpc>
              <a:buNone/>
            </a:pPr>
            <a:endParaRPr lang="en-CA" altLang="en-US" sz="2400" i="1" dirty="0">
              <a:solidFill>
                <a:srgbClr val="FF0000"/>
              </a:solidFill>
              <a:ea typeface="MS PGothic"/>
            </a:endParaRPr>
          </a:p>
          <a:p>
            <a:pPr>
              <a:lnSpc>
                <a:spcPct val="80000"/>
              </a:lnSpc>
              <a:buNone/>
            </a:pPr>
            <a:endParaRPr lang="en-CA" altLang="en-US" sz="2400" i="1" dirty="0">
              <a:solidFill>
                <a:srgbClr val="FF0000"/>
              </a:solidFill>
              <a:ea typeface="MS PGothic"/>
            </a:endParaRPr>
          </a:p>
          <a:p>
            <a:pPr>
              <a:lnSpc>
                <a:spcPct val="80000"/>
              </a:lnSpc>
              <a:buNone/>
            </a:pPr>
            <a:endParaRPr lang="en-CA" altLang="en-US" sz="2400" i="1" dirty="0">
              <a:solidFill>
                <a:srgbClr val="FF0000"/>
              </a:solidFill>
              <a:ea typeface="MS PGothic"/>
            </a:endParaRPr>
          </a:p>
          <a:p>
            <a:pPr>
              <a:lnSpc>
                <a:spcPct val="80000"/>
              </a:lnSpc>
              <a:buNone/>
            </a:pPr>
            <a:r>
              <a:rPr lang="en-CA" altLang="en-US" sz="1800" i="1" dirty="0">
                <a:ea typeface="MS PGothic"/>
              </a:rPr>
              <a:t>Issue Coordinator: </a:t>
            </a:r>
            <a:r>
              <a:rPr lang="en-CA" altLang="en-US" sz="1800" dirty="0">
                <a:ea typeface="MS PGothic"/>
              </a:rPr>
              <a:t>Ana Valadares (B) </a:t>
            </a:r>
            <a:r>
              <a:rPr lang="en-CA" altLang="en-US" sz="1800" dirty="0">
                <a:ea typeface="MS PGothic"/>
                <a:hlinkClick r:id="rId4"/>
              </a:rPr>
              <a:t>avaladares@fb.com</a:t>
            </a:r>
            <a:r>
              <a:rPr lang="en-CA" altLang="en-US" sz="1800" dirty="0">
                <a:ea typeface="MS PGothic"/>
              </a:rPr>
              <a:t> </a:t>
            </a:r>
          </a:p>
          <a:p>
            <a:pPr>
              <a:lnSpc>
                <a:spcPct val="80000"/>
              </a:lnSpc>
              <a:buNone/>
            </a:pPr>
            <a:r>
              <a:rPr lang="en-CA" sz="1800" i="1" dirty="0">
                <a:ea typeface="MS PGothic"/>
              </a:rPr>
              <a:t>Alt Coordinator: </a:t>
            </a:r>
            <a:r>
              <a:rPr lang="en-CA" sz="1800" dirty="0">
                <a:ea typeface="MS PGothic"/>
              </a:rPr>
              <a:t>Vassilios </a:t>
            </a:r>
            <a:r>
              <a:rPr lang="en-CA" sz="1800" dirty="0" err="1">
                <a:ea typeface="MS PGothic"/>
              </a:rPr>
              <a:t>Mimis</a:t>
            </a:r>
            <a:r>
              <a:rPr lang="en-CA" sz="1800" dirty="0">
                <a:ea typeface="MS PGothic"/>
              </a:rPr>
              <a:t> (Canada) </a:t>
            </a:r>
            <a:r>
              <a:rPr lang="en-CA" sz="1800" dirty="0">
                <a:ea typeface="MS PGothic"/>
                <a:hlinkClick r:id="rId5"/>
              </a:rPr>
              <a:t>vmimis@primus.ca</a:t>
            </a:r>
            <a:r>
              <a:rPr lang="en-CA" sz="1800" dirty="0">
                <a:ea typeface="MS PGothic"/>
              </a:rPr>
              <a:t> </a:t>
            </a:r>
            <a:endParaRPr lang="en-CA" sz="1800" i="1" dirty="0">
              <a:ea typeface="MS PGothic"/>
            </a:endParaRPr>
          </a:p>
        </p:txBody>
      </p:sp>
      <p:sp>
        <p:nvSpPr>
          <p:cNvPr id="61443" name="Slide Number Placeholder 3"/>
          <p:cNvSpPr>
            <a:spLocks noGrp="1"/>
          </p:cNvSpPr>
          <p:nvPr>
            <p:ph type="sldNum" sz="quarter" idx="11"/>
          </p:nvPr>
        </p:nvSpPr>
        <p:spPr bwMode="auto">
          <a:noFill/>
          <a:ln>
            <a:miter lim="800000"/>
            <a:headEnd/>
            <a:tailEnd/>
          </a:ln>
        </p:spPr>
        <p:txBody>
          <a:bodyPr/>
          <a:lstStyle/>
          <a:p>
            <a:fld id="{2EACFC95-C609-4688-B191-F047327A7755}" type="slidenum">
              <a:rPr lang="en-US" smtClean="0">
                <a:ea typeface="MS PGothic"/>
                <a:cs typeface="MS PGothic"/>
              </a:rPr>
              <a:pPr/>
              <a:t>57</a:t>
            </a:fld>
            <a:endParaRPr lang="en-US">
              <a:ea typeface="MS PGothic"/>
              <a:cs typeface="MS PGothic"/>
            </a:endParaRPr>
          </a:p>
        </p:txBody>
      </p:sp>
      <p:graphicFrame>
        <p:nvGraphicFramePr>
          <p:cNvPr id="2" name="Object 1">
            <a:extLst>
              <a:ext uri="{FF2B5EF4-FFF2-40B4-BE49-F238E27FC236}">
                <a16:creationId xmlns:a16="http://schemas.microsoft.com/office/drawing/2014/main" id="{52503C1B-67B6-8E42-B590-CA7AC2BC1FAA}"/>
              </a:ext>
            </a:extLst>
          </p:cNvPr>
          <p:cNvGraphicFramePr>
            <a:graphicFrameLocks noChangeAspect="1"/>
          </p:cNvGraphicFramePr>
          <p:nvPr>
            <p:extLst>
              <p:ext uri="{D42A27DB-BD31-4B8C-83A1-F6EECF244321}">
                <p14:modId xmlns:p14="http://schemas.microsoft.com/office/powerpoint/2010/main" val="1374287963"/>
              </p:ext>
            </p:extLst>
          </p:nvPr>
        </p:nvGraphicFramePr>
        <p:xfrm>
          <a:off x="495300" y="2514600"/>
          <a:ext cx="3390900" cy="2324100"/>
        </p:xfrm>
        <a:graphic>
          <a:graphicData uri="http://schemas.openxmlformats.org/presentationml/2006/ole">
            <mc:AlternateContent xmlns:mc="http://schemas.openxmlformats.org/markup-compatibility/2006">
              <mc:Choice xmlns:v="urn:schemas-microsoft-com:vml" Requires="v">
                <p:oleObj spid="_x0000_s10304" name="Document" r:id="rId6" imgW="3390900" imgH="2324100" progId="Word.Document.8">
                  <p:embed/>
                </p:oleObj>
              </mc:Choice>
              <mc:Fallback>
                <p:oleObj name="Document" r:id="rId6" imgW="3390900" imgH="2324100" progId="Word.Document.8">
                  <p:embed/>
                  <p:pic>
                    <p:nvPicPr>
                      <p:cNvPr id="0" name=""/>
                      <p:cNvPicPr/>
                      <p:nvPr/>
                    </p:nvPicPr>
                    <p:blipFill>
                      <a:blip r:embed="rId7"/>
                      <a:stretch>
                        <a:fillRect/>
                      </a:stretch>
                    </p:blipFill>
                    <p:spPr>
                      <a:xfrm>
                        <a:off x="495300" y="2514600"/>
                        <a:ext cx="3390900" cy="2324100"/>
                      </a:xfrm>
                      <a:prstGeom prst="rect">
                        <a:avLst/>
                      </a:prstGeom>
                    </p:spPr>
                  </p:pic>
                </p:oleObj>
              </mc:Fallback>
            </mc:AlternateContent>
          </a:graphicData>
        </a:graphic>
      </p:graphicFrame>
    </p:spTree>
    <p:extLst>
      <p:ext uri="{BB962C8B-B14F-4D97-AF65-F5344CB8AC3E}">
        <p14:creationId xmlns:p14="http://schemas.microsoft.com/office/powerpoint/2010/main" val="29785188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p:cNvSpPr>
          <p:nvPr>
            <p:ph type="title"/>
          </p:nvPr>
        </p:nvSpPr>
        <p:spPr>
          <a:xfrm>
            <a:off x="152400" y="1295400"/>
            <a:ext cx="8004175" cy="838200"/>
          </a:xfrm>
        </p:spPr>
        <p:txBody>
          <a:bodyPr/>
          <a:lstStyle/>
          <a:p>
            <a:r>
              <a:rPr lang="en-CA" altLang="en-US" dirty="0">
                <a:ea typeface="MS PGothic"/>
              </a:rPr>
              <a:t>Agenda Item 1.15:  </a:t>
            </a:r>
            <a:r>
              <a:rPr lang="en-CA" altLang="en-US" i="1" dirty="0"/>
              <a:t>T</a:t>
            </a:r>
            <a:r>
              <a:rPr lang="en-CA" i="1" dirty="0"/>
              <a:t>o consider identification of frequency bands for use by administrations for the land-mobile and fixed services applications operating in the frequency range 275 450 GHz</a:t>
            </a:r>
            <a:endParaRPr lang="en-US" altLang="en-US" i="1" dirty="0">
              <a:ea typeface="MS PGothic"/>
            </a:endParaRPr>
          </a:p>
        </p:txBody>
      </p:sp>
      <p:sp>
        <p:nvSpPr>
          <p:cNvPr id="65538" name="Rectangle 3"/>
          <p:cNvSpPr>
            <a:spLocks noGrp="1"/>
          </p:cNvSpPr>
          <p:nvPr>
            <p:ph type="body" idx="1"/>
          </p:nvPr>
        </p:nvSpPr>
        <p:spPr>
          <a:xfrm>
            <a:off x="381000" y="2362200"/>
            <a:ext cx="8077200" cy="4114800"/>
          </a:xfrm>
        </p:spPr>
        <p:txBody>
          <a:bodyPr/>
          <a:lstStyle/>
          <a:p>
            <a:pPr>
              <a:lnSpc>
                <a:spcPct val="80000"/>
              </a:lnSpc>
            </a:pPr>
            <a:endParaRPr lang="en-CA" b="1" dirty="0">
              <a:ea typeface="MS PGothic"/>
            </a:endParaRPr>
          </a:p>
          <a:p>
            <a:pPr>
              <a:lnSpc>
                <a:spcPct val="80000"/>
              </a:lnSpc>
            </a:pPr>
            <a:r>
              <a:rPr lang="en-CA" b="1" dirty="0">
                <a:ea typeface="MS PGothic"/>
              </a:rPr>
              <a:t>Proposal</a:t>
            </a:r>
            <a:endParaRPr lang="en-US" b="1" dirty="0">
              <a:ea typeface="MS PGothic"/>
            </a:endParaRPr>
          </a:p>
          <a:p>
            <a:r>
              <a:rPr lang="en-US" b="1" dirty="0"/>
              <a:t>United States of America </a:t>
            </a:r>
          </a:p>
          <a:p>
            <a:endParaRPr lang="en-US" dirty="0"/>
          </a:p>
          <a:p>
            <a:endParaRPr lang="en-CA" sz="1800" i="1" dirty="0">
              <a:solidFill>
                <a:srgbClr val="FF0000"/>
              </a:solidFill>
              <a:ea typeface="MS PGothic"/>
            </a:endParaRPr>
          </a:p>
          <a:p>
            <a:endParaRPr lang="en-CA" sz="1800" i="1" dirty="0">
              <a:solidFill>
                <a:srgbClr val="FF0000"/>
              </a:solidFill>
              <a:ea typeface="MS PGothic"/>
            </a:endParaRPr>
          </a:p>
          <a:p>
            <a:endParaRPr lang="en-CA" sz="1800" i="1" dirty="0">
              <a:solidFill>
                <a:srgbClr val="FF0000"/>
              </a:solidFill>
              <a:ea typeface="MS PGothic"/>
            </a:endParaRPr>
          </a:p>
          <a:p>
            <a:endParaRPr lang="en-CA" sz="1800" i="1" dirty="0">
              <a:solidFill>
                <a:srgbClr val="FF0000"/>
              </a:solidFill>
              <a:ea typeface="MS PGothic"/>
            </a:endParaRPr>
          </a:p>
          <a:p>
            <a:endParaRPr lang="en-CA" sz="1800" i="1" dirty="0">
              <a:solidFill>
                <a:srgbClr val="FF0000"/>
              </a:solidFill>
              <a:ea typeface="MS PGothic"/>
            </a:endParaRPr>
          </a:p>
          <a:p>
            <a:endParaRPr lang="en-CA" sz="1800" i="1" dirty="0">
              <a:solidFill>
                <a:srgbClr val="FF0000"/>
              </a:solidFill>
              <a:ea typeface="MS PGothic"/>
            </a:endParaRPr>
          </a:p>
          <a:p>
            <a:endParaRPr lang="en-CA" sz="1800" i="1" dirty="0">
              <a:ea typeface="MS PGothic"/>
            </a:endParaRPr>
          </a:p>
          <a:p>
            <a:r>
              <a:rPr lang="en-CA" sz="1800" i="1" dirty="0">
                <a:ea typeface="MS PGothic"/>
              </a:rPr>
              <a:t>Issue Coordinator: </a:t>
            </a:r>
            <a:r>
              <a:rPr lang="en-CA" sz="1800" dirty="0"/>
              <a:t>José COSTA – CAN - </a:t>
            </a:r>
            <a:r>
              <a:rPr lang="en-CA" sz="1800" dirty="0">
                <a:hlinkClick r:id="rId4"/>
              </a:rPr>
              <a:t>jose.costa@ericsson.com</a:t>
            </a:r>
            <a:r>
              <a:rPr lang="pt-BR" sz="1800" dirty="0"/>
              <a:t> </a:t>
            </a:r>
            <a:endParaRPr lang="en-US" sz="1800" dirty="0">
              <a:ea typeface="MS PGothic"/>
            </a:endParaRPr>
          </a:p>
        </p:txBody>
      </p:sp>
      <p:sp>
        <p:nvSpPr>
          <p:cNvPr id="65539" name="Slide Number Placeholder 3"/>
          <p:cNvSpPr>
            <a:spLocks noGrp="1"/>
          </p:cNvSpPr>
          <p:nvPr>
            <p:ph type="sldNum" sz="quarter" idx="11"/>
          </p:nvPr>
        </p:nvSpPr>
        <p:spPr bwMode="auto">
          <a:noFill/>
          <a:ln>
            <a:miter lim="800000"/>
            <a:headEnd/>
            <a:tailEnd/>
          </a:ln>
        </p:spPr>
        <p:txBody>
          <a:bodyPr/>
          <a:lstStyle/>
          <a:p>
            <a:fld id="{10BF14A0-FE7B-46E6-BAE4-31D3E25FC404}" type="slidenum">
              <a:rPr lang="en-US" smtClean="0">
                <a:ea typeface="MS PGothic"/>
                <a:cs typeface="MS PGothic"/>
              </a:rPr>
              <a:pPr/>
              <a:t>58</a:t>
            </a:fld>
            <a:endParaRPr lang="en-US">
              <a:ea typeface="MS PGothic"/>
              <a:cs typeface="MS PGothic"/>
            </a:endParaRPr>
          </a:p>
        </p:txBody>
      </p:sp>
      <p:graphicFrame>
        <p:nvGraphicFramePr>
          <p:cNvPr id="2" name="Object 1">
            <a:extLst>
              <a:ext uri="{FF2B5EF4-FFF2-40B4-BE49-F238E27FC236}">
                <a16:creationId xmlns:a16="http://schemas.microsoft.com/office/drawing/2014/main" id="{5C5ED3AE-7BAC-CC4D-8CA3-0776C3A4F765}"/>
              </a:ext>
            </a:extLst>
          </p:cNvPr>
          <p:cNvGraphicFramePr>
            <a:graphicFrameLocks noChangeAspect="1"/>
          </p:cNvGraphicFramePr>
          <p:nvPr>
            <p:extLst>
              <p:ext uri="{D42A27DB-BD31-4B8C-83A1-F6EECF244321}">
                <p14:modId xmlns:p14="http://schemas.microsoft.com/office/powerpoint/2010/main" val="979445451"/>
              </p:ext>
            </p:extLst>
          </p:nvPr>
        </p:nvGraphicFramePr>
        <p:xfrm>
          <a:off x="482600" y="3505200"/>
          <a:ext cx="3403600" cy="2184400"/>
        </p:xfrm>
        <a:graphic>
          <a:graphicData uri="http://schemas.openxmlformats.org/presentationml/2006/ole">
            <mc:AlternateContent xmlns:mc="http://schemas.openxmlformats.org/markup-compatibility/2006">
              <mc:Choice xmlns:v="urn:schemas-microsoft-com:vml" Requires="v">
                <p:oleObj spid="_x0000_s11328" name="Document" r:id="rId5" imgW="3403600" imgH="2184400" progId="Word.Document.8">
                  <p:embed/>
                </p:oleObj>
              </mc:Choice>
              <mc:Fallback>
                <p:oleObj name="Document" r:id="rId5" imgW="3403600" imgH="2184400" progId="Word.Document.8">
                  <p:embed/>
                  <p:pic>
                    <p:nvPicPr>
                      <p:cNvPr id="0" name=""/>
                      <p:cNvPicPr/>
                      <p:nvPr/>
                    </p:nvPicPr>
                    <p:blipFill>
                      <a:blip r:embed="rId6"/>
                      <a:stretch>
                        <a:fillRect/>
                      </a:stretch>
                    </p:blipFill>
                    <p:spPr>
                      <a:xfrm>
                        <a:off x="482600" y="3505200"/>
                        <a:ext cx="3403600" cy="2184400"/>
                      </a:xfrm>
                      <a:prstGeom prst="rect">
                        <a:avLst/>
                      </a:prstGeom>
                    </p:spPr>
                  </p:pic>
                </p:oleObj>
              </mc:Fallback>
            </mc:AlternateContent>
          </a:graphicData>
        </a:graphic>
      </p:graphicFrame>
    </p:spTree>
    <p:extLst>
      <p:ext uri="{BB962C8B-B14F-4D97-AF65-F5344CB8AC3E}">
        <p14:creationId xmlns:p14="http://schemas.microsoft.com/office/powerpoint/2010/main" val="7091795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p:cNvSpPr>
          <p:nvPr>
            <p:ph type="title"/>
          </p:nvPr>
        </p:nvSpPr>
        <p:spPr>
          <a:xfrm>
            <a:off x="152400" y="914400"/>
            <a:ext cx="8991600" cy="815975"/>
          </a:xfrm>
        </p:spPr>
        <p:txBody>
          <a:bodyPr/>
          <a:lstStyle/>
          <a:p>
            <a:r>
              <a:rPr lang="en-CA" altLang="en-US" dirty="0">
                <a:ea typeface="MS PGothic"/>
              </a:rPr>
              <a:t>Agenda Item 1.16:  </a:t>
            </a:r>
            <a:r>
              <a:rPr lang="en-CA" altLang="en-US" i="1" dirty="0">
                <a:ea typeface="MS PGothic"/>
              </a:rPr>
              <a:t>WAS/RLANs in 5 GHz </a:t>
            </a:r>
            <a:r>
              <a:rPr lang="en-CA" altLang="en-US" dirty="0">
                <a:ea typeface="MS PGothic"/>
              </a:rPr>
              <a:t> </a:t>
            </a:r>
            <a:r>
              <a:rPr lang="en-CA" b="0" dirty="0"/>
              <a:t> </a:t>
            </a:r>
            <a:endParaRPr lang="en-US" altLang="en-US" dirty="0">
              <a:ea typeface="MS PGothic"/>
            </a:endParaRPr>
          </a:p>
        </p:txBody>
      </p:sp>
      <p:sp>
        <p:nvSpPr>
          <p:cNvPr id="103426" name="Rectangle 3"/>
          <p:cNvSpPr>
            <a:spLocks noGrp="1"/>
          </p:cNvSpPr>
          <p:nvPr>
            <p:ph type="body" idx="1"/>
          </p:nvPr>
        </p:nvSpPr>
        <p:spPr>
          <a:xfrm>
            <a:off x="457200" y="1730375"/>
            <a:ext cx="8229600" cy="4699000"/>
          </a:xfrm>
        </p:spPr>
        <p:txBody>
          <a:bodyPr/>
          <a:lstStyle/>
          <a:p>
            <a:pPr>
              <a:lnSpc>
                <a:spcPct val="90000"/>
              </a:lnSpc>
            </a:pPr>
            <a:r>
              <a:rPr lang="en-CA" b="1" dirty="0">
                <a:ea typeface="MS PGothic"/>
              </a:rPr>
              <a:t>Preliminary Proposal</a:t>
            </a:r>
          </a:p>
          <a:p>
            <a:r>
              <a:rPr lang="en-US" b="1" dirty="0"/>
              <a:t>Mexico, Brazil (B/1.16/1 only)</a:t>
            </a:r>
          </a:p>
          <a:p>
            <a:endParaRPr lang="en-US" dirty="0"/>
          </a:p>
          <a:p>
            <a:endParaRPr lang="en-US" dirty="0"/>
          </a:p>
          <a:p>
            <a:endParaRPr lang="en-US" dirty="0"/>
          </a:p>
          <a:p>
            <a:endParaRPr lang="en-US" dirty="0"/>
          </a:p>
          <a:p>
            <a:endParaRPr lang="en-US" dirty="0"/>
          </a:p>
          <a:p>
            <a:endParaRPr lang="en-US" i="1" dirty="0">
              <a:solidFill>
                <a:srgbClr val="FF0000"/>
              </a:solidFill>
              <a:ea typeface="MS PGothic"/>
            </a:endParaRPr>
          </a:p>
          <a:p>
            <a:endParaRPr lang="en-US" i="1" dirty="0">
              <a:solidFill>
                <a:srgbClr val="FF0000"/>
              </a:solidFill>
              <a:ea typeface="MS PGothic"/>
            </a:endParaRPr>
          </a:p>
          <a:p>
            <a:endParaRPr lang="en-US" i="1" dirty="0">
              <a:solidFill>
                <a:srgbClr val="FF0000"/>
              </a:solidFill>
              <a:ea typeface="MS PGothic"/>
            </a:endParaRPr>
          </a:p>
          <a:p>
            <a:r>
              <a:rPr lang="en-US" sz="1800" i="1" dirty="0">
                <a:ea typeface="MS PGothic"/>
              </a:rPr>
              <a:t>Issue Coordinator: </a:t>
            </a:r>
            <a:r>
              <a:rPr lang="en-US" sz="1800" dirty="0">
                <a:ea typeface="MS PGothic"/>
              </a:rPr>
              <a:t>[TBD] </a:t>
            </a:r>
          </a:p>
          <a:p>
            <a:r>
              <a:rPr lang="en-US" sz="1800" i="1" dirty="0">
                <a:ea typeface="MS PGothic"/>
              </a:rPr>
              <a:t>Alt. Coordinator: </a:t>
            </a:r>
            <a:r>
              <a:rPr lang="en-US" sz="1800" dirty="0">
                <a:ea typeface="MS PGothic"/>
              </a:rPr>
              <a:t>Jayne </a:t>
            </a:r>
            <a:r>
              <a:rPr lang="en-US" sz="1800" dirty="0" err="1">
                <a:ea typeface="MS PGothic"/>
              </a:rPr>
              <a:t>Stancavage</a:t>
            </a:r>
            <a:r>
              <a:rPr lang="en-US" sz="1800" dirty="0">
                <a:ea typeface="MS PGothic"/>
              </a:rPr>
              <a:t> (USA) </a:t>
            </a:r>
            <a:r>
              <a:rPr lang="en-US" sz="1800" dirty="0">
                <a:ea typeface="MS PGothic"/>
                <a:hlinkClick r:id="rId4"/>
              </a:rPr>
              <a:t>jayne.stancavage@intel.com</a:t>
            </a:r>
            <a:r>
              <a:rPr lang="en-US" sz="1800" dirty="0">
                <a:ea typeface="MS PGothic"/>
              </a:rPr>
              <a:t>  </a:t>
            </a:r>
            <a:endParaRPr lang="en-US" sz="1800" b="1" dirty="0">
              <a:ea typeface="MS PGothic"/>
            </a:endParaRPr>
          </a:p>
        </p:txBody>
      </p:sp>
      <p:sp>
        <p:nvSpPr>
          <p:cNvPr id="103427" name="Slide Number Placeholder 3"/>
          <p:cNvSpPr>
            <a:spLocks noGrp="1"/>
          </p:cNvSpPr>
          <p:nvPr>
            <p:ph type="sldNum" sz="quarter" idx="11"/>
          </p:nvPr>
        </p:nvSpPr>
        <p:spPr bwMode="auto">
          <a:noFill/>
          <a:ln>
            <a:miter lim="800000"/>
            <a:headEnd/>
            <a:tailEnd/>
          </a:ln>
        </p:spPr>
        <p:txBody>
          <a:bodyPr/>
          <a:lstStyle/>
          <a:p>
            <a:fld id="{85D1F5E2-2093-4013-9350-EBB6CC8B1AC7}" type="slidenum">
              <a:rPr lang="en-US" smtClean="0">
                <a:ea typeface="MS PGothic"/>
                <a:cs typeface="MS PGothic"/>
              </a:rPr>
              <a:pPr/>
              <a:t>59</a:t>
            </a:fld>
            <a:endParaRPr lang="en-US">
              <a:ea typeface="MS PGothic"/>
              <a:cs typeface="MS PGothic"/>
            </a:endParaRPr>
          </a:p>
        </p:txBody>
      </p:sp>
      <p:graphicFrame>
        <p:nvGraphicFramePr>
          <p:cNvPr id="2" name="Object 1">
            <a:extLst>
              <a:ext uri="{FF2B5EF4-FFF2-40B4-BE49-F238E27FC236}">
                <a16:creationId xmlns:a16="http://schemas.microsoft.com/office/drawing/2014/main" id="{1A6DFC7F-3E55-504A-A143-5DE0543CCF5A}"/>
              </a:ext>
            </a:extLst>
          </p:cNvPr>
          <p:cNvGraphicFramePr>
            <a:graphicFrameLocks noChangeAspect="1"/>
          </p:cNvGraphicFramePr>
          <p:nvPr>
            <p:extLst>
              <p:ext uri="{D42A27DB-BD31-4B8C-83A1-F6EECF244321}">
                <p14:modId xmlns:p14="http://schemas.microsoft.com/office/powerpoint/2010/main" val="349686822"/>
              </p:ext>
            </p:extLst>
          </p:nvPr>
        </p:nvGraphicFramePr>
        <p:xfrm>
          <a:off x="609600" y="2743200"/>
          <a:ext cx="3238500" cy="2324100"/>
        </p:xfrm>
        <a:graphic>
          <a:graphicData uri="http://schemas.openxmlformats.org/presentationml/2006/ole">
            <mc:AlternateContent xmlns:mc="http://schemas.openxmlformats.org/markup-compatibility/2006">
              <mc:Choice xmlns:v="urn:schemas-microsoft-com:vml" Requires="v">
                <p:oleObj spid="_x0000_s12349" name="Document" r:id="rId5" imgW="3238500" imgH="2324100" progId="Word.Document.8">
                  <p:embed/>
                </p:oleObj>
              </mc:Choice>
              <mc:Fallback>
                <p:oleObj name="Document" r:id="rId5" imgW="3238500" imgH="2324100" progId="Word.Document.8">
                  <p:embed/>
                  <p:pic>
                    <p:nvPicPr>
                      <p:cNvPr id="0" name=""/>
                      <p:cNvPicPr/>
                      <p:nvPr/>
                    </p:nvPicPr>
                    <p:blipFill>
                      <a:blip r:embed="rId6"/>
                      <a:stretch>
                        <a:fillRect/>
                      </a:stretch>
                    </p:blipFill>
                    <p:spPr>
                      <a:xfrm>
                        <a:off x="609600" y="2743200"/>
                        <a:ext cx="3238500" cy="2324100"/>
                      </a:xfrm>
                      <a:prstGeom prst="rect">
                        <a:avLst/>
                      </a:prstGeom>
                    </p:spPr>
                  </p:pic>
                </p:oleObj>
              </mc:Fallback>
            </mc:AlternateContent>
          </a:graphicData>
        </a:graphic>
      </p:graphicFrame>
    </p:spTree>
    <p:extLst>
      <p:ext uri="{BB962C8B-B14F-4D97-AF65-F5344CB8AC3E}">
        <p14:creationId xmlns:p14="http://schemas.microsoft.com/office/powerpoint/2010/main" val="1774984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p:cNvSpPr>
          <p:nvPr>
            <p:ph type="body" idx="1"/>
          </p:nvPr>
        </p:nvSpPr>
        <p:spPr>
          <a:xfrm>
            <a:off x="457200" y="1295401"/>
            <a:ext cx="8686800" cy="4495800"/>
          </a:xfrm>
        </p:spPr>
        <p:txBody>
          <a:bodyPr/>
          <a:lstStyle/>
          <a:p>
            <a:pPr>
              <a:lnSpc>
                <a:spcPct val="80000"/>
              </a:lnSpc>
            </a:pPr>
            <a:endParaRPr lang="en-US" altLang="en-US" sz="700" dirty="0">
              <a:ea typeface="MS PGothic"/>
            </a:endParaRPr>
          </a:p>
          <a:p>
            <a:pPr>
              <a:lnSpc>
                <a:spcPct val="80000"/>
              </a:lnSpc>
            </a:pPr>
            <a:r>
              <a:rPr lang="en-US" altLang="en-US" sz="2400" b="1" dirty="0">
                <a:ea typeface="MS PGothic"/>
              </a:rPr>
              <a:t>Draft Inter-American Proposal (elevated from Preliminary View status)</a:t>
            </a:r>
            <a:endParaRPr lang="en-US" altLang="en-US" sz="2400" dirty="0">
              <a:ea typeface="MS PGothic"/>
            </a:endParaRPr>
          </a:p>
          <a:p>
            <a:r>
              <a:rPr lang="en-US" b="1" dirty="0"/>
              <a:t>Canada, Mexico, United States of America </a:t>
            </a:r>
            <a:endParaRPr lang="en-US" dirty="0"/>
          </a:p>
          <a:p>
            <a:pPr marL="342900" indent="-342900">
              <a:buFont typeface="Arial" panose="020B0604020202020204" pitchFamily="34" charset="0"/>
              <a:buChar char="•"/>
            </a:pPr>
            <a:r>
              <a:rPr lang="en-US" dirty="0"/>
              <a:t>Proposal includes several modifications to Chapter VII Distress and Safety Communications of the Radio Regulations to: </a:t>
            </a:r>
          </a:p>
          <a:p>
            <a:pPr marL="800100" lvl="1" indent="-342900">
              <a:buFont typeface="Arial" panose="020B0604020202020204" pitchFamily="34" charset="0"/>
              <a:buChar char="•"/>
            </a:pPr>
            <a:r>
              <a:rPr lang="en-US" b="0" dirty="0"/>
              <a:t>identify </a:t>
            </a:r>
            <a:r>
              <a:rPr lang="en-GB" b="0" dirty="0"/>
              <a:t>articles and numbers associated with GADSS;</a:t>
            </a:r>
          </a:p>
          <a:p>
            <a:pPr marL="800100" lvl="1" indent="-342900">
              <a:buFont typeface="Arial" panose="020B0604020202020204" pitchFamily="34" charset="0"/>
              <a:buChar char="•"/>
            </a:pPr>
            <a:r>
              <a:rPr lang="en-GB" b="0" dirty="0"/>
              <a:t>i</a:t>
            </a:r>
            <a:r>
              <a:rPr lang="en-US" b="0" dirty="0" err="1"/>
              <a:t>ntroduce</a:t>
            </a:r>
            <a:r>
              <a:rPr lang="en-US" b="0" dirty="0"/>
              <a:t> GADSS into the Radio Regulations;</a:t>
            </a:r>
          </a:p>
          <a:p>
            <a:pPr marL="800100" lvl="1" indent="-342900">
              <a:buFont typeface="Arial" panose="020B0604020202020204" pitchFamily="34" charset="0"/>
              <a:buChar char="•"/>
            </a:pPr>
            <a:r>
              <a:rPr lang="en-US" b="0" dirty="0"/>
              <a:t>link the functional requirements of GADSS to the Convention of International Civil Aviation; and,</a:t>
            </a:r>
          </a:p>
          <a:p>
            <a:pPr marL="800100" lvl="1" indent="-342900">
              <a:buFont typeface="Arial" panose="020B0604020202020204" pitchFamily="34" charset="0"/>
              <a:buChar char="•"/>
            </a:pPr>
            <a:r>
              <a:rPr lang="en-US" b="0" dirty="0"/>
              <a:t>introduce a new Article 34A is proposed that</a:t>
            </a:r>
            <a:r>
              <a:rPr lang="en-GB" b="0" dirty="0"/>
              <a:t> describes GADSS and precludes systems contributing to GADSS from operating under Article 4.4.</a:t>
            </a:r>
            <a:endParaRPr lang="en-US" b="0" dirty="0"/>
          </a:p>
          <a:p>
            <a:pPr lvl="1" algn="just"/>
            <a:r>
              <a:rPr lang="en-US" b="0" dirty="0"/>
              <a:t>*  </a:t>
            </a:r>
            <a:r>
              <a:rPr lang="en-US" sz="1400" b="0" dirty="0"/>
              <a:t>This is similar to the existing link in Article 30 between GMDSS and the International Convention for the Safety of Life at Sea (SOLAS) under the responsibility of the International Maritime Organization.</a:t>
            </a:r>
          </a:p>
          <a:p>
            <a:r>
              <a:rPr lang="en-GB" altLang="en-US" sz="1600" i="1" dirty="0">
                <a:ea typeface="MS PGothic"/>
              </a:rPr>
              <a:t>Issue Coordinator:</a:t>
            </a:r>
            <a:r>
              <a:rPr lang="fr-CA" altLang="en-US" sz="1600" i="1" dirty="0">
                <a:ea typeface="MS PGothic"/>
              </a:rPr>
              <a:t> </a:t>
            </a:r>
            <a:r>
              <a:rPr lang="en-US" sz="1600" dirty="0" err="1"/>
              <a:t>Luís</a:t>
            </a:r>
            <a:r>
              <a:rPr lang="en-US" sz="1600" dirty="0"/>
              <a:t> Fernando  (B) </a:t>
            </a:r>
            <a:r>
              <a:rPr lang="en-US" sz="1600" u="sng" dirty="0">
                <a:hlinkClick r:id="rId3"/>
              </a:rPr>
              <a:t>lfsouza@embraer.com.br</a:t>
            </a:r>
            <a:r>
              <a:rPr lang="en-US" sz="1600" dirty="0"/>
              <a:t> </a:t>
            </a:r>
            <a:endParaRPr lang="fr-CA" altLang="en-US" sz="1600" dirty="0">
              <a:ea typeface="MS PGothic"/>
            </a:endParaRPr>
          </a:p>
          <a:p>
            <a:r>
              <a:rPr lang="en-GB" altLang="en-US" sz="1600" i="1" dirty="0">
                <a:ea typeface="MS PGothic"/>
              </a:rPr>
              <a:t>Alt Coordinator:</a:t>
            </a:r>
            <a:r>
              <a:rPr lang="fr-CA" altLang="en-US" sz="1600" i="1" dirty="0">
                <a:ea typeface="MS PGothic"/>
              </a:rPr>
              <a:t> </a:t>
            </a:r>
            <a:r>
              <a:rPr lang="pt-BR" sz="1600" dirty="0"/>
              <a:t>Sandra Wright (USA) </a:t>
            </a:r>
            <a:r>
              <a:rPr lang="pt-BR" sz="1600" dirty="0">
                <a:hlinkClick r:id="rId4"/>
              </a:rPr>
              <a:t>sandra.a.wright@faa.gov</a:t>
            </a:r>
            <a:r>
              <a:rPr lang="pt-BR" sz="1600" dirty="0"/>
              <a:t> </a:t>
            </a:r>
            <a:endParaRPr lang="en-US" sz="1600" dirty="0"/>
          </a:p>
          <a:p>
            <a:endParaRPr lang="en-US" altLang="en-US" sz="2400" dirty="0">
              <a:ea typeface="MS PGothic"/>
            </a:endParaRPr>
          </a:p>
          <a:p>
            <a:endParaRPr lang="en-US" altLang="en-US" sz="2400" dirty="0">
              <a:ea typeface="MS PGothic"/>
            </a:endParaRPr>
          </a:p>
        </p:txBody>
      </p:sp>
      <p:sp>
        <p:nvSpPr>
          <p:cNvPr id="51202" name="Rectangle 5"/>
          <p:cNvSpPr>
            <a:spLocks noGrp="1"/>
          </p:cNvSpPr>
          <p:nvPr>
            <p:ph type="title"/>
          </p:nvPr>
        </p:nvSpPr>
        <p:spPr>
          <a:xfrm>
            <a:off x="76200" y="622300"/>
            <a:ext cx="8801100" cy="1206500"/>
          </a:xfrm>
        </p:spPr>
        <p:txBody>
          <a:bodyPr/>
          <a:lstStyle/>
          <a:p>
            <a:r>
              <a:rPr lang="en-CA" altLang="en-US" dirty="0">
                <a:ea typeface="MS PGothic"/>
              </a:rPr>
              <a:t>Agenda Item 1.10:  </a:t>
            </a:r>
            <a:r>
              <a:rPr lang="en-US" altLang="en-US" i="1" dirty="0">
                <a:ea typeface="MS PGothic"/>
              </a:rPr>
              <a:t>GADSS</a:t>
            </a:r>
            <a:endParaRPr lang="en-US" altLang="en-US" dirty="0">
              <a:ea typeface="MS PGothic"/>
            </a:endParaRPr>
          </a:p>
        </p:txBody>
      </p:sp>
      <p:sp>
        <p:nvSpPr>
          <p:cNvPr id="51203" name="Slide Number Placeholder 2"/>
          <p:cNvSpPr>
            <a:spLocks noGrp="1"/>
          </p:cNvSpPr>
          <p:nvPr>
            <p:ph type="sldNum" sz="quarter" idx="11"/>
          </p:nvPr>
        </p:nvSpPr>
        <p:spPr bwMode="auto">
          <a:noFill/>
          <a:ln>
            <a:miter lim="800000"/>
            <a:headEnd/>
            <a:tailEnd/>
          </a:ln>
        </p:spPr>
        <p:txBody>
          <a:bodyPr/>
          <a:lstStyle/>
          <a:p>
            <a:fld id="{CC2E3B6D-7116-45B1-96A2-868257F88A4C}" type="slidenum">
              <a:rPr lang="en-US" smtClean="0">
                <a:ea typeface="MS PGothic"/>
                <a:cs typeface="MS PGothic"/>
              </a:rPr>
              <a:pPr/>
              <a:t>6</a:t>
            </a:fld>
            <a:endParaRPr lang="en-US" dirty="0">
              <a:ea typeface="MS PGothic"/>
              <a:cs typeface="MS PGothic"/>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229600" cy="1143000"/>
          </a:xfrm>
        </p:spPr>
        <p:txBody>
          <a:bodyPr/>
          <a:lstStyle/>
          <a:p>
            <a:r>
              <a:rPr lang="en-CA" altLang="en-US" sz="2400" dirty="0">
                <a:solidFill>
                  <a:prstClr val="black"/>
                </a:solidFill>
                <a:ea typeface="MS PGothic"/>
              </a:rPr>
              <a:t>Agenda Item 7:  </a:t>
            </a:r>
            <a:r>
              <a:rPr lang="en-CA" altLang="en-US" sz="2400" i="1" dirty="0">
                <a:solidFill>
                  <a:prstClr val="black"/>
                </a:solidFill>
                <a:ea typeface="MS PGothic"/>
              </a:rPr>
              <a:t>Changes in response to Resolution 86 – Satellite network regulatory procedures</a:t>
            </a:r>
            <a:endParaRPr lang="en-US" sz="2400" dirty="0"/>
          </a:p>
        </p:txBody>
      </p:sp>
      <p:sp>
        <p:nvSpPr>
          <p:cNvPr id="4" name="Slide Number Placeholder 3"/>
          <p:cNvSpPr>
            <a:spLocks noGrp="1"/>
          </p:cNvSpPr>
          <p:nvPr>
            <p:ph type="sldNum" sz="quarter" idx="11"/>
          </p:nvPr>
        </p:nvSpPr>
        <p:spPr/>
        <p:txBody>
          <a:bodyPr/>
          <a:lstStyle/>
          <a:p>
            <a:pPr>
              <a:defRPr/>
            </a:pPr>
            <a:fld id="{07682711-1E03-4134-A43D-7AD1EBDEE737}" type="slidenum">
              <a:rPr lang="en-US" smtClean="0"/>
              <a:pPr>
                <a:defRPr/>
              </a:pPr>
              <a:t>60</a:t>
            </a:fld>
            <a:endParaRPr lang="en-US"/>
          </a:p>
        </p:txBody>
      </p:sp>
      <p:sp>
        <p:nvSpPr>
          <p:cNvPr id="6" name="Rectangle 3"/>
          <p:cNvSpPr txBox="1">
            <a:spLocks/>
          </p:cNvSpPr>
          <p:nvPr/>
        </p:nvSpPr>
        <p:spPr bwMode="auto">
          <a:xfrm>
            <a:off x="541317" y="1767197"/>
            <a:ext cx="8526483" cy="49384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Font typeface="Arial" charset="0"/>
              <a:buNone/>
            </a:pPr>
            <a:r>
              <a:rPr lang="en-CA" sz="1800" b="1" dirty="0">
                <a:solidFill>
                  <a:prstClr val="black"/>
                </a:solidFill>
                <a:ea typeface="MS PGothic"/>
              </a:rPr>
              <a:t>ISSUE E: Harmonization of RR Appendix 30B with RR Appendices 30 and 30A</a:t>
            </a:r>
          </a:p>
          <a:p>
            <a:pPr marL="0" indent="0">
              <a:lnSpc>
                <a:spcPct val="90000"/>
              </a:lnSpc>
              <a:buFont typeface="Arial" charset="0"/>
              <a:buNone/>
            </a:pPr>
            <a:r>
              <a:rPr lang="en-CA" sz="1800" b="1" dirty="0">
                <a:solidFill>
                  <a:prstClr val="black"/>
                </a:solidFill>
                <a:ea typeface="MS PGothic"/>
              </a:rPr>
              <a:t>Preliminary Proposal</a:t>
            </a:r>
          </a:p>
          <a:p>
            <a:pPr marL="0" indent="0">
              <a:buFont typeface="Arial" charset="0"/>
              <a:buNone/>
            </a:pPr>
            <a:r>
              <a:rPr lang="en-US" sz="1800" b="1" dirty="0"/>
              <a:t>United States of America</a:t>
            </a:r>
          </a:p>
          <a:p>
            <a:pPr marL="0" indent="0">
              <a:buFont typeface="Arial" charset="0"/>
              <a:buNone/>
            </a:pPr>
            <a:r>
              <a:rPr lang="en-US" sz="1600" b="1" u="sng" dirty="0">
                <a:solidFill>
                  <a:prstClr val="black"/>
                </a:solidFill>
              </a:rPr>
              <a:t>NOC</a:t>
            </a:r>
            <a:r>
              <a:rPr lang="en-US" sz="1600" b="1" dirty="0">
                <a:solidFill>
                  <a:prstClr val="black"/>
                </a:solidFill>
              </a:rPr>
              <a:t>		</a:t>
            </a:r>
            <a:r>
              <a:rPr lang="en-US" sz="1600" dirty="0">
                <a:solidFill>
                  <a:prstClr val="black"/>
                </a:solidFill>
              </a:rPr>
              <a:t>USA/7/E/1</a:t>
            </a:r>
          </a:p>
          <a:p>
            <a:pPr marL="0" indent="0">
              <a:buFont typeface="Arial" charset="0"/>
              <a:buNone/>
            </a:pPr>
            <a:r>
              <a:rPr lang="en-US" sz="1600" dirty="0">
                <a:solidFill>
                  <a:prstClr val="black"/>
                </a:solidFill>
                <a:ea typeface="Calibri"/>
              </a:rPr>
              <a:t>APPENDIX 30B (REV. WRC-15)</a:t>
            </a:r>
            <a:endParaRPr lang="en-US" sz="1600" dirty="0">
              <a:ea typeface="Calibri"/>
            </a:endParaRPr>
          </a:p>
          <a:p>
            <a:pPr marL="0" marR="0">
              <a:spcBef>
                <a:spcPts val="0"/>
              </a:spcBef>
              <a:spcAft>
                <a:spcPts val="0"/>
              </a:spcAft>
            </a:pPr>
            <a:endParaRPr lang="en-US" sz="800" dirty="0">
              <a:ea typeface="Calibri"/>
            </a:endParaRPr>
          </a:p>
          <a:p>
            <a:pPr marL="0" marR="0" indent="0" algn="just">
              <a:spcBef>
                <a:spcPts val="0"/>
              </a:spcBef>
              <a:spcAft>
                <a:spcPts val="0"/>
              </a:spcAft>
              <a:buNone/>
            </a:pPr>
            <a:r>
              <a:rPr lang="en-GB" sz="1400" b="1" dirty="0">
                <a:ea typeface="Times New Roman"/>
              </a:rPr>
              <a:t>Reason: </a:t>
            </a:r>
            <a:r>
              <a:rPr lang="en-US" sz="1400" dirty="0">
                <a:ea typeface="Times New Roman"/>
              </a:rPr>
              <a:t>With respect to provision (§ 4.1.24) of Appendices </a:t>
            </a:r>
            <a:r>
              <a:rPr lang="en-US" sz="1400" b="1" dirty="0">
                <a:ea typeface="Times New Roman"/>
              </a:rPr>
              <a:t>30</a:t>
            </a:r>
            <a:r>
              <a:rPr lang="en-US" sz="1400" dirty="0">
                <a:ea typeface="Times New Roman"/>
              </a:rPr>
              <a:t> and </a:t>
            </a:r>
            <a:r>
              <a:rPr lang="en-US" sz="1400" b="1" dirty="0">
                <a:ea typeface="Times New Roman"/>
              </a:rPr>
              <a:t>30A</a:t>
            </a:r>
            <a:r>
              <a:rPr lang="en-US" sz="1400" dirty="0">
                <a:ea typeface="Times New Roman"/>
              </a:rPr>
              <a:t> for Regions 1 and 3:</a:t>
            </a:r>
          </a:p>
          <a:p>
            <a:pPr marL="0" marR="0" indent="0" algn="just">
              <a:spcBef>
                <a:spcPts val="0"/>
              </a:spcBef>
              <a:spcAft>
                <a:spcPts val="0"/>
              </a:spcAft>
              <a:buNone/>
            </a:pPr>
            <a:r>
              <a:rPr lang="en-US" sz="1400" i="1" dirty="0">
                <a:ea typeface="Times New Roman"/>
              </a:rPr>
              <a:t>4.1.24	No assignment in the List shall have a period of operation exceeding 15 years, counted from the date of bringing into use, or 2 June 2000, whichever is later. Upon request by the responsible administration received by the Bureau at the latest three years before the expiry of this period, this period may be extended by up to 15 years, on condition that all the characteristics of the assignment remain unchanged</a:t>
            </a:r>
            <a:r>
              <a:rPr lang="en-US" sz="1400" i="1" dirty="0">
                <a:solidFill>
                  <a:srgbClr val="000000"/>
                </a:solidFill>
                <a:ea typeface="Times New Roman"/>
              </a:rPr>
              <a:t>.</a:t>
            </a:r>
            <a:endParaRPr lang="en-US" sz="1400" dirty="0">
              <a:ea typeface="Times New Roman"/>
            </a:endParaRPr>
          </a:p>
          <a:p>
            <a:pPr marL="0" marR="0" indent="0" algn="just">
              <a:spcBef>
                <a:spcPts val="0"/>
              </a:spcBef>
              <a:spcAft>
                <a:spcPts val="0"/>
              </a:spcAft>
              <a:buNone/>
            </a:pPr>
            <a:r>
              <a:rPr lang="en-US" sz="1400" dirty="0">
                <a:ea typeface="Times New Roman"/>
              </a:rPr>
              <a:t>This provision is limited to satellite networks serving Regions 1 and 3 only and there is no such provision in RR </a:t>
            </a:r>
            <a:r>
              <a:rPr lang="en-US" sz="1400" b="1" dirty="0">
                <a:ea typeface="Times New Roman"/>
              </a:rPr>
              <a:t>AP30/30A</a:t>
            </a:r>
            <a:r>
              <a:rPr lang="en-US" sz="1400" dirty="0">
                <a:ea typeface="Times New Roman"/>
              </a:rPr>
              <a:t> for networks serving Region 2. Therefore, any changes to RR </a:t>
            </a:r>
            <a:r>
              <a:rPr lang="en-US" sz="1400" b="1" dirty="0">
                <a:ea typeface="Times New Roman"/>
              </a:rPr>
              <a:t>AP30B</a:t>
            </a:r>
            <a:r>
              <a:rPr lang="en-US" sz="1400" dirty="0">
                <a:ea typeface="Times New Roman"/>
              </a:rPr>
              <a:t> should not be applicable to Region 2.  Moreover, there is no linkage between RR </a:t>
            </a:r>
            <a:r>
              <a:rPr lang="en-US" sz="1400" b="1" dirty="0">
                <a:ea typeface="Times New Roman"/>
              </a:rPr>
              <a:t>AP30/30A</a:t>
            </a:r>
            <a:r>
              <a:rPr lang="en-US" sz="1400" dirty="0">
                <a:ea typeface="Times New Roman"/>
              </a:rPr>
              <a:t>, which was created for the broadcasting-satellite service, and RR </a:t>
            </a:r>
            <a:r>
              <a:rPr lang="en-US" sz="1400" b="1" dirty="0">
                <a:ea typeface="Times New Roman"/>
              </a:rPr>
              <a:t>AP30B</a:t>
            </a:r>
            <a:r>
              <a:rPr lang="en-US" sz="1400" dirty="0">
                <a:ea typeface="Times New Roman"/>
              </a:rPr>
              <a:t>, which was created for the fixed-satellite service. Each of these appendices have its own set of conditions and procedures. Consequently, there is no need for harmonization amongst those plans. Those plans were established for two different satellite services for different purposes.</a:t>
            </a:r>
          </a:p>
          <a:p>
            <a:pPr marL="0" marR="0" indent="0" algn="just">
              <a:spcBef>
                <a:spcPts val="0"/>
              </a:spcBef>
              <a:spcAft>
                <a:spcPts val="0"/>
              </a:spcAft>
              <a:buNone/>
            </a:pPr>
            <a:endParaRPr lang="en-US" sz="800" dirty="0">
              <a:ea typeface="Times New Roman"/>
            </a:endParaRPr>
          </a:p>
          <a:p>
            <a:pPr marL="0" indent="0" algn="just">
              <a:spcBef>
                <a:spcPts val="0"/>
              </a:spcBef>
              <a:spcAft>
                <a:spcPts val="0"/>
              </a:spcAft>
              <a:buNone/>
            </a:pPr>
            <a:r>
              <a:rPr lang="en-US" sz="1400" i="1" dirty="0">
                <a:solidFill>
                  <a:srgbClr val="FF0000"/>
                </a:solidFill>
              </a:rPr>
              <a:t>Coordinator: </a:t>
            </a:r>
            <a:r>
              <a:rPr lang="en-US" sz="1400" dirty="0"/>
              <a:t>Brandon Mitchell (USA): </a:t>
            </a:r>
            <a:r>
              <a:rPr lang="en-US" sz="1400" dirty="0">
                <a:hlinkClick r:id="rId2"/>
              </a:rPr>
              <a:t>bmitchell@ntia.doc.gov</a:t>
            </a:r>
            <a:endParaRPr lang="en-US" sz="1400" dirty="0"/>
          </a:p>
          <a:p>
            <a:pPr marL="0" marR="0" indent="0" algn="just">
              <a:spcBef>
                <a:spcPts val="0"/>
              </a:spcBef>
              <a:spcAft>
                <a:spcPts val="0"/>
              </a:spcAft>
              <a:buNone/>
            </a:pPr>
            <a:endParaRPr lang="en-US" sz="1600" dirty="0">
              <a:effectLst/>
              <a:ea typeface="Times New Roman"/>
            </a:endParaRPr>
          </a:p>
        </p:txBody>
      </p:sp>
    </p:spTree>
    <p:extLst>
      <p:ext uri="{BB962C8B-B14F-4D97-AF65-F5344CB8AC3E}">
        <p14:creationId xmlns:p14="http://schemas.microsoft.com/office/powerpoint/2010/main" val="32107812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468096" cy="1219200"/>
          </a:xfrm>
        </p:spPr>
        <p:txBody>
          <a:bodyPr/>
          <a:lstStyle/>
          <a:p>
            <a:r>
              <a:rPr lang="en-CA" altLang="en-US" sz="2400" dirty="0">
                <a:solidFill>
                  <a:prstClr val="black"/>
                </a:solidFill>
                <a:ea typeface="MS PGothic"/>
              </a:rPr>
              <a:t>Agenda Item 7:  </a:t>
            </a:r>
            <a:r>
              <a:rPr lang="en-CA" altLang="en-US" sz="2400" i="1" dirty="0">
                <a:solidFill>
                  <a:prstClr val="black"/>
                </a:solidFill>
                <a:ea typeface="MS PGothic"/>
              </a:rPr>
              <a:t>Changes in response to Resolution 86 – Satellite network regulatory procedures</a:t>
            </a:r>
            <a:endParaRPr lang="en-US" dirty="0"/>
          </a:p>
        </p:txBody>
      </p:sp>
      <p:sp>
        <p:nvSpPr>
          <p:cNvPr id="4" name="Slide Number Placeholder 3"/>
          <p:cNvSpPr>
            <a:spLocks noGrp="1"/>
          </p:cNvSpPr>
          <p:nvPr>
            <p:ph type="sldNum" sz="quarter" idx="11"/>
          </p:nvPr>
        </p:nvSpPr>
        <p:spPr/>
        <p:txBody>
          <a:bodyPr/>
          <a:lstStyle/>
          <a:p>
            <a:pPr>
              <a:defRPr/>
            </a:pPr>
            <a:fld id="{07682711-1E03-4134-A43D-7AD1EBDEE737}" type="slidenum">
              <a:rPr lang="en-US" smtClean="0"/>
              <a:pPr>
                <a:defRPr/>
              </a:pPr>
              <a:t>61</a:t>
            </a:fld>
            <a:endParaRPr lang="en-US"/>
          </a:p>
        </p:txBody>
      </p:sp>
      <p:sp>
        <p:nvSpPr>
          <p:cNvPr id="6" name="Rectangle 3"/>
          <p:cNvSpPr txBox="1">
            <a:spLocks/>
          </p:cNvSpPr>
          <p:nvPr/>
        </p:nvSpPr>
        <p:spPr bwMode="auto">
          <a:xfrm>
            <a:off x="541317" y="1768475"/>
            <a:ext cx="8526483" cy="469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pPr>
            <a:r>
              <a:rPr lang="en-CA" sz="1800" b="1" dirty="0">
                <a:solidFill>
                  <a:prstClr val="black"/>
                </a:solidFill>
                <a:ea typeface="MS PGothic"/>
              </a:rPr>
              <a:t>ISSUE I: </a:t>
            </a:r>
            <a:r>
              <a:rPr lang="en-US" sz="1800" b="1" dirty="0"/>
              <a:t>Additional RR Appendix 4 data items to be provided for non-geostationary satellite systems with multiple orbital planes</a:t>
            </a:r>
            <a:endParaRPr lang="en-US" sz="1800" dirty="0"/>
          </a:p>
          <a:p>
            <a:pPr marL="0" indent="0">
              <a:lnSpc>
                <a:spcPct val="90000"/>
              </a:lnSpc>
              <a:buFont typeface="Arial" charset="0"/>
              <a:buNone/>
            </a:pPr>
            <a:r>
              <a:rPr lang="en-US" sz="1800" b="1" dirty="0"/>
              <a:t>Preliminary Proposal</a:t>
            </a:r>
          </a:p>
          <a:p>
            <a:pPr marL="0" indent="0">
              <a:lnSpc>
                <a:spcPct val="90000"/>
              </a:lnSpc>
              <a:buFont typeface="Arial" charset="0"/>
              <a:buNone/>
            </a:pPr>
            <a:r>
              <a:rPr lang="en-US" sz="1800" b="1" dirty="0"/>
              <a:t>Canada</a:t>
            </a:r>
          </a:p>
          <a:p>
            <a:pPr marL="0" indent="0">
              <a:lnSpc>
                <a:spcPct val="90000"/>
              </a:lnSpc>
              <a:buFont typeface="Arial" charset="0"/>
              <a:buNone/>
            </a:pPr>
            <a:endParaRPr lang="en-US" sz="1800" b="1" dirty="0"/>
          </a:p>
          <a:p>
            <a:pPr marL="0" indent="0">
              <a:lnSpc>
                <a:spcPct val="90000"/>
              </a:lnSpc>
              <a:buFont typeface="Arial" charset="0"/>
              <a:buNone/>
            </a:pPr>
            <a:endParaRPr lang="en-US" sz="1800" b="1" dirty="0"/>
          </a:p>
          <a:p>
            <a:pPr marL="0" indent="0">
              <a:lnSpc>
                <a:spcPct val="90000"/>
              </a:lnSpc>
              <a:buFont typeface="Arial" charset="0"/>
              <a:buNone/>
            </a:pPr>
            <a:endParaRPr lang="en-US" sz="1800" b="1" dirty="0"/>
          </a:p>
          <a:p>
            <a:pPr marL="0" indent="0">
              <a:lnSpc>
                <a:spcPct val="90000"/>
              </a:lnSpc>
              <a:buFont typeface="Arial" charset="0"/>
              <a:buNone/>
            </a:pPr>
            <a:endParaRPr lang="en-US" sz="1800" b="1" dirty="0"/>
          </a:p>
          <a:p>
            <a:pPr marL="0" indent="0">
              <a:lnSpc>
                <a:spcPct val="90000"/>
              </a:lnSpc>
              <a:buFont typeface="Arial" charset="0"/>
              <a:buNone/>
            </a:pPr>
            <a:endParaRPr lang="en-US" sz="1800" b="1" dirty="0"/>
          </a:p>
          <a:p>
            <a:pPr marL="0" indent="0">
              <a:lnSpc>
                <a:spcPct val="90000"/>
              </a:lnSpc>
              <a:buFont typeface="Arial" charset="0"/>
              <a:buNone/>
            </a:pPr>
            <a:endParaRPr lang="en-US" sz="1800" b="1" dirty="0"/>
          </a:p>
          <a:p>
            <a:pPr marL="0" indent="0">
              <a:lnSpc>
                <a:spcPct val="90000"/>
              </a:lnSpc>
              <a:buFont typeface="Arial" charset="0"/>
              <a:buNone/>
            </a:pPr>
            <a:endParaRPr lang="en-US" sz="1800" b="1" dirty="0"/>
          </a:p>
          <a:p>
            <a:pPr marL="0" indent="0">
              <a:lnSpc>
                <a:spcPct val="90000"/>
              </a:lnSpc>
              <a:buFont typeface="Arial" charset="0"/>
              <a:buNone/>
            </a:pPr>
            <a:endParaRPr lang="en-US" sz="1800" b="1" dirty="0"/>
          </a:p>
          <a:p>
            <a:pPr marL="0" indent="0">
              <a:lnSpc>
                <a:spcPct val="90000"/>
              </a:lnSpc>
              <a:buFont typeface="Arial" charset="0"/>
              <a:buNone/>
            </a:pPr>
            <a:endParaRPr lang="en-US" sz="1800" b="1" dirty="0"/>
          </a:p>
          <a:p>
            <a:pPr marL="0" indent="0">
              <a:lnSpc>
                <a:spcPct val="90000"/>
              </a:lnSpc>
              <a:buFont typeface="Arial" charset="0"/>
              <a:buNone/>
            </a:pPr>
            <a:endParaRPr lang="en-US" sz="1800" b="1" dirty="0"/>
          </a:p>
          <a:p>
            <a:pPr marL="0" indent="0">
              <a:lnSpc>
                <a:spcPct val="90000"/>
              </a:lnSpc>
              <a:buNone/>
            </a:pPr>
            <a:r>
              <a:rPr lang="en-US" sz="1800" i="1" dirty="0"/>
              <a:t>Coordinator: </a:t>
            </a:r>
            <a:r>
              <a:rPr lang="en-US" sz="1800" dirty="0"/>
              <a:t>Brandon Mitchell (USA): </a:t>
            </a:r>
            <a:r>
              <a:rPr lang="en-US" sz="1800" dirty="0">
                <a:hlinkClick r:id="rId3"/>
              </a:rPr>
              <a:t>bmitchell@ntia.doc.gov</a:t>
            </a:r>
            <a:endParaRPr lang="en-US" sz="1800" dirty="0"/>
          </a:p>
          <a:p>
            <a:pPr marL="0" indent="0">
              <a:lnSpc>
                <a:spcPct val="90000"/>
              </a:lnSpc>
              <a:buFont typeface="Arial" charset="0"/>
              <a:buNone/>
            </a:pPr>
            <a:endParaRPr lang="en-US" sz="1800" b="1" dirty="0"/>
          </a:p>
        </p:txBody>
      </p:sp>
      <p:graphicFrame>
        <p:nvGraphicFramePr>
          <p:cNvPr id="3" name="Object 2">
            <a:extLst>
              <a:ext uri="{FF2B5EF4-FFF2-40B4-BE49-F238E27FC236}">
                <a16:creationId xmlns:a16="http://schemas.microsoft.com/office/drawing/2014/main" id="{D9326A83-35FE-A542-B7D1-9ECDA43884B6}"/>
              </a:ext>
            </a:extLst>
          </p:cNvPr>
          <p:cNvGraphicFramePr>
            <a:graphicFrameLocks noChangeAspect="1"/>
          </p:cNvGraphicFramePr>
          <p:nvPr>
            <p:extLst>
              <p:ext uri="{D42A27DB-BD31-4B8C-83A1-F6EECF244321}">
                <p14:modId xmlns:p14="http://schemas.microsoft.com/office/powerpoint/2010/main" val="2199280607"/>
              </p:ext>
            </p:extLst>
          </p:nvPr>
        </p:nvGraphicFramePr>
        <p:xfrm>
          <a:off x="673100" y="3048000"/>
          <a:ext cx="3289300" cy="2476500"/>
        </p:xfrm>
        <a:graphic>
          <a:graphicData uri="http://schemas.openxmlformats.org/presentationml/2006/ole">
            <mc:AlternateContent xmlns:mc="http://schemas.openxmlformats.org/markup-compatibility/2006">
              <mc:Choice xmlns:v="urn:schemas-microsoft-com:vml" Requires="v">
                <p:oleObj spid="_x0000_s14396" name="Document" r:id="rId4" imgW="3289300" imgH="2476500" progId="Word.Document.8">
                  <p:embed/>
                </p:oleObj>
              </mc:Choice>
              <mc:Fallback>
                <p:oleObj name="Document" r:id="rId4" imgW="3289300" imgH="2476500" progId="Word.Document.8">
                  <p:embed/>
                  <p:pic>
                    <p:nvPicPr>
                      <p:cNvPr id="0" name=""/>
                      <p:cNvPicPr/>
                      <p:nvPr/>
                    </p:nvPicPr>
                    <p:blipFill>
                      <a:blip r:embed="rId5"/>
                      <a:stretch>
                        <a:fillRect/>
                      </a:stretch>
                    </p:blipFill>
                    <p:spPr>
                      <a:xfrm>
                        <a:off x="673100" y="3048000"/>
                        <a:ext cx="3289300" cy="2476500"/>
                      </a:xfrm>
                      <a:prstGeom prst="rect">
                        <a:avLst/>
                      </a:prstGeom>
                    </p:spPr>
                  </p:pic>
                </p:oleObj>
              </mc:Fallback>
            </mc:AlternateContent>
          </a:graphicData>
        </a:graphic>
      </p:graphicFrame>
    </p:spTree>
    <p:extLst>
      <p:ext uri="{BB962C8B-B14F-4D97-AF65-F5344CB8AC3E}">
        <p14:creationId xmlns:p14="http://schemas.microsoft.com/office/powerpoint/2010/main" val="35310874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468096" cy="1219200"/>
          </a:xfrm>
        </p:spPr>
        <p:txBody>
          <a:bodyPr/>
          <a:lstStyle/>
          <a:p>
            <a:r>
              <a:rPr lang="en-CA" altLang="en-US" sz="2400" dirty="0">
                <a:solidFill>
                  <a:prstClr val="black"/>
                </a:solidFill>
                <a:ea typeface="MS PGothic"/>
              </a:rPr>
              <a:t>Agenda Item 7:  </a:t>
            </a:r>
            <a:r>
              <a:rPr lang="en-CA" altLang="en-US" sz="2400" i="1" dirty="0">
                <a:solidFill>
                  <a:prstClr val="black"/>
                </a:solidFill>
                <a:ea typeface="MS PGothic"/>
              </a:rPr>
              <a:t>Changes in response to Resolution 86 – Satellite network regulatory procedures</a:t>
            </a:r>
            <a:endParaRPr lang="en-US" dirty="0"/>
          </a:p>
        </p:txBody>
      </p:sp>
      <p:sp>
        <p:nvSpPr>
          <p:cNvPr id="4" name="Slide Number Placeholder 3"/>
          <p:cNvSpPr>
            <a:spLocks noGrp="1"/>
          </p:cNvSpPr>
          <p:nvPr>
            <p:ph type="sldNum" sz="quarter" idx="11"/>
          </p:nvPr>
        </p:nvSpPr>
        <p:spPr/>
        <p:txBody>
          <a:bodyPr/>
          <a:lstStyle/>
          <a:p>
            <a:pPr>
              <a:defRPr/>
            </a:pPr>
            <a:fld id="{07682711-1E03-4134-A43D-7AD1EBDEE737}" type="slidenum">
              <a:rPr lang="en-US" smtClean="0"/>
              <a:pPr>
                <a:defRPr/>
              </a:pPr>
              <a:t>62</a:t>
            </a:fld>
            <a:endParaRPr lang="en-US"/>
          </a:p>
        </p:txBody>
      </p:sp>
      <p:sp>
        <p:nvSpPr>
          <p:cNvPr id="6" name="Rectangle 3"/>
          <p:cNvSpPr txBox="1">
            <a:spLocks/>
          </p:cNvSpPr>
          <p:nvPr/>
        </p:nvSpPr>
        <p:spPr bwMode="auto">
          <a:xfrm>
            <a:off x="541317" y="1768475"/>
            <a:ext cx="8450283" cy="469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pPr>
            <a:r>
              <a:rPr lang="en-CA" sz="1800" b="1" dirty="0">
                <a:solidFill>
                  <a:prstClr val="black"/>
                </a:solidFill>
                <a:ea typeface="MS PGothic"/>
              </a:rPr>
              <a:t>ISSUE K: </a:t>
            </a:r>
            <a:r>
              <a:rPr lang="en-US" sz="1800" b="1" dirty="0"/>
              <a:t>Difficulties for Part B examinations under § 4.1.12 or 4.2.16 of RR Appendices 30 and 30A and § 6.21 c) of RR Appendix 30B</a:t>
            </a:r>
            <a:endParaRPr lang="en-US" sz="1800" dirty="0"/>
          </a:p>
          <a:p>
            <a:pPr marL="0" indent="0">
              <a:lnSpc>
                <a:spcPct val="90000"/>
              </a:lnSpc>
              <a:buNone/>
            </a:pPr>
            <a:r>
              <a:rPr lang="en-US" sz="1800" b="1" dirty="0"/>
              <a:t>Preliminary Proposal</a:t>
            </a:r>
          </a:p>
          <a:p>
            <a:pPr marL="0" indent="0">
              <a:lnSpc>
                <a:spcPct val="90000"/>
              </a:lnSpc>
              <a:buFont typeface="Arial" charset="0"/>
              <a:buNone/>
            </a:pPr>
            <a:r>
              <a:rPr lang="en-US" sz="1800" b="1" dirty="0"/>
              <a:t>United States</a:t>
            </a:r>
          </a:p>
          <a:p>
            <a:pPr marL="0" indent="0">
              <a:lnSpc>
                <a:spcPct val="90000"/>
              </a:lnSpc>
              <a:buFont typeface="Arial" charset="0"/>
              <a:buNone/>
            </a:pPr>
            <a:endParaRPr lang="en-US" sz="1800" b="1" dirty="0"/>
          </a:p>
          <a:p>
            <a:pPr marL="0" indent="0">
              <a:lnSpc>
                <a:spcPct val="90000"/>
              </a:lnSpc>
              <a:buFont typeface="Arial" charset="0"/>
              <a:buNone/>
            </a:pPr>
            <a:endParaRPr lang="en-US" sz="1800" b="1" dirty="0"/>
          </a:p>
          <a:p>
            <a:pPr marL="0" indent="0">
              <a:lnSpc>
                <a:spcPct val="90000"/>
              </a:lnSpc>
              <a:buFont typeface="Arial" charset="0"/>
              <a:buNone/>
            </a:pPr>
            <a:endParaRPr lang="en-US" sz="1800" b="1" dirty="0"/>
          </a:p>
          <a:p>
            <a:pPr marL="0" indent="0">
              <a:lnSpc>
                <a:spcPct val="90000"/>
              </a:lnSpc>
              <a:buFont typeface="Arial" charset="0"/>
              <a:buNone/>
            </a:pPr>
            <a:endParaRPr lang="en-US" sz="1800" b="1" dirty="0"/>
          </a:p>
          <a:p>
            <a:pPr marL="0" indent="0">
              <a:lnSpc>
                <a:spcPct val="90000"/>
              </a:lnSpc>
              <a:buFont typeface="Arial" charset="0"/>
              <a:buNone/>
            </a:pPr>
            <a:endParaRPr lang="en-US" sz="1800" b="1" dirty="0"/>
          </a:p>
          <a:p>
            <a:pPr marL="0" indent="0">
              <a:lnSpc>
                <a:spcPct val="90000"/>
              </a:lnSpc>
              <a:buFont typeface="Arial" charset="0"/>
              <a:buNone/>
            </a:pPr>
            <a:endParaRPr lang="en-US" sz="1800" b="1" dirty="0"/>
          </a:p>
          <a:p>
            <a:pPr marL="0" indent="0">
              <a:lnSpc>
                <a:spcPct val="90000"/>
              </a:lnSpc>
              <a:buFont typeface="Arial" charset="0"/>
              <a:buNone/>
            </a:pPr>
            <a:endParaRPr lang="en-US" sz="1800" b="1" dirty="0"/>
          </a:p>
          <a:p>
            <a:pPr marL="0" indent="0">
              <a:lnSpc>
                <a:spcPct val="90000"/>
              </a:lnSpc>
              <a:buFont typeface="Arial" charset="0"/>
              <a:buNone/>
            </a:pPr>
            <a:endParaRPr lang="en-US" sz="1800" b="1" dirty="0"/>
          </a:p>
          <a:p>
            <a:pPr marL="0" indent="0">
              <a:lnSpc>
                <a:spcPct val="90000"/>
              </a:lnSpc>
              <a:buFont typeface="Arial" charset="0"/>
              <a:buNone/>
            </a:pPr>
            <a:endParaRPr lang="en-US" sz="1800" b="1" dirty="0"/>
          </a:p>
          <a:p>
            <a:pPr marL="0" indent="0">
              <a:lnSpc>
                <a:spcPct val="90000"/>
              </a:lnSpc>
              <a:buFont typeface="Arial" charset="0"/>
              <a:buNone/>
            </a:pPr>
            <a:r>
              <a:rPr lang="en-US" sz="1800" i="1" dirty="0"/>
              <a:t>Coordinator: </a:t>
            </a:r>
            <a:r>
              <a:rPr lang="en-US" sz="1800" dirty="0"/>
              <a:t>Brandon Mitchell (USA): </a:t>
            </a:r>
            <a:r>
              <a:rPr lang="en-US" sz="1800" dirty="0">
                <a:hlinkClick r:id="rId3"/>
              </a:rPr>
              <a:t>bmitchell@ntia.doc.gov</a:t>
            </a:r>
            <a:endParaRPr lang="en-US" sz="1800" dirty="0"/>
          </a:p>
          <a:p>
            <a:pPr marL="0" indent="0">
              <a:lnSpc>
                <a:spcPct val="90000"/>
              </a:lnSpc>
              <a:buFont typeface="Arial" charset="0"/>
              <a:buNone/>
            </a:pPr>
            <a:endParaRPr lang="en-US" sz="1800" b="1" dirty="0"/>
          </a:p>
        </p:txBody>
      </p:sp>
      <p:graphicFrame>
        <p:nvGraphicFramePr>
          <p:cNvPr id="5" name="Object 4">
            <a:extLst>
              <a:ext uri="{FF2B5EF4-FFF2-40B4-BE49-F238E27FC236}">
                <a16:creationId xmlns:a16="http://schemas.microsoft.com/office/drawing/2014/main" id="{C41C401D-5442-FA4D-9992-10FF43718860}"/>
              </a:ext>
            </a:extLst>
          </p:cNvPr>
          <p:cNvGraphicFramePr>
            <a:graphicFrameLocks noChangeAspect="1"/>
          </p:cNvGraphicFramePr>
          <p:nvPr>
            <p:extLst>
              <p:ext uri="{D42A27DB-BD31-4B8C-83A1-F6EECF244321}">
                <p14:modId xmlns:p14="http://schemas.microsoft.com/office/powerpoint/2010/main" val="292366820"/>
              </p:ext>
            </p:extLst>
          </p:nvPr>
        </p:nvGraphicFramePr>
        <p:xfrm>
          <a:off x="647700" y="3048000"/>
          <a:ext cx="3238500" cy="2311400"/>
        </p:xfrm>
        <a:graphic>
          <a:graphicData uri="http://schemas.openxmlformats.org/presentationml/2006/ole">
            <mc:AlternateContent xmlns:mc="http://schemas.openxmlformats.org/markup-compatibility/2006">
              <mc:Choice xmlns:v="urn:schemas-microsoft-com:vml" Requires="v">
                <p:oleObj spid="_x0000_s15418" name="Document" r:id="rId4" imgW="3238500" imgH="2311400" progId="Word.Document.8">
                  <p:embed/>
                </p:oleObj>
              </mc:Choice>
              <mc:Fallback>
                <p:oleObj name="Document" r:id="rId4" imgW="3238500" imgH="2311400" progId="Word.Document.8">
                  <p:embed/>
                  <p:pic>
                    <p:nvPicPr>
                      <p:cNvPr id="0" name=""/>
                      <p:cNvPicPr/>
                      <p:nvPr/>
                    </p:nvPicPr>
                    <p:blipFill>
                      <a:blip r:embed="rId5"/>
                      <a:stretch>
                        <a:fillRect/>
                      </a:stretch>
                    </p:blipFill>
                    <p:spPr>
                      <a:xfrm>
                        <a:off x="647700" y="3048000"/>
                        <a:ext cx="3238500" cy="2311400"/>
                      </a:xfrm>
                      <a:prstGeom prst="rect">
                        <a:avLst/>
                      </a:prstGeom>
                    </p:spPr>
                  </p:pic>
                </p:oleObj>
              </mc:Fallback>
            </mc:AlternateContent>
          </a:graphicData>
        </a:graphic>
      </p:graphicFrame>
    </p:spTree>
    <p:extLst>
      <p:ext uri="{BB962C8B-B14F-4D97-AF65-F5344CB8AC3E}">
        <p14:creationId xmlns:p14="http://schemas.microsoft.com/office/powerpoint/2010/main" val="8241285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73250"/>
            <a:ext cx="8763000" cy="4375150"/>
          </a:xfrm>
        </p:spPr>
        <p:txBody>
          <a:bodyPr/>
          <a:lstStyle/>
          <a:p>
            <a:r>
              <a:rPr lang="en-CA" b="1" dirty="0">
                <a:cs typeface="ＭＳ Ｐゴシック" pitchFamily="-112" charset="-128"/>
              </a:rPr>
              <a:t>Preliminary Proposal</a:t>
            </a:r>
          </a:p>
          <a:p>
            <a:r>
              <a:rPr lang="en-CA" b="1" dirty="0">
                <a:cs typeface="ＭＳ Ｐゴシック" pitchFamily="-112" charset="-128"/>
              </a:rPr>
              <a:t>United States of America</a:t>
            </a:r>
          </a:p>
          <a:p>
            <a:endParaRPr lang="en-CA" sz="1800" i="1" dirty="0">
              <a:solidFill>
                <a:srgbClr val="FF0000"/>
              </a:solidFill>
              <a:cs typeface="ＭＳ Ｐゴシック" pitchFamily="-112" charset="-128"/>
            </a:endParaRPr>
          </a:p>
          <a:p>
            <a:endParaRPr lang="en-CA" sz="1800" i="1" dirty="0">
              <a:solidFill>
                <a:srgbClr val="FF0000"/>
              </a:solidFill>
              <a:cs typeface="ＭＳ Ｐゴシック" pitchFamily="-112" charset="-128"/>
            </a:endParaRPr>
          </a:p>
          <a:p>
            <a:endParaRPr lang="en-CA" sz="1800" i="1" dirty="0">
              <a:solidFill>
                <a:srgbClr val="FF0000"/>
              </a:solidFill>
              <a:cs typeface="ＭＳ Ｐゴシック" pitchFamily="-112" charset="-128"/>
            </a:endParaRPr>
          </a:p>
          <a:p>
            <a:endParaRPr lang="en-CA" sz="1800" i="1" dirty="0">
              <a:solidFill>
                <a:srgbClr val="FF0000"/>
              </a:solidFill>
              <a:cs typeface="ＭＳ Ｐゴシック" pitchFamily="-112" charset="-128"/>
            </a:endParaRPr>
          </a:p>
          <a:p>
            <a:endParaRPr lang="en-CA" sz="1800" i="1" dirty="0">
              <a:solidFill>
                <a:srgbClr val="FF0000"/>
              </a:solidFill>
              <a:cs typeface="ＭＳ Ｐゴシック" pitchFamily="-112" charset="-128"/>
            </a:endParaRPr>
          </a:p>
          <a:p>
            <a:endParaRPr lang="en-CA" sz="1800" i="1" dirty="0">
              <a:solidFill>
                <a:srgbClr val="FF0000"/>
              </a:solidFill>
              <a:cs typeface="ＭＳ Ｐゴシック" pitchFamily="-112" charset="-128"/>
            </a:endParaRPr>
          </a:p>
          <a:p>
            <a:endParaRPr lang="en-CA" sz="1800" i="1" dirty="0">
              <a:solidFill>
                <a:srgbClr val="FF0000"/>
              </a:solidFill>
              <a:cs typeface="ＭＳ Ｐゴシック" pitchFamily="-112" charset="-128"/>
            </a:endParaRPr>
          </a:p>
          <a:p>
            <a:endParaRPr lang="en-CA" sz="1800" i="1" dirty="0">
              <a:cs typeface="ＭＳ Ｐゴシック" pitchFamily="-112" charset="-128"/>
            </a:endParaRPr>
          </a:p>
          <a:p>
            <a:endParaRPr lang="en-CA" sz="1800" i="1" dirty="0">
              <a:cs typeface="ＭＳ Ｐゴシック" pitchFamily="-112" charset="-128"/>
            </a:endParaRPr>
          </a:p>
          <a:p>
            <a:r>
              <a:rPr lang="en-CA" sz="1800" i="1" dirty="0">
                <a:cs typeface="ＭＳ Ｐゴシック" pitchFamily="-112" charset="-128"/>
              </a:rPr>
              <a:t>Issue Coordinator: </a:t>
            </a:r>
            <a:r>
              <a:rPr lang="en-CA" sz="1800" dirty="0">
                <a:cs typeface="ＭＳ Ｐゴシック" pitchFamily="-112" charset="-128"/>
              </a:rPr>
              <a:t>TBD </a:t>
            </a:r>
          </a:p>
          <a:p>
            <a:r>
              <a:rPr lang="en-CA" sz="1800" i="1" dirty="0">
                <a:cs typeface="ＭＳ Ｐゴシック" pitchFamily="-112" charset="-128"/>
              </a:rPr>
              <a:t>Alt Coordinator: </a:t>
            </a:r>
            <a:r>
              <a:rPr lang="pt-BR" sz="1800" dirty="0"/>
              <a:t>Olmo Ramirez  (Mexico) </a:t>
            </a:r>
            <a:r>
              <a:rPr lang="pt-BR" sz="1800" u="sng" dirty="0">
                <a:hlinkClick r:id="rId3"/>
              </a:rPr>
              <a:t>olmo.ramirez@ift.org.mx</a:t>
            </a:r>
            <a:endParaRPr lang="en-US" sz="1800" dirty="0"/>
          </a:p>
          <a:p>
            <a:endParaRPr lang="en-US" sz="1800" dirty="0"/>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AC7F27D6-8198-47C3-AA02-2FB19BFC5A34}" type="slidenum">
              <a:rPr lang="en-US" smtClean="0"/>
              <a:pPr>
                <a:defRPr/>
              </a:pPr>
              <a:t>63</a:t>
            </a:fld>
            <a:endParaRPr lang="en-US"/>
          </a:p>
        </p:txBody>
      </p:sp>
      <p:sp>
        <p:nvSpPr>
          <p:cNvPr id="5" name="Title 1"/>
          <p:cNvSpPr>
            <a:spLocks noGrp="1"/>
          </p:cNvSpPr>
          <p:nvPr>
            <p:ph type="title"/>
          </p:nvPr>
        </p:nvSpPr>
        <p:spPr>
          <a:xfrm>
            <a:off x="152400" y="838200"/>
            <a:ext cx="8229600" cy="1143000"/>
          </a:xfrm>
        </p:spPr>
        <p:txBody>
          <a:bodyPr/>
          <a:lstStyle/>
          <a:p>
            <a:r>
              <a:rPr lang="en-CA" altLang="en-US" dirty="0">
                <a:ea typeface="MS PGothic"/>
              </a:rPr>
              <a:t>Issue 9.1.1:  </a:t>
            </a:r>
            <a:r>
              <a:rPr lang="en-CA" altLang="en-US" b="0" dirty="0">
                <a:ea typeface="MS PGothic"/>
              </a:rPr>
              <a:t>Terrestrial and Satellite Components of IMT in 2 GHz</a:t>
            </a:r>
          </a:p>
        </p:txBody>
      </p:sp>
      <p:graphicFrame>
        <p:nvGraphicFramePr>
          <p:cNvPr id="2" name="Object 1">
            <a:extLst>
              <a:ext uri="{FF2B5EF4-FFF2-40B4-BE49-F238E27FC236}">
                <a16:creationId xmlns:a16="http://schemas.microsoft.com/office/drawing/2014/main" id="{60A8C8DB-8067-4640-9D3D-4020585D829A}"/>
              </a:ext>
            </a:extLst>
          </p:cNvPr>
          <p:cNvGraphicFramePr>
            <a:graphicFrameLocks noChangeAspect="1"/>
          </p:cNvGraphicFramePr>
          <p:nvPr>
            <p:extLst>
              <p:ext uri="{D42A27DB-BD31-4B8C-83A1-F6EECF244321}">
                <p14:modId xmlns:p14="http://schemas.microsoft.com/office/powerpoint/2010/main" val="2685164920"/>
              </p:ext>
            </p:extLst>
          </p:nvPr>
        </p:nvGraphicFramePr>
        <p:xfrm>
          <a:off x="685800" y="2667000"/>
          <a:ext cx="3238500" cy="2463800"/>
        </p:xfrm>
        <a:graphic>
          <a:graphicData uri="http://schemas.openxmlformats.org/presentationml/2006/ole">
            <mc:AlternateContent xmlns:mc="http://schemas.openxmlformats.org/markup-compatibility/2006">
              <mc:Choice xmlns:v="urn:schemas-microsoft-com:vml" Requires="v">
                <p:oleObj spid="_x0000_s19507" name="Document" r:id="rId4" imgW="3238500" imgH="2463800" progId="Word.Document.8">
                  <p:embed/>
                </p:oleObj>
              </mc:Choice>
              <mc:Fallback>
                <p:oleObj name="Document" r:id="rId4" imgW="3238500" imgH="2463800" progId="Word.Document.8">
                  <p:embed/>
                  <p:pic>
                    <p:nvPicPr>
                      <p:cNvPr id="0" name=""/>
                      <p:cNvPicPr/>
                      <p:nvPr/>
                    </p:nvPicPr>
                    <p:blipFill>
                      <a:blip r:embed="rId5"/>
                      <a:stretch>
                        <a:fillRect/>
                      </a:stretch>
                    </p:blipFill>
                    <p:spPr>
                      <a:xfrm>
                        <a:off x="685800" y="2667000"/>
                        <a:ext cx="3238500" cy="2463800"/>
                      </a:xfrm>
                      <a:prstGeom prst="rect">
                        <a:avLst/>
                      </a:prstGeom>
                    </p:spPr>
                  </p:pic>
                </p:oleObj>
              </mc:Fallback>
            </mc:AlternateContent>
          </a:graphicData>
        </a:graphic>
      </p:graphicFrame>
    </p:spTree>
    <p:extLst>
      <p:ext uri="{BB962C8B-B14F-4D97-AF65-F5344CB8AC3E}">
        <p14:creationId xmlns:p14="http://schemas.microsoft.com/office/powerpoint/2010/main" val="20753108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8800"/>
            <a:ext cx="8763000" cy="4375150"/>
          </a:xfrm>
        </p:spPr>
        <p:txBody>
          <a:bodyPr/>
          <a:lstStyle/>
          <a:p>
            <a:r>
              <a:rPr lang="en-CA" b="1" dirty="0">
                <a:cs typeface="ＭＳ Ｐゴシック" pitchFamily="-112" charset="-128"/>
              </a:rPr>
              <a:t>Preliminary Proposal</a:t>
            </a:r>
          </a:p>
          <a:p>
            <a:r>
              <a:rPr lang="en-CA" b="1" dirty="0">
                <a:cs typeface="ＭＳ Ｐゴシック" pitchFamily="-112" charset="-128"/>
              </a:rPr>
              <a:t>United States of America</a:t>
            </a:r>
          </a:p>
          <a:p>
            <a:endParaRPr lang="en-CA" sz="1800" i="1" dirty="0">
              <a:solidFill>
                <a:srgbClr val="FF0000"/>
              </a:solidFill>
              <a:cs typeface="ＭＳ Ｐゴシック" pitchFamily="-112" charset="-128"/>
            </a:endParaRPr>
          </a:p>
          <a:p>
            <a:endParaRPr lang="en-CA" sz="1800" i="1" dirty="0">
              <a:solidFill>
                <a:srgbClr val="FF0000"/>
              </a:solidFill>
              <a:cs typeface="ＭＳ Ｐゴシック" pitchFamily="-112" charset="-128"/>
            </a:endParaRPr>
          </a:p>
          <a:p>
            <a:endParaRPr lang="en-CA" sz="1800" i="1" dirty="0">
              <a:solidFill>
                <a:srgbClr val="FF0000"/>
              </a:solidFill>
              <a:cs typeface="ＭＳ Ｐゴシック" pitchFamily="-112" charset="-128"/>
            </a:endParaRPr>
          </a:p>
          <a:p>
            <a:endParaRPr lang="en-CA" sz="1800" i="1" dirty="0">
              <a:solidFill>
                <a:srgbClr val="FF0000"/>
              </a:solidFill>
              <a:cs typeface="ＭＳ Ｐゴシック" pitchFamily="-112" charset="-128"/>
            </a:endParaRPr>
          </a:p>
          <a:p>
            <a:endParaRPr lang="en-CA" sz="1800" i="1" dirty="0">
              <a:solidFill>
                <a:srgbClr val="FF0000"/>
              </a:solidFill>
              <a:cs typeface="ＭＳ Ｐゴシック" pitchFamily="-112" charset="-128"/>
            </a:endParaRPr>
          </a:p>
          <a:p>
            <a:endParaRPr lang="en-CA" sz="1800" i="1" dirty="0">
              <a:solidFill>
                <a:srgbClr val="FF0000"/>
              </a:solidFill>
              <a:cs typeface="ＭＳ Ｐゴシック" pitchFamily="-112" charset="-128"/>
            </a:endParaRPr>
          </a:p>
          <a:p>
            <a:endParaRPr lang="en-CA" sz="1800" i="1" dirty="0">
              <a:solidFill>
                <a:srgbClr val="FF0000"/>
              </a:solidFill>
              <a:cs typeface="ＭＳ Ｐゴシック" pitchFamily="-112" charset="-128"/>
            </a:endParaRPr>
          </a:p>
          <a:p>
            <a:endParaRPr lang="en-CA" sz="1800" i="1" dirty="0">
              <a:cs typeface="ＭＳ Ｐゴシック" pitchFamily="-112" charset="-128"/>
            </a:endParaRPr>
          </a:p>
          <a:p>
            <a:endParaRPr lang="en-CA" sz="1800" i="1" dirty="0">
              <a:cs typeface="ＭＳ Ｐゴシック" pitchFamily="-112" charset="-128"/>
            </a:endParaRPr>
          </a:p>
          <a:p>
            <a:r>
              <a:rPr lang="en-CA" sz="1800" i="1" dirty="0">
                <a:cs typeface="ＭＳ Ｐゴシック" pitchFamily="-112" charset="-128"/>
              </a:rPr>
              <a:t>Issue Coordinator: </a:t>
            </a:r>
            <a:r>
              <a:rPr lang="en-CA" sz="1800" dirty="0">
                <a:cs typeface="ＭＳ Ｐゴシック" pitchFamily="-112" charset="-128"/>
              </a:rPr>
              <a:t>TBD </a:t>
            </a:r>
          </a:p>
          <a:p>
            <a:r>
              <a:rPr lang="en-CA" sz="1800" i="1" dirty="0">
                <a:cs typeface="ＭＳ Ｐゴシック" pitchFamily="-112" charset="-128"/>
              </a:rPr>
              <a:t>Alt Coordinator: </a:t>
            </a:r>
            <a:r>
              <a:rPr lang="pt-BR" sz="1800" dirty="0"/>
              <a:t>Olmo Ramirez  (Mexico) </a:t>
            </a:r>
            <a:r>
              <a:rPr lang="pt-BR" sz="1800" u="sng" dirty="0">
                <a:hlinkClick r:id="rId3"/>
              </a:rPr>
              <a:t>olmo.ramirez@ift.org.mx</a:t>
            </a:r>
            <a:endParaRPr lang="en-US" sz="1800" dirty="0"/>
          </a:p>
          <a:p>
            <a:endParaRPr lang="en-US" sz="1800" dirty="0"/>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AC7F27D6-8198-47C3-AA02-2FB19BFC5A34}" type="slidenum">
              <a:rPr lang="en-US" smtClean="0"/>
              <a:pPr>
                <a:defRPr/>
              </a:pPr>
              <a:t>64</a:t>
            </a:fld>
            <a:endParaRPr lang="en-US"/>
          </a:p>
        </p:txBody>
      </p:sp>
      <p:sp>
        <p:nvSpPr>
          <p:cNvPr id="5" name="Title 1"/>
          <p:cNvSpPr>
            <a:spLocks noGrp="1"/>
          </p:cNvSpPr>
          <p:nvPr>
            <p:ph type="title"/>
          </p:nvPr>
        </p:nvSpPr>
        <p:spPr>
          <a:xfrm>
            <a:off x="152400" y="838200"/>
            <a:ext cx="8763000" cy="1143000"/>
          </a:xfrm>
        </p:spPr>
        <p:txBody>
          <a:bodyPr/>
          <a:lstStyle/>
          <a:p>
            <a:r>
              <a:rPr lang="en-CA" altLang="en-US" dirty="0">
                <a:ea typeface="MS PGothic"/>
              </a:rPr>
              <a:t>Issue 9.1.4:  </a:t>
            </a:r>
            <a:r>
              <a:rPr lang="en-CA" altLang="en-US" b="0" dirty="0">
                <a:ea typeface="MS PGothic"/>
              </a:rPr>
              <a:t>Terrestrial and Satellite Components of IMT in 2 GHz</a:t>
            </a:r>
          </a:p>
        </p:txBody>
      </p:sp>
      <p:graphicFrame>
        <p:nvGraphicFramePr>
          <p:cNvPr id="6" name="Object 5">
            <a:extLst>
              <a:ext uri="{FF2B5EF4-FFF2-40B4-BE49-F238E27FC236}">
                <a16:creationId xmlns:a16="http://schemas.microsoft.com/office/drawing/2014/main" id="{654BE934-726C-B046-A669-940FD3F8A7B0}"/>
              </a:ext>
            </a:extLst>
          </p:cNvPr>
          <p:cNvGraphicFramePr>
            <a:graphicFrameLocks noChangeAspect="1"/>
          </p:cNvGraphicFramePr>
          <p:nvPr>
            <p:extLst>
              <p:ext uri="{D42A27DB-BD31-4B8C-83A1-F6EECF244321}">
                <p14:modId xmlns:p14="http://schemas.microsoft.com/office/powerpoint/2010/main" val="50551913"/>
              </p:ext>
            </p:extLst>
          </p:nvPr>
        </p:nvGraphicFramePr>
        <p:xfrm>
          <a:off x="711200" y="2743200"/>
          <a:ext cx="3403600" cy="2463800"/>
        </p:xfrm>
        <a:graphic>
          <a:graphicData uri="http://schemas.openxmlformats.org/presentationml/2006/ole">
            <mc:AlternateContent xmlns:mc="http://schemas.openxmlformats.org/markup-compatibility/2006">
              <mc:Choice xmlns:v="urn:schemas-microsoft-com:vml" Requires="v">
                <p:oleObj spid="_x0000_s20530" name="Document" r:id="rId4" imgW="3403600" imgH="2463800" progId="Word.Document.8">
                  <p:embed/>
                </p:oleObj>
              </mc:Choice>
              <mc:Fallback>
                <p:oleObj name="Document" r:id="rId4" imgW="3403600" imgH="2463800" progId="Word.Document.8">
                  <p:embed/>
                  <p:pic>
                    <p:nvPicPr>
                      <p:cNvPr id="0" name=""/>
                      <p:cNvPicPr/>
                      <p:nvPr/>
                    </p:nvPicPr>
                    <p:blipFill>
                      <a:blip r:embed="rId5"/>
                      <a:stretch>
                        <a:fillRect/>
                      </a:stretch>
                    </p:blipFill>
                    <p:spPr>
                      <a:xfrm>
                        <a:off x="711200" y="2743200"/>
                        <a:ext cx="3403600" cy="2463800"/>
                      </a:xfrm>
                      <a:prstGeom prst="rect">
                        <a:avLst/>
                      </a:prstGeom>
                    </p:spPr>
                  </p:pic>
                </p:oleObj>
              </mc:Fallback>
            </mc:AlternateContent>
          </a:graphicData>
        </a:graphic>
      </p:graphicFrame>
    </p:spTree>
    <p:extLst>
      <p:ext uri="{BB962C8B-B14F-4D97-AF65-F5344CB8AC3E}">
        <p14:creationId xmlns:p14="http://schemas.microsoft.com/office/powerpoint/2010/main" val="29260511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p:cNvSpPr>
          <p:nvPr>
            <p:ph type="title"/>
          </p:nvPr>
        </p:nvSpPr>
        <p:spPr>
          <a:xfrm>
            <a:off x="152400" y="914400"/>
            <a:ext cx="8991600" cy="815975"/>
          </a:xfrm>
        </p:spPr>
        <p:txBody>
          <a:bodyPr/>
          <a:lstStyle/>
          <a:p>
            <a:r>
              <a:rPr lang="en-CA" altLang="en-US" dirty="0">
                <a:ea typeface="MS PGothic"/>
              </a:rPr>
              <a:t>Issue 9.1.7:  </a:t>
            </a:r>
            <a:r>
              <a:rPr lang="en-CA" b="0" dirty="0"/>
              <a:t>Unauthorized operation of earth station terminals </a:t>
            </a:r>
            <a:endParaRPr lang="en-US" altLang="en-US" dirty="0">
              <a:ea typeface="MS PGothic"/>
            </a:endParaRPr>
          </a:p>
        </p:txBody>
      </p:sp>
      <p:sp>
        <p:nvSpPr>
          <p:cNvPr id="103426" name="Rectangle 3"/>
          <p:cNvSpPr>
            <a:spLocks noGrp="1"/>
          </p:cNvSpPr>
          <p:nvPr>
            <p:ph type="body" idx="1"/>
          </p:nvPr>
        </p:nvSpPr>
        <p:spPr>
          <a:xfrm>
            <a:off x="533400" y="1778000"/>
            <a:ext cx="8229600" cy="4699000"/>
          </a:xfrm>
        </p:spPr>
        <p:txBody>
          <a:bodyPr/>
          <a:lstStyle/>
          <a:p>
            <a:pPr>
              <a:lnSpc>
                <a:spcPct val="90000"/>
              </a:lnSpc>
            </a:pPr>
            <a:r>
              <a:rPr lang="en-CA" b="1" dirty="0">
                <a:ea typeface="MS PGothic"/>
              </a:rPr>
              <a:t>Preliminary Proposal</a:t>
            </a:r>
          </a:p>
          <a:p>
            <a:r>
              <a:rPr lang="en-US" b="1" dirty="0"/>
              <a:t>United States of America</a:t>
            </a:r>
          </a:p>
          <a:p>
            <a:pPr eaLnBrk="1" hangingPunct="1">
              <a:spcBef>
                <a:spcPct val="0"/>
              </a:spcBef>
            </a:pPr>
            <a:endParaRPr lang="en-US" altLang="en-US" sz="1600" i="1" dirty="0">
              <a:solidFill>
                <a:srgbClr val="FF0000"/>
              </a:solidFill>
              <a:ea typeface="Arial Unicode MS" pitchFamily="34" charset="-128"/>
              <a:cs typeface="Arial Unicode MS" pitchFamily="34" charset="-128"/>
            </a:endParaRPr>
          </a:p>
          <a:p>
            <a:pPr eaLnBrk="1" hangingPunct="1">
              <a:spcBef>
                <a:spcPct val="0"/>
              </a:spcBef>
            </a:pPr>
            <a:endParaRPr lang="en-US" altLang="en-US" sz="1600" i="1" dirty="0">
              <a:solidFill>
                <a:srgbClr val="FF0000"/>
              </a:solidFill>
              <a:ea typeface="Arial Unicode MS" pitchFamily="34" charset="-128"/>
              <a:cs typeface="Arial Unicode MS" pitchFamily="34" charset="-128"/>
            </a:endParaRPr>
          </a:p>
          <a:p>
            <a:pPr eaLnBrk="1" hangingPunct="1">
              <a:spcBef>
                <a:spcPct val="0"/>
              </a:spcBef>
            </a:pPr>
            <a:endParaRPr lang="en-US" altLang="en-US" sz="1600" i="1" dirty="0">
              <a:solidFill>
                <a:srgbClr val="FF0000"/>
              </a:solidFill>
              <a:ea typeface="Arial Unicode MS" pitchFamily="34" charset="-128"/>
              <a:cs typeface="Arial Unicode MS" pitchFamily="34" charset="-128"/>
            </a:endParaRPr>
          </a:p>
          <a:p>
            <a:pPr eaLnBrk="1" hangingPunct="1">
              <a:spcBef>
                <a:spcPct val="0"/>
              </a:spcBef>
            </a:pPr>
            <a:endParaRPr lang="en-US" altLang="en-US" sz="1600" i="1" dirty="0">
              <a:solidFill>
                <a:srgbClr val="FF0000"/>
              </a:solidFill>
              <a:ea typeface="Arial Unicode MS" pitchFamily="34" charset="-128"/>
              <a:cs typeface="Arial Unicode MS" pitchFamily="34" charset="-128"/>
            </a:endParaRPr>
          </a:p>
          <a:p>
            <a:pPr eaLnBrk="1" hangingPunct="1">
              <a:spcBef>
                <a:spcPct val="0"/>
              </a:spcBef>
            </a:pPr>
            <a:endParaRPr lang="en-US" altLang="en-US" sz="1600" i="1" dirty="0">
              <a:solidFill>
                <a:srgbClr val="FF0000"/>
              </a:solidFill>
              <a:ea typeface="Arial Unicode MS" pitchFamily="34" charset="-128"/>
              <a:cs typeface="Arial Unicode MS" pitchFamily="34" charset="-128"/>
            </a:endParaRPr>
          </a:p>
          <a:p>
            <a:pPr eaLnBrk="1" hangingPunct="1">
              <a:spcBef>
                <a:spcPct val="0"/>
              </a:spcBef>
            </a:pPr>
            <a:endParaRPr lang="en-US" altLang="en-US" sz="1600" i="1" dirty="0">
              <a:solidFill>
                <a:srgbClr val="FF0000"/>
              </a:solidFill>
              <a:ea typeface="Arial Unicode MS" pitchFamily="34" charset="-128"/>
              <a:cs typeface="Arial Unicode MS" pitchFamily="34" charset="-128"/>
            </a:endParaRPr>
          </a:p>
          <a:p>
            <a:pPr eaLnBrk="1" hangingPunct="1">
              <a:spcBef>
                <a:spcPct val="0"/>
              </a:spcBef>
            </a:pPr>
            <a:endParaRPr lang="en-US" altLang="en-US" sz="1600" i="1" dirty="0">
              <a:solidFill>
                <a:srgbClr val="FF0000"/>
              </a:solidFill>
              <a:ea typeface="Arial Unicode MS" pitchFamily="34" charset="-128"/>
              <a:cs typeface="Arial Unicode MS" pitchFamily="34" charset="-128"/>
            </a:endParaRPr>
          </a:p>
          <a:p>
            <a:pPr eaLnBrk="1" hangingPunct="1">
              <a:spcBef>
                <a:spcPct val="0"/>
              </a:spcBef>
            </a:pPr>
            <a:endParaRPr lang="en-US" altLang="en-US" sz="1600" i="1" dirty="0">
              <a:solidFill>
                <a:srgbClr val="FF0000"/>
              </a:solidFill>
              <a:ea typeface="Arial Unicode MS" pitchFamily="34" charset="-128"/>
              <a:cs typeface="Arial Unicode MS" pitchFamily="34" charset="-128"/>
            </a:endParaRPr>
          </a:p>
          <a:p>
            <a:pPr eaLnBrk="1" hangingPunct="1">
              <a:spcBef>
                <a:spcPct val="0"/>
              </a:spcBef>
            </a:pPr>
            <a:endParaRPr lang="en-US" altLang="en-US" sz="1600" i="1" dirty="0">
              <a:solidFill>
                <a:srgbClr val="FF0000"/>
              </a:solidFill>
              <a:ea typeface="Arial Unicode MS" pitchFamily="34" charset="-128"/>
              <a:cs typeface="Arial Unicode MS" pitchFamily="34" charset="-128"/>
            </a:endParaRPr>
          </a:p>
          <a:p>
            <a:pPr eaLnBrk="1" hangingPunct="1">
              <a:spcBef>
                <a:spcPct val="0"/>
              </a:spcBef>
            </a:pPr>
            <a:endParaRPr lang="en-US" altLang="en-US" sz="1600" i="1" dirty="0">
              <a:solidFill>
                <a:srgbClr val="FF0000"/>
              </a:solidFill>
              <a:ea typeface="Arial Unicode MS" pitchFamily="34" charset="-128"/>
              <a:cs typeface="Arial Unicode MS" pitchFamily="34" charset="-128"/>
            </a:endParaRPr>
          </a:p>
          <a:p>
            <a:pPr eaLnBrk="1" hangingPunct="1">
              <a:spcBef>
                <a:spcPct val="0"/>
              </a:spcBef>
            </a:pPr>
            <a:endParaRPr lang="en-US" altLang="en-US" sz="1600" i="1" dirty="0">
              <a:solidFill>
                <a:srgbClr val="FF0000"/>
              </a:solidFill>
              <a:ea typeface="Arial Unicode MS" pitchFamily="34" charset="-128"/>
              <a:cs typeface="Arial Unicode MS" pitchFamily="34" charset="-128"/>
            </a:endParaRPr>
          </a:p>
          <a:p>
            <a:pPr eaLnBrk="1" hangingPunct="1">
              <a:spcBef>
                <a:spcPct val="0"/>
              </a:spcBef>
            </a:pPr>
            <a:endParaRPr lang="en-US" altLang="en-US" sz="1600" i="1" dirty="0">
              <a:solidFill>
                <a:srgbClr val="FF0000"/>
              </a:solidFill>
              <a:ea typeface="Arial Unicode MS" pitchFamily="34" charset="-128"/>
              <a:cs typeface="Arial Unicode MS" pitchFamily="34" charset="-128"/>
            </a:endParaRPr>
          </a:p>
          <a:p>
            <a:pPr eaLnBrk="1" hangingPunct="1">
              <a:spcBef>
                <a:spcPct val="0"/>
              </a:spcBef>
            </a:pPr>
            <a:r>
              <a:rPr lang="en-US" altLang="en-US" sz="1800" i="1" dirty="0">
                <a:ea typeface="Arial Unicode MS" pitchFamily="34" charset="-128"/>
                <a:cs typeface="Arial Unicode MS" pitchFamily="34" charset="-128"/>
              </a:rPr>
              <a:t>Issue Coordinator: </a:t>
            </a:r>
            <a:r>
              <a:rPr lang="x-none" sz="1800" dirty="0"/>
              <a:t>Hugo Mario TRIVIÑO</a:t>
            </a:r>
            <a:r>
              <a:rPr lang="en-US" sz="1800" dirty="0"/>
              <a:t> (Colombia) </a:t>
            </a:r>
            <a:r>
              <a:rPr lang="x-none" sz="1800" u="sng" dirty="0">
                <a:hlinkClick r:id="rId4"/>
              </a:rPr>
              <a:t>htrivino@mintic.gov.co</a:t>
            </a:r>
            <a:r>
              <a:rPr lang="en-US" sz="1800" dirty="0"/>
              <a:t> </a:t>
            </a:r>
            <a:endParaRPr lang="en-CA" sz="1800" i="1" dirty="0">
              <a:ea typeface="Arial Unicode MS" pitchFamily="34" charset="-128"/>
              <a:cs typeface="Arial Unicode MS" pitchFamily="34" charset="-128"/>
            </a:endParaRPr>
          </a:p>
        </p:txBody>
      </p:sp>
      <p:sp>
        <p:nvSpPr>
          <p:cNvPr id="103427" name="Slide Number Placeholder 3"/>
          <p:cNvSpPr>
            <a:spLocks noGrp="1"/>
          </p:cNvSpPr>
          <p:nvPr>
            <p:ph type="sldNum" sz="quarter" idx="11"/>
          </p:nvPr>
        </p:nvSpPr>
        <p:spPr bwMode="auto">
          <a:noFill/>
          <a:ln>
            <a:miter lim="800000"/>
            <a:headEnd/>
            <a:tailEnd/>
          </a:ln>
        </p:spPr>
        <p:txBody>
          <a:bodyPr/>
          <a:lstStyle/>
          <a:p>
            <a:fld id="{85D1F5E2-2093-4013-9350-EBB6CC8B1AC7}" type="slidenum">
              <a:rPr lang="en-US" smtClean="0">
                <a:ea typeface="MS PGothic"/>
                <a:cs typeface="MS PGothic"/>
              </a:rPr>
              <a:pPr/>
              <a:t>65</a:t>
            </a:fld>
            <a:endParaRPr lang="en-US">
              <a:ea typeface="MS PGothic"/>
              <a:cs typeface="MS PGothic"/>
            </a:endParaRPr>
          </a:p>
        </p:txBody>
      </p:sp>
      <p:graphicFrame>
        <p:nvGraphicFramePr>
          <p:cNvPr id="2" name="Object 1">
            <a:extLst>
              <a:ext uri="{FF2B5EF4-FFF2-40B4-BE49-F238E27FC236}">
                <a16:creationId xmlns:a16="http://schemas.microsoft.com/office/drawing/2014/main" id="{27248BD4-A52C-6F4F-AD20-C09FA971A845}"/>
              </a:ext>
            </a:extLst>
          </p:cNvPr>
          <p:cNvGraphicFramePr>
            <a:graphicFrameLocks noChangeAspect="1"/>
          </p:cNvGraphicFramePr>
          <p:nvPr>
            <p:extLst>
              <p:ext uri="{D42A27DB-BD31-4B8C-83A1-F6EECF244321}">
                <p14:modId xmlns:p14="http://schemas.microsoft.com/office/powerpoint/2010/main" val="1345532157"/>
              </p:ext>
            </p:extLst>
          </p:nvPr>
        </p:nvGraphicFramePr>
        <p:xfrm>
          <a:off x="673100" y="2743200"/>
          <a:ext cx="3289300" cy="2298700"/>
        </p:xfrm>
        <a:graphic>
          <a:graphicData uri="http://schemas.openxmlformats.org/presentationml/2006/ole">
            <mc:AlternateContent xmlns:mc="http://schemas.openxmlformats.org/markup-compatibility/2006">
              <mc:Choice xmlns:v="urn:schemas-microsoft-com:vml" Requires="v">
                <p:oleObj spid="_x0000_s16438" name="Document" r:id="rId5" imgW="3289300" imgH="2298700" progId="Word.Document.8">
                  <p:embed/>
                </p:oleObj>
              </mc:Choice>
              <mc:Fallback>
                <p:oleObj name="Document" r:id="rId5" imgW="3289300" imgH="2298700" progId="Word.Document.8">
                  <p:embed/>
                  <p:pic>
                    <p:nvPicPr>
                      <p:cNvPr id="0" name=""/>
                      <p:cNvPicPr/>
                      <p:nvPr/>
                    </p:nvPicPr>
                    <p:blipFill>
                      <a:blip r:embed="rId6"/>
                      <a:stretch>
                        <a:fillRect/>
                      </a:stretch>
                    </p:blipFill>
                    <p:spPr>
                      <a:xfrm>
                        <a:off x="673100" y="2743200"/>
                        <a:ext cx="3289300" cy="2298700"/>
                      </a:xfrm>
                      <a:prstGeom prst="rect">
                        <a:avLst/>
                      </a:prstGeom>
                    </p:spPr>
                  </p:pic>
                </p:oleObj>
              </mc:Fallback>
            </mc:AlternateContent>
          </a:graphicData>
        </a:graphic>
      </p:graphicFrame>
    </p:spTree>
    <p:extLst>
      <p:ext uri="{BB962C8B-B14F-4D97-AF65-F5344CB8AC3E}">
        <p14:creationId xmlns:p14="http://schemas.microsoft.com/office/powerpoint/2010/main" val="12110498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p:cNvSpPr>
          <p:nvPr>
            <p:ph type="title"/>
          </p:nvPr>
        </p:nvSpPr>
        <p:spPr>
          <a:xfrm>
            <a:off x="152400" y="914400"/>
            <a:ext cx="8991600" cy="815975"/>
          </a:xfrm>
        </p:spPr>
        <p:txBody>
          <a:bodyPr/>
          <a:lstStyle/>
          <a:p>
            <a:r>
              <a:rPr lang="en-CA" altLang="en-US" dirty="0">
                <a:ea typeface="MS PGothic"/>
              </a:rPr>
              <a:t>Issue 9.1.7:  </a:t>
            </a:r>
            <a:r>
              <a:rPr lang="en-CA" b="0" dirty="0"/>
              <a:t>Unauthorized operation of earth station terminals </a:t>
            </a:r>
            <a:endParaRPr lang="en-US" altLang="en-US" dirty="0">
              <a:ea typeface="MS PGothic"/>
            </a:endParaRPr>
          </a:p>
        </p:txBody>
      </p:sp>
      <p:sp>
        <p:nvSpPr>
          <p:cNvPr id="103426" name="Rectangle 3"/>
          <p:cNvSpPr>
            <a:spLocks noGrp="1"/>
          </p:cNvSpPr>
          <p:nvPr>
            <p:ph type="body" idx="1"/>
          </p:nvPr>
        </p:nvSpPr>
        <p:spPr>
          <a:xfrm>
            <a:off x="533400" y="1730375"/>
            <a:ext cx="8229600" cy="4699000"/>
          </a:xfrm>
        </p:spPr>
        <p:txBody>
          <a:bodyPr/>
          <a:lstStyle/>
          <a:p>
            <a:pPr>
              <a:lnSpc>
                <a:spcPct val="90000"/>
              </a:lnSpc>
            </a:pPr>
            <a:r>
              <a:rPr lang="en-CA" b="1" dirty="0">
                <a:ea typeface="MS PGothic"/>
              </a:rPr>
              <a:t>Preliminary Proposal</a:t>
            </a:r>
          </a:p>
          <a:p>
            <a:r>
              <a:rPr lang="en-US" b="1" dirty="0"/>
              <a:t>United States of America</a:t>
            </a:r>
          </a:p>
          <a:p>
            <a:pPr eaLnBrk="1" hangingPunct="1">
              <a:spcBef>
                <a:spcPct val="0"/>
              </a:spcBef>
            </a:pPr>
            <a:endParaRPr lang="en-US" altLang="en-US" sz="1600" i="1" dirty="0">
              <a:solidFill>
                <a:srgbClr val="FF0000"/>
              </a:solidFill>
              <a:ea typeface="Arial Unicode MS" pitchFamily="34" charset="-128"/>
              <a:cs typeface="Arial Unicode MS" pitchFamily="34" charset="-128"/>
            </a:endParaRPr>
          </a:p>
          <a:p>
            <a:pPr eaLnBrk="1" hangingPunct="1">
              <a:spcBef>
                <a:spcPct val="0"/>
              </a:spcBef>
            </a:pPr>
            <a:endParaRPr lang="en-US" altLang="en-US" sz="1600" i="1" dirty="0">
              <a:solidFill>
                <a:srgbClr val="FF0000"/>
              </a:solidFill>
              <a:ea typeface="Arial Unicode MS" pitchFamily="34" charset="-128"/>
              <a:cs typeface="Arial Unicode MS" pitchFamily="34" charset="-128"/>
            </a:endParaRPr>
          </a:p>
          <a:p>
            <a:pPr eaLnBrk="1" hangingPunct="1">
              <a:spcBef>
                <a:spcPct val="0"/>
              </a:spcBef>
            </a:pPr>
            <a:endParaRPr lang="en-US" altLang="en-US" sz="1600" i="1" dirty="0">
              <a:solidFill>
                <a:srgbClr val="FF0000"/>
              </a:solidFill>
              <a:ea typeface="Arial Unicode MS" pitchFamily="34" charset="-128"/>
              <a:cs typeface="Arial Unicode MS" pitchFamily="34" charset="-128"/>
            </a:endParaRPr>
          </a:p>
          <a:p>
            <a:pPr eaLnBrk="1" hangingPunct="1">
              <a:spcBef>
                <a:spcPct val="0"/>
              </a:spcBef>
            </a:pPr>
            <a:endParaRPr lang="en-US" altLang="en-US" sz="1600" i="1" dirty="0">
              <a:solidFill>
                <a:srgbClr val="FF0000"/>
              </a:solidFill>
              <a:ea typeface="Arial Unicode MS" pitchFamily="34" charset="-128"/>
              <a:cs typeface="Arial Unicode MS" pitchFamily="34" charset="-128"/>
            </a:endParaRPr>
          </a:p>
          <a:p>
            <a:pPr eaLnBrk="1" hangingPunct="1">
              <a:spcBef>
                <a:spcPct val="0"/>
              </a:spcBef>
            </a:pPr>
            <a:endParaRPr lang="en-US" altLang="en-US" sz="1600" i="1" dirty="0">
              <a:solidFill>
                <a:srgbClr val="FF0000"/>
              </a:solidFill>
              <a:ea typeface="Arial Unicode MS" pitchFamily="34" charset="-128"/>
              <a:cs typeface="Arial Unicode MS" pitchFamily="34" charset="-128"/>
            </a:endParaRPr>
          </a:p>
          <a:p>
            <a:pPr eaLnBrk="1" hangingPunct="1">
              <a:spcBef>
                <a:spcPct val="0"/>
              </a:spcBef>
            </a:pPr>
            <a:endParaRPr lang="en-US" altLang="en-US" sz="1600" i="1" dirty="0">
              <a:solidFill>
                <a:srgbClr val="FF0000"/>
              </a:solidFill>
              <a:ea typeface="Arial Unicode MS" pitchFamily="34" charset="-128"/>
              <a:cs typeface="Arial Unicode MS" pitchFamily="34" charset="-128"/>
            </a:endParaRPr>
          </a:p>
          <a:p>
            <a:pPr eaLnBrk="1" hangingPunct="1">
              <a:spcBef>
                <a:spcPct val="0"/>
              </a:spcBef>
            </a:pPr>
            <a:endParaRPr lang="en-US" altLang="en-US" sz="1600" i="1" dirty="0">
              <a:solidFill>
                <a:srgbClr val="FF0000"/>
              </a:solidFill>
              <a:ea typeface="Arial Unicode MS" pitchFamily="34" charset="-128"/>
              <a:cs typeface="Arial Unicode MS" pitchFamily="34" charset="-128"/>
            </a:endParaRPr>
          </a:p>
          <a:p>
            <a:pPr eaLnBrk="1" hangingPunct="1">
              <a:spcBef>
                <a:spcPct val="0"/>
              </a:spcBef>
            </a:pPr>
            <a:endParaRPr lang="en-US" altLang="en-US" sz="1600" i="1" dirty="0">
              <a:solidFill>
                <a:srgbClr val="FF0000"/>
              </a:solidFill>
              <a:ea typeface="Arial Unicode MS" pitchFamily="34" charset="-128"/>
              <a:cs typeface="Arial Unicode MS" pitchFamily="34" charset="-128"/>
            </a:endParaRPr>
          </a:p>
          <a:p>
            <a:pPr eaLnBrk="1" hangingPunct="1">
              <a:spcBef>
                <a:spcPct val="0"/>
              </a:spcBef>
            </a:pPr>
            <a:endParaRPr lang="en-US" altLang="en-US" sz="1600" i="1" dirty="0">
              <a:solidFill>
                <a:srgbClr val="FF0000"/>
              </a:solidFill>
              <a:ea typeface="Arial Unicode MS" pitchFamily="34" charset="-128"/>
              <a:cs typeface="Arial Unicode MS" pitchFamily="34" charset="-128"/>
            </a:endParaRPr>
          </a:p>
          <a:p>
            <a:pPr eaLnBrk="1" hangingPunct="1">
              <a:spcBef>
                <a:spcPct val="0"/>
              </a:spcBef>
            </a:pPr>
            <a:endParaRPr lang="en-US" altLang="en-US" sz="1600" i="1" dirty="0">
              <a:solidFill>
                <a:srgbClr val="FF0000"/>
              </a:solidFill>
              <a:ea typeface="Arial Unicode MS" pitchFamily="34" charset="-128"/>
              <a:cs typeface="Arial Unicode MS" pitchFamily="34" charset="-128"/>
            </a:endParaRPr>
          </a:p>
          <a:p>
            <a:pPr eaLnBrk="1" hangingPunct="1">
              <a:spcBef>
                <a:spcPct val="0"/>
              </a:spcBef>
            </a:pPr>
            <a:endParaRPr lang="en-US" altLang="en-US" sz="1600" i="1" dirty="0">
              <a:solidFill>
                <a:srgbClr val="FF0000"/>
              </a:solidFill>
              <a:ea typeface="Arial Unicode MS" pitchFamily="34" charset="-128"/>
              <a:cs typeface="Arial Unicode MS" pitchFamily="34" charset="-128"/>
            </a:endParaRPr>
          </a:p>
          <a:p>
            <a:pPr eaLnBrk="1" hangingPunct="1">
              <a:spcBef>
                <a:spcPct val="0"/>
              </a:spcBef>
            </a:pPr>
            <a:endParaRPr lang="en-US" altLang="en-US" sz="1600" i="1" dirty="0">
              <a:solidFill>
                <a:srgbClr val="FF0000"/>
              </a:solidFill>
              <a:ea typeface="Arial Unicode MS" pitchFamily="34" charset="-128"/>
              <a:cs typeface="Arial Unicode MS" pitchFamily="34" charset="-128"/>
            </a:endParaRPr>
          </a:p>
          <a:p>
            <a:pPr eaLnBrk="1" hangingPunct="1">
              <a:spcBef>
                <a:spcPct val="0"/>
              </a:spcBef>
            </a:pPr>
            <a:r>
              <a:rPr lang="en-US" altLang="en-US" sz="1800" i="1" dirty="0">
                <a:ea typeface="Arial Unicode MS" pitchFamily="34" charset="-128"/>
                <a:cs typeface="Arial Unicode MS" pitchFamily="34" charset="-128"/>
              </a:rPr>
              <a:t>Issue Coordinator: </a:t>
            </a:r>
            <a:r>
              <a:rPr lang="x-none" sz="1800" dirty="0"/>
              <a:t>Hugo Mario TRIVIÑO</a:t>
            </a:r>
            <a:r>
              <a:rPr lang="en-US" sz="1800" dirty="0"/>
              <a:t> (Colombia) </a:t>
            </a:r>
            <a:r>
              <a:rPr lang="x-none" sz="1800" u="sng" dirty="0">
                <a:hlinkClick r:id="rId4"/>
              </a:rPr>
              <a:t>htrivino@mintic.gov.co</a:t>
            </a:r>
            <a:r>
              <a:rPr lang="en-US" sz="1800" dirty="0"/>
              <a:t> </a:t>
            </a:r>
            <a:endParaRPr lang="en-CA" sz="1800" i="1" dirty="0">
              <a:ea typeface="Arial Unicode MS" pitchFamily="34" charset="-128"/>
              <a:cs typeface="Arial Unicode MS" pitchFamily="34" charset="-128"/>
            </a:endParaRPr>
          </a:p>
        </p:txBody>
      </p:sp>
      <p:sp>
        <p:nvSpPr>
          <p:cNvPr id="103427" name="Slide Number Placeholder 3"/>
          <p:cNvSpPr>
            <a:spLocks noGrp="1"/>
          </p:cNvSpPr>
          <p:nvPr>
            <p:ph type="sldNum" sz="quarter" idx="11"/>
          </p:nvPr>
        </p:nvSpPr>
        <p:spPr bwMode="auto">
          <a:noFill/>
          <a:ln>
            <a:miter lim="800000"/>
            <a:headEnd/>
            <a:tailEnd/>
          </a:ln>
        </p:spPr>
        <p:txBody>
          <a:bodyPr/>
          <a:lstStyle/>
          <a:p>
            <a:fld id="{85D1F5E2-2093-4013-9350-EBB6CC8B1AC7}" type="slidenum">
              <a:rPr lang="en-US" smtClean="0">
                <a:ea typeface="MS PGothic"/>
                <a:cs typeface="MS PGothic"/>
              </a:rPr>
              <a:pPr/>
              <a:t>66</a:t>
            </a:fld>
            <a:endParaRPr lang="en-US">
              <a:ea typeface="MS PGothic"/>
              <a:cs typeface="MS PGothic"/>
            </a:endParaRPr>
          </a:p>
        </p:txBody>
      </p:sp>
      <p:graphicFrame>
        <p:nvGraphicFramePr>
          <p:cNvPr id="2" name="Object 1">
            <a:extLst>
              <a:ext uri="{FF2B5EF4-FFF2-40B4-BE49-F238E27FC236}">
                <a16:creationId xmlns:a16="http://schemas.microsoft.com/office/drawing/2014/main" id="{27248BD4-A52C-6F4F-AD20-C09FA971A845}"/>
              </a:ext>
            </a:extLst>
          </p:cNvPr>
          <p:cNvGraphicFramePr>
            <a:graphicFrameLocks noChangeAspect="1"/>
          </p:cNvGraphicFramePr>
          <p:nvPr>
            <p:extLst>
              <p:ext uri="{D42A27DB-BD31-4B8C-83A1-F6EECF244321}">
                <p14:modId xmlns:p14="http://schemas.microsoft.com/office/powerpoint/2010/main" val="1055908823"/>
              </p:ext>
            </p:extLst>
          </p:nvPr>
        </p:nvGraphicFramePr>
        <p:xfrm>
          <a:off x="673100" y="2533650"/>
          <a:ext cx="3289300" cy="2298700"/>
        </p:xfrm>
        <a:graphic>
          <a:graphicData uri="http://schemas.openxmlformats.org/presentationml/2006/ole">
            <mc:AlternateContent xmlns:mc="http://schemas.openxmlformats.org/markup-compatibility/2006">
              <mc:Choice xmlns:v="urn:schemas-microsoft-com:vml" Requires="v">
                <p:oleObj spid="_x0000_s18481" name="Document" r:id="rId5" imgW="3289300" imgH="2298700" progId="Word.Document.8">
                  <p:embed/>
                </p:oleObj>
              </mc:Choice>
              <mc:Fallback>
                <p:oleObj name="Document" r:id="rId5" imgW="3289300" imgH="2298700" progId="Word.Document.8">
                  <p:embed/>
                  <p:pic>
                    <p:nvPicPr>
                      <p:cNvPr id="2" name="Object 1">
                        <a:extLst>
                          <a:ext uri="{FF2B5EF4-FFF2-40B4-BE49-F238E27FC236}">
                            <a16:creationId xmlns:a16="http://schemas.microsoft.com/office/drawing/2014/main" id="{27248BD4-A52C-6F4F-AD20-C09FA971A845}"/>
                          </a:ext>
                        </a:extLst>
                      </p:cNvPr>
                      <p:cNvPicPr/>
                      <p:nvPr/>
                    </p:nvPicPr>
                    <p:blipFill>
                      <a:blip r:embed="rId6"/>
                      <a:stretch>
                        <a:fillRect/>
                      </a:stretch>
                    </p:blipFill>
                    <p:spPr>
                      <a:xfrm>
                        <a:off x="673100" y="2533650"/>
                        <a:ext cx="3289300" cy="2298700"/>
                      </a:xfrm>
                      <a:prstGeom prst="rect">
                        <a:avLst/>
                      </a:prstGeom>
                    </p:spPr>
                  </p:pic>
                </p:oleObj>
              </mc:Fallback>
            </mc:AlternateContent>
          </a:graphicData>
        </a:graphic>
      </p:graphicFrame>
    </p:spTree>
    <p:extLst>
      <p:ext uri="{BB962C8B-B14F-4D97-AF65-F5344CB8AC3E}">
        <p14:creationId xmlns:p14="http://schemas.microsoft.com/office/powerpoint/2010/main" val="18093166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p:cNvSpPr>
          <p:nvPr>
            <p:ph type="title" idx="4294967295"/>
          </p:nvPr>
        </p:nvSpPr>
        <p:spPr>
          <a:xfrm>
            <a:off x="152400" y="685801"/>
            <a:ext cx="8597900" cy="1174750"/>
          </a:xfrm>
        </p:spPr>
        <p:txBody>
          <a:bodyPr/>
          <a:lstStyle/>
          <a:p>
            <a:r>
              <a:rPr lang="en-CA" altLang="en-US" sz="2400" dirty="0">
                <a:ea typeface="MS PGothic"/>
              </a:rPr>
              <a:t>Agenda Item 10:  </a:t>
            </a:r>
            <a:r>
              <a:rPr lang="en-CA" altLang="en-US" sz="2400" i="1" dirty="0">
                <a:ea typeface="MS PGothic"/>
              </a:rPr>
              <a:t>Agenda Items for WRC-23</a:t>
            </a:r>
            <a:endParaRPr lang="en-US" altLang="en-US" sz="2400" i="1" dirty="0">
              <a:ea typeface="MS PGothic"/>
            </a:endParaRPr>
          </a:p>
        </p:txBody>
      </p:sp>
      <p:sp>
        <p:nvSpPr>
          <p:cNvPr id="61442" name="Rectangle 3"/>
          <p:cNvSpPr>
            <a:spLocks noGrp="1"/>
          </p:cNvSpPr>
          <p:nvPr>
            <p:ph type="body" idx="4294967295"/>
          </p:nvPr>
        </p:nvSpPr>
        <p:spPr>
          <a:xfrm>
            <a:off x="546100" y="1676399"/>
            <a:ext cx="8597900" cy="4953001"/>
          </a:xfrm>
        </p:spPr>
        <p:txBody>
          <a:bodyPr/>
          <a:lstStyle/>
          <a:p>
            <a:pPr marL="0" indent="0">
              <a:lnSpc>
                <a:spcPct val="80000"/>
              </a:lnSpc>
              <a:buNone/>
            </a:pPr>
            <a:r>
              <a:rPr lang="en-CA" sz="2400" b="1" dirty="0">
                <a:ea typeface="MS PGothic"/>
              </a:rPr>
              <a:t>Preliminary Proposal – </a:t>
            </a:r>
            <a:r>
              <a:rPr lang="en-US" sz="2400" b="1" dirty="0"/>
              <a:t>the use of the frequency bands 17.7-20.2 GHz and 27.5-29.1 GHz and 29.5-30.0 GHz by earth stations on mobile platforms communicating with non-geostationary space stations in the fixed-satellite service</a:t>
            </a:r>
            <a:endParaRPr lang="en-CA" sz="2400" b="1" dirty="0">
              <a:ea typeface="MS PGothic"/>
            </a:endParaRPr>
          </a:p>
          <a:p>
            <a:pPr>
              <a:lnSpc>
                <a:spcPct val="80000"/>
              </a:lnSpc>
              <a:buFont typeface="Arial" charset="0"/>
              <a:buNone/>
            </a:pPr>
            <a:r>
              <a:rPr lang="en-US" sz="2400" b="1" dirty="0"/>
              <a:t>CANADA</a:t>
            </a:r>
          </a:p>
          <a:p>
            <a:pPr>
              <a:lnSpc>
                <a:spcPct val="80000"/>
              </a:lnSpc>
              <a:buNone/>
            </a:pPr>
            <a:endParaRPr lang="en-US" sz="2000" b="1" dirty="0">
              <a:ea typeface="MS PGothic"/>
            </a:endParaRPr>
          </a:p>
          <a:p>
            <a:pPr>
              <a:lnSpc>
                <a:spcPct val="80000"/>
              </a:lnSpc>
              <a:buNone/>
            </a:pPr>
            <a:endParaRPr lang="en-CA" sz="2400" b="1" dirty="0">
              <a:ea typeface="MS PGothic"/>
            </a:endParaRPr>
          </a:p>
          <a:p>
            <a:pPr>
              <a:lnSpc>
                <a:spcPct val="80000"/>
              </a:lnSpc>
              <a:buNone/>
            </a:pPr>
            <a:endParaRPr lang="en-CA" altLang="en-US" sz="2400" i="1" dirty="0">
              <a:solidFill>
                <a:srgbClr val="FF0000"/>
              </a:solidFill>
              <a:ea typeface="MS PGothic"/>
            </a:endParaRPr>
          </a:p>
          <a:p>
            <a:pPr>
              <a:lnSpc>
                <a:spcPct val="80000"/>
              </a:lnSpc>
              <a:buNone/>
            </a:pPr>
            <a:endParaRPr lang="en-CA" altLang="en-US" sz="2400" i="1" dirty="0">
              <a:solidFill>
                <a:srgbClr val="FF0000"/>
              </a:solidFill>
              <a:ea typeface="MS PGothic"/>
            </a:endParaRPr>
          </a:p>
          <a:p>
            <a:pPr>
              <a:lnSpc>
                <a:spcPct val="80000"/>
              </a:lnSpc>
              <a:buNone/>
            </a:pPr>
            <a:endParaRPr lang="en-CA" altLang="en-US" sz="2400" i="1" dirty="0">
              <a:solidFill>
                <a:srgbClr val="FF0000"/>
              </a:solidFill>
              <a:ea typeface="MS PGothic"/>
            </a:endParaRPr>
          </a:p>
          <a:p>
            <a:pPr>
              <a:lnSpc>
                <a:spcPct val="80000"/>
              </a:lnSpc>
              <a:buNone/>
            </a:pPr>
            <a:endParaRPr lang="en-CA" altLang="en-US" sz="2400" i="1" dirty="0">
              <a:solidFill>
                <a:srgbClr val="FF0000"/>
              </a:solidFill>
              <a:ea typeface="MS PGothic"/>
            </a:endParaRPr>
          </a:p>
          <a:p>
            <a:pPr>
              <a:lnSpc>
                <a:spcPct val="80000"/>
              </a:lnSpc>
              <a:buNone/>
            </a:pPr>
            <a:endParaRPr lang="en-CA" altLang="en-US" sz="2400" i="1" dirty="0">
              <a:solidFill>
                <a:srgbClr val="FF0000"/>
              </a:solidFill>
              <a:ea typeface="MS PGothic"/>
            </a:endParaRPr>
          </a:p>
          <a:p>
            <a:pPr>
              <a:lnSpc>
                <a:spcPct val="80000"/>
              </a:lnSpc>
              <a:buNone/>
            </a:pPr>
            <a:r>
              <a:rPr lang="pt-BR" sz="1800" i="1" dirty="0" err="1"/>
              <a:t>Coordinator</a:t>
            </a:r>
            <a:r>
              <a:rPr lang="pt-BR" sz="1800" i="1" dirty="0"/>
              <a:t>: </a:t>
            </a:r>
            <a:r>
              <a:rPr lang="pt-BR" sz="1800" dirty="0"/>
              <a:t>Martha SUAREZ – CLM – </a:t>
            </a:r>
            <a:r>
              <a:rPr lang="pt-BR" sz="1800" u="sng" dirty="0">
                <a:hlinkClick r:id="rId4"/>
              </a:rPr>
              <a:t>martha.suarez@ane.gov.co</a:t>
            </a:r>
            <a:endParaRPr lang="en-US" sz="1800" dirty="0"/>
          </a:p>
          <a:p>
            <a:pPr>
              <a:lnSpc>
                <a:spcPct val="80000"/>
              </a:lnSpc>
              <a:buNone/>
            </a:pPr>
            <a:endParaRPr lang="en-CA" altLang="en-US" sz="2400" i="1" dirty="0">
              <a:solidFill>
                <a:srgbClr val="FF0000"/>
              </a:solidFill>
              <a:ea typeface="MS PGothic"/>
            </a:endParaRPr>
          </a:p>
          <a:p>
            <a:pPr>
              <a:lnSpc>
                <a:spcPct val="80000"/>
              </a:lnSpc>
              <a:buNone/>
            </a:pPr>
            <a:endParaRPr lang="en-CA" altLang="en-US" sz="2400" i="1" dirty="0">
              <a:solidFill>
                <a:srgbClr val="FF0000"/>
              </a:solidFill>
              <a:ea typeface="MS PGothic"/>
            </a:endParaRPr>
          </a:p>
        </p:txBody>
      </p:sp>
      <p:sp>
        <p:nvSpPr>
          <p:cNvPr id="61443" name="Slide Number Placeholder 3"/>
          <p:cNvSpPr>
            <a:spLocks noGrp="1"/>
          </p:cNvSpPr>
          <p:nvPr>
            <p:ph type="sldNum" sz="quarter" idx="11"/>
          </p:nvPr>
        </p:nvSpPr>
        <p:spPr bwMode="auto">
          <a:noFill/>
          <a:ln>
            <a:miter lim="800000"/>
            <a:headEnd/>
            <a:tailEnd/>
          </a:ln>
        </p:spPr>
        <p:txBody>
          <a:bodyPr/>
          <a:lstStyle/>
          <a:p>
            <a:fld id="{2EACFC95-C609-4688-B191-F047327A7755}" type="slidenum">
              <a:rPr lang="en-US" smtClean="0">
                <a:ea typeface="MS PGothic"/>
                <a:cs typeface="MS PGothic"/>
              </a:rPr>
              <a:pPr/>
              <a:t>67</a:t>
            </a:fld>
            <a:endParaRPr lang="en-US" dirty="0">
              <a:ea typeface="MS PGothic"/>
              <a:cs typeface="MS PGothic"/>
            </a:endParaRPr>
          </a:p>
        </p:txBody>
      </p:sp>
      <p:graphicFrame>
        <p:nvGraphicFramePr>
          <p:cNvPr id="3" name="Object 2">
            <a:extLst>
              <a:ext uri="{FF2B5EF4-FFF2-40B4-BE49-F238E27FC236}">
                <a16:creationId xmlns:a16="http://schemas.microsoft.com/office/drawing/2014/main" id="{A9CF38F7-53DD-584C-9792-924EFA42F826}"/>
              </a:ext>
            </a:extLst>
          </p:cNvPr>
          <p:cNvGraphicFramePr>
            <a:graphicFrameLocks noChangeAspect="1"/>
          </p:cNvGraphicFramePr>
          <p:nvPr>
            <p:extLst>
              <p:ext uri="{D42A27DB-BD31-4B8C-83A1-F6EECF244321}">
                <p14:modId xmlns:p14="http://schemas.microsoft.com/office/powerpoint/2010/main" val="3109534888"/>
              </p:ext>
            </p:extLst>
          </p:nvPr>
        </p:nvGraphicFramePr>
        <p:xfrm>
          <a:off x="647700" y="3391416"/>
          <a:ext cx="3238500" cy="2209800"/>
        </p:xfrm>
        <a:graphic>
          <a:graphicData uri="http://schemas.openxmlformats.org/presentationml/2006/ole">
            <mc:AlternateContent xmlns:mc="http://schemas.openxmlformats.org/markup-compatibility/2006">
              <mc:Choice xmlns:v="urn:schemas-microsoft-com:vml" Requires="v">
                <p:oleObj spid="_x0000_s79899" name="Document" r:id="rId5" imgW="3238500" imgH="2209800" progId="Word.Document.8">
                  <p:embed/>
                </p:oleObj>
              </mc:Choice>
              <mc:Fallback>
                <p:oleObj name="Document" r:id="rId5" imgW="3238500" imgH="2209800" progId="Word.Document.8">
                  <p:embed/>
                  <p:pic>
                    <p:nvPicPr>
                      <p:cNvPr id="0" name=""/>
                      <p:cNvPicPr/>
                      <p:nvPr/>
                    </p:nvPicPr>
                    <p:blipFill>
                      <a:blip r:embed="rId6"/>
                      <a:stretch>
                        <a:fillRect/>
                      </a:stretch>
                    </p:blipFill>
                    <p:spPr>
                      <a:xfrm>
                        <a:off x="647700" y="3391416"/>
                        <a:ext cx="3238500" cy="2209800"/>
                      </a:xfrm>
                      <a:prstGeom prst="rect">
                        <a:avLst/>
                      </a:prstGeom>
                    </p:spPr>
                  </p:pic>
                </p:oleObj>
              </mc:Fallback>
            </mc:AlternateContent>
          </a:graphicData>
        </a:graphic>
      </p:graphicFrame>
    </p:spTree>
    <p:extLst>
      <p:ext uri="{BB962C8B-B14F-4D97-AF65-F5344CB8AC3E}">
        <p14:creationId xmlns:p14="http://schemas.microsoft.com/office/powerpoint/2010/main" val="15512672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p:cNvSpPr>
          <p:nvPr>
            <p:ph type="title" idx="4294967295"/>
          </p:nvPr>
        </p:nvSpPr>
        <p:spPr>
          <a:xfrm>
            <a:off x="152400" y="685801"/>
            <a:ext cx="8597900" cy="1174750"/>
          </a:xfrm>
        </p:spPr>
        <p:txBody>
          <a:bodyPr/>
          <a:lstStyle/>
          <a:p>
            <a:r>
              <a:rPr lang="en-CA" altLang="en-US" sz="2400" dirty="0">
                <a:ea typeface="MS PGothic"/>
              </a:rPr>
              <a:t>Agenda Item 10:  </a:t>
            </a:r>
            <a:r>
              <a:rPr lang="en-CA" altLang="en-US" sz="2400" i="1" dirty="0">
                <a:ea typeface="MS PGothic"/>
              </a:rPr>
              <a:t>Agenda Items for WRC-23</a:t>
            </a:r>
            <a:endParaRPr lang="en-US" altLang="en-US" sz="2400" i="1" dirty="0">
              <a:ea typeface="MS PGothic"/>
            </a:endParaRPr>
          </a:p>
        </p:txBody>
      </p:sp>
      <p:sp>
        <p:nvSpPr>
          <p:cNvPr id="61442" name="Rectangle 3"/>
          <p:cNvSpPr>
            <a:spLocks noGrp="1"/>
          </p:cNvSpPr>
          <p:nvPr>
            <p:ph type="body" idx="4294967295"/>
          </p:nvPr>
        </p:nvSpPr>
        <p:spPr>
          <a:xfrm>
            <a:off x="546100" y="1676399"/>
            <a:ext cx="8597900" cy="4953001"/>
          </a:xfrm>
        </p:spPr>
        <p:txBody>
          <a:bodyPr/>
          <a:lstStyle/>
          <a:p>
            <a:pPr>
              <a:lnSpc>
                <a:spcPct val="80000"/>
              </a:lnSpc>
              <a:buFont typeface="Arial" charset="0"/>
              <a:buNone/>
            </a:pPr>
            <a:r>
              <a:rPr lang="en-CA" sz="2400" b="1" dirty="0">
                <a:ea typeface="MS PGothic"/>
              </a:rPr>
              <a:t>Preliminary Proposal</a:t>
            </a:r>
          </a:p>
          <a:p>
            <a:pPr marL="0" indent="0">
              <a:lnSpc>
                <a:spcPct val="80000"/>
              </a:lnSpc>
              <a:buNone/>
            </a:pPr>
            <a:r>
              <a:rPr lang="en-US" sz="2400" b="1" dirty="0"/>
              <a:t>Brazil – proposal to include a WRC-23 agenda item that deals of the space weather sensors in accordance of the Resolution 657 (WRC-15). </a:t>
            </a:r>
          </a:p>
          <a:p>
            <a:pPr>
              <a:lnSpc>
                <a:spcPct val="80000"/>
              </a:lnSpc>
              <a:buFont typeface="Arial" charset="0"/>
              <a:buNone/>
            </a:pPr>
            <a:endParaRPr lang="en-US" sz="2400" dirty="0"/>
          </a:p>
          <a:p>
            <a:pPr>
              <a:lnSpc>
                <a:spcPct val="80000"/>
              </a:lnSpc>
              <a:buFont typeface="Arial" charset="0"/>
              <a:buNone/>
            </a:pPr>
            <a:endParaRPr lang="en-CA" sz="2400" b="1" dirty="0">
              <a:ea typeface="MS PGothic"/>
            </a:endParaRPr>
          </a:p>
          <a:p>
            <a:pPr>
              <a:lnSpc>
                <a:spcPct val="80000"/>
              </a:lnSpc>
              <a:buNone/>
            </a:pPr>
            <a:endParaRPr lang="en-CA" altLang="en-US" sz="2400" i="1" dirty="0">
              <a:solidFill>
                <a:srgbClr val="FF0000"/>
              </a:solidFill>
              <a:ea typeface="MS PGothic"/>
            </a:endParaRPr>
          </a:p>
          <a:p>
            <a:pPr>
              <a:lnSpc>
                <a:spcPct val="80000"/>
              </a:lnSpc>
              <a:buNone/>
            </a:pPr>
            <a:endParaRPr lang="en-CA" altLang="en-US" sz="2400" i="1" dirty="0">
              <a:solidFill>
                <a:srgbClr val="FF0000"/>
              </a:solidFill>
              <a:ea typeface="MS PGothic"/>
            </a:endParaRPr>
          </a:p>
          <a:p>
            <a:pPr>
              <a:lnSpc>
                <a:spcPct val="80000"/>
              </a:lnSpc>
              <a:buNone/>
            </a:pPr>
            <a:endParaRPr lang="en-CA" altLang="en-US" sz="2400" i="1" dirty="0">
              <a:solidFill>
                <a:srgbClr val="FF0000"/>
              </a:solidFill>
              <a:ea typeface="MS PGothic"/>
            </a:endParaRPr>
          </a:p>
          <a:p>
            <a:pPr>
              <a:lnSpc>
                <a:spcPct val="80000"/>
              </a:lnSpc>
              <a:buNone/>
            </a:pPr>
            <a:endParaRPr lang="en-CA" altLang="en-US" sz="2400" i="1" dirty="0">
              <a:solidFill>
                <a:srgbClr val="FF0000"/>
              </a:solidFill>
              <a:ea typeface="MS PGothic"/>
            </a:endParaRPr>
          </a:p>
          <a:p>
            <a:pPr>
              <a:lnSpc>
                <a:spcPct val="80000"/>
              </a:lnSpc>
              <a:buNone/>
            </a:pPr>
            <a:endParaRPr lang="en-CA" altLang="en-US" sz="2400" i="1" dirty="0">
              <a:solidFill>
                <a:srgbClr val="FF0000"/>
              </a:solidFill>
              <a:ea typeface="MS PGothic"/>
            </a:endParaRPr>
          </a:p>
          <a:p>
            <a:pPr>
              <a:lnSpc>
                <a:spcPct val="80000"/>
              </a:lnSpc>
              <a:buNone/>
            </a:pPr>
            <a:endParaRPr lang="pt-BR" sz="2000" b="1" dirty="0"/>
          </a:p>
          <a:p>
            <a:pPr>
              <a:lnSpc>
                <a:spcPct val="80000"/>
              </a:lnSpc>
              <a:buNone/>
            </a:pPr>
            <a:r>
              <a:rPr lang="pt-BR" sz="1800" i="1" dirty="0" err="1"/>
              <a:t>Coordinator</a:t>
            </a:r>
            <a:r>
              <a:rPr lang="pt-BR" sz="1800" i="1" dirty="0"/>
              <a:t>: </a:t>
            </a:r>
            <a:r>
              <a:rPr lang="pt-BR" sz="1800" dirty="0"/>
              <a:t>Martha SUAREZ – CLM – </a:t>
            </a:r>
            <a:r>
              <a:rPr lang="pt-BR" sz="1800" u="sng" dirty="0">
                <a:hlinkClick r:id="rId4"/>
              </a:rPr>
              <a:t>martha.suarez@ane.gov.co</a:t>
            </a:r>
            <a:endParaRPr lang="en-US" sz="1800" dirty="0"/>
          </a:p>
          <a:p>
            <a:pPr>
              <a:lnSpc>
                <a:spcPct val="80000"/>
              </a:lnSpc>
              <a:buNone/>
            </a:pPr>
            <a:r>
              <a:rPr lang="en-CA" sz="2000" dirty="0">
                <a:ea typeface="MS PGothic"/>
              </a:rPr>
              <a:t> </a:t>
            </a:r>
            <a:endParaRPr lang="en-CA" sz="2000" i="1" dirty="0">
              <a:solidFill>
                <a:srgbClr val="FF0000"/>
              </a:solidFill>
              <a:ea typeface="MS PGothic"/>
            </a:endParaRPr>
          </a:p>
        </p:txBody>
      </p:sp>
      <p:sp>
        <p:nvSpPr>
          <p:cNvPr id="61443" name="Slide Number Placeholder 3"/>
          <p:cNvSpPr>
            <a:spLocks noGrp="1"/>
          </p:cNvSpPr>
          <p:nvPr>
            <p:ph type="sldNum" sz="quarter" idx="11"/>
          </p:nvPr>
        </p:nvSpPr>
        <p:spPr bwMode="auto">
          <a:noFill/>
          <a:ln>
            <a:miter lim="800000"/>
            <a:headEnd/>
            <a:tailEnd/>
          </a:ln>
        </p:spPr>
        <p:txBody>
          <a:bodyPr/>
          <a:lstStyle/>
          <a:p>
            <a:fld id="{2EACFC95-C609-4688-B191-F047327A7755}" type="slidenum">
              <a:rPr lang="en-US" smtClean="0">
                <a:ea typeface="MS PGothic"/>
                <a:cs typeface="MS PGothic"/>
              </a:rPr>
              <a:pPr/>
              <a:t>68</a:t>
            </a:fld>
            <a:endParaRPr lang="en-US">
              <a:ea typeface="MS PGothic"/>
              <a:cs typeface="MS PGothic"/>
            </a:endParaRPr>
          </a:p>
        </p:txBody>
      </p:sp>
      <p:graphicFrame>
        <p:nvGraphicFramePr>
          <p:cNvPr id="2" name="Object 1">
            <a:extLst>
              <a:ext uri="{FF2B5EF4-FFF2-40B4-BE49-F238E27FC236}">
                <a16:creationId xmlns:a16="http://schemas.microsoft.com/office/drawing/2014/main" id="{6FD6F298-5327-EB40-92D6-A026F333EFA4}"/>
              </a:ext>
            </a:extLst>
          </p:cNvPr>
          <p:cNvGraphicFramePr>
            <a:graphicFrameLocks noChangeAspect="1"/>
          </p:cNvGraphicFramePr>
          <p:nvPr>
            <p:extLst>
              <p:ext uri="{D42A27DB-BD31-4B8C-83A1-F6EECF244321}">
                <p14:modId xmlns:p14="http://schemas.microsoft.com/office/powerpoint/2010/main" val="2965818120"/>
              </p:ext>
            </p:extLst>
          </p:nvPr>
        </p:nvGraphicFramePr>
        <p:xfrm>
          <a:off x="685800" y="3204894"/>
          <a:ext cx="3238500" cy="2133600"/>
        </p:xfrm>
        <a:graphic>
          <a:graphicData uri="http://schemas.openxmlformats.org/presentationml/2006/ole">
            <mc:AlternateContent xmlns:mc="http://schemas.openxmlformats.org/markup-compatibility/2006">
              <mc:Choice xmlns:v="urn:schemas-microsoft-com:vml" Requires="v">
                <p:oleObj spid="_x0000_s82970" name="Document" r:id="rId5" imgW="3238500" imgH="2133600" progId="Word.Document.8">
                  <p:embed/>
                </p:oleObj>
              </mc:Choice>
              <mc:Fallback>
                <p:oleObj name="Document" r:id="rId5" imgW="3238500" imgH="2133600" progId="Word.Document.8">
                  <p:embed/>
                  <p:pic>
                    <p:nvPicPr>
                      <p:cNvPr id="0" name=""/>
                      <p:cNvPicPr/>
                      <p:nvPr/>
                    </p:nvPicPr>
                    <p:blipFill>
                      <a:blip r:embed="rId6"/>
                      <a:stretch>
                        <a:fillRect/>
                      </a:stretch>
                    </p:blipFill>
                    <p:spPr>
                      <a:xfrm>
                        <a:off x="685800" y="3204894"/>
                        <a:ext cx="3238500" cy="2133600"/>
                      </a:xfrm>
                      <a:prstGeom prst="rect">
                        <a:avLst/>
                      </a:prstGeom>
                    </p:spPr>
                  </p:pic>
                </p:oleObj>
              </mc:Fallback>
            </mc:AlternateContent>
          </a:graphicData>
        </a:graphic>
      </p:graphicFrame>
    </p:spTree>
    <p:extLst>
      <p:ext uri="{BB962C8B-B14F-4D97-AF65-F5344CB8AC3E}">
        <p14:creationId xmlns:p14="http://schemas.microsoft.com/office/powerpoint/2010/main" val="26536677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p:cNvSpPr>
          <p:nvPr>
            <p:ph type="title" idx="4294967295"/>
          </p:nvPr>
        </p:nvSpPr>
        <p:spPr>
          <a:xfrm>
            <a:off x="152400" y="685801"/>
            <a:ext cx="8597900" cy="1174750"/>
          </a:xfrm>
        </p:spPr>
        <p:txBody>
          <a:bodyPr/>
          <a:lstStyle/>
          <a:p>
            <a:r>
              <a:rPr lang="en-CA" altLang="en-US" sz="2400" dirty="0">
                <a:ea typeface="MS PGothic"/>
              </a:rPr>
              <a:t>Agenda Item 10:  </a:t>
            </a:r>
            <a:r>
              <a:rPr lang="en-CA" altLang="en-US" sz="2400" i="1" dirty="0">
                <a:ea typeface="MS PGothic"/>
              </a:rPr>
              <a:t>Agenda Items for WRC-23</a:t>
            </a:r>
            <a:endParaRPr lang="en-US" altLang="en-US" sz="2400" i="1" dirty="0">
              <a:ea typeface="MS PGothic"/>
            </a:endParaRPr>
          </a:p>
        </p:txBody>
      </p:sp>
      <p:sp>
        <p:nvSpPr>
          <p:cNvPr id="61442" name="Rectangle 3"/>
          <p:cNvSpPr>
            <a:spLocks noGrp="1"/>
          </p:cNvSpPr>
          <p:nvPr>
            <p:ph type="body" idx="4294967295"/>
          </p:nvPr>
        </p:nvSpPr>
        <p:spPr>
          <a:xfrm>
            <a:off x="546100" y="1676399"/>
            <a:ext cx="8597900" cy="4953001"/>
          </a:xfrm>
        </p:spPr>
        <p:txBody>
          <a:bodyPr/>
          <a:lstStyle/>
          <a:p>
            <a:pPr>
              <a:lnSpc>
                <a:spcPct val="80000"/>
              </a:lnSpc>
              <a:buFont typeface="Arial" charset="0"/>
              <a:buNone/>
            </a:pPr>
            <a:r>
              <a:rPr lang="en-CA" sz="2400" b="1" dirty="0">
                <a:ea typeface="MS PGothic"/>
              </a:rPr>
              <a:t>Preliminary Proposal</a:t>
            </a:r>
          </a:p>
          <a:p>
            <a:pPr>
              <a:lnSpc>
                <a:spcPct val="80000"/>
              </a:lnSpc>
              <a:buFont typeface="Arial" charset="0"/>
              <a:buNone/>
            </a:pPr>
            <a:r>
              <a:rPr lang="en-US" sz="2400" b="1" dirty="0"/>
              <a:t>Brazil – administrative items relating to Resolution 810 (WRC-15).</a:t>
            </a:r>
          </a:p>
          <a:p>
            <a:pPr>
              <a:lnSpc>
                <a:spcPct val="80000"/>
              </a:lnSpc>
              <a:buFont typeface="Arial" charset="0"/>
              <a:buNone/>
            </a:pPr>
            <a:endParaRPr lang="en-CA" sz="2400" b="1" dirty="0">
              <a:ea typeface="MS PGothic"/>
            </a:endParaRPr>
          </a:p>
          <a:p>
            <a:pPr>
              <a:lnSpc>
                <a:spcPct val="80000"/>
              </a:lnSpc>
              <a:buNone/>
            </a:pPr>
            <a:endParaRPr lang="en-CA" altLang="en-US" sz="2400" i="1" dirty="0">
              <a:solidFill>
                <a:srgbClr val="FF0000"/>
              </a:solidFill>
              <a:ea typeface="MS PGothic"/>
            </a:endParaRPr>
          </a:p>
          <a:p>
            <a:pPr>
              <a:lnSpc>
                <a:spcPct val="80000"/>
              </a:lnSpc>
              <a:buNone/>
            </a:pPr>
            <a:endParaRPr lang="en-CA" altLang="en-US" sz="2400" i="1" dirty="0">
              <a:solidFill>
                <a:srgbClr val="FF0000"/>
              </a:solidFill>
              <a:ea typeface="MS PGothic"/>
            </a:endParaRPr>
          </a:p>
          <a:p>
            <a:pPr>
              <a:lnSpc>
                <a:spcPct val="80000"/>
              </a:lnSpc>
              <a:buNone/>
            </a:pPr>
            <a:endParaRPr lang="en-CA" altLang="en-US" sz="2400" i="1" dirty="0">
              <a:solidFill>
                <a:srgbClr val="FF0000"/>
              </a:solidFill>
              <a:ea typeface="MS PGothic"/>
            </a:endParaRPr>
          </a:p>
          <a:p>
            <a:pPr>
              <a:lnSpc>
                <a:spcPct val="80000"/>
              </a:lnSpc>
              <a:buNone/>
            </a:pPr>
            <a:endParaRPr lang="en-CA" altLang="en-US" sz="2400" i="1" dirty="0">
              <a:solidFill>
                <a:srgbClr val="FF0000"/>
              </a:solidFill>
              <a:ea typeface="MS PGothic"/>
            </a:endParaRPr>
          </a:p>
          <a:p>
            <a:pPr>
              <a:lnSpc>
                <a:spcPct val="80000"/>
              </a:lnSpc>
              <a:buNone/>
            </a:pPr>
            <a:endParaRPr lang="en-CA" altLang="en-US" sz="2400" i="1" dirty="0">
              <a:solidFill>
                <a:srgbClr val="FF0000"/>
              </a:solidFill>
              <a:ea typeface="MS PGothic"/>
            </a:endParaRPr>
          </a:p>
          <a:p>
            <a:pPr>
              <a:lnSpc>
                <a:spcPct val="80000"/>
              </a:lnSpc>
              <a:buNone/>
            </a:pPr>
            <a:endParaRPr lang="en-CA" altLang="en-US" sz="2400" i="1" dirty="0">
              <a:solidFill>
                <a:srgbClr val="FF0000"/>
              </a:solidFill>
              <a:ea typeface="MS PGothic"/>
            </a:endParaRPr>
          </a:p>
          <a:p>
            <a:pPr>
              <a:lnSpc>
                <a:spcPct val="80000"/>
              </a:lnSpc>
              <a:buNone/>
            </a:pPr>
            <a:endParaRPr lang="en-CA" altLang="en-US" sz="2400" i="1" dirty="0">
              <a:solidFill>
                <a:srgbClr val="FF0000"/>
              </a:solidFill>
              <a:ea typeface="MS PGothic"/>
            </a:endParaRPr>
          </a:p>
          <a:p>
            <a:pPr>
              <a:lnSpc>
                <a:spcPct val="80000"/>
              </a:lnSpc>
              <a:buNone/>
            </a:pPr>
            <a:endParaRPr lang="pt-BR" sz="2000" b="1" dirty="0"/>
          </a:p>
          <a:p>
            <a:pPr>
              <a:lnSpc>
                <a:spcPct val="80000"/>
              </a:lnSpc>
              <a:buNone/>
            </a:pPr>
            <a:r>
              <a:rPr lang="pt-BR" sz="1800" i="1" dirty="0" err="1"/>
              <a:t>Coordinator</a:t>
            </a:r>
            <a:r>
              <a:rPr lang="pt-BR" sz="1800" i="1" dirty="0"/>
              <a:t>: </a:t>
            </a:r>
            <a:r>
              <a:rPr lang="pt-BR" sz="1800" dirty="0"/>
              <a:t>Martha SUAREZ – CLM – </a:t>
            </a:r>
            <a:r>
              <a:rPr lang="pt-BR" sz="1800" u="sng" dirty="0">
                <a:hlinkClick r:id="rId4"/>
              </a:rPr>
              <a:t>martha.suarez@ane.gov.co</a:t>
            </a:r>
            <a:endParaRPr lang="en-US" sz="1800" dirty="0"/>
          </a:p>
          <a:p>
            <a:pPr>
              <a:lnSpc>
                <a:spcPct val="80000"/>
              </a:lnSpc>
              <a:buNone/>
            </a:pPr>
            <a:endParaRPr lang="en-CA" altLang="en-US" sz="2400" i="1" dirty="0">
              <a:solidFill>
                <a:srgbClr val="FF0000"/>
              </a:solidFill>
              <a:ea typeface="MS PGothic"/>
            </a:endParaRPr>
          </a:p>
        </p:txBody>
      </p:sp>
      <p:sp>
        <p:nvSpPr>
          <p:cNvPr id="61443" name="Slide Number Placeholder 3"/>
          <p:cNvSpPr>
            <a:spLocks noGrp="1"/>
          </p:cNvSpPr>
          <p:nvPr>
            <p:ph type="sldNum" sz="quarter" idx="11"/>
          </p:nvPr>
        </p:nvSpPr>
        <p:spPr bwMode="auto">
          <a:noFill/>
          <a:ln>
            <a:miter lim="800000"/>
            <a:headEnd/>
            <a:tailEnd/>
          </a:ln>
        </p:spPr>
        <p:txBody>
          <a:bodyPr/>
          <a:lstStyle/>
          <a:p>
            <a:fld id="{2EACFC95-C609-4688-B191-F047327A7755}" type="slidenum">
              <a:rPr lang="en-US" smtClean="0">
                <a:ea typeface="MS PGothic"/>
                <a:cs typeface="MS PGothic"/>
              </a:rPr>
              <a:pPr/>
              <a:t>69</a:t>
            </a:fld>
            <a:endParaRPr lang="en-US">
              <a:ea typeface="MS PGothic"/>
              <a:cs typeface="MS PGothic"/>
            </a:endParaRPr>
          </a:p>
        </p:txBody>
      </p:sp>
      <p:graphicFrame>
        <p:nvGraphicFramePr>
          <p:cNvPr id="2" name="Object 1">
            <a:extLst>
              <a:ext uri="{FF2B5EF4-FFF2-40B4-BE49-F238E27FC236}">
                <a16:creationId xmlns:a16="http://schemas.microsoft.com/office/drawing/2014/main" id="{83E17FFD-5006-A048-8A6B-82ED49BF14A3}"/>
              </a:ext>
            </a:extLst>
          </p:cNvPr>
          <p:cNvGraphicFramePr>
            <a:graphicFrameLocks noChangeAspect="1"/>
          </p:cNvGraphicFramePr>
          <p:nvPr>
            <p:extLst>
              <p:ext uri="{D42A27DB-BD31-4B8C-83A1-F6EECF244321}">
                <p14:modId xmlns:p14="http://schemas.microsoft.com/office/powerpoint/2010/main" val="392098241"/>
              </p:ext>
            </p:extLst>
          </p:nvPr>
        </p:nvGraphicFramePr>
        <p:xfrm>
          <a:off x="647700" y="2590800"/>
          <a:ext cx="3238500" cy="2273300"/>
        </p:xfrm>
        <a:graphic>
          <a:graphicData uri="http://schemas.openxmlformats.org/presentationml/2006/ole">
            <mc:AlternateContent xmlns:mc="http://schemas.openxmlformats.org/markup-compatibility/2006">
              <mc:Choice xmlns:v="urn:schemas-microsoft-com:vml" Requires="v">
                <p:oleObj spid="_x0000_s81945" name="Document" r:id="rId5" imgW="3238500" imgH="2273300" progId="Word.Document.8">
                  <p:embed/>
                </p:oleObj>
              </mc:Choice>
              <mc:Fallback>
                <p:oleObj name="Document" r:id="rId5" imgW="3238500" imgH="2273300" progId="Word.Document.8">
                  <p:embed/>
                  <p:pic>
                    <p:nvPicPr>
                      <p:cNvPr id="0" name=""/>
                      <p:cNvPicPr/>
                      <p:nvPr/>
                    </p:nvPicPr>
                    <p:blipFill>
                      <a:blip r:embed="rId6"/>
                      <a:stretch>
                        <a:fillRect/>
                      </a:stretch>
                    </p:blipFill>
                    <p:spPr>
                      <a:xfrm>
                        <a:off x="647700" y="2590800"/>
                        <a:ext cx="3238500" cy="2273300"/>
                      </a:xfrm>
                      <a:prstGeom prst="rect">
                        <a:avLst/>
                      </a:prstGeom>
                    </p:spPr>
                  </p:pic>
                </p:oleObj>
              </mc:Fallback>
            </mc:AlternateContent>
          </a:graphicData>
        </a:graphic>
      </p:graphicFrame>
    </p:spTree>
    <p:extLst>
      <p:ext uri="{BB962C8B-B14F-4D97-AF65-F5344CB8AC3E}">
        <p14:creationId xmlns:p14="http://schemas.microsoft.com/office/powerpoint/2010/main" val="2921340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D0312-130B-E142-9876-382DAB12098B}"/>
              </a:ext>
            </a:extLst>
          </p:cNvPr>
          <p:cNvSpPr>
            <a:spLocks noGrp="1"/>
          </p:cNvSpPr>
          <p:nvPr>
            <p:ph type="title"/>
          </p:nvPr>
        </p:nvSpPr>
        <p:spPr/>
        <p:txBody>
          <a:bodyPr/>
          <a:lstStyle/>
          <a:p>
            <a:r>
              <a:rPr lang="en-CA" altLang="en-US" dirty="0">
                <a:ea typeface="MS PGothic"/>
              </a:rPr>
              <a:t>Agenda Item 1.10:  </a:t>
            </a:r>
            <a:r>
              <a:rPr lang="en-US" altLang="en-US" i="1" dirty="0">
                <a:ea typeface="MS PGothic"/>
              </a:rPr>
              <a:t>GADSS – Proposals</a:t>
            </a:r>
            <a:endParaRPr lang="en-US" dirty="0"/>
          </a:p>
        </p:txBody>
      </p:sp>
      <p:sp>
        <p:nvSpPr>
          <p:cNvPr id="3" name="Content Placeholder 2">
            <a:extLst>
              <a:ext uri="{FF2B5EF4-FFF2-40B4-BE49-F238E27FC236}">
                <a16:creationId xmlns:a16="http://schemas.microsoft.com/office/drawing/2014/main" id="{310A9818-40E6-EC40-A145-AF14EA7482CC}"/>
              </a:ext>
            </a:extLst>
          </p:cNvPr>
          <p:cNvSpPr>
            <a:spLocks noGrp="1"/>
          </p:cNvSpPr>
          <p:nvPr>
            <p:ph idx="1"/>
          </p:nvPr>
        </p:nvSpPr>
        <p:spPr>
          <a:xfrm>
            <a:off x="457200" y="1828800"/>
            <a:ext cx="8229600" cy="4191000"/>
          </a:xfrm>
        </p:spPr>
        <p:txBody>
          <a:bodyPr/>
          <a:lstStyle/>
          <a:p>
            <a:r>
              <a:rPr lang="en-US" b="1" dirty="0"/>
              <a:t>Draft Inter-American Proposals</a:t>
            </a:r>
          </a:p>
          <a:p>
            <a:r>
              <a:rPr lang="en-US" dirty="0"/>
              <a:t>CAN/MEX/USA</a:t>
            </a:r>
          </a:p>
          <a:p>
            <a:r>
              <a:rPr lang="en-US" b="1" dirty="0"/>
              <a:t>Article 5 – Section IV – Table of Frequency Allocations</a:t>
            </a:r>
          </a:p>
          <a:p>
            <a:r>
              <a:rPr lang="en-US" b="1" u="sng" dirty="0"/>
              <a:t>NOC</a:t>
            </a:r>
            <a:r>
              <a:rPr lang="en-US" b="1" dirty="0"/>
              <a:t>	DIAP/1.10/1</a:t>
            </a:r>
          </a:p>
          <a:p>
            <a:endParaRPr lang="en-US" b="1" dirty="0"/>
          </a:p>
          <a:p>
            <a:r>
              <a:rPr lang="en-US" b="1" dirty="0"/>
              <a:t>Reason:</a:t>
            </a:r>
            <a:r>
              <a:rPr lang="en-US" dirty="0"/>
              <a:t>  </a:t>
            </a:r>
            <a:r>
              <a:rPr lang="en-GB" dirty="0"/>
              <a:t>There is no requirement for additional spectrum allocations for GADSS.</a:t>
            </a:r>
            <a:endParaRPr lang="en-US" dirty="0"/>
          </a:p>
          <a:p>
            <a:endParaRPr lang="en-US" b="1" dirty="0"/>
          </a:p>
          <a:p>
            <a:endParaRPr lang="en-US" dirty="0"/>
          </a:p>
          <a:p>
            <a:r>
              <a:rPr lang="en-GB" altLang="en-US" i="1" dirty="0">
                <a:ea typeface="MS PGothic"/>
              </a:rPr>
              <a:t>Issue Coordinator</a:t>
            </a:r>
            <a:r>
              <a:rPr lang="fr-CA" altLang="en-US" i="1" dirty="0">
                <a:ea typeface="MS PGothic"/>
              </a:rPr>
              <a:t>: </a:t>
            </a:r>
            <a:r>
              <a:rPr lang="en-US" dirty="0"/>
              <a:t>Luís Fernando  (B) </a:t>
            </a:r>
            <a:r>
              <a:rPr lang="en-US" u="sng" dirty="0">
                <a:hlinkClick r:id="rId2"/>
              </a:rPr>
              <a:t>lfsouza@embraer.com.br</a:t>
            </a:r>
            <a:r>
              <a:rPr lang="en-US" dirty="0"/>
              <a:t> </a:t>
            </a:r>
            <a:endParaRPr lang="fr-CA" altLang="en-US" dirty="0">
              <a:ea typeface="MS PGothic"/>
            </a:endParaRPr>
          </a:p>
          <a:p>
            <a:r>
              <a:rPr lang="en-GB" altLang="en-US" i="1" dirty="0">
                <a:ea typeface="MS PGothic"/>
              </a:rPr>
              <a:t>Alt Coordinator</a:t>
            </a:r>
            <a:r>
              <a:rPr lang="fr-CA" altLang="en-US" i="1" dirty="0">
                <a:ea typeface="MS PGothic"/>
              </a:rPr>
              <a:t>: </a:t>
            </a:r>
            <a:r>
              <a:rPr lang="pt-BR" dirty="0"/>
              <a:t>Sandra Wright (USA) </a:t>
            </a:r>
            <a:r>
              <a:rPr lang="pt-BR" dirty="0">
                <a:hlinkClick r:id="rId3"/>
              </a:rPr>
              <a:t>sandra.a.wright@faa.gov</a:t>
            </a:r>
            <a:r>
              <a:rPr lang="pt-BR" dirty="0"/>
              <a:t> </a:t>
            </a:r>
            <a:endParaRPr lang="en-US" dirty="0"/>
          </a:p>
          <a:p>
            <a:endParaRPr lang="en-US" dirty="0"/>
          </a:p>
        </p:txBody>
      </p:sp>
      <p:sp>
        <p:nvSpPr>
          <p:cNvPr id="4" name="Slide Number Placeholder 3">
            <a:extLst>
              <a:ext uri="{FF2B5EF4-FFF2-40B4-BE49-F238E27FC236}">
                <a16:creationId xmlns:a16="http://schemas.microsoft.com/office/drawing/2014/main" id="{3987ADD8-7D48-3C44-9E10-E6D944B483E0}"/>
              </a:ext>
            </a:extLst>
          </p:cNvPr>
          <p:cNvSpPr>
            <a:spLocks noGrp="1"/>
          </p:cNvSpPr>
          <p:nvPr>
            <p:ph type="sldNum" sz="quarter" idx="11"/>
          </p:nvPr>
        </p:nvSpPr>
        <p:spPr/>
        <p:txBody>
          <a:bodyPr/>
          <a:lstStyle/>
          <a:p>
            <a:pPr>
              <a:defRPr/>
            </a:pPr>
            <a:fld id="{AC7F27D6-8198-47C3-AA02-2FB19BFC5A34}" type="slidenum">
              <a:rPr lang="en-US" smtClean="0"/>
              <a:pPr>
                <a:defRPr/>
              </a:pPr>
              <a:t>7</a:t>
            </a:fld>
            <a:endParaRPr lang="en-US"/>
          </a:p>
        </p:txBody>
      </p:sp>
    </p:spTree>
    <p:extLst>
      <p:ext uri="{BB962C8B-B14F-4D97-AF65-F5344CB8AC3E}">
        <p14:creationId xmlns:p14="http://schemas.microsoft.com/office/powerpoint/2010/main" val="21285119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07682711-1E03-4134-A43D-7AD1EBDEE737}" type="slidenum">
              <a:rPr lang="en-US" smtClean="0"/>
              <a:pPr>
                <a:defRPr/>
              </a:pPr>
              <a:t>70</a:t>
            </a:fld>
            <a:endParaRPr lang="en-US"/>
          </a:p>
        </p:txBody>
      </p:sp>
      <p:sp>
        <p:nvSpPr>
          <p:cNvPr id="5" name="TextBox 4"/>
          <p:cNvSpPr txBox="1"/>
          <p:nvPr/>
        </p:nvSpPr>
        <p:spPr>
          <a:xfrm>
            <a:off x="838200" y="1752600"/>
            <a:ext cx="7467600" cy="1754326"/>
          </a:xfrm>
          <a:prstGeom prst="rect">
            <a:avLst/>
          </a:prstGeom>
          <a:noFill/>
        </p:spPr>
        <p:txBody>
          <a:bodyPr wrap="square" rtlCol="0">
            <a:spAutoFit/>
          </a:bodyPr>
          <a:lstStyle/>
          <a:p>
            <a:pPr algn="ctr"/>
            <a:r>
              <a:rPr lang="en-US" sz="5400" b="1" dirty="0">
                <a:latin typeface="+mj-lt"/>
              </a:rPr>
              <a:t>PRELIMINARY VIEWS (PV)</a:t>
            </a:r>
          </a:p>
        </p:txBody>
      </p:sp>
      <p:sp>
        <p:nvSpPr>
          <p:cNvPr id="2" name="TextBox 1"/>
          <p:cNvSpPr txBox="1"/>
          <p:nvPr/>
        </p:nvSpPr>
        <p:spPr>
          <a:xfrm>
            <a:off x="342900" y="4572000"/>
            <a:ext cx="8458200" cy="707886"/>
          </a:xfrm>
          <a:prstGeom prst="rect">
            <a:avLst/>
          </a:prstGeom>
          <a:noFill/>
        </p:spPr>
        <p:txBody>
          <a:bodyPr wrap="square" rtlCol="0">
            <a:spAutoFit/>
          </a:bodyPr>
          <a:lstStyle/>
          <a:p>
            <a:pPr marL="342900" indent="-342900" eaLnBrk="0" hangingPunct="0">
              <a:spcBef>
                <a:spcPts val="600"/>
              </a:spcBef>
              <a:spcAft>
                <a:spcPts val="600"/>
              </a:spcAft>
              <a:buFont typeface="Arial" charset="0"/>
              <a:buChar char="•"/>
            </a:pPr>
            <a:r>
              <a:rPr lang="en-US" sz="2000" b="1" dirty="0">
                <a:solidFill>
                  <a:prstClr val="black"/>
                </a:solidFill>
                <a:latin typeface="Calibri" pitchFamily="34" charset="0"/>
              </a:rPr>
              <a:t>PRELIMINARY VIEWS (PV): </a:t>
            </a:r>
            <a:r>
              <a:rPr lang="en-US" sz="2000" dirty="0">
                <a:latin typeface="Calibri" pitchFamily="34" charset="0"/>
              </a:rPr>
              <a:t>a Member State’s initial view of an Agenda Item, indicating its view of a future proposal or position. </a:t>
            </a:r>
            <a:endParaRPr lang="en-US" sz="2000" dirty="0">
              <a:solidFill>
                <a:prstClr val="black"/>
              </a:solidFill>
              <a:latin typeface="Calibri" pitchFamily="34" charset="0"/>
            </a:endParaRPr>
          </a:p>
        </p:txBody>
      </p:sp>
    </p:spTree>
    <p:extLst>
      <p:ext uri="{BB962C8B-B14F-4D97-AF65-F5344CB8AC3E}">
        <p14:creationId xmlns:p14="http://schemas.microsoft.com/office/powerpoint/2010/main" val="17169936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p:nvPr>
        </p:nvSpPr>
        <p:spPr>
          <a:xfrm>
            <a:off x="152400" y="1460500"/>
            <a:ext cx="8915400" cy="139700"/>
          </a:xfrm>
        </p:spPr>
        <p:txBody>
          <a:bodyPr/>
          <a:lstStyle/>
          <a:p>
            <a:r>
              <a:rPr lang="en-CA" altLang="en-US" dirty="0">
                <a:ea typeface="MS PGothic"/>
              </a:rPr>
              <a:t>Agenda Item 1.5:  </a:t>
            </a:r>
            <a:r>
              <a:rPr lang="en-CA" altLang="en-US" i="1" dirty="0">
                <a:ea typeface="MS PGothic"/>
              </a:rPr>
              <a:t>T</a:t>
            </a:r>
            <a:r>
              <a:rPr lang="en-US" i="1" dirty="0"/>
              <a:t>he use of the frequency bands 17.7-19.7 GHz (space-to-Earth) and 27.5-29.5 GHz (Earth-to-space) by earth stations in motion </a:t>
            </a:r>
            <a:endParaRPr lang="en-US" altLang="en-US" i="1" dirty="0">
              <a:ea typeface="MS PGothic"/>
            </a:endParaRPr>
          </a:p>
        </p:txBody>
      </p:sp>
      <p:sp>
        <p:nvSpPr>
          <p:cNvPr id="38914" name="Rectangle 3"/>
          <p:cNvSpPr>
            <a:spLocks noGrp="1"/>
          </p:cNvSpPr>
          <p:nvPr>
            <p:ph type="body" idx="1"/>
          </p:nvPr>
        </p:nvSpPr>
        <p:spPr>
          <a:xfrm>
            <a:off x="533400" y="2286000"/>
            <a:ext cx="8305800" cy="4572000"/>
          </a:xfrm>
        </p:spPr>
        <p:txBody>
          <a:bodyPr/>
          <a:lstStyle/>
          <a:p>
            <a:pPr>
              <a:lnSpc>
                <a:spcPct val="80000"/>
              </a:lnSpc>
            </a:pPr>
            <a:r>
              <a:rPr lang="en-CA" altLang="en-US" sz="2400" b="1" dirty="0">
                <a:ea typeface="MS PGothic"/>
              </a:rPr>
              <a:t>Preliminary Views of Brazil, Canada, Mexico and USA</a:t>
            </a:r>
          </a:p>
          <a:p>
            <a:pPr>
              <a:lnSpc>
                <a:spcPct val="80000"/>
              </a:lnSpc>
            </a:pPr>
            <a:endParaRPr lang="en-US" altLang="en-US" sz="1600" i="1" dirty="0">
              <a:solidFill>
                <a:srgbClr val="FF0000"/>
              </a:solidFill>
              <a:ea typeface="Arial Unicode MS" pitchFamily="34" charset="-128"/>
              <a:cs typeface="Arial Unicode MS" pitchFamily="34" charset="-128"/>
            </a:endParaRPr>
          </a:p>
          <a:p>
            <a:pPr>
              <a:lnSpc>
                <a:spcPct val="80000"/>
              </a:lnSpc>
            </a:pPr>
            <a:endParaRPr lang="en-US" altLang="en-US" sz="1600" i="1" dirty="0">
              <a:solidFill>
                <a:srgbClr val="FF0000"/>
              </a:solidFill>
              <a:ea typeface="Arial Unicode MS" pitchFamily="34" charset="-128"/>
              <a:cs typeface="Arial Unicode MS" pitchFamily="34" charset="-128"/>
            </a:endParaRPr>
          </a:p>
          <a:p>
            <a:pPr>
              <a:lnSpc>
                <a:spcPct val="80000"/>
              </a:lnSpc>
            </a:pPr>
            <a:endParaRPr lang="en-US" altLang="en-US" sz="1600" i="1" dirty="0">
              <a:solidFill>
                <a:srgbClr val="FF0000"/>
              </a:solidFill>
              <a:ea typeface="Arial Unicode MS" pitchFamily="34" charset="-128"/>
              <a:cs typeface="Arial Unicode MS" pitchFamily="34" charset="-128"/>
            </a:endParaRPr>
          </a:p>
          <a:p>
            <a:pPr>
              <a:lnSpc>
                <a:spcPct val="80000"/>
              </a:lnSpc>
            </a:pPr>
            <a:endParaRPr lang="en-US" altLang="en-US" sz="1600" i="1" dirty="0">
              <a:solidFill>
                <a:srgbClr val="FF0000"/>
              </a:solidFill>
              <a:ea typeface="Arial Unicode MS" pitchFamily="34" charset="-128"/>
              <a:cs typeface="Arial Unicode MS" pitchFamily="34" charset="-128"/>
            </a:endParaRPr>
          </a:p>
          <a:p>
            <a:pPr>
              <a:lnSpc>
                <a:spcPct val="80000"/>
              </a:lnSpc>
            </a:pPr>
            <a:endParaRPr lang="en-US" altLang="en-US" sz="1600" i="1" dirty="0">
              <a:solidFill>
                <a:srgbClr val="FF0000"/>
              </a:solidFill>
              <a:ea typeface="Arial Unicode MS" pitchFamily="34" charset="-128"/>
              <a:cs typeface="Arial Unicode MS" pitchFamily="34" charset="-128"/>
            </a:endParaRPr>
          </a:p>
          <a:p>
            <a:pPr>
              <a:lnSpc>
                <a:spcPct val="80000"/>
              </a:lnSpc>
            </a:pPr>
            <a:endParaRPr lang="en-US" altLang="en-US" sz="1600" i="1" dirty="0">
              <a:solidFill>
                <a:srgbClr val="FF0000"/>
              </a:solidFill>
              <a:ea typeface="Arial Unicode MS" pitchFamily="34" charset="-128"/>
              <a:cs typeface="Arial Unicode MS" pitchFamily="34" charset="-128"/>
            </a:endParaRPr>
          </a:p>
          <a:p>
            <a:pPr>
              <a:lnSpc>
                <a:spcPct val="80000"/>
              </a:lnSpc>
            </a:pPr>
            <a:endParaRPr lang="en-US" altLang="en-US" sz="1600" i="1" dirty="0">
              <a:solidFill>
                <a:srgbClr val="FF0000"/>
              </a:solidFill>
              <a:ea typeface="Arial Unicode MS" pitchFamily="34" charset="-128"/>
              <a:cs typeface="Arial Unicode MS" pitchFamily="34" charset="-128"/>
            </a:endParaRPr>
          </a:p>
          <a:p>
            <a:pPr>
              <a:lnSpc>
                <a:spcPct val="80000"/>
              </a:lnSpc>
            </a:pPr>
            <a:endParaRPr lang="en-US" altLang="en-US" sz="1600" i="1" dirty="0">
              <a:solidFill>
                <a:srgbClr val="FF0000"/>
              </a:solidFill>
              <a:ea typeface="Arial Unicode MS" pitchFamily="34" charset="-128"/>
              <a:cs typeface="Arial Unicode MS" pitchFamily="34" charset="-128"/>
            </a:endParaRPr>
          </a:p>
          <a:p>
            <a:pPr>
              <a:lnSpc>
                <a:spcPct val="80000"/>
              </a:lnSpc>
            </a:pPr>
            <a:endParaRPr lang="en-US" altLang="en-US" sz="1600" i="1" dirty="0">
              <a:solidFill>
                <a:srgbClr val="FF0000"/>
              </a:solidFill>
              <a:ea typeface="Arial Unicode MS" pitchFamily="34" charset="-128"/>
              <a:cs typeface="Arial Unicode MS" pitchFamily="34" charset="-128"/>
            </a:endParaRPr>
          </a:p>
          <a:p>
            <a:pPr>
              <a:lnSpc>
                <a:spcPct val="80000"/>
              </a:lnSpc>
            </a:pPr>
            <a:endParaRPr lang="en-US" altLang="en-US" sz="1600" i="1" dirty="0">
              <a:solidFill>
                <a:srgbClr val="FF0000"/>
              </a:solidFill>
              <a:ea typeface="Arial Unicode MS" pitchFamily="34" charset="-128"/>
              <a:cs typeface="Arial Unicode MS" pitchFamily="34" charset="-128"/>
            </a:endParaRPr>
          </a:p>
          <a:p>
            <a:pPr>
              <a:lnSpc>
                <a:spcPct val="80000"/>
              </a:lnSpc>
            </a:pPr>
            <a:endParaRPr lang="en-US" altLang="en-US" sz="1600" i="1" dirty="0">
              <a:solidFill>
                <a:srgbClr val="FF0000"/>
              </a:solidFill>
              <a:ea typeface="Arial Unicode MS" pitchFamily="34" charset="-128"/>
              <a:cs typeface="Arial Unicode MS" pitchFamily="34" charset="-128"/>
            </a:endParaRPr>
          </a:p>
          <a:p>
            <a:pPr>
              <a:lnSpc>
                <a:spcPct val="80000"/>
              </a:lnSpc>
            </a:pPr>
            <a:endParaRPr lang="en-US" altLang="en-US" sz="1600" i="1" dirty="0">
              <a:solidFill>
                <a:srgbClr val="FF0000"/>
              </a:solidFill>
              <a:ea typeface="Arial Unicode MS" pitchFamily="34" charset="-128"/>
              <a:cs typeface="Arial Unicode MS" pitchFamily="34" charset="-128"/>
            </a:endParaRPr>
          </a:p>
          <a:p>
            <a:pPr>
              <a:lnSpc>
                <a:spcPct val="80000"/>
              </a:lnSpc>
            </a:pPr>
            <a:r>
              <a:rPr lang="en-US" sz="1800" i="1" dirty="0"/>
              <a:t>Coordinator: </a:t>
            </a:r>
            <a:r>
              <a:rPr lang="en-US" sz="1800" dirty="0"/>
              <a:t>Brandon MITCHELL – bmitchella@ntia.doc.gov</a:t>
            </a:r>
          </a:p>
          <a:p>
            <a:pPr>
              <a:lnSpc>
                <a:spcPct val="80000"/>
              </a:lnSpc>
            </a:pPr>
            <a:endParaRPr lang="en-US" altLang="en-US" sz="1600" i="1" dirty="0">
              <a:solidFill>
                <a:srgbClr val="FF0000"/>
              </a:solidFill>
              <a:ea typeface="Arial Unicode MS" pitchFamily="34" charset="-128"/>
              <a:cs typeface="Arial Unicode MS" pitchFamily="34" charset="-128"/>
            </a:endParaRPr>
          </a:p>
          <a:p>
            <a:pPr>
              <a:lnSpc>
                <a:spcPct val="80000"/>
              </a:lnSpc>
            </a:pPr>
            <a:endParaRPr lang="en-US" sz="2400" dirty="0">
              <a:ea typeface="MS PGothic"/>
            </a:endParaRPr>
          </a:p>
          <a:p>
            <a:pPr>
              <a:lnSpc>
                <a:spcPct val="80000"/>
              </a:lnSpc>
            </a:pPr>
            <a:endParaRPr lang="en-US" sz="2400" dirty="0">
              <a:ea typeface="MS PGothic"/>
            </a:endParaRPr>
          </a:p>
          <a:p>
            <a:pPr>
              <a:lnSpc>
                <a:spcPct val="80000"/>
              </a:lnSpc>
            </a:pPr>
            <a:endParaRPr lang="en-US" altLang="en-US" sz="1800" i="1" dirty="0">
              <a:solidFill>
                <a:srgbClr val="FF0000"/>
              </a:solidFill>
              <a:ea typeface="Arial Unicode MS" pitchFamily="34" charset="-128"/>
              <a:cs typeface="Arial Unicode MS" pitchFamily="34" charset="-128"/>
            </a:endParaRPr>
          </a:p>
          <a:p>
            <a:pPr>
              <a:lnSpc>
                <a:spcPct val="80000"/>
              </a:lnSpc>
            </a:pPr>
            <a:endParaRPr lang="en-US" altLang="en-US" sz="1800" i="1" dirty="0">
              <a:solidFill>
                <a:srgbClr val="FF0000"/>
              </a:solidFill>
              <a:ea typeface="Arial Unicode MS" pitchFamily="34" charset="-128"/>
              <a:cs typeface="Arial Unicode MS" pitchFamily="34" charset="-128"/>
            </a:endParaRPr>
          </a:p>
          <a:p>
            <a:pPr>
              <a:lnSpc>
                <a:spcPct val="80000"/>
              </a:lnSpc>
            </a:pPr>
            <a:endParaRPr lang="en-US" altLang="en-US" sz="2400" dirty="0">
              <a:ea typeface="MS PGothic"/>
            </a:endParaRPr>
          </a:p>
        </p:txBody>
      </p:sp>
      <p:graphicFrame>
        <p:nvGraphicFramePr>
          <p:cNvPr id="2" name="Object 1">
            <a:extLst>
              <a:ext uri="{FF2B5EF4-FFF2-40B4-BE49-F238E27FC236}">
                <a16:creationId xmlns:a16="http://schemas.microsoft.com/office/drawing/2014/main" id="{355702C9-46B3-B745-8331-5AD6026EAF93}"/>
              </a:ext>
            </a:extLst>
          </p:cNvPr>
          <p:cNvGraphicFramePr>
            <a:graphicFrameLocks noChangeAspect="1"/>
          </p:cNvGraphicFramePr>
          <p:nvPr>
            <p:extLst>
              <p:ext uri="{D42A27DB-BD31-4B8C-83A1-F6EECF244321}">
                <p14:modId xmlns:p14="http://schemas.microsoft.com/office/powerpoint/2010/main" val="1496861350"/>
              </p:ext>
            </p:extLst>
          </p:nvPr>
        </p:nvGraphicFramePr>
        <p:xfrm>
          <a:off x="660400" y="2832100"/>
          <a:ext cx="3378200" cy="2197100"/>
        </p:xfrm>
        <a:graphic>
          <a:graphicData uri="http://schemas.openxmlformats.org/presentationml/2006/ole">
            <mc:AlternateContent xmlns:mc="http://schemas.openxmlformats.org/markup-compatibility/2006">
              <mc:Choice xmlns:v="urn:schemas-microsoft-com:vml" Requires="v">
                <p:oleObj spid="_x0000_s85015" name="Document" r:id="rId4" imgW="3378200" imgH="2197100" progId="Word.Document.8">
                  <p:embed/>
                </p:oleObj>
              </mc:Choice>
              <mc:Fallback>
                <p:oleObj name="Document" r:id="rId4" imgW="3378200" imgH="2197100" progId="Word.Document.8">
                  <p:embed/>
                  <p:pic>
                    <p:nvPicPr>
                      <p:cNvPr id="0" name=""/>
                      <p:cNvPicPr/>
                      <p:nvPr/>
                    </p:nvPicPr>
                    <p:blipFill>
                      <a:blip r:embed="rId5"/>
                      <a:stretch>
                        <a:fillRect/>
                      </a:stretch>
                    </p:blipFill>
                    <p:spPr>
                      <a:xfrm>
                        <a:off x="660400" y="2832100"/>
                        <a:ext cx="3378200" cy="2197100"/>
                      </a:xfrm>
                      <a:prstGeom prst="rect">
                        <a:avLst/>
                      </a:prstGeom>
                    </p:spPr>
                  </p:pic>
                </p:oleObj>
              </mc:Fallback>
            </mc:AlternateContent>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533400" y="2830950"/>
            <a:ext cx="8458200" cy="4179450"/>
          </a:xfrm>
          <a:prstGeom prst="rect">
            <a:avLst/>
          </a:prstGeom>
          <a:noFill/>
          <a:ln>
            <a:noFill/>
          </a:ln>
          <a:extLst/>
        </p:spPr>
        <p:txBody>
          <a:bodyPr/>
          <a:lstStyle/>
          <a:p>
            <a:pPr marL="342900" indent="-342900">
              <a:defRPr/>
            </a:pPr>
            <a:r>
              <a:rPr lang="en-CA" b="1" dirty="0">
                <a:latin typeface="+mn-lt"/>
                <a:ea typeface="MS PGothic" pitchFamily="34" charset="-128"/>
                <a:cs typeface="+mn-cs"/>
              </a:rPr>
              <a:t>Preliminary Views of Brazil, </a:t>
            </a:r>
            <a:r>
              <a:rPr lang="en-US" b="1" dirty="0">
                <a:latin typeface="+mn-lt"/>
              </a:rPr>
              <a:t>Canada, Mexico, USA</a:t>
            </a:r>
            <a:r>
              <a:rPr lang="en-US" dirty="0">
                <a:latin typeface="+mn-lt"/>
              </a:rPr>
              <a:t> </a:t>
            </a:r>
          </a:p>
          <a:p>
            <a:pPr marL="0" marR="64135" algn="just">
              <a:spcBef>
                <a:spcPts val="0"/>
              </a:spcBef>
              <a:spcAft>
                <a:spcPts val="0"/>
              </a:spcAft>
            </a:pPr>
            <a:endParaRPr lang="en-US" sz="1400" dirty="0">
              <a:latin typeface="+mn-lt"/>
              <a:ea typeface="Calibri"/>
            </a:endParaRPr>
          </a:p>
          <a:p>
            <a:pPr marL="0" marR="64135" algn="just">
              <a:spcBef>
                <a:spcPts val="0"/>
              </a:spcBef>
              <a:spcAft>
                <a:spcPts val="0"/>
              </a:spcAft>
            </a:pPr>
            <a:endParaRPr lang="en-US" sz="1400" dirty="0">
              <a:latin typeface="+mn-lt"/>
              <a:ea typeface="Calibri"/>
            </a:endParaRPr>
          </a:p>
          <a:p>
            <a:pPr marL="0" marR="64135" algn="just">
              <a:spcBef>
                <a:spcPts val="0"/>
              </a:spcBef>
              <a:spcAft>
                <a:spcPts val="0"/>
              </a:spcAft>
            </a:pPr>
            <a:endParaRPr lang="en-US" sz="1400" dirty="0">
              <a:latin typeface="+mn-lt"/>
              <a:ea typeface="Calibri"/>
            </a:endParaRPr>
          </a:p>
          <a:p>
            <a:pPr marL="0" marR="64135" algn="just">
              <a:spcBef>
                <a:spcPts val="0"/>
              </a:spcBef>
              <a:spcAft>
                <a:spcPts val="0"/>
              </a:spcAft>
            </a:pPr>
            <a:endParaRPr lang="en-US" sz="1400" dirty="0">
              <a:latin typeface="+mn-lt"/>
              <a:ea typeface="Calibri"/>
            </a:endParaRPr>
          </a:p>
          <a:p>
            <a:pPr marL="0" marR="64135" algn="just">
              <a:spcBef>
                <a:spcPts val="0"/>
              </a:spcBef>
              <a:spcAft>
                <a:spcPts val="0"/>
              </a:spcAft>
            </a:pPr>
            <a:endParaRPr lang="en-US" sz="1400" dirty="0">
              <a:latin typeface="+mn-lt"/>
              <a:ea typeface="Calibri"/>
            </a:endParaRPr>
          </a:p>
          <a:p>
            <a:pPr marL="0" marR="64135" algn="just">
              <a:spcBef>
                <a:spcPts val="0"/>
              </a:spcBef>
              <a:spcAft>
                <a:spcPts val="0"/>
              </a:spcAft>
            </a:pPr>
            <a:endParaRPr lang="en-US" sz="1400" dirty="0">
              <a:latin typeface="+mn-lt"/>
              <a:ea typeface="Calibri"/>
            </a:endParaRPr>
          </a:p>
          <a:p>
            <a:pPr marL="0" marR="64135" algn="just">
              <a:spcBef>
                <a:spcPts val="0"/>
              </a:spcBef>
              <a:spcAft>
                <a:spcPts val="0"/>
              </a:spcAft>
            </a:pPr>
            <a:endParaRPr lang="en-US" sz="1400" dirty="0">
              <a:latin typeface="+mn-lt"/>
              <a:ea typeface="Calibri"/>
            </a:endParaRPr>
          </a:p>
          <a:p>
            <a:pPr marL="0" marR="64135" algn="just">
              <a:spcBef>
                <a:spcPts val="0"/>
              </a:spcBef>
              <a:spcAft>
                <a:spcPts val="0"/>
              </a:spcAft>
            </a:pPr>
            <a:endParaRPr lang="en-US" sz="1400" dirty="0">
              <a:latin typeface="+mn-lt"/>
              <a:ea typeface="Calibri"/>
            </a:endParaRPr>
          </a:p>
          <a:p>
            <a:pPr marL="0" marR="64135" algn="just">
              <a:spcBef>
                <a:spcPts val="0"/>
              </a:spcBef>
              <a:spcAft>
                <a:spcPts val="0"/>
              </a:spcAft>
            </a:pPr>
            <a:endParaRPr lang="en-US" sz="1400" dirty="0">
              <a:latin typeface="+mn-lt"/>
              <a:ea typeface="Calibri"/>
            </a:endParaRPr>
          </a:p>
          <a:p>
            <a:pPr marL="0" marR="64135" algn="just">
              <a:spcBef>
                <a:spcPts val="0"/>
              </a:spcBef>
              <a:spcAft>
                <a:spcPts val="0"/>
              </a:spcAft>
            </a:pPr>
            <a:endParaRPr lang="en-US" sz="1400" dirty="0">
              <a:latin typeface="+mn-lt"/>
              <a:ea typeface="Calibri"/>
            </a:endParaRPr>
          </a:p>
          <a:p>
            <a:pPr marL="0" marR="64135" algn="just">
              <a:spcBef>
                <a:spcPts val="0"/>
              </a:spcBef>
              <a:spcAft>
                <a:spcPts val="0"/>
              </a:spcAft>
            </a:pPr>
            <a:endParaRPr lang="en-US" sz="1400" dirty="0">
              <a:latin typeface="+mn-lt"/>
              <a:ea typeface="Calibri"/>
            </a:endParaRPr>
          </a:p>
          <a:p>
            <a:pPr marL="0" marR="64135" algn="just">
              <a:spcBef>
                <a:spcPts val="0"/>
              </a:spcBef>
              <a:spcAft>
                <a:spcPts val="0"/>
              </a:spcAft>
            </a:pPr>
            <a:endParaRPr lang="en-US" sz="1400" dirty="0">
              <a:latin typeface="+mn-lt"/>
              <a:ea typeface="Calibri"/>
            </a:endParaRPr>
          </a:p>
          <a:p>
            <a:pPr marR="64135" algn="just">
              <a:spcBef>
                <a:spcPts val="0"/>
              </a:spcBef>
              <a:spcAft>
                <a:spcPts val="0"/>
              </a:spcAft>
            </a:pPr>
            <a:r>
              <a:rPr lang="en-US" sz="1400" dirty="0">
                <a:latin typeface="+mn-lt"/>
                <a:ea typeface="Calibri"/>
              </a:rPr>
              <a:t> </a:t>
            </a:r>
          </a:p>
          <a:p>
            <a:pPr marR="64135" algn="just">
              <a:spcBef>
                <a:spcPts val="0"/>
              </a:spcBef>
              <a:spcAft>
                <a:spcPts val="0"/>
              </a:spcAft>
            </a:pPr>
            <a:endParaRPr lang="en-US" sz="1400" dirty="0">
              <a:latin typeface="+mn-lt"/>
            </a:endParaRPr>
          </a:p>
          <a:p>
            <a:pPr marR="64135" algn="just">
              <a:spcBef>
                <a:spcPts val="0"/>
              </a:spcBef>
              <a:spcAft>
                <a:spcPts val="0"/>
              </a:spcAft>
            </a:pPr>
            <a:r>
              <a:rPr lang="en-US" sz="1800" i="1" dirty="0">
                <a:latin typeface="+mn-lt"/>
              </a:rPr>
              <a:t>Coordinator: </a:t>
            </a:r>
            <a:r>
              <a:rPr lang="en-US" sz="1800" dirty="0">
                <a:latin typeface="+mn-lt"/>
              </a:rPr>
              <a:t>Brandon MITCHELL – bmitchella@ntia.doc.gov</a:t>
            </a:r>
          </a:p>
          <a:p>
            <a:pPr marL="0" marR="64135" algn="just">
              <a:spcBef>
                <a:spcPts val="0"/>
              </a:spcBef>
              <a:spcAft>
                <a:spcPts val="0"/>
              </a:spcAft>
            </a:pPr>
            <a:endParaRPr lang="en-US" sz="1400" dirty="0">
              <a:latin typeface="+mn-lt"/>
              <a:ea typeface="Calibri"/>
            </a:endParaRPr>
          </a:p>
          <a:p>
            <a:pPr marL="342900" indent="-342900">
              <a:defRPr/>
            </a:pPr>
            <a:endParaRPr lang="en-US" sz="1400" i="1" dirty="0">
              <a:solidFill>
                <a:srgbClr val="FF0000"/>
              </a:solidFill>
              <a:latin typeface="+mn-lt"/>
              <a:ea typeface="MS PGothic" pitchFamily="34" charset="-128"/>
              <a:cs typeface="+mn-cs"/>
            </a:endParaRPr>
          </a:p>
          <a:p>
            <a:pPr marL="342900" indent="-342900">
              <a:defRPr/>
            </a:pPr>
            <a:endParaRPr lang="en-US" sz="1400" i="1" dirty="0">
              <a:solidFill>
                <a:srgbClr val="FF0000"/>
              </a:solidFill>
              <a:latin typeface="+mn-lt"/>
              <a:ea typeface="MS PGothic" pitchFamily="34" charset="-128"/>
              <a:cs typeface="+mn-cs"/>
            </a:endParaRPr>
          </a:p>
          <a:p>
            <a:pPr marL="342900" indent="-342900">
              <a:defRPr/>
            </a:pPr>
            <a:endParaRPr lang="en-CA" b="1" dirty="0">
              <a:latin typeface="Calibri" pitchFamily="34" charset="0"/>
              <a:ea typeface="MS PGothic" pitchFamily="34" charset="-128"/>
              <a:cs typeface="+mn-cs"/>
            </a:endParaRPr>
          </a:p>
          <a:p>
            <a:pPr marL="342900" indent="-342900">
              <a:defRPr/>
            </a:pPr>
            <a:endParaRPr lang="en-CA" sz="2000" b="1" dirty="0">
              <a:latin typeface="Calibri" pitchFamily="34" charset="0"/>
              <a:ea typeface="MS PGothic" pitchFamily="34" charset="-128"/>
              <a:cs typeface="+mn-cs"/>
            </a:endParaRPr>
          </a:p>
        </p:txBody>
      </p:sp>
      <p:sp>
        <p:nvSpPr>
          <p:cNvPr id="40962" name="Text Box 5"/>
          <p:cNvSpPr txBox="1">
            <a:spLocks noChangeArrowheads="1"/>
          </p:cNvSpPr>
          <p:nvPr/>
        </p:nvSpPr>
        <p:spPr bwMode="auto">
          <a:xfrm>
            <a:off x="152400" y="914400"/>
            <a:ext cx="8331200" cy="1938992"/>
          </a:xfrm>
          <a:prstGeom prst="rect">
            <a:avLst/>
          </a:prstGeom>
          <a:noFill/>
          <a:ln w="9525" algn="ctr">
            <a:noFill/>
            <a:miter lim="800000"/>
            <a:headEnd/>
            <a:tailEnd/>
          </a:ln>
        </p:spPr>
        <p:txBody>
          <a:bodyPr>
            <a:spAutoFit/>
          </a:bodyPr>
          <a:lstStyle/>
          <a:p>
            <a:pPr>
              <a:spcBef>
                <a:spcPct val="50000"/>
              </a:spcBef>
            </a:pPr>
            <a:r>
              <a:rPr lang="en-CA" altLang="en-US" b="1" dirty="0">
                <a:latin typeface="+mj-lt"/>
              </a:rPr>
              <a:t>Agenda Item 1.6:  </a:t>
            </a:r>
            <a:r>
              <a:rPr lang="en-CA" altLang="en-US" b="1" i="1" dirty="0">
                <a:latin typeface="+mj-lt"/>
              </a:rPr>
              <a:t>T</a:t>
            </a:r>
            <a:r>
              <a:rPr lang="en-CA" b="1" i="1" dirty="0">
                <a:latin typeface="+mj-lt"/>
              </a:rPr>
              <a:t>o consider regulatory framework for non-GSO FSS satellite systems that may operate in the frequency bands 37.5-39.5 GHz (space-to-Earth), 39.5 42.5 GHz (space-to-Earth), 47.2-50.2 GHz (Earth-to-space) and 50.4-51.4 GHz (Earth-to-space).</a:t>
            </a:r>
            <a:endParaRPr lang="en-US" altLang="en-US" b="1" i="1" dirty="0">
              <a:latin typeface="+mj-lt"/>
            </a:endParaRPr>
          </a:p>
        </p:txBody>
      </p:sp>
      <p:sp>
        <p:nvSpPr>
          <p:cNvPr id="40963" name="Slide Number Placeholder 3"/>
          <p:cNvSpPr>
            <a:spLocks noGrp="1"/>
          </p:cNvSpPr>
          <p:nvPr>
            <p:ph type="sldNum" sz="quarter" idx="11"/>
          </p:nvPr>
        </p:nvSpPr>
        <p:spPr bwMode="auto">
          <a:noFill/>
          <a:ln>
            <a:miter lim="800000"/>
            <a:headEnd/>
            <a:tailEnd/>
          </a:ln>
        </p:spPr>
        <p:txBody>
          <a:bodyPr/>
          <a:lstStyle/>
          <a:p>
            <a:fld id="{22464AC9-2943-4887-A43D-DB90F43E175C}" type="slidenum">
              <a:rPr lang="en-US" smtClean="0">
                <a:ea typeface="MS PGothic"/>
                <a:cs typeface="MS PGothic"/>
              </a:rPr>
              <a:pPr/>
              <a:t>72</a:t>
            </a:fld>
            <a:endParaRPr lang="en-US">
              <a:ea typeface="MS PGothic"/>
              <a:cs typeface="MS PGothic"/>
            </a:endParaRPr>
          </a:p>
        </p:txBody>
      </p:sp>
      <p:graphicFrame>
        <p:nvGraphicFramePr>
          <p:cNvPr id="2" name="Object 1">
            <a:extLst>
              <a:ext uri="{FF2B5EF4-FFF2-40B4-BE49-F238E27FC236}">
                <a16:creationId xmlns:a16="http://schemas.microsoft.com/office/drawing/2014/main" id="{C7FACA02-E74F-4D41-93D8-87894E4C8695}"/>
              </a:ext>
            </a:extLst>
          </p:cNvPr>
          <p:cNvGraphicFramePr>
            <a:graphicFrameLocks noChangeAspect="1"/>
          </p:cNvGraphicFramePr>
          <p:nvPr>
            <p:extLst>
              <p:ext uri="{D42A27DB-BD31-4B8C-83A1-F6EECF244321}">
                <p14:modId xmlns:p14="http://schemas.microsoft.com/office/powerpoint/2010/main" val="1308124088"/>
              </p:ext>
            </p:extLst>
          </p:nvPr>
        </p:nvGraphicFramePr>
        <p:xfrm>
          <a:off x="685800" y="3352800"/>
          <a:ext cx="3378200" cy="2514600"/>
        </p:xfrm>
        <a:graphic>
          <a:graphicData uri="http://schemas.openxmlformats.org/presentationml/2006/ole">
            <mc:AlternateContent xmlns:mc="http://schemas.openxmlformats.org/markup-compatibility/2006">
              <mc:Choice xmlns:v="urn:schemas-microsoft-com:vml" Requires="v">
                <p:oleObj spid="_x0000_s86037" name="Document" r:id="rId4" imgW="3378200" imgH="2514600" progId="Word.Document.8">
                  <p:embed/>
                </p:oleObj>
              </mc:Choice>
              <mc:Fallback>
                <p:oleObj name="Document" r:id="rId4" imgW="3378200" imgH="2514600" progId="Word.Document.8">
                  <p:embed/>
                  <p:pic>
                    <p:nvPicPr>
                      <p:cNvPr id="0" name=""/>
                      <p:cNvPicPr/>
                      <p:nvPr/>
                    </p:nvPicPr>
                    <p:blipFill>
                      <a:blip r:embed="rId5"/>
                      <a:stretch>
                        <a:fillRect/>
                      </a:stretch>
                    </p:blipFill>
                    <p:spPr>
                      <a:xfrm>
                        <a:off x="685800" y="3352800"/>
                        <a:ext cx="3378200" cy="2514600"/>
                      </a:xfrm>
                      <a:prstGeom prst="rect">
                        <a:avLst/>
                      </a:prstGeom>
                    </p:spPr>
                  </p:pic>
                </p:oleObj>
              </mc:Fallback>
            </mc:AlternateContent>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4"/>
          <p:cNvSpPr>
            <a:spLocks noChangeArrowheads="1"/>
          </p:cNvSpPr>
          <p:nvPr/>
        </p:nvSpPr>
        <p:spPr bwMode="auto">
          <a:xfrm>
            <a:off x="457200" y="1887538"/>
            <a:ext cx="8229600" cy="3573462"/>
          </a:xfrm>
          <a:prstGeom prst="rect">
            <a:avLst/>
          </a:prstGeom>
          <a:noFill/>
          <a:ln w="9525">
            <a:noFill/>
            <a:miter lim="800000"/>
            <a:headEnd/>
            <a:tailEnd/>
          </a:ln>
        </p:spPr>
        <p:txBody>
          <a:bodyPr/>
          <a:lstStyle/>
          <a:p>
            <a:pPr marL="342900" indent="-342900" eaLnBrk="0" hangingPunct="0">
              <a:lnSpc>
                <a:spcPct val="90000"/>
              </a:lnSpc>
              <a:spcBef>
                <a:spcPct val="20000"/>
              </a:spcBef>
              <a:buFont typeface="Arial" charset="0"/>
              <a:buNone/>
            </a:pPr>
            <a:endParaRPr lang="en-CA" altLang="en-US" sz="1800">
              <a:latin typeface="Calibri" pitchFamily="34" charset="0"/>
            </a:endParaRPr>
          </a:p>
        </p:txBody>
      </p:sp>
      <p:sp>
        <p:nvSpPr>
          <p:cNvPr id="6147" name="Rectangle 5"/>
          <p:cNvSpPr>
            <a:spLocks noChangeArrowheads="1"/>
          </p:cNvSpPr>
          <p:nvPr/>
        </p:nvSpPr>
        <p:spPr bwMode="auto">
          <a:xfrm>
            <a:off x="533400" y="1143000"/>
            <a:ext cx="8423275" cy="5213735"/>
          </a:xfrm>
          <a:prstGeom prst="rect">
            <a:avLst/>
          </a:prstGeom>
          <a:noFill/>
          <a:ln>
            <a:noFill/>
          </a:ln>
          <a:extLst/>
        </p:spPr>
        <p:txBody>
          <a:bodyPr>
            <a:spAutoFit/>
          </a:bodyPr>
          <a:lstStyle>
            <a:lvl1pPr marL="461963" indent="-461963"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marL="0" lvl="0" indent="0" defTabSz="914400">
              <a:spcBef>
                <a:spcPct val="0"/>
              </a:spcBef>
              <a:buNone/>
            </a:pPr>
            <a:endParaRPr lang="en-US" altLang="x-none" sz="2400" b="1" dirty="0">
              <a:latin typeface="+mn-lt"/>
            </a:endParaRPr>
          </a:p>
          <a:p>
            <a:pPr marL="0" lvl="0" indent="0" defTabSz="914400">
              <a:spcBef>
                <a:spcPct val="0"/>
              </a:spcBef>
              <a:buNone/>
            </a:pPr>
            <a:endParaRPr lang="en-US" altLang="x-none" sz="2400" b="1" dirty="0">
              <a:latin typeface="+mn-lt"/>
            </a:endParaRPr>
          </a:p>
          <a:p>
            <a:pPr marL="0" lvl="0" indent="0" defTabSz="914400">
              <a:spcBef>
                <a:spcPct val="0"/>
              </a:spcBef>
              <a:buNone/>
            </a:pPr>
            <a:r>
              <a:rPr lang="x-none" altLang="x-none" sz="2400" b="1" dirty="0">
                <a:latin typeface="+mn-lt"/>
              </a:rPr>
              <a:t>Preliminary view</a:t>
            </a:r>
            <a:r>
              <a:rPr lang="en-US" altLang="x-none" sz="2400" b="1" dirty="0">
                <a:latin typeface="+mn-lt"/>
              </a:rPr>
              <a:t>s of </a:t>
            </a:r>
            <a:r>
              <a:rPr lang="en-US" sz="2400" b="1" dirty="0">
                <a:latin typeface="+mn-lt"/>
              </a:rPr>
              <a:t>Canada, Mexico, and USA</a:t>
            </a:r>
          </a:p>
          <a:p>
            <a:pPr marL="0" marR="0" indent="0" algn="just">
              <a:spcBef>
                <a:spcPts val="0"/>
              </a:spcBef>
              <a:spcAft>
                <a:spcPts val="0"/>
              </a:spcAft>
              <a:buNone/>
            </a:pPr>
            <a:endParaRPr lang="en-US" sz="1600" dirty="0">
              <a:latin typeface="+mn-lt"/>
              <a:ea typeface="Times New Roman"/>
            </a:endParaRPr>
          </a:p>
          <a:p>
            <a:pPr marL="0" indent="0">
              <a:buNone/>
            </a:pPr>
            <a:endParaRPr lang="pt-BR" altLang="zh-CN" sz="2400" b="1" dirty="0">
              <a:cs typeface="+mn-cs"/>
            </a:endParaRPr>
          </a:p>
          <a:p>
            <a:pPr marL="0" indent="0">
              <a:buNone/>
            </a:pPr>
            <a:endParaRPr lang="pt-BR" altLang="zh-CN" sz="2400" b="1" dirty="0">
              <a:cs typeface="+mn-cs"/>
            </a:endParaRPr>
          </a:p>
          <a:p>
            <a:pPr marL="0" indent="0">
              <a:buNone/>
            </a:pPr>
            <a:endParaRPr lang="pt-BR" altLang="zh-CN" sz="2400" b="1" dirty="0">
              <a:cs typeface="+mn-cs"/>
            </a:endParaRPr>
          </a:p>
          <a:p>
            <a:pPr marL="0" indent="0">
              <a:buNone/>
            </a:pPr>
            <a:endParaRPr lang="pt-BR" altLang="zh-CN" sz="2400" b="1" dirty="0">
              <a:cs typeface="+mn-cs"/>
            </a:endParaRPr>
          </a:p>
          <a:p>
            <a:pPr marL="0" indent="0">
              <a:buNone/>
            </a:pPr>
            <a:endParaRPr lang="pt-BR" altLang="zh-CN" sz="2400" b="1" dirty="0">
              <a:cs typeface="+mn-cs"/>
            </a:endParaRPr>
          </a:p>
          <a:p>
            <a:pPr marL="0" indent="0">
              <a:buNone/>
            </a:pPr>
            <a:endParaRPr lang="pt-BR" altLang="zh-CN" sz="2400" b="1" dirty="0">
              <a:cs typeface="+mn-cs"/>
            </a:endParaRPr>
          </a:p>
          <a:p>
            <a:pPr marL="0" indent="0">
              <a:buNone/>
            </a:pPr>
            <a:r>
              <a:rPr lang="pt-BR" altLang="zh-CN" sz="1800" i="1" dirty="0" err="1">
                <a:cs typeface="+mn-cs"/>
              </a:rPr>
              <a:t>Coordinator</a:t>
            </a:r>
            <a:r>
              <a:rPr lang="pt-BR" altLang="zh-CN" sz="1800" i="1" dirty="0">
                <a:cs typeface="+mn-cs"/>
              </a:rPr>
              <a:t>: </a:t>
            </a:r>
            <a:r>
              <a:rPr lang="pt-BR" altLang="zh-CN" sz="1800" dirty="0">
                <a:cs typeface="+mn-cs"/>
              </a:rPr>
              <a:t>Glen Feldhake </a:t>
            </a:r>
            <a:r>
              <a:rPr lang="pt-BR" altLang="zh-CN" sz="1800" i="1" dirty="0">
                <a:cs typeface="+mn-cs"/>
              </a:rPr>
              <a:t>– </a:t>
            </a:r>
            <a:r>
              <a:rPr lang="pt-BR" altLang="zh-CN" sz="1800" dirty="0">
                <a:cs typeface="+mn-cs"/>
              </a:rPr>
              <a:t>USA - </a:t>
            </a:r>
            <a:r>
              <a:rPr lang="en-US" sz="1800" dirty="0">
                <a:hlinkClick r:id="rId4"/>
              </a:rPr>
              <a:t>glenn.s.feldhake@nasa.gov</a:t>
            </a:r>
            <a:endParaRPr lang="en-US" sz="1800" dirty="0"/>
          </a:p>
          <a:p>
            <a:pPr marL="0" indent="0">
              <a:buNone/>
            </a:pPr>
            <a:endParaRPr lang="en-US" altLang="en-US" sz="2000" dirty="0">
              <a:ea typeface="Arial" charset="0"/>
              <a:cs typeface="Arial" charset="0"/>
            </a:endParaRPr>
          </a:p>
          <a:p>
            <a:pPr marL="0" indent="0">
              <a:buNone/>
            </a:pPr>
            <a:endParaRPr lang="pt-BR" altLang="zh-CN" sz="2000" i="1" dirty="0">
              <a:cs typeface="+mn-cs"/>
            </a:endParaRPr>
          </a:p>
        </p:txBody>
      </p:sp>
      <p:sp>
        <p:nvSpPr>
          <p:cNvPr id="43011" name="Rectangle 7"/>
          <p:cNvSpPr>
            <a:spLocks noGrp="1"/>
          </p:cNvSpPr>
          <p:nvPr>
            <p:ph type="title"/>
          </p:nvPr>
        </p:nvSpPr>
        <p:spPr>
          <a:xfrm>
            <a:off x="152400" y="843209"/>
            <a:ext cx="8242300" cy="969963"/>
          </a:xfrm>
        </p:spPr>
        <p:txBody>
          <a:bodyPr/>
          <a:lstStyle/>
          <a:p>
            <a:r>
              <a:rPr lang="en-CA" altLang="en-US" dirty="0">
                <a:ea typeface="MS PGothic"/>
              </a:rPr>
              <a:t>Agenda Item 1.7:  </a:t>
            </a:r>
            <a:r>
              <a:rPr lang="en-CA" altLang="en-US" i="1" dirty="0"/>
              <a:t>N</a:t>
            </a:r>
            <a:r>
              <a:rPr lang="en-CA" i="1" dirty="0"/>
              <a:t>on-GSO satellites with short duration</a:t>
            </a:r>
            <a:br>
              <a:rPr lang="en-CA" i="1" dirty="0"/>
            </a:br>
            <a:r>
              <a:rPr lang="en-CA" i="1" dirty="0"/>
              <a:t>missions </a:t>
            </a:r>
            <a:endParaRPr lang="en-US" altLang="en-US" i="1" dirty="0">
              <a:ea typeface="MS PGothic"/>
            </a:endParaRPr>
          </a:p>
        </p:txBody>
      </p:sp>
      <p:sp>
        <p:nvSpPr>
          <p:cNvPr id="43012" name="Slide Number Placeholder 2"/>
          <p:cNvSpPr>
            <a:spLocks noGrp="1"/>
          </p:cNvSpPr>
          <p:nvPr>
            <p:ph type="sldNum" sz="quarter" idx="11"/>
          </p:nvPr>
        </p:nvSpPr>
        <p:spPr bwMode="auto">
          <a:noFill/>
          <a:ln>
            <a:miter lim="800000"/>
            <a:headEnd/>
            <a:tailEnd/>
          </a:ln>
        </p:spPr>
        <p:txBody>
          <a:bodyPr/>
          <a:lstStyle/>
          <a:p>
            <a:fld id="{80CED491-146F-470D-90F3-B2A81568C4BB}" type="slidenum">
              <a:rPr lang="en-US" smtClean="0">
                <a:ea typeface="MS PGothic"/>
                <a:cs typeface="MS PGothic"/>
              </a:rPr>
              <a:pPr/>
              <a:t>73</a:t>
            </a:fld>
            <a:endParaRPr lang="en-US">
              <a:ea typeface="MS PGothic"/>
              <a:cs typeface="MS PGothic"/>
            </a:endParaRPr>
          </a:p>
        </p:txBody>
      </p:sp>
      <p:graphicFrame>
        <p:nvGraphicFramePr>
          <p:cNvPr id="3" name="Object 2">
            <a:extLst>
              <a:ext uri="{FF2B5EF4-FFF2-40B4-BE49-F238E27FC236}">
                <a16:creationId xmlns:a16="http://schemas.microsoft.com/office/drawing/2014/main" id="{55577995-DC55-6F40-9853-3E71A0CFA09F}"/>
              </a:ext>
            </a:extLst>
          </p:cNvPr>
          <p:cNvGraphicFramePr>
            <a:graphicFrameLocks noChangeAspect="1"/>
          </p:cNvGraphicFramePr>
          <p:nvPr>
            <p:extLst>
              <p:ext uri="{D42A27DB-BD31-4B8C-83A1-F6EECF244321}">
                <p14:modId xmlns:p14="http://schemas.microsoft.com/office/powerpoint/2010/main" val="3821974470"/>
              </p:ext>
            </p:extLst>
          </p:nvPr>
        </p:nvGraphicFramePr>
        <p:xfrm>
          <a:off x="685800" y="2514600"/>
          <a:ext cx="3327400" cy="2159000"/>
        </p:xfrm>
        <a:graphic>
          <a:graphicData uri="http://schemas.openxmlformats.org/presentationml/2006/ole">
            <mc:AlternateContent xmlns:mc="http://schemas.openxmlformats.org/markup-compatibility/2006">
              <mc:Choice xmlns:v="urn:schemas-microsoft-com:vml" Requires="v">
                <p:oleObj spid="_x0000_s87059" name="Document" r:id="rId5" imgW="3327400" imgH="2159000" progId="Word.Document.8">
                  <p:embed/>
                </p:oleObj>
              </mc:Choice>
              <mc:Fallback>
                <p:oleObj name="Document" r:id="rId5" imgW="3327400" imgH="2159000" progId="Word.Document.8">
                  <p:embed/>
                  <p:pic>
                    <p:nvPicPr>
                      <p:cNvPr id="0" name=""/>
                      <p:cNvPicPr/>
                      <p:nvPr/>
                    </p:nvPicPr>
                    <p:blipFill>
                      <a:blip r:embed="rId6"/>
                      <a:stretch>
                        <a:fillRect/>
                      </a:stretch>
                    </p:blipFill>
                    <p:spPr>
                      <a:xfrm>
                        <a:off x="685800" y="2514600"/>
                        <a:ext cx="3327400" cy="2159000"/>
                      </a:xfrm>
                      <a:prstGeom prst="rect">
                        <a:avLst/>
                      </a:prstGeom>
                    </p:spPr>
                  </p:pic>
                </p:oleObj>
              </mc:Fallback>
            </mc:AlternateContent>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p:cNvSpPr>
          <p:nvPr>
            <p:ph type="title"/>
          </p:nvPr>
        </p:nvSpPr>
        <p:spPr>
          <a:xfrm>
            <a:off x="152400" y="1016000"/>
            <a:ext cx="8229600" cy="962025"/>
          </a:xfrm>
        </p:spPr>
        <p:txBody>
          <a:bodyPr/>
          <a:lstStyle/>
          <a:p>
            <a:r>
              <a:rPr lang="en-CA" altLang="en-US" dirty="0">
                <a:ea typeface="MS PGothic"/>
              </a:rPr>
              <a:t>Agenda Item 2:  </a:t>
            </a:r>
            <a:r>
              <a:rPr lang="en-CA" altLang="en-US" i="1" dirty="0">
                <a:ea typeface="MS PGothic"/>
              </a:rPr>
              <a:t>ITU-R Recommendations incorporated by reference (Resolutions 27 and 28)</a:t>
            </a:r>
            <a:endParaRPr lang="en-US" altLang="en-US" i="1" dirty="0">
              <a:ea typeface="MS PGothic"/>
            </a:endParaRPr>
          </a:p>
        </p:txBody>
      </p:sp>
      <p:sp>
        <p:nvSpPr>
          <p:cNvPr id="73730" name="Rectangle 3"/>
          <p:cNvSpPr>
            <a:spLocks noGrp="1"/>
          </p:cNvSpPr>
          <p:nvPr>
            <p:ph type="body" idx="1"/>
          </p:nvPr>
        </p:nvSpPr>
        <p:spPr>
          <a:xfrm>
            <a:off x="533400" y="1978025"/>
            <a:ext cx="8447087" cy="4651375"/>
          </a:xfrm>
        </p:spPr>
        <p:txBody>
          <a:bodyPr/>
          <a:lstStyle/>
          <a:p>
            <a:pPr>
              <a:lnSpc>
                <a:spcPct val="90000"/>
              </a:lnSpc>
            </a:pPr>
            <a:r>
              <a:rPr lang="en-CA" sz="2400" b="1" dirty="0">
                <a:ea typeface="MS PGothic"/>
              </a:rPr>
              <a:t>Preliminary Views</a:t>
            </a:r>
          </a:p>
          <a:p>
            <a:pPr>
              <a:lnSpc>
                <a:spcPct val="90000"/>
              </a:lnSpc>
            </a:pPr>
            <a:r>
              <a:rPr lang="en-US" sz="2400" b="1" dirty="0">
                <a:ea typeface="MS PGothic"/>
              </a:rPr>
              <a:t>TBD</a:t>
            </a:r>
            <a:endParaRPr lang="en-CA" sz="1800" i="1" dirty="0">
              <a:solidFill>
                <a:srgbClr val="FF0000"/>
              </a:solidFill>
              <a:ea typeface="MS PGothic"/>
            </a:endParaRPr>
          </a:p>
          <a:p>
            <a:pPr>
              <a:lnSpc>
                <a:spcPct val="90000"/>
              </a:lnSpc>
            </a:pPr>
            <a:endParaRPr lang="en-CA" sz="1800" i="1" dirty="0">
              <a:solidFill>
                <a:srgbClr val="FF0000"/>
              </a:solidFill>
              <a:ea typeface="MS PGothic"/>
            </a:endParaRPr>
          </a:p>
          <a:p>
            <a:pPr>
              <a:lnSpc>
                <a:spcPct val="90000"/>
              </a:lnSpc>
            </a:pPr>
            <a:endParaRPr lang="en-CA" sz="1800" i="1" dirty="0">
              <a:solidFill>
                <a:srgbClr val="FF0000"/>
              </a:solidFill>
              <a:ea typeface="MS PGothic"/>
            </a:endParaRPr>
          </a:p>
          <a:p>
            <a:pPr>
              <a:lnSpc>
                <a:spcPct val="90000"/>
              </a:lnSpc>
            </a:pPr>
            <a:endParaRPr lang="en-CA" sz="1800" i="1" dirty="0">
              <a:solidFill>
                <a:srgbClr val="FF0000"/>
              </a:solidFill>
              <a:ea typeface="MS PGothic"/>
            </a:endParaRPr>
          </a:p>
          <a:p>
            <a:pPr>
              <a:lnSpc>
                <a:spcPct val="90000"/>
              </a:lnSpc>
            </a:pPr>
            <a:endParaRPr lang="en-CA" sz="1800" i="1" dirty="0">
              <a:solidFill>
                <a:srgbClr val="FF0000"/>
              </a:solidFill>
              <a:ea typeface="MS PGothic"/>
            </a:endParaRPr>
          </a:p>
          <a:p>
            <a:pPr>
              <a:lnSpc>
                <a:spcPct val="90000"/>
              </a:lnSpc>
              <a:buFont typeface="Arial" charset="0"/>
              <a:buChar char="•"/>
            </a:pPr>
            <a:endParaRPr lang="en-CA" sz="2200" dirty="0">
              <a:ea typeface="MS PGothic"/>
            </a:endParaRPr>
          </a:p>
        </p:txBody>
      </p:sp>
      <p:sp>
        <p:nvSpPr>
          <p:cNvPr id="73731" name="Slide Number Placeholder 3"/>
          <p:cNvSpPr>
            <a:spLocks noGrp="1"/>
          </p:cNvSpPr>
          <p:nvPr>
            <p:ph type="sldNum" sz="quarter" idx="11"/>
          </p:nvPr>
        </p:nvSpPr>
        <p:spPr bwMode="auto">
          <a:noFill/>
          <a:ln>
            <a:miter lim="800000"/>
            <a:headEnd/>
            <a:tailEnd/>
          </a:ln>
        </p:spPr>
        <p:txBody>
          <a:bodyPr/>
          <a:lstStyle/>
          <a:p>
            <a:fld id="{ADA84057-8884-4B7B-B5FE-CE28627BA111}" type="slidenum">
              <a:rPr lang="en-US" smtClean="0">
                <a:ea typeface="MS PGothic"/>
                <a:cs typeface="MS PGothic"/>
              </a:rPr>
              <a:pPr/>
              <a:t>74</a:t>
            </a:fld>
            <a:endParaRPr lang="en-US">
              <a:ea typeface="MS PGothic"/>
              <a:cs typeface="MS PGothic"/>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p:cNvSpPr>
          <p:nvPr>
            <p:ph type="title"/>
          </p:nvPr>
        </p:nvSpPr>
        <p:spPr>
          <a:xfrm>
            <a:off x="152400" y="1066800"/>
            <a:ext cx="8447087" cy="760413"/>
          </a:xfrm>
        </p:spPr>
        <p:txBody>
          <a:bodyPr/>
          <a:lstStyle/>
          <a:p>
            <a:r>
              <a:rPr lang="en-CA" altLang="en-US">
                <a:ea typeface="MS PGothic"/>
              </a:rPr>
              <a:t>Agenda Item 4:  </a:t>
            </a:r>
            <a:r>
              <a:rPr lang="en-CA" altLang="en-US" i="1">
                <a:ea typeface="MS PGothic"/>
              </a:rPr>
              <a:t>Review of Resolutions and Recommendations (Resolution 95)</a:t>
            </a:r>
            <a:endParaRPr lang="en-US" altLang="en-US" i="1">
              <a:ea typeface="MS PGothic"/>
            </a:endParaRPr>
          </a:p>
        </p:txBody>
      </p:sp>
      <p:sp>
        <p:nvSpPr>
          <p:cNvPr id="75778" name="Rectangle 3"/>
          <p:cNvSpPr>
            <a:spLocks noGrp="1"/>
          </p:cNvSpPr>
          <p:nvPr>
            <p:ph type="body" idx="1"/>
          </p:nvPr>
        </p:nvSpPr>
        <p:spPr>
          <a:xfrm>
            <a:off x="533400" y="1981200"/>
            <a:ext cx="8229600" cy="4495800"/>
          </a:xfrm>
        </p:spPr>
        <p:txBody>
          <a:bodyPr/>
          <a:lstStyle/>
          <a:p>
            <a:pPr>
              <a:lnSpc>
                <a:spcPct val="90000"/>
              </a:lnSpc>
            </a:pPr>
            <a:r>
              <a:rPr lang="en-CA" sz="2400" b="1" dirty="0">
                <a:ea typeface="MS PGothic"/>
              </a:rPr>
              <a:t>Preliminary Views</a:t>
            </a:r>
          </a:p>
          <a:p>
            <a:pPr>
              <a:lnSpc>
                <a:spcPct val="90000"/>
              </a:lnSpc>
            </a:pPr>
            <a:r>
              <a:rPr lang="en-US" sz="2400" b="1" dirty="0">
                <a:ea typeface="MS PGothic"/>
              </a:rPr>
              <a:t>TBD</a:t>
            </a:r>
            <a:endParaRPr lang="en-CA" sz="2200" b="1" dirty="0">
              <a:ea typeface="MS PGothic"/>
            </a:endParaRPr>
          </a:p>
          <a:p>
            <a:pPr>
              <a:lnSpc>
                <a:spcPct val="90000"/>
              </a:lnSpc>
            </a:pPr>
            <a:endParaRPr lang="en-CA" sz="1800" i="1" dirty="0">
              <a:solidFill>
                <a:srgbClr val="FF0000"/>
              </a:solidFill>
              <a:ea typeface="MS PGothic"/>
            </a:endParaRPr>
          </a:p>
        </p:txBody>
      </p:sp>
      <p:sp>
        <p:nvSpPr>
          <p:cNvPr id="75779" name="Slide Number Placeholder 3"/>
          <p:cNvSpPr>
            <a:spLocks noGrp="1"/>
          </p:cNvSpPr>
          <p:nvPr>
            <p:ph type="sldNum" sz="quarter" idx="11"/>
          </p:nvPr>
        </p:nvSpPr>
        <p:spPr bwMode="auto">
          <a:noFill/>
          <a:ln>
            <a:miter lim="800000"/>
            <a:headEnd/>
            <a:tailEnd/>
          </a:ln>
        </p:spPr>
        <p:txBody>
          <a:bodyPr/>
          <a:lstStyle/>
          <a:p>
            <a:fld id="{8084F2E7-FBA7-4F87-A2BD-5D66FAFB1077}" type="slidenum">
              <a:rPr lang="en-US" smtClean="0">
                <a:ea typeface="MS PGothic"/>
                <a:cs typeface="MS PGothic"/>
              </a:rPr>
              <a:pPr/>
              <a:t>75</a:t>
            </a:fld>
            <a:endParaRPr lang="en-US">
              <a:ea typeface="MS PGothic"/>
              <a:cs typeface="MS PGothic"/>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p:cNvSpPr>
          <p:nvPr>
            <p:ph type="title"/>
          </p:nvPr>
        </p:nvSpPr>
        <p:spPr>
          <a:xfrm>
            <a:off x="152400" y="914400"/>
            <a:ext cx="8763000" cy="760413"/>
          </a:xfrm>
        </p:spPr>
        <p:txBody>
          <a:bodyPr/>
          <a:lstStyle/>
          <a:p>
            <a:r>
              <a:rPr lang="en-CA" altLang="en-US" dirty="0">
                <a:ea typeface="MS PGothic"/>
              </a:rPr>
              <a:t>Agenda Item 7:  </a:t>
            </a:r>
            <a:r>
              <a:rPr lang="en-CA" altLang="en-US" i="1" dirty="0">
                <a:ea typeface="MS PGothic"/>
              </a:rPr>
              <a:t>Changes in response to Resolution 86 – Satellite network regulatory procedures</a:t>
            </a:r>
            <a:endParaRPr lang="en-US" altLang="en-US" i="1" dirty="0">
              <a:ea typeface="MS PGothic"/>
            </a:endParaRPr>
          </a:p>
        </p:txBody>
      </p:sp>
      <p:sp>
        <p:nvSpPr>
          <p:cNvPr id="77826" name="Rectangle 3"/>
          <p:cNvSpPr>
            <a:spLocks noGrp="1"/>
          </p:cNvSpPr>
          <p:nvPr>
            <p:ph type="body" idx="1"/>
          </p:nvPr>
        </p:nvSpPr>
        <p:spPr>
          <a:xfrm>
            <a:off x="533400" y="1824681"/>
            <a:ext cx="8469313" cy="4800600"/>
          </a:xfrm>
        </p:spPr>
        <p:txBody>
          <a:bodyPr/>
          <a:lstStyle/>
          <a:p>
            <a:pPr>
              <a:lnSpc>
                <a:spcPct val="80000"/>
              </a:lnSpc>
            </a:pPr>
            <a:r>
              <a:rPr lang="en-CA" altLang="en-US" sz="2400" b="1" dirty="0">
                <a:ea typeface="MS PGothic"/>
              </a:rPr>
              <a:t>Preliminary Views</a:t>
            </a:r>
          </a:p>
          <a:p>
            <a:pPr lvl="0" defTabSz="914400">
              <a:spcBef>
                <a:spcPct val="0"/>
              </a:spcBef>
            </a:pPr>
            <a:r>
              <a:rPr lang="x-none" altLang="x-none" b="1" dirty="0">
                <a:latin typeface="Arial" charset="0"/>
              </a:rPr>
              <a:t>ISSUE A:</a:t>
            </a:r>
          </a:p>
          <a:p>
            <a:pPr lvl="0" defTabSz="914400">
              <a:spcBef>
                <a:spcPct val="0"/>
              </a:spcBef>
            </a:pPr>
            <a:r>
              <a:rPr lang="en-US" altLang="x-none" b="1" dirty="0">
                <a:latin typeface="Arial" charset="0"/>
              </a:rPr>
              <a:t>Canada</a:t>
            </a:r>
            <a:endParaRPr lang="x-none" altLang="x-none" b="1" dirty="0">
              <a:latin typeface="Arial" charset="0"/>
            </a:endParaRPr>
          </a:p>
          <a:p>
            <a:pPr lvl="0" defTabSz="914400">
              <a:spcBef>
                <a:spcPct val="0"/>
              </a:spcBef>
            </a:pPr>
            <a:r>
              <a:rPr lang="x-none" altLang="x-none" dirty="0"/>
              <a:t>Canada is of the view that the current seven-year period may not be enough to deploy a “mega” non-GSO constellation. In trying to address this issue, it is important to adopt a balanced approach, taking into account the financial, technological and planning challenges posed by the multiple launches required to deploy this type of constellation but also the need to prevent any abuse that may lead to spectrum reservation. In this context, a milestone approach appears to be an appropriate solution.</a:t>
            </a:r>
            <a:endParaRPr lang="en-US" altLang="x-none" dirty="0"/>
          </a:p>
          <a:p>
            <a:pPr lvl="0" defTabSz="914400">
              <a:spcBef>
                <a:spcPct val="0"/>
              </a:spcBef>
            </a:pPr>
            <a:endParaRPr lang="en-US" altLang="x-none" dirty="0"/>
          </a:p>
          <a:p>
            <a:pPr lvl="0" defTabSz="914400">
              <a:spcBef>
                <a:spcPct val="0"/>
              </a:spcBef>
            </a:pPr>
            <a:endParaRPr lang="x-none" altLang="x-none" dirty="0"/>
          </a:p>
          <a:p>
            <a:r>
              <a:rPr lang="en-US" sz="1800" i="1" dirty="0">
                <a:ea typeface="MS PGothic"/>
              </a:rPr>
              <a:t>Issue Coordinator: M</a:t>
            </a:r>
            <a:r>
              <a:rPr lang="en-US" sz="1800" dirty="0">
                <a:ea typeface="MS PGothic"/>
              </a:rPr>
              <a:t>ichelle </a:t>
            </a:r>
            <a:r>
              <a:rPr lang="en-US" sz="1800" dirty="0" err="1">
                <a:ea typeface="MS PGothic"/>
              </a:rPr>
              <a:t>Caldeira</a:t>
            </a:r>
            <a:r>
              <a:rPr lang="en-US" sz="1800" dirty="0">
                <a:ea typeface="MS PGothic"/>
              </a:rPr>
              <a:t> (B) </a:t>
            </a:r>
            <a:r>
              <a:rPr lang="en-US" sz="1800" dirty="0">
                <a:ea typeface="MS PGothic"/>
                <a:hlinkClick r:id="rId3"/>
              </a:rPr>
              <a:t>Michelle.caldeira@ses.com</a:t>
            </a:r>
            <a:r>
              <a:rPr lang="en-US" sz="1800" dirty="0">
                <a:ea typeface="MS PGothic"/>
              </a:rPr>
              <a:t> </a:t>
            </a:r>
          </a:p>
          <a:p>
            <a:r>
              <a:rPr lang="en-US" sz="1800" i="1" dirty="0">
                <a:ea typeface="MS PGothic"/>
              </a:rPr>
              <a:t>Alt Coordinator: </a:t>
            </a:r>
            <a:r>
              <a:rPr lang="en-US" sz="1800" dirty="0">
                <a:ea typeface="MS PGothic"/>
              </a:rPr>
              <a:t>Angeles Gallego (Mexico) </a:t>
            </a:r>
            <a:r>
              <a:rPr lang="en-US" sz="1800" dirty="0">
                <a:ea typeface="MS PGothic"/>
                <a:hlinkClick r:id="rId4"/>
              </a:rPr>
              <a:t>mgallego@satmex.com</a:t>
            </a:r>
            <a:r>
              <a:rPr lang="en-US" sz="1800" dirty="0">
                <a:ea typeface="MS PGothic"/>
              </a:rPr>
              <a:t> </a:t>
            </a:r>
            <a:endParaRPr lang="en-US" sz="1800" b="1" dirty="0">
              <a:ea typeface="MS PGothic"/>
            </a:endParaRPr>
          </a:p>
          <a:p>
            <a:pPr lvl="0" defTabSz="914400">
              <a:spcBef>
                <a:spcPct val="0"/>
              </a:spcBef>
            </a:pPr>
            <a:endParaRPr lang="x-none" altLang="x-none" dirty="0">
              <a:latin typeface="Arial" charset="0"/>
            </a:endParaRPr>
          </a:p>
        </p:txBody>
      </p:sp>
      <p:sp>
        <p:nvSpPr>
          <p:cNvPr id="77827" name="Slide Number Placeholder 2"/>
          <p:cNvSpPr>
            <a:spLocks noGrp="1"/>
          </p:cNvSpPr>
          <p:nvPr>
            <p:ph type="sldNum" sz="quarter" idx="11"/>
          </p:nvPr>
        </p:nvSpPr>
        <p:spPr bwMode="auto">
          <a:noFill/>
          <a:ln>
            <a:miter lim="800000"/>
            <a:headEnd/>
            <a:tailEnd/>
          </a:ln>
        </p:spPr>
        <p:txBody>
          <a:bodyPr/>
          <a:lstStyle/>
          <a:p>
            <a:fld id="{A6BD6806-F9D0-438F-989F-42C055592447}" type="slidenum">
              <a:rPr lang="en-US" smtClean="0">
                <a:ea typeface="MS PGothic"/>
                <a:cs typeface="MS PGothic"/>
              </a:rPr>
              <a:pPr/>
              <a:t>76</a:t>
            </a:fld>
            <a:endParaRPr lang="en-US">
              <a:ea typeface="MS PGothic"/>
              <a:cs typeface="MS PGothic"/>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p:cNvSpPr>
          <p:nvPr>
            <p:ph type="title"/>
          </p:nvPr>
        </p:nvSpPr>
        <p:spPr>
          <a:xfrm>
            <a:off x="152400" y="914400"/>
            <a:ext cx="8763000" cy="760413"/>
          </a:xfrm>
        </p:spPr>
        <p:txBody>
          <a:bodyPr/>
          <a:lstStyle/>
          <a:p>
            <a:r>
              <a:rPr lang="en-CA" altLang="en-US" dirty="0">
                <a:ea typeface="MS PGothic"/>
              </a:rPr>
              <a:t>Agenda Item 7:  </a:t>
            </a:r>
            <a:r>
              <a:rPr lang="en-CA" altLang="en-US" i="1" dirty="0">
                <a:ea typeface="MS PGothic"/>
              </a:rPr>
              <a:t>Changes in response to Resolution 86 – Satellite network regulatory procedures</a:t>
            </a:r>
            <a:endParaRPr lang="en-US" altLang="en-US" i="1" dirty="0">
              <a:ea typeface="MS PGothic"/>
            </a:endParaRPr>
          </a:p>
        </p:txBody>
      </p:sp>
      <p:sp>
        <p:nvSpPr>
          <p:cNvPr id="77826" name="Rectangle 3"/>
          <p:cNvSpPr>
            <a:spLocks noGrp="1"/>
          </p:cNvSpPr>
          <p:nvPr>
            <p:ph type="body" idx="1"/>
          </p:nvPr>
        </p:nvSpPr>
        <p:spPr>
          <a:xfrm>
            <a:off x="533400" y="1828800"/>
            <a:ext cx="8469313" cy="4800600"/>
          </a:xfrm>
        </p:spPr>
        <p:txBody>
          <a:bodyPr/>
          <a:lstStyle/>
          <a:p>
            <a:pPr>
              <a:lnSpc>
                <a:spcPct val="80000"/>
              </a:lnSpc>
            </a:pPr>
            <a:r>
              <a:rPr lang="en-CA" altLang="en-US" sz="2400" b="1" dirty="0">
                <a:ea typeface="MS PGothic"/>
              </a:rPr>
              <a:t>Preliminary Views</a:t>
            </a:r>
          </a:p>
          <a:p>
            <a:pPr lvl="0" defTabSz="914400">
              <a:spcBef>
                <a:spcPct val="0"/>
              </a:spcBef>
            </a:pPr>
            <a:r>
              <a:rPr lang="x-none" altLang="x-none" b="1" dirty="0">
                <a:latin typeface="Arial" charset="0"/>
              </a:rPr>
              <a:t>ISSUE C</a:t>
            </a:r>
            <a:r>
              <a:rPr lang="en-US" altLang="x-none" b="1" dirty="0">
                <a:latin typeface="Arial" charset="0"/>
              </a:rPr>
              <a:t>6</a:t>
            </a:r>
            <a:r>
              <a:rPr lang="x-none" altLang="x-none" b="1" dirty="0">
                <a:latin typeface="Arial" charset="0"/>
              </a:rPr>
              <a:t> </a:t>
            </a:r>
            <a:endParaRPr lang="en-US" altLang="x-none" b="1" dirty="0">
              <a:latin typeface="Arial" charset="0"/>
            </a:endParaRPr>
          </a:p>
          <a:p>
            <a:pPr lvl="0" defTabSz="914400">
              <a:spcBef>
                <a:spcPct val="0"/>
              </a:spcBef>
            </a:pPr>
            <a:endParaRPr lang="en-US" altLang="x-none" b="1" dirty="0">
              <a:latin typeface="Arial" charset="0"/>
            </a:endParaRPr>
          </a:p>
          <a:p>
            <a:pPr lvl="0" defTabSz="914400">
              <a:spcBef>
                <a:spcPct val="0"/>
              </a:spcBef>
            </a:pPr>
            <a:r>
              <a:rPr lang="en-US" altLang="x-none" b="1" dirty="0">
                <a:latin typeface="Arial" charset="0"/>
              </a:rPr>
              <a:t>Canada</a:t>
            </a:r>
          </a:p>
          <a:p>
            <a:pPr lvl="0" defTabSz="914400">
              <a:spcBef>
                <a:spcPct val="0"/>
              </a:spcBef>
            </a:pPr>
            <a:endParaRPr lang="x-none" altLang="x-none" b="1" dirty="0">
              <a:latin typeface="Arial" charset="0"/>
            </a:endParaRPr>
          </a:p>
          <a:p>
            <a:pPr lvl="0" defTabSz="914400">
              <a:spcBef>
                <a:spcPct val="0"/>
              </a:spcBef>
            </a:pPr>
            <a:r>
              <a:rPr lang="x-none" altLang="x-none" dirty="0"/>
              <a:t>Canada </a:t>
            </a:r>
            <a:r>
              <a:rPr lang="en-US" altLang="x-none" dirty="0"/>
              <a:t>supports allowing notifying administrations to submit simultaneously the Appendix 4 data elements for the purposes of entering the frequency assignments in the List (§6.17) and recording them (§8.1)</a:t>
            </a:r>
          </a:p>
          <a:p>
            <a:pPr lvl="0" defTabSz="914400">
              <a:spcBef>
                <a:spcPct val="0"/>
              </a:spcBef>
            </a:pPr>
            <a:endParaRPr lang="en-US" altLang="x-none" dirty="0"/>
          </a:p>
          <a:p>
            <a:pPr lvl="0" defTabSz="914400">
              <a:spcBef>
                <a:spcPct val="0"/>
              </a:spcBef>
            </a:pPr>
            <a:endParaRPr lang="en-US" altLang="x-none" dirty="0"/>
          </a:p>
          <a:p>
            <a:pPr lvl="0" defTabSz="914400">
              <a:spcBef>
                <a:spcPct val="0"/>
              </a:spcBef>
            </a:pPr>
            <a:endParaRPr lang="en-US" altLang="x-none" dirty="0"/>
          </a:p>
          <a:p>
            <a:pPr lvl="0" defTabSz="914400">
              <a:spcBef>
                <a:spcPct val="0"/>
              </a:spcBef>
            </a:pPr>
            <a:endParaRPr lang="en-US" altLang="x-none" dirty="0"/>
          </a:p>
          <a:p>
            <a:pPr lvl="0" defTabSz="914400">
              <a:spcBef>
                <a:spcPct val="0"/>
              </a:spcBef>
            </a:pPr>
            <a:r>
              <a:rPr lang="en-US" sz="1800" i="1" dirty="0">
                <a:ea typeface="MS PGothic"/>
              </a:rPr>
              <a:t>Issue Coordinator: M</a:t>
            </a:r>
            <a:r>
              <a:rPr lang="en-US" sz="1800" dirty="0">
                <a:ea typeface="MS PGothic"/>
              </a:rPr>
              <a:t>ichelle </a:t>
            </a:r>
            <a:r>
              <a:rPr lang="en-US" sz="1800" dirty="0" err="1">
                <a:ea typeface="MS PGothic"/>
              </a:rPr>
              <a:t>Caldeira</a:t>
            </a:r>
            <a:r>
              <a:rPr lang="en-US" sz="1800" dirty="0">
                <a:ea typeface="MS PGothic"/>
              </a:rPr>
              <a:t> (B) </a:t>
            </a:r>
            <a:r>
              <a:rPr lang="en-US" sz="1800" dirty="0">
                <a:ea typeface="MS PGothic"/>
                <a:hlinkClick r:id="rId3"/>
              </a:rPr>
              <a:t>Michelle.caldeira@ses.com</a:t>
            </a:r>
            <a:r>
              <a:rPr lang="en-US" sz="1800" dirty="0">
                <a:ea typeface="MS PGothic"/>
              </a:rPr>
              <a:t> </a:t>
            </a:r>
          </a:p>
          <a:p>
            <a:r>
              <a:rPr lang="en-US" sz="1800" i="1" dirty="0">
                <a:ea typeface="MS PGothic"/>
              </a:rPr>
              <a:t>Alt. Coordinator: </a:t>
            </a:r>
            <a:r>
              <a:rPr lang="en-US" sz="1800" dirty="0">
                <a:ea typeface="MS PGothic"/>
              </a:rPr>
              <a:t>Angeles Gallego (Mexico) </a:t>
            </a:r>
            <a:r>
              <a:rPr lang="en-US" sz="1800" dirty="0">
                <a:ea typeface="MS PGothic"/>
                <a:hlinkClick r:id="rId4"/>
              </a:rPr>
              <a:t>mgallego@satmex.com</a:t>
            </a:r>
            <a:r>
              <a:rPr lang="en-US" sz="1800" dirty="0">
                <a:ea typeface="MS PGothic"/>
              </a:rPr>
              <a:t> </a:t>
            </a:r>
            <a:endParaRPr lang="en-US" sz="1800" b="1" dirty="0">
              <a:ea typeface="MS PGothic"/>
            </a:endParaRPr>
          </a:p>
          <a:p>
            <a:r>
              <a:rPr lang="fr-CA" i="1" dirty="0"/>
              <a:t> </a:t>
            </a:r>
            <a:endParaRPr lang="en-US" dirty="0"/>
          </a:p>
          <a:p>
            <a:endParaRPr lang="en-US" dirty="0"/>
          </a:p>
          <a:p>
            <a:endParaRPr lang="en-US" altLang="en-US" i="1" dirty="0">
              <a:solidFill>
                <a:srgbClr val="FF0000"/>
              </a:solidFill>
              <a:latin typeface="Times New Roman" pitchFamily="18" charset="0"/>
              <a:ea typeface="MS PGothic"/>
              <a:cs typeface="Times New Roman" pitchFamily="18" charset="0"/>
            </a:endParaRPr>
          </a:p>
          <a:p>
            <a:pPr lvl="0" defTabSz="914400">
              <a:spcBef>
                <a:spcPct val="0"/>
              </a:spcBef>
            </a:pPr>
            <a:endParaRPr lang="x-none" altLang="x-none" dirty="0">
              <a:latin typeface="Arial" charset="0"/>
            </a:endParaRPr>
          </a:p>
        </p:txBody>
      </p:sp>
      <p:sp>
        <p:nvSpPr>
          <p:cNvPr id="77827" name="Slide Number Placeholder 2"/>
          <p:cNvSpPr>
            <a:spLocks noGrp="1"/>
          </p:cNvSpPr>
          <p:nvPr>
            <p:ph type="sldNum" sz="quarter" idx="11"/>
          </p:nvPr>
        </p:nvSpPr>
        <p:spPr bwMode="auto">
          <a:noFill/>
          <a:ln>
            <a:miter lim="800000"/>
            <a:headEnd/>
            <a:tailEnd/>
          </a:ln>
        </p:spPr>
        <p:txBody>
          <a:bodyPr/>
          <a:lstStyle/>
          <a:p>
            <a:fld id="{A6BD6806-F9D0-438F-989F-42C055592447}" type="slidenum">
              <a:rPr lang="en-US" smtClean="0">
                <a:ea typeface="MS PGothic"/>
                <a:cs typeface="MS PGothic"/>
              </a:rPr>
              <a:pPr/>
              <a:t>77</a:t>
            </a:fld>
            <a:endParaRPr lang="en-US">
              <a:ea typeface="MS PGothic"/>
              <a:cs typeface="MS PGothic"/>
            </a:endParaRPr>
          </a:p>
        </p:txBody>
      </p:sp>
      <p:sp>
        <p:nvSpPr>
          <p:cNvPr id="2" name="Rectangle 1"/>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x-none" altLang="x-none" sz="1800" b="0" i="0" u="none" strike="noStrike" cap="none" normalizeH="0" baseline="0" dirty="0">
              <a:ln>
                <a:noFill/>
              </a:ln>
              <a:solidFill>
                <a:schemeClr val="tx1"/>
              </a:solidFill>
              <a:effectLst/>
              <a:latin typeface="Arial" charset="0"/>
            </a:endParaRPr>
          </a:p>
        </p:txBody>
      </p:sp>
      <p:sp>
        <p:nvSpPr>
          <p:cNvPr id="3"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x-none" altLang="x-none"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4481984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p:cNvSpPr>
          <p:nvPr>
            <p:ph type="title"/>
          </p:nvPr>
        </p:nvSpPr>
        <p:spPr>
          <a:xfrm>
            <a:off x="152400" y="914400"/>
            <a:ext cx="8763000" cy="760413"/>
          </a:xfrm>
        </p:spPr>
        <p:txBody>
          <a:bodyPr/>
          <a:lstStyle/>
          <a:p>
            <a:r>
              <a:rPr lang="en-CA" altLang="en-US" dirty="0">
                <a:ea typeface="MS PGothic"/>
              </a:rPr>
              <a:t>Agenda Item 7:  </a:t>
            </a:r>
            <a:r>
              <a:rPr lang="en-CA" altLang="en-US" i="1" dirty="0">
                <a:ea typeface="MS PGothic"/>
              </a:rPr>
              <a:t>Changes in response to Resolution 86 – Satellite network regulatory procedures</a:t>
            </a:r>
            <a:endParaRPr lang="en-US" altLang="en-US" i="1" dirty="0">
              <a:ea typeface="MS PGothic"/>
            </a:endParaRPr>
          </a:p>
        </p:txBody>
      </p:sp>
      <p:sp>
        <p:nvSpPr>
          <p:cNvPr id="77826" name="Rectangle 3"/>
          <p:cNvSpPr>
            <a:spLocks noGrp="1"/>
          </p:cNvSpPr>
          <p:nvPr>
            <p:ph type="body" idx="1"/>
          </p:nvPr>
        </p:nvSpPr>
        <p:spPr>
          <a:xfrm>
            <a:off x="522287" y="1828800"/>
            <a:ext cx="8469313" cy="4800600"/>
          </a:xfrm>
        </p:spPr>
        <p:txBody>
          <a:bodyPr/>
          <a:lstStyle/>
          <a:p>
            <a:pPr>
              <a:lnSpc>
                <a:spcPct val="80000"/>
              </a:lnSpc>
            </a:pPr>
            <a:r>
              <a:rPr lang="en-CA" altLang="en-US" sz="2400" b="1" dirty="0">
                <a:ea typeface="MS PGothic"/>
              </a:rPr>
              <a:t>Preliminary Views</a:t>
            </a:r>
          </a:p>
          <a:p>
            <a:pPr lvl="0" defTabSz="914400">
              <a:spcBef>
                <a:spcPct val="0"/>
              </a:spcBef>
            </a:pPr>
            <a:r>
              <a:rPr lang="x-none" altLang="x-none" b="1" dirty="0">
                <a:latin typeface="Arial" charset="0"/>
              </a:rPr>
              <a:t>ISSUE </a:t>
            </a:r>
            <a:r>
              <a:rPr lang="en-US" altLang="x-none" b="1" dirty="0">
                <a:latin typeface="Arial" charset="0"/>
              </a:rPr>
              <a:t>E</a:t>
            </a:r>
          </a:p>
          <a:p>
            <a:pPr lvl="0" defTabSz="914400">
              <a:spcBef>
                <a:spcPct val="0"/>
              </a:spcBef>
            </a:pPr>
            <a:r>
              <a:rPr lang="x-none" altLang="x-none" b="1" dirty="0">
                <a:latin typeface="Arial" charset="0"/>
              </a:rPr>
              <a:t> </a:t>
            </a:r>
            <a:endParaRPr lang="en-US" altLang="x-none" b="1" dirty="0">
              <a:latin typeface="Arial" charset="0"/>
            </a:endParaRPr>
          </a:p>
          <a:p>
            <a:pPr lvl="0" defTabSz="914400">
              <a:spcBef>
                <a:spcPct val="0"/>
              </a:spcBef>
            </a:pPr>
            <a:r>
              <a:rPr lang="en-US" altLang="x-none" b="1" dirty="0">
                <a:latin typeface="Arial" charset="0"/>
              </a:rPr>
              <a:t>Canada</a:t>
            </a:r>
          </a:p>
          <a:p>
            <a:pPr lvl="0" defTabSz="914400">
              <a:spcBef>
                <a:spcPct val="0"/>
              </a:spcBef>
            </a:pPr>
            <a:endParaRPr lang="x-none" altLang="x-none" b="1" dirty="0">
              <a:latin typeface="Arial" charset="0"/>
            </a:endParaRPr>
          </a:p>
          <a:p>
            <a:pPr lvl="0" defTabSz="914400">
              <a:spcBef>
                <a:spcPct val="0"/>
              </a:spcBef>
            </a:pPr>
            <a:r>
              <a:rPr lang="en-US" altLang="x-none" dirty="0"/>
              <a:t>These administrations support extending the current Bureau identification and publication of the satellite networks or systems to be considered when effecting coordination under No. 9.7 and 9.7A to other types of coordination, namely coordination under No. 9.12, 9.12A or 9.13 as appropriate.</a:t>
            </a:r>
          </a:p>
          <a:p>
            <a:pPr lvl="0" defTabSz="914400">
              <a:spcBef>
                <a:spcPct val="0"/>
              </a:spcBef>
            </a:pPr>
            <a:endParaRPr lang="en-US" altLang="en-US" b="0" dirty="0">
              <a:ea typeface="MS PGothic"/>
            </a:endParaRPr>
          </a:p>
          <a:p>
            <a:pPr lvl="0" defTabSz="914400">
              <a:spcBef>
                <a:spcPct val="0"/>
              </a:spcBef>
            </a:pPr>
            <a:endParaRPr lang="en-US" altLang="en-US" dirty="0">
              <a:ea typeface="MS PGothic"/>
            </a:endParaRPr>
          </a:p>
          <a:p>
            <a:pPr lvl="0" defTabSz="914400">
              <a:spcBef>
                <a:spcPct val="0"/>
              </a:spcBef>
            </a:pPr>
            <a:endParaRPr lang="en-US" altLang="en-US" b="0" dirty="0">
              <a:ea typeface="MS PGothic"/>
            </a:endParaRPr>
          </a:p>
          <a:p>
            <a:r>
              <a:rPr lang="en-US" sz="1800" i="1" dirty="0">
                <a:ea typeface="MS PGothic"/>
              </a:rPr>
              <a:t>Issue Coordinator: M</a:t>
            </a:r>
            <a:r>
              <a:rPr lang="en-US" sz="1800" dirty="0">
                <a:ea typeface="MS PGothic"/>
              </a:rPr>
              <a:t>ichelle </a:t>
            </a:r>
            <a:r>
              <a:rPr lang="en-US" sz="1800" dirty="0" err="1">
                <a:ea typeface="MS PGothic"/>
              </a:rPr>
              <a:t>Caldeira</a:t>
            </a:r>
            <a:r>
              <a:rPr lang="en-US" sz="1800" dirty="0">
                <a:ea typeface="MS PGothic"/>
              </a:rPr>
              <a:t> (B) </a:t>
            </a:r>
            <a:r>
              <a:rPr lang="en-US" sz="1800" dirty="0">
                <a:ea typeface="MS PGothic"/>
                <a:hlinkClick r:id="rId3"/>
              </a:rPr>
              <a:t>Michelle.caldeira@ses.com</a:t>
            </a:r>
            <a:r>
              <a:rPr lang="en-US" sz="1800" dirty="0">
                <a:ea typeface="MS PGothic"/>
              </a:rPr>
              <a:t> </a:t>
            </a:r>
          </a:p>
          <a:p>
            <a:r>
              <a:rPr lang="en-US" sz="1800" i="1" dirty="0">
                <a:ea typeface="MS PGothic"/>
              </a:rPr>
              <a:t>Alt Coordinator: </a:t>
            </a:r>
            <a:r>
              <a:rPr lang="en-US" sz="1800" dirty="0">
                <a:ea typeface="MS PGothic"/>
              </a:rPr>
              <a:t>Angeles Gallego (Mexico) </a:t>
            </a:r>
            <a:r>
              <a:rPr lang="en-US" sz="1800" dirty="0">
                <a:ea typeface="MS PGothic"/>
                <a:hlinkClick r:id="rId4"/>
              </a:rPr>
              <a:t>mgallego@satmex.com</a:t>
            </a:r>
            <a:r>
              <a:rPr lang="en-US" sz="1800" dirty="0">
                <a:ea typeface="MS PGothic"/>
              </a:rPr>
              <a:t> </a:t>
            </a:r>
            <a:endParaRPr lang="en-US" sz="1800" b="1" dirty="0">
              <a:ea typeface="MS PGothic"/>
            </a:endParaRPr>
          </a:p>
          <a:p>
            <a:r>
              <a:rPr lang="fr-CA" i="1" dirty="0"/>
              <a:t> </a:t>
            </a:r>
            <a:endParaRPr lang="en-US" dirty="0"/>
          </a:p>
          <a:p>
            <a:endParaRPr lang="en-US" dirty="0"/>
          </a:p>
          <a:p>
            <a:endParaRPr lang="en-US" altLang="en-US" i="1" dirty="0">
              <a:solidFill>
                <a:srgbClr val="FF0000"/>
              </a:solidFill>
              <a:latin typeface="Times New Roman" pitchFamily="18" charset="0"/>
              <a:ea typeface="MS PGothic"/>
              <a:cs typeface="Times New Roman" pitchFamily="18" charset="0"/>
            </a:endParaRPr>
          </a:p>
          <a:p>
            <a:pPr lvl="0" defTabSz="914400">
              <a:spcBef>
                <a:spcPct val="0"/>
              </a:spcBef>
            </a:pPr>
            <a:endParaRPr lang="x-none" altLang="x-none" dirty="0">
              <a:latin typeface="Arial" charset="0"/>
            </a:endParaRPr>
          </a:p>
        </p:txBody>
      </p:sp>
      <p:sp>
        <p:nvSpPr>
          <p:cNvPr id="77827" name="Slide Number Placeholder 2"/>
          <p:cNvSpPr>
            <a:spLocks noGrp="1"/>
          </p:cNvSpPr>
          <p:nvPr>
            <p:ph type="sldNum" sz="quarter" idx="11"/>
          </p:nvPr>
        </p:nvSpPr>
        <p:spPr bwMode="auto">
          <a:noFill/>
          <a:ln>
            <a:miter lim="800000"/>
            <a:headEnd/>
            <a:tailEnd/>
          </a:ln>
        </p:spPr>
        <p:txBody>
          <a:bodyPr/>
          <a:lstStyle/>
          <a:p>
            <a:fld id="{A6BD6806-F9D0-438F-989F-42C055592447}" type="slidenum">
              <a:rPr lang="en-US" smtClean="0">
                <a:ea typeface="MS PGothic"/>
                <a:cs typeface="MS PGothic"/>
              </a:rPr>
              <a:pPr/>
              <a:t>78</a:t>
            </a:fld>
            <a:endParaRPr lang="en-US">
              <a:ea typeface="MS PGothic"/>
              <a:cs typeface="MS PGothic"/>
            </a:endParaRPr>
          </a:p>
        </p:txBody>
      </p:sp>
      <p:sp>
        <p:nvSpPr>
          <p:cNvPr id="2" name="Rectangle 1"/>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x-none" altLang="x-none" sz="1800" b="0" i="0" u="none" strike="noStrike" cap="none" normalizeH="0" baseline="0" dirty="0">
              <a:ln>
                <a:noFill/>
              </a:ln>
              <a:solidFill>
                <a:schemeClr val="tx1"/>
              </a:solidFill>
              <a:effectLst/>
              <a:latin typeface="Arial" charset="0"/>
            </a:endParaRPr>
          </a:p>
        </p:txBody>
      </p:sp>
      <p:sp>
        <p:nvSpPr>
          <p:cNvPr id="3"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x-none" altLang="x-none"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3463809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p:cNvSpPr>
          <p:nvPr>
            <p:ph type="title"/>
          </p:nvPr>
        </p:nvSpPr>
        <p:spPr>
          <a:xfrm>
            <a:off x="152400" y="990600"/>
            <a:ext cx="8839200" cy="914400"/>
          </a:xfrm>
        </p:spPr>
        <p:txBody>
          <a:bodyPr/>
          <a:lstStyle/>
          <a:p>
            <a:r>
              <a:rPr lang="en-CA" altLang="en-US" dirty="0">
                <a:ea typeface="MS PGothic"/>
              </a:rPr>
              <a:t>Agenda Item 8:  </a:t>
            </a:r>
            <a:r>
              <a:rPr lang="en-US" altLang="en-US" i="1" dirty="0">
                <a:ea typeface="MS PGothic"/>
              </a:rPr>
              <a:t>Deletion of country footnotes,  deletion of country names from footnotes (Resolution 26) </a:t>
            </a:r>
            <a:endParaRPr lang="en-US" altLang="en-US" dirty="0">
              <a:ea typeface="MS PGothic"/>
            </a:endParaRPr>
          </a:p>
        </p:txBody>
      </p:sp>
      <p:sp>
        <p:nvSpPr>
          <p:cNvPr id="48131" name="Rectangle 3"/>
          <p:cNvSpPr>
            <a:spLocks noGrp="1"/>
          </p:cNvSpPr>
          <p:nvPr>
            <p:ph type="body" idx="1"/>
          </p:nvPr>
        </p:nvSpPr>
        <p:spPr>
          <a:xfrm>
            <a:off x="533400" y="1981200"/>
            <a:ext cx="8229600" cy="4114800"/>
          </a:xfrm>
        </p:spPr>
        <p:txBody>
          <a:bodyPr/>
          <a:lstStyle/>
          <a:p>
            <a:pPr>
              <a:lnSpc>
                <a:spcPct val="90000"/>
              </a:lnSpc>
              <a:defRPr/>
            </a:pPr>
            <a:r>
              <a:rPr lang="en-CA" sz="2400" b="1" dirty="0">
                <a:ea typeface="ＭＳ Ｐゴシック" pitchFamily="34" charset="-128"/>
                <a:cs typeface="ＭＳ Ｐゴシック" pitchFamily="-112" charset="-128"/>
              </a:rPr>
              <a:t>Preliminary Views</a:t>
            </a:r>
          </a:p>
          <a:p>
            <a:pPr>
              <a:lnSpc>
                <a:spcPct val="90000"/>
              </a:lnSpc>
              <a:defRPr/>
            </a:pPr>
            <a:r>
              <a:rPr lang="en-US" sz="2400" b="1" dirty="0">
                <a:ea typeface="ＭＳ Ｐゴシック" pitchFamily="34" charset="-128"/>
                <a:cs typeface="ＭＳ Ｐゴシック" pitchFamily="-112" charset="-128"/>
              </a:rPr>
              <a:t>TBD</a:t>
            </a:r>
            <a:endParaRPr lang="en-CA" dirty="0">
              <a:ea typeface="ＭＳ Ｐゴシック" pitchFamily="34" charset="-128"/>
              <a:cs typeface="ＭＳ Ｐゴシック" pitchFamily="-112" charset="-128"/>
            </a:endParaRPr>
          </a:p>
          <a:p>
            <a:pPr>
              <a:lnSpc>
                <a:spcPct val="90000"/>
              </a:lnSpc>
              <a:defRPr/>
            </a:pPr>
            <a:endParaRPr lang="en-CA" dirty="0">
              <a:ea typeface="ＭＳ Ｐゴシック" pitchFamily="34" charset="-128"/>
              <a:cs typeface="ＭＳ Ｐゴシック" pitchFamily="-112" charset="-128"/>
            </a:endParaRPr>
          </a:p>
          <a:p>
            <a:pPr>
              <a:lnSpc>
                <a:spcPct val="90000"/>
              </a:lnSpc>
              <a:defRPr/>
            </a:pPr>
            <a:endParaRPr lang="en-CA" dirty="0">
              <a:ea typeface="ＭＳ Ｐゴシック" pitchFamily="34" charset="-128"/>
              <a:cs typeface="ＭＳ Ｐゴシック" pitchFamily="-112" charset="-128"/>
            </a:endParaRPr>
          </a:p>
          <a:p>
            <a:pPr>
              <a:lnSpc>
                <a:spcPct val="90000"/>
              </a:lnSpc>
              <a:defRPr/>
            </a:pPr>
            <a:endParaRPr lang="en-CA" dirty="0">
              <a:ea typeface="ＭＳ Ｐゴシック" pitchFamily="34" charset="-128"/>
              <a:cs typeface="ＭＳ Ｐゴシック" pitchFamily="-112" charset="-128"/>
            </a:endParaRPr>
          </a:p>
          <a:p>
            <a:pPr>
              <a:lnSpc>
                <a:spcPct val="90000"/>
              </a:lnSpc>
              <a:defRPr/>
            </a:pPr>
            <a:endParaRPr lang="en-CA" dirty="0">
              <a:ea typeface="ＭＳ Ｐゴシック" pitchFamily="34" charset="-128"/>
              <a:cs typeface="ＭＳ Ｐゴシック" pitchFamily="-112" charset="-128"/>
            </a:endParaRPr>
          </a:p>
          <a:p>
            <a:pPr>
              <a:lnSpc>
                <a:spcPct val="90000"/>
              </a:lnSpc>
              <a:defRPr/>
            </a:pPr>
            <a:endParaRPr lang="en-CA" dirty="0">
              <a:ea typeface="ＭＳ Ｐゴシック" pitchFamily="34" charset="-128"/>
              <a:cs typeface="ＭＳ Ｐゴシック" pitchFamily="-112" charset="-128"/>
            </a:endParaRPr>
          </a:p>
          <a:p>
            <a:pPr>
              <a:lnSpc>
                <a:spcPct val="90000"/>
              </a:lnSpc>
              <a:defRPr/>
            </a:pPr>
            <a:r>
              <a:rPr lang="en-CA" sz="1800" i="1" dirty="0">
                <a:cs typeface="ＭＳ Ｐゴシック" pitchFamily="-112" charset="-128"/>
              </a:rPr>
              <a:t>Issue Coordinator: </a:t>
            </a:r>
            <a:r>
              <a:rPr lang="en-CA" sz="1800" dirty="0">
                <a:cs typeface="ＭＳ Ｐゴシック" pitchFamily="-112" charset="-128"/>
              </a:rPr>
              <a:t>TBD</a:t>
            </a:r>
            <a:endParaRPr lang="en-CA" dirty="0">
              <a:ea typeface="ＭＳ Ｐゴシック" pitchFamily="34" charset="-128"/>
              <a:cs typeface="ＭＳ Ｐゴシック" pitchFamily="-112" charset="-128"/>
            </a:endParaRPr>
          </a:p>
        </p:txBody>
      </p:sp>
      <p:sp>
        <p:nvSpPr>
          <p:cNvPr id="90115" name="Slide Number Placeholder 3"/>
          <p:cNvSpPr>
            <a:spLocks noGrp="1"/>
          </p:cNvSpPr>
          <p:nvPr>
            <p:ph type="sldNum" sz="quarter" idx="11"/>
          </p:nvPr>
        </p:nvSpPr>
        <p:spPr bwMode="auto">
          <a:noFill/>
          <a:ln>
            <a:miter lim="800000"/>
            <a:headEnd/>
            <a:tailEnd/>
          </a:ln>
        </p:spPr>
        <p:txBody>
          <a:bodyPr/>
          <a:lstStyle/>
          <a:p>
            <a:fld id="{2401D619-54DD-4C49-B243-C10EBEA20688}" type="slidenum">
              <a:rPr lang="en-US" smtClean="0">
                <a:ea typeface="MS PGothic"/>
                <a:cs typeface="MS PGothic"/>
              </a:rPr>
              <a:pPr/>
              <a:t>79</a:t>
            </a:fld>
            <a:endParaRPr lang="en-US">
              <a:ea typeface="MS PGothic"/>
              <a:cs typeface="MS P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D0312-130B-E142-9876-382DAB12098B}"/>
              </a:ext>
            </a:extLst>
          </p:cNvPr>
          <p:cNvSpPr>
            <a:spLocks noGrp="1"/>
          </p:cNvSpPr>
          <p:nvPr>
            <p:ph type="title"/>
          </p:nvPr>
        </p:nvSpPr>
        <p:spPr/>
        <p:txBody>
          <a:bodyPr/>
          <a:lstStyle/>
          <a:p>
            <a:r>
              <a:rPr lang="en-CA" altLang="en-US" dirty="0">
                <a:ea typeface="MS PGothic"/>
              </a:rPr>
              <a:t>Agenda Item 1.10:  </a:t>
            </a:r>
            <a:r>
              <a:rPr lang="en-US" altLang="en-US" i="1" dirty="0">
                <a:ea typeface="MS PGothic"/>
              </a:rPr>
              <a:t>GADSS – Proposals</a:t>
            </a:r>
            <a:endParaRPr lang="en-US" dirty="0"/>
          </a:p>
        </p:txBody>
      </p:sp>
      <p:sp>
        <p:nvSpPr>
          <p:cNvPr id="3" name="Content Placeholder 2">
            <a:extLst>
              <a:ext uri="{FF2B5EF4-FFF2-40B4-BE49-F238E27FC236}">
                <a16:creationId xmlns:a16="http://schemas.microsoft.com/office/drawing/2014/main" id="{310A9818-40E6-EC40-A145-AF14EA7482CC}"/>
              </a:ext>
            </a:extLst>
          </p:cNvPr>
          <p:cNvSpPr>
            <a:spLocks noGrp="1"/>
          </p:cNvSpPr>
          <p:nvPr>
            <p:ph idx="1"/>
          </p:nvPr>
        </p:nvSpPr>
        <p:spPr>
          <a:xfrm>
            <a:off x="457200" y="1828800"/>
            <a:ext cx="8229600" cy="4648200"/>
          </a:xfrm>
        </p:spPr>
        <p:txBody>
          <a:bodyPr/>
          <a:lstStyle/>
          <a:p>
            <a:r>
              <a:rPr lang="en-US" b="1" dirty="0"/>
              <a:t>Draft Inter-American Proposals</a:t>
            </a:r>
          </a:p>
          <a:p>
            <a:r>
              <a:rPr lang="en-US" dirty="0"/>
              <a:t>CAN/MEX/USA</a:t>
            </a:r>
          </a:p>
          <a:p>
            <a:r>
              <a:rPr lang="en-US" b="1" dirty="0"/>
              <a:t>Article 30 – Chapter VI – Distress and Safety Communication</a:t>
            </a:r>
          </a:p>
          <a:p>
            <a:endParaRPr lang="en-US" sz="1800" b="1" dirty="0"/>
          </a:p>
          <a:p>
            <a:r>
              <a:rPr lang="en-US" sz="1800" b="1" dirty="0"/>
              <a:t>MOD	DIAP/1.10/2</a:t>
            </a:r>
          </a:p>
          <a:p>
            <a:endParaRPr lang="en-GB" sz="1800" b="1" dirty="0"/>
          </a:p>
          <a:p>
            <a:r>
              <a:rPr lang="en-GB" sz="1800" b="1" dirty="0"/>
              <a:t>30.1</a:t>
            </a:r>
            <a:r>
              <a:rPr lang="en-GB" sz="1800" dirty="0"/>
              <a:t>	§ 1	 </a:t>
            </a:r>
            <a:r>
              <a:rPr lang="en-US" sz="1800" dirty="0"/>
              <a:t>Nos </a:t>
            </a:r>
            <a:r>
              <a:rPr lang="en-US" sz="1800" b="1" dirty="0"/>
              <a:t>30.4 - 30.13</a:t>
            </a:r>
            <a:r>
              <a:rPr lang="en-US" sz="1800" dirty="0"/>
              <a:t>, and Articles </a:t>
            </a:r>
            <a:r>
              <a:rPr lang="en-US" sz="1800" b="1" dirty="0"/>
              <a:t>31</a:t>
            </a:r>
            <a:r>
              <a:rPr lang="en-US" sz="1800" dirty="0"/>
              <a:t>, </a:t>
            </a:r>
            <a:r>
              <a:rPr lang="en-US" sz="1800" b="1" dirty="0"/>
              <a:t>32</a:t>
            </a:r>
            <a:r>
              <a:rPr lang="en-US" sz="1800" dirty="0"/>
              <a:t>, </a:t>
            </a:r>
            <a:r>
              <a:rPr lang="en-US" sz="1800" b="1" dirty="0"/>
              <a:t>33</a:t>
            </a:r>
            <a:r>
              <a:rPr lang="en-US" sz="1800" dirty="0"/>
              <a:t> and </a:t>
            </a:r>
            <a:r>
              <a:rPr lang="en-US" sz="1800" b="1" dirty="0"/>
              <a:t>34</a:t>
            </a:r>
            <a:r>
              <a:rPr lang="en-US" sz="1800" dirty="0"/>
              <a:t> of this Chapter contain the provisions for the operational use of the global maritime distress and safety system (GMDSS), whose functional requirements, system elements and equipment carriage requirements are set forth in the International Convention for the Safety of Life at Sea (SOLAS), 1974, as amended.  These Nos and Articles also contain provisions for initiating distress, urgency and safety communications by means of radiotelephony on the frequency 156.8 MHz (VHF channel 16).      (WRC‑19)</a:t>
            </a:r>
          </a:p>
          <a:p>
            <a:r>
              <a:rPr lang="en-GB" sz="1800" b="1" dirty="0"/>
              <a:t>Reason:</a:t>
            </a:r>
            <a:r>
              <a:rPr lang="en-GB" sz="1800" dirty="0"/>
              <a:t>  Identifies the specific articles and numbers associated with GMDSS, to allow for an additional article and numbers to address GADSS as part of Chapter VII.</a:t>
            </a:r>
            <a:endParaRPr lang="en-US" sz="1800"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987ADD8-7D48-3C44-9E10-E6D944B483E0}"/>
              </a:ext>
            </a:extLst>
          </p:cNvPr>
          <p:cNvSpPr>
            <a:spLocks noGrp="1"/>
          </p:cNvSpPr>
          <p:nvPr>
            <p:ph type="sldNum" sz="quarter" idx="11"/>
          </p:nvPr>
        </p:nvSpPr>
        <p:spPr/>
        <p:txBody>
          <a:bodyPr/>
          <a:lstStyle/>
          <a:p>
            <a:pPr>
              <a:defRPr/>
            </a:pPr>
            <a:fld id="{AC7F27D6-8198-47C3-AA02-2FB19BFC5A34}" type="slidenum">
              <a:rPr lang="en-US" smtClean="0"/>
              <a:pPr>
                <a:defRPr/>
              </a:pPr>
              <a:t>8</a:t>
            </a:fld>
            <a:endParaRPr lang="en-US"/>
          </a:p>
        </p:txBody>
      </p:sp>
    </p:spTree>
    <p:extLst>
      <p:ext uri="{BB962C8B-B14F-4D97-AF65-F5344CB8AC3E}">
        <p14:creationId xmlns:p14="http://schemas.microsoft.com/office/powerpoint/2010/main" val="42778344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p:cNvSpPr>
          <p:nvPr>
            <p:ph type="title"/>
          </p:nvPr>
        </p:nvSpPr>
        <p:spPr>
          <a:xfrm>
            <a:off x="152400" y="990600"/>
            <a:ext cx="8991600" cy="1066800"/>
          </a:xfrm>
        </p:spPr>
        <p:txBody>
          <a:bodyPr/>
          <a:lstStyle/>
          <a:p>
            <a:r>
              <a:rPr lang="en-CA" altLang="en-US" dirty="0">
                <a:ea typeface="MS PGothic"/>
              </a:rPr>
              <a:t>Issue 9.1.9:  </a:t>
            </a:r>
            <a:r>
              <a:rPr lang="en-CA" i="1" dirty="0"/>
              <a:t>Studies relating to spectrum needs and possible allocation of the frequency band 51.4-52.4 GHz to the fixed-satellite service (Earth-to-space) </a:t>
            </a:r>
            <a:endParaRPr lang="en-US" altLang="en-US" i="1" dirty="0">
              <a:ea typeface="MS PGothic"/>
            </a:endParaRPr>
          </a:p>
        </p:txBody>
      </p:sp>
      <p:sp>
        <p:nvSpPr>
          <p:cNvPr id="103426" name="Rectangle 3"/>
          <p:cNvSpPr>
            <a:spLocks noGrp="1"/>
          </p:cNvSpPr>
          <p:nvPr>
            <p:ph type="body" idx="1"/>
          </p:nvPr>
        </p:nvSpPr>
        <p:spPr>
          <a:xfrm>
            <a:off x="533400" y="2209800"/>
            <a:ext cx="8229600" cy="4495800"/>
          </a:xfrm>
        </p:spPr>
        <p:txBody>
          <a:bodyPr/>
          <a:lstStyle/>
          <a:p>
            <a:pPr>
              <a:lnSpc>
                <a:spcPct val="90000"/>
              </a:lnSpc>
            </a:pPr>
            <a:r>
              <a:rPr lang="en-CA" sz="2400" b="1" dirty="0">
                <a:ea typeface="MS PGothic"/>
              </a:rPr>
              <a:t>Preliminary Views of Canada, Mexico, and USA</a:t>
            </a:r>
            <a:endParaRPr lang="en-CA" sz="1400" b="1" dirty="0">
              <a:ea typeface="MS PGothic"/>
            </a:endParaRPr>
          </a:p>
          <a:p>
            <a:endParaRPr lang="en-US" sz="2400" dirty="0"/>
          </a:p>
          <a:p>
            <a:pPr eaLnBrk="1" hangingPunct="1">
              <a:spcBef>
                <a:spcPct val="0"/>
              </a:spcBef>
            </a:pPr>
            <a:endParaRPr lang="en-CA" altLang="en-US" sz="1800" b="1" dirty="0">
              <a:ea typeface="Arial Unicode MS" pitchFamily="34" charset="-128"/>
              <a:cs typeface="Arial Unicode MS" pitchFamily="34" charset="-128"/>
            </a:endParaRPr>
          </a:p>
          <a:p>
            <a:pPr eaLnBrk="1" hangingPunct="1">
              <a:spcBef>
                <a:spcPct val="0"/>
              </a:spcBef>
            </a:pPr>
            <a:endParaRPr lang="en-CA" altLang="en-US" sz="1800" b="1" dirty="0">
              <a:ea typeface="Arial Unicode MS" pitchFamily="34" charset="-128"/>
              <a:cs typeface="Arial Unicode MS" pitchFamily="34" charset="-128"/>
            </a:endParaRPr>
          </a:p>
          <a:p>
            <a:pPr eaLnBrk="1" hangingPunct="1">
              <a:spcBef>
                <a:spcPct val="0"/>
              </a:spcBef>
            </a:pPr>
            <a:endParaRPr lang="en-CA" altLang="en-US" sz="1800" b="1" dirty="0">
              <a:ea typeface="Arial Unicode MS" pitchFamily="34" charset="-128"/>
              <a:cs typeface="Arial Unicode MS" pitchFamily="34" charset="-128"/>
            </a:endParaRPr>
          </a:p>
          <a:p>
            <a:pPr eaLnBrk="1" hangingPunct="1">
              <a:spcBef>
                <a:spcPct val="0"/>
              </a:spcBef>
            </a:pPr>
            <a:endParaRPr lang="en-CA" altLang="en-US" sz="1800" b="1" dirty="0">
              <a:ea typeface="Arial Unicode MS" pitchFamily="34" charset="-128"/>
              <a:cs typeface="Arial Unicode MS" pitchFamily="34" charset="-128"/>
            </a:endParaRPr>
          </a:p>
          <a:p>
            <a:pPr eaLnBrk="1" hangingPunct="1">
              <a:spcBef>
                <a:spcPct val="0"/>
              </a:spcBef>
            </a:pPr>
            <a:endParaRPr lang="en-CA" altLang="en-US" sz="1800" b="1" dirty="0">
              <a:ea typeface="Arial Unicode MS" pitchFamily="34" charset="-128"/>
              <a:cs typeface="Arial Unicode MS" pitchFamily="34" charset="-128"/>
            </a:endParaRPr>
          </a:p>
          <a:p>
            <a:pPr eaLnBrk="1" hangingPunct="1">
              <a:spcBef>
                <a:spcPct val="0"/>
              </a:spcBef>
            </a:pPr>
            <a:endParaRPr lang="en-CA" altLang="en-US" sz="1800" b="1" dirty="0">
              <a:ea typeface="Arial Unicode MS" pitchFamily="34" charset="-128"/>
              <a:cs typeface="Arial Unicode MS" pitchFamily="34" charset="-128"/>
            </a:endParaRPr>
          </a:p>
          <a:p>
            <a:pPr eaLnBrk="1" hangingPunct="1">
              <a:spcBef>
                <a:spcPct val="0"/>
              </a:spcBef>
            </a:pPr>
            <a:endParaRPr lang="en-CA" altLang="en-US" sz="1800" b="1" dirty="0">
              <a:ea typeface="Arial Unicode MS" pitchFamily="34" charset="-128"/>
              <a:cs typeface="Arial Unicode MS" pitchFamily="34" charset="-128"/>
            </a:endParaRPr>
          </a:p>
          <a:p>
            <a:pPr eaLnBrk="1" hangingPunct="1">
              <a:spcBef>
                <a:spcPct val="0"/>
              </a:spcBef>
            </a:pPr>
            <a:endParaRPr lang="en-CA" altLang="en-US" sz="1800" b="1" dirty="0">
              <a:ea typeface="Arial Unicode MS" pitchFamily="34" charset="-128"/>
              <a:cs typeface="Arial Unicode MS" pitchFamily="34" charset="-128"/>
            </a:endParaRPr>
          </a:p>
          <a:p>
            <a:pPr eaLnBrk="1" hangingPunct="1">
              <a:spcBef>
                <a:spcPct val="0"/>
              </a:spcBef>
            </a:pPr>
            <a:endParaRPr lang="en-CA" altLang="en-US" sz="1800" b="1" dirty="0">
              <a:ea typeface="Arial Unicode MS" pitchFamily="34" charset="-128"/>
              <a:cs typeface="Arial Unicode MS" pitchFamily="34" charset="-128"/>
            </a:endParaRPr>
          </a:p>
          <a:p>
            <a:pPr eaLnBrk="1" hangingPunct="1">
              <a:spcBef>
                <a:spcPct val="0"/>
              </a:spcBef>
            </a:pPr>
            <a:endParaRPr lang="en-CA" altLang="en-US" sz="1800" b="1" dirty="0">
              <a:ea typeface="Arial Unicode MS" pitchFamily="34" charset="-128"/>
              <a:cs typeface="Arial Unicode MS" pitchFamily="34" charset="-128"/>
            </a:endParaRPr>
          </a:p>
          <a:p>
            <a:pPr eaLnBrk="1" hangingPunct="1">
              <a:spcBef>
                <a:spcPct val="0"/>
              </a:spcBef>
            </a:pPr>
            <a:endParaRPr lang="en-CA" altLang="en-US" sz="1800" b="1" dirty="0">
              <a:ea typeface="Arial Unicode MS" pitchFamily="34" charset="-128"/>
              <a:cs typeface="Arial Unicode MS" pitchFamily="34" charset="-128"/>
            </a:endParaRPr>
          </a:p>
          <a:p>
            <a:pPr eaLnBrk="1" hangingPunct="1">
              <a:spcBef>
                <a:spcPct val="0"/>
              </a:spcBef>
            </a:pPr>
            <a:r>
              <a:rPr lang="en-US" altLang="en-US" sz="1800" i="1" dirty="0">
                <a:ea typeface="Arial Unicode MS" pitchFamily="34" charset="-128"/>
                <a:cs typeface="Arial Unicode MS" pitchFamily="34" charset="-128"/>
              </a:rPr>
              <a:t>Issue Coordinator: </a:t>
            </a:r>
            <a:r>
              <a:rPr lang="en-US" altLang="en-US" sz="1800" dirty="0">
                <a:cs typeface="Arial Unicode MS" pitchFamily="34" charset="-128"/>
              </a:rPr>
              <a:t>Jennifer Manner (USA) </a:t>
            </a:r>
            <a:r>
              <a:rPr lang="en-US" altLang="en-US" sz="1800" dirty="0">
                <a:cs typeface="Arial Unicode MS" pitchFamily="34" charset="-128"/>
                <a:hlinkClick r:id="rId4"/>
              </a:rPr>
              <a:t>jennifer.manner@echostar.com</a:t>
            </a:r>
            <a:r>
              <a:rPr lang="en-US" altLang="en-US" sz="1800" dirty="0">
                <a:cs typeface="Arial Unicode MS" pitchFamily="34" charset="-128"/>
              </a:rPr>
              <a:t> </a:t>
            </a:r>
          </a:p>
          <a:p>
            <a:pPr eaLnBrk="1" hangingPunct="1">
              <a:spcBef>
                <a:spcPct val="0"/>
              </a:spcBef>
            </a:pPr>
            <a:endParaRPr lang="en-CA" sz="1800" i="1" dirty="0">
              <a:solidFill>
                <a:srgbClr val="FF0000"/>
              </a:solidFill>
              <a:ea typeface="Arial Unicode MS" pitchFamily="34" charset="-128"/>
              <a:cs typeface="Arial Unicode MS" pitchFamily="34" charset="-128"/>
            </a:endParaRPr>
          </a:p>
        </p:txBody>
      </p:sp>
      <p:sp>
        <p:nvSpPr>
          <p:cNvPr id="103427" name="Slide Number Placeholder 3"/>
          <p:cNvSpPr>
            <a:spLocks noGrp="1"/>
          </p:cNvSpPr>
          <p:nvPr>
            <p:ph type="sldNum" sz="quarter" idx="11"/>
          </p:nvPr>
        </p:nvSpPr>
        <p:spPr bwMode="auto">
          <a:noFill/>
          <a:ln>
            <a:miter lim="800000"/>
            <a:headEnd/>
            <a:tailEnd/>
          </a:ln>
        </p:spPr>
        <p:txBody>
          <a:bodyPr/>
          <a:lstStyle/>
          <a:p>
            <a:fld id="{85D1F5E2-2093-4013-9350-EBB6CC8B1AC7}" type="slidenum">
              <a:rPr lang="en-US" smtClean="0">
                <a:ea typeface="MS PGothic"/>
                <a:cs typeface="MS PGothic"/>
              </a:rPr>
              <a:pPr/>
              <a:t>80</a:t>
            </a:fld>
            <a:endParaRPr lang="en-US">
              <a:ea typeface="MS PGothic"/>
              <a:cs typeface="MS PGothic"/>
            </a:endParaRPr>
          </a:p>
        </p:txBody>
      </p:sp>
      <p:graphicFrame>
        <p:nvGraphicFramePr>
          <p:cNvPr id="2" name="Object 1">
            <a:extLst>
              <a:ext uri="{FF2B5EF4-FFF2-40B4-BE49-F238E27FC236}">
                <a16:creationId xmlns:a16="http://schemas.microsoft.com/office/drawing/2014/main" id="{3799CF02-7CC8-B849-A488-D20EED454EFB}"/>
              </a:ext>
            </a:extLst>
          </p:cNvPr>
          <p:cNvGraphicFramePr>
            <a:graphicFrameLocks noChangeAspect="1"/>
          </p:cNvGraphicFramePr>
          <p:nvPr>
            <p:extLst>
              <p:ext uri="{D42A27DB-BD31-4B8C-83A1-F6EECF244321}">
                <p14:modId xmlns:p14="http://schemas.microsoft.com/office/powerpoint/2010/main" val="3442984484"/>
              </p:ext>
            </p:extLst>
          </p:nvPr>
        </p:nvGraphicFramePr>
        <p:xfrm>
          <a:off x="609600" y="2781300"/>
          <a:ext cx="3581400" cy="2400300"/>
        </p:xfrm>
        <a:graphic>
          <a:graphicData uri="http://schemas.openxmlformats.org/presentationml/2006/ole">
            <mc:AlternateContent xmlns:mc="http://schemas.openxmlformats.org/markup-compatibility/2006">
              <mc:Choice xmlns:v="urn:schemas-microsoft-com:vml" Requires="v">
                <p:oleObj spid="_x0000_s88077" name="Document" r:id="rId5" imgW="3581400" imgH="2400300" progId="Word.Document.8">
                  <p:embed/>
                </p:oleObj>
              </mc:Choice>
              <mc:Fallback>
                <p:oleObj name="Document" r:id="rId5" imgW="3581400" imgH="2400300" progId="Word.Document.8">
                  <p:embed/>
                  <p:pic>
                    <p:nvPicPr>
                      <p:cNvPr id="0" name=""/>
                      <p:cNvPicPr/>
                      <p:nvPr/>
                    </p:nvPicPr>
                    <p:blipFill>
                      <a:blip r:embed="rId6"/>
                      <a:stretch>
                        <a:fillRect/>
                      </a:stretch>
                    </p:blipFill>
                    <p:spPr>
                      <a:xfrm>
                        <a:off x="609600" y="2781300"/>
                        <a:ext cx="3581400" cy="2400300"/>
                      </a:xfrm>
                      <a:prstGeom prst="rect">
                        <a:avLst/>
                      </a:prstGeom>
                    </p:spPr>
                  </p:pic>
                </p:oleObj>
              </mc:Fallback>
            </mc:AlternateContent>
          </a:graphicData>
        </a:graphic>
      </p:graphicFrame>
    </p:spTree>
    <p:extLst>
      <p:ext uri="{BB962C8B-B14F-4D97-AF65-F5344CB8AC3E}">
        <p14:creationId xmlns:p14="http://schemas.microsoft.com/office/powerpoint/2010/main" val="18723526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p:txBody>
          <a:bodyPr/>
          <a:lstStyle/>
          <a:p>
            <a:r>
              <a:rPr lang="en-CA" altLang="en-US" dirty="0">
                <a:ea typeface="MS PGothic"/>
              </a:rPr>
              <a:t>Agenda Item 9.2:  </a:t>
            </a:r>
            <a:r>
              <a:rPr lang="en-CA" altLang="en-US" i="1" dirty="0">
                <a:ea typeface="MS PGothic"/>
              </a:rPr>
              <a:t>Difficulties and inconsistencies encountered in the application of the Radio Regulations</a:t>
            </a:r>
            <a:endParaRPr lang="en-US" altLang="en-US" i="1" dirty="0">
              <a:ea typeface="MS PGothic"/>
            </a:endParaRPr>
          </a:p>
        </p:txBody>
      </p:sp>
      <p:sp>
        <p:nvSpPr>
          <p:cNvPr id="57347" name="Content Placeholder 2"/>
          <p:cNvSpPr>
            <a:spLocks noGrp="1"/>
          </p:cNvSpPr>
          <p:nvPr>
            <p:ph idx="1"/>
          </p:nvPr>
        </p:nvSpPr>
        <p:spPr>
          <a:xfrm>
            <a:off x="533400" y="1981200"/>
            <a:ext cx="8229600" cy="4495800"/>
          </a:xfrm>
        </p:spPr>
        <p:txBody>
          <a:bodyPr/>
          <a:lstStyle/>
          <a:p>
            <a:pPr>
              <a:defRPr/>
            </a:pPr>
            <a:r>
              <a:rPr lang="en-CA" sz="2400" b="1" dirty="0">
                <a:cs typeface="ＭＳ Ｐゴシック" pitchFamily="-112" charset="-128"/>
              </a:rPr>
              <a:t>Preliminary </a:t>
            </a:r>
            <a:r>
              <a:rPr lang="en-US" sz="2400" b="1" dirty="0">
                <a:cs typeface="ＭＳ Ｐゴシック" pitchFamily="-112" charset="-128"/>
              </a:rPr>
              <a:t>Views</a:t>
            </a:r>
          </a:p>
          <a:p>
            <a:pPr>
              <a:defRPr/>
            </a:pPr>
            <a:r>
              <a:rPr lang="en-US" sz="2400" b="1" i="1" dirty="0">
                <a:cs typeface="ＭＳ Ｐゴシック" pitchFamily="-112" charset="-128"/>
              </a:rPr>
              <a:t>TBD</a:t>
            </a:r>
            <a:endParaRPr lang="en-CA" i="1" dirty="0">
              <a:cs typeface="ＭＳ Ｐゴシック" pitchFamily="-112" charset="-128"/>
            </a:endParaRPr>
          </a:p>
          <a:p>
            <a:pPr>
              <a:defRPr/>
            </a:pPr>
            <a:endParaRPr lang="en-CA" altLang="en-US" sz="1800" i="1" dirty="0">
              <a:solidFill>
                <a:srgbClr val="FF0000"/>
              </a:solidFill>
              <a:ea typeface="Arial Unicode MS" pitchFamily="34" charset="-128"/>
              <a:cs typeface="Arial Unicode MS" pitchFamily="34" charset="-128"/>
            </a:endParaRPr>
          </a:p>
          <a:p>
            <a:pPr>
              <a:defRPr/>
            </a:pPr>
            <a:endParaRPr lang="en-CA" altLang="en-US" sz="1800" i="1" dirty="0">
              <a:solidFill>
                <a:srgbClr val="FF0000"/>
              </a:solidFill>
              <a:ea typeface="Arial Unicode MS" pitchFamily="34" charset="-128"/>
              <a:cs typeface="Arial Unicode MS" pitchFamily="34" charset="-128"/>
            </a:endParaRPr>
          </a:p>
          <a:p>
            <a:pPr>
              <a:defRPr/>
            </a:pPr>
            <a:endParaRPr lang="en-US" altLang="en-US" sz="1800" i="1" dirty="0">
              <a:solidFill>
                <a:srgbClr val="FF0000"/>
              </a:solidFill>
              <a:ea typeface="Arial Unicode MS" pitchFamily="34" charset="-128"/>
              <a:cs typeface="Arial Unicode MS" pitchFamily="34" charset="-128"/>
            </a:endParaRPr>
          </a:p>
          <a:p>
            <a:pPr>
              <a:defRPr/>
            </a:pPr>
            <a:r>
              <a:rPr lang="en-US" altLang="en-US" sz="1800" i="1" dirty="0">
                <a:ea typeface="Arial Unicode MS" pitchFamily="34" charset="-128"/>
                <a:cs typeface="Arial Unicode MS" pitchFamily="34" charset="-128"/>
              </a:rPr>
              <a:t>Issue Coordinator:</a:t>
            </a:r>
            <a:r>
              <a:rPr lang="en-US" altLang="en-US" sz="1800" dirty="0">
                <a:ea typeface="Arial Unicode MS" pitchFamily="34" charset="-128"/>
                <a:cs typeface="Arial Unicode MS" pitchFamily="34" charset="-128"/>
              </a:rPr>
              <a:t> Marc Dupuis (Canada) </a:t>
            </a:r>
            <a:r>
              <a:rPr lang="en-US" altLang="en-US" sz="1800" dirty="0">
                <a:ea typeface="Arial Unicode MS" pitchFamily="34" charset="-128"/>
                <a:cs typeface="Arial Unicode MS" pitchFamily="34" charset="-128"/>
                <a:hlinkClick r:id="rId2"/>
              </a:rPr>
              <a:t>marc@oneweb.net</a:t>
            </a:r>
            <a:r>
              <a:rPr lang="en-US" altLang="en-US" sz="1800" dirty="0">
                <a:ea typeface="Arial Unicode MS" pitchFamily="34" charset="-128"/>
                <a:cs typeface="Arial Unicode MS" pitchFamily="34" charset="-128"/>
              </a:rPr>
              <a:t> </a:t>
            </a:r>
            <a:endParaRPr lang="en-CA" i="1" dirty="0">
              <a:cs typeface="ＭＳ Ｐゴシック" pitchFamily="-112" charset="-128"/>
            </a:endParaRPr>
          </a:p>
        </p:txBody>
      </p:sp>
      <p:sp>
        <p:nvSpPr>
          <p:cNvPr id="105475" name="Slide Number Placeholder 3"/>
          <p:cNvSpPr>
            <a:spLocks noGrp="1"/>
          </p:cNvSpPr>
          <p:nvPr>
            <p:ph type="sldNum" sz="quarter" idx="11"/>
          </p:nvPr>
        </p:nvSpPr>
        <p:spPr bwMode="auto">
          <a:noFill/>
          <a:ln>
            <a:miter lim="800000"/>
            <a:headEnd/>
            <a:tailEnd/>
          </a:ln>
        </p:spPr>
        <p:txBody>
          <a:bodyPr/>
          <a:lstStyle/>
          <a:p>
            <a:fld id="{9D1DB505-8CAF-4789-B793-0B9F689684FF}" type="slidenum">
              <a:rPr lang="en-US" smtClean="0">
                <a:ea typeface="MS PGothic"/>
                <a:cs typeface="MS PGothic"/>
              </a:rPr>
              <a:pPr/>
              <a:t>81</a:t>
            </a:fld>
            <a:endParaRPr lang="en-US">
              <a:ea typeface="MS PGothic"/>
              <a:cs typeface="MS PGothic"/>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p:txBody>
          <a:bodyPr/>
          <a:lstStyle/>
          <a:p>
            <a:r>
              <a:rPr lang="en-CA" altLang="en-US" dirty="0">
                <a:ea typeface="MS PGothic"/>
              </a:rPr>
              <a:t>Agenda Item 9.3:  </a:t>
            </a:r>
            <a:r>
              <a:rPr lang="en-CA" altLang="en-US" i="1" dirty="0"/>
              <a:t>O</a:t>
            </a:r>
            <a:r>
              <a:rPr lang="en-CA" i="1" dirty="0"/>
              <a:t>n action in response to Resolution on action in response to Resolution 80 (Rev.WRC‑07)</a:t>
            </a:r>
            <a:endParaRPr lang="en-US" altLang="en-US" i="1" dirty="0">
              <a:ea typeface="MS PGothic"/>
            </a:endParaRPr>
          </a:p>
        </p:txBody>
      </p:sp>
      <p:sp>
        <p:nvSpPr>
          <p:cNvPr id="57347" name="Content Placeholder 2"/>
          <p:cNvSpPr>
            <a:spLocks noGrp="1"/>
          </p:cNvSpPr>
          <p:nvPr>
            <p:ph idx="1"/>
          </p:nvPr>
        </p:nvSpPr>
        <p:spPr>
          <a:xfrm>
            <a:off x="533400" y="1981200"/>
            <a:ext cx="8229600" cy="4495800"/>
          </a:xfrm>
        </p:spPr>
        <p:txBody>
          <a:bodyPr/>
          <a:lstStyle/>
          <a:p>
            <a:pPr>
              <a:defRPr/>
            </a:pPr>
            <a:r>
              <a:rPr lang="en-CA" sz="2400" b="1" dirty="0">
                <a:cs typeface="ＭＳ Ｐゴシック" pitchFamily="-112" charset="-128"/>
              </a:rPr>
              <a:t>Preliminary </a:t>
            </a:r>
            <a:r>
              <a:rPr lang="en-US" sz="2400" b="1" dirty="0">
                <a:cs typeface="ＭＳ Ｐゴシック" pitchFamily="-112" charset="-128"/>
              </a:rPr>
              <a:t>Views</a:t>
            </a:r>
          </a:p>
          <a:p>
            <a:pPr>
              <a:defRPr/>
            </a:pPr>
            <a:r>
              <a:rPr lang="en-US" sz="2400" b="1" i="1" dirty="0">
                <a:cs typeface="ＭＳ Ｐゴシック" pitchFamily="-112" charset="-128"/>
              </a:rPr>
              <a:t>TBD</a:t>
            </a:r>
            <a:endParaRPr lang="en-CA" i="1" dirty="0">
              <a:cs typeface="ＭＳ Ｐゴシック" pitchFamily="-112" charset="-128"/>
            </a:endParaRPr>
          </a:p>
          <a:p>
            <a:pPr>
              <a:defRPr/>
            </a:pPr>
            <a:endParaRPr lang="en-CA" altLang="en-US" sz="1800" i="1" dirty="0">
              <a:solidFill>
                <a:srgbClr val="FF0000"/>
              </a:solidFill>
              <a:ea typeface="Arial Unicode MS" pitchFamily="34" charset="-128"/>
              <a:cs typeface="Arial Unicode MS" pitchFamily="34" charset="-128"/>
            </a:endParaRPr>
          </a:p>
          <a:p>
            <a:pPr>
              <a:defRPr/>
            </a:pPr>
            <a:endParaRPr lang="en-CA" altLang="en-US" sz="1800" i="1" dirty="0">
              <a:solidFill>
                <a:srgbClr val="FF0000"/>
              </a:solidFill>
              <a:ea typeface="Arial Unicode MS" pitchFamily="34" charset="-128"/>
              <a:cs typeface="Arial Unicode MS" pitchFamily="34" charset="-128"/>
            </a:endParaRPr>
          </a:p>
          <a:p>
            <a:pPr>
              <a:defRPr/>
            </a:pPr>
            <a:r>
              <a:rPr lang="en-US" altLang="en-US" sz="1800" i="1" dirty="0">
                <a:ea typeface="Arial Unicode MS" pitchFamily="34" charset="-128"/>
                <a:cs typeface="Arial Unicode MS" pitchFamily="34" charset="-128"/>
              </a:rPr>
              <a:t>Issue Coordinator: </a:t>
            </a:r>
            <a:r>
              <a:rPr lang="en-US" altLang="en-US" sz="1800" dirty="0">
                <a:ea typeface="Arial Unicode MS" pitchFamily="34" charset="-128"/>
                <a:cs typeface="Arial Unicode MS" pitchFamily="34" charset="-128"/>
              </a:rPr>
              <a:t>TBD</a:t>
            </a:r>
            <a:endParaRPr lang="en-CA" dirty="0">
              <a:cs typeface="ＭＳ Ｐゴシック" pitchFamily="-112" charset="-128"/>
            </a:endParaRPr>
          </a:p>
        </p:txBody>
      </p:sp>
      <p:sp>
        <p:nvSpPr>
          <p:cNvPr id="105475" name="Slide Number Placeholder 3"/>
          <p:cNvSpPr>
            <a:spLocks noGrp="1"/>
          </p:cNvSpPr>
          <p:nvPr>
            <p:ph type="sldNum" sz="quarter" idx="11"/>
          </p:nvPr>
        </p:nvSpPr>
        <p:spPr bwMode="auto">
          <a:noFill/>
          <a:ln>
            <a:miter lim="800000"/>
            <a:headEnd/>
            <a:tailEnd/>
          </a:ln>
        </p:spPr>
        <p:txBody>
          <a:bodyPr/>
          <a:lstStyle/>
          <a:p>
            <a:fld id="{9D1DB505-8CAF-4789-B793-0B9F689684FF}" type="slidenum">
              <a:rPr lang="en-US" smtClean="0">
                <a:ea typeface="MS PGothic"/>
                <a:cs typeface="MS PGothic"/>
              </a:rPr>
              <a:pPr/>
              <a:t>82</a:t>
            </a:fld>
            <a:endParaRPr lang="en-US">
              <a:ea typeface="MS PGothic"/>
              <a:cs typeface="MS PGothic"/>
            </a:endParaRPr>
          </a:p>
        </p:txBody>
      </p:sp>
    </p:spTree>
    <p:extLst>
      <p:ext uri="{BB962C8B-B14F-4D97-AF65-F5344CB8AC3E}">
        <p14:creationId xmlns:p14="http://schemas.microsoft.com/office/powerpoint/2010/main" val="17109608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p:cNvSpPr>
          <p:nvPr>
            <p:ph type="title"/>
          </p:nvPr>
        </p:nvSpPr>
        <p:spPr>
          <a:xfrm>
            <a:off x="457200" y="2743200"/>
            <a:ext cx="8229600" cy="1600200"/>
          </a:xfrm>
        </p:spPr>
        <p:txBody>
          <a:bodyPr/>
          <a:lstStyle/>
          <a:p>
            <a:pPr algn="ctr"/>
            <a:r>
              <a:rPr lang="en-US" sz="4000" dirty="0">
                <a:ea typeface="MS PGothic"/>
              </a:rPr>
              <a:t>Next PCCII meeting</a:t>
            </a:r>
            <a:br>
              <a:rPr lang="en-US" sz="4000" dirty="0">
                <a:ea typeface="MS PGothic"/>
              </a:rPr>
            </a:br>
            <a:br>
              <a:rPr lang="en-US" sz="4000" dirty="0">
                <a:ea typeface="MS PGothic"/>
              </a:rPr>
            </a:br>
            <a:r>
              <a:rPr lang="en-US" sz="4000" dirty="0">
                <a:ea typeface="MS PGothic"/>
              </a:rPr>
              <a:t>Brasilia, Brazil</a:t>
            </a:r>
            <a:br>
              <a:rPr lang="en-US" sz="4000" dirty="0">
                <a:ea typeface="MS PGothic"/>
              </a:rPr>
            </a:br>
            <a:r>
              <a:rPr lang="en-US" altLang="en-US" sz="4000" b="0" dirty="0">
                <a:ea typeface="MS PGothic"/>
              </a:rPr>
              <a:t> December 3 – 6, 2018</a:t>
            </a:r>
            <a:br>
              <a:rPr lang="en-US" altLang="en-US" sz="4000" b="0" dirty="0">
                <a:ea typeface="MS PGothic"/>
              </a:rPr>
            </a:br>
            <a:endParaRPr lang="en-US" sz="4000" dirty="0">
              <a:ea typeface="MS PGothic"/>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4"/>
          <p:cNvSpPr>
            <a:spLocks noGrp="1"/>
          </p:cNvSpPr>
          <p:nvPr>
            <p:ph type="ctrTitle"/>
          </p:nvPr>
        </p:nvSpPr>
        <p:spPr>
          <a:xfrm>
            <a:off x="685800" y="2130425"/>
            <a:ext cx="7772400" cy="1470025"/>
          </a:xfrm>
        </p:spPr>
        <p:txBody>
          <a:bodyPr/>
          <a:lstStyle/>
          <a:p>
            <a:pPr algn="ctr"/>
            <a:r>
              <a:rPr lang="en-US" altLang="en-US" dirty="0">
                <a:ea typeface="MS PGothic"/>
              </a:rPr>
              <a:t>Additional PCCII Information at:</a:t>
            </a:r>
          </a:p>
        </p:txBody>
      </p:sp>
      <p:sp>
        <p:nvSpPr>
          <p:cNvPr id="108546" name="Rectangle 5"/>
          <p:cNvSpPr>
            <a:spLocks noGrp="1"/>
          </p:cNvSpPr>
          <p:nvPr>
            <p:ph type="subTitle" idx="1"/>
          </p:nvPr>
        </p:nvSpPr>
        <p:spPr>
          <a:xfrm>
            <a:off x="990600" y="3908425"/>
            <a:ext cx="7162800" cy="1752600"/>
          </a:xfrm>
        </p:spPr>
        <p:txBody>
          <a:bodyPr/>
          <a:lstStyle/>
          <a:p>
            <a:r>
              <a:rPr lang="en-US" altLang="en-US" dirty="0">
                <a:solidFill>
                  <a:schemeClr val="tx1"/>
                </a:solidFill>
                <a:ea typeface="MS PGothic"/>
              </a:rPr>
              <a:t>https://www.citel.oas.org/en/Pages/PCCII/default.aspx</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ChangeArrowheads="1"/>
          </p:cNvSpPr>
          <p:nvPr/>
        </p:nvSpPr>
        <p:spPr bwMode="auto">
          <a:xfrm>
            <a:off x="685800" y="2590800"/>
            <a:ext cx="7772400" cy="1143000"/>
          </a:xfrm>
          <a:prstGeom prst="rect">
            <a:avLst/>
          </a:prstGeom>
          <a:noFill/>
          <a:ln w="9525">
            <a:noFill/>
            <a:miter lim="800000"/>
            <a:headEnd/>
            <a:tailEnd/>
          </a:ln>
        </p:spPr>
        <p:txBody>
          <a:bodyPr anchor="ctr"/>
          <a:lstStyle/>
          <a:p>
            <a:pPr algn="ctr" eaLnBrk="0" hangingPunct="0"/>
            <a:r>
              <a:rPr lang="en-US" altLang="en-US" sz="2800" b="1" dirty="0">
                <a:solidFill>
                  <a:srgbClr val="FF6600"/>
                </a:solidFill>
                <a:latin typeface="Calibri" pitchFamily="34" charset="0"/>
              </a:rPr>
              <a:t>Thank you very much for your attention</a:t>
            </a:r>
          </a:p>
        </p:txBody>
      </p:sp>
      <p:sp>
        <p:nvSpPr>
          <p:cNvPr id="110594" name="Rectangle 3"/>
          <p:cNvSpPr>
            <a:spLocks noChangeArrowheads="1"/>
          </p:cNvSpPr>
          <p:nvPr/>
        </p:nvSpPr>
        <p:spPr bwMode="auto">
          <a:xfrm>
            <a:off x="1371600" y="3886200"/>
            <a:ext cx="6400800" cy="1752600"/>
          </a:xfrm>
          <a:prstGeom prst="rect">
            <a:avLst/>
          </a:prstGeom>
          <a:noFill/>
          <a:ln w="9525">
            <a:noFill/>
            <a:miter lim="800000"/>
            <a:headEnd/>
            <a:tailEnd/>
          </a:ln>
        </p:spPr>
        <p:txBody>
          <a:bodyPr/>
          <a:lstStyle/>
          <a:p>
            <a:pPr algn="ctr" eaLnBrk="0" hangingPunct="0">
              <a:spcBef>
                <a:spcPct val="20000"/>
              </a:spcBef>
              <a:buFont typeface="Arial" charset="0"/>
              <a:buNone/>
            </a:pPr>
            <a:endParaRPr lang="en-US" altLang="en-US" sz="2000" dirty="0">
              <a:latin typeface="Calibri" pitchFamily="34" charset="0"/>
            </a:endParaRPr>
          </a:p>
          <a:p>
            <a:pPr algn="ctr" eaLnBrk="0" hangingPunct="0">
              <a:spcBef>
                <a:spcPct val="20000"/>
              </a:spcBef>
              <a:buFont typeface="Arial" charset="0"/>
              <a:buNone/>
            </a:pPr>
            <a:r>
              <a:rPr lang="en-US" altLang="en-US" sz="2000" dirty="0">
                <a:latin typeface="Calibri" pitchFamily="34" charset="0"/>
              </a:rPr>
              <a:t>Mike Biggs</a:t>
            </a:r>
          </a:p>
          <a:p>
            <a:pPr algn="ctr" eaLnBrk="0" hangingPunct="0">
              <a:spcBef>
                <a:spcPct val="20000"/>
              </a:spcBef>
              <a:buFont typeface="Arial" charset="0"/>
              <a:buNone/>
            </a:pPr>
            <a:r>
              <a:rPr lang="en-US" altLang="en-US" sz="2000" dirty="0">
                <a:latin typeface="Calibri" pitchFamily="34" charset="0"/>
                <a:hlinkClick r:id="rId3"/>
              </a:rPr>
              <a:t>http://www.citel.oas.org</a:t>
            </a:r>
            <a:endParaRPr lang="en-US" altLang="en-US" sz="2000" dirty="0">
              <a:latin typeface="Calibri" pitchFamily="34" charset="0"/>
            </a:endParaRPr>
          </a:p>
          <a:p>
            <a:pPr algn="ctr" eaLnBrk="0" hangingPunct="0">
              <a:spcBef>
                <a:spcPct val="20000"/>
              </a:spcBef>
              <a:buFont typeface="Arial" charset="0"/>
              <a:buNone/>
            </a:pPr>
            <a:r>
              <a:rPr lang="en-US" altLang="en-US" sz="2000" dirty="0" err="1">
                <a:latin typeface="Calibri" pitchFamily="34" charset="0"/>
              </a:rPr>
              <a:t>citel@oas.org</a:t>
            </a:r>
            <a:endParaRPr lang="en-US" altLang="en-US" sz="2000" dirty="0">
              <a:latin typeface="Calibri" pitchFamily="34" charset="0"/>
            </a:endParaRPr>
          </a:p>
        </p:txBody>
      </p:sp>
      <p:sp>
        <p:nvSpPr>
          <p:cNvPr id="110595" name="Slide Number Placeholder 3"/>
          <p:cNvSpPr>
            <a:spLocks noGrp="1"/>
          </p:cNvSpPr>
          <p:nvPr>
            <p:ph type="sldNum" sz="quarter" idx="11"/>
          </p:nvPr>
        </p:nvSpPr>
        <p:spPr bwMode="auto">
          <a:noFill/>
          <a:ln>
            <a:miter lim="800000"/>
            <a:headEnd/>
            <a:tailEnd/>
          </a:ln>
        </p:spPr>
        <p:txBody>
          <a:bodyPr/>
          <a:lstStyle/>
          <a:p>
            <a:fld id="{BBD785C5-A40C-4129-AE06-15A44CBCAE04}" type="slidenum">
              <a:rPr lang="en-US" smtClean="0">
                <a:ea typeface="MS PGothic"/>
                <a:cs typeface="MS PGothic"/>
              </a:rPr>
              <a:pPr/>
              <a:t>85</a:t>
            </a:fld>
            <a:endParaRPr lang="en-US">
              <a:ea typeface="MS PGothic"/>
              <a:cs typeface="MS P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D0312-130B-E142-9876-382DAB12098B}"/>
              </a:ext>
            </a:extLst>
          </p:cNvPr>
          <p:cNvSpPr>
            <a:spLocks noGrp="1"/>
          </p:cNvSpPr>
          <p:nvPr>
            <p:ph type="title"/>
          </p:nvPr>
        </p:nvSpPr>
        <p:spPr/>
        <p:txBody>
          <a:bodyPr/>
          <a:lstStyle/>
          <a:p>
            <a:r>
              <a:rPr lang="en-CA" altLang="en-US" dirty="0">
                <a:ea typeface="MS PGothic"/>
              </a:rPr>
              <a:t>Agenda Item 1.10:  </a:t>
            </a:r>
            <a:r>
              <a:rPr lang="en-US" altLang="en-US" i="1" dirty="0">
                <a:ea typeface="MS PGothic"/>
              </a:rPr>
              <a:t>GADSS – Proposals</a:t>
            </a:r>
            <a:endParaRPr lang="en-US" dirty="0"/>
          </a:p>
        </p:txBody>
      </p:sp>
      <p:sp>
        <p:nvSpPr>
          <p:cNvPr id="3" name="Content Placeholder 2">
            <a:extLst>
              <a:ext uri="{FF2B5EF4-FFF2-40B4-BE49-F238E27FC236}">
                <a16:creationId xmlns:a16="http://schemas.microsoft.com/office/drawing/2014/main" id="{310A9818-40E6-EC40-A145-AF14EA7482CC}"/>
              </a:ext>
            </a:extLst>
          </p:cNvPr>
          <p:cNvSpPr>
            <a:spLocks noGrp="1"/>
          </p:cNvSpPr>
          <p:nvPr>
            <p:ph idx="1"/>
          </p:nvPr>
        </p:nvSpPr>
        <p:spPr>
          <a:xfrm>
            <a:off x="457200" y="1828800"/>
            <a:ext cx="8229600" cy="4648200"/>
          </a:xfrm>
        </p:spPr>
        <p:txBody>
          <a:bodyPr/>
          <a:lstStyle/>
          <a:p>
            <a:r>
              <a:rPr lang="en-US" b="1" dirty="0"/>
              <a:t>Draft Inter-American Proposals</a:t>
            </a:r>
          </a:p>
          <a:p>
            <a:r>
              <a:rPr lang="en-US" dirty="0"/>
              <a:t>CAN/MEX/USA</a:t>
            </a:r>
          </a:p>
          <a:p>
            <a:r>
              <a:rPr lang="en-US" b="1" dirty="0"/>
              <a:t>Article 30 – Chapter VI – Distress and Safety Communication</a:t>
            </a:r>
          </a:p>
          <a:p>
            <a:endParaRPr lang="en-US" sz="1800" b="1" dirty="0"/>
          </a:p>
          <a:p>
            <a:r>
              <a:rPr lang="en-US" sz="1800" b="1" dirty="0"/>
              <a:t>ADD		DIAP/1.10/3</a:t>
            </a:r>
          </a:p>
          <a:p>
            <a:endParaRPr lang="en-US" b="1" dirty="0"/>
          </a:p>
          <a:p>
            <a:r>
              <a:rPr lang="en-US" b="1" dirty="0"/>
              <a:t>30.1A	</a:t>
            </a:r>
            <a:r>
              <a:rPr lang="en-US" dirty="0"/>
              <a:t>Article </a:t>
            </a:r>
            <a:r>
              <a:rPr lang="en-US" b="1" dirty="0"/>
              <a:t>34A </a:t>
            </a:r>
            <a:r>
              <a:rPr lang="en-US" dirty="0"/>
              <a:t>of this Chapter contains the provisions for the global aeronautical distress and safety system (GADSS), whose functional requirements are set forth in the Annexes to the Convention on International Civil Aviation, as amended.     (WRC‑19)</a:t>
            </a:r>
          </a:p>
          <a:p>
            <a:r>
              <a:rPr lang="en-GB" dirty="0"/>
              <a:t> </a:t>
            </a:r>
          </a:p>
          <a:p>
            <a:r>
              <a:rPr lang="en-GB" b="1" dirty="0"/>
              <a:t>Reason:</a:t>
            </a:r>
            <a:r>
              <a:rPr lang="en-GB" dirty="0"/>
              <a:t>  Includes GADSS as part of Chapter VII Distress and safety communications.</a:t>
            </a: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987ADD8-7D48-3C44-9E10-E6D944B483E0}"/>
              </a:ext>
            </a:extLst>
          </p:cNvPr>
          <p:cNvSpPr>
            <a:spLocks noGrp="1"/>
          </p:cNvSpPr>
          <p:nvPr>
            <p:ph type="sldNum" sz="quarter" idx="11"/>
          </p:nvPr>
        </p:nvSpPr>
        <p:spPr/>
        <p:txBody>
          <a:bodyPr/>
          <a:lstStyle/>
          <a:p>
            <a:pPr>
              <a:defRPr/>
            </a:pPr>
            <a:fld id="{AC7F27D6-8198-47C3-AA02-2FB19BFC5A34}" type="slidenum">
              <a:rPr lang="en-US" smtClean="0"/>
              <a:pPr>
                <a:defRPr/>
              </a:pPr>
              <a:t>9</a:t>
            </a:fld>
            <a:endParaRPr lang="en-US"/>
          </a:p>
        </p:txBody>
      </p:sp>
    </p:spTree>
    <p:extLst>
      <p:ext uri="{BB962C8B-B14F-4D97-AF65-F5344CB8AC3E}">
        <p14:creationId xmlns:p14="http://schemas.microsoft.com/office/powerpoint/2010/main" val="3304763449"/>
      </p:ext>
    </p:extLst>
  </p:cSld>
  <p:clrMapOvr>
    <a:masterClrMapping/>
  </p:clrMapOvr>
</p:sld>
</file>

<file path=ppt/theme/theme1.xml><?xml version="1.0" encoding="utf-8"?>
<a:theme xmlns:a="http://schemas.openxmlformats.org/drawingml/2006/main" name="powerpoint_eng_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72B09A9A77C4438999FF1325BEF759" ma:contentTypeVersion="0" ma:contentTypeDescription="Create a new document." ma:contentTypeScope="" ma:versionID="65bd2d6fcaa3f4ac24b296b660148a9b">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059F021-D1BD-4A50-862B-B80E425CDF0E}"/>
</file>

<file path=customXml/itemProps2.xml><?xml version="1.0" encoding="utf-8"?>
<ds:datastoreItem xmlns:ds="http://schemas.openxmlformats.org/officeDocument/2006/customXml" ds:itemID="{68A5D60D-C660-4625-9999-26A450069ACE}"/>
</file>

<file path=customXml/itemProps3.xml><?xml version="1.0" encoding="utf-8"?>
<ds:datastoreItem xmlns:ds="http://schemas.openxmlformats.org/officeDocument/2006/customXml" ds:itemID="{F7E0D25B-621B-4DB9-BAA5-986458A5BFE0}"/>
</file>

<file path=docProps/app.xml><?xml version="1.0" encoding="utf-8"?>
<Properties xmlns="http://schemas.openxmlformats.org/officeDocument/2006/extended-properties" xmlns:vt="http://schemas.openxmlformats.org/officeDocument/2006/docPropsVTypes">
  <Template/>
  <TotalTime>0</TotalTime>
  <Words>4335</Words>
  <Application>Microsoft Macintosh PowerPoint</Application>
  <PresentationFormat>On-screen Show (4:3)</PresentationFormat>
  <Paragraphs>1047</Paragraphs>
  <Slides>85</Slides>
  <Notes>46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85</vt:i4>
      </vt:variant>
    </vt:vector>
  </HeadingPairs>
  <TitlesOfParts>
    <vt:vector size="94" baseType="lpstr">
      <vt:lpstr>Arial Unicode MS</vt:lpstr>
      <vt:lpstr>ＭＳ Ｐゴシック</vt:lpstr>
      <vt:lpstr>ＭＳ Ｐゴシック</vt:lpstr>
      <vt:lpstr>Arial</vt:lpstr>
      <vt:lpstr>Calibri</vt:lpstr>
      <vt:lpstr>Times New Roman</vt:lpstr>
      <vt:lpstr>Verdana</vt:lpstr>
      <vt:lpstr>powerpoint_eng_blue</vt:lpstr>
      <vt:lpstr>Document</vt:lpstr>
      <vt:lpstr>Inter-American Telecommunication Commission (CITEL)  Permanent Consultative Committee II Mike Biggs, FAA  </vt:lpstr>
      <vt:lpstr>Working Group - PCC.II  “Working Group for the Preparation of CITEL for Regional and World Radiocommunication Conferences”</vt:lpstr>
      <vt:lpstr>WRC Working Group Structure</vt:lpstr>
      <vt:lpstr>Inter – American Proposals : Definitions</vt:lpstr>
      <vt:lpstr>WRC-19 – Issues of Primary Interest to Aviation</vt:lpstr>
      <vt:lpstr>Agenda Item 1.10:  GADSS</vt:lpstr>
      <vt:lpstr>Agenda Item 1.10:  GADSS – Proposals</vt:lpstr>
      <vt:lpstr>Agenda Item 1.10:  GADSS – Proposals</vt:lpstr>
      <vt:lpstr>Agenda Item 1.10:  GADSS – Proposals</vt:lpstr>
      <vt:lpstr>Agenda Item 1.10:  GADSS – Proposals</vt:lpstr>
      <vt:lpstr>Agenda Item 1.10:  GADSS – Proposals</vt:lpstr>
      <vt:lpstr>Agenda Item 1.10:  GADSS – Proposals</vt:lpstr>
      <vt:lpstr>Agenda Item 1.10:  GADSS – Proposals</vt:lpstr>
      <vt:lpstr>Agenda Item 1.10:  GADSS – CITEL Draft-Inter-American Proposal</vt:lpstr>
      <vt:lpstr>Issue 9.1.4:  Stations on board sub-orbital vehicles</vt:lpstr>
      <vt:lpstr>Agenda Item 9.1.4:  Sub-Orbital Vehicles – Preliminary Proposal</vt:lpstr>
      <vt:lpstr>Agenda Item 1.8:  GMDSS (additional satellite systems – issue “B”)</vt:lpstr>
      <vt:lpstr>Agenda Item 1.8:  GMDSS additional satellite systems (1 of 9)</vt:lpstr>
      <vt:lpstr>Agenda Item 1.8:  GMDSS additional satellite systems (2 of 9)</vt:lpstr>
      <vt:lpstr>Agenda Item 1.8:  GMDSS additional satellite systems (3 of 9)</vt:lpstr>
      <vt:lpstr>Agenda Item 1.8:  GMDSS additional satellite systems (4 of 9)</vt:lpstr>
      <vt:lpstr>Agenda Item 1.8:  GMDSS additional satellite systems (5 of 9)</vt:lpstr>
      <vt:lpstr>Agenda Item 1.8:  GMDSS additional satellite systems (6 of 9)</vt:lpstr>
      <vt:lpstr>Agenda Item 1.8:  GMDSS additional satellite systems (7 of 9)</vt:lpstr>
      <vt:lpstr>Agenda Item 1.8:  GMDSS additional satellite systems (8 of 9)</vt:lpstr>
      <vt:lpstr>Agenda Item 1.8:  GMDSS additional satellite systems (9 of 9)</vt:lpstr>
      <vt:lpstr>Agenda Item 1.8:  GMDSS Issue B – CITEL Inter-American Proposal</vt:lpstr>
      <vt:lpstr>PowerPoint Presentation</vt:lpstr>
      <vt:lpstr>PowerPoint Presentation</vt:lpstr>
      <vt:lpstr>Agenda Item 1.1:  Consideration of the band 50-54 MHz to the amateur service in Region 1 (1 of 2)</vt:lpstr>
      <vt:lpstr>Agenda Item 1.1:  Consideration of the band 50-54 MHz to the amateur service in Region 1 (2 of 2)</vt:lpstr>
      <vt:lpstr>PowerPoint Presentation</vt:lpstr>
      <vt:lpstr>Agenda Item 1.12:  ITS Harmonization</vt:lpstr>
      <vt:lpstr>Issue 9.1.2:  Compatibility of IMT and broadcasting-satellite service (sound) in the frequency band 1 452-1 492 MHz in Regions 1 and 3</vt:lpstr>
      <vt:lpstr>Issue 9.1.3:  Technical and operational issues and regulatory provisions for new NGSO systems in the 3 700-4 200 MHz, 4 500-4 800 MHz, 5 925-6 425 MHz and 6 725-7 025 MHz bands allocated to FSS</vt:lpstr>
      <vt:lpstr>Issue 9.1.8:  Narrowband and broadband machine-type communication infrastructures   (1 of 2)</vt:lpstr>
      <vt:lpstr>Issue 9.1.8:  Narrowband and broadband machine-type communication infrastructures  (2 of 2)</vt:lpstr>
      <vt:lpstr>PowerPoint Presentation</vt:lpstr>
      <vt:lpstr>Agenda Item 1.9.1:  Regulatory actions within the frequency band 156-162.05 MHz for autonomous maritime radio devices to protect the GMDSS and automatic identifications system (AIS), in accordance with Resolution 362 (WRC-15) </vt:lpstr>
      <vt:lpstr>Agenda Item 1.9.2: Modifications of the Radio Regulations, preferably within the frequency bands 156.0125-157.4375 MHz and 160.6125-162.0375 MHz, to enable a new VHF data exchange system (VDES) satellite component </vt:lpstr>
      <vt:lpstr>Agenda Item 1.14:  High Altitude Platform Systems </vt:lpstr>
      <vt:lpstr>Agenda Item 1.16:  WAS/RLANs in 5 GHz   </vt:lpstr>
      <vt:lpstr>Agenda Item 7:  Changes in response to Resolution 86 – Satellite network regulatory procedures –Issue B</vt:lpstr>
      <vt:lpstr>Agenda Item 7:  Changes in response to Resolution 86 – Satellite network regulatory procedures –Issue C1</vt:lpstr>
      <vt:lpstr>Agenda Item 7:  Changes in response to Resolution 86 – Satellite network regulatory procedures –Issue C2</vt:lpstr>
      <vt:lpstr>Agenda Item 7:  Changes in response to Resolution 86 – Satellite network regulatory procedures –Issue C3</vt:lpstr>
      <vt:lpstr>Agenda Item 7:  Changes in response to Resolution 86 – Satellite network regulatory procedures – Issue C5</vt:lpstr>
      <vt:lpstr>Agenda Item 7:  Changes in response to Resolution 86 – Satellite network regulatory procedures – Issue D</vt:lpstr>
      <vt:lpstr>Agenda Item 7:  Changes in response to Resolution 86 – Satellite network regulatory procedures – Issue G</vt:lpstr>
      <vt:lpstr>PowerPoint Presentation</vt:lpstr>
      <vt:lpstr>Agenda Item 1.2:  ​To consider in-band power limits for earth stations operating in the mobile-satellite service, meteorological-satellite service and Earth exploration-satellite service in the frequency bands 401-403 MHz and 399.9-400.05 MHz</vt:lpstr>
      <vt:lpstr>Agenda Item 1.3:  Possible upgrading met satellite service (space-to-Earth) to primary status and a possible primary allocation to the EESS (space-to-Earth) in the band 460-470 MHz </vt:lpstr>
      <vt:lpstr>Agenda Item 1.4:  Review, and revise if necessary, the limitations mentioned in Annex 7 to Appendix 30</vt:lpstr>
      <vt:lpstr>Agenda Item 1.9.1: Maritime autonomous devices</vt:lpstr>
      <vt:lpstr>Agenda Item 1.13:  IMT in the frequency range 24.25 GHz to 86 GHz  </vt:lpstr>
      <vt:lpstr>Agenda Item 1.13:  IMT in the frequency range 24.25 GHz to 86 GHz  (2 of 2)</vt:lpstr>
      <vt:lpstr>Agenda Item 1.14:  High Altitude Platform Systems </vt:lpstr>
      <vt:lpstr>Agenda Item 1.15:  To consider identification of frequency bands for use by administrations for the land-mobile and fixed services applications operating in the frequency range 275 450 GHz</vt:lpstr>
      <vt:lpstr>Agenda Item 1.16:  WAS/RLANs in 5 GHz   </vt:lpstr>
      <vt:lpstr>Agenda Item 7:  Changes in response to Resolution 86 – Satellite network regulatory procedures</vt:lpstr>
      <vt:lpstr>Agenda Item 7:  Changes in response to Resolution 86 – Satellite network regulatory procedures</vt:lpstr>
      <vt:lpstr>Agenda Item 7:  Changes in response to Resolution 86 – Satellite network regulatory procedures</vt:lpstr>
      <vt:lpstr>Issue 9.1.1:  Terrestrial and Satellite Components of IMT in 2 GHz</vt:lpstr>
      <vt:lpstr>Issue 9.1.4:  Terrestrial and Satellite Components of IMT in 2 GHz</vt:lpstr>
      <vt:lpstr>Issue 9.1.7:  Unauthorized operation of earth station terminals </vt:lpstr>
      <vt:lpstr>Issue 9.1.7:  Unauthorized operation of earth station terminals </vt:lpstr>
      <vt:lpstr>Agenda Item 10:  Agenda Items for WRC-23</vt:lpstr>
      <vt:lpstr>Agenda Item 10:  Agenda Items for WRC-23</vt:lpstr>
      <vt:lpstr>Agenda Item 10:  Agenda Items for WRC-23</vt:lpstr>
      <vt:lpstr>PowerPoint Presentation</vt:lpstr>
      <vt:lpstr>Agenda Item 1.5:  The use of the frequency bands 17.7-19.7 GHz (space-to-Earth) and 27.5-29.5 GHz (Earth-to-space) by earth stations in motion </vt:lpstr>
      <vt:lpstr>PowerPoint Presentation</vt:lpstr>
      <vt:lpstr>Agenda Item 1.7:  Non-GSO satellites with short duration missions </vt:lpstr>
      <vt:lpstr>Agenda Item 2:  ITU-R Recommendations incorporated by reference (Resolutions 27 and 28)</vt:lpstr>
      <vt:lpstr>Agenda Item 4:  Review of Resolutions and Recommendations (Resolution 95)</vt:lpstr>
      <vt:lpstr>Agenda Item 7:  Changes in response to Resolution 86 – Satellite network regulatory procedures</vt:lpstr>
      <vt:lpstr>Agenda Item 7:  Changes in response to Resolution 86 – Satellite network regulatory procedures</vt:lpstr>
      <vt:lpstr>Agenda Item 7:  Changes in response to Resolution 86 – Satellite network regulatory procedures</vt:lpstr>
      <vt:lpstr>Agenda Item 8:  Deletion of country footnotes,  deletion of country names from footnotes (Resolution 26) </vt:lpstr>
      <vt:lpstr>Issue 9.1.9:  Studies relating to spectrum needs and possible allocation of the frequency band 51.4-52.4 GHz to the fixed-satellite service (Earth-to-space) </vt:lpstr>
      <vt:lpstr>Agenda Item 9.2:  Difficulties and inconsistencies encountered in the application of the Radio Regulations</vt:lpstr>
      <vt:lpstr>Agenda Item 9.3:  On action in response to Resolution on action in response to Resolution 80 (Rev.WRC‑07)</vt:lpstr>
      <vt:lpstr>Next PCCII meeting  Brasilia, Brazil  December 3 – 6, 2018 </vt:lpstr>
      <vt:lpstr>Additional PCCII Information at:</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Inter-American Telecommunication Commission (CITEL)</dc:title>
  <dc:creator/>
  <cp:lastModifiedBy/>
  <cp:revision>53</cp:revision>
  <cp:lastPrinted>2018-08-26T14:32:15Z</cp:lastPrinted>
  <dcterms:created xsi:type="dcterms:W3CDTF">1901-01-01T05:00:00Z</dcterms:created>
  <dcterms:modified xsi:type="dcterms:W3CDTF">2018-08-27T20:54:33Z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0x010100B372B09A9A77C4438999FF1325BEF759</vt:lpwstr>
  </property>
</Properties>
</file>