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83" r:id="rId6"/>
    <p:sldId id="369" r:id="rId7"/>
    <p:sldId id="376" r:id="rId8"/>
    <p:sldId id="378" r:id="rId9"/>
    <p:sldId id="380" r:id="rId10"/>
    <p:sldId id="379" r:id="rId11"/>
    <p:sldId id="375" r:id="rId12"/>
  </p:sldIdLst>
  <p:sldSz cx="12195175" cy="68595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6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66"/>
    <a:srgbClr val="FF9900"/>
    <a:srgbClr val="CC00FF"/>
    <a:srgbClr val="FF00FF"/>
    <a:srgbClr val="FFFF00"/>
    <a:srgbClr val="33CC33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260" autoAdjust="0"/>
  </p:normalViewPr>
  <p:slideViewPr>
    <p:cSldViewPr>
      <p:cViewPr varScale="1">
        <p:scale>
          <a:sx n="122" d="100"/>
          <a:sy n="122" d="100"/>
        </p:scale>
        <p:origin x="144" y="96"/>
      </p:cViewPr>
      <p:guideLst>
        <p:guide orient="horz" pos="2682"/>
        <p:guide pos="67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01.10.2021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46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2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93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6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71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54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FAB9F1D-4203-47BE-8158-66DCD73F8409}"/>
              </a:ext>
            </a:extLst>
          </p:cNvPr>
          <p:cNvSpPr/>
          <p:nvPr userDrawn="1"/>
        </p:nvSpPr>
        <p:spPr>
          <a:xfrm>
            <a:off x="265035" y="6166166"/>
            <a:ext cx="792000" cy="61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7" y="333450"/>
            <a:ext cx="2351040" cy="54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CCBFB44-B515-4AB9-9474-53C382F10D2D}"/>
              </a:ext>
            </a:extLst>
          </p:cNvPr>
          <p:cNvSpPr/>
          <p:nvPr userDrawn="1"/>
        </p:nvSpPr>
        <p:spPr>
          <a:xfrm>
            <a:off x="265035" y="6166166"/>
            <a:ext cx="792000" cy="61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/>
              <a:t>&gt; Lecture &gt; Author  •  Document &gt; Date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LDACS Update</a:t>
            </a:r>
            <a:br>
              <a:rPr lang="en-US" dirty="0"/>
            </a:br>
            <a:r>
              <a:rPr lang="en-US" b="0" dirty="0"/>
              <a:t>Current Status of LDACS Development and Standardization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2016000"/>
          </a:xfrm>
        </p:spPr>
        <p:txBody>
          <a:bodyPr/>
          <a:lstStyle/>
          <a:p>
            <a:r>
              <a:rPr lang="en-US" sz="2000" dirty="0"/>
              <a:t>Prepared by Project Team Terrestrial Data Link (PT-T)</a:t>
            </a:r>
            <a:br>
              <a:rPr lang="en-US" sz="2000" dirty="0"/>
            </a:br>
            <a:r>
              <a:rPr lang="en-US" sz="2000" dirty="0"/>
              <a:t>of the ICAO Communications Panel</a:t>
            </a:r>
          </a:p>
          <a:p>
            <a:endParaRPr lang="en-US" b="1" dirty="0"/>
          </a:p>
          <a:p>
            <a:r>
              <a:rPr lang="en-US" b="1" dirty="0"/>
              <a:t>Presented to FSMP</a:t>
            </a:r>
          </a:p>
          <a:p>
            <a:r>
              <a:rPr lang="en-US" b="1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LDACS Briefing and Overview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EA0C1B-55AC-47A7-AFEE-9935831D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87" y="1557586"/>
            <a:ext cx="7680540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441DADB-4E1A-4DA4-8FAF-86BF3751E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691687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LDACS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-band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igital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eronautical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ommunications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LDACS briefing presented to</a:t>
            </a:r>
            <a:br>
              <a:rPr lang="en-US" dirty="0"/>
            </a:br>
            <a:r>
              <a:rPr lang="en-US" dirty="0"/>
              <a:t>FSMP WG-11 in March 2021 (IP04)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LDACS Update to FSMP WG-12</a:t>
            </a:r>
          </a:p>
        </p:txBody>
      </p:sp>
    </p:spTree>
    <p:extLst>
      <p:ext uri="{BB962C8B-B14F-4D97-AF65-F5344CB8AC3E}">
        <p14:creationId xmlns:p14="http://schemas.microsoft.com/office/powerpoint/2010/main" val="76098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LDACS Briefing and Overview</a:t>
            </a:r>
            <a:endParaRPr lang="en-US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Some important LDACS characteristics</a:t>
            </a:r>
          </a:p>
          <a:p>
            <a:r>
              <a:rPr lang="en-US" dirty="0"/>
              <a:t>Well positioned in SESAR’s ATM Master Plan and essential part of the Future </a:t>
            </a:r>
            <a:r>
              <a:rPr lang="en-US" dirty="0" err="1"/>
              <a:t>Commun</a:t>
            </a:r>
            <a:r>
              <a:rPr lang="en-US" dirty="0"/>
              <a:t>. Infrastructure (FCI)</a:t>
            </a:r>
          </a:p>
          <a:p>
            <a:r>
              <a:rPr lang="en-US" dirty="0"/>
              <a:t>Well reflected in ICAO’s Global Air Navigation Plan (GANP)</a:t>
            </a:r>
          </a:p>
          <a:p>
            <a:r>
              <a:rPr lang="en-US" dirty="0"/>
              <a:t>Under ICAO standardization within CP/DCIWG PT-T</a:t>
            </a:r>
          </a:p>
          <a:p>
            <a:endParaRPr lang="en-US" sz="800" dirty="0"/>
          </a:p>
          <a:p>
            <a:r>
              <a:rPr lang="en-US" dirty="0"/>
              <a:t>LDACS is the first integrated CNS solution</a:t>
            </a:r>
          </a:p>
          <a:p>
            <a:pPr lvl="1"/>
            <a:r>
              <a:rPr lang="en-US" dirty="0"/>
              <a:t>Providing high-throughput secure communications</a:t>
            </a:r>
          </a:p>
          <a:p>
            <a:pPr lvl="2"/>
            <a:r>
              <a:rPr lang="en-US" dirty="0"/>
              <a:t>Data rates from 550 kbps – 2.6 Mbps (55 – 260 times VDL2)</a:t>
            </a:r>
          </a:p>
          <a:p>
            <a:pPr lvl="2"/>
            <a:r>
              <a:rPr lang="en-US" dirty="0"/>
              <a:t>Date link and digital voice communications with cyber-security included</a:t>
            </a:r>
          </a:p>
          <a:p>
            <a:pPr lvl="2"/>
            <a:r>
              <a:rPr lang="en-US" dirty="0"/>
              <a:t>Low-latency transmission through coordinated channel access</a:t>
            </a:r>
          </a:p>
          <a:p>
            <a:pPr lvl="2"/>
            <a:r>
              <a:rPr lang="en-US" dirty="0"/>
              <a:t>ATN/B1, ATS/B2, emerging ATS/B3 and additional future services are covered by LDACS</a:t>
            </a:r>
            <a:endParaRPr lang="en-GB" dirty="0"/>
          </a:p>
          <a:p>
            <a:pPr lvl="2"/>
            <a:r>
              <a:rPr lang="en-GB" dirty="0"/>
              <a:t>Service priorities allow parallel transmission of </a:t>
            </a:r>
            <a:r>
              <a:rPr lang="en-US" dirty="0"/>
              <a:t>high-volume AOC data while ensuring immediate access for safety-critical services</a:t>
            </a:r>
          </a:p>
          <a:p>
            <a:pPr lvl="1"/>
            <a:r>
              <a:rPr lang="en-US" dirty="0"/>
              <a:t>Supporting navigation through an APNT service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928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LDACS Standardization Within ICAO CP DCIWG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2E2248-912E-4E12-877C-615B418A2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7" y="1386000"/>
            <a:ext cx="8825146" cy="4964145"/>
          </a:xfrm>
          <a:prstGeom prst="rect">
            <a:avLst/>
          </a:prstGeom>
        </p:spPr>
      </p:pic>
      <p:sp>
        <p:nvSpPr>
          <p:cNvPr id="9" name="Kreis: nicht ausgefüllt 8">
            <a:extLst>
              <a:ext uri="{FF2B5EF4-FFF2-40B4-BE49-F238E27FC236}">
                <a16:creationId xmlns:a16="http://schemas.microsoft.com/office/drawing/2014/main" id="{FA115535-51A5-465C-8727-D575EF5268A8}"/>
              </a:ext>
            </a:extLst>
          </p:cNvPr>
          <p:cNvSpPr/>
          <p:nvPr/>
        </p:nvSpPr>
        <p:spPr>
          <a:xfrm>
            <a:off x="7269800" y="2601702"/>
            <a:ext cx="1260140" cy="1260140"/>
          </a:xfrm>
          <a:prstGeom prst="donut">
            <a:avLst>
              <a:gd name="adj" fmla="val 6763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Kreis: nicht ausgefüllt 9">
            <a:extLst>
              <a:ext uri="{FF2B5EF4-FFF2-40B4-BE49-F238E27FC236}">
                <a16:creationId xmlns:a16="http://schemas.microsoft.com/office/drawing/2014/main" id="{999B94A7-5798-4159-8DAF-0CDEC67221C7}"/>
              </a:ext>
            </a:extLst>
          </p:cNvPr>
          <p:cNvSpPr/>
          <p:nvPr/>
        </p:nvSpPr>
        <p:spPr>
          <a:xfrm>
            <a:off x="7089780" y="4435416"/>
            <a:ext cx="1044116" cy="1044116"/>
          </a:xfrm>
          <a:prstGeom prst="donut">
            <a:avLst>
              <a:gd name="adj" fmla="val 6763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Kreis: nicht ausgefüllt 10">
            <a:extLst>
              <a:ext uri="{FF2B5EF4-FFF2-40B4-BE49-F238E27FC236}">
                <a16:creationId xmlns:a16="http://schemas.microsoft.com/office/drawing/2014/main" id="{166C7344-B3D6-4E21-BB18-97C635B55EA8}"/>
              </a:ext>
            </a:extLst>
          </p:cNvPr>
          <p:cNvSpPr/>
          <p:nvPr/>
        </p:nvSpPr>
        <p:spPr>
          <a:xfrm>
            <a:off x="8007882" y="4435416"/>
            <a:ext cx="1044116" cy="1044116"/>
          </a:xfrm>
          <a:prstGeom prst="donut">
            <a:avLst>
              <a:gd name="adj" fmla="val 6763"/>
            </a:avLst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upload.wikimedia.org/wikipedia/commons/thumb/3/3d/Flag_of_ICAO.svg/250px-Flag_of_ICAO.svg.png">
            <a:extLst>
              <a:ext uri="{FF2B5EF4-FFF2-40B4-BE49-F238E27FC236}">
                <a16:creationId xmlns:a16="http://schemas.microsoft.com/office/drawing/2014/main" id="{751908B0-EF7A-44D1-B1C9-62878828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040" y="1581687"/>
            <a:ext cx="1234024" cy="8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5717ECA-C365-4425-8E2E-2A87D77F71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691687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CP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Communications Panel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CP = DCIWG + OPDLWG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DCIWG</a:t>
            </a:r>
            <a:r>
              <a:rPr lang="en-US" dirty="0"/>
              <a:t> = Data Communication</a:t>
            </a:r>
            <a:br>
              <a:rPr lang="en-US" dirty="0"/>
            </a:br>
            <a:r>
              <a:rPr lang="en-US" dirty="0"/>
              <a:t>Infrastructure Working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OPDLWG</a:t>
            </a:r>
            <a:r>
              <a:rPr lang="en-US" dirty="0"/>
              <a:t> = Operational Data Link</a:t>
            </a:r>
            <a:br>
              <a:rPr lang="en-US" dirty="0"/>
            </a:br>
            <a:r>
              <a:rPr lang="en-US" dirty="0"/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6101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LDACS Standardization</a:t>
            </a:r>
            <a:endParaRPr lang="en-US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Development of standardization documents</a:t>
            </a:r>
          </a:p>
          <a:p>
            <a:r>
              <a:rPr lang="en-US" dirty="0"/>
              <a:t>Amendment of Annex 10 – Vol III (LDACS SARPs)</a:t>
            </a:r>
          </a:p>
          <a:p>
            <a:pPr lvl="1"/>
            <a:r>
              <a:rPr lang="en-US" dirty="0"/>
              <a:t>Draft SARPs have been endorsed by CP/DCIWG in October 2018</a:t>
            </a:r>
          </a:p>
          <a:p>
            <a:pPr lvl="1"/>
            <a:r>
              <a:rPr lang="en-US" dirty="0"/>
              <a:t>Final SARPs in preparation</a:t>
            </a:r>
          </a:p>
          <a:p>
            <a:endParaRPr lang="en-US" sz="800" dirty="0"/>
          </a:p>
          <a:p>
            <a:r>
              <a:rPr lang="en-US" dirty="0"/>
              <a:t>LDACS Manual (new ICAO Doc 10114)</a:t>
            </a:r>
          </a:p>
          <a:p>
            <a:pPr lvl="1"/>
            <a:r>
              <a:rPr lang="en-US" dirty="0"/>
              <a:t>Based on SESAR LDACS specification</a:t>
            </a:r>
          </a:p>
          <a:p>
            <a:pPr lvl="1"/>
            <a:r>
              <a:rPr lang="en-US" dirty="0"/>
              <a:t>Work in progress</a:t>
            </a:r>
          </a:p>
          <a:p>
            <a:endParaRPr lang="en-US" sz="800" dirty="0"/>
          </a:p>
          <a:p>
            <a:r>
              <a:rPr lang="en-US" dirty="0"/>
              <a:t>LDACS Validation Report</a:t>
            </a:r>
          </a:p>
          <a:p>
            <a:pPr lvl="1"/>
            <a:r>
              <a:rPr lang="en-US" dirty="0"/>
              <a:t>Validation Document set-up</a:t>
            </a:r>
          </a:p>
          <a:p>
            <a:pPr lvl="1"/>
            <a:r>
              <a:rPr lang="en-US" dirty="0"/>
              <a:t>Work in Progress: Collection and filling-in of validation results</a:t>
            </a:r>
          </a:p>
          <a:p>
            <a:endParaRPr lang="en-US" sz="800" dirty="0"/>
          </a:p>
          <a:p>
            <a:r>
              <a:rPr lang="en-US" dirty="0"/>
              <a:t>Amendment of Annex 10 –Vol V</a:t>
            </a:r>
          </a:p>
          <a:p>
            <a:pPr lvl="1"/>
            <a:r>
              <a:rPr lang="en-US" dirty="0"/>
              <a:t>Coordination process on L-band compatibility with ICAO Panels (NSP and SP) ongoing</a:t>
            </a:r>
          </a:p>
          <a:p>
            <a:pPr lvl="1"/>
            <a:r>
              <a:rPr lang="en-US" dirty="0"/>
              <a:t>Delayed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082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LDACS Standardization</a:t>
            </a:r>
            <a:endParaRPr lang="en-US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Timeline for LDACS Standardization</a:t>
            </a:r>
          </a:p>
          <a:p>
            <a:r>
              <a:rPr lang="en-US" dirty="0"/>
              <a:t>Amendment of Annex 10 – Vol III and guidance material (Perf. Requirements and Tech. Specification)</a:t>
            </a:r>
          </a:p>
          <a:p>
            <a:pPr lvl="1"/>
            <a:r>
              <a:rPr lang="en-US" dirty="0"/>
              <a:t>Delivery to CP/DCIWG for approval	Q2/2022</a:t>
            </a:r>
          </a:p>
          <a:p>
            <a:pPr lvl="1"/>
            <a:r>
              <a:rPr lang="en-US" dirty="0"/>
              <a:t>Effective date			July 2024</a:t>
            </a:r>
          </a:p>
          <a:p>
            <a:pPr lvl="1"/>
            <a:r>
              <a:rPr lang="en-US" dirty="0"/>
              <a:t>Applicability date			November 2024</a:t>
            </a:r>
          </a:p>
          <a:p>
            <a:endParaRPr lang="en-US" sz="800" dirty="0"/>
          </a:p>
          <a:p>
            <a:r>
              <a:rPr lang="en-US" dirty="0"/>
              <a:t>Amendment of Annex 10 –Vol V (Spectrum)</a:t>
            </a:r>
          </a:p>
          <a:p>
            <a:pPr lvl="1"/>
            <a:r>
              <a:rPr lang="en-US" dirty="0"/>
              <a:t>Delivery to CP/DCIWG for approval	Q4/2023</a:t>
            </a:r>
          </a:p>
          <a:p>
            <a:pPr lvl="1"/>
            <a:r>
              <a:rPr lang="en-US" dirty="0"/>
              <a:t>Effective date			July 2026</a:t>
            </a:r>
          </a:p>
          <a:p>
            <a:pPr lvl="1"/>
            <a:r>
              <a:rPr lang="en-US" dirty="0"/>
              <a:t>Applicability date			November 2026</a:t>
            </a:r>
          </a:p>
          <a:p>
            <a:endParaRPr lang="en-US" sz="800" dirty="0"/>
          </a:p>
          <a:p>
            <a:r>
              <a:rPr lang="en-US" dirty="0"/>
              <a:t>Timelines for amendments no longer aligned</a:t>
            </a:r>
          </a:p>
          <a:p>
            <a:pPr lvl="1"/>
            <a:r>
              <a:rPr lang="en-US" dirty="0"/>
              <a:t>Long and intense coordination and harmonization process among ICAO Panels on L-band compatibility</a:t>
            </a:r>
          </a:p>
          <a:p>
            <a:pPr lvl="1"/>
            <a:r>
              <a:rPr lang="en-US" dirty="0"/>
              <a:t>This highlights the need for a consistent framework for new aviation system sharing spectrum with existing aviation systems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57BE437-15BC-4310-AA5E-A6A088F9B841}"/>
              </a:ext>
            </a:extLst>
          </p:cNvPr>
          <p:cNvGrpSpPr/>
          <p:nvPr/>
        </p:nvGrpSpPr>
        <p:grpSpPr>
          <a:xfrm>
            <a:off x="7537727" y="2493164"/>
            <a:ext cx="4320500" cy="217076"/>
            <a:chOff x="7537727" y="2493164"/>
            <a:chExt cx="4320500" cy="217076"/>
          </a:xfrm>
        </p:grpSpPr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F37DB124-D695-41C5-9250-70C636CDB948}"/>
                </a:ext>
              </a:extLst>
            </p:cNvPr>
            <p:cNvCxnSpPr>
              <a:cxnSpLocks/>
            </p:cNvCxnSpPr>
            <p:nvPr/>
          </p:nvCxnSpPr>
          <p:spPr>
            <a:xfrm>
              <a:off x="7538227" y="2601702"/>
              <a:ext cx="4320000" cy="2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86F5BE82-88F7-44DF-88B9-0538AA18CEC5}"/>
                </a:ext>
              </a:extLst>
            </p:cNvPr>
            <p:cNvCxnSpPr>
              <a:cxnSpLocks/>
            </p:cNvCxnSpPr>
            <p:nvPr/>
          </p:nvCxnSpPr>
          <p:spPr>
            <a:xfrm>
              <a:off x="8257807" y="2493164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946FCC23-E4F8-4528-8B5F-F33BC5CD4750}"/>
                </a:ext>
              </a:extLst>
            </p:cNvPr>
            <p:cNvCxnSpPr>
              <a:cxnSpLocks/>
            </p:cNvCxnSpPr>
            <p:nvPr/>
          </p:nvCxnSpPr>
          <p:spPr>
            <a:xfrm>
              <a:off x="8977887" y="2493164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938932F0-6FE7-4731-AF5B-C05DA91CE749}"/>
                </a:ext>
              </a:extLst>
            </p:cNvPr>
            <p:cNvCxnSpPr>
              <a:cxnSpLocks/>
            </p:cNvCxnSpPr>
            <p:nvPr/>
          </p:nvCxnSpPr>
          <p:spPr>
            <a:xfrm>
              <a:off x="9697967" y="2493164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E3361387-EC14-4C8B-9129-A67935B851A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8047" y="2493164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071D3F4-1A74-444D-B823-11C1BDAB3430}"/>
                </a:ext>
              </a:extLst>
            </p:cNvPr>
            <p:cNvCxnSpPr>
              <a:cxnSpLocks/>
            </p:cNvCxnSpPr>
            <p:nvPr/>
          </p:nvCxnSpPr>
          <p:spPr>
            <a:xfrm>
              <a:off x="11138127" y="2493164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61069F0-576A-4B17-B14D-FAE9F6F434B2}"/>
                </a:ext>
              </a:extLst>
            </p:cNvPr>
            <p:cNvCxnSpPr>
              <a:cxnSpLocks/>
            </p:cNvCxnSpPr>
            <p:nvPr/>
          </p:nvCxnSpPr>
          <p:spPr>
            <a:xfrm>
              <a:off x="7537727" y="2493690"/>
              <a:ext cx="0" cy="21655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AFD96E0E-A36C-4902-92E3-AA69362732C9}"/>
                </a:ext>
              </a:extLst>
            </p:cNvPr>
            <p:cNvCxnSpPr>
              <a:cxnSpLocks/>
            </p:cNvCxnSpPr>
            <p:nvPr/>
          </p:nvCxnSpPr>
          <p:spPr>
            <a:xfrm>
              <a:off x="771774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300FE75-49B5-42AA-ABD3-2142E0834483}"/>
                </a:ext>
              </a:extLst>
            </p:cNvPr>
            <p:cNvCxnSpPr>
              <a:cxnSpLocks/>
            </p:cNvCxnSpPr>
            <p:nvPr/>
          </p:nvCxnSpPr>
          <p:spPr>
            <a:xfrm>
              <a:off x="789776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39536A4E-FF9F-429A-9782-E6C44BBDCD69}"/>
                </a:ext>
              </a:extLst>
            </p:cNvPr>
            <p:cNvCxnSpPr>
              <a:cxnSpLocks/>
            </p:cNvCxnSpPr>
            <p:nvPr/>
          </p:nvCxnSpPr>
          <p:spPr>
            <a:xfrm>
              <a:off x="807778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18D05AB3-70B0-47AD-880B-8A9F4AA2EF95}"/>
                </a:ext>
              </a:extLst>
            </p:cNvPr>
            <p:cNvCxnSpPr>
              <a:cxnSpLocks/>
            </p:cNvCxnSpPr>
            <p:nvPr/>
          </p:nvCxnSpPr>
          <p:spPr>
            <a:xfrm>
              <a:off x="8437827" y="2529710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D20DFF2C-1EC3-4ECD-81C1-CE9FC788E64B}"/>
                </a:ext>
              </a:extLst>
            </p:cNvPr>
            <p:cNvCxnSpPr>
              <a:cxnSpLocks/>
            </p:cNvCxnSpPr>
            <p:nvPr/>
          </p:nvCxnSpPr>
          <p:spPr>
            <a:xfrm>
              <a:off x="8617847" y="2529710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FCB95643-E557-4BC3-9223-B3B09335AEBB}"/>
                </a:ext>
              </a:extLst>
            </p:cNvPr>
            <p:cNvCxnSpPr>
              <a:cxnSpLocks/>
            </p:cNvCxnSpPr>
            <p:nvPr/>
          </p:nvCxnSpPr>
          <p:spPr>
            <a:xfrm>
              <a:off x="8797867" y="2529710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B147432-9715-412B-BD57-B76308E21113}"/>
                </a:ext>
              </a:extLst>
            </p:cNvPr>
            <p:cNvCxnSpPr>
              <a:cxnSpLocks/>
            </p:cNvCxnSpPr>
            <p:nvPr/>
          </p:nvCxnSpPr>
          <p:spPr>
            <a:xfrm>
              <a:off x="915790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BCDC5C0-AA3E-4655-9C86-7B40E396644D}"/>
                </a:ext>
              </a:extLst>
            </p:cNvPr>
            <p:cNvCxnSpPr>
              <a:cxnSpLocks/>
            </p:cNvCxnSpPr>
            <p:nvPr/>
          </p:nvCxnSpPr>
          <p:spPr>
            <a:xfrm>
              <a:off x="933792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294D1BE-7AFC-4AAC-A1DC-5994753D64F6}"/>
                </a:ext>
              </a:extLst>
            </p:cNvPr>
            <p:cNvCxnSpPr>
              <a:cxnSpLocks/>
            </p:cNvCxnSpPr>
            <p:nvPr/>
          </p:nvCxnSpPr>
          <p:spPr>
            <a:xfrm>
              <a:off x="951794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9B36BF9-61ED-4170-85B0-ADB060A3D884}"/>
                </a:ext>
              </a:extLst>
            </p:cNvPr>
            <p:cNvCxnSpPr>
              <a:cxnSpLocks/>
            </p:cNvCxnSpPr>
            <p:nvPr/>
          </p:nvCxnSpPr>
          <p:spPr>
            <a:xfrm>
              <a:off x="987798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E97E6EC3-8F8B-4FA2-9D0F-C303E59D1F8E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00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C9E1DADA-9811-48E1-9FC0-4128E1B4F446}"/>
                </a:ext>
              </a:extLst>
            </p:cNvPr>
            <p:cNvCxnSpPr>
              <a:cxnSpLocks/>
            </p:cNvCxnSpPr>
            <p:nvPr/>
          </p:nvCxnSpPr>
          <p:spPr>
            <a:xfrm>
              <a:off x="1023802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37AF863-5627-4EBC-99F0-BDA1E733B9DB}"/>
                </a:ext>
              </a:extLst>
            </p:cNvPr>
            <p:cNvCxnSpPr>
              <a:cxnSpLocks/>
            </p:cNvCxnSpPr>
            <p:nvPr/>
          </p:nvCxnSpPr>
          <p:spPr>
            <a:xfrm>
              <a:off x="1059806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5535517A-9999-4B75-8B83-85C83ABA70C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08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268723F0-2FF6-4BB9-A7A3-C9EE442B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0958107" y="25296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EBFECF4-4594-4D4F-B58F-C443E88E4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4667" y="2550166"/>
              <a:ext cx="107988" cy="10800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393A383-A82D-4AD2-840B-48F459714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7927" y="2548638"/>
              <a:ext cx="107988" cy="10800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B373BB3-B51E-4AE7-B465-F906853F4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3114" y="2552062"/>
              <a:ext cx="107988" cy="108000"/>
            </a:xfrm>
            <a:prstGeom prst="ellipse">
              <a:avLst/>
            </a:prstGeom>
            <a:solidFill>
              <a:srgbClr val="0099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248B04F5-3977-4EC7-9D16-3E9342656266}"/>
              </a:ext>
            </a:extLst>
          </p:cNvPr>
          <p:cNvSpPr>
            <a:spLocks noChangeAspect="1"/>
          </p:cNvSpPr>
          <p:nvPr/>
        </p:nvSpPr>
        <p:spPr>
          <a:xfrm>
            <a:off x="6781687" y="2839797"/>
            <a:ext cx="107988" cy="108000"/>
          </a:xfrm>
          <a:prstGeom prst="ellips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3245703-2887-4508-BB66-EC60B99A3852}"/>
              </a:ext>
            </a:extLst>
          </p:cNvPr>
          <p:cNvSpPr>
            <a:spLocks noChangeAspect="1"/>
          </p:cNvSpPr>
          <p:nvPr/>
        </p:nvSpPr>
        <p:spPr>
          <a:xfrm>
            <a:off x="6781687" y="2565329"/>
            <a:ext cx="107988" cy="1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A7622FB-0437-47D5-B6CD-B061C13CD872}"/>
              </a:ext>
            </a:extLst>
          </p:cNvPr>
          <p:cNvSpPr>
            <a:spLocks noChangeAspect="1"/>
          </p:cNvSpPr>
          <p:nvPr/>
        </p:nvSpPr>
        <p:spPr>
          <a:xfrm>
            <a:off x="6781687" y="2291314"/>
            <a:ext cx="107988" cy="108000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96FB4D4-3CCC-43D0-B72A-B9A9498A7F37}"/>
              </a:ext>
            </a:extLst>
          </p:cNvPr>
          <p:cNvSpPr>
            <a:spLocks noChangeAspect="1"/>
          </p:cNvSpPr>
          <p:nvPr/>
        </p:nvSpPr>
        <p:spPr>
          <a:xfrm>
            <a:off x="6781687" y="4133869"/>
            <a:ext cx="107988" cy="108000"/>
          </a:xfrm>
          <a:prstGeom prst="ellips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0EF81B0-91ED-4219-9BFF-94D7DA3F1284}"/>
              </a:ext>
            </a:extLst>
          </p:cNvPr>
          <p:cNvSpPr>
            <a:spLocks noChangeAspect="1"/>
          </p:cNvSpPr>
          <p:nvPr/>
        </p:nvSpPr>
        <p:spPr>
          <a:xfrm>
            <a:off x="6781687" y="3859401"/>
            <a:ext cx="107988" cy="1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B42A90F-E248-4F8E-A5B5-40FD1FA8CE58}"/>
              </a:ext>
            </a:extLst>
          </p:cNvPr>
          <p:cNvSpPr>
            <a:spLocks noChangeAspect="1"/>
          </p:cNvSpPr>
          <p:nvPr/>
        </p:nvSpPr>
        <p:spPr>
          <a:xfrm>
            <a:off x="6781687" y="3585386"/>
            <a:ext cx="107988" cy="108000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61DCDCC-C4A5-4CF9-8D14-3268140DF937}"/>
              </a:ext>
            </a:extLst>
          </p:cNvPr>
          <p:cNvCxnSpPr>
            <a:cxnSpLocks/>
          </p:cNvCxnSpPr>
          <p:nvPr/>
        </p:nvCxnSpPr>
        <p:spPr>
          <a:xfrm>
            <a:off x="7538227" y="3897320"/>
            <a:ext cx="4320000" cy="21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C56C47F8-303E-4780-A502-3E339C008832}"/>
              </a:ext>
            </a:extLst>
          </p:cNvPr>
          <p:cNvCxnSpPr>
            <a:cxnSpLocks/>
          </p:cNvCxnSpPr>
          <p:nvPr/>
        </p:nvCxnSpPr>
        <p:spPr>
          <a:xfrm>
            <a:off x="8257807" y="3788782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9A1F6F4E-14AE-4F4C-BE6D-86AAE0F2B53D}"/>
              </a:ext>
            </a:extLst>
          </p:cNvPr>
          <p:cNvCxnSpPr>
            <a:cxnSpLocks/>
          </p:cNvCxnSpPr>
          <p:nvPr/>
        </p:nvCxnSpPr>
        <p:spPr>
          <a:xfrm>
            <a:off x="8977887" y="3788782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67EB3AAB-216B-4D00-9996-66C225621422}"/>
              </a:ext>
            </a:extLst>
          </p:cNvPr>
          <p:cNvCxnSpPr>
            <a:cxnSpLocks/>
          </p:cNvCxnSpPr>
          <p:nvPr/>
        </p:nvCxnSpPr>
        <p:spPr>
          <a:xfrm>
            <a:off x="9697967" y="3788782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B266E5EC-716E-4540-A8B3-6EF49F2167AA}"/>
              </a:ext>
            </a:extLst>
          </p:cNvPr>
          <p:cNvCxnSpPr>
            <a:cxnSpLocks/>
          </p:cNvCxnSpPr>
          <p:nvPr/>
        </p:nvCxnSpPr>
        <p:spPr>
          <a:xfrm>
            <a:off x="10418047" y="3788782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77C0F9CF-FEFB-495B-A98E-B28ADA0344C3}"/>
              </a:ext>
            </a:extLst>
          </p:cNvPr>
          <p:cNvCxnSpPr>
            <a:cxnSpLocks/>
          </p:cNvCxnSpPr>
          <p:nvPr/>
        </p:nvCxnSpPr>
        <p:spPr>
          <a:xfrm>
            <a:off x="11138127" y="3788782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86CA1358-1CFD-4553-8949-5A08E0DFF5D4}"/>
              </a:ext>
            </a:extLst>
          </p:cNvPr>
          <p:cNvCxnSpPr>
            <a:cxnSpLocks/>
          </p:cNvCxnSpPr>
          <p:nvPr/>
        </p:nvCxnSpPr>
        <p:spPr>
          <a:xfrm>
            <a:off x="7537727" y="3789308"/>
            <a:ext cx="0" cy="2165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209E3A9C-ADDE-4ABD-84B0-004C3AE09902}"/>
              </a:ext>
            </a:extLst>
          </p:cNvPr>
          <p:cNvCxnSpPr>
            <a:cxnSpLocks/>
          </p:cNvCxnSpPr>
          <p:nvPr/>
        </p:nvCxnSpPr>
        <p:spPr>
          <a:xfrm>
            <a:off x="771774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1F5C724-D1AA-4A98-9B4F-8E31685D71FA}"/>
              </a:ext>
            </a:extLst>
          </p:cNvPr>
          <p:cNvCxnSpPr>
            <a:cxnSpLocks/>
          </p:cNvCxnSpPr>
          <p:nvPr/>
        </p:nvCxnSpPr>
        <p:spPr>
          <a:xfrm>
            <a:off x="789776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A71D9A8-3554-420E-B7EC-921549FF81C7}"/>
              </a:ext>
            </a:extLst>
          </p:cNvPr>
          <p:cNvCxnSpPr>
            <a:cxnSpLocks/>
          </p:cNvCxnSpPr>
          <p:nvPr/>
        </p:nvCxnSpPr>
        <p:spPr>
          <a:xfrm>
            <a:off x="807778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8972B46B-694B-4897-AD22-2DC01CEA1E20}"/>
              </a:ext>
            </a:extLst>
          </p:cNvPr>
          <p:cNvCxnSpPr>
            <a:cxnSpLocks/>
          </p:cNvCxnSpPr>
          <p:nvPr/>
        </p:nvCxnSpPr>
        <p:spPr>
          <a:xfrm>
            <a:off x="8437827" y="3825328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09B3A275-8FAB-435E-BFD2-B992A1C7BCE0}"/>
              </a:ext>
            </a:extLst>
          </p:cNvPr>
          <p:cNvCxnSpPr>
            <a:cxnSpLocks/>
          </p:cNvCxnSpPr>
          <p:nvPr/>
        </p:nvCxnSpPr>
        <p:spPr>
          <a:xfrm>
            <a:off x="8617847" y="3825328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074F0CB0-3DEC-460C-8F07-FFD9F3CB9153}"/>
              </a:ext>
            </a:extLst>
          </p:cNvPr>
          <p:cNvCxnSpPr>
            <a:cxnSpLocks/>
          </p:cNvCxnSpPr>
          <p:nvPr/>
        </p:nvCxnSpPr>
        <p:spPr>
          <a:xfrm>
            <a:off x="8797867" y="3825328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25BF72F9-F7E2-4556-AD84-139530810338}"/>
              </a:ext>
            </a:extLst>
          </p:cNvPr>
          <p:cNvCxnSpPr>
            <a:cxnSpLocks/>
          </p:cNvCxnSpPr>
          <p:nvPr/>
        </p:nvCxnSpPr>
        <p:spPr>
          <a:xfrm>
            <a:off x="915790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B1670203-60DE-476D-B457-650F5809FFBF}"/>
              </a:ext>
            </a:extLst>
          </p:cNvPr>
          <p:cNvCxnSpPr>
            <a:cxnSpLocks/>
          </p:cNvCxnSpPr>
          <p:nvPr/>
        </p:nvCxnSpPr>
        <p:spPr>
          <a:xfrm>
            <a:off x="933792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22EF82A6-91C4-46EA-AC12-4003347197FA}"/>
              </a:ext>
            </a:extLst>
          </p:cNvPr>
          <p:cNvCxnSpPr>
            <a:cxnSpLocks/>
          </p:cNvCxnSpPr>
          <p:nvPr/>
        </p:nvCxnSpPr>
        <p:spPr>
          <a:xfrm>
            <a:off x="951794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2B0395C-39E4-4672-969A-0180F6639237}"/>
              </a:ext>
            </a:extLst>
          </p:cNvPr>
          <p:cNvCxnSpPr>
            <a:cxnSpLocks/>
          </p:cNvCxnSpPr>
          <p:nvPr/>
        </p:nvCxnSpPr>
        <p:spPr>
          <a:xfrm>
            <a:off x="987798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6AE843C8-1181-4DDA-A03A-030B42F2F5DF}"/>
              </a:ext>
            </a:extLst>
          </p:cNvPr>
          <p:cNvCxnSpPr>
            <a:cxnSpLocks/>
          </p:cNvCxnSpPr>
          <p:nvPr/>
        </p:nvCxnSpPr>
        <p:spPr>
          <a:xfrm>
            <a:off x="1005800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155F7F43-EEDF-4B09-853B-620C4911CC09}"/>
              </a:ext>
            </a:extLst>
          </p:cNvPr>
          <p:cNvCxnSpPr>
            <a:cxnSpLocks/>
          </p:cNvCxnSpPr>
          <p:nvPr/>
        </p:nvCxnSpPr>
        <p:spPr>
          <a:xfrm>
            <a:off x="1023802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AE41CDB-0998-489B-BAC1-9DC2C5BDC776}"/>
              </a:ext>
            </a:extLst>
          </p:cNvPr>
          <p:cNvCxnSpPr>
            <a:cxnSpLocks/>
          </p:cNvCxnSpPr>
          <p:nvPr/>
        </p:nvCxnSpPr>
        <p:spPr>
          <a:xfrm>
            <a:off x="1059806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C739D9AD-A81C-4A5C-98A8-96A974B3A778}"/>
              </a:ext>
            </a:extLst>
          </p:cNvPr>
          <p:cNvCxnSpPr>
            <a:cxnSpLocks/>
          </p:cNvCxnSpPr>
          <p:nvPr/>
        </p:nvCxnSpPr>
        <p:spPr>
          <a:xfrm>
            <a:off x="1077808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C7CA89E1-BF01-4099-8CA5-AF42DDCF90C1}"/>
              </a:ext>
            </a:extLst>
          </p:cNvPr>
          <p:cNvCxnSpPr>
            <a:cxnSpLocks/>
          </p:cNvCxnSpPr>
          <p:nvPr/>
        </p:nvCxnSpPr>
        <p:spPr>
          <a:xfrm>
            <a:off x="10958107" y="3825312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462FD4DF-87C1-441B-9F80-802236F027DE}"/>
              </a:ext>
            </a:extLst>
          </p:cNvPr>
          <p:cNvSpPr>
            <a:spLocks noChangeAspect="1"/>
          </p:cNvSpPr>
          <p:nvPr/>
        </p:nvSpPr>
        <p:spPr>
          <a:xfrm>
            <a:off x="8833915" y="3845784"/>
            <a:ext cx="107988" cy="108000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30C0C48-20CE-4141-A8BD-ED756F0A58C6}"/>
              </a:ext>
            </a:extLst>
          </p:cNvPr>
          <p:cNvSpPr>
            <a:spLocks noChangeAspect="1"/>
          </p:cNvSpPr>
          <p:nvPr/>
        </p:nvSpPr>
        <p:spPr>
          <a:xfrm>
            <a:off x="10778107" y="3844256"/>
            <a:ext cx="107988" cy="10800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0795003D-DD59-4889-BC7A-20C0A35B17D2}"/>
              </a:ext>
            </a:extLst>
          </p:cNvPr>
          <p:cNvSpPr>
            <a:spLocks noChangeAspect="1"/>
          </p:cNvSpPr>
          <p:nvPr/>
        </p:nvSpPr>
        <p:spPr>
          <a:xfrm>
            <a:off x="10993294" y="3847680"/>
            <a:ext cx="107988" cy="108000"/>
          </a:xfrm>
          <a:prstGeom prst="ellipse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B8DC328-D73A-4F32-8143-E53DDD7C297C}"/>
              </a:ext>
            </a:extLst>
          </p:cNvPr>
          <p:cNvSpPr txBox="1"/>
          <p:nvPr/>
        </p:nvSpPr>
        <p:spPr>
          <a:xfrm>
            <a:off x="7700235" y="2746298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262238D-2402-4437-B1CE-F5920886A128}"/>
              </a:ext>
            </a:extLst>
          </p:cNvPr>
          <p:cNvSpPr txBox="1"/>
          <p:nvPr/>
        </p:nvSpPr>
        <p:spPr>
          <a:xfrm>
            <a:off x="8411079" y="2746298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F637150C-F9A6-40E9-B17E-FA2F794666E4}"/>
              </a:ext>
            </a:extLst>
          </p:cNvPr>
          <p:cNvSpPr txBox="1"/>
          <p:nvPr/>
        </p:nvSpPr>
        <p:spPr>
          <a:xfrm>
            <a:off x="9140395" y="2746298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2024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11713AFF-ABDA-4282-9235-6C1877EE8DAA}"/>
              </a:ext>
            </a:extLst>
          </p:cNvPr>
          <p:cNvSpPr txBox="1"/>
          <p:nvPr/>
        </p:nvSpPr>
        <p:spPr>
          <a:xfrm>
            <a:off x="9860475" y="2746298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2025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2588F2E0-9194-4813-806C-64DC24DB737F}"/>
              </a:ext>
            </a:extLst>
          </p:cNvPr>
          <p:cNvSpPr txBox="1"/>
          <p:nvPr/>
        </p:nvSpPr>
        <p:spPr>
          <a:xfrm>
            <a:off x="10587350" y="2746298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2026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AC7951F8-CF87-4EA5-BF92-B458F0E4B5E3}"/>
              </a:ext>
            </a:extLst>
          </p:cNvPr>
          <p:cNvSpPr txBox="1"/>
          <p:nvPr/>
        </p:nvSpPr>
        <p:spPr>
          <a:xfrm>
            <a:off x="7700235" y="4041862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945EE439-1C8B-4BED-B4A7-7498B08ECE3A}"/>
              </a:ext>
            </a:extLst>
          </p:cNvPr>
          <p:cNvSpPr txBox="1"/>
          <p:nvPr/>
        </p:nvSpPr>
        <p:spPr>
          <a:xfrm>
            <a:off x="8411079" y="4041862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88F7CA76-930F-4202-8BE2-7888B9DCF10A}"/>
              </a:ext>
            </a:extLst>
          </p:cNvPr>
          <p:cNvSpPr txBox="1"/>
          <p:nvPr/>
        </p:nvSpPr>
        <p:spPr>
          <a:xfrm>
            <a:off x="9140395" y="4041862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2024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9E9648EB-F31E-41C9-827E-0EC11992D440}"/>
              </a:ext>
            </a:extLst>
          </p:cNvPr>
          <p:cNvSpPr txBox="1"/>
          <p:nvPr/>
        </p:nvSpPr>
        <p:spPr>
          <a:xfrm>
            <a:off x="9860475" y="4041862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2025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C3884EB-6794-4E1A-8775-501BF6661BB8}"/>
              </a:ext>
            </a:extLst>
          </p:cNvPr>
          <p:cNvSpPr txBox="1"/>
          <p:nvPr/>
        </p:nvSpPr>
        <p:spPr>
          <a:xfrm>
            <a:off x="10587350" y="4041862"/>
            <a:ext cx="397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  <a:cs typeface="Arial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80260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3577867" y="2169654"/>
            <a:ext cx="5040000" cy="2520000"/>
          </a:xfrm>
          <a:prstGeom prst="round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 for your attendance!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details: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Michael.Schnell@dlr.de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more information, see: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www.ldacs.com</a:t>
            </a:r>
          </a:p>
        </p:txBody>
      </p:sp>
    </p:spTree>
    <p:extLst>
      <p:ext uri="{BB962C8B-B14F-4D97-AF65-F5344CB8AC3E}">
        <p14:creationId xmlns:p14="http://schemas.microsoft.com/office/powerpoint/2010/main" val="200406984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C4937C-E0E0-470A-B364-CE163F4912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customXml/itemProps3.xml><?xml version="1.0" encoding="utf-8"?>
<ds:datastoreItem xmlns:ds="http://schemas.openxmlformats.org/officeDocument/2006/customXml" ds:itemID="{A26D35DE-19B0-48A5-8B58-6C49F6545D9F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2EFD8F2-66C1-4E23-8DED-9183352CB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Benutzerdefiniert</PresentationFormat>
  <Paragraphs>93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ヒラギノ角ゴ Pro W3</vt:lpstr>
      <vt:lpstr>DLR-Präsentation 16:9 Englisch</vt:lpstr>
      <vt:lpstr>LDACS Update Current Status of LDACS Development and Standardization  </vt:lpstr>
      <vt:lpstr>LDACS Briefing and Overview </vt:lpstr>
      <vt:lpstr>LDACS Briefing and Overview</vt:lpstr>
      <vt:lpstr>LDACS Standardization Within ICAO CP DCIWG </vt:lpstr>
      <vt:lpstr>Current Status of LDACS Standardization</vt:lpstr>
      <vt:lpstr>Current Status of LDACS Standardization</vt:lpstr>
      <vt:lpstr>PowerPoint-Präsentation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Schnell, Michael</dc:creator>
  <cp:lastModifiedBy>Schnell, Michael</cp:lastModifiedBy>
  <cp:revision>564</cp:revision>
  <cp:lastPrinted>2018-04-25T09:01:36Z</cp:lastPrinted>
  <dcterms:created xsi:type="dcterms:W3CDTF">2012-06-19T06:51:55Z</dcterms:created>
  <dcterms:modified xsi:type="dcterms:W3CDTF">2021-10-01T14:05:50Z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