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32" r:id="rId2"/>
    <p:sldId id="333" r:id="rId3"/>
    <p:sldId id="342" r:id="rId4"/>
    <p:sldId id="356" r:id="rId5"/>
    <p:sldId id="352" r:id="rId6"/>
    <p:sldId id="343" r:id="rId7"/>
    <p:sldId id="349" r:id="rId8"/>
    <p:sldId id="355" r:id="rId9"/>
    <p:sldId id="353" r:id="rId10"/>
    <p:sldId id="351" r:id="rId11"/>
    <p:sldId id="344" r:id="rId12"/>
    <p:sldId id="337" r:id="rId13"/>
    <p:sldId id="347" r:id="rId14"/>
    <p:sldId id="348" r:id="rId15"/>
    <p:sldId id="345" r:id="rId16"/>
    <p:sldId id="35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8FAADC"/>
    <a:srgbClr val="A9D18E"/>
    <a:srgbClr val="ED7D31"/>
    <a:srgbClr val="FF0000"/>
    <a:srgbClr val="F8CBAD"/>
    <a:srgbClr val="B4C7E7"/>
    <a:srgbClr val="C5E0B4"/>
    <a:srgbClr val="181717"/>
    <a:srgbClr val="7F6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8" autoAdjust="0"/>
    <p:restoredTop sz="94660"/>
  </p:normalViewPr>
  <p:slideViewPr>
    <p:cSldViewPr snapToGrid="0">
      <p:cViewPr varScale="1">
        <p:scale>
          <a:sx n="111" d="100"/>
          <a:sy n="111" d="100"/>
        </p:scale>
        <p:origin x="4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6239D8-0B68-4BE0-A36B-2CD685E7FD7B}" type="datetimeFigureOut">
              <a:rPr lang="en-US" smtClean="0"/>
              <a:pPr/>
              <a:t>8/12/2022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29A599-9ED2-4457-90CB-F851186D5C8D}" type="slidenum">
              <a:rPr lang="en-US" smtClean="0"/>
              <a:pPr/>
              <a:t>‹#›</a:t>
            </a:fld>
            <a:endParaRPr lang="en-US"/>
          </a:p>
        </p:txBody>
      </p:sp>
    </p:spTree>
    <p:extLst>
      <p:ext uri="{BB962C8B-B14F-4D97-AF65-F5344CB8AC3E}">
        <p14:creationId xmlns:p14="http://schemas.microsoft.com/office/powerpoint/2010/main" val="149628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689CC1-72D1-43B2-9EA5-61ED177F1860}" type="slidenum">
              <a:rPr lang="en-US" smtClean="0"/>
              <a:pPr/>
              <a:t>1</a:t>
            </a:fld>
            <a:endParaRPr lang="en-US" dirty="0"/>
          </a:p>
        </p:txBody>
      </p:sp>
    </p:spTree>
    <p:extLst>
      <p:ext uri="{BB962C8B-B14F-4D97-AF65-F5344CB8AC3E}">
        <p14:creationId xmlns:p14="http://schemas.microsoft.com/office/powerpoint/2010/main" val="3051297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689CC1-72D1-43B2-9EA5-61ED177F1860}" type="slidenum">
              <a:rPr lang="en-US" smtClean="0"/>
              <a:pPr/>
              <a:t>11</a:t>
            </a:fld>
            <a:endParaRPr lang="en-US" dirty="0"/>
          </a:p>
        </p:txBody>
      </p:sp>
    </p:spTree>
    <p:extLst>
      <p:ext uri="{BB962C8B-B14F-4D97-AF65-F5344CB8AC3E}">
        <p14:creationId xmlns:p14="http://schemas.microsoft.com/office/powerpoint/2010/main" val="1293013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209E6C-7676-4394-8FCF-44018EBC3F09}" type="datetimeFigureOut">
              <a:rPr lang="en-US" smtClean="0"/>
              <a:pPr/>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3C0287-5116-4F9C-914C-C76694C18F95}" type="slidenum">
              <a:rPr lang="en-US" smtClean="0"/>
              <a:pPr/>
              <a:t>‹#›</a:t>
            </a:fld>
            <a:endParaRPr lang="en-US"/>
          </a:p>
        </p:txBody>
      </p:sp>
    </p:spTree>
    <p:extLst>
      <p:ext uri="{BB962C8B-B14F-4D97-AF65-F5344CB8AC3E}">
        <p14:creationId xmlns:p14="http://schemas.microsoft.com/office/powerpoint/2010/main" val="3826884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209E6C-7676-4394-8FCF-44018EBC3F09}" type="datetimeFigureOut">
              <a:rPr lang="en-US" smtClean="0"/>
              <a:pPr/>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3C0287-5116-4F9C-914C-C76694C18F95}" type="slidenum">
              <a:rPr lang="en-US" smtClean="0"/>
              <a:pPr/>
              <a:t>‹#›</a:t>
            </a:fld>
            <a:endParaRPr lang="en-US"/>
          </a:p>
        </p:txBody>
      </p:sp>
    </p:spTree>
    <p:extLst>
      <p:ext uri="{BB962C8B-B14F-4D97-AF65-F5344CB8AC3E}">
        <p14:creationId xmlns:p14="http://schemas.microsoft.com/office/powerpoint/2010/main" val="3699917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209E6C-7676-4394-8FCF-44018EBC3F09}" type="datetimeFigureOut">
              <a:rPr lang="en-US" smtClean="0"/>
              <a:pPr/>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3C0287-5116-4F9C-914C-C76694C18F95}" type="slidenum">
              <a:rPr lang="en-US" smtClean="0"/>
              <a:pPr/>
              <a:t>‹#›</a:t>
            </a:fld>
            <a:endParaRPr lang="en-US"/>
          </a:p>
        </p:txBody>
      </p:sp>
    </p:spTree>
    <p:extLst>
      <p:ext uri="{BB962C8B-B14F-4D97-AF65-F5344CB8AC3E}">
        <p14:creationId xmlns:p14="http://schemas.microsoft.com/office/powerpoint/2010/main" val="426009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209E6C-7676-4394-8FCF-44018EBC3F09}" type="datetimeFigureOut">
              <a:rPr lang="en-US" smtClean="0"/>
              <a:pPr/>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3C0287-5116-4F9C-914C-C76694C18F95}" type="slidenum">
              <a:rPr lang="en-US" smtClean="0"/>
              <a:pPr/>
              <a:t>‹#›</a:t>
            </a:fld>
            <a:endParaRPr lang="en-US"/>
          </a:p>
        </p:txBody>
      </p:sp>
    </p:spTree>
    <p:extLst>
      <p:ext uri="{BB962C8B-B14F-4D97-AF65-F5344CB8AC3E}">
        <p14:creationId xmlns:p14="http://schemas.microsoft.com/office/powerpoint/2010/main" val="740754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209E6C-7676-4394-8FCF-44018EBC3F09}" type="datetimeFigureOut">
              <a:rPr lang="en-US" smtClean="0"/>
              <a:pPr/>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3C0287-5116-4F9C-914C-C76694C18F95}" type="slidenum">
              <a:rPr lang="en-US" smtClean="0"/>
              <a:pPr/>
              <a:t>‹#›</a:t>
            </a:fld>
            <a:endParaRPr lang="en-US"/>
          </a:p>
        </p:txBody>
      </p:sp>
    </p:spTree>
    <p:extLst>
      <p:ext uri="{BB962C8B-B14F-4D97-AF65-F5344CB8AC3E}">
        <p14:creationId xmlns:p14="http://schemas.microsoft.com/office/powerpoint/2010/main" val="3138033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209E6C-7676-4394-8FCF-44018EBC3F09}" type="datetimeFigureOut">
              <a:rPr lang="en-US" smtClean="0"/>
              <a:pPr/>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3C0287-5116-4F9C-914C-C76694C18F95}" type="slidenum">
              <a:rPr lang="en-US" smtClean="0"/>
              <a:pPr/>
              <a:t>‹#›</a:t>
            </a:fld>
            <a:endParaRPr lang="en-US"/>
          </a:p>
        </p:txBody>
      </p:sp>
    </p:spTree>
    <p:extLst>
      <p:ext uri="{BB962C8B-B14F-4D97-AF65-F5344CB8AC3E}">
        <p14:creationId xmlns:p14="http://schemas.microsoft.com/office/powerpoint/2010/main" val="1088984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209E6C-7676-4394-8FCF-44018EBC3F09}" type="datetimeFigureOut">
              <a:rPr lang="en-US" smtClean="0"/>
              <a:pPr/>
              <a:t>8/12/2022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3C0287-5116-4F9C-914C-C76694C18F95}" type="slidenum">
              <a:rPr lang="en-US" smtClean="0"/>
              <a:pPr/>
              <a:t>‹#›</a:t>
            </a:fld>
            <a:endParaRPr lang="en-US"/>
          </a:p>
        </p:txBody>
      </p:sp>
    </p:spTree>
    <p:extLst>
      <p:ext uri="{BB962C8B-B14F-4D97-AF65-F5344CB8AC3E}">
        <p14:creationId xmlns:p14="http://schemas.microsoft.com/office/powerpoint/2010/main" val="2044456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209E6C-7676-4394-8FCF-44018EBC3F09}" type="datetimeFigureOut">
              <a:rPr lang="en-US" smtClean="0"/>
              <a:pPr/>
              <a:t>8/12/2022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3C0287-5116-4F9C-914C-C76694C18F95}" type="slidenum">
              <a:rPr lang="en-US" smtClean="0"/>
              <a:pPr/>
              <a:t>‹#›</a:t>
            </a:fld>
            <a:endParaRPr lang="en-US"/>
          </a:p>
        </p:txBody>
      </p:sp>
    </p:spTree>
    <p:extLst>
      <p:ext uri="{BB962C8B-B14F-4D97-AF65-F5344CB8AC3E}">
        <p14:creationId xmlns:p14="http://schemas.microsoft.com/office/powerpoint/2010/main" val="1094458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209E6C-7676-4394-8FCF-44018EBC3F09}" type="datetimeFigureOut">
              <a:rPr lang="en-US" smtClean="0"/>
              <a:pPr/>
              <a:t>8/12/2022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3C0287-5116-4F9C-914C-C76694C18F95}" type="slidenum">
              <a:rPr lang="en-US" smtClean="0"/>
              <a:pPr/>
              <a:t>‹#›</a:t>
            </a:fld>
            <a:endParaRPr lang="en-US"/>
          </a:p>
        </p:txBody>
      </p:sp>
    </p:spTree>
    <p:extLst>
      <p:ext uri="{BB962C8B-B14F-4D97-AF65-F5344CB8AC3E}">
        <p14:creationId xmlns:p14="http://schemas.microsoft.com/office/powerpoint/2010/main" val="3754132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209E6C-7676-4394-8FCF-44018EBC3F09}" type="datetimeFigureOut">
              <a:rPr lang="en-US" smtClean="0"/>
              <a:pPr/>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3C0287-5116-4F9C-914C-C76694C18F95}" type="slidenum">
              <a:rPr lang="en-US" smtClean="0"/>
              <a:pPr/>
              <a:t>‹#›</a:t>
            </a:fld>
            <a:endParaRPr lang="en-US"/>
          </a:p>
        </p:txBody>
      </p:sp>
    </p:spTree>
    <p:extLst>
      <p:ext uri="{BB962C8B-B14F-4D97-AF65-F5344CB8AC3E}">
        <p14:creationId xmlns:p14="http://schemas.microsoft.com/office/powerpoint/2010/main" val="725917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209E6C-7676-4394-8FCF-44018EBC3F09}" type="datetimeFigureOut">
              <a:rPr lang="en-US" smtClean="0"/>
              <a:pPr/>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3C0287-5116-4F9C-914C-C76694C18F95}" type="slidenum">
              <a:rPr lang="en-US" smtClean="0"/>
              <a:pPr/>
              <a:t>‹#›</a:t>
            </a:fld>
            <a:endParaRPr lang="en-US"/>
          </a:p>
        </p:txBody>
      </p:sp>
    </p:spTree>
    <p:extLst>
      <p:ext uri="{BB962C8B-B14F-4D97-AF65-F5344CB8AC3E}">
        <p14:creationId xmlns:p14="http://schemas.microsoft.com/office/powerpoint/2010/main" val="896308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09E6C-7676-4394-8FCF-44018EBC3F09}" type="datetimeFigureOut">
              <a:rPr lang="en-US" smtClean="0"/>
              <a:pPr/>
              <a:t>8/12/2022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3C0287-5116-4F9C-914C-C76694C18F95}" type="slidenum">
              <a:rPr lang="en-US" smtClean="0"/>
              <a:pPr/>
              <a:t>‹#›</a:t>
            </a:fld>
            <a:endParaRPr lang="en-US"/>
          </a:p>
        </p:txBody>
      </p:sp>
    </p:spTree>
    <p:extLst>
      <p:ext uri="{BB962C8B-B14F-4D97-AF65-F5344CB8AC3E}">
        <p14:creationId xmlns:p14="http://schemas.microsoft.com/office/powerpoint/2010/main" val="4251200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5101" y="1428750"/>
            <a:ext cx="8305748" cy="1996262"/>
          </a:xfrm>
        </p:spPr>
        <p:txBody>
          <a:bodyPr>
            <a:noAutofit/>
          </a:bodyPr>
          <a:lstStyle/>
          <a:p>
            <a:r>
              <a:rPr lang="en-US" sz="4400" dirty="0"/>
              <a:t>Compatibility between Terrestrial &amp; Satcom C2 Link Services Operating in the 5030-5091 MHz Band</a:t>
            </a:r>
          </a:p>
        </p:txBody>
      </p:sp>
      <p:sp>
        <p:nvSpPr>
          <p:cNvPr id="3" name="Subtitle 2"/>
          <p:cNvSpPr>
            <a:spLocks noGrp="1"/>
          </p:cNvSpPr>
          <p:nvPr>
            <p:ph type="subTitle" idx="1"/>
          </p:nvPr>
        </p:nvSpPr>
        <p:spPr/>
        <p:txBody>
          <a:bodyPr>
            <a:normAutofit fontScale="92500" lnSpcReduction="20000"/>
          </a:bodyPr>
          <a:lstStyle/>
          <a:p>
            <a:br>
              <a:rPr lang="en-US" dirty="0"/>
            </a:br>
            <a:r>
              <a:rPr lang="en-US" dirty="0"/>
              <a:t>A. Malaga</a:t>
            </a:r>
          </a:p>
          <a:p>
            <a:endParaRPr lang="en-US" dirty="0"/>
          </a:p>
          <a:p>
            <a:r>
              <a:rPr lang="en-US" dirty="0"/>
              <a:t>Presented @ ICAO FSMP</a:t>
            </a:r>
          </a:p>
          <a:p>
            <a:r>
              <a:rPr lang="en-US" dirty="0"/>
              <a:t>August 2022</a:t>
            </a:r>
          </a:p>
          <a:p>
            <a:endParaRPr lang="en-US" dirty="0"/>
          </a:p>
        </p:txBody>
      </p:sp>
      <p:sp>
        <p:nvSpPr>
          <p:cNvPr id="4" name="Slide Number Placeholder 3"/>
          <p:cNvSpPr>
            <a:spLocks noGrp="1"/>
          </p:cNvSpPr>
          <p:nvPr>
            <p:ph type="sldNum" sz="quarter" idx="12"/>
          </p:nvPr>
        </p:nvSpPr>
        <p:spPr/>
        <p:txBody>
          <a:bodyPr/>
          <a:lstStyle/>
          <a:p>
            <a:fld id="{295008BC-DA31-4D19-837B-EFA4386B05F5}" type="slidenum">
              <a:rPr lang="en-US"/>
              <a:pPr/>
              <a:t>1</a:t>
            </a:fld>
            <a:endParaRPr lang="en-US" dirty="0"/>
          </a:p>
        </p:txBody>
      </p:sp>
      <p:sp>
        <p:nvSpPr>
          <p:cNvPr id="5" name="TextBox 4"/>
          <p:cNvSpPr txBox="1"/>
          <p:nvPr/>
        </p:nvSpPr>
        <p:spPr>
          <a:xfrm>
            <a:off x="3771900" y="1428750"/>
            <a:ext cx="1771650" cy="300082"/>
          </a:xfrm>
          <a:prstGeom prst="rect">
            <a:avLst/>
          </a:prstGeom>
          <a:noFill/>
        </p:spPr>
        <p:txBody>
          <a:bodyPr wrap="square" rtlCol="0">
            <a:spAutoFit/>
          </a:bodyPr>
          <a:lstStyle/>
          <a:p>
            <a:endParaRPr lang="en-US" sz="13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E3EDD-5567-3CFD-3679-43F6A940E6B0}"/>
              </a:ext>
            </a:extLst>
          </p:cNvPr>
          <p:cNvSpPr>
            <a:spLocks noGrp="1"/>
          </p:cNvSpPr>
          <p:nvPr>
            <p:ph type="title"/>
          </p:nvPr>
        </p:nvSpPr>
        <p:spPr>
          <a:xfrm>
            <a:off x="0" y="54038"/>
            <a:ext cx="9144000" cy="538964"/>
          </a:xfrm>
        </p:spPr>
        <p:txBody>
          <a:bodyPr>
            <a:noAutofit/>
          </a:bodyPr>
          <a:lstStyle/>
          <a:p>
            <a:r>
              <a:rPr lang="en-US" sz="3200" b="1" dirty="0"/>
              <a:t>Terrestrial/Satcom Frequency Re-Use/Sharing Concept </a:t>
            </a:r>
          </a:p>
        </p:txBody>
      </p:sp>
      <p:sp>
        <p:nvSpPr>
          <p:cNvPr id="3" name="Content Placeholder 2">
            <a:extLst>
              <a:ext uri="{FF2B5EF4-FFF2-40B4-BE49-F238E27FC236}">
                <a16:creationId xmlns:a16="http://schemas.microsoft.com/office/drawing/2014/main" id="{2D313121-DB19-9CCE-00D5-42ED64400B87}"/>
              </a:ext>
            </a:extLst>
          </p:cNvPr>
          <p:cNvSpPr>
            <a:spLocks noGrp="1"/>
          </p:cNvSpPr>
          <p:nvPr>
            <p:ph idx="1"/>
          </p:nvPr>
        </p:nvSpPr>
        <p:spPr>
          <a:xfrm>
            <a:off x="320360" y="786062"/>
            <a:ext cx="8630694" cy="5295561"/>
          </a:xfrm>
        </p:spPr>
        <p:txBody>
          <a:bodyPr>
            <a:normAutofit fontScale="85000" lnSpcReduction="20000"/>
          </a:bodyPr>
          <a:lstStyle/>
          <a:p>
            <a:r>
              <a:rPr lang="en-US" sz="2000" dirty="0">
                <a:latin typeface="Calibri" panose="020F0502020204030204" pitchFamily="34" charset="0"/>
                <a:cs typeface="Calibri" panose="020F0502020204030204" pitchFamily="34" charset="0"/>
              </a:rPr>
              <a:t>5030-5091 MHz band is divided into 4 four 15 MHz segments  </a:t>
            </a:r>
          </a:p>
          <a:p>
            <a:pPr lvl="1"/>
            <a:r>
              <a:rPr lang="en-US" sz="1600" dirty="0">
                <a:latin typeface="Calibri" panose="020F0502020204030204" pitchFamily="34" charset="0"/>
                <a:cs typeface="Calibri" panose="020F0502020204030204" pitchFamily="34" charset="0"/>
              </a:rPr>
              <a:t>Terrestrial and Satcom services share use of the 15 MHz segments as follows</a:t>
            </a:r>
          </a:p>
          <a:p>
            <a:r>
              <a:rPr lang="en-US" sz="2000" dirty="0">
                <a:latin typeface="Calibri" panose="020F0502020204030204" pitchFamily="34" charset="0"/>
                <a:cs typeface="Calibri" panose="020F0502020204030204" pitchFamily="34" charset="0"/>
              </a:rPr>
              <a:t>Satcom NSS Service employs spot beams to provide intended coverage</a:t>
            </a:r>
          </a:p>
          <a:p>
            <a:pPr lvl="1"/>
            <a:r>
              <a:rPr lang="en-US" sz="1600" dirty="0">
                <a:latin typeface="Calibri" panose="020F0502020204030204" pitchFamily="34" charset="0"/>
                <a:cs typeface="Calibri" panose="020F0502020204030204" pitchFamily="34" charset="0"/>
              </a:rPr>
              <a:t>Spot beams are assigned one of the 15 MHz segments using 4-frequency re-use pattern illustrated in previous slide</a:t>
            </a:r>
          </a:p>
          <a:p>
            <a:pPr lvl="1"/>
            <a:r>
              <a:rPr lang="en-US" sz="1600" dirty="0">
                <a:latin typeface="Calibri" panose="020F0502020204030204" pitchFamily="34" charset="0"/>
                <a:cs typeface="Calibri" panose="020F0502020204030204" pitchFamily="34" charset="0"/>
              </a:rPr>
              <a:t>Satcom equipped RPA operating in a given spot beam area are dynamically assigned channels by Satcom NSS provider from the 15 MHz segment </a:t>
            </a:r>
          </a:p>
          <a:p>
            <a:r>
              <a:rPr lang="en-US" sz="2000" dirty="0">
                <a:latin typeface="Calibri" panose="020F0502020204030204" pitchFamily="34" charset="0"/>
                <a:cs typeface="Calibri" panose="020F0502020204030204" pitchFamily="34" charset="0"/>
              </a:rPr>
              <a:t>Terrestrial Systems providing services within the area of a Satcom spot beam share the three 15 MHz segments not in use by the Satcom Service</a:t>
            </a:r>
          </a:p>
          <a:p>
            <a:pPr lvl="1"/>
            <a:r>
              <a:rPr lang="en-US" sz="1600" dirty="0">
                <a:latin typeface="Calibri" panose="020F0502020204030204" pitchFamily="34" charset="0"/>
                <a:cs typeface="Calibri" panose="020F0502020204030204" pitchFamily="34" charset="0"/>
              </a:rPr>
              <a:t>The 45 MHz must be divided into spectrum available for Terrestrial Non Network Service (NNS) C2 Links and spectrum assigned to “Regional” Network Supported Services (NSS) operating within the area of the spot beam</a:t>
            </a:r>
          </a:p>
          <a:p>
            <a:pPr lvl="1"/>
            <a:r>
              <a:rPr lang="en-US" sz="1600" dirty="0">
                <a:latin typeface="Calibri" panose="020F0502020204030204" pitchFamily="34" charset="0"/>
                <a:cs typeface="Calibri" panose="020F0502020204030204" pitchFamily="34" charset="0"/>
              </a:rPr>
              <a:t>Channel assignments for the NNS C2 Links set up in the area of the spot beam are managed by a frequency manager authority – channel assigned for the duration of mission/flight only</a:t>
            </a:r>
          </a:p>
          <a:p>
            <a:pPr lvl="1"/>
            <a:r>
              <a:rPr lang="en-US" sz="1600" dirty="0">
                <a:latin typeface="Calibri" panose="020F0502020204030204" pitchFamily="34" charset="0"/>
                <a:cs typeface="Calibri" panose="020F0502020204030204" pitchFamily="34" charset="0"/>
              </a:rPr>
              <a:t>The “Regional” NSS provider dynamically manages the assignment of individual channels to RPA C2 Links that subscribe to the NSS services as the RPA transits through the coverage area</a:t>
            </a:r>
          </a:p>
          <a:p>
            <a:r>
              <a:rPr lang="en-US" sz="2400" dirty="0">
                <a:latin typeface="Calibri" panose="020F0502020204030204" pitchFamily="34" charset="0"/>
                <a:cs typeface="Calibri" panose="020F0502020204030204" pitchFamily="34" charset="0"/>
              </a:rPr>
              <a:t>Spectrum sharing efficiency</a:t>
            </a:r>
          </a:p>
          <a:p>
            <a:pPr lvl="1"/>
            <a:r>
              <a:rPr lang="en-US" sz="2000" dirty="0">
                <a:latin typeface="Calibri" panose="020F0502020204030204" pitchFamily="34" charset="0"/>
                <a:cs typeface="Calibri" panose="020F0502020204030204" pitchFamily="34" charset="0"/>
              </a:rPr>
              <a:t>Satcom service capacity doubles over the capacity that could be achieved by assigning 30 MHz of spectrum to Satcom services &amp; 30 MHz to Terrestrial services</a:t>
            </a:r>
          </a:p>
          <a:p>
            <a:pPr lvl="2"/>
            <a:r>
              <a:rPr lang="en-US" sz="1600" dirty="0">
                <a:latin typeface="Calibri" panose="020F0502020204030204" pitchFamily="34" charset="0"/>
                <a:cs typeface="Calibri" panose="020F0502020204030204" pitchFamily="34" charset="0"/>
              </a:rPr>
              <a:t>Satcom services in oceanic and remote areas can make use of spectrum which otherwise would be unused because it is reserved for terrestrial services.</a:t>
            </a:r>
          </a:p>
          <a:p>
            <a:pPr lvl="1"/>
            <a:r>
              <a:rPr lang="en-US" sz="2000" dirty="0">
                <a:latin typeface="Calibri" panose="020F0502020204030204" pitchFamily="34" charset="0"/>
                <a:cs typeface="Calibri" panose="020F0502020204030204" pitchFamily="34" charset="0"/>
              </a:rPr>
              <a:t>Terrestrial services capacity increases by 50% by making use of spectrum which otherwise would be reserved for Satcom</a:t>
            </a:r>
          </a:p>
          <a:p>
            <a:pPr lvl="1"/>
            <a:r>
              <a:rPr lang="en-US" sz="2000" dirty="0"/>
              <a:t>Terrestrial services capacity doubles in non-oceanic areas where satellite services are not available/approved</a:t>
            </a:r>
          </a:p>
        </p:txBody>
      </p:sp>
    </p:spTree>
    <p:extLst>
      <p:ext uri="{BB962C8B-B14F-4D97-AF65-F5344CB8AC3E}">
        <p14:creationId xmlns:p14="http://schemas.microsoft.com/office/powerpoint/2010/main" val="2590053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5101" y="1428750"/>
            <a:ext cx="8305748" cy="1996262"/>
          </a:xfrm>
        </p:spPr>
        <p:txBody>
          <a:bodyPr>
            <a:noAutofit/>
          </a:bodyPr>
          <a:lstStyle/>
          <a:p>
            <a:r>
              <a:rPr lang="en-US" sz="4400" dirty="0"/>
              <a:t>Back-Up</a:t>
            </a:r>
          </a:p>
        </p:txBody>
      </p:sp>
      <p:sp>
        <p:nvSpPr>
          <p:cNvPr id="3" name="Subtitle 2"/>
          <p:cNvSpPr>
            <a:spLocks noGrp="1"/>
          </p:cNvSpPr>
          <p:nvPr>
            <p:ph type="subTitle" idx="1"/>
          </p:nvPr>
        </p:nvSpPr>
        <p:spPr/>
        <p:txBody>
          <a:bodyPr>
            <a:normAutofit/>
          </a:bodyPr>
          <a:lstStyle/>
          <a:p>
            <a:br>
              <a:rPr lang="en-US" dirty="0"/>
            </a:br>
            <a:endParaRPr lang="en-US" dirty="0"/>
          </a:p>
        </p:txBody>
      </p:sp>
      <p:sp>
        <p:nvSpPr>
          <p:cNvPr id="4" name="Slide Number Placeholder 3"/>
          <p:cNvSpPr>
            <a:spLocks noGrp="1"/>
          </p:cNvSpPr>
          <p:nvPr>
            <p:ph type="sldNum" sz="quarter" idx="12"/>
          </p:nvPr>
        </p:nvSpPr>
        <p:spPr/>
        <p:txBody>
          <a:bodyPr/>
          <a:lstStyle/>
          <a:p>
            <a:fld id="{295008BC-DA31-4D19-837B-EFA4386B05F5}" type="slidenum">
              <a:rPr lang="en-US"/>
              <a:pPr/>
              <a:t>11</a:t>
            </a:fld>
            <a:endParaRPr lang="en-US" dirty="0"/>
          </a:p>
        </p:txBody>
      </p:sp>
      <p:sp>
        <p:nvSpPr>
          <p:cNvPr id="5" name="TextBox 4"/>
          <p:cNvSpPr txBox="1"/>
          <p:nvPr/>
        </p:nvSpPr>
        <p:spPr>
          <a:xfrm>
            <a:off x="3771900" y="1428750"/>
            <a:ext cx="1771650" cy="300082"/>
          </a:xfrm>
          <a:prstGeom prst="rect">
            <a:avLst/>
          </a:prstGeom>
          <a:noFill/>
        </p:spPr>
        <p:txBody>
          <a:bodyPr wrap="square" rtlCol="0">
            <a:spAutoFit/>
          </a:bodyPr>
          <a:lstStyle/>
          <a:p>
            <a:endParaRPr lang="en-US" sz="1350" dirty="0"/>
          </a:p>
        </p:txBody>
      </p:sp>
    </p:spTree>
    <p:extLst>
      <p:ext uri="{BB962C8B-B14F-4D97-AF65-F5344CB8AC3E}">
        <p14:creationId xmlns:p14="http://schemas.microsoft.com/office/powerpoint/2010/main" val="3311650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AC6AE-7B04-A302-71D8-D159DB106D18}"/>
              </a:ext>
            </a:extLst>
          </p:cNvPr>
          <p:cNvSpPr>
            <a:spLocks noGrp="1"/>
          </p:cNvSpPr>
          <p:nvPr>
            <p:ph type="title"/>
          </p:nvPr>
        </p:nvSpPr>
        <p:spPr>
          <a:xfrm>
            <a:off x="405353" y="25757"/>
            <a:ext cx="8587819" cy="935773"/>
          </a:xfrm>
        </p:spPr>
        <p:txBody>
          <a:bodyPr>
            <a:normAutofit/>
          </a:bodyPr>
          <a:lstStyle/>
          <a:p>
            <a:r>
              <a:rPr lang="en-US" sz="4000" b="1" dirty="0"/>
              <a:t>ITU Radio Regulations (5030-5091 MHz)</a:t>
            </a:r>
          </a:p>
        </p:txBody>
      </p:sp>
      <p:grpSp>
        <p:nvGrpSpPr>
          <p:cNvPr id="3" name="Group 2">
            <a:extLst>
              <a:ext uri="{FF2B5EF4-FFF2-40B4-BE49-F238E27FC236}">
                <a16:creationId xmlns:a16="http://schemas.microsoft.com/office/drawing/2014/main" id="{75DDD122-15ED-1134-AFFE-5E04D6FA59CB}"/>
              </a:ext>
            </a:extLst>
          </p:cNvPr>
          <p:cNvGrpSpPr/>
          <p:nvPr/>
        </p:nvGrpSpPr>
        <p:grpSpPr>
          <a:xfrm>
            <a:off x="1319753" y="763575"/>
            <a:ext cx="6749591" cy="3280263"/>
            <a:chOff x="2104373" y="488516"/>
            <a:chExt cx="8154443" cy="4058435"/>
          </a:xfrm>
        </p:grpSpPr>
        <p:pic>
          <p:nvPicPr>
            <p:cNvPr id="4" name="Picture 3">
              <a:extLst>
                <a:ext uri="{FF2B5EF4-FFF2-40B4-BE49-F238E27FC236}">
                  <a16:creationId xmlns:a16="http://schemas.microsoft.com/office/drawing/2014/main" id="{76414BF0-9630-339F-0889-99A23B6DAF0B}"/>
                </a:ext>
              </a:extLst>
            </p:cNvPr>
            <p:cNvPicPr>
              <a:picLocks noChangeAspect="1"/>
            </p:cNvPicPr>
            <p:nvPr/>
          </p:nvPicPr>
          <p:blipFill rotWithShape="1">
            <a:blip r:embed="rId2"/>
            <a:srcRect l="17616" t="11297" r="28113" b="75918"/>
            <a:stretch/>
          </p:blipFill>
          <p:spPr>
            <a:xfrm>
              <a:off x="2104373" y="488516"/>
              <a:ext cx="8154443" cy="876821"/>
            </a:xfrm>
            <a:prstGeom prst="rect">
              <a:avLst/>
            </a:prstGeom>
          </p:spPr>
        </p:pic>
        <p:pic>
          <p:nvPicPr>
            <p:cNvPr id="5" name="Picture 4">
              <a:extLst>
                <a:ext uri="{FF2B5EF4-FFF2-40B4-BE49-F238E27FC236}">
                  <a16:creationId xmlns:a16="http://schemas.microsoft.com/office/drawing/2014/main" id="{23062A72-2CF5-BFB5-4040-A6EA9CF73602}"/>
                </a:ext>
              </a:extLst>
            </p:cNvPr>
            <p:cNvPicPr>
              <a:picLocks noChangeAspect="1"/>
            </p:cNvPicPr>
            <p:nvPr/>
          </p:nvPicPr>
          <p:blipFill rotWithShape="1">
            <a:blip r:embed="rId2"/>
            <a:srcRect l="17616" t="50019" r="28113" b="3589"/>
            <a:stretch/>
          </p:blipFill>
          <p:spPr>
            <a:xfrm>
              <a:off x="2104373" y="1365340"/>
              <a:ext cx="8154443" cy="3181611"/>
            </a:xfrm>
            <a:prstGeom prst="rect">
              <a:avLst/>
            </a:prstGeom>
          </p:spPr>
        </p:pic>
      </p:grpSp>
      <p:pic>
        <p:nvPicPr>
          <p:cNvPr id="6" name="Picture 5">
            <a:extLst>
              <a:ext uri="{FF2B5EF4-FFF2-40B4-BE49-F238E27FC236}">
                <a16:creationId xmlns:a16="http://schemas.microsoft.com/office/drawing/2014/main" id="{85B8750D-6DB4-020C-B2E4-160BC06F361D}"/>
              </a:ext>
            </a:extLst>
          </p:cNvPr>
          <p:cNvPicPr>
            <a:picLocks noChangeAspect="1"/>
          </p:cNvPicPr>
          <p:nvPr/>
        </p:nvPicPr>
        <p:blipFill rotWithShape="1">
          <a:blip r:embed="rId3"/>
          <a:srcRect l="8527" t="41096" r="19247" b="10868"/>
          <a:stretch/>
        </p:blipFill>
        <p:spPr>
          <a:xfrm>
            <a:off x="1156819" y="4043838"/>
            <a:ext cx="6989197" cy="2734038"/>
          </a:xfrm>
          <a:prstGeom prst="rect">
            <a:avLst/>
          </a:prstGeom>
        </p:spPr>
      </p:pic>
    </p:spTree>
    <p:extLst>
      <p:ext uri="{BB962C8B-B14F-4D97-AF65-F5344CB8AC3E}">
        <p14:creationId xmlns:p14="http://schemas.microsoft.com/office/powerpoint/2010/main" val="1647565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2A8B6-54C4-64B6-71C0-62EB53AF29C6}"/>
              </a:ext>
            </a:extLst>
          </p:cNvPr>
          <p:cNvSpPr>
            <a:spLocks noGrp="1"/>
          </p:cNvSpPr>
          <p:nvPr>
            <p:ph type="title"/>
          </p:nvPr>
        </p:nvSpPr>
        <p:spPr>
          <a:xfrm>
            <a:off x="0" y="20223"/>
            <a:ext cx="9144000" cy="661569"/>
          </a:xfrm>
        </p:spPr>
        <p:txBody>
          <a:bodyPr>
            <a:noAutofit/>
          </a:bodyPr>
          <a:lstStyle/>
          <a:p>
            <a:r>
              <a:rPr lang="en-US" sz="3200" b="1" dirty="0"/>
              <a:t>Terrestrial/Satcom Mutual Interference Analysis </a:t>
            </a:r>
          </a:p>
        </p:txBody>
      </p:sp>
      <p:pic>
        <p:nvPicPr>
          <p:cNvPr id="4" name="Picture 3">
            <a:extLst>
              <a:ext uri="{FF2B5EF4-FFF2-40B4-BE49-F238E27FC236}">
                <a16:creationId xmlns:a16="http://schemas.microsoft.com/office/drawing/2014/main" id="{62441FA5-68BF-FBD0-5E4B-ADFAEB2AF329}"/>
              </a:ext>
            </a:extLst>
          </p:cNvPr>
          <p:cNvPicPr>
            <a:picLocks noChangeAspect="1"/>
          </p:cNvPicPr>
          <p:nvPr/>
        </p:nvPicPr>
        <p:blipFill rotWithShape="1">
          <a:blip r:embed="rId2"/>
          <a:srcRect l="2193" t="15614" r="15176" b="5009"/>
          <a:stretch/>
        </p:blipFill>
        <p:spPr>
          <a:xfrm>
            <a:off x="409071" y="1155032"/>
            <a:ext cx="8491032" cy="4588042"/>
          </a:xfrm>
          <a:prstGeom prst="rect">
            <a:avLst/>
          </a:prstGeom>
        </p:spPr>
      </p:pic>
    </p:spTree>
    <p:extLst>
      <p:ext uri="{BB962C8B-B14F-4D97-AF65-F5344CB8AC3E}">
        <p14:creationId xmlns:p14="http://schemas.microsoft.com/office/powerpoint/2010/main" val="3635528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1F18F-A92E-2B77-3FCF-3BDC81309C6A}"/>
              </a:ext>
            </a:extLst>
          </p:cNvPr>
          <p:cNvSpPr>
            <a:spLocks noGrp="1"/>
          </p:cNvSpPr>
          <p:nvPr>
            <p:ph type="title"/>
          </p:nvPr>
        </p:nvSpPr>
        <p:spPr>
          <a:xfrm>
            <a:off x="0" y="12203"/>
            <a:ext cx="9144000" cy="805944"/>
          </a:xfrm>
        </p:spPr>
        <p:txBody>
          <a:bodyPr>
            <a:noAutofit/>
          </a:bodyPr>
          <a:lstStyle/>
          <a:p>
            <a:r>
              <a:rPr lang="en-US" sz="2800" b="1" dirty="0"/>
              <a:t>TDD Frame Timing Constraints for Geostationary Satellites</a:t>
            </a:r>
          </a:p>
        </p:txBody>
      </p:sp>
      <p:pic>
        <p:nvPicPr>
          <p:cNvPr id="4" name="Picture 3">
            <a:extLst>
              <a:ext uri="{FF2B5EF4-FFF2-40B4-BE49-F238E27FC236}">
                <a16:creationId xmlns:a16="http://schemas.microsoft.com/office/drawing/2014/main" id="{FD3367FC-0AD2-1F19-68B0-C43366487DAD}"/>
              </a:ext>
            </a:extLst>
          </p:cNvPr>
          <p:cNvPicPr>
            <a:picLocks noChangeAspect="1"/>
          </p:cNvPicPr>
          <p:nvPr/>
        </p:nvPicPr>
        <p:blipFill rotWithShape="1">
          <a:blip r:embed="rId2"/>
          <a:srcRect l="10965" t="23878" r="18596" b="9845"/>
          <a:stretch/>
        </p:blipFill>
        <p:spPr>
          <a:xfrm>
            <a:off x="90706" y="1435768"/>
            <a:ext cx="8880874" cy="4700338"/>
          </a:xfrm>
          <a:prstGeom prst="rect">
            <a:avLst/>
          </a:prstGeom>
        </p:spPr>
      </p:pic>
    </p:spTree>
    <p:extLst>
      <p:ext uri="{BB962C8B-B14F-4D97-AF65-F5344CB8AC3E}">
        <p14:creationId xmlns:p14="http://schemas.microsoft.com/office/powerpoint/2010/main" val="4285858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8B99F-B91C-247A-6D50-E45343EECE2C}"/>
              </a:ext>
            </a:extLst>
          </p:cNvPr>
          <p:cNvSpPr>
            <a:spLocks noGrp="1"/>
          </p:cNvSpPr>
          <p:nvPr>
            <p:ph type="title"/>
          </p:nvPr>
        </p:nvSpPr>
        <p:spPr>
          <a:xfrm>
            <a:off x="63375" y="89954"/>
            <a:ext cx="8797706" cy="323685"/>
          </a:xfrm>
        </p:spPr>
        <p:txBody>
          <a:bodyPr>
            <a:noAutofit/>
          </a:bodyPr>
          <a:lstStyle/>
          <a:p>
            <a:r>
              <a:rPr lang="en-US" sz="2400" dirty="0"/>
              <a:t>TDD Frame Time Guard Requirements for Compatible C-band Systems</a:t>
            </a:r>
          </a:p>
        </p:txBody>
      </p:sp>
      <p:graphicFrame>
        <p:nvGraphicFramePr>
          <p:cNvPr id="4" name="Table 4">
            <a:extLst>
              <a:ext uri="{FF2B5EF4-FFF2-40B4-BE49-F238E27FC236}">
                <a16:creationId xmlns:a16="http://schemas.microsoft.com/office/drawing/2014/main" id="{426D128A-2D64-A7FC-615B-D74878D6A7C7}"/>
              </a:ext>
            </a:extLst>
          </p:cNvPr>
          <p:cNvGraphicFramePr>
            <a:graphicFrameLocks noGrp="1"/>
          </p:cNvGraphicFramePr>
          <p:nvPr>
            <p:ph idx="1"/>
            <p:extLst>
              <p:ext uri="{D42A27DB-BD31-4B8C-83A1-F6EECF244321}">
                <p14:modId xmlns:p14="http://schemas.microsoft.com/office/powerpoint/2010/main" val="1442431449"/>
              </p:ext>
            </p:extLst>
          </p:nvPr>
        </p:nvGraphicFramePr>
        <p:xfrm>
          <a:off x="384777" y="753071"/>
          <a:ext cx="8476304" cy="4030980"/>
        </p:xfrm>
        <a:graphic>
          <a:graphicData uri="http://schemas.openxmlformats.org/drawingml/2006/table">
            <a:tbl>
              <a:tblPr firstRow="1" bandRow="1">
                <a:tableStyleId>{5C22544A-7EE6-4342-B048-85BDC9FD1C3A}</a:tableStyleId>
              </a:tblPr>
              <a:tblGrid>
                <a:gridCol w="2394637">
                  <a:extLst>
                    <a:ext uri="{9D8B030D-6E8A-4147-A177-3AD203B41FA5}">
                      <a16:colId xmlns:a16="http://schemas.microsoft.com/office/drawing/2014/main" val="3160920111"/>
                    </a:ext>
                  </a:extLst>
                </a:gridCol>
                <a:gridCol w="1321806">
                  <a:extLst>
                    <a:ext uri="{9D8B030D-6E8A-4147-A177-3AD203B41FA5}">
                      <a16:colId xmlns:a16="http://schemas.microsoft.com/office/drawing/2014/main" val="1221968929"/>
                    </a:ext>
                  </a:extLst>
                </a:gridCol>
                <a:gridCol w="1584356">
                  <a:extLst>
                    <a:ext uri="{9D8B030D-6E8A-4147-A177-3AD203B41FA5}">
                      <a16:colId xmlns:a16="http://schemas.microsoft.com/office/drawing/2014/main" val="661983759"/>
                    </a:ext>
                  </a:extLst>
                </a:gridCol>
                <a:gridCol w="1566250">
                  <a:extLst>
                    <a:ext uri="{9D8B030D-6E8A-4147-A177-3AD203B41FA5}">
                      <a16:colId xmlns:a16="http://schemas.microsoft.com/office/drawing/2014/main" val="4192398793"/>
                    </a:ext>
                  </a:extLst>
                </a:gridCol>
                <a:gridCol w="1609255">
                  <a:extLst>
                    <a:ext uri="{9D8B030D-6E8A-4147-A177-3AD203B41FA5}">
                      <a16:colId xmlns:a16="http://schemas.microsoft.com/office/drawing/2014/main" val="2351026638"/>
                    </a:ext>
                  </a:extLst>
                </a:gridCol>
              </a:tblGrid>
              <a:tr h="685800">
                <a:tc>
                  <a:txBody>
                    <a:bodyPr/>
                    <a:lstStyle/>
                    <a:p>
                      <a:endParaRPr lang="en-US" sz="1400" dirty="0"/>
                    </a:p>
                  </a:txBody>
                  <a:tcPr marL="68580" marR="68580" marT="34290" marB="34290"/>
                </a:tc>
                <a:tc>
                  <a:txBody>
                    <a:bodyPr/>
                    <a:lstStyle/>
                    <a:p>
                      <a:pPr algn="ctr"/>
                      <a:r>
                        <a:rPr lang="en-US" sz="1400" dirty="0"/>
                        <a:t>Terrestrial Fwd &amp; Reverse Links</a:t>
                      </a:r>
                      <a:r>
                        <a:rPr lang="en-US" sz="1400" baseline="30000" dirty="0"/>
                        <a:t>1</a:t>
                      </a:r>
                    </a:p>
                  </a:txBody>
                  <a:tcPr marL="68580" marR="68580" marT="34290" marB="34290"/>
                </a:tc>
                <a:tc>
                  <a:txBody>
                    <a:bodyPr/>
                    <a:lstStyle/>
                    <a:p>
                      <a:pPr algn="ctr"/>
                      <a:r>
                        <a:rPr lang="en-US" sz="1400" dirty="0"/>
                        <a:t>High-Altitude Relay Fwd &amp; Rev User Links</a:t>
                      </a:r>
                      <a:r>
                        <a:rPr lang="en-US" sz="1400" baseline="30000" dirty="0"/>
                        <a:t>1,2</a:t>
                      </a:r>
                    </a:p>
                  </a:txBody>
                  <a:tcPr marL="68580" marR="68580" marT="34290" marB="34290"/>
                </a:tc>
                <a:tc>
                  <a:txBody>
                    <a:bodyPr/>
                    <a:lstStyle/>
                    <a:p>
                      <a:pPr algn="ctr"/>
                      <a:r>
                        <a:rPr lang="en-US" sz="1400" dirty="0"/>
                        <a:t>Regional Satellite Fwd &amp; Rev User Links</a:t>
                      </a:r>
                      <a:r>
                        <a:rPr lang="en-US" sz="1400" baseline="30000" dirty="0"/>
                        <a:t>3,4</a:t>
                      </a:r>
                    </a:p>
                  </a:txBody>
                  <a:tcPr marL="68580" marR="68580" marT="34290" marB="34290"/>
                </a:tc>
                <a:tc>
                  <a:txBody>
                    <a:bodyPr/>
                    <a:lstStyle/>
                    <a:p>
                      <a:pPr algn="ctr"/>
                      <a:r>
                        <a:rPr lang="en-US" sz="1400" dirty="0"/>
                        <a:t>Global Satellite Fwd &amp; Reverse User Links</a:t>
                      </a:r>
                      <a:r>
                        <a:rPr lang="en-US" sz="1400" baseline="30000" dirty="0"/>
                        <a:t>3,5</a:t>
                      </a:r>
                    </a:p>
                  </a:txBody>
                  <a:tcPr marL="68580" marR="68580" marT="34290" marB="34290"/>
                </a:tc>
                <a:extLst>
                  <a:ext uri="{0D108BD9-81ED-4DB2-BD59-A6C34878D82A}">
                    <a16:rowId xmlns:a16="http://schemas.microsoft.com/office/drawing/2014/main" val="3767647042"/>
                  </a:ext>
                </a:extLst>
              </a:tr>
              <a:tr h="293418">
                <a:tc>
                  <a:txBody>
                    <a:bodyPr/>
                    <a:lstStyle/>
                    <a:p>
                      <a:r>
                        <a:rPr lang="en-US" sz="1400" dirty="0"/>
                        <a:t>Minimum propagation distance</a:t>
                      </a:r>
                    </a:p>
                  </a:txBody>
                  <a:tcPr marL="68580" marR="68580" marT="34290" marB="34290"/>
                </a:tc>
                <a:tc>
                  <a:txBody>
                    <a:bodyPr/>
                    <a:lstStyle/>
                    <a:p>
                      <a:pPr algn="ctr"/>
                      <a:r>
                        <a:rPr lang="en-US" sz="1400" dirty="0"/>
                        <a:t>100 m</a:t>
                      </a:r>
                    </a:p>
                  </a:txBody>
                  <a:tcPr marL="68580" marR="68580" marT="34290" marB="34290"/>
                </a:tc>
                <a:tc>
                  <a:txBody>
                    <a:bodyPr/>
                    <a:lstStyle/>
                    <a:p>
                      <a:pPr algn="ctr"/>
                      <a:r>
                        <a:rPr lang="en-US" sz="1400" dirty="0"/>
                        <a:t>1.5 km</a:t>
                      </a:r>
                    </a:p>
                  </a:txBody>
                  <a:tcPr marL="68580" marR="68580" marT="34290" marB="34290"/>
                </a:tc>
                <a:tc>
                  <a:txBody>
                    <a:bodyPr/>
                    <a:lstStyle/>
                    <a:p>
                      <a:pPr algn="ctr"/>
                      <a:r>
                        <a:rPr lang="en-US" sz="1400" dirty="0"/>
                        <a:t>36,510 km</a:t>
                      </a:r>
                    </a:p>
                  </a:txBody>
                  <a:tcPr marL="68580" marR="68580" marT="34290" marB="34290"/>
                </a:tc>
                <a:tc>
                  <a:txBody>
                    <a:bodyPr/>
                    <a:lstStyle/>
                    <a:p>
                      <a:pPr algn="ctr"/>
                      <a:r>
                        <a:rPr lang="en-US" sz="1400" dirty="0"/>
                        <a:t>35,786 km</a:t>
                      </a:r>
                    </a:p>
                  </a:txBody>
                  <a:tcPr marL="68580" marR="68580" marT="34290" marB="34290"/>
                </a:tc>
                <a:extLst>
                  <a:ext uri="{0D108BD9-81ED-4DB2-BD59-A6C34878D82A}">
                    <a16:rowId xmlns:a16="http://schemas.microsoft.com/office/drawing/2014/main" val="2402837590"/>
                  </a:ext>
                </a:extLst>
              </a:tr>
              <a:tr h="274320">
                <a:tc>
                  <a:txBody>
                    <a:bodyPr/>
                    <a:lstStyle/>
                    <a:p>
                      <a:r>
                        <a:rPr lang="en-US" sz="1400" dirty="0"/>
                        <a:t>Maximum propagation distance</a:t>
                      </a:r>
                    </a:p>
                  </a:txBody>
                  <a:tcPr marL="68580" marR="68580" marT="34290" marB="34290"/>
                </a:tc>
                <a:tc>
                  <a:txBody>
                    <a:bodyPr/>
                    <a:lstStyle/>
                    <a:p>
                      <a:pPr algn="ctr"/>
                      <a:r>
                        <a:rPr lang="en-US" sz="1400" dirty="0"/>
                        <a:t>462 km</a:t>
                      </a:r>
                    </a:p>
                  </a:txBody>
                  <a:tcPr marL="68580" marR="68580" marT="34290" marB="34290"/>
                </a:tc>
                <a:tc>
                  <a:txBody>
                    <a:bodyPr/>
                    <a:lstStyle/>
                    <a:p>
                      <a:pPr algn="ctr"/>
                      <a:r>
                        <a:rPr lang="en-US" sz="1400" dirty="0"/>
                        <a:t>502 km</a:t>
                      </a:r>
                    </a:p>
                  </a:txBody>
                  <a:tcPr marL="68580" marR="68580" marT="34290" marB="34290"/>
                </a:tc>
                <a:tc>
                  <a:txBody>
                    <a:bodyPr/>
                    <a:lstStyle/>
                    <a:p>
                      <a:pPr algn="ctr"/>
                      <a:r>
                        <a:rPr lang="en-US" sz="1400" dirty="0"/>
                        <a:t>38,790 km</a:t>
                      </a:r>
                    </a:p>
                  </a:txBody>
                  <a:tcPr marL="68580" marR="68580" marT="34290" marB="34290"/>
                </a:tc>
                <a:tc>
                  <a:txBody>
                    <a:bodyPr/>
                    <a:lstStyle/>
                    <a:p>
                      <a:pPr algn="ctr"/>
                      <a:r>
                        <a:rPr lang="en-US" sz="1400" dirty="0"/>
                        <a:t>41,679 km</a:t>
                      </a:r>
                    </a:p>
                  </a:txBody>
                  <a:tcPr marL="68580" marR="68580" marT="34290" marB="34290"/>
                </a:tc>
                <a:extLst>
                  <a:ext uri="{0D108BD9-81ED-4DB2-BD59-A6C34878D82A}">
                    <a16:rowId xmlns:a16="http://schemas.microsoft.com/office/drawing/2014/main" val="2465822120"/>
                  </a:ext>
                </a:extLst>
              </a:tr>
              <a:tr h="278472">
                <a:tc>
                  <a:txBody>
                    <a:bodyPr/>
                    <a:lstStyle/>
                    <a:p>
                      <a:r>
                        <a:rPr lang="en-US" sz="1400" dirty="0"/>
                        <a:t>Minimum propagation delay</a:t>
                      </a:r>
                    </a:p>
                  </a:txBody>
                  <a:tcPr marL="68580" marR="68580" marT="34290" marB="34290"/>
                </a:tc>
                <a:tc>
                  <a:txBody>
                    <a:bodyPr/>
                    <a:lstStyle/>
                    <a:p>
                      <a:pPr algn="ctr"/>
                      <a:r>
                        <a:rPr lang="en-US" sz="1400" dirty="0"/>
                        <a:t>333 ns</a:t>
                      </a:r>
                    </a:p>
                  </a:txBody>
                  <a:tcPr marL="68580" marR="68580" marT="34290" marB="34290"/>
                </a:tc>
                <a:tc>
                  <a:txBody>
                    <a:bodyPr/>
                    <a:lstStyle/>
                    <a:p>
                      <a:pPr algn="ctr"/>
                      <a:r>
                        <a:rPr lang="en-US" sz="1400" dirty="0"/>
                        <a:t>5 </a:t>
                      </a:r>
                      <a:r>
                        <a:rPr lang="el-GR" sz="1400" dirty="0"/>
                        <a:t>μ</a:t>
                      </a:r>
                      <a:r>
                        <a:rPr lang="en-US" sz="1400" dirty="0"/>
                        <a:t>s</a:t>
                      </a:r>
                    </a:p>
                  </a:txBody>
                  <a:tcPr marL="68580" marR="68580" marT="34290" marB="34290"/>
                </a:tc>
                <a:tc>
                  <a:txBody>
                    <a:bodyPr/>
                    <a:lstStyle/>
                    <a:p>
                      <a:pPr algn="ctr"/>
                      <a:r>
                        <a:rPr lang="en-US" sz="1400" dirty="0"/>
                        <a:t>121.7 ms</a:t>
                      </a:r>
                    </a:p>
                  </a:txBody>
                  <a:tcPr marL="68580" marR="68580" marT="34290" marB="34290"/>
                </a:tc>
                <a:tc>
                  <a:txBody>
                    <a:bodyPr/>
                    <a:lstStyle/>
                    <a:p>
                      <a:pPr algn="ctr"/>
                      <a:r>
                        <a:rPr lang="en-US" sz="1400" dirty="0"/>
                        <a:t>119.3 ms</a:t>
                      </a:r>
                    </a:p>
                  </a:txBody>
                  <a:tcPr marL="68580" marR="68580" marT="34290" marB="34290"/>
                </a:tc>
                <a:extLst>
                  <a:ext uri="{0D108BD9-81ED-4DB2-BD59-A6C34878D82A}">
                    <a16:rowId xmlns:a16="http://schemas.microsoft.com/office/drawing/2014/main" val="1948464510"/>
                  </a:ext>
                </a:extLst>
              </a:tr>
              <a:tr h="278472">
                <a:tc>
                  <a:txBody>
                    <a:bodyPr/>
                    <a:lstStyle/>
                    <a:p>
                      <a:r>
                        <a:rPr lang="en-US" sz="1400" dirty="0"/>
                        <a:t>Maximum propagation delay</a:t>
                      </a:r>
                    </a:p>
                  </a:txBody>
                  <a:tcPr marL="68580" marR="68580" marT="34290" marB="34290"/>
                </a:tc>
                <a:tc>
                  <a:txBody>
                    <a:bodyPr/>
                    <a:lstStyle/>
                    <a:p>
                      <a:pPr algn="ctr"/>
                      <a:r>
                        <a:rPr lang="en-US" sz="1400" dirty="0"/>
                        <a:t>1.5 ms</a:t>
                      </a:r>
                    </a:p>
                  </a:txBody>
                  <a:tcPr marL="68580" marR="68580" marT="34290" marB="34290"/>
                </a:tc>
                <a:tc>
                  <a:txBody>
                    <a:bodyPr/>
                    <a:lstStyle/>
                    <a:p>
                      <a:pPr algn="ctr"/>
                      <a:r>
                        <a:rPr lang="en-US" sz="1400" dirty="0"/>
                        <a:t>1.7 ms</a:t>
                      </a:r>
                    </a:p>
                  </a:txBody>
                  <a:tcPr marL="68580" marR="68580" marT="34290" marB="34290"/>
                </a:tc>
                <a:tc>
                  <a:txBody>
                    <a:bodyPr/>
                    <a:lstStyle/>
                    <a:p>
                      <a:pPr algn="ctr"/>
                      <a:r>
                        <a:rPr lang="en-US" sz="1400" dirty="0"/>
                        <a:t>129.3 ms</a:t>
                      </a:r>
                    </a:p>
                  </a:txBody>
                  <a:tcPr marL="68580" marR="68580" marT="34290" marB="34290"/>
                </a:tc>
                <a:tc>
                  <a:txBody>
                    <a:bodyPr/>
                    <a:lstStyle/>
                    <a:p>
                      <a:pPr algn="ctr"/>
                      <a:r>
                        <a:rPr lang="en-US" sz="1400" dirty="0"/>
                        <a:t>138.9 ms</a:t>
                      </a:r>
                    </a:p>
                  </a:txBody>
                  <a:tcPr marL="68580" marR="68580" marT="34290" marB="34290"/>
                </a:tc>
                <a:extLst>
                  <a:ext uri="{0D108BD9-81ED-4DB2-BD59-A6C34878D82A}">
                    <a16:rowId xmlns:a16="http://schemas.microsoft.com/office/drawing/2014/main" val="580223364"/>
                  </a:ext>
                </a:extLst>
              </a:tr>
              <a:tr h="278472">
                <a:tc>
                  <a:txBody>
                    <a:bodyPr/>
                    <a:lstStyle/>
                    <a:p>
                      <a:r>
                        <a:rPr lang="en-US" sz="1400" dirty="0"/>
                        <a:t>Propagation delay spread</a:t>
                      </a:r>
                    </a:p>
                  </a:txBody>
                  <a:tcPr marL="68580" marR="68580" marT="34290" marB="34290"/>
                </a:tc>
                <a:tc>
                  <a:txBody>
                    <a:bodyPr/>
                    <a:lstStyle/>
                    <a:p>
                      <a:pPr algn="ctr"/>
                      <a:r>
                        <a:rPr lang="en-US" sz="1400" dirty="0"/>
                        <a:t>1.5 ms</a:t>
                      </a:r>
                    </a:p>
                  </a:txBody>
                  <a:tcPr marL="68580" marR="68580" marT="34290" marB="34290"/>
                </a:tc>
                <a:tc>
                  <a:txBody>
                    <a:bodyPr/>
                    <a:lstStyle/>
                    <a:p>
                      <a:pPr algn="ctr"/>
                      <a:r>
                        <a:rPr lang="en-US" sz="1400" dirty="0"/>
                        <a:t>1.7 ms</a:t>
                      </a:r>
                    </a:p>
                  </a:txBody>
                  <a:tcPr marL="68580" marR="68580" marT="34290" marB="34290"/>
                </a:tc>
                <a:tc>
                  <a:txBody>
                    <a:bodyPr/>
                    <a:lstStyle/>
                    <a:p>
                      <a:pPr algn="ctr"/>
                      <a:r>
                        <a:rPr lang="en-US" sz="1400" dirty="0"/>
                        <a:t>7.6 ms</a:t>
                      </a:r>
                    </a:p>
                  </a:txBody>
                  <a:tcPr marL="68580" marR="68580" marT="34290" marB="34290"/>
                </a:tc>
                <a:tc>
                  <a:txBody>
                    <a:bodyPr/>
                    <a:lstStyle/>
                    <a:p>
                      <a:pPr algn="ctr"/>
                      <a:r>
                        <a:rPr lang="en-US" sz="1400" dirty="0"/>
                        <a:t>19.6 ms</a:t>
                      </a:r>
                    </a:p>
                  </a:txBody>
                  <a:tcPr marL="68580" marR="68580" marT="34290" marB="34290"/>
                </a:tc>
                <a:extLst>
                  <a:ext uri="{0D108BD9-81ED-4DB2-BD59-A6C34878D82A}">
                    <a16:rowId xmlns:a16="http://schemas.microsoft.com/office/drawing/2014/main" val="586225747"/>
                  </a:ext>
                </a:extLst>
              </a:tr>
              <a:tr h="278472">
                <a:tc>
                  <a:txBody>
                    <a:bodyPr/>
                    <a:lstStyle/>
                    <a:p>
                      <a:r>
                        <a:rPr lang="en-US" sz="1400" dirty="0"/>
                        <a:t>Tx-Rx +Rx-Tx switching guard times</a:t>
                      </a:r>
                    </a:p>
                  </a:txBody>
                  <a:tcPr marL="68580" marR="68580" marT="34290" marB="34290"/>
                </a:tc>
                <a:tc>
                  <a:txBody>
                    <a:bodyPr/>
                    <a:lstStyle/>
                    <a:p>
                      <a:pPr algn="ctr"/>
                      <a:r>
                        <a:rPr lang="en-US" sz="1400" dirty="0"/>
                        <a:t>2.5 ms</a:t>
                      </a:r>
                    </a:p>
                  </a:txBody>
                  <a:tcPr marL="68580" marR="68580" marT="34290" marB="34290"/>
                </a:tc>
                <a:tc>
                  <a:txBody>
                    <a:bodyPr/>
                    <a:lstStyle/>
                    <a:p>
                      <a:pPr algn="ctr"/>
                      <a:r>
                        <a:rPr lang="en-US" sz="1400" dirty="0"/>
                        <a:t>2.3 ms</a:t>
                      </a:r>
                    </a:p>
                  </a:txBody>
                  <a:tcPr marL="68580" marR="68580" marT="34290" marB="34290"/>
                </a:tc>
                <a:tc>
                  <a:txBody>
                    <a:bodyPr/>
                    <a:lstStyle/>
                    <a:p>
                      <a:pPr algn="ctr"/>
                      <a:r>
                        <a:rPr lang="en-US" sz="1400" dirty="0"/>
                        <a:t>2.4 ms</a:t>
                      </a:r>
                    </a:p>
                  </a:txBody>
                  <a:tcPr marL="68580" marR="68580" marT="34290" marB="34290"/>
                </a:tc>
                <a:tc>
                  <a:txBody>
                    <a:bodyPr/>
                    <a:lstStyle/>
                    <a:p>
                      <a:pPr algn="ctr"/>
                      <a:r>
                        <a:rPr lang="en-US" sz="1400" dirty="0">
                          <a:solidFill>
                            <a:schemeClr val="tx1"/>
                          </a:solidFill>
                        </a:rPr>
                        <a:t>1.8 ms</a:t>
                      </a:r>
                    </a:p>
                  </a:txBody>
                  <a:tcPr marL="68580" marR="68580" marT="34290" marB="34290"/>
                </a:tc>
                <a:extLst>
                  <a:ext uri="{0D108BD9-81ED-4DB2-BD59-A6C34878D82A}">
                    <a16:rowId xmlns:a16="http://schemas.microsoft.com/office/drawing/2014/main" val="3654313991"/>
                  </a:ext>
                </a:extLst>
              </a:tr>
              <a:tr h="274320">
                <a:tc>
                  <a:txBody>
                    <a:bodyPr/>
                    <a:lstStyle/>
                    <a:p>
                      <a:endParaRPr lang="en-US" sz="1400" dirty="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3164203131"/>
                  </a:ext>
                </a:extLst>
              </a:tr>
              <a:tr h="480650">
                <a:tc>
                  <a:txBody>
                    <a:bodyPr/>
                    <a:lstStyle/>
                    <a:p>
                      <a:r>
                        <a:rPr lang="en-US" sz="1400" dirty="0"/>
                        <a:t>Minimum Propagation Delay Spread + T/R Switching guard times</a:t>
                      </a:r>
                    </a:p>
                  </a:txBody>
                  <a:tcPr marL="68580" marR="68580" marT="34290" marB="34290"/>
                </a:tc>
                <a:tc>
                  <a:txBody>
                    <a:bodyPr/>
                    <a:lstStyle/>
                    <a:p>
                      <a:pPr algn="ctr"/>
                      <a:r>
                        <a:rPr lang="en-US" sz="1400" dirty="0"/>
                        <a:t>4.0 ms</a:t>
                      </a:r>
                    </a:p>
                  </a:txBody>
                  <a:tcPr marL="68580" marR="68580" marT="34290" marB="34290" anchor="ctr"/>
                </a:tc>
                <a:tc>
                  <a:txBody>
                    <a:bodyPr/>
                    <a:lstStyle/>
                    <a:p>
                      <a:pPr algn="ctr"/>
                      <a:r>
                        <a:rPr lang="en-US" sz="1400" dirty="0"/>
                        <a:t>4.0 ms</a:t>
                      </a:r>
                    </a:p>
                  </a:txBody>
                  <a:tcPr marL="68580" marR="68580" marT="34290" marB="34290" anchor="ctr"/>
                </a:tc>
                <a:tc>
                  <a:txBody>
                    <a:bodyPr/>
                    <a:lstStyle/>
                    <a:p>
                      <a:pPr algn="ctr"/>
                      <a:r>
                        <a:rPr lang="en-US" sz="1400" dirty="0"/>
                        <a:t>10.0 ms</a:t>
                      </a:r>
                    </a:p>
                  </a:txBody>
                  <a:tcPr marL="68580" marR="68580" marT="34290" marB="34290" anchor="ctr"/>
                </a:tc>
                <a:tc>
                  <a:txBody>
                    <a:bodyPr/>
                    <a:lstStyle/>
                    <a:p>
                      <a:pPr algn="ctr"/>
                      <a:r>
                        <a:rPr lang="en-US" sz="1400" b="0" dirty="0">
                          <a:solidFill>
                            <a:schemeClr val="tx1"/>
                          </a:solidFill>
                        </a:rPr>
                        <a:t>21.4 ms</a:t>
                      </a:r>
                    </a:p>
                  </a:txBody>
                  <a:tcPr marL="68580" marR="68580" marT="34290" marB="34290" anchor="ctr"/>
                </a:tc>
                <a:extLst>
                  <a:ext uri="{0D108BD9-81ED-4DB2-BD59-A6C34878D82A}">
                    <a16:rowId xmlns:a16="http://schemas.microsoft.com/office/drawing/2014/main" val="2790701135"/>
                  </a:ext>
                </a:extLst>
              </a:tr>
            </a:tbl>
          </a:graphicData>
        </a:graphic>
      </p:graphicFrame>
      <p:sp>
        <p:nvSpPr>
          <p:cNvPr id="3" name="TextBox 2">
            <a:extLst>
              <a:ext uri="{FF2B5EF4-FFF2-40B4-BE49-F238E27FC236}">
                <a16:creationId xmlns:a16="http://schemas.microsoft.com/office/drawing/2014/main" id="{526A1F11-AD0D-46DC-42E8-5739B023E9DF}"/>
              </a:ext>
            </a:extLst>
          </p:cNvPr>
          <p:cNvSpPr txBox="1"/>
          <p:nvPr/>
        </p:nvSpPr>
        <p:spPr>
          <a:xfrm>
            <a:off x="380246" y="5200656"/>
            <a:ext cx="4176464" cy="300082"/>
          </a:xfrm>
          <a:prstGeom prst="rect">
            <a:avLst/>
          </a:prstGeom>
          <a:noFill/>
        </p:spPr>
        <p:txBody>
          <a:bodyPr wrap="none" rtlCol="0">
            <a:spAutoFit/>
          </a:bodyPr>
          <a:lstStyle/>
          <a:p>
            <a:r>
              <a:rPr lang="en-US" sz="1350" dirty="0"/>
              <a:t>Note 1:  Assumes maximum altitude of UA is 55,000 feet </a:t>
            </a:r>
          </a:p>
        </p:txBody>
      </p:sp>
      <p:sp>
        <p:nvSpPr>
          <p:cNvPr id="5" name="TextBox 4">
            <a:extLst>
              <a:ext uri="{FF2B5EF4-FFF2-40B4-BE49-F238E27FC236}">
                <a16:creationId xmlns:a16="http://schemas.microsoft.com/office/drawing/2014/main" id="{7483DA19-3C10-FF9E-B81B-BB0184ECD036}"/>
              </a:ext>
            </a:extLst>
          </p:cNvPr>
          <p:cNvSpPr txBox="1"/>
          <p:nvPr/>
        </p:nvSpPr>
        <p:spPr>
          <a:xfrm>
            <a:off x="379115" y="5437177"/>
            <a:ext cx="5940024" cy="300082"/>
          </a:xfrm>
          <a:prstGeom prst="rect">
            <a:avLst/>
          </a:prstGeom>
          <a:noFill/>
        </p:spPr>
        <p:txBody>
          <a:bodyPr wrap="none" rtlCol="0">
            <a:spAutoFit/>
          </a:bodyPr>
          <a:lstStyle/>
          <a:p>
            <a:r>
              <a:rPr lang="en-US" sz="1350" dirty="0"/>
              <a:t>Note 2:  Assumes altitude of High-Altitude Relay platform is 60,000 to 65,000 feet </a:t>
            </a:r>
          </a:p>
        </p:txBody>
      </p:sp>
      <p:sp>
        <p:nvSpPr>
          <p:cNvPr id="6" name="TextBox 5">
            <a:extLst>
              <a:ext uri="{FF2B5EF4-FFF2-40B4-BE49-F238E27FC236}">
                <a16:creationId xmlns:a16="http://schemas.microsoft.com/office/drawing/2014/main" id="{875F5BB4-6E85-7E33-426A-13BABF504B9C}"/>
              </a:ext>
            </a:extLst>
          </p:cNvPr>
          <p:cNvSpPr txBox="1"/>
          <p:nvPr/>
        </p:nvSpPr>
        <p:spPr>
          <a:xfrm>
            <a:off x="384777" y="5687280"/>
            <a:ext cx="8696878" cy="300082"/>
          </a:xfrm>
          <a:prstGeom prst="rect">
            <a:avLst/>
          </a:prstGeom>
          <a:noFill/>
        </p:spPr>
        <p:txBody>
          <a:bodyPr wrap="square" rtlCol="0">
            <a:spAutoFit/>
          </a:bodyPr>
          <a:lstStyle/>
          <a:p>
            <a:r>
              <a:rPr lang="en-US" sz="1350" dirty="0"/>
              <a:t>Note 3:  Assumes altitude of Geostationary Satellite altitude is 35,785 km, Earth Radius is  6,378 km</a:t>
            </a:r>
          </a:p>
        </p:txBody>
      </p:sp>
      <p:sp>
        <p:nvSpPr>
          <p:cNvPr id="7" name="TextBox 6">
            <a:extLst>
              <a:ext uri="{FF2B5EF4-FFF2-40B4-BE49-F238E27FC236}">
                <a16:creationId xmlns:a16="http://schemas.microsoft.com/office/drawing/2014/main" id="{7F666DB6-AB32-F360-D873-818832EB1882}"/>
              </a:ext>
            </a:extLst>
          </p:cNvPr>
          <p:cNvSpPr txBox="1"/>
          <p:nvPr/>
        </p:nvSpPr>
        <p:spPr>
          <a:xfrm>
            <a:off x="376858" y="6236141"/>
            <a:ext cx="8696878" cy="300082"/>
          </a:xfrm>
          <a:prstGeom prst="rect">
            <a:avLst/>
          </a:prstGeom>
          <a:noFill/>
        </p:spPr>
        <p:txBody>
          <a:bodyPr wrap="square" rtlCol="0">
            <a:spAutoFit/>
          </a:bodyPr>
          <a:lstStyle/>
          <a:p>
            <a:r>
              <a:rPr lang="en-US" sz="1350" dirty="0"/>
              <a:t>Note 5:  Assumes ±70⁰ latitude coverage and ±64⁰ longitude global beam coverage at 0⁰ elevation limit</a:t>
            </a:r>
          </a:p>
        </p:txBody>
      </p:sp>
      <p:sp>
        <p:nvSpPr>
          <p:cNvPr id="8" name="TextBox 7">
            <a:extLst>
              <a:ext uri="{FF2B5EF4-FFF2-40B4-BE49-F238E27FC236}">
                <a16:creationId xmlns:a16="http://schemas.microsoft.com/office/drawing/2014/main" id="{05AF0FE0-E230-C14A-2B2A-E003AF8399AA}"/>
              </a:ext>
            </a:extLst>
          </p:cNvPr>
          <p:cNvSpPr txBox="1"/>
          <p:nvPr/>
        </p:nvSpPr>
        <p:spPr>
          <a:xfrm>
            <a:off x="382520" y="5963409"/>
            <a:ext cx="8696878" cy="300082"/>
          </a:xfrm>
          <a:prstGeom prst="rect">
            <a:avLst/>
          </a:prstGeom>
          <a:noFill/>
        </p:spPr>
        <p:txBody>
          <a:bodyPr wrap="square" rtlCol="0">
            <a:spAutoFit/>
          </a:bodyPr>
          <a:lstStyle/>
          <a:p>
            <a:r>
              <a:rPr lang="en-US" sz="1350" dirty="0"/>
              <a:t>Note 4:  Assumes N25⁰ to N50⁰ latitude coverage and ±25⁰ longitude coverage over continental US only  </a:t>
            </a:r>
          </a:p>
        </p:txBody>
      </p:sp>
    </p:spTree>
    <p:extLst>
      <p:ext uri="{BB962C8B-B14F-4D97-AF65-F5344CB8AC3E}">
        <p14:creationId xmlns:p14="http://schemas.microsoft.com/office/powerpoint/2010/main" val="1910099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F906CAE-E50C-8908-7224-28D0872149F5}"/>
              </a:ext>
            </a:extLst>
          </p:cNvPr>
          <p:cNvGraphicFramePr>
            <a:graphicFrameLocks noGrp="1"/>
          </p:cNvGraphicFramePr>
          <p:nvPr>
            <p:ph idx="1"/>
            <p:extLst>
              <p:ext uri="{D42A27DB-BD31-4B8C-83A1-F6EECF244321}">
                <p14:modId xmlns:p14="http://schemas.microsoft.com/office/powerpoint/2010/main" val="2142516078"/>
              </p:ext>
            </p:extLst>
          </p:nvPr>
        </p:nvGraphicFramePr>
        <p:xfrm>
          <a:off x="88076" y="1246789"/>
          <a:ext cx="8986914" cy="2973324"/>
        </p:xfrm>
        <a:graphic>
          <a:graphicData uri="http://schemas.openxmlformats.org/drawingml/2006/table">
            <a:tbl>
              <a:tblPr firstRow="1" bandRow="1">
                <a:tableStyleId>{5C22544A-7EE6-4342-B048-85BDC9FD1C3A}</a:tableStyleId>
              </a:tblPr>
              <a:tblGrid>
                <a:gridCol w="902485">
                  <a:extLst>
                    <a:ext uri="{9D8B030D-6E8A-4147-A177-3AD203B41FA5}">
                      <a16:colId xmlns:a16="http://schemas.microsoft.com/office/drawing/2014/main" val="56126579"/>
                    </a:ext>
                  </a:extLst>
                </a:gridCol>
                <a:gridCol w="1018466">
                  <a:extLst>
                    <a:ext uri="{9D8B030D-6E8A-4147-A177-3AD203B41FA5}">
                      <a16:colId xmlns:a16="http://schemas.microsoft.com/office/drawing/2014/main" val="2204562617"/>
                    </a:ext>
                  </a:extLst>
                </a:gridCol>
                <a:gridCol w="1054314">
                  <a:extLst>
                    <a:ext uri="{9D8B030D-6E8A-4147-A177-3AD203B41FA5}">
                      <a16:colId xmlns:a16="http://schemas.microsoft.com/office/drawing/2014/main" val="561169807"/>
                    </a:ext>
                  </a:extLst>
                </a:gridCol>
                <a:gridCol w="2063881">
                  <a:extLst>
                    <a:ext uri="{9D8B030D-6E8A-4147-A177-3AD203B41FA5}">
                      <a16:colId xmlns:a16="http://schemas.microsoft.com/office/drawing/2014/main" val="3452097373"/>
                    </a:ext>
                  </a:extLst>
                </a:gridCol>
                <a:gridCol w="968164">
                  <a:extLst>
                    <a:ext uri="{9D8B030D-6E8A-4147-A177-3AD203B41FA5}">
                      <a16:colId xmlns:a16="http://schemas.microsoft.com/office/drawing/2014/main" val="1267981782"/>
                    </a:ext>
                  </a:extLst>
                </a:gridCol>
                <a:gridCol w="1101127">
                  <a:extLst>
                    <a:ext uri="{9D8B030D-6E8A-4147-A177-3AD203B41FA5}">
                      <a16:colId xmlns:a16="http://schemas.microsoft.com/office/drawing/2014/main" val="3916181481"/>
                    </a:ext>
                  </a:extLst>
                </a:gridCol>
                <a:gridCol w="886439">
                  <a:extLst>
                    <a:ext uri="{9D8B030D-6E8A-4147-A177-3AD203B41FA5}">
                      <a16:colId xmlns:a16="http://schemas.microsoft.com/office/drawing/2014/main" val="359007920"/>
                    </a:ext>
                  </a:extLst>
                </a:gridCol>
                <a:gridCol w="992038">
                  <a:extLst>
                    <a:ext uri="{9D8B030D-6E8A-4147-A177-3AD203B41FA5}">
                      <a16:colId xmlns:a16="http://schemas.microsoft.com/office/drawing/2014/main" val="8807170"/>
                    </a:ext>
                  </a:extLst>
                </a:gridCol>
              </a:tblGrid>
              <a:tr h="685800">
                <a:tc>
                  <a:txBody>
                    <a:bodyPr/>
                    <a:lstStyle/>
                    <a:p>
                      <a:pPr algn="ctr"/>
                      <a:endParaRPr lang="en-US" sz="1400" dirty="0"/>
                    </a:p>
                    <a:p>
                      <a:pPr algn="ctr"/>
                      <a:r>
                        <a:rPr lang="en-US" sz="1400" dirty="0"/>
                        <a:t>n</a:t>
                      </a:r>
                    </a:p>
                  </a:txBody>
                  <a:tcPr marL="68580" marR="68580" marT="34290" marB="34290"/>
                </a:tc>
                <a:tc>
                  <a:txBody>
                    <a:bodyPr/>
                    <a:lstStyle/>
                    <a:p>
                      <a:pPr algn="ctr"/>
                      <a:r>
                        <a:rPr lang="en-US" sz="1400" dirty="0"/>
                        <a:t>TDD Frame Duration</a:t>
                      </a:r>
                    </a:p>
                    <a:p>
                      <a:pPr algn="ctr"/>
                      <a:r>
                        <a:rPr lang="en-US" sz="1400" dirty="0"/>
                        <a:t>(ms)</a:t>
                      </a:r>
                    </a:p>
                  </a:txBody>
                  <a:tcPr marL="68580" marR="68580" marT="34290" marB="34290"/>
                </a:tc>
                <a:tc>
                  <a:txBody>
                    <a:bodyPr/>
                    <a:lstStyle/>
                    <a:p>
                      <a:pPr algn="ctr"/>
                      <a:r>
                        <a:rPr lang="en-US" sz="1400" dirty="0"/>
                        <a:t>Time Guard Duration</a:t>
                      </a:r>
                    </a:p>
                    <a:p>
                      <a:pPr algn="ctr"/>
                      <a:r>
                        <a:rPr lang="en-US" sz="1400" dirty="0"/>
                        <a:t>(ms)</a:t>
                      </a:r>
                    </a:p>
                  </a:txBody>
                  <a:tcPr marL="68580" marR="68580" marT="34290" marB="34290"/>
                </a:tc>
                <a:tc>
                  <a:txBody>
                    <a:bodyPr/>
                    <a:lstStyle/>
                    <a:p>
                      <a:pPr algn="ctr"/>
                      <a:r>
                        <a:rPr lang="en-US" sz="1400" dirty="0"/>
                        <a:t>Fwd Link Tx + Rev Link Tx Bursts Duration</a:t>
                      </a:r>
                      <a:endParaRPr lang="en-US" sz="1400" baseline="30000" dirty="0"/>
                    </a:p>
                    <a:p>
                      <a:pPr algn="ctr"/>
                      <a:r>
                        <a:rPr lang="en-US" sz="1400" dirty="0"/>
                        <a:t>(ms)</a:t>
                      </a:r>
                    </a:p>
                  </a:txBody>
                  <a:tcPr marL="68580" marR="68580" marT="34290" marB="34290"/>
                </a:tc>
                <a:tc>
                  <a:txBody>
                    <a:bodyPr/>
                    <a:lstStyle/>
                    <a:p>
                      <a:pPr algn="ctr"/>
                      <a:r>
                        <a:rPr lang="en-US" sz="1400" dirty="0"/>
                        <a:t>Channel Utilization Efficiency</a:t>
                      </a:r>
                    </a:p>
                  </a:txBody>
                  <a:tcPr marL="68580" marR="68580" marT="34290" marB="34290"/>
                </a:tc>
                <a:tc>
                  <a:txBody>
                    <a:bodyPr/>
                    <a:lstStyle/>
                    <a:p>
                      <a:pPr algn="ctr"/>
                      <a:r>
                        <a:rPr lang="en-US" sz="1400" dirty="0"/>
                        <a:t>Number of Tx Slots N per Fwd/Rev </a:t>
                      </a:r>
                    </a:p>
                  </a:txBody>
                  <a:tcPr marL="68580" marR="68580" marT="34290" marB="34290"/>
                </a:tc>
                <a:tc>
                  <a:txBody>
                    <a:bodyPr/>
                    <a:lstStyle/>
                    <a:p>
                      <a:pPr algn="ctr"/>
                      <a:r>
                        <a:rPr lang="en-US" sz="1400" dirty="0"/>
                        <a:t>Tx Slot Duration</a:t>
                      </a:r>
                      <a:r>
                        <a:rPr lang="en-US" sz="1400" baseline="30000" dirty="0"/>
                        <a:t>2</a:t>
                      </a:r>
                    </a:p>
                    <a:p>
                      <a:pPr algn="ctr"/>
                      <a:r>
                        <a:rPr lang="en-US" sz="1400" dirty="0"/>
                        <a:t>(ms)</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TDD Frame Delay</a:t>
                      </a:r>
                      <a:r>
                        <a:rPr lang="en-US" sz="1400" strike="noStrike" baseline="30000" dirty="0"/>
                        <a:t>1</a:t>
                      </a:r>
                      <a:r>
                        <a:rPr lang="en-US" sz="1400"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(ms)</a:t>
                      </a:r>
                    </a:p>
                  </a:txBody>
                  <a:tcPr marL="68580" marR="68580" marT="34290" marB="34290"/>
                </a:tc>
                <a:extLst>
                  <a:ext uri="{0D108BD9-81ED-4DB2-BD59-A6C34878D82A}">
                    <a16:rowId xmlns:a16="http://schemas.microsoft.com/office/drawing/2014/main" val="233860208"/>
                  </a:ext>
                </a:extLst>
              </a:tr>
              <a:tr h="294894">
                <a:tc>
                  <a:txBody>
                    <a:bodyPr/>
                    <a:lstStyle/>
                    <a:p>
                      <a:pPr algn="ctr"/>
                      <a:r>
                        <a:rPr lang="en-US" sz="1400" b="1" dirty="0"/>
                        <a:t>2</a:t>
                      </a:r>
                    </a:p>
                  </a:txBody>
                  <a:tcPr marL="68580" marR="68580" marT="34290" marB="34290"/>
                </a:tc>
                <a:tc>
                  <a:txBody>
                    <a:bodyPr/>
                    <a:lstStyle/>
                    <a:p>
                      <a:pPr algn="ctr"/>
                      <a:r>
                        <a:rPr lang="en-US" sz="1400" b="1" dirty="0"/>
                        <a:t>260</a:t>
                      </a:r>
                    </a:p>
                  </a:txBody>
                  <a:tcPr marL="68580" marR="68580" marT="34290" marB="34290"/>
                </a:tc>
                <a:tc>
                  <a:txBody>
                    <a:bodyPr/>
                    <a:lstStyle/>
                    <a:p>
                      <a:pPr algn="ctr"/>
                      <a:r>
                        <a:rPr lang="en-US" sz="1400" b="1" dirty="0">
                          <a:solidFill>
                            <a:schemeClr val="tx1"/>
                          </a:solidFill>
                        </a:rPr>
                        <a:t>21.4</a:t>
                      </a:r>
                    </a:p>
                  </a:txBody>
                  <a:tcPr marL="68580" marR="68580" marT="34290" marB="34290"/>
                </a:tc>
                <a:tc>
                  <a:txBody>
                    <a:bodyPr/>
                    <a:lstStyle/>
                    <a:p>
                      <a:pPr algn="ctr"/>
                      <a:r>
                        <a:rPr lang="en-US" sz="1400" b="1" dirty="0">
                          <a:solidFill>
                            <a:schemeClr val="tx1"/>
                          </a:solidFill>
                        </a:rPr>
                        <a:t>2 x 119.3 = 238.6</a:t>
                      </a:r>
                    </a:p>
                  </a:txBody>
                  <a:tcPr marL="68580" marR="68580" marT="34290" marB="34290"/>
                </a:tc>
                <a:tc>
                  <a:txBody>
                    <a:bodyPr/>
                    <a:lstStyle/>
                    <a:p>
                      <a:pPr algn="ctr"/>
                      <a:r>
                        <a:rPr lang="en-US" sz="1400" b="1" dirty="0">
                          <a:solidFill>
                            <a:schemeClr val="tx1"/>
                          </a:solidFill>
                        </a:rPr>
                        <a:t>91.8%</a:t>
                      </a:r>
                    </a:p>
                  </a:txBody>
                  <a:tcPr marL="68580" marR="68580" marT="34290" marB="34290"/>
                </a:tc>
                <a:tc>
                  <a:txBody>
                    <a:bodyPr/>
                    <a:lstStyle/>
                    <a:p>
                      <a:pPr algn="ctr"/>
                      <a:r>
                        <a:rPr lang="en-US" sz="1400" b="1" dirty="0">
                          <a:solidFill>
                            <a:schemeClr val="tx1"/>
                          </a:solidFill>
                        </a:rPr>
                        <a:t>32</a:t>
                      </a:r>
                    </a:p>
                  </a:txBody>
                  <a:tcPr marL="68580" marR="68580" marT="34290" marB="34290"/>
                </a:tc>
                <a:tc>
                  <a:txBody>
                    <a:bodyPr/>
                    <a:lstStyle/>
                    <a:p>
                      <a:pPr algn="ctr"/>
                      <a:r>
                        <a:rPr lang="en-US" sz="1400" b="1" dirty="0">
                          <a:solidFill>
                            <a:schemeClr val="tx1"/>
                          </a:solidFill>
                        </a:rPr>
                        <a:t>3.73</a:t>
                      </a:r>
                    </a:p>
                  </a:txBody>
                  <a:tcPr marL="68580" marR="68580" marT="34290" marB="34290"/>
                </a:tc>
                <a:tc>
                  <a:txBody>
                    <a:bodyPr/>
                    <a:lstStyle/>
                    <a:p>
                      <a:pPr algn="ctr"/>
                      <a:r>
                        <a:rPr lang="en-US" sz="1400" b="1" dirty="0">
                          <a:solidFill>
                            <a:schemeClr val="tx1"/>
                          </a:solidFill>
                        </a:rPr>
                        <a:t>148.1</a:t>
                      </a:r>
                    </a:p>
                  </a:txBody>
                  <a:tcPr marL="68580" marR="68580" marT="34290" marB="34290"/>
                </a:tc>
                <a:extLst>
                  <a:ext uri="{0D108BD9-81ED-4DB2-BD59-A6C34878D82A}">
                    <a16:rowId xmlns:a16="http://schemas.microsoft.com/office/drawing/2014/main" val="3604288536"/>
                  </a:ext>
                </a:extLst>
              </a:tr>
              <a:tr h="294894">
                <a:tc>
                  <a:txBody>
                    <a:bodyPr/>
                    <a:lstStyle/>
                    <a:p>
                      <a:pPr algn="ctr"/>
                      <a:r>
                        <a:rPr lang="en-US" sz="1400" b="1" dirty="0"/>
                        <a:t>3</a:t>
                      </a:r>
                    </a:p>
                  </a:txBody>
                  <a:tcPr marL="68580" marR="68580" marT="34290" marB="34290"/>
                </a:tc>
                <a:tc>
                  <a:txBody>
                    <a:bodyPr/>
                    <a:lstStyle/>
                    <a:p>
                      <a:pPr algn="ctr"/>
                      <a:r>
                        <a:rPr lang="en-US" sz="1400" b="1" dirty="0"/>
                        <a:t>130</a:t>
                      </a:r>
                    </a:p>
                  </a:txBody>
                  <a:tcPr marL="68580" marR="68580" marT="34290" marB="34290"/>
                </a:tc>
                <a:tc>
                  <a:txBody>
                    <a:bodyPr/>
                    <a:lstStyle/>
                    <a:p>
                      <a:pPr algn="ctr"/>
                      <a:r>
                        <a:rPr lang="en-US" sz="1400" b="1" dirty="0">
                          <a:solidFill>
                            <a:schemeClr val="tx1"/>
                          </a:solidFill>
                        </a:rPr>
                        <a:t>21.4</a:t>
                      </a:r>
                    </a:p>
                  </a:txBody>
                  <a:tcPr marL="68580" marR="68580" marT="34290" marB="34290"/>
                </a:tc>
                <a:tc>
                  <a:txBody>
                    <a:bodyPr/>
                    <a:lstStyle/>
                    <a:p>
                      <a:pPr algn="ctr"/>
                      <a:r>
                        <a:rPr lang="en-US" sz="1400" b="1" dirty="0">
                          <a:solidFill>
                            <a:schemeClr val="tx1"/>
                          </a:solidFill>
                        </a:rPr>
                        <a:t>2 x 54.3 = 108.6</a:t>
                      </a:r>
                    </a:p>
                  </a:txBody>
                  <a:tcPr marL="68580" marR="68580" marT="34290" marB="34290"/>
                </a:tc>
                <a:tc>
                  <a:txBody>
                    <a:bodyPr/>
                    <a:lstStyle/>
                    <a:p>
                      <a:pPr algn="ctr"/>
                      <a:r>
                        <a:rPr lang="en-US" sz="1400" b="1" dirty="0">
                          <a:solidFill>
                            <a:schemeClr val="tx1"/>
                          </a:solidFill>
                        </a:rPr>
                        <a:t>83.5%</a:t>
                      </a:r>
                    </a:p>
                  </a:txBody>
                  <a:tcPr marL="68580" marR="68580" marT="34290" marB="34290"/>
                </a:tc>
                <a:tc>
                  <a:txBody>
                    <a:bodyPr/>
                    <a:lstStyle/>
                    <a:p>
                      <a:pPr algn="ctr"/>
                      <a:r>
                        <a:rPr lang="en-US" sz="1400" b="1" dirty="0">
                          <a:solidFill>
                            <a:schemeClr val="tx1"/>
                          </a:solidFill>
                        </a:rPr>
                        <a:t>10</a:t>
                      </a:r>
                    </a:p>
                  </a:txBody>
                  <a:tcPr marL="68580" marR="68580" marT="34290" marB="34290"/>
                </a:tc>
                <a:tc>
                  <a:txBody>
                    <a:bodyPr/>
                    <a:lstStyle/>
                    <a:p>
                      <a:pPr algn="ctr"/>
                      <a:r>
                        <a:rPr lang="en-US" sz="1400" b="1" dirty="0">
                          <a:solidFill>
                            <a:schemeClr val="tx1"/>
                          </a:solidFill>
                        </a:rPr>
                        <a:t>5.43</a:t>
                      </a:r>
                    </a:p>
                  </a:txBody>
                  <a:tcPr marL="68580" marR="68580" marT="34290" marB="34290"/>
                </a:tc>
                <a:tc>
                  <a:txBody>
                    <a:bodyPr/>
                    <a:lstStyle/>
                    <a:p>
                      <a:pPr algn="ctr"/>
                      <a:r>
                        <a:rPr lang="en-US" sz="1400" b="1" dirty="0">
                          <a:solidFill>
                            <a:schemeClr val="tx1"/>
                          </a:solidFill>
                        </a:rPr>
                        <a:t>86.6</a:t>
                      </a:r>
                    </a:p>
                  </a:txBody>
                  <a:tcPr marL="68580" marR="68580" marT="34290" marB="34290"/>
                </a:tc>
                <a:extLst>
                  <a:ext uri="{0D108BD9-81ED-4DB2-BD59-A6C34878D82A}">
                    <a16:rowId xmlns:a16="http://schemas.microsoft.com/office/drawing/2014/main" val="3256606362"/>
                  </a:ext>
                </a:extLst>
              </a:tr>
              <a:tr h="294894">
                <a:tc>
                  <a:txBody>
                    <a:bodyPr/>
                    <a:lstStyle/>
                    <a:p>
                      <a:pPr algn="ctr"/>
                      <a:r>
                        <a:rPr lang="en-US" sz="1400" b="1" dirty="0"/>
                        <a:t>4</a:t>
                      </a:r>
                    </a:p>
                  </a:txBody>
                  <a:tcPr marL="68580" marR="68580" marT="34290" marB="34290"/>
                </a:tc>
                <a:tc>
                  <a:txBody>
                    <a:bodyPr/>
                    <a:lstStyle/>
                    <a:p>
                      <a:pPr algn="ctr"/>
                      <a:r>
                        <a:rPr lang="en-US" sz="1400" b="1" dirty="0"/>
                        <a:t>86.67</a:t>
                      </a:r>
                    </a:p>
                  </a:txBody>
                  <a:tcPr marL="68580" marR="68580" marT="34290" marB="34290"/>
                </a:tc>
                <a:tc>
                  <a:txBody>
                    <a:bodyPr/>
                    <a:lstStyle/>
                    <a:p>
                      <a:pPr algn="ctr"/>
                      <a:r>
                        <a:rPr lang="en-US" sz="1400" b="1" dirty="0">
                          <a:solidFill>
                            <a:schemeClr val="tx1"/>
                          </a:solidFill>
                        </a:rPr>
                        <a:t>21.4</a:t>
                      </a:r>
                    </a:p>
                  </a:txBody>
                  <a:tcPr marL="68580" marR="68580" marT="34290" marB="34290"/>
                </a:tc>
                <a:tc>
                  <a:txBody>
                    <a:bodyPr/>
                    <a:lstStyle/>
                    <a:p>
                      <a:pPr algn="ctr"/>
                      <a:r>
                        <a:rPr lang="en-US" sz="1400" b="1" dirty="0">
                          <a:solidFill>
                            <a:schemeClr val="tx1"/>
                          </a:solidFill>
                        </a:rPr>
                        <a:t>2 x 32.635 = 65.27</a:t>
                      </a:r>
                    </a:p>
                  </a:txBody>
                  <a:tcPr marL="68580" marR="68580" marT="34290" marB="34290"/>
                </a:tc>
                <a:tc>
                  <a:txBody>
                    <a:bodyPr/>
                    <a:lstStyle/>
                    <a:p>
                      <a:pPr algn="ctr"/>
                      <a:r>
                        <a:rPr lang="en-US" sz="1400" b="1" dirty="0">
                          <a:solidFill>
                            <a:schemeClr val="tx1"/>
                          </a:solidFill>
                        </a:rPr>
                        <a:t>75.3%</a:t>
                      </a:r>
                    </a:p>
                  </a:txBody>
                  <a:tcPr marL="68580" marR="68580" marT="34290" marB="34290"/>
                </a:tc>
                <a:tc>
                  <a:txBody>
                    <a:bodyPr/>
                    <a:lstStyle/>
                    <a:p>
                      <a:pPr algn="ctr"/>
                      <a:r>
                        <a:rPr lang="en-US" sz="1400" b="1" dirty="0">
                          <a:solidFill>
                            <a:schemeClr val="tx1"/>
                          </a:solidFill>
                        </a:rPr>
                        <a:t>4</a:t>
                      </a:r>
                    </a:p>
                  </a:txBody>
                  <a:tcPr marL="68580" marR="68580" marT="34290" marB="34290"/>
                </a:tc>
                <a:tc>
                  <a:txBody>
                    <a:bodyPr/>
                    <a:lstStyle/>
                    <a:p>
                      <a:pPr algn="ctr"/>
                      <a:r>
                        <a:rPr lang="en-US" sz="1400" b="1" dirty="0">
                          <a:solidFill>
                            <a:schemeClr val="tx1"/>
                          </a:solidFill>
                        </a:rPr>
                        <a:t>8.16</a:t>
                      </a:r>
                    </a:p>
                  </a:txBody>
                  <a:tcPr marL="68580" marR="68580" marT="34290" marB="34290"/>
                </a:tc>
                <a:tc>
                  <a:txBody>
                    <a:bodyPr/>
                    <a:lstStyle/>
                    <a:p>
                      <a:pPr algn="ctr"/>
                      <a:r>
                        <a:rPr lang="en-US" sz="1400" b="1" dirty="0">
                          <a:solidFill>
                            <a:schemeClr val="tx1"/>
                          </a:solidFill>
                        </a:rPr>
                        <a:t>70.4</a:t>
                      </a:r>
                    </a:p>
                  </a:txBody>
                  <a:tcPr marL="68580" marR="68580" marT="34290" marB="34290"/>
                </a:tc>
                <a:extLst>
                  <a:ext uri="{0D108BD9-81ED-4DB2-BD59-A6C34878D82A}">
                    <a16:rowId xmlns:a16="http://schemas.microsoft.com/office/drawing/2014/main" val="3176790076"/>
                  </a:ext>
                </a:extLst>
              </a:tr>
              <a:tr h="294894">
                <a:tc>
                  <a:txBody>
                    <a:bodyPr/>
                    <a:lstStyle/>
                    <a:p>
                      <a:pPr algn="ctr"/>
                      <a:r>
                        <a:rPr lang="en-US" sz="1400" b="1" dirty="0"/>
                        <a:t>5</a:t>
                      </a:r>
                    </a:p>
                  </a:txBody>
                  <a:tcPr marL="68580" marR="68580" marT="34290" marB="34290"/>
                </a:tc>
                <a:tc>
                  <a:txBody>
                    <a:bodyPr/>
                    <a:lstStyle/>
                    <a:p>
                      <a:pPr algn="ctr"/>
                      <a:r>
                        <a:rPr lang="en-US" sz="1400" b="1" dirty="0"/>
                        <a:t>65</a:t>
                      </a:r>
                    </a:p>
                  </a:txBody>
                  <a:tcPr marL="68580" marR="68580" marT="34290" marB="34290"/>
                </a:tc>
                <a:tc>
                  <a:txBody>
                    <a:bodyPr/>
                    <a:lstStyle/>
                    <a:p>
                      <a:pPr algn="ctr"/>
                      <a:r>
                        <a:rPr lang="en-US" sz="1400" b="1" dirty="0">
                          <a:solidFill>
                            <a:schemeClr val="tx1"/>
                          </a:solidFill>
                        </a:rPr>
                        <a:t>21.4</a:t>
                      </a:r>
                    </a:p>
                  </a:txBody>
                  <a:tcPr marL="68580" marR="68580" marT="34290" marB="34290"/>
                </a:tc>
                <a:tc>
                  <a:txBody>
                    <a:bodyPr/>
                    <a:lstStyle/>
                    <a:p>
                      <a:pPr algn="ctr"/>
                      <a:r>
                        <a:rPr lang="en-US" sz="1400" b="1" dirty="0">
                          <a:solidFill>
                            <a:schemeClr val="tx1"/>
                          </a:solidFill>
                        </a:rPr>
                        <a:t>2 x 21.8 = 43.6</a:t>
                      </a:r>
                    </a:p>
                  </a:txBody>
                  <a:tcPr marL="68580" marR="68580" marT="34290" marB="34290"/>
                </a:tc>
                <a:tc>
                  <a:txBody>
                    <a:bodyPr/>
                    <a:lstStyle/>
                    <a:p>
                      <a:pPr algn="ctr"/>
                      <a:r>
                        <a:rPr lang="en-US" sz="1400" b="1" dirty="0">
                          <a:solidFill>
                            <a:schemeClr val="tx1"/>
                          </a:solidFill>
                        </a:rPr>
                        <a:t>67.0%</a:t>
                      </a:r>
                    </a:p>
                  </a:txBody>
                  <a:tcPr marL="68580" marR="68580" marT="34290" marB="34290"/>
                </a:tc>
                <a:tc>
                  <a:txBody>
                    <a:bodyPr/>
                    <a:lstStyle/>
                    <a:p>
                      <a:pPr algn="ctr"/>
                      <a:r>
                        <a:rPr lang="en-US" sz="1400" b="1" dirty="0">
                          <a:solidFill>
                            <a:schemeClr val="tx1"/>
                          </a:solidFill>
                        </a:rPr>
                        <a:t>2</a:t>
                      </a:r>
                    </a:p>
                  </a:txBody>
                  <a:tcPr marL="68580" marR="68580" marT="34290" marB="34290"/>
                </a:tc>
                <a:tc>
                  <a:txBody>
                    <a:bodyPr/>
                    <a:lstStyle/>
                    <a:p>
                      <a:pPr algn="ctr"/>
                      <a:r>
                        <a:rPr lang="en-US" sz="1400" b="1" dirty="0">
                          <a:solidFill>
                            <a:schemeClr val="tx1"/>
                          </a:solidFill>
                        </a:rPr>
                        <a:t>10.9</a:t>
                      </a:r>
                    </a:p>
                  </a:txBody>
                  <a:tcPr marL="68580" marR="68580" marT="34290" marB="34290"/>
                </a:tc>
                <a:tc>
                  <a:txBody>
                    <a:bodyPr/>
                    <a:lstStyle/>
                    <a:p>
                      <a:pPr algn="ctr"/>
                      <a:r>
                        <a:rPr lang="en-US" sz="1400" b="1" dirty="0">
                          <a:solidFill>
                            <a:schemeClr val="tx1"/>
                          </a:solidFill>
                        </a:rPr>
                        <a:t>65.0</a:t>
                      </a:r>
                    </a:p>
                  </a:txBody>
                  <a:tcPr marL="68580" marR="68580" marT="34290" marB="34290"/>
                </a:tc>
                <a:extLst>
                  <a:ext uri="{0D108BD9-81ED-4DB2-BD59-A6C34878D82A}">
                    <a16:rowId xmlns:a16="http://schemas.microsoft.com/office/drawing/2014/main" val="4115583776"/>
                  </a:ext>
                </a:extLst>
              </a:tr>
              <a:tr h="294894">
                <a:tc>
                  <a:txBody>
                    <a:bodyPr/>
                    <a:lstStyle/>
                    <a:p>
                      <a:pPr algn="ctr"/>
                      <a:r>
                        <a:rPr lang="en-US" sz="1400" b="1" dirty="0"/>
                        <a:t>6</a:t>
                      </a:r>
                    </a:p>
                  </a:txBody>
                  <a:tcPr marL="68580" marR="68580" marT="34290" marB="34290"/>
                </a:tc>
                <a:tc>
                  <a:txBody>
                    <a:bodyPr/>
                    <a:lstStyle/>
                    <a:p>
                      <a:pPr algn="ctr"/>
                      <a:r>
                        <a:rPr lang="en-US" sz="1400" b="1" dirty="0"/>
                        <a:t>52</a:t>
                      </a:r>
                    </a:p>
                  </a:txBody>
                  <a:tcPr marL="68580" marR="68580" marT="34290" marB="34290"/>
                </a:tc>
                <a:tc>
                  <a:txBody>
                    <a:bodyPr/>
                    <a:lstStyle/>
                    <a:p>
                      <a:pPr algn="ctr"/>
                      <a:r>
                        <a:rPr lang="en-US" sz="1400" b="1" dirty="0">
                          <a:solidFill>
                            <a:schemeClr val="tx1"/>
                          </a:solidFill>
                        </a:rPr>
                        <a:t>21.4</a:t>
                      </a:r>
                    </a:p>
                  </a:txBody>
                  <a:tcPr marL="68580" marR="68580" marT="34290" marB="34290"/>
                </a:tc>
                <a:tc>
                  <a:txBody>
                    <a:bodyPr/>
                    <a:lstStyle/>
                    <a:p>
                      <a:pPr algn="ctr"/>
                      <a:r>
                        <a:rPr lang="en-US" sz="1400" b="1" dirty="0">
                          <a:solidFill>
                            <a:schemeClr val="tx1"/>
                          </a:solidFill>
                        </a:rPr>
                        <a:t>2 x 15.3 = 30.6</a:t>
                      </a:r>
                    </a:p>
                  </a:txBody>
                  <a:tcPr marL="68580" marR="68580" marT="34290" marB="34290"/>
                </a:tc>
                <a:tc>
                  <a:txBody>
                    <a:bodyPr/>
                    <a:lstStyle/>
                    <a:p>
                      <a:pPr algn="ctr"/>
                      <a:r>
                        <a:rPr lang="en-US" sz="1400" b="1" dirty="0">
                          <a:solidFill>
                            <a:schemeClr val="tx1"/>
                          </a:solidFill>
                        </a:rPr>
                        <a:t>58.8%</a:t>
                      </a:r>
                    </a:p>
                  </a:txBody>
                  <a:tcPr marL="68580" marR="68580" marT="34290" marB="34290"/>
                </a:tc>
                <a:tc>
                  <a:txBody>
                    <a:bodyPr/>
                    <a:lstStyle/>
                    <a:p>
                      <a:pPr algn="ctr"/>
                      <a:r>
                        <a:rPr lang="en-US" sz="1400" b="1" dirty="0">
                          <a:solidFill>
                            <a:schemeClr val="tx1"/>
                          </a:solidFill>
                        </a:rPr>
                        <a:t>1</a:t>
                      </a:r>
                    </a:p>
                  </a:txBody>
                  <a:tcPr marL="68580" marR="68580" marT="34290" marB="34290"/>
                </a:tc>
                <a:tc>
                  <a:txBody>
                    <a:bodyPr/>
                    <a:lstStyle/>
                    <a:p>
                      <a:pPr algn="ctr"/>
                      <a:r>
                        <a:rPr lang="en-US" sz="1400" b="1" dirty="0">
                          <a:solidFill>
                            <a:schemeClr val="tx1"/>
                          </a:solidFill>
                        </a:rPr>
                        <a:t>15.3</a:t>
                      </a:r>
                    </a:p>
                  </a:txBody>
                  <a:tcPr marL="68580" marR="68580" marT="34290" marB="34290"/>
                </a:tc>
                <a:tc>
                  <a:txBody>
                    <a:bodyPr/>
                    <a:lstStyle/>
                    <a:p>
                      <a:pPr algn="ctr"/>
                      <a:r>
                        <a:rPr lang="en-US" sz="1400" b="1" dirty="0">
                          <a:solidFill>
                            <a:schemeClr val="tx1"/>
                          </a:solidFill>
                        </a:rPr>
                        <a:t>67.3</a:t>
                      </a:r>
                    </a:p>
                  </a:txBody>
                  <a:tcPr marL="68580" marR="68580" marT="34290" marB="34290"/>
                </a:tc>
                <a:extLst>
                  <a:ext uri="{0D108BD9-81ED-4DB2-BD59-A6C34878D82A}">
                    <a16:rowId xmlns:a16="http://schemas.microsoft.com/office/drawing/2014/main" val="1164213581"/>
                  </a:ext>
                </a:extLst>
              </a:tr>
              <a:tr h="294894">
                <a:tc>
                  <a:txBody>
                    <a:bodyPr/>
                    <a:lstStyle/>
                    <a:p>
                      <a:pPr algn="ctr"/>
                      <a:endParaRPr lang="en-US" sz="1400" b="1" dirty="0"/>
                    </a:p>
                  </a:txBody>
                  <a:tcPr marL="68580" marR="68580" marT="34290" marB="34290"/>
                </a:tc>
                <a:tc>
                  <a:txBody>
                    <a:bodyPr/>
                    <a:lstStyle/>
                    <a:p>
                      <a:pPr algn="ctr"/>
                      <a:endParaRPr lang="en-US" sz="1400" b="1" dirty="0"/>
                    </a:p>
                  </a:txBody>
                  <a:tcPr marL="68580" marR="68580" marT="34290" marB="34290"/>
                </a:tc>
                <a:tc>
                  <a:txBody>
                    <a:bodyPr/>
                    <a:lstStyle/>
                    <a:p>
                      <a:pPr algn="ctr"/>
                      <a:endParaRPr lang="en-US" sz="1400" b="1" dirty="0">
                        <a:solidFill>
                          <a:schemeClr val="tx1"/>
                        </a:solidFill>
                      </a:endParaRPr>
                    </a:p>
                  </a:txBody>
                  <a:tcPr marL="68580" marR="68580" marT="34290" marB="34290"/>
                </a:tc>
                <a:tc>
                  <a:txBody>
                    <a:bodyPr/>
                    <a:lstStyle/>
                    <a:p>
                      <a:pPr algn="ctr"/>
                      <a:endParaRPr lang="en-US" sz="1400" b="1" dirty="0">
                        <a:solidFill>
                          <a:schemeClr val="tx1"/>
                        </a:solidFill>
                      </a:endParaRPr>
                    </a:p>
                  </a:txBody>
                  <a:tcPr marL="68580" marR="68580" marT="34290" marB="34290"/>
                </a:tc>
                <a:tc>
                  <a:txBody>
                    <a:bodyPr/>
                    <a:lstStyle/>
                    <a:p>
                      <a:pPr algn="ctr"/>
                      <a:endParaRPr lang="en-US" sz="1400" b="1" dirty="0">
                        <a:solidFill>
                          <a:schemeClr val="tx1"/>
                        </a:solidFill>
                      </a:endParaRPr>
                    </a:p>
                  </a:txBody>
                  <a:tcPr marL="68580" marR="68580" marT="34290" marB="34290"/>
                </a:tc>
                <a:tc>
                  <a:txBody>
                    <a:bodyPr/>
                    <a:lstStyle/>
                    <a:p>
                      <a:pPr algn="ctr"/>
                      <a:endParaRPr lang="en-US" sz="1400" b="1" dirty="0">
                        <a:solidFill>
                          <a:schemeClr val="tx1"/>
                        </a:solidFill>
                      </a:endParaRPr>
                    </a:p>
                  </a:txBody>
                  <a:tcPr marL="68580" marR="68580" marT="34290" marB="34290"/>
                </a:tc>
                <a:tc>
                  <a:txBody>
                    <a:bodyPr/>
                    <a:lstStyle/>
                    <a:p>
                      <a:pPr algn="ctr"/>
                      <a:endParaRPr lang="en-US" sz="1400" b="1" dirty="0">
                        <a:solidFill>
                          <a:schemeClr val="tx1"/>
                        </a:solidFill>
                      </a:endParaRPr>
                    </a:p>
                  </a:txBody>
                  <a:tcPr marL="68580" marR="68580" marT="34290" marB="34290"/>
                </a:tc>
                <a:tc>
                  <a:txBody>
                    <a:bodyPr/>
                    <a:lstStyle/>
                    <a:p>
                      <a:pPr algn="ctr"/>
                      <a:endParaRPr lang="en-US" sz="1400" b="1" dirty="0">
                        <a:solidFill>
                          <a:schemeClr val="tx1"/>
                        </a:solidFill>
                      </a:endParaRPr>
                    </a:p>
                  </a:txBody>
                  <a:tcPr marL="68580" marR="68580" marT="34290" marB="34290"/>
                </a:tc>
                <a:extLst>
                  <a:ext uri="{0D108BD9-81ED-4DB2-BD59-A6C34878D82A}">
                    <a16:rowId xmlns:a16="http://schemas.microsoft.com/office/drawing/2014/main" val="3358504719"/>
                  </a:ext>
                </a:extLst>
              </a:tr>
              <a:tr h="480060">
                <a:tc>
                  <a:txBody>
                    <a:bodyPr/>
                    <a:lstStyle/>
                    <a:p>
                      <a:pPr algn="ctr"/>
                      <a:r>
                        <a:rPr lang="en-US" sz="1400" b="1" dirty="0">
                          <a:solidFill>
                            <a:srgbClr val="FF0000"/>
                          </a:solidFill>
                        </a:rPr>
                        <a:t>DO-362A Terrestrial</a:t>
                      </a:r>
                    </a:p>
                  </a:txBody>
                  <a:tcPr marL="68580" marR="68580" marT="34290" marB="34290"/>
                </a:tc>
                <a:tc>
                  <a:txBody>
                    <a:bodyPr/>
                    <a:lstStyle/>
                    <a:p>
                      <a:pPr algn="ctr"/>
                      <a:r>
                        <a:rPr lang="en-US" sz="1400" b="1" dirty="0">
                          <a:solidFill>
                            <a:srgbClr val="FF0000"/>
                          </a:solidFill>
                        </a:rPr>
                        <a:t>50</a:t>
                      </a:r>
                    </a:p>
                  </a:txBody>
                  <a:tcPr marL="68580" marR="68580" marT="34290" marB="34290" anchor="ctr"/>
                </a:tc>
                <a:tc>
                  <a:txBody>
                    <a:bodyPr/>
                    <a:lstStyle/>
                    <a:p>
                      <a:pPr algn="ctr"/>
                      <a:r>
                        <a:rPr lang="en-US" sz="1400" b="1" dirty="0">
                          <a:solidFill>
                            <a:srgbClr val="FF0000"/>
                          </a:solidFill>
                        </a:rPr>
                        <a:t>4.0</a:t>
                      </a:r>
                    </a:p>
                  </a:txBody>
                  <a:tcPr marL="68580" marR="68580" marT="34290" marB="34290" anchor="ctr"/>
                </a:tc>
                <a:tc>
                  <a:txBody>
                    <a:bodyPr/>
                    <a:lstStyle/>
                    <a:p>
                      <a:pPr algn="ctr"/>
                      <a:r>
                        <a:rPr lang="en-US" sz="1400" b="1" dirty="0">
                          <a:solidFill>
                            <a:srgbClr val="FF0000"/>
                          </a:solidFill>
                        </a:rPr>
                        <a:t>2 x 23 = 46.0</a:t>
                      </a:r>
                    </a:p>
                  </a:txBody>
                  <a:tcPr marL="68580" marR="68580" marT="34290" marB="34290" anchor="ctr"/>
                </a:tc>
                <a:tc>
                  <a:txBody>
                    <a:bodyPr/>
                    <a:lstStyle/>
                    <a:p>
                      <a:pPr algn="ctr"/>
                      <a:r>
                        <a:rPr lang="en-US" sz="1400" b="1" dirty="0">
                          <a:solidFill>
                            <a:srgbClr val="FF0000"/>
                          </a:solidFill>
                        </a:rPr>
                        <a:t>92%</a:t>
                      </a:r>
                    </a:p>
                  </a:txBody>
                  <a:tcPr marL="68580" marR="68580" marT="34290" marB="34290" anchor="ctr"/>
                </a:tc>
                <a:tc>
                  <a:txBody>
                    <a:bodyPr/>
                    <a:lstStyle/>
                    <a:p>
                      <a:pPr algn="ctr"/>
                      <a:r>
                        <a:rPr lang="en-US" sz="1400" b="1" dirty="0">
                          <a:solidFill>
                            <a:srgbClr val="FF0000"/>
                          </a:solidFill>
                        </a:rPr>
                        <a:t>1</a:t>
                      </a:r>
                    </a:p>
                  </a:txBody>
                  <a:tcPr marL="68580" marR="68580" marT="34290" marB="34290" anchor="ctr"/>
                </a:tc>
                <a:tc>
                  <a:txBody>
                    <a:bodyPr/>
                    <a:lstStyle/>
                    <a:p>
                      <a:pPr algn="ctr"/>
                      <a:r>
                        <a:rPr lang="en-US" sz="1400" b="1" dirty="0">
                          <a:solidFill>
                            <a:srgbClr val="FF0000"/>
                          </a:solidFill>
                        </a:rPr>
                        <a:t>23.0</a:t>
                      </a:r>
                    </a:p>
                  </a:txBody>
                  <a:tcPr marL="68580" marR="68580" marT="34290" marB="34290" anchor="ctr"/>
                </a:tc>
                <a:tc>
                  <a:txBody>
                    <a:bodyPr/>
                    <a:lstStyle/>
                    <a:p>
                      <a:pPr algn="ctr"/>
                      <a:r>
                        <a:rPr lang="en-US" sz="1400" b="1" dirty="0">
                          <a:solidFill>
                            <a:srgbClr val="FF0000"/>
                          </a:solidFill>
                        </a:rPr>
                        <a:t>73</a:t>
                      </a:r>
                    </a:p>
                  </a:txBody>
                  <a:tcPr marL="68580" marR="68580" marT="34290" marB="34290" anchor="ctr"/>
                </a:tc>
                <a:extLst>
                  <a:ext uri="{0D108BD9-81ED-4DB2-BD59-A6C34878D82A}">
                    <a16:rowId xmlns:a16="http://schemas.microsoft.com/office/drawing/2014/main" val="588955779"/>
                  </a:ext>
                </a:extLst>
              </a:tr>
            </a:tbl>
          </a:graphicData>
        </a:graphic>
      </p:graphicFrame>
      <p:sp>
        <p:nvSpPr>
          <p:cNvPr id="3" name="Title 1">
            <a:extLst>
              <a:ext uri="{FF2B5EF4-FFF2-40B4-BE49-F238E27FC236}">
                <a16:creationId xmlns:a16="http://schemas.microsoft.com/office/drawing/2014/main" id="{B9877AE6-8FE5-61D9-9A05-0B93ABBE98D6}"/>
              </a:ext>
            </a:extLst>
          </p:cNvPr>
          <p:cNvSpPr>
            <a:spLocks noGrp="1"/>
          </p:cNvSpPr>
          <p:nvPr>
            <p:ph type="title"/>
          </p:nvPr>
        </p:nvSpPr>
        <p:spPr>
          <a:xfrm>
            <a:off x="570369" y="401981"/>
            <a:ext cx="8290711" cy="323685"/>
          </a:xfrm>
        </p:spPr>
        <p:txBody>
          <a:bodyPr>
            <a:normAutofit fontScale="90000"/>
          </a:bodyPr>
          <a:lstStyle/>
          <a:p>
            <a:r>
              <a:rPr lang="en-US" sz="2400" dirty="0"/>
              <a:t>TDD C-band System Spectrum Usage Efficiency vs TDD Frame Duration</a:t>
            </a:r>
          </a:p>
        </p:txBody>
      </p:sp>
      <p:sp>
        <p:nvSpPr>
          <p:cNvPr id="6" name="TextBox 5">
            <a:extLst>
              <a:ext uri="{FF2B5EF4-FFF2-40B4-BE49-F238E27FC236}">
                <a16:creationId xmlns:a16="http://schemas.microsoft.com/office/drawing/2014/main" id="{1F60CAA0-BD36-CF1B-928B-AD5EEC8B9044}"/>
              </a:ext>
            </a:extLst>
          </p:cNvPr>
          <p:cNvSpPr txBox="1"/>
          <p:nvPr/>
        </p:nvSpPr>
        <p:spPr>
          <a:xfrm>
            <a:off x="308296" y="4319907"/>
            <a:ext cx="8678618" cy="923330"/>
          </a:xfrm>
          <a:prstGeom prst="rect">
            <a:avLst/>
          </a:prstGeom>
          <a:noFill/>
        </p:spPr>
        <p:txBody>
          <a:bodyPr wrap="square" rtlCol="0">
            <a:spAutoFit/>
          </a:bodyPr>
          <a:lstStyle/>
          <a:p>
            <a:r>
              <a:rPr lang="en-US" sz="1350" b="1" dirty="0"/>
              <a:t>Note 1:  Equal to 1 TDD Frame minus (N-1) Tx Slot durations transmitter latency plus 1 Rx burst slot duration receiver latency. Propagation path delay is not included.</a:t>
            </a:r>
          </a:p>
          <a:p>
            <a:endParaRPr lang="en-US" sz="1350" b="1" dirty="0"/>
          </a:p>
          <a:p>
            <a:r>
              <a:rPr lang="en-US" sz="1350" b="1" dirty="0"/>
              <a:t>Note 2: Tx Slot duration = Burst duration/Number Tx Slots N </a:t>
            </a:r>
          </a:p>
        </p:txBody>
      </p:sp>
    </p:spTree>
    <p:extLst>
      <p:ext uri="{BB962C8B-B14F-4D97-AF65-F5344CB8AC3E}">
        <p14:creationId xmlns:p14="http://schemas.microsoft.com/office/powerpoint/2010/main" val="2773446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AC93E-401C-F17E-9149-C9B21273AE66}"/>
              </a:ext>
            </a:extLst>
          </p:cNvPr>
          <p:cNvSpPr>
            <a:spLocks noGrp="1"/>
          </p:cNvSpPr>
          <p:nvPr>
            <p:ph type="title"/>
          </p:nvPr>
        </p:nvSpPr>
        <p:spPr>
          <a:xfrm>
            <a:off x="628650" y="10206"/>
            <a:ext cx="7886700" cy="768947"/>
          </a:xfrm>
        </p:spPr>
        <p:txBody>
          <a:bodyPr>
            <a:normAutofit/>
          </a:bodyPr>
          <a:lstStyle/>
          <a:p>
            <a:r>
              <a:rPr lang="en-US" b="1" dirty="0"/>
              <a:t>C2 Link Spectrum Allocation</a:t>
            </a:r>
          </a:p>
        </p:txBody>
      </p:sp>
      <p:sp>
        <p:nvSpPr>
          <p:cNvPr id="3" name="Content Placeholder 2">
            <a:extLst>
              <a:ext uri="{FF2B5EF4-FFF2-40B4-BE49-F238E27FC236}">
                <a16:creationId xmlns:a16="http://schemas.microsoft.com/office/drawing/2014/main" id="{CA4612CE-3BE3-694D-AF68-BC03BBC26CF8}"/>
              </a:ext>
            </a:extLst>
          </p:cNvPr>
          <p:cNvSpPr>
            <a:spLocks noGrp="1"/>
          </p:cNvSpPr>
          <p:nvPr>
            <p:ph idx="1"/>
          </p:nvPr>
        </p:nvSpPr>
        <p:spPr>
          <a:xfrm>
            <a:off x="301658" y="678731"/>
            <a:ext cx="8682083" cy="4299364"/>
          </a:xfrm>
        </p:spPr>
        <p:txBody>
          <a:bodyPr>
            <a:normAutofit fontScale="47500" lnSpcReduction="20000"/>
          </a:bodyPr>
          <a:lstStyle/>
          <a:p>
            <a:r>
              <a:rPr lang="en-US" sz="3400" dirty="0"/>
              <a:t>ITU WRC-15 allocated the 5030-5091 MHz to Aeronautical Mobile Service (R) and Aeronautical Mobile-Satellite Service (R);  see ITU Radio Regulations (RR) footnotes 5.443C and 5443D</a:t>
            </a:r>
          </a:p>
          <a:p>
            <a:pPr lvl="1"/>
            <a:endParaRPr lang="en-US" sz="2900" dirty="0"/>
          </a:p>
          <a:p>
            <a:pPr lvl="1"/>
            <a:r>
              <a:rPr lang="en-US" sz="2900" dirty="0"/>
              <a:t>Both AMS (R) and AMSS (R) must comply with International Standards</a:t>
            </a:r>
          </a:p>
          <a:p>
            <a:pPr lvl="1"/>
            <a:r>
              <a:rPr lang="en-US" sz="2900" dirty="0"/>
              <a:t>Unwanted emissions from AMS (R) service must protect Radio Navigation Satellite Service in 5010-530 MHz band</a:t>
            </a:r>
          </a:p>
          <a:p>
            <a:pPr lvl="1"/>
            <a:r>
              <a:rPr lang="en-US" sz="2900" dirty="0"/>
              <a:t>Unwanted emissions from AMS (R) services must protect AeroMACS AMS (R) services in the 5000-5030 and 5091-5150 MHz band when both types of services are supported out of the same airport</a:t>
            </a:r>
          </a:p>
          <a:p>
            <a:pPr lvl="1"/>
            <a:endParaRPr lang="en-US" sz="2900" dirty="0"/>
          </a:p>
          <a:p>
            <a:r>
              <a:rPr lang="en-US" sz="3400" dirty="0"/>
              <a:t>MLS Radio Navigation Service (RNS) has priority use of the 5030-5091 MHz spectrum over AMS (R) and AMSS (R) – see ITU RR footnote 5.444</a:t>
            </a:r>
          </a:p>
          <a:p>
            <a:pPr lvl="1"/>
            <a:endParaRPr lang="en-US" sz="2900" dirty="0"/>
          </a:p>
          <a:p>
            <a:r>
              <a:rPr lang="en-US" sz="3400" dirty="0"/>
              <a:t>The AMS (R) services approved for use of the 5030-5091 MHz allocation are UAS Command and Control (C2) Links using terrestrial-based Non-Network Access (NNA) service (i.e. direct point-to-point C2 Links) and Network Supported Services (NSS), and High-Altitude Relay platform-based NSS</a:t>
            </a:r>
          </a:p>
          <a:p>
            <a:pPr lvl="1"/>
            <a:endParaRPr lang="en-US" sz="2900" dirty="0"/>
          </a:p>
          <a:p>
            <a:r>
              <a:rPr lang="en-US" sz="3400" dirty="0"/>
              <a:t>The AMSS (R) services approved for use of the 5030-5091 MHz allocation are UAS Command and Control (C2) Links using Geo Stationary Satellite-based NSS that provide regional or global coverage</a:t>
            </a:r>
          </a:p>
        </p:txBody>
      </p:sp>
      <p:pic>
        <p:nvPicPr>
          <p:cNvPr id="5" name="Picture 4">
            <a:extLst>
              <a:ext uri="{FF2B5EF4-FFF2-40B4-BE49-F238E27FC236}">
                <a16:creationId xmlns:a16="http://schemas.microsoft.com/office/drawing/2014/main" id="{F8F6E1F9-7BE6-9E3A-0E46-6ED43135FD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590110"/>
            <a:ext cx="5486400" cy="1141070"/>
          </a:xfrm>
          <a:prstGeom prst="rect">
            <a:avLst/>
          </a:prstGeom>
          <a:noFill/>
        </p:spPr>
      </p:pic>
      <p:sp>
        <p:nvSpPr>
          <p:cNvPr id="6" name="TextBox 5">
            <a:extLst>
              <a:ext uri="{FF2B5EF4-FFF2-40B4-BE49-F238E27FC236}">
                <a16:creationId xmlns:a16="http://schemas.microsoft.com/office/drawing/2014/main" id="{4D9F30AF-A5BD-8182-393D-27191CCCE61D}"/>
              </a:ext>
            </a:extLst>
          </p:cNvPr>
          <p:cNvSpPr txBox="1"/>
          <p:nvPr/>
        </p:nvSpPr>
        <p:spPr>
          <a:xfrm>
            <a:off x="0" y="5698133"/>
            <a:ext cx="9144000" cy="1200329"/>
          </a:xfrm>
          <a:prstGeom prst="rect">
            <a:avLst/>
          </a:prstGeom>
          <a:solidFill>
            <a:srgbClr val="FFFF00"/>
          </a:solidFill>
        </p:spPr>
        <p:txBody>
          <a:bodyPr wrap="square" rtlCol="0">
            <a:spAutoFit/>
          </a:bodyPr>
          <a:lstStyle/>
          <a:p>
            <a:r>
              <a:rPr lang="en-US" dirty="0">
                <a:solidFill>
                  <a:srgbClr val="C00000"/>
                </a:solidFill>
              </a:rPr>
              <a:t>The 5030-5091 MHz Band must be shared by terrestrial and satellite based C2 Link services</a:t>
            </a:r>
          </a:p>
          <a:p>
            <a:endParaRPr lang="en-US" dirty="0">
              <a:solidFill>
                <a:srgbClr val="C00000"/>
              </a:solidFill>
            </a:endParaRPr>
          </a:p>
          <a:p>
            <a:r>
              <a:rPr lang="en-US" dirty="0">
                <a:solidFill>
                  <a:srgbClr val="C00000"/>
                </a:solidFill>
              </a:rPr>
              <a:t>Ideally UAS equipped with Terrestrial C2 Link Systems and UAS equipped with Satcom C2 Link Systems should be capable to operate in the same airspace with no coordination between them</a:t>
            </a:r>
          </a:p>
        </p:txBody>
      </p:sp>
    </p:spTree>
    <p:extLst>
      <p:ext uri="{BB962C8B-B14F-4D97-AF65-F5344CB8AC3E}">
        <p14:creationId xmlns:p14="http://schemas.microsoft.com/office/powerpoint/2010/main" val="4044465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E3EDD-5567-3CFD-3679-43F6A940E6B0}"/>
              </a:ext>
            </a:extLst>
          </p:cNvPr>
          <p:cNvSpPr>
            <a:spLocks noGrp="1"/>
          </p:cNvSpPr>
          <p:nvPr>
            <p:ph type="title"/>
          </p:nvPr>
        </p:nvSpPr>
        <p:spPr>
          <a:xfrm>
            <a:off x="192333" y="54038"/>
            <a:ext cx="8577541" cy="568128"/>
          </a:xfrm>
        </p:spPr>
        <p:txBody>
          <a:bodyPr>
            <a:noAutofit/>
          </a:bodyPr>
          <a:lstStyle/>
          <a:p>
            <a:r>
              <a:rPr lang="en-US" sz="3600" b="1" dirty="0"/>
              <a:t>5030-5091 MHz Band Sharing Options</a:t>
            </a:r>
          </a:p>
        </p:txBody>
      </p:sp>
      <p:sp>
        <p:nvSpPr>
          <p:cNvPr id="3" name="Content Placeholder 2">
            <a:extLst>
              <a:ext uri="{FF2B5EF4-FFF2-40B4-BE49-F238E27FC236}">
                <a16:creationId xmlns:a16="http://schemas.microsoft.com/office/drawing/2014/main" id="{2D313121-DB19-9CCE-00D5-42ED64400B87}"/>
              </a:ext>
            </a:extLst>
          </p:cNvPr>
          <p:cNvSpPr>
            <a:spLocks noGrp="1"/>
          </p:cNvSpPr>
          <p:nvPr>
            <p:ph idx="1"/>
          </p:nvPr>
        </p:nvSpPr>
        <p:spPr>
          <a:xfrm>
            <a:off x="396815" y="828812"/>
            <a:ext cx="8147690" cy="5941320"/>
          </a:xfrm>
        </p:spPr>
        <p:txBody>
          <a:bodyPr>
            <a:normAutofit/>
          </a:bodyPr>
          <a:lstStyle/>
          <a:p>
            <a:r>
              <a:rPr lang="en-US" sz="2000" dirty="0"/>
              <a:t>Background: Feasibility of sharing the band between RPAS equipped with RTCA DO-362A MOPS compliant Terrestrial C2 Link Systems &amp; EUROCAE ED-265 MOPS compliant Satcom C2 Link Systems investigated in 2021</a:t>
            </a:r>
          </a:p>
          <a:p>
            <a:pPr lvl="1"/>
            <a:r>
              <a:rPr lang="en-US" sz="1600" dirty="0"/>
              <a:t>2 MHz minimum frequency separation between channels assigned to Terrestrial &amp; Satcom C2 Links</a:t>
            </a:r>
          </a:p>
          <a:p>
            <a:pPr lvl="1"/>
            <a:r>
              <a:rPr lang="en-US" sz="1600" dirty="0"/>
              <a:t>-56 dBm/kHz spurious emissions noise floor – flat beyond 2 MHz frequency separation</a:t>
            </a:r>
          </a:p>
          <a:p>
            <a:pPr lvl="1"/>
            <a:r>
              <a:rPr lang="en-US" sz="1600" dirty="0"/>
              <a:t>3000 feet (900m) minimum vertical separation between Terrestrial and Satcom equipped RPA</a:t>
            </a:r>
          </a:p>
          <a:p>
            <a:pPr lvl="1"/>
            <a:r>
              <a:rPr lang="en-US" sz="1600" dirty="0"/>
              <a:t>2000 feet (600m) minimum horizontal separation </a:t>
            </a:r>
          </a:p>
          <a:p>
            <a:r>
              <a:rPr lang="en-US" sz="2000" dirty="0"/>
              <a:t>What can be done to reduce or eliminate the need to maintain minimum separation?</a:t>
            </a:r>
          </a:p>
          <a:p>
            <a:r>
              <a:rPr lang="en-US" sz="2000" dirty="0"/>
              <a:t>Option 1: Split the 5030-5091 MHz band into separate sub-bands for Terrestrial and Satellite based C2 Link Services</a:t>
            </a:r>
          </a:p>
          <a:p>
            <a:r>
              <a:rPr lang="en-US" sz="2000" dirty="0"/>
              <a:t>Option 2: Terrestrial and Satellite based C2 Link Systems employ Compatible Transmit/Receive Time Division Duplex (TDD) operation</a:t>
            </a:r>
          </a:p>
          <a:p>
            <a:endParaRPr lang="en-US" sz="2000" dirty="0"/>
          </a:p>
          <a:p>
            <a:endParaRPr lang="en-US" sz="2000" dirty="0"/>
          </a:p>
          <a:p>
            <a:pPr lvl="1"/>
            <a:endParaRPr lang="en-US" sz="1600" dirty="0"/>
          </a:p>
          <a:p>
            <a:pPr lvl="1"/>
            <a:endParaRPr lang="en-US" sz="1600" dirty="0"/>
          </a:p>
        </p:txBody>
      </p:sp>
      <p:sp>
        <p:nvSpPr>
          <p:cNvPr id="4" name="TextBox 3">
            <a:extLst>
              <a:ext uri="{FF2B5EF4-FFF2-40B4-BE49-F238E27FC236}">
                <a16:creationId xmlns:a16="http://schemas.microsoft.com/office/drawing/2014/main" id="{186B72D7-351C-3E37-65DD-F12F67AC8BC3}"/>
              </a:ext>
            </a:extLst>
          </p:cNvPr>
          <p:cNvSpPr txBox="1"/>
          <p:nvPr/>
        </p:nvSpPr>
        <p:spPr>
          <a:xfrm>
            <a:off x="302953" y="6400800"/>
            <a:ext cx="8577541" cy="369332"/>
          </a:xfrm>
          <a:prstGeom prst="rect">
            <a:avLst/>
          </a:prstGeom>
          <a:solidFill>
            <a:srgbClr val="FFFF00"/>
          </a:solidFill>
        </p:spPr>
        <p:txBody>
          <a:bodyPr wrap="none" rtlCol="0">
            <a:spAutoFit/>
          </a:bodyPr>
          <a:lstStyle/>
          <a:p>
            <a:r>
              <a:rPr lang="en-US" dirty="0"/>
              <a:t>Both Option 1 and Option 2 would require updates to the Terrestrial RTCA DO-362A MOPS</a:t>
            </a:r>
          </a:p>
        </p:txBody>
      </p:sp>
    </p:spTree>
    <p:extLst>
      <p:ext uri="{BB962C8B-B14F-4D97-AF65-F5344CB8AC3E}">
        <p14:creationId xmlns:p14="http://schemas.microsoft.com/office/powerpoint/2010/main" val="2228366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E3EDD-5567-3CFD-3679-43F6A940E6B0}"/>
              </a:ext>
            </a:extLst>
          </p:cNvPr>
          <p:cNvSpPr>
            <a:spLocks noGrp="1"/>
          </p:cNvSpPr>
          <p:nvPr>
            <p:ph type="title"/>
          </p:nvPr>
        </p:nvSpPr>
        <p:spPr>
          <a:xfrm>
            <a:off x="192333" y="54038"/>
            <a:ext cx="8577541" cy="568128"/>
          </a:xfrm>
        </p:spPr>
        <p:txBody>
          <a:bodyPr>
            <a:noAutofit/>
          </a:bodyPr>
          <a:lstStyle/>
          <a:p>
            <a:r>
              <a:rPr lang="en-US" sz="3600" b="1" dirty="0"/>
              <a:t>Split 5030-5091 MHz Band  (Option 1)</a:t>
            </a:r>
          </a:p>
        </p:txBody>
      </p:sp>
      <p:sp>
        <p:nvSpPr>
          <p:cNvPr id="3" name="Content Placeholder 2">
            <a:extLst>
              <a:ext uri="{FF2B5EF4-FFF2-40B4-BE49-F238E27FC236}">
                <a16:creationId xmlns:a16="http://schemas.microsoft.com/office/drawing/2014/main" id="{2D313121-DB19-9CCE-00D5-42ED64400B87}"/>
              </a:ext>
            </a:extLst>
          </p:cNvPr>
          <p:cNvSpPr>
            <a:spLocks noGrp="1"/>
          </p:cNvSpPr>
          <p:nvPr>
            <p:ph idx="1"/>
          </p:nvPr>
        </p:nvSpPr>
        <p:spPr>
          <a:xfrm>
            <a:off x="374126" y="622166"/>
            <a:ext cx="8339216" cy="6181796"/>
          </a:xfrm>
        </p:spPr>
        <p:txBody>
          <a:bodyPr>
            <a:normAutofit fontScale="92500" lnSpcReduction="10000"/>
          </a:bodyPr>
          <a:lstStyle/>
          <a:p>
            <a:r>
              <a:rPr lang="en-US" sz="2000" dirty="0"/>
              <a:t>Separate sub-bands with less than 30 MHz of spectrum each for Terrestrial and Satellite based C2 Link Services</a:t>
            </a:r>
          </a:p>
          <a:p>
            <a:r>
              <a:rPr lang="en-US" sz="2000" dirty="0"/>
              <a:t>Terrestrial and Satcom C2 Link Systems would be able to use their own non-compatible Transmit/Receive TDD Operation</a:t>
            </a:r>
          </a:p>
          <a:p>
            <a:pPr lvl="1"/>
            <a:r>
              <a:rPr lang="en-US" sz="1600" dirty="0"/>
              <a:t>Optimum TDD Frame Duration for Terrestrial services is 50ms Frame with 4 ms guard time and 23ms available for forward and reverse link TX bursts each (DO-362A)</a:t>
            </a:r>
          </a:p>
          <a:p>
            <a:pPr lvl="1"/>
            <a:r>
              <a:rPr lang="en-US" sz="1600" dirty="0"/>
              <a:t>Optimum TDD Frame Duration for geostationary Satellite-based services with </a:t>
            </a:r>
            <a:r>
              <a:rPr lang="en-US" sz="1600" dirty="0">
                <a:latin typeface="Calibri" panose="020F0502020204030204" pitchFamily="34" charset="0"/>
                <a:cs typeface="Calibri" panose="020F0502020204030204" pitchFamily="34" charset="0"/>
              </a:rPr>
              <a:t>±70⁰ latitude &amp; ±63⁰ longitude coverage </a:t>
            </a:r>
            <a:r>
              <a:rPr lang="en-US" sz="1600" dirty="0"/>
              <a:t>is 260ms with 21.4ms guard time and 119.3ms for forward and reverse link TX bursts each (EUROCAE White paper)</a:t>
            </a:r>
          </a:p>
          <a:p>
            <a:r>
              <a:rPr lang="en-US" sz="2000" dirty="0"/>
              <a:t>Each system would employ an RF bandpass filter with less than 25 MHz bandwidth to reduce unwanted emissions into the other system’s band by at least 20 dB </a:t>
            </a:r>
          </a:p>
          <a:p>
            <a:pPr lvl="1"/>
            <a:r>
              <a:rPr lang="en-US" sz="1800" dirty="0"/>
              <a:t>Reduces minimum vertical and horizontal separation by a factor of 10</a:t>
            </a:r>
          </a:p>
          <a:p>
            <a:pPr lvl="1"/>
            <a:r>
              <a:rPr lang="en-US" sz="1800" dirty="0"/>
              <a:t>Size and weight of RF filter may preclude use of C2 Link System on smaller RPA</a:t>
            </a:r>
          </a:p>
          <a:p>
            <a:pPr lvl="1"/>
            <a:r>
              <a:rPr lang="en-US" sz="1800" dirty="0"/>
              <a:t>How much spectrum to assign to Terrestrial and Satellite services must decided before any system is fielded – hard to recall fielded equipment via airworthiness directive if spectrum assignment is changed later </a:t>
            </a:r>
          </a:p>
          <a:p>
            <a:pPr lvl="1"/>
            <a:r>
              <a:rPr lang="en-US" sz="1800" dirty="0"/>
              <a:t>Frequency guard band needed between Terrestrial &amp; Satcom sub-bands – reduced usable spectrum </a:t>
            </a:r>
          </a:p>
          <a:p>
            <a:pPr lvl="1"/>
            <a:r>
              <a:rPr lang="en-US" sz="1800" dirty="0"/>
              <a:t>Terrestrial spectrum may need to be split between spectrum for Non Network Supported (NNS) C2 Link Systems and spectrum for terrestrial Network Supported Services (NSS)</a:t>
            </a:r>
          </a:p>
          <a:p>
            <a:pPr lvl="2"/>
            <a:r>
              <a:rPr lang="en-US" sz="1600" dirty="0"/>
              <a:t>Must decide if NNS and NSS should use the same TDD Frame structure or if it is desirable to allow NSS to use non RTCA standard by using frequency guard bands between NNS and NSS – further reduction in usable spectrum</a:t>
            </a:r>
          </a:p>
          <a:p>
            <a:pPr lvl="1"/>
            <a:endParaRPr lang="en-US" sz="1600" dirty="0"/>
          </a:p>
          <a:p>
            <a:pPr lvl="1"/>
            <a:endParaRPr lang="en-US" sz="1600" dirty="0"/>
          </a:p>
        </p:txBody>
      </p:sp>
    </p:spTree>
    <p:extLst>
      <p:ext uri="{BB962C8B-B14F-4D97-AF65-F5344CB8AC3E}">
        <p14:creationId xmlns:p14="http://schemas.microsoft.com/office/powerpoint/2010/main" val="243110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A54F7-7D9A-3B6B-7E9A-53FB70C92379}"/>
              </a:ext>
            </a:extLst>
          </p:cNvPr>
          <p:cNvSpPr>
            <a:spLocks noGrp="1"/>
          </p:cNvSpPr>
          <p:nvPr>
            <p:ph type="title"/>
          </p:nvPr>
        </p:nvSpPr>
        <p:spPr>
          <a:xfrm>
            <a:off x="628650" y="159392"/>
            <a:ext cx="7886700" cy="746620"/>
          </a:xfrm>
        </p:spPr>
        <p:txBody>
          <a:bodyPr>
            <a:normAutofit/>
          </a:bodyPr>
          <a:lstStyle/>
          <a:p>
            <a:r>
              <a:rPr lang="en-US" sz="3600" dirty="0"/>
              <a:t>C-Band RF Bandpass Filter Specs</a:t>
            </a:r>
          </a:p>
        </p:txBody>
      </p:sp>
      <p:pic>
        <p:nvPicPr>
          <p:cNvPr id="4" name="Picture 3">
            <a:extLst>
              <a:ext uri="{FF2B5EF4-FFF2-40B4-BE49-F238E27FC236}">
                <a16:creationId xmlns:a16="http://schemas.microsoft.com/office/drawing/2014/main" id="{700B7B8A-FB09-C869-B7FD-DA710569ECE2}"/>
              </a:ext>
            </a:extLst>
          </p:cNvPr>
          <p:cNvPicPr>
            <a:picLocks noChangeAspect="1"/>
          </p:cNvPicPr>
          <p:nvPr/>
        </p:nvPicPr>
        <p:blipFill rotWithShape="1">
          <a:blip r:embed="rId2"/>
          <a:srcRect l="22660" t="16203" r="33303" b="4292"/>
          <a:stretch/>
        </p:blipFill>
        <p:spPr>
          <a:xfrm>
            <a:off x="3266876" y="989901"/>
            <a:ext cx="5084366" cy="5163422"/>
          </a:xfrm>
          <a:prstGeom prst="rect">
            <a:avLst/>
          </a:prstGeom>
        </p:spPr>
      </p:pic>
      <p:sp>
        <p:nvSpPr>
          <p:cNvPr id="5" name="TextBox 4">
            <a:extLst>
              <a:ext uri="{FF2B5EF4-FFF2-40B4-BE49-F238E27FC236}">
                <a16:creationId xmlns:a16="http://schemas.microsoft.com/office/drawing/2014/main" id="{9E9F595B-F387-1CFA-CC5F-543C545140FB}"/>
              </a:ext>
            </a:extLst>
          </p:cNvPr>
          <p:cNvSpPr txBox="1"/>
          <p:nvPr/>
        </p:nvSpPr>
        <p:spPr>
          <a:xfrm>
            <a:off x="293614" y="1543570"/>
            <a:ext cx="1946247" cy="923330"/>
          </a:xfrm>
          <a:prstGeom prst="rect">
            <a:avLst/>
          </a:prstGeom>
          <a:noFill/>
        </p:spPr>
        <p:txBody>
          <a:bodyPr wrap="square" rtlCol="0">
            <a:spAutoFit/>
          </a:bodyPr>
          <a:lstStyle/>
          <a:p>
            <a:r>
              <a:rPr lang="en-US" dirty="0"/>
              <a:t>Note maximum RF power handling capability</a:t>
            </a:r>
          </a:p>
        </p:txBody>
      </p:sp>
      <p:cxnSp>
        <p:nvCxnSpPr>
          <p:cNvPr id="7" name="Straight Arrow Connector 6">
            <a:extLst>
              <a:ext uri="{FF2B5EF4-FFF2-40B4-BE49-F238E27FC236}">
                <a16:creationId xmlns:a16="http://schemas.microsoft.com/office/drawing/2014/main" id="{52EE5AA1-F899-941F-6A50-928636E12A28}"/>
              </a:ext>
            </a:extLst>
          </p:cNvPr>
          <p:cNvCxnSpPr>
            <a:cxnSpLocks/>
            <a:stCxn id="5" idx="3"/>
          </p:cNvCxnSpPr>
          <p:nvPr/>
        </p:nvCxnSpPr>
        <p:spPr>
          <a:xfrm>
            <a:off x="2239861" y="2005235"/>
            <a:ext cx="2332139" cy="6708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78D37B7-EDF1-F603-5B4D-046D4D25B0D2}"/>
              </a:ext>
            </a:extLst>
          </p:cNvPr>
          <p:cNvSpPr txBox="1"/>
          <p:nvPr/>
        </p:nvSpPr>
        <p:spPr>
          <a:xfrm>
            <a:off x="310393" y="3658996"/>
            <a:ext cx="3397541" cy="2031325"/>
          </a:xfrm>
          <a:prstGeom prst="rect">
            <a:avLst/>
          </a:prstGeom>
          <a:noFill/>
        </p:spPr>
        <p:txBody>
          <a:bodyPr wrap="square" rtlCol="0">
            <a:spAutoFit/>
          </a:bodyPr>
          <a:lstStyle/>
          <a:p>
            <a:r>
              <a:rPr lang="en-US" dirty="0"/>
              <a:t>Weight depends on operating temperature range</a:t>
            </a:r>
          </a:p>
          <a:p>
            <a:endParaRPr lang="en-US" dirty="0"/>
          </a:p>
          <a:p>
            <a:r>
              <a:rPr lang="en-US" dirty="0"/>
              <a:t>Weight increases by factor of 3 when temperature range is outside 15⁰C-35⁰C</a:t>
            </a:r>
          </a:p>
          <a:p>
            <a:endParaRPr lang="en-US" dirty="0"/>
          </a:p>
        </p:txBody>
      </p:sp>
      <p:sp>
        <p:nvSpPr>
          <p:cNvPr id="12" name="TextBox 11">
            <a:extLst>
              <a:ext uri="{FF2B5EF4-FFF2-40B4-BE49-F238E27FC236}">
                <a16:creationId xmlns:a16="http://schemas.microsoft.com/office/drawing/2014/main" id="{323A7358-B542-7753-5E18-4865D2EB27A9}"/>
              </a:ext>
            </a:extLst>
          </p:cNvPr>
          <p:cNvSpPr txBox="1"/>
          <p:nvPr/>
        </p:nvSpPr>
        <p:spPr>
          <a:xfrm>
            <a:off x="1283515" y="6367244"/>
            <a:ext cx="6313460" cy="369332"/>
          </a:xfrm>
          <a:prstGeom prst="rect">
            <a:avLst/>
          </a:prstGeom>
          <a:solidFill>
            <a:srgbClr val="FFFF00"/>
          </a:solidFill>
        </p:spPr>
        <p:txBody>
          <a:bodyPr wrap="none" rtlCol="0">
            <a:spAutoFit/>
          </a:bodyPr>
          <a:lstStyle/>
          <a:p>
            <a:r>
              <a:rPr lang="en-US" dirty="0">
                <a:solidFill>
                  <a:srgbClr val="C00000"/>
                </a:solidFill>
              </a:rPr>
              <a:t>Note that Qualification Testing and TSO must include the RF Filter</a:t>
            </a:r>
          </a:p>
        </p:txBody>
      </p:sp>
    </p:spTree>
    <p:extLst>
      <p:ext uri="{BB962C8B-B14F-4D97-AF65-F5344CB8AC3E}">
        <p14:creationId xmlns:p14="http://schemas.microsoft.com/office/powerpoint/2010/main" val="3590809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E3EDD-5567-3CFD-3679-43F6A940E6B0}"/>
              </a:ext>
            </a:extLst>
          </p:cNvPr>
          <p:cNvSpPr>
            <a:spLocks noGrp="1"/>
          </p:cNvSpPr>
          <p:nvPr>
            <p:ph type="title"/>
          </p:nvPr>
        </p:nvSpPr>
        <p:spPr>
          <a:xfrm>
            <a:off x="362138" y="54038"/>
            <a:ext cx="8781862" cy="416742"/>
          </a:xfrm>
        </p:spPr>
        <p:txBody>
          <a:bodyPr>
            <a:noAutofit/>
          </a:bodyPr>
          <a:lstStyle/>
          <a:p>
            <a:r>
              <a:rPr lang="en-US" sz="3600" b="1" dirty="0"/>
              <a:t>Compatible Transmit/Receive TDD (Option2)</a:t>
            </a:r>
          </a:p>
        </p:txBody>
      </p:sp>
      <p:sp>
        <p:nvSpPr>
          <p:cNvPr id="3" name="Content Placeholder 2">
            <a:extLst>
              <a:ext uri="{FF2B5EF4-FFF2-40B4-BE49-F238E27FC236}">
                <a16:creationId xmlns:a16="http://schemas.microsoft.com/office/drawing/2014/main" id="{2D313121-DB19-9CCE-00D5-42ED64400B87}"/>
              </a:ext>
            </a:extLst>
          </p:cNvPr>
          <p:cNvSpPr>
            <a:spLocks noGrp="1"/>
          </p:cNvSpPr>
          <p:nvPr>
            <p:ph idx="1"/>
          </p:nvPr>
        </p:nvSpPr>
        <p:spPr>
          <a:xfrm>
            <a:off x="698740" y="595223"/>
            <a:ext cx="8218924" cy="6142007"/>
          </a:xfrm>
        </p:spPr>
        <p:txBody>
          <a:bodyPr>
            <a:normAutofit fontScale="92500"/>
          </a:bodyPr>
          <a:lstStyle/>
          <a:p>
            <a:r>
              <a:rPr lang="en-US" sz="2000" dirty="0"/>
              <a:t>Terrestrial and Satcom C2 Link Systems would use the same TDD Frame Structure i.e., same frame duration, forward link and reverse link data TX burst duration and same time guards between forward and reverse link TX bursts)</a:t>
            </a:r>
          </a:p>
          <a:p>
            <a:pPr lvl="1"/>
            <a:r>
              <a:rPr lang="en-US" sz="1600" dirty="0"/>
              <a:t>Time would need to allow up to 21.4ms of delay spread to support satellite C2 Link systems with </a:t>
            </a:r>
            <a:r>
              <a:rPr lang="en-US" sz="1600" dirty="0">
                <a:latin typeface="Calibri" panose="020F0502020204030204" pitchFamily="34" charset="0"/>
                <a:cs typeface="Calibri" panose="020F0502020204030204" pitchFamily="34" charset="0"/>
              </a:rPr>
              <a:t>±70⁰ latitude &amp; longitude coverage</a:t>
            </a:r>
          </a:p>
          <a:p>
            <a:pPr lvl="1"/>
            <a:r>
              <a:rPr lang="en-US" sz="1600" dirty="0">
                <a:latin typeface="Calibri" panose="020F0502020204030204" pitchFamily="34" charset="0"/>
                <a:cs typeface="Calibri" panose="020F0502020204030204" pitchFamily="34" charset="0"/>
              </a:rPr>
              <a:t>TDD Frame duration would need to allow support of ATC VHF Voice relay by Terrestrial C2 Link Systems – the maximum one-way latency of terrestrial C2 Links must be less than 87ms </a:t>
            </a:r>
          </a:p>
          <a:p>
            <a:r>
              <a:rPr lang="en-US" sz="2000" dirty="0">
                <a:latin typeface="Calibri" panose="020F0502020204030204" pitchFamily="34" charset="0"/>
                <a:cs typeface="Calibri" panose="020F0502020204030204" pitchFamily="34" charset="0"/>
              </a:rPr>
              <a:t>TDD Frame Durations of 130, 86.67, 65, and 52 ms with guard times of approximately 20 ms are possible</a:t>
            </a:r>
          </a:p>
          <a:p>
            <a:pPr lvl="1"/>
            <a:r>
              <a:rPr lang="en-US" sz="1600" dirty="0">
                <a:latin typeface="Calibri" panose="020F0502020204030204" pitchFamily="34" charset="0"/>
                <a:cs typeface="Calibri" panose="020F0502020204030204" pitchFamily="34" charset="0"/>
              </a:rPr>
              <a:t>A TDD Frame Duration of 130 ms is the best compromise – greater Channel Utilization</a:t>
            </a:r>
          </a:p>
          <a:p>
            <a:pPr lvl="1"/>
            <a:r>
              <a:rPr lang="en-US" sz="1600" dirty="0">
                <a:latin typeface="Calibri" panose="020F0502020204030204" pitchFamily="34" charset="0"/>
                <a:cs typeface="Calibri" panose="020F0502020204030204" pitchFamily="34" charset="0"/>
              </a:rPr>
              <a:t>The forward and reverse link TX burst duration must be divided into 10 TX Slots to ensure the maximum latency of a terrestrial C2 Link is less than 87ms</a:t>
            </a:r>
          </a:p>
          <a:p>
            <a:r>
              <a:rPr lang="en-US" sz="2000" dirty="0">
                <a:latin typeface="Calibri" panose="020F0502020204030204" pitchFamily="34" charset="0"/>
                <a:cs typeface="Calibri" panose="020F0502020204030204" pitchFamily="34" charset="0"/>
              </a:rPr>
              <a:t>Compatible TDD structure benefits</a:t>
            </a:r>
          </a:p>
          <a:p>
            <a:pPr lvl="1"/>
            <a:r>
              <a:rPr lang="en-US" sz="1600" dirty="0">
                <a:latin typeface="Calibri" panose="020F0502020204030204" pitchFamily="34" charset="0"/>
                <a:cs typeface="Calibri" panose="020F0502020204030204" pitchFamily="34" charset="0"/>
              </a:rPr>
              <a:t>No minimum separation between RPA</a:t>
            </a:r>
          </a:p>
          <a:p>
            <a:pPr lvl="2"/>
            <a:r>
              <a:rPr lang="en-US" sz="1400" dirty="0">
                <a:latin typeface="Calibri" panose="020F0502020204030204" pitchFamily="34" charset="0"/>
                <a:cs typeface="Calibri" panose="020F0502020204030204" pitchFamily="34" charset="0"/>
              </a:rPr>
              <a:t>Installation and simultaneous operation of Terrestrial and Satcom C2 Link Systems on same RPA is possible</a:t>
            </a:r>
          </a:p>
          <a:p>
            <a:pPr lvl="1"/>
            <a:r>
              <a:rPr lang="en-US" sz="1600" dirty="0">
                <a:latin typeface="Calibri" panose="020F0502020204030204" pitchFamily="34" charset="0"/>
                <a:cs typeface="Calibri" panose="020F0502020204030204" pitchFamily="34" charset="0"/>
              </a:rPr>
              <a:t>Spectrum assignment flexibility</a:t>
            </a:r>
          </a:p>
          <a:p>
            <a:pPr lvl="2"/>
            <a:r>
              <a:rPr lang="en-US" sz="1400" dirty="0">
                <a:latin typeface="Calibri" panose="020F0502020204030204" pitchFamily="34" charset="0"/>
                <a:cs typeface="Calibri" panose="020F0502020204030204" pitchFamily="34" charset="0"/>
              </a:rPr>
              <a:t>No guard bands between different types of services</a:t>
            </a:r>
          </a:p>
          <a:p>
            <a:pPr lvl="2"/>
            <a:r>
              <a:rPr lang="en-US" sz="1400" dirty="0">
                <a:latin typeface="Calibri" panose="020F0502020204030204" pitchFamily="34" charset="0"/>
                <a:cs typeface="Calibri" panose="020F0502020204030204" pitchFamily="34" charset="0"/>
              </a:rPr>
              <a:t>All RPA classes would be able to employ the 5030-5091 MHz band</a:t>
            </a:r>
          </a:p>
          <a:p>
            <a:pPr lvl="1"/>
            <a:r>
              <a:rPr lang="en-US" sz="1800" dirty="0">
                <a:latin typeface="Calibri" panose="020F0502020204030204" pitchFamily="34" charset="0"/>
                <a:cs typeface="Calibri" panose="020F0502020204030204" pitchFamily="34" charset="0"/>
              </a:rPr>
              <a:t>Spectrum sharing</a:t>
            </a:r>
          </a:p>
          <a:p>
            <a:r>
              <a:rPr lang="en-US" sz="2000" dirty="0">
                <a:latin typeface="Calibri" panose="020F0502020204030204" pitchFamily="34" charset="0"/>
                <a:cs typeface="Calibri" panose="020F0502020204030204" pitchFamily="34" charset="0"/>
              </a:rPr>
              <a:t>Option 2 is more desirable </a:t>
            </a:r>
          </a:p>
          <a:p>
            <a:pPr lvl="1"/>
            <a:r>
              <a:rPr lang="en-US" sz="1800" dirty="0">
                <a:latin typeface="Calibri" panose="020F0502020204030204" pitchFamily="34" charset="0"/>
                <a:cs typeface="Calibri" panose="020F0502020204030204" pitchFamily="34" charset="0"/>
              </a:rPr>
              <a:t> But which option makes more efficient use of spectrum?</a:t>
            </a:r>
            <a:endParaRPr lang="en-US" sz="1800" dirty="0"/>
          </a:p>
          <a:p>
            <a:pPr lvl="1"/>
            <a:endParaRPr lang="en-US" sz="1600" dirty="0"/>
          </a:p>
        </p:txBody>
      </p:sp>
    </p:spTree>
    <p:extLst>
      <p:ext uri="{BB962C8B-B14F-4D97-AF65-F5344CB8AC3E}">
        <p14:creationId xmlns:p14="http://schemas.microsoft.com/office/powerpoint/2010/main" val="1867695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8AE26-8B1D-4BE2-0CD7-B3584AD04A04}"/>
              </a:ext>
            </a:extLst>
          </p:cNvPr>
          <p:cNvSpPr>
            <a:spLocks noGrp="1"/>
          </p:cNvSpPr>
          <p:nvPr>
            <p:ph type="title"/>
          </p:nvPr>
        </p:nvSpPr>
        <p:spPr>
          <a:xfrm>
            <a:off x="-1" y="60329"/>
            <a:ext cx="9144001" cy="701672"/>
          </a:xfrm>
        </p:spPr>
        <p:txBody>
          <a:bodyPr>
            <a:normAutofit/>
          </a:bodyPr>
          <a:lstStyle/>
          <a:p>
            <a:r>
              <a:rPr lang="en-US" sz="2800" b="1" dirty="0"/>
              <a:t>TDD Frame with One &amp; Four Slots for Forward &amp; Reverse Links</a:t>
            </a:r>
          </a:p>
        </p:txBody>
      </p:sp>
      <p:pic>
        <p:nvPicPr>
          <p:cNvPr id="4" name="Picture 3">
            <a:extLst>
              <a:ext uri="{FF2B5EF4-FFF2-40B4-BE49-F238E27FC236}">
                <a16:creationId xmlns:a16="http://schemas.microsoft.com/office/drawing/2014/main" id="{7F7E8B53-5B02-8444-EE32-7F59B6502881}"/>
              </a:ext>
            </a:extLst>
          </p:cNvPr>
          <p:cNvPicPr>
            <a:picLocks noChangeAspect="1"/>
          </p:cNvPicPr>
          <p:nvPr/>
        </p:nvPicPr>
        <p:blipFill rotWithShape="1">
          <a:blip r:embed="rId2"/>
          <a:srcRect l="11316" t="13142" r="20439" b="9334"/>
          <a:stretch/>
        </p:blipFill>
        <p:spPr>
          <a:xfrm>
            <a:off x="1467851" y="1652666"/>
            <a:ext cx="7507705" cy="4797260"/>
          </a:xfrm>
          <a:prstGeom prst="rect">
            <a:avLst/>
          </a:prstGeom>
        </p:spPr>
      </p:pic>
      <p:sp>
        <p:nvSpPr>
          <p:cNvPr id="5" name="TextBox 4">
            <a:extLst>
              <a:ext uri="{FF2B5EF4-FFF2-40B4-BE49-F238E27FC236}">
                <a16:creationId xmlns:a16="http://schemas.microsoft.com/office/drawing/2014/main" id="{19D609C2-A99E-C370-33DF-B331646F1C1C}"/>
              </a:ext>
            </a:extLst>
          </p:cNvPr>
          <p:cNvSpPr txBox="1"/>
          <p:nvPr/>
        </p:nvSpPr>
        <p:spPr>
          <a:xfrm>
            <a:off x="32089" y="2261939"/>
            <a:ext cx="1644312" cy="1200329"/>
          </a:xfrm>
          <a:prstGeom prst="rect">
            <a:avLst/>
          </a:prstGeom>
          <a:noFill/>
        </p:spPr>
        <p:txBody>
          <a:bodyPr wrap="square" rtlCol="0">
            <a:spAutoFit/>
          </a:bodyPr>
          <a:lstStyle/>
          <a:p>
            <a:r>
              <a:rPr lang="en-US" dirty="0"/>
              <a:t>One Slot for Forward Link &amp; One Slot for Reverse Link</a:t>
            </a:r>
          </a:p>
        </p:txBody>
      </p:sp>
      <p:sp>
        <p:nvSpPr>
          <p:cNvPr id="6" name="TextBox 5">
            <a:extLst>
              <a:ext uri="{FF2B5EF4-FFF2-40B4-BE49-F238E27FC236}">
                <a16:creationId xmlns:a16="http://schemas.microsoft.com/office/drawing/2014/main" id="{FA8AB9AC-3557-1390-4164-A8EC40C80795}"/>
              </a:ext>
            </a:extLst>
          </p:cNvPr>
          <p:cNvSpPr txBox="1"/>
          <p:nvPr/>
        </p:nvSpPr>
        <p:spPr>
          <a:xfrm>
            <a:off x="32090" y="4716380"/>
            <a:ext cx="1644312" cy="1200329"/>
          </a:xfrm>
          <a:prstGeom prst="rect">
            <a:avLst/>
          </a:prstGeom>
          <a:noFill/>
        </p:spPr>
        <p:txBody>
          <a:bodyPr wrap="square" rtlCol="0">
            <a:spAutoFit/>
          </a:bodyPr>
          <a:lstStyle/>
          <a:p>
            <a:r>
              <a:rPr lang="en-US" dirty="0"/>
              <a:t>Four Slots for Forward Link &amp; Four Slots for Reverse Link</a:t>
            </a:r>
          </a:p>
        </p:txBody>
      </p:sp>
    </p:spTree>
    <p:extLst>
      <p:ext uri="{BB962C8B-B14F-4D97-AF65-F5344CB8AC3E}">
        <p14:creationId xmlns:p14="http://schemas.microsoft.com/office/powerpoint/2010/main" val="1121616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E3EDD-5567-3CFD-3679-43F6A940E6B0}"/>
              </a:ext>
            </a:extLst>
          </p:cNvPr>
          <p:cNvSpPr>
            <a:spLocks noGrp="1"/>
          </p:cNvSpPr>
          <p:nvPr>
            <p:ph type="title"/>
          </p:nvPr>
        </p:nvSpPr>
        <p:spPr>
          <a:xfrm>
            <a:off x="0" y="54038"/>
            <a:ext cx="9144000" cy="538964"/>
          </a:xfrm>
        </p:spPr>
        <p:txBody>
          <a:bodyPr>
            <a:noAutofit/>
          </a:bodyPr>
          <a:lstStyle/>
          <a:p>
            <a:r>
              <a:rPr lang="en-US" sz="4000" b="1" dirty="0"/>
              <a:t>Spectrum Use Efficiency Considerations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D313121-DB19-9CCE-00D5-42ED64400B87}"/>
                  </a:ext>
                </a:extLst>
              </p:cNvPr>
              <p:cNvSpPr>
                <a:spLocks noGrp="1"/>
              </p:cNvSpPr>
              <p:nvPr>
                <p:ph idx="1"/>
              </p:nvPr>
            </p:nvSpPr>
            <p:spPr>
              <a:xfrm>
                <a:off x="109058" y="650656"/>
                <a:ext cx="9034942" cy="3237742"/>
              </a:xfrm>
            </p:spPr>
            <p:txBody>
              <a:bodyPr>
                <a:normAutofit/>
              </a:bodyPr>
              <a:lstStyle/>
              <a:p>
                <a:r>
                  <a:rPr lang="en-US" sz="1800" dirty="0">
                    <a:latin typeface="Calibri" panose="020F0502020204030204" pitchFamily="34" charset="0"/>
                    <a:cs typeface="Calibri" panose="020F0502020204030204" pitchFamily="34" charset="0"/>
                  </a:rPr>
                  <a:t>Spectrum Use Efficiency = Useful Frequency Band x Useful Channel Time x Spectrum Sharing</a:t>
                </a:r>
                <a:endParaRPr lang="en-US" sz="2000" dirty="0">
                  <a:cs typeface="Calibri" panose="020F0502020204030204" pitchFamily="34" charset="0"/>
                </a:endParaRPr>
              </a:p>
              <a:p>
                <a:r>
                  <a:rPr lang="en-US" sz="2000" dirty="0">
                    <a:cs typeface="Calibri" panose="020F0502020204030204" pitchFamily="34" charset="0"/>
                  </a:rPr>
                  <a:t>Spectrum Use Efficiency = </a:t>
                </a:r>
                <a14:m>
                  <m:oMath xmlns:m="http://schemas.openxmlformats.org/officeDocument/2006/math">
                    <m:d>
                      <m:dPr>
                        <m:begChr m:val="["/>
                        <m:endChr m:val="]"/>
                        <m:ctrlPr>
                          <a:rPr lang="en-US" sz="2000" b="0" i="1" smtClean="0">
                            <a:latin typeface="Cambria Math" panose="02040503050406030204" pitchFamily="18" charset="0"/>
                            <a:cs typeface="Calibri" panose="020F0502020204030204" pitchFamily="34" charset="0"/>
                          </a:rPr>
                        </m:ctrlPr>
                      </m:dPr>
                      <m:e>
                        <m:r>
                          <a:rPr lang="en-US" sz="2000" b="0" i="1" smtClean="0">
                            <a:latin typeface="Cambria Math" panose="02040503050406030204" pitchFamily="18" charset="0"/>
                            <a:cs typeface="Calibri" panose="020F0502020204030204" pitchFamily="34" charset="0"/>
                          </a:rPr>
                          <m:t>1 −</m:t>
                        </m:r>
                        <m:f>
                          <m:fPr>
                            <m:ctrlPr>
                              <a:rPr lang="en-US" sz="2000" b="0" i="1" smtClean="0">
                                <a:latin typeface="Cambria Math" panose="02040503050406030204" pitchFamily="18" charset="0"/>
                                <a:cs typeface="Calibri" panose="020F0502020204030204" pitchFamily="34" charset="0"/>
                              </a:rPr>
                            </m:ctrlPr>
                          </m:fPr>
                          <m:num>
                            <m:r>
                              <a:rPr lang="en-US" sz="2000" b="0" i="1" smtClean="0">
                                <a:latin typeface="Cambria Math" panose="02040503050406030204" pitchFamily="18" charset="0"/>
                                <a:cs typeface="Calibri" panose="020F0502020204030204" pitchFamily="34" charset="0"/>
                              </a:rPr>
                              <m:t>∆</m:t>
                            </m:r>
                            <m:r>
                              <a:rPr lang="en-US" sz="2000" b="0" i="1" smtClean="0">
                                <a:latin typeface="Cambria Math" panose="02040503050406030204" pitchFamily="18" charset="0"/>
                                <a:cs typeface="Calibri" panose="020F0502020204030204" pitchFamily="34" charset="0"/>
                              </a:rPr>
                              <m:t>𝐹</m:t>
                            </m:r>
                          </m:num>
                          <m:den>
                            <m:r>
                              <a:rPr lang="en-US" sz="2000" b="0" i="1" smtClean="0">
                                <a:latin typeface="Cambria Math" panose="02040503050406030204" pitchFamily="18" charset="0"/>
                                <a:cs typeface="Calibri" panose="020F0502020204030204" pitchFamily="34" charset="0"/>
                              </a:rPr>
                              <m:t>𝐵</m:t>
                            </m:r>
                          </m:den>
                        </m:f>
                        <m:r>
                          <a:rPr lang="en-US" sz="2000" b="0" i="1" smtClean="0">
                            <a:latin typeface="Cambria Math" panose="02040503050406030204" pitchFamily="18" charset="0"/>
                            <a:cs typeface="Calibri" panose="020F0502020204030204" pitchFamily="34" charset="0"/>
                          </a:rPr>
                          <m:t> </m:t>
                        </m:r>
                      </m:e>
                    </m:d>
                    <m:r>
                      <a:rPr lang="en-US" sz="2000" b="0" i="1" smtClean="0">
                        <a:latin typeface="Cambria Math" panose="02040503050406030204" pitchFamily="18" charset="0"/>
                        <a:cs typeface="Calibri" panose="020F0502020204030204" pitchFamily="34" charset="0"/>
                      </a:rPr>
                      <m:t>𝑥</m:t>
                    </m:r>
                    <m:r>
                      <a:rPr lang="en-US" sz="2000" b="0" i="1" smtClean="0">
                        <a:latin typeface="Cambria Math" panose="02040503050406030204" pitchFamily="18" charset="0"/>
                        <a:cs typeface="Calibri" panose="020F0502020204030204" pitchFamily="34" charset="0"/>
                      </a:rPr>
                      <m:t> </m:t>
                    </m:r>
                    <m:d>
                      <m:dPr>
                        <m:begChr m:val="["/>
                        <m:endChr m:val="]"/>
                        <m:ctrlPr>
                          <a:rPr lang="en-US" sz="2000" b="0" i="1" smtClean="0">
                            <a:latin typeface="Cambria Math" panose="02040503050406030204" pitchFamily="18" charset="0"/>
                            <a:cs typeface="Calibri" panose="020F0502020204030204" pitchFamily="34" charset="0"/>
                          </a:rPr>
                        </m:ctrlPr>
                      </m:dPr>
                      <m:e>
                        <m:r>
                          <a:rPr lang="en-US" sz="2000" b="0" i="1" smtClean="0">
                            <a:latin typeface="Cambria Math" panose="02040503050406030204" pitchFamily="18" charset="0"/>
                            <a:cs typeface="Calibri" panose="020F0502020204030204" pitchFamily="34" charset="0"/>
                          </a:rPr>
                          <m:t>1 −</m:t>
                        </m:r>
                        <m:f>
                          <m:fPr>
                            <m:ctrlPr>
                              <a:rPr lang="en-US" sz="2000" b="0" i="1" smtClean="0">
                                <a:latin typeface="Cambria Math" panose="02040503050406030204" pitchFamily="18" charset="0"/>
                                <a:cs typeface="Calibri" panose="020F0502020204030204" pitchFamily="34" charset="0"/>
                              </a:rPr>
                            </m:ctrlPr>
                          </m:fPr>
                          <m:num>
                            <m:r>
                              <a:rPr lang="en-US" sz="2000" b="0" i="1" smtClean="0">
                                <a:latin typeface="Cambria Math" panose="02040503050406030204" pitchFamily="18" charset="0"/>
                                <a:cs typeface="Calibri" panose="020F0502020204030204" pitchFamily="34" charset="0"/>
                              </a:rPr>
                              <m:t>∆</m:t>
                            </m:r>
                            <m:r>
                              <a:rPr lang="en-US" sz="2000" b="0" i="1" smtClean="0">
                                <a:latin typeface="Cambria Math" panose="02040503050406030204" pitchFamily="18" charset="0"/>
                                <a:cs typeface="Calibri" panose="020F0502020204030204" pitchFamily="34" charset="0"/>
                              </a:rPr>
                              <m:t>𝑇</m:t>
                            </m:r>
                          </m:num>
                          <m:den>
                            <m:sSub>
                              <m:sSubPr>
                                <m:ctrlPr>
                                  <a:rPr lang="en-US" sz="2000" b="0" i="1" smtClean="0">
                                    <a:latin typeface="Cambria Math" panose="02040503050406030204" pitchFamily="18" charset="0"/>
                                    <a:cs typeface="Calibri" panose="020F0502020204030204" pitchFamily="34" charset="0"/>
                                  </a:rPr>
                                </m:ctrlPr>
                              </m:sSubPr>
                              <m:e>
                                <m:r>
                                  <a:rPr lang="en-US" sz="2000" b="0" i="1" smtClean="0">
                                    <a:latin typeface="Cambria Math" panose="02040503050406030204" pitchFamily="18" charset="0"/>
                                    <a:cs typeface="Calibri" panose="020F0502020204030204" pitchFamily="34" charset="0"/>
                                  </a:rPr>
                                  <m:t>𝑇</m:t>
                                </m:r>
                              </m:e>
                              <m:sub>
                                <m:r>
                                  <a:rPr lang="en-US" sz="2000" b="0" i="1" smtClean="0">
                                    <a:latin typeface="Cambria Math" panose="02040503050406030204" pitchFamily="18" charset="0"/>
                                    <a:cs typeface="Calibri" panose="020F0502020204030204" pitchFamily="34" charset="0"/>
                                  </a:rPr>
                                  <m:t>𝐹</m:t>
                                </m:r>
                              </m:sub>
                            </m:sSub>
                          </m:den>
                        </m:f>
                      </m:e>
                    </m:d>
                  </m:oMath>
                </a14:m>
                <a:r>
                  <a:rPr lang="en-US" sz="1600" dirty="0"/>
                  <a:t> x Spectrum Sharing Factor</a:t>
                </a:r>
              </a:p>
              <a:p>
                <a:endParaRPr lang="en-US" sz="1600" dirty="0"/>
              </a:p>
              <a:p>
                <a:r>
                  <a:rPr lang="en-US" sz="1600" dirty="0"/>
                  <a:t>B = Total spectrum available = 61 MHz</a:t>
                </a:r>
              </a:p>
              <a:p>
                <a:r>
                  <a:rPr lang="en-US" sz="1600" dirty="0">
                    <a:latin typeface="Calibri" panose="020F0502020204030204" pitchFamily="34" charset="0"/>
                    <a:cs typeface="Calibri" panose="020F0502020204030204" pitchFamily="34" charset="0"/>
                  </a:rPr>
                  <a:t>∆F = unused spectrum reserved for guard bands to protect services outside the 5030-5091 MHz band and to protect services within the band with incompatible TDD operation if any</a:t>
                </a:r>
              </a:p>
              <a:p>
                <a:r>
                  <a:rPr lang="en-US" sz="1600" dirty="0">
                    <a:latin typeface="Calibri" panose="020F0502020204030204" pitchFamily="34" charset="0"/>
                    <a:cs typeface="Calibri" panose="020F0502020204030204" pitchFamily="34" charset="0"/>
                  </a:rPr>
                  <a:t>∆T = guard times required to allow for propagation delay spread and transmit/receive switching</a:t>
                </a:r>
              </a:p>
              <a:p>
                <a:r>
                  <a:rPr lang="en-US" sz="1600" dirty="0">
                    <a:latin typeface="Calibri" panose="020F0502020204030204" pitchFamily="34" charset="0"/>
                    <a:cs typeface="Calibri" panose="020F0502020204030204" pitchFamily="34" charset="0"/>
                  </a:rPr>
                  <a:t>T</a:t>
                </a:r>
                <a:r>
                  <a:rPr lang="en-US" sz="1600" baseline="-25000" dirty="0">
                    <a:latin typeface="Calibri" panose="020F0502020204030204" pitchFamily="34" charset="0"/>
                    <a:cs typeface="Calibri" panose="020F0502020204030204" pitchFamily="34" charset="0"/>
                  </a:rPr>
                  <a:t>F </a:t>
                </a:r>
                <a:r>
                  <a:rPr lang="en-US" sz="1600" dirty="0">
                    <a:latin typeface="Calibri" panose="020F0502020204030204" pitchFamily="34" charset="0"/>
                    <a:cs typeface="Calibri" panose="020F0502020204030204" pitchFamily="34" charset="0"/>
                  </a:rPr>
                  <a:t>= TDD Frame Duration</a:t>
                </a:r>
                <a:endParaRPr lang="en-US" sz="1600" dirty="0"/>
              </a:p>
            </p:txBody>
          </p:sp>
        </mc:Choice>
        <mc:Fallback>
          <p:sp>
            <p:nvSpPr>
              <p:cNvPr id="3" name="Content Placeholder 2">
                <a:extLst>
                  <a:ext uri="{FF2B5EF4-FFF2-40B4-BE49-F238E27FC236}">
                    <a16:creationId xmlns:a16="http://schemas.microsoft.com/office/drawing/2014/main" id="{2D313121-DB19-9CCE-00D5-42ED64400B87}"/>
                  </a:ext>
                </a:extLst>
              </p:cNvPr>
              <p:cNvSpPr>
                <a:spLocks noGrp="1" noRot="1" noChangeAspect="1" noMove="1" noResize="1" noEditPoints="1" noAdjustHandles="1" noChangeArrowheads="1" noChangeShapeType="1" noTextEdit="1"/>
              </p:cNvSpPr>
              <p:nvPr>
                <p:ph idx="1"/>
              </p:nvPr>
            </p:nvSpPr>
            <p:spPr>
              <a:xfrm>
                <a:off x="109058" y="650656"/>
                <a:ext cx="9034942" cy="3237742"/>
              </a:xfrm>
              <a:blipFill>
                <a:blip r:embed="rId2"/>
                <a:stretch>
                  <a:fillRect l="-607" t="-1883"/>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A60CD3DB-01DD-7D7D-0E2C-95DA2168A86F}"/>
              </a:ext>
            </a:extLst>
          </p:cNvPr>
          <p:cNvGrpSpPr/>
          <p:nvPr/>
        </p:nvGrpSpPr>
        <p:grpSpPr>
          <a:xfrm>
            <a:off x="6144501" y="4434798"/>
            <a:ext cx="2309587" cy="1491481"/>
            <a:chOff x="6144501" y="4434798"/>
            <a:chExt cx="2309587" cy="1491481"/>
          </a:xfrm>
        </p:grpSpPr>
        <p:sp>
          <p:nvSpPr>
            <p:cNvPr id="24" name="TextBox 23">
              <a:extLst>
                <a:ext uri="{FF2B5EF4-FFF2-40B4-BE49-F238E27FC236}">
                  <a16:creationId xmlns:a16="http://schemas.microsoft.com/office/drawing/2014/main" id="{1B1BD33E-3C24-4923-21B1-6CFFB8F1B02E}"/>
                </a:ext>
              </a:extLst>
            </p:cNvPr>
            <p:cNvSpPr txBox="1"/>
            <p:nvPr/>
          </p:nvSpPr>
          <p:spPr>
            <a:xfrm>
              <a:off x="6790268" y="4434798"/>
              <a:ext cx="1036939" cy="276999"/>
            </a:xfrm>
            <a:prstGeom prst="rect">
              <a:avLst/>
            </a:prstGeom>
            <a:noFill/>
          </p:spPr>
          <p:txBody>
            <a:bodyPr wrap="square" rtlCol="0">
              <a:spAutoFit/>
            </a:bodyPr>
            <a:lstStyle/>
            <a:p>
              <a:pPr algn="ctr"/>
              <a:r>
                <a:rPr lang="en-US" sz="1200" dirty="0"/>
                <a:t> 4 x 15 MHz</a:t>
              </a:r>
            </a:p>
          </p:txBody>
        </p:sp>
        <p:sp>
          <p:nvSpPr>
            <p:cNvPr id="7" name="Rectangle 6">
              <a:extLst>
                <a:ext uri="{FF2B5EF4-FFF2-40B4-BE49-F238E27FC236}">
                  <a16:creationId xmlns:a16="http://schemas.microsoft.com/office/drawing/2014/main" id="{DB2EBA35-1299-B025-3316-DF389ED83894}"/>
                </a:ext>
              </a:extLst>
            </p:cNvPr>
            <p:cNvSpPr/>
            <p:nvPr/>
          </p:nvSpPr>
          <p:spPr>
            <a:xfrm>
              <a:off x="6871946" y="4725453"/>
              <a:ext cx="426669" cy="914400"/>
            </a:xfrm>
            <a:prstGeom prst="rect">
              <a:avLst/>
            </a:prstGeom>
            <a:solidFill>
              <a:schemeClr val="accent6">
                <a:alpha val="50196"/>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D790EED-193B-3721-CCF1-12DAD358B2B5}"/>
                </a:ext>
              </a:extLst>
            </p:cNvPr>
            <p:cNvSpPr/>
            <p:nvPr/>
          </p:nvSpPr>
          <p:spPr>
            <a:xfrm>
              <a:off x="7311871" y="4725458"/>
              <a:ext cx="427362" cy="914400"/>
            </a:xfrm>
            <a:prstGeom prst="rect">
              <a:avLst/>
            </a:prstGeom>
            <a:solidFill>
              <a:schemeClr val="accent2">
                <a:alpha val="49804"/>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723D11B-922E-C6B2-E0A5-76193F54589F}"/>
                </a:ext>
              </a:extLst>
            </p:cNvPr>
            <p:cNvSpPr/>
            <p:nvPr/>
          </p:nvSpPr>
          <p:spPr>
            <a:xfrm>
              <a:off x="7743932" y="4717602"/>
              <a:ext cx="425784" cy="914400"/>
            </a:xfrm>
            <a:prstGeom prst="rect">
              <a:avLst/>
            </a:prstGeom>
            <a:solidFill>
              <a:schemeClr val="accent2">
                <a:lumMod val="60000"/>
                <a:lumOff val="40000"/>
                <a:alpha val="49804"/>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D99E8A7-6C8D-FD35-3259-5E6B18248586}"/>
                </a:ext>
              </a:extLst>
            </p:cNvPr>
            <p:cNvGrpSpPr/>
            <p:nvPr/>
          </p:nvGrpSpPr>
          <p:grpSpPr>
            <a:xfrm>
              <a:off x="6161185" y="5638284"/>
              <a:ext cx="2289945" cy="287995"/>
              <a:chOff x="5807863" y="2554661"/>
              <a:chExt cx="2289945" cy="287995"/>
            </a:xfrm>
          </p:grpSpPr>
          <p:sp>
            <p:nvSpPr>
              <p:cNvPr id="18" name="TextBox 17">
                <a:extLst>
                  <a:ext uri="{FF2B5EF4-FFF2-40B4-BE49-F238E27FC236}">
                    <a16:creationId xmlns:a16="http://schemas.microsoft.com/office/drawing/2014/main" id="{50A43EFF-A90C-E7B0-662B-E2E6E424BFB9}"/>
                  </a:ext>
                </a:extLst>
              </p:cNvPr>
              <p:cNvSpPr txBox="1"/>
              <p:nvPr/>
            </p:nvSpPr>
            <p:spPr>
              <a:xfrm>
                <a:off x="5807863" y="2554661"/>
                <a:ext cx="695037" cy="276999"/>
              </a:xfrm>
              <a:prstGeom prst="rect">
                <a:avLst/>
              </a:prstGeom>
              <a:noFill/>
            </p:spPr>
            <p:txBody>
              <a:bodyPr wrap="square" rtlCol="0">
                <a:spAutoFit/>
              </a:bodyPr>
              <a:lstStyle/>
              <a:p>
                <a:pPr algn="ctr"/>
                <a:r>
                  <a:rPr lang="en-US" sz="1200" dirty="0"/>
                  <a:t>5030.5</a:t>
                </a:r>
              </a:p>
            </p:txBody>
          </p:sp>
          <p:sp>
            <p:nvSpPr>
              <p:cNvPr id="19" name="TextBox 18">
                <a:extLst>
                  <a:ext uri="{FF2B5EF4-FFF2-40B4-BE49-F238E27FC236}">
                    <a16:creationId xmlns:a16="http://schemas.microsoft.com/office/drawing/2014/main" id="{6F1746FA-0094-094E-E3CF-9F9B85DACF4E}"/>
                  </a:ext>
                </a:extLst>
              </p:cNvPr>
              <p:cNvSpPr txBox="1"/>
              <p:nvPr/>
            </p:nvSpPr>
            <p:spPr>
              <a:xfrm>
                <a:off x="7473885" y="2565657"/>
                <a:ext cx="623923" cy="276999"/>
              </a:xfrm>
              <a:prstGeom prst="rect">
                <a:avLst/>
              </a:prstGeom>
              <a:noFill/>
            </p:spPr>
            <p:txBody>
              <a:bodyPr wrap="square" rtlCol="0">
                <a:spAutoFit/>
              </a:bodyPr>
              <a:lstStyle/>
              <a:p>
                <a:pPr algn="ctr"/>
                <a:r>
                  <a:rPr lang="en-US" sz="1200" dirty="0"/>
                  <a:t>5090.5</a:t>
                </a:r>
              </a:p>
            </p:txBody>
          </p:sp>
        </p:grpSp>
        <p:sp>
          <p:nvSpPr>
            <p:cNvPr id="12" name="Rectangle 11">
              <a:extLst>
                <a:ext uri="{FF2B5EF4-FFF2-40B4-BE49-F238E27FC236}">
                  <a16:creationId xmlns:a16="http://schemas.microsoft.com/office/drawing/2014/main" id="{0CBD4305-1C0F-FE5E-83E3-05EC701400A4}"/>
                </a:ext>
              </a:extLst>
            </p:cNvPr>
            <p:cNvSpPr/>
            <p:nvPr/>
          </p:nvSpPr>
          <p:spPr>
            <a:xfrm>
              <a:off x="6452457" y="4723885"/>
              <a:ext cx="421072" cy="914400"/>
            </a:xfrm>
            <a:prstGeom prst="rect">
              <a:avLst/>
            </a:prstGeom>
            <a:solidFill>
              <a:schemeClr val="accent1">
                <a:alpha val="50196"/>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47F692EC-B577-DA61-694D-E5F041E7A767}"/>
                </a:ext>
              </a:extLst>
            </p:cNvPr>
            <p:cNvSpPr/>
            <p:nvPr/>
          </p:nvSpPr>
          <p:spPr>
            <a:xfrm flipH="1">
              <a:off x="6144501" y="4725459"/>
              <a:ext cx="298243" cy="914400"/>
            </a:xfrm>
            <a:prstGeom prst="rtTriangle">
              <a:avLst/>
            </a:prstGeom>
            <a:solidFill>
              <a:schemeClr val="accent1">
                <a:alpha val="50196"/>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B1BBFF13-D2A4-CC51-6863-1DD7C44B544E}"/>
                </a:ext>
              </a:extLst>
            </p:cNvPr>
            <p:cNvSpPr/>
            <p:nvPr/>
          </p:nvSpPr>
          <p:spPr>
            <a:xfrm>
              <a:off x="8169722" y="4717601"/>
              <a:ext cx="284365" cy="914400"/>
            </a:xfrm>
            <a:prstGeom prst="rtTriangle">
              <a:avLst/>
            </a:prstGeom>
            <a:solidFill>
              <a:schemeClr val="accent2">
                <a:lumMod val="60000"/>
                <a:lumOff val="40000"/>
                <a:alpha val="50196"/>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42B7888-6EBC-E108-9ECC-E359DE489EBC}"/>
                </a:ext>
              </a:extLst>
            </p:cNvPr>
            <p:cNvSpPr txBox="1"/>
            <p:nvPr/>
          </p:nvSpPr>
          <p:spPr>
            <a:xfrm>
              <a:off x="6270514" y="4951696"/>
              <a:ext cx="2183574" cy="461665"/>
            </a:xfrm>
            <a:prstGeom prst="rect">
              <a:avLst/>
            </a:prstGeom>
            <a:noFill/>
          </p:spPr>
          <p:txBody>
            <a:bodyPr wrap="square" rtlCol="0">
              <a:spAutoFit/>
            </a:bodyPr>
            <a:lstStyle/>
            <a:p>
              <a:pPr algn="ctr"/>
              <a:r>
                <a:rPr lang="en-US" sz="1200" dirty="0"/>
                <a:t>¾ Terrestrial Sectors + </a:t>
              </a:r>
            </a:p>
            <a:p>
              <a:pPr algn="ctr"/>
              <a:r>
                <a:rPr lang="en-US" sz="1200" dirty="0"/>
                <a:t>¼ Satellite Spot Beam</a:t>
              </a:r>
            </a:p>
          </p:txBody>
        </p:sp>
      </p:grpSp>
      <p:sp>
        <p:nvSpPr>
          <p:cNvPr id="27" name="Rectangle 26">
            <a:extLst>
              <a:ext uri="{FF2B5EF4-FFF2-40B4-BE49-F238E27FC236}">
                <a16:creationId xmlns:a16="http://schemas.microsoft.com/office/drawing/2014/main" id="{20F65C82-25B0-DE2E-1DC0-692E3255E2D2}"/>
              </a:ext>
            </a:extLst>
          </p:cNvPr>
          <p:cNvSpPr/>
          <p:nvPr/>
        </p:nvSpPr>
        <p:spPr>
          <a:xfrm>
            <a:off x="4479757" y="4745955"/>
            <a:ext cx="221533" cy="914400"/>
          </a:xfrm>
          <a:prstGeom prst="rect">
            <a:avLst/>
          </a:prstGeom>
          <a:solidFill>
            <a:schemeClr val="accent6">
              <a:lumMod val="40000"/>
              <a:lumOff val="60000"/>
              <a:alpha val="49804"/>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3CEC1C2-B1E1-00E5-2F51-B15554E85CC0}"/>
              </a:ext>
            </a:extLst>
          </p:cNvPr>
          <p:cNvSpPr/>
          <p:nvPr/>
        </p:nvSpPr>
        <p:spPr>
          <a:xfrm>
            <a:off x="4255083" y="4738098"/>
            <a:ext cx="221533" cy="914400"/>
          </a:xfrm>
          <a:prstGeom prst="rect">
            <a:avLst/>
          </a:prstGeom>
          <a:solidFill>
            <a:schemeClr val="accent6">
              <a:lumMod val="40000"/>
              <a:lumOff val="60000"/>
              <a:alpha val="49804"/>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8A06057-07E5-C1DB-13A8-43E84F1F4096}"/>
              </a:ext>
            </a:extLst>
          </p:cNvPr>
          <p:cNvSpPr/>
          <p:nvPr/>
        </p:nvSpPr>
        <p:spPr>
          <a:xfrm>
            <a:off x="4030409" y="4739666"/>
            <a:ext cx="221533" cy="914400"/>
          </a:xfrm>
          <a:prstGeom prst="rect">
            <a:avLst/>
          </a:prstGeom>
          <a:solidFill>
            <a:schemeClr val="accent6">
              <a:lumMod val="40000"/>
              <a:lumOff val="60000"/>
              <a:alpha val="49804"/>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8CE640F-E521-AC59-0794-0D13FE475984}"/>
              </a:ext>
            </a:extLst>
          </p:cNvPr>
          <p:cNvSpPr/>
          <p:nvPr/>
        </p:nvSpPr>
        <p:spPr>
          <a:xfrm>
            <a:off x="3817236" y="4741234"/>
            <a:ext cx="221533" cy="914400"/>
          </a:xfrm>
          <a:prstGeom prst="rect">
            <a:avLst/>
          </a:prstGeom>
          <a:solidFill>
            <a:schemeClr val="accent6">
              <a:lumMod val="40000"/>
              <a:lumOff val="60000"/>
              <a:alpha val="49804"/>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B62BA795-8A60-BF93-986D-DDB3948EA7F0}"/>
              </a:ext>
            </a:extLst>
          </p:cNvPr>
          <p:cNvGrpSpPr/>
          <p:nvPr/>
        </p:nvGrpSpPr>
        <p:grpSpPr>
          <a:xfrm>
            <a:off x="3533702" y="5658779"/>
            <a:ext cx="2350899" cy="286427"/>
            <a:chOff x="5797243" y="2556229"/>
            <a:chExt cx="2350899" cy="286427"/>
          </a:xfrm>
        </p:grpSpPr>
        <p:sp>
          <p:nvSpPr>
            <p:cNvPr id="47" name="TextBox 46">
              <a:extLst>
                <a:ext uri="{FF2B5EF4-FFF2-40B4-BE49-F238E27FC236}">
                  <a16:creationId xmlns:a16="http://schemas.microsoft.com/office/drawing/2014/main" id="{8FFDFDEF-7E1B-9583-A3F8-9F2F9A5AA0C4}"/>
                </a:ext>
              </a:extLst>
            </p:cNvPr>
            <p:cNvSpPr txBox="1"/>
            <p:nvPr/>
          </p:nvSpPr>
          <p:spPr>
            <a:xfrm>
              <a:off x="7524219" y="2565657"/>
              <a:ext cx="623923" cy="276999"/>
            </a:xfrm>
            <a:prstGeom prst="rect">
              <a:avLst/>
            </a:prstGeom>
            <a:noFill/>
          </p:spPr>
          <p:txBody>
            <a:bodyPr wrap="square" rtlCol="0">
              <a:spAutoFit/>
            </a:bodyPr>
            <a:lstStyle/>
            <a:p>
              <a:pPr algn="ctr"/>
              <a:r>
                <a:rPr lang="en-US" sz="1200" dirty="0"/>
                <a:t>5090.5</a:t>
              </a:r>
            </a:p>
          </p:txBody>
        </p:sp>
        <p:sp>
          <p:nvSpPr>
            <p:cNvPr id="48" name="TextBox 47">
              <a:extLst>
                <a:ext uri="{FF2B5EF4-FFF2-40B4-BE49-F238E27FC236}">
                  <a16:creationId xmlns:a16="http://schemas.microsoft.com/office/drawing/2014/main" id="{7ED6C752-D93F-5650-D8C9-8F6098C6672F}"/>
                </a:ext>
              </a:extLst>
            </p:cNvPr>
            <p:cNvSpPr txBox="1"/>
            <p:nvPr/>
          </p:nvSpPr>
          <p:spPr>
            <a:xfrm>
              <a:off x="5797243" y="2556229"/>
              <a:ext cx="667726" cy="276999"/>
            </a:xfrm>
            <a:prstGeom prst="rect">
              <a:avLst/>
            </a:prstGeom>
            <a:noFill/>
          </p:spPr>
          <p:txBody>
            <a:bodyPr wrap="square" rtlCol="0">
              <a:spAutoFit/>
            </a:bodyPr>
            <a:lstStyle/>
            <a:p>
              <a:pPr algn="ctr"/>
              <a:r>
                <a:rPr lang="en-US" sz="1200" dirty="0"/>
                <a:t>5030.5</a:t>
              </a:r>
            </a:p>
          </p:txBody>
        </p:sp>
      </p:grpSp>
      <p:sp>
        <p:nvSpPr>
          <p:cNvPr id="33" name="Rectangle 32">
            <a:extLst>
              <a:ext uri="{FF2B5EF4-FFF2-40B4-BE49-F238E27FC236}">
                <a16:creationId xmlns:a16="http://schemas.microsoft.com/office/drawing/2014/main" id="{000025D2-9DE3-309F-2063-2E0F0D07600C}"/>
              </a:ext>
            </a:extLst>
          </p:cNvPr>
          <p:cNvSpPr/>
          <p:nvPr/>
        </p:nvSpPr>
        <p:spPr>
          <a:xfrm>
            <a:off x="4695007" y="4744385"/>
            <a:ext cx="221533" cy="914400"/>
          </a:xfrm>
          <a:prstGeom prst="rect">
            <a:avLst/>
          </a:prstGeom>
          <a:solidFill>
            <a:srgbClr val="F8CBAD">
              <a:alpha val="49804"/>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3">
            <a:extLst>
              <a:ext uri="{FF2B5EF4-FFF2-40B4-BE49-F238E27FC236}">
                <a16:creationId xmlns:a16="http://schemas.microsoft.com/office/drawing/2014/main" id="{03BD961D-E9D0-4FC8-F26B-8E33CC0C17C8}"/>
              </a:ext>
            </a:extLst>
          </p:cNvPr>
          <p:cNvSpPr/>
          <p:nvPr/>
        </p:nvSpPr>
        <p:spPr>
          <a:xfrm flipH="1">
            <a:off x="3519250" y="4744386"/>
            <a:ext cx="292231" cy="914400"/>
          </a:xfrm>
          <a:prstGeom prst="rtTriangle">
            <a:avLst/>
          </a:prstGeom>
          <a:solidFill>
            <a:schemeClr val="accent6">
              <a:lumMod val="40000"/>
              <a:lumOff val="60000"/>
              <a:alpha val="50196"/>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34">
            <a:extLst>
              <a:ext uri="{FF2B5EF4-FFF2-40B4-BE49-F238E27FC236}">
                <a16:creationId xmlns:a16="http://schemas.microsoft.com/office/drawing/2014/main" id="{AC0B2A1B-CFC0-CADA-EEFD-1A9416A87FAF}"/>
              </a:ext>
            </a:extLst>
          </p:cNvPr>
          <p:cNvSpPr/>
          <p:nvPr/>
        </p:nvSpPr>
        <p:spPr>
          <a:xfrm>
            <a:off x="5590567" y="4745955"/>
            <a:ext cx="284365" cy="914400"/>
          </a:xfrm>
          <a:prstGeom prst="rtTriangle">
            <a:avLst/>
          </a:prstGeom>
          <a:solidFill>
            <a:schemeClr val="accent2">
              <a:lumMod val="40000"/>
              <a:lumOff val="60000"/>
              <a:alpha val="50196"/>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329FB33C-D6BD-1E56-E6F1-90DFEDD62B7B}"/>
              </a:ext>
            </a:extLst>
          </p:cNvPr>
          <p:cNvGrpSpPr/>
          <p:nvPr/>
        </p:nvGrpSpPr>
        <p:grpSpPr>
          <a:xfrm>
            <a:off x="3793269" y="4453725"/>
            <a:ext cx="1822432" cy="278567"/>
            <a:chOff x="5953117" y="1436015"/>
            <a:chExt cx="1822432" cy="278567"/>
          </a:xfrm>
        </p:grpSpPr>
        <p:sp>
          <p:nvSpPr>
            <p:cNvPr id="44" name="TextBox 43">
              <a:extLst>
                <a:ext uri="{FF2B5EF4-FFF2-40B4-BE49-F238E27FC236}">
                  <a16:creationId xmlns:a16="http://schemas.microsoft.com/office/drawing/2014/main" id="{C65561A7-7BE8-9810-3631-D248FEF8FB51}"/>
                </a:ext>
              </a:extLst>
            </p:cNvPr>
            <p:cNvSpPr txBox="1"/>
            <p:nvPr/>
          </p:nvSpPr>
          <p:spPr>
            <a:xfrm>
              <a:off x="5953117" y="1436015"/>
              <a:ext cx="1011807" cy="276999"/>
            </a:xfrm>
            <a:prstGeom prst="rect">
              <a:avLst/>
            </a:prstGeom>
            <a:noFill/>
          </p:spPr>
          <p:txBody>
            <a:bodyPr wrap="square" rtlCol="0">
              <a:spAutoFit/>
            </a:bodyPr>
            <a:lstStyle/>
            <a:p>
              <a:pPr algn="ctr"/>
              <a:r>
                <a:rPr lang="en-US" sz="1200" dirty="0"/>
                <a:t>30 MHz</a:t>
              </a:r>
            </a:p>
          </p:txBody>
        </p:sp>
        <p:sp>
          <p:nvSpPr>
            <p:cNvPr id="45" name="TextBox 44">
              <a:extLst>
                <a:ext uri="{FF2B5EF4-FFF2-40B4-BE49-F238E27FC236}">
                  <a16:creationId xmlns:a16="http://schemas.microsoft.com/office/drawing/2014/main" id="{00F47DFD-2350-36C9-C6D5-DE5D123DF2BD}"/>
                </a:ext>
              </a:extLst>
            </p:cNvPr>
            <p:cNvSpPr txBox="1"/>
            <p:nvPr/>
          </p:nvSpPr>
          <p:spPr>
            <a:xfrm>
              <a:off x="6842268" y="1437583"/>
              <a:ext cx="933281" cy="276999"/>
            </a:xfrm>
            <a:prstGeom prst="rect">
              <a:avLst/>
            </a:prstGeom>
            <a:noFill/>
          </p:spPr>
          <p:txBody>
            <a:bodyPr wrap="square" rtlCol="0">
              <a:spAutoFit/>
            </a:bodyPr>
            <a:lstStyle/>
            <a:p>
              <a:pPr algn="ctr"/>
              <a:r>
                <a:rPr lang="en-US" sz="1200" dirty="0"/>
                <a:t>30 MHz</a:t>
              </a:r>
            </a:p>
          </p:txBody>
        </p:sp>
      </p:grpSp>
      <p:sp>
        <p:nvSpPr>
          <p:cNvPr id="38" name="TextBox 37">
            <a:extLst>
              <a:ext uri="{FF2B5EF4-FFF2-40B4-BE49-F238E27FC236}">
                <a16:creationId xmlns:a16="http://schemas.microsoft.com/office/drawing/2014/main" id="{DD71BDA8-BC93-DDFD-A989-C36DBC2DB210}"/>
              </a:ext>
            </a:extLst>
          </p:cNvPr>
          <p:cNvSpPr txBox="1"/>
          <p:nvPr/>
        </p:nvSpPr>
        <p:spPr>
          <a:xfrm>
            <a:off x="3863078" y="4989476"/>
            <a:ext cx="811632" cy="276999"/>
          </a:xfrm>
          <a:prstGeom prst="rect">
            <a:avLst/>
          </a:prstGeom>
          <a:noFill/>
        </p:spPr>
        <p:txBody>
          <a:bodyPr wrap="none" rtlCol="0">
            <a:spAutoFit/>
          </a:bodyPr>
          <a:lstStyle/>
          <a:p>
            <a:pPr algn="ctr"/>
            <a:r>
              <a:rPr lang="en-US" sz="1200" dirty="0"/>
              <a:t>Terrestrial</a:t>
            </a:r>
          </a:p>
        </p:txBody>
      </p:sp>
      <p:sp>
        <p:nvSpPr>
          <p:cNvPr id="39" name="Rectangle 38">
            <a:extLst>
              <a:ext uri="{FF2B5EF4-FFF2-40B4-BE49-F238E27FC236}">
                <a16:creationId xmlns:a16="http://schemas.microsoft.com/office/drawing/2014/main" id="{6D487A70-00BF-FE20-3567-D95D3FDF53A5}"/>
              </a:ext>
            </a:extLst>
          </p:cNvPr>
          <p:cNvSpPr/>
          <p:nvPr/>
        </p:nvSpPr>
        <p:spPr>
          <a:xfrm>
            <a:off x="4932251" y="4745953"/>
            <a:ext cx="197976" cy="914400"/>
          </a:xfrm>
          <a:prstGeom prst="rect">
            <a:avLst/>
          </a:prstGeom>
          <a:solidFill>
            <a:srgbClr val="F8CBAD">
              <a:alpha val="49804"/>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A79ABC7-E5F4-4569-D6AE-82A6F790CBC1}"/>
              </a:ext>
            </a:extLst>
          </p:cNvPr>
          <p:cNvSpPr/>
          <p:nvPr/>
        </p:nvSpPr>
        <p:spPr>
          <a:xfrm>
            <a:off x="5140014" y="4745956"/>
            <a:ext cx="223115" cy="914400"/>
          </a:xfrm>
          <a:prstGeom prst="rect">
            <a:avLst/>
          </a:prstGeom>
          <a:solidFill>
            <a:srgbClr val="F8CBAD">
              <a:alpha val="49804"/>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0A15DA1-9D84-D7E6-6571-77F07029B5C6}"/>
              </a:ext>
            </a:extLst>
          </p:cNvPr>
          <p:cNvSpPr/>
          <p:nvPr/>
        </p:nvSpPr>
        <p:spPr>
          <a:xfrm>
            <a:off x="5367456" y="4738097"/>
            <a:ext cx="223115" cy="914400"/>
          </a:xfrm>
          <a:prstGeom prst="rect">
            <a:avLst/>
          </a:prstGeom>
          <a:solidFill>
            <a:srgbClr val="F8CBAD">
              <a:alpha val="49804"/>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70EF21AD-0FD2-55CB-6904-5FE60F01120E}"/>
              </a:ext>
            </a:extLst>
          </p:cNvPr>
          <p:cNvSpPr txBox="1"/>
          <p:nvPr/>
        </p:nvSpPr>
        <p:spPr>
          <a:xfrm>
            <a:off x="4795589" y="4991048"/>
            <a:ext cx="646587" cy="276999"/>
          </a:xfrm>
          <a:prstGeom prst="rect">
            <a:avLst/>
          </a:prstGeom>
          <a:noFill/>
        </p:spPr>
        <p:txBody>
          <a:bodyPr wrap="none" rtlCol="0">
            <a:spAutoFit/>
          </a:bodyPr>
          <a:lstStyle/>
          <a:p>
            <a:pPr algn="ctr"/>
            <a:r>
              <a:rPr lang="en-US" sz="1200" dirty="0"/>
              <a:t>Satcom</a:t>
            </a:r>
          </a:p>
        </p:txBody>
      </p:sp>
      <p:grpSp>
        <p:nvGrpSpPr>
          <p:cNvPr id="52" name="Group 51">
            <a:extLst>
              <a:ext uri="{FF2B5EF4-FFF2-40B4-BE49-F238E27FC236}">
                <a16:creationId xmlns:a16="http://schemas.microsoft.com/office/drawing/2014/main" id="{4677D7A4-835D-9508-07FC-E06B8F6817C1}"/>
              </a:ext>
            </a:extLst>
          </p:cNvPr>
          <p:cNvGrpSpPr/>
          <p:nvPr/>
        </p:nvGrpSpPr>
        <p:grpSpPr>
          <a:xfrm>
            <a:off x="1122328" y="4745160"/>
            <a:ext cx="1036950" cy="914404"/>
            <a:chOff x="6036289" y="3245960"/>
            <a:chExt cx="1036950" cy="914404"/>
          </a:xfrm>
        </p:grpSpPr>
        <p:sp>
          <p:nvSpPr>
            <p:cNvPr id="74" name="Rectangle 73">
              <a:extLst>
                <a:ext uri="{FF2B5EF4-FFF2-40B4-BE49-F238E27FC236}">
                  <a16:creationId xmlns:a16="http://schemas.microsoft.com/office/drawing/2014/main" id="{6B5968C6-DDEB-8EDB-D307-1BA8E6D944B1}"/>
                </a:ext>
              </a:extLst>
            </p:cNvPr>
            <p:cNvSpPr/>
            <p:nvPr/>
          </p:nvSpPr>
          <p:spPr>
            <a:xfrm>
              <a:off x="6036289" y="3245960"/>
              <a:ext cx="751008" cy="914400"/>
            </a:xfrm>
            <a:prstGeom prst="rect">
              <a:avLst/>
            </a:prstGeom>
            <a:solidFill>
              <a:srgbClr val="C5E0B4">
                <a:alpha val="50196"/>
              </a:srgb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ight Triangle 74">
              <a:extLst>
                <a:ext uri="{FF2B5EF4-FFF2-40B4-BE49-F238E27FC236}">
                  <a16:creationId xmlns:a16="http://schemas.microsoft.com/office/drawing/2014/main" id="{860F0969-8643-A20A-7AD8-8C8B16F4FC2A}"/>
                </a:ext>
              </a:extLst>
            </p:cNvPr>
            <p:cNvSpPr/>
            <p:nvPr/>
          </p:nvSpPr>
          <p:spPr>
            <a:xfrm>
              <a:off x="6788874" y="3245964"/>
              <a:ext cx="284365" cy="914400"/>
            </a:xfrm>
            <a:prstGeom prst="rtTriangle">
              <a:avLst/>
            </a:prstGeom>
            <a:solidFill>
              <a:srgbClr val="C5E0B4">
                <a:alpha val="50196"/>
              </a:srgb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ight Triangle 72">
            <a:extLst>
              <a:ext uri="{FF2B5EF4-FFF2-40B4-BE49-F238E27FC236}">
                <a16:creationId xmlns:a16="http://schemas.microsoft.com/office/drawing/2014/main" id="{41D32AA0-0C1F-F55F-2D16-BD9B9EA6BF77}"/>
              </a:ext>
            </a:extLst>
          </p:cNvPr>
          <p:cNvSpPr/>
          <p:nvPr/>
        </p:nvSpPr>
        <p:spPr>
          <a:xfrm flipH="1">
            <a:off x="826912" y="4737310"/>
            <a:ext cx="292231" cy="914400"/>
          </a:xfrm>
          <a:prstGeom prst="rtTriangle">
            <a:avLst/>
          </a:prstGeom>
          <a:solidFill>
            <a:schemeClr val="accent6">
              <a:lumMod val="40000"/>
              <a:lumOff val="60000"/>
              <a:alpha val="50196"/>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B2447B5F-39D8-CF85-7C37-735F105225E7}"/>
              </a:ext>
            </a:extLst>
          </p:cNvPr>
          <p:cNvGrpSpPr/>
          <p:nvPr/>
        </p:nvGrpSpPr>
        <p:grpSpPr>
          <a:xfrm>
            <a:off x="1856059" y="4745163"/>
            <a:ext cx="1304036" cy="915969"/>
            <a:chOff x="5777062" y="1668544"/>
            <a:chExt cx="1304036" cy="915969"/>
          </a:xfrm>
        </p:grpSpPr>
        <p:sp>
          <p:nvSpPr>
            <p:cNvPr id="69" name="Rectangle 68">
              <a:extLst>
                <a:ext uri="{FF2B5EF4-FFF2-40B4-BE49-F238E27FC236}">
                  <a16:creationId xmlns:a16="http://schemas.microsoft.com/office/drawing/2014/main" id="{8FD76184-5760-388B-5CE0-D78EEAC6544C}"/>
                </a:ext>
              </a:extLst>
            </p:cNvPr>
            <p:cNvSpPr/>
            <p:nvPr/>
          </p:nvSpPr>
          <p:spPr>
            <a:xfrm>
              <a:off x="6048865" y="1668544"/>
              <a:ext cx="738433" cy="914400"/>
            </a:xfrm>
            <a:prstGeom prst="rect">
              <a:avLst/>
            </a:prstGeom>
            <a:solidFill>
              <a:srgbClr val="F8CBAD">
                <a:alpha val="49804"/>
              </a:srgb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ight Triangle 69">
              <a:extLst>
                <a:ext uri="{FF2B5EF4-FFF2-40B4-BE49-F238E27FC236}">
                  <a16:creationId xmlns:a16="http://schemas.microsoft.com/office/drawing/2014/main" id="{22765958-E85A-C8B4-D019-CD264B6F7785}"/>
                </a:ext>
              </a:extLst>
            </p:cNvPr>
            <p:cNvSpPr/>
            <p:nvPr/>
          </p:nvSpPr>
          <p:spPr>
            <a:xfrm flipH="1">
              <a:off x="5777062" y="1668544"/>
              <a:ext cx="284365" cy="914400"/>
            </a:xfrm>
            <a:prstGeom prst="rtTriangle">
              <a:avLst/>
            </a:prstGeom>
            <a:solidFill>
              <a:schemeClr val="accent2">
                <a:lumMod val="40000"/>
                <a:lumOff val="60000"/>
                <a:alpha val="50196"/>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ight Triangle 70">
              <a:extLst>
                <a:ext uri="{FF2B5EF4-FFF2-40B4-BE49-F238E27FC236}">
                  <a16:creationId xmlns:a16="http://schemas.microsoft.com/office/drawing/2014/main" id="{3059F890-9957-3B8F-0692-141D1421E2EF}"/>
                </a:ext>
              </a:extLst>
            </p:cNvPr>
            <p:cNvSpPr/>
            <p:nvPr/>
          </p:nvSpPr>
          <p:spPr>
            <a:xfrm>
              <a:off x="6796733" y="1670113"/>
              <a:ext cx="284365" cy="914400"/>
            </a:xfrm>
            <a:prstGeom prst="rtTriangle">
              <a:avLst/>
            </a:prstGeom>
            <a:solidFill>
              <a:schemeClr val="accent2">
                <a:lumMod val="40000"/>
                <a:lumOff val="60000"/>
                <a:alpha val="50196"/>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488F0C3B-7367-39CA-79A2-CD45F9D9DAD5}"/>
              </a:ext>
            </a:extLst>
          </p:cNvPr>
          <p:cNvGrpSpPr/>
          <p:nvPr/>
        </p:nvGrpSpPr>
        <p:grpSpPr>
          <a:xfrm>
            <a:off x="981860" y="4473354"/>
            <a:ext cx="2028878" cy="287994"/>
            <a:chOff x="5837691" y="1426588"/>
            <a:chExt cx="2028878" cy="287994"/>
          </a:xfrm>
        </p:grpSpPr>
        <p:sp>
          <p:nvSpPr>
            <p:cNvPr id="67" name="TextBox 66">
              <a:extLst>
                <a:ext uri="{FF2B5EF4-FFF2-40B4-BE49-F238E27FC236}">
                  <a16:creationId xmlns:a16="http://schemas.microsoft.com/office/drawing/2014/main" id="{4E45FD4C-4719-1561-1591-8FE9B7CAD2DD}"/>
                </a:ext>
              </a:extLst>
            </p:cNvPr>
            <p:cNvSpPr txBox="1"/>
            <p:nvPr/>
          </p:nvSpPr>
          <p:spPr>
            <a:xfrm>
              <a:off x="5837691" y="1426588"/>
              <a:ext cx="996098" cy="276999"/>
            </a:xfrm>
            <a:prstGeom prst="rect">
              <a:avLst/>
            </a:prstGeom>
            <a:noFill/>
          </p:spPr>
          <p:txBody>
            <a:bodyPr wrap="square" rtlCol="0">
              <a:spAutoFit/>
            </a:bodyPr>
            <a:lstStyle/>
            <a:p>
              <a:pPr algn="ctr"/>
              <a:r>
                <a:rPr lang="en-US" sz="1200" dirty="0"/>
                <a:t>22 MHz</a:t>
              </a:r>
            </a:p>
          </p:txBody>
        </p:sp>
        <p:sp>
          <p:nvSpPr>
            <p:cNvPr id="68" name="TextBox 67">
              <a:extLst>
                <a:ext uri="{FF2B5EF4-FFF2-40B4-BE49-F238E27FC236}">
                  <a16:creationId xmlns:a16="http://schemas.microsoft.com/office/drawing/2014/main" id="{992EAA91-0EF3-A48A-CEBE-ADFE3A0BBF3E}"/>
                </a:ext>
              </a:extLst>
            </p:cNvPr>
            <p:cNvSpPr txBox="1"/>
            <p:nvPr/>
          </p:nvSpPr>
          <p:spPr>
            <a:xfrm>
              <a:off x="6956990" y="1437583"/>
              <a:ext cx="909579" cy="276999"/>
            </a:xfrm>
            <a:prstGeom prst="rect">
              <a:avLst/>
            </a:prstGeom>
            <a:noFill/>
          </p:spPr>
          <p:txBody>
            <a:bodyPr wrap="square" rtlCol="0">
              <a:spAutoFit/>
            </a:bodyPr>
            <a:lstStyle/>
            <a:p>
              <a:pPr algn="ctr"/>
              <a:r>
                <a:rPr lang="en-US" sz="1200" dirty="0"/>
                <a:t>22 MHz</a:t>
              </a:r>
            </a:p>
          </p:txBody>
        </p:sp>
      </p:grpSp>
      <p:grpSp>
        <p:nvGrpSpPr>
          <p:cNvPr id="56" name="Group 55">
            <a:extLst>
              <a:ext uri="{FF2B5EF4-FFF2-40B4-BE49-F238E27FC236}">
                <a16:creationId xmlns:a16="http://schemas.microsoft.com/office/drawing/2014/main" id="{2947A2EE-A012-91C7-6C26-CDDBEC4FEA8C}"/>
              </a:ext>
            </a:extLst>
          </p:cNvPr>
          <p:cNvGrpSpPr/>
          <p:nvPr/>
        </p:nvGrpSpPr>
        <p:grpSpPr>
          <a:xfrm>
            <a:off x="1110533" y="5010238"/>
            <a:ext cx="1692222" cy="285922"/>
            <a:chOff x="5975791" y="1925758"/>
            <a:chExt cx="1692222" cy="285922"/>
          </a:xfrm>
        </p:grpSpPr>
        <p:sp>
          <p:nvSpPr>
            <p:cNvPr id="64" name="TextBox 63">
              <a:extLst>
                <a:ext uri="{FF2B5EF4-FFF2-40B4-BE49-F238E27FC236}">
                  <a16:creationId xmlns:a16="http://schemas.microsoft.com/office/drawing/2014/main" id="{383EE09B-9580-1647-67F2-A2B0A77BEA0A}"/>
                </a:ext>
              </a:extLst>
            </p:cNvPr>
            <p:cNvSpPr txBox="1"/>
            <p:nvPr/>
          </p:nvSpPr>
          <p:spPr>
            <a:xfrm>
              <a:off x="5975791" y="1925758"/>
              <a:ext cx="811632" cy="276999"/>
            </a:xfrm>
            <a:prstGeom prst="rect">
              <a:avLst/>
            </a:prstGeom>
            <a:noFill/>
          </p:spPr>
          <p:txBody>
            <a:bodyPr wrap="none" rtlCol="0">
              <a:spAutoFit/>
            </a:bodyPr>
            <a:lstStyle/>
            <a:p>
              <a:pPr algn="ctr"/>
              <a:r>
                <a:rPr lang="en-US" sz="1200" dirty="0"/>
                <a:t>Terrestrial</a:t>
              </a:r>
            </a:p>
          </p:txBody>
        </p:sp>
        <p:sp>
          <p:nvSpPr>
            <p:cNvPr id="65" name="TextBox 64">
              <a:extLst>
                <a:ext uri="{FF2B5EF4-FFF2-40B4-BE49-F238E27FC236}">
                  <a16:creationId xmlns:a16="http://schemas.microsoft.com/office/drawing/2014/main" id="{F0FA8A51-E29D-1EF0-C2C7-E151656925EF}"/>
                </a:ext>
              </a:extLst>
            </p:cNvPr>
            <p:cNvSpPr txBox="1"/>
            <p:nvPr/>
          </p:nvSpPr>
          <p:spPr>
            <a:xfrm>
              <a:off x="7021426" y="1934681"/>
              <a:ext cx="646587" cy="276999"/>
            </a:xfrm>
            <a:prstGeom prst="rect">
              <a:avLst/>
            </a:prstGeom>
            <a:noFill/>
          </p:spPr>
          <p:txBody>
            <a:bodyPr wrap="none" rtlCol="0">
              <a:spAutoFit/>
            </a:bodyPr>
            <a:lstStyle/>
            <a:p>
              <a:pPr algn="ctr"/>
              <a:r>
                <a:rPr lang="en-US" sz="1200" dirty="0"/>
                <a:t>Satcom</a:t>
              </a:r>
            </a:p>
          </p:txBody>
        </p:sp>
      </p:grpSp>
      <p:grpSp>
        <p:nvGrpSpPr>
          <p:cNvPr id="57" name="Group 56">
            <a:extLst>
              <a:ext uri="{FF2B5EF4-FFF2-40B4-BE49-F238E27FC236}">
                <a16:creationId xmlns:a16="http://schemas.microsoft.com/office/drawing/2014/main" id="{73785894-E965-9D8F-5304-2DA81656C2B3}"/>
              </a:ext>
            </a:extLst>
          </p:cNvPr>
          <p:cNvGrpSpPr/>
          <p:nvPr/>
        </p:nvGrpSpPr>
        <p:grpSpPr>
          <a:xfrm>
            <a:off x="784019" y="5642270"/>
            <a:ext cx="2442493" cy="287995"/>
            <a:chOff x="5649277" y="2548371"/>
            <a:chExt cx="2442493" cy="287995"/>
          </a:xfrm>
        </p:grpSpPr>
        <p:sp>
          <p:nvSpPr>
            <p:cNvPr id="61" name="TextBox 60">
              <a:extLst>
                <a:ext uri="{FF2B5EF4-FFF2-40B4-BE49-F238E27FC236}">
                  <a16:creationId xmlns:a16="http://schemas.microsoft.com/office/drawing/2014/main" id="{D3975715-6B97-6061-335E-9074A3BB1A43}"/>
                </a:ext>
              </a:extLst>
            </p:cNvPr>
            <p:cNvSpPr txBox="1"/>
            <p:nvPr/>
          </p:nvSpPr>
          <p:spPr>
            <a:xfrm>
              <a:off x="5649277" y="2548371"/>
              <a:ext cx="667726" cy="276999"/>
            </a:xfrm>
            <a:prstGeom prst="rect">
              <a:avLst/>
            </a:prstGeom>
            <a:noFill/>
          </p:spPr>
          <p:txBody>
            <a:bodyPr wrap="square" rtlCol="0">
              <a:spAutoFit/>
            </a:bodyPr>
            <a:lstStyle/>
            <a:p>
              <a:pPr algn="ctr"/>
              <a:r>
                <a:rPr lang="en-US" sz="1200" dirty="0"/>
                <a:t>5030.5</a:t>
              </a:r>
            </a:p>
          </p:txBody>
        </p:sp>
        <p:sp>
          <p:nvSpPr>
            <p:cNvPr id="62" name="TextBox 61">
              <a:extLst>
                <a:ext uri="{FF2B5EF4-FFF2-40B4-BE49-F238E27FC236}">
                  <a16:creationId xmlns:a16="http://schemas.microsoft.com/office/drawing/2014/main" id="{7C684E94-C0DA-B64D-E198-9F28A8039B1C}"/>
                </a:ext>
              </a:extLst>
            </p:cNvPr>
            <p:cNvSpPr txBox="1"/>
            <p:nvPr/>
          </p:nvSpPr>
          <p:spPr>
            <a:xfrm>
              <a:off x="7424044" y="2559367"/>
              <a:ext cx="667726" cy="276999"/>
            </a:xfrm>
            <a:prstGeom prst="rect">
              <a:avLst/>
            </a:prstGeom>
            <a:noFill/>
          </p:spPr>
          <p:txBody>
            <a:bodyPr wrap="square" rtlCol="0">
              <a:spAutoFit/>
            </a:bodyPr>
            <a:lstStyle/>
            <a:p>
              <a:pPr algn="ctr"/>
              <a:r>
                <a:rPr lang="en-US" sz="1200" dirty="0"/>
                <a:t>5090.5</a:t>
              </a:r>
            </a:p>
          </p:txBody>
        </p:sp>
      </p:grpSp>
      <p:sp>
        <p:nvSpPr>
          <p:cNvPr id="76" name="TextBox 75">
            <a:extLst>
              <a:ext uri="{FF2B5EF4-FFF2-40B4-BE49-F238E27FC236}">
                <a16:creationId xmlns:a16="http://schemas.microsoft.com/office/drawing/2014/main" id="{F528BC22-EE19-1C7B-936C-C478E4D99C16}"/>
              </a:ext>
            </a:extLst>
          </p:cNvPr>
          <p:cNvSpPr txBox="1"/>
          <p:nvPr/>
        </p:nvSpPr>
        <p:spPr>
          <a:xfrm>
            <a:off x="796955" y="6040073"/>
            <a:ext cx="1761832" cy="646331"/>
          </a:xfrm>
          <a:prstGeom prst="rect">
            <a:avLst/>
          </a:prstGeom>
          <a:noFill/>
        </p:spPr>
        <p:txBody>
          <a:bodyPr wrap="square" rtlCol="0">
            <a:spAutoFit/>
          </a:bodyPr>
          <a:lstStyle/>
          <a:p>
            <a:pPr algn="ctr"/>
            <a:r>
              <a:rPr lang="en-US" dirty="0"/>
              <a:t>Split Band with Dissimilar TDD</a:t>
            </a:r>
          </a:p>
        </p:txBody>
      </p:sp>
      <p:sp>
        <p:nvSpPr>
          <p:cNvPr id="77" name="TextBox 76">
            <a:extLst>
              <a:ext uri="{FF2B5EF4-FFF2-40B4-BE49-F238E27FC236}">
                <a16:creationId xmlns:a16="http://schemas.microsoft.com/office/drawing/2014/main" id="{701ED5E7-4306-2B1A-D3D4-DF9F9D8FB932}"/>
              </a:ext>
            </a:extLst>
          </p:cNvPr>
          <p:cNvSpPr txBox="1"/>
          <p:nvPr/>
        </p:nvSpPr>
        <p:spPr>
          <a:xfrm>
            <a:off x="3396140" y="6016304"/>
            <a:ext cx="2393663" cy="646331"/>
          </a:xfrm>
          <a:prstGeom prst="rect">
            <a:avLst/>
          </a:prstGeom>
          <a:noFill/>
        </p:spPr>
        <p:txBody>
          <a:bodyPr wrap="square" rtlCol="0">
            <a:spAutoFit/>
          </a:bodyPr>
          <a:lstStyle/>
          <a:p>
            <a:pPr algn="ctr"/>
            <a:r>
              <a:rPr lang="en-US" dirty="0"/>
              <a:t>Split Band with Compatible 130ms TDD</a:t>
            </a:r>
          </a:p>
        </p:txBody>
      </p:sp>
      <p:sp>
        <p:nvSpPr>
          <p:cNvPr id="78" name="TextBox 77">
            <a:extLst>
              <a:ext uri="{FF2B5EF4-FFF2-40B4-BE49-F238E27FC236}">
                <a16:creationId xmlns:a16="http://schemas.microsoft.com/office/drawing/2014/main" id="{B19F7911-4CF5-9039-E0C7-7F9D32ECEDEC}"/>
              </a:ext>
            </a:extLst>
          </p:cNvPr>
          <p:cNvSpPr txBox="1"/>
          <p:nvPr/>
        </p:nvSpPr>
        <p:spPr>
          <a:xfrm>
            <a:off x="6174297" y="6009313"/>
            <a:ext cx="2393663" cy="646331"/>
          </a:xfrm>
          <a:prstGeom prst="rect">
            <a:avLst/>
          </a:prstGeom>
          <a:noFill/>
        </p:spPr>
        <p:txBody>
          <a:bodyPr wrap="square" rtlCol="0">
            <a:spAutoFit/>
          </a:bodyPr>
          <a:lstStyle/>
          <a:p>
            <a:pPr algn="ctr"/>
            <a:r>
              <a:rPr lang="en-US" dirty="0"/>
              <a:t>Shared Band with Compatible 130ms TDD</a:t>
            </a:r>
          </a:p>
        </p:txBody>
      </p:sp>
      <p:sp>
        <p:nvSpPr>
          <p:cNvPr id="79" name="TextBox 78">
            <a:extLst>
              <a:ext uri="{FF2B5EF4-FFF2-40B4-BE49-F238E27FC236}">
                <a16:creationId xmlns:a16="http://schemas.microsoft.com/office/drawing/2014/main" id="{F1ED31BD-3A9A-8B51-B472-A3F31A6FD468}"/>
              </a:ext>
            </a:extLst>
          </p:cNvPr>
          <p:cNvSpPr txBox="1"/>
          <p:nvPr/>
        </p:nvSpPr>
        <p:spPr>
          <a:xfrm>
            <a:off x="1445497" y="4093827"/>
            <a:ext cx="1276440" cy="369332"/>
          </a:xfrm>
          <a:prstGeom prst="rect">
            <a:avLst/>
          </a:prstGeom>
          <a:noFill/>
        </p:spPr>
        <p:txBody>
          <a:bodyPr wrap="none" rtlCol="0">
            <a:spAutoFit/>
          </a:bodyPr>
          <a:lstStyle/>
          <a:p>
            <a:r>
              <a:rPr lang="en-US" dirty="0"/>
              <a:t>Eff </a:t>
            </a:r>
            <a:r>
              <a:rPr lang="en-US" dirty="0">
                <a:latin typeface="Calibri" panose="020F0502020204030204" pitchFamily="34" charset="0"/>
                <a:cs typeface="Calibri" panose="020F0502020204030204" pitchFamily="34" charset="0"/>
              </a:rPr>
              <a:t>≈ 67.5%</a:t>
            </a:r>
            <a:r>
              <a:rPr lang="en-US" dirty="0"/>
              <a:t> </a:t>
            </a:r>
          </a:p>
        </p:txBody>
      </p:sp>
      <p:sp>
        <p:nvSpPr>
          <p:cNvPr id="80" name="TextBox 79">
            <a:extLst>
              <a:ext uri="{FF2B5EF4-FFF2-40B4-BE49-F238E27FC236}">
                <a16:creationId xmlns:a16="http://schemas.microsoft.com/office/drawing/2014/main" id="{A27A9C6F-15A0-42C1-AF34-FBBBC8259853}"/>
              </a:ext>
            </a:extLst>
          </p:cNvPr>
          <p:cNvSpPr txBox="1"/>
          <p:nvPr/>
        </p:nvSpPr>
        <p:spPr>
          <a:xfrm>
            <a:off x="4117837" y="4078447"/>
            <a:ext cx="1109929" cy="369332"/>
          </a:xfrm>
          <a:prstGeom prst="rect">
            <a:avLst/>
          </a:prstGeom>
          <a:noFill/>
        </p:spPr>
        <p:txBody>
          <a:bodyPr wrap="square" rtlCol="0">
            <a:spAutoFit/>
          </a:bodyPr>
          <a:lstStyle/>
          <a:p>
            <a:r>
              <a:rPr lang="en-US" dirty="0"/>
              <a:t>Eff </a:t>
            </a:r>
            <a:r>
              <a:rPr lang="en-US" dirty="0">
                <a:latin typeface="Calibri" panose="020F0502020204030204" pitchFamily="34" charset="0"/>
                <a:cs typeface="Calibri" panose="020F0502020204030204" pitchFamily="34" charset="0"/>
              </a:rPr>
              <a:t>≈ 83%</a:t>
            </a:r>
            <a:r>
              <a:rPr lang="en-US" dirty="0"/>
              <a:t> </a:t>
            </a:r>
          </a:p>
        </p:txBody>
      </p:sp>
      <p:sp>
        <p:nvSpPr>
          <p:cNvPr id="81" name="TextBox 80">
            <a:extLst>
              <a:ext uri="{FF2B5EF4-FFF2-40B4-BE49-F238E27FC236}">
                <a16:creationId xmlns:a16="http://schemas.microsoft.com/office/drawing/2014/main" id="{DF1BCEF9-78F1-938D-513F-42DE8ADEB305}"/>
              </a:ext>
            </a:extLst>
          </p:cNvPr>
          <p:cNvSpPr txBox="1"/>
          <p:nvPr/>
        </p:nvSpPr>
        <p:spPr>
          <a:xfrm>
            <a:off x="6313913" y="4087997"/>
            <a:ext cx="2037224" cy="369332"/>
          </a:xfrm>
          <a:prstGeom prst="rect">
            <a:avLst/>
          </a:prstGeom>
          <a:noFill/>
        </p:spPr>
        <p:txBody>
          <a:bodyPr wrap="none" rtlCol="0">
            <a:spAutoFit/>
          </a:bodyPr>
          <a:lstStyle/>
          <a:p>
            <a:r>
              <a:rPr lang="en-US" dirty="0"/>
              <a:t>Eff </a:t>
            </a:r>
            <a:r>
              <a:rPr lang="en-US" dirty="0">
                <a:latin typeface="Calibri" panose="020F0502020204030204" pitchFamily="34" charset="0"/>
                <a:cs typeface="Calibri" panose="020F0502020204030204" pitchFamily="34" charset="0"/>
              </a:rPr>
              <a:t>≈ 145% to 166%</a:t>
            </a:r>
            <a:r>
              <a:rPr lang="en-US" dirty="0"/>
              <a:t> </a:t>
            </a:r>
          </a:p>
        </p:txBody>
      </p:sp>
    </p:spTree>
    <p:extLst>
      <p:ext uri="{BB962C8B-B14F-4D97-AF65-F5344CB8AC3E}">
        <p14:creationId xmlns:p14="http://schemas.microsoft.com/office/powerpoint/2010/main" val="3365428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DC577-5CED-F7E2-B536-0C6C1087D86B}"/>
              </a:ext>
            </a:extLst>
          </p:cNvPr>
          <p:cNvSpPr>
            <a:spLocks noGrp="1"/>
          </p:cNvSpPr>
          <p:nvPr>
            <p:ph type="title"/>
          </p:nvPr>
        </p:nvSpPr>
        <p:spPr>
          <a:xfrm>
            <a:off x="75501" y="54734"/>
            <a:ext cx="8976220" cy="901612"/>
          </a:xfrm>
        </p:spPr>
        <p:txBody>
          <a:bodyPr>
            <a:normAutofit fontScale="90000"/>
          </a:bodyPr>
          <a:lstStyle/>
          <a:p>
            <a:r>
              <a:rPr lang="en-US" sz="3600" b="1" dirty="0"/>
              <a:t>Satellite Service Spectrum Needs for Global Coverage</a:t>
            </a:r>
          </a:p>
        </p:txBody>
      </p:sp>
      <p:pic>
        <p:nvPicPr>
          <p:cNvPr id="4" name="Picture 3">
            <a:extLst>
              <a:ext uri="{FF2B5EF4-FFF2-40B4-BE49-F238E27FC236}">
                <a16:creationId xmlns:a16="http://schemas.microsoft.com/office/drawing/2014/main" id="{D3F735E4-36A4-B257-B059-E6D1CA1FF673}"/>
              </a:ext>
            </a:extLst>
          </p:cNvPr>
          <p:cNvPicPr>
            <a:picLocks noChangeAspect="1"/>
          </p:cNvPicPr>
          <p:nvPr/>
        </p:nvPicPr>
        <p:blipFill rotWithShape="1">
          <a:blip r:embed="rId2"/>
          <a:srcRect l="16056" t="22314" r="30641" b="20438"/>
          <a:stretch/>
        </p:blipFill>
        <p:spPr>
          <a:xfrm>
            <a:off x="763398" y="859590"/>
            <a:ext cx="7994708" cy="4829849"/>
          </a:xfrm>
          <a:prstGeom prst="rect">
            <a:avLst/>
          </a:prstGeom>
        </p:spPr>
      </p:pic>
      <p:sp>
        <p:nvSpPr>
          <p:cNvPr id="5" name="Oval 4">
            <a:extLst>
              <a:ext uri="{FF2B5EF4-FFF2-40B4-BE49-F238E27FC236}">
                <a16:creationId xmlns:a16="http://schemas.microsoft.com/office/drawing/2014/main" id="{7C3354BF-7FA8-1D97-9707-E4447B295B72}"/>
              </a:ext>
            </a:extLst>
          </p:cNvPr>
          <p:cNvSpPr/>
          <p:nvPr/>
        </p:nvSpPr>
        <p:spPr>
          <a:xfrm rot="19810283">
            <a:off x="2262036" y="2168756"/>
            <a:ext cx="232380" cy="350152"/>
          </a:xfrm>
          <a:prstGeom prst="ellipse">
            <a:avLst/>
          </a:prstGeom>
          <a:solidFill>
            <a:srgbClr val="8FAADC">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18BF6E0-F22E-2558-CAAF-DC12886782E4}"/>
              </a:ext>
            </a:extLst>
          </p:cNvPr>
          <p:cNvSpPr/>
          <p:nvPr/>
        </p:nvSpPr>
        <p:spPr>
          <a:xfrm rot="20629753">
            <a:off x="2414436" y="2086264"/>
            <a:ext cx="232380" cy="350152"/>
          </a:xfrm>
          <a:prstGeom prst="ellipse">
            <a:avLst/>
          </a:prstGeom>
          <a:solidFill>
            <a:srgbClr val="ED7D31">
              <a:alpha val="5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97A48EE-F2B9-F60D-CA9B-33B291996C89}"/>
              </a:ext>
            </a:extLst>
          </p:cNvPr>
          <p:cNvSpPr/>
          <p:nvPr/>
        </p:nvSpPr>
        <p:spPr>
          <a:xfrm rot="21442138">
            <a:off x="2557434" y="1912753"/>
            <a:ext cx="283578" cy="350152"/>
          </a:xfrm>
          <a:prstGeom prst="ellipse">
            <a:avLst/>
          </a:prstGeom>
          <a:solidFill>
            <a:srgbClr val="A9D18E">
              <a:alpha val="50196"/>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D970541-A159-3575-24E4-E52AECD913B9}"/>
              </a:ext>
            </a:extLst>
          </p:cNvPr>
          <p:cNvSpPr/>
          <p:nvPr/>
        </p:nvSpPr>
        <p:spPr>
          <a:xfrm rot="21442138">
            <a:off x="2384107" y="2394089"/>
            <a:ext cx="287023" cy="275209"/>
          </a:xfrm>
          <a:prstGeom prst="ellipse">
            <a:avLst/>
          </a:prstGeom>
          <a:solidFill>
            <a:srgbClr val="A9D18E">
              <a:alpha val="50196"/>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7420567-AD83-BBFA-C3D2-093403D8C714}"/>
              </a:ext>
            </a:extLst>
          </p:cNvPr>
          <p:cNvSpPr/>
          <p:nvPr/>
        </p:nvSpPr>
        <p:spPr>
          <a:xfrm rot="21442138">
            <a:off x="2561681" y="2236379"/>
            <a:ext cx="299328" cy="274643"/>
          </a:xfrm>
          <a:prstGeom prst="ellipse">
            <a:avLst/>
          </a:prstGeom>
          <a:solidFill>
            <a:srgbClr val="FFFF00">
              <a:alpha val="50196"/>
            </a:srgb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46EA9F9-AC1C-589E-45DE-72080D0BE300}"/>
              </a:ext>
            </a:extLst>
          </p:cNvPr>
          <p:cNvSpPr/>
          <p:nvPr/>
        </p:nvSpPr>
        <p:spPr>
          <a:xfrm>
            <a:off x="2766774" y="2052708"/>
            <a:ext cx="276498" cy="350152"/>
          </a:xfrm>
          <a:prstGeom prst="ellipse">
            <a:avLst/>
          </a:prstGeom>
          <a:solidFill>
            <a:srgbClr val="8FAADC">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5193820-455F-9648-594D-A2B86AEFB204}"/>
              </a:ext>
            </a:extLst>
          </p:cNvPr>
          <p:cNvSpPr/>
          <p:nvPr/>
        </p:nvSpPr>
        <p:spPr>
          <a:xfrm rot="595217">
            <a:off x="3028231" y="1970216"/>
            <a:ext cx="232380" cy="350152"/>
          </a:xfrm>
          <a:prstGeom prst="ellipse">
            <a:avLst/>
          </a:prstGeom>
          <a:solidFill>
            <a:srgbClr val="ED7D31">
              <a:alpha val="5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24CFD85-E22D-472A-3489-650EA8E00AC7}"/>
              </a:ext>
            </a:extLst>
          </p:cNvPr>
          <p:cNvSpPr/>
          <p:nvPr/>
        </p:nvSpPr>
        <p:spPr>
          <a:xfrm rot="595217">
            <a:off x="2679631" y="2427197"/>
            <a:ext cx="254604" cy="281865"/>
          </a:xfrm>
          <a:prstGeom prst="ellipse">
            <a:avLst/>
          </a:prstGeom>
          <a:solidFill>
            <a:srgbClr val="ED7D31">
              <a:alpha val="5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7C196AF-F1E4-AB02-F4E4-9B7DADDDA5D7}"/>
              </a:ext>
            </a:extLst>
          </p:cNvPr>
          <p:cNvSpPr/>
          <p:nvPr/>
        </p:nvSpPr>
        <p:spPr>
          <a:xfrm rot="21442138">
            <a:off x="2914012" y="2303208"/>
            <a:ext cx="287023" cy="275209"/>
          </a:xfrm>
          <a:prstGeom prst="ellipse">
            <a:avLst/>
          </a:prstGeom>
          <a:solidFill>
            <a:srgbClr val="A9D18E">
              <a:alpha val="50196"/>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82A7731-44BA-3E5A-55D0-8B0473B25431}"/>
              </a:ext>
            </a:extLst>
          </p:cNvPr>
          <p:cNvSpPr/>
          <p:nvPr/>
        </p:nvSpPr>
        <p:spPr>
          <a:xfrm rot="21442138">
            <a:off x="2889762" y="2557355"/>
            <a:ext cx="265181" cy="252615"/>
          </a:xfrm>
          <a:prstGeom prst="ellipse">
            <a:avLst/>
          </a:prstGeom>
          <a:solidFill>
            <a:srgbClr val="FFFF00">
              <a:alpha val="50196"/>
            </a:srgb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2024764-A571-195F-EA3C-EFB96A9D0C20}"/>
              </a:ext>
            </a:extLst>
          </p:cNvPr>
          <p:cNvSpPr/>
          <p:nvPr/>
        </p:nvSpPr>
        <p:spPr>
          <a:xfrm>
            <a:off x="2708051" y="2685352"/>
            <a:ext cx="250129" cy="243457"/>
          </a:xfrm>
          <a:prstGeom prst="ellipse">
            <a:avLst/>
          </a:prstGeom>
          <a:solidFill>
            <a:srgbClr val="8FAADC">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BA1D920-5399-AB15-B595-DEB412721E6F}"/>
              </a:ext>
            </a:extLst>
          </p:cNvPr>
          <p:cNvSpPr/>
          <p:nvPr/>
        </p:nvSpPr>
        <p:spPr>
          <a:xfrm rot="21442138">
            <a:off x="2505266" y="2575531"/>
            <a:ext cx="265181" cy="252615"/>
          </a:xfrm>
          <a:prstGeom prst="ellipse">
            <a:avLst/>
          </a:prstGeom>
          <a:solidFill>
            <a:srgbClr val="FFFF00">
              <a:alpha val="50196"/>
            </a:srgb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2E94884-FD47-6FEC-51E3-4E19459E181A}"/>
              </a:ext>
            </a:extLst>
          </p:cNvPr>
          <p:cNvSpPr/>
          <p:nvPr/>
        </p:nvSpPr>
        <p:spPr>
          <a:xfrm rot="19452354">
            <a:off x="4562020" y="2019152"/>
            <a:ext cx="232380" cy="350152"/>
          </a:xfrm>
          <a:prstGeom prst="ellipse">
            <a:avLst/>
          </a:prstGeom>
          <a:solidFill>
            <a:srgbClr val="8FAADC">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986680F-05EF-6AB3-6E37-7F8E858F716D}"/>
              </a:ext>
            </a:extLst>
          </p:cNvPr>
          <p:cNvSpPr/>
          <p:nvPr/>
        </p:nvSpPr>
        <p:spPr>
          <a:xfrm rot="19951570">
            <a:off x="4655697" y="1852770"/>
            <a:ext cx="232380" cy="350152"/>
          </a:xfrm>
          <a:prstGeom prst="ellipse">
            <a:avLst/>
          </a:prstGeom>
          <a:solidFill>
            <a:srgbClr val="ED7D31">
              <a:alpha val="5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01E9A9F-9782-1192-266B-DAD320FA91C5}"/>
              </a:ext>
            </a:extLst>
          </p:cNvPr>
          <p:cNvSpPr/>
          <p:nvPr/>
        </p:nvSpPr>
        <p:spPr>
          <a:xfrm rot="19503590">
            <a:off x="4761913" y="1632475"/>
            <a:ext cx="283578" cy="420010"/>
          </a:xfrm>
          <a:prstGeom prst="ellipse">
            <a:avLst/>
          </a:prstGeom>
          <a:solidFill>
            <a:srgbClr val="A9D18E">
              <a:alpha val="50196"/>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1CA1450-0B85-1134-FE76-FA83D7702D76}"/>
              </a:ext>
            </a:extLst>
          </p:cNvPr>
          <p:cNvSpPr/>
          <p:nvPr/>
        </p:nvSpPr>
        <p:spPr>
          <a:xfrm rot="21442138">
            <a:off x="4760997" y="2019663"/>
            <a:ext cx="299328" cy="274643"/>
          </a:xfrm>
          <a:prstGeom prst="ellipse">
            <a:avLst/>
          </a:prstGeom>
          <a:solidFill>
            <a:srgbClr val="FFFF00">
              <a:alpha val="50196"/>
            </a:srgb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EE3F696-D0A4-CF1A-5C81-58C10FDCF5A2}"/>
              </a:ext>
            </a:extLst>
          </p:cNvPr>
          <p:cNvSpPr/>
          <p:nvPr/>
        </p:nvSpPr>
        <p:spPr>
          <a:xfrm>
            <a:off x="4949312" y="1802133"/>
            <a:ext cx="270062" cy="342066"/>
          </a:xfrm>
          <a:prstGeom prst="ellipse">
            <a:avLst/>
          </a:prstGeom>
          <a:solidFill>
            <a:srgbClr val="8FAADC">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7D57934-E1B1-D15F-3599-E256A6B07654}"/>
              </a:ext>
            </a:extLst>
          </p:cNvPr>
          <p:cNvSpPr/>
          <p:nvPr/>
        </p:nvSpPr>
        <p:spPr>
          <a:xfrm rot="20296915">
            <a:off x="4997610" y="2050996"/>
            <a:ext cx="287023" cy="329888"/>
          </a:xfrm>
          <a:prstGeom prst="ellipse">
            <a:avLst/>
          </a:prstGeom>
          <a:solidFill>
            <a:srgbClr val="A9D18E">
              <a:alpha val="50196"/>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0C955A4-A8C5-4389-6E03-24EEB4F88CD9}"/>
              </a:ext>
            </a:extLst>
          </p:cNvPr>
          <p:cNvSpPr/>
          <p:nvPr/>
        </p:nvSpPr>
        <p:spPr>
          <a:xfrm rot="595217">
            <a:off x="4803446" y="2235648"/>
            <a:ext cx="254604" cy="281865"/>
          </a:xfrm>
          <a:prstGeom prst="ellipse">
            <a:avLst/>
          </a:prstGeom>
          <a:solidFill>
            <a:srgbClr val="ED7D31">
              <a:alpha val="5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294F9B6-C8F9-5A45-777F-D105FBA05309}"/>
              </a:ext>
            </a:extLst>
          </p:cNvPr>
          <p:cNvSpPr/>
          <p:nvPr/>
        </p:nvSpPr>
        <p:spPr>
          <a:xfrm rot="595217">
            <a:off x="5177712" y="1875030"/>
            <a:ext cx="254604" cy="325425"/>
          </a:xfrm>
          <a:prstGeom prst="ellipse">
            <a:avLst/>
          </a:prstGeom>
          <a:solidFill>
            <a:srgbClr val="ED7D31">
              <a:alpha val="5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F62D05E-75A5-4582-9981-54CF84B4D75F}"/>
              </a:ext>
            </a:extLst>
          </p:cNvPr>
          <p:cNvSpPr/>
          <p:nvPr/>
        </p:nvSpPr>
        <p:spPr>
          <a:xfrm>
            <a:off x="2340333" y="3177414"/>
            <a:ext cx="209213" cy="196302"/>
          </a:xfrm>
          <a:prstGeom prst="ellipse">
            <a:avLst/>
          </a:prstGeom>
          <a:solidFill>
            <a:srgbClr val="8FAADC">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94B0877-3268-D2D5-384E-B582EC04A86E}"/>
              </a:ext>
            </a:extLst>
          </p:cNvPr>
          <p:cNvSpPr/>
          <p:nvPr/>
        </p:nvSpPr>
        <p:spPr>
          <a:xfrm>
            <a:off x="2232674" y="3128478"/>
            <a:ext cx="209213" cy="196302"/>
          </a:xfrm>
          <a:prstGeom prst="ellipse">
            <a:avLst/>
          </a:prstGeom>
          <a:solidFill>
            <a:srgbClr val="FFFF00">
              <a:alpha val="49804"/>
            </a:srgb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485B299-7D6E-4DDB-C652-A829183376F4}"/>
              </a:ext>
            </a:extLst>
          </p:cNvPr>
          <p:cNvSpPr/>
          <p:nvPr/>
        </p:nvSpPr>
        <p:spPr>
          <a:xfrm>
            <a:off x="2225683" y="2953706"/>
            <a:ext cx="209213" cy="223707"/>
          </a:xfrm>
          <a:prstGeom prst="ellipse">
            <a:avLst/>
          </a:prstGeom>
          <a:solidFill>
            <a:schemeClr val="accent6">
              <a:lumMod val="60000"/>
              <a:lumOff val="40000"/>
              <a:alpha val="49804"/>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16BB392-3BAC-4C5C-6B07-8C8A6E11315D}"/>
              </a:ext>
            </a:extLst>
          </p:cNvPr>
          <p:cNvSpPr/>
          <p:nvPr/>
        </p:nvSpPr>
        <p:spPr>
          <a:xfrm>
            <a:off x="2378083" y="3022216"/>
            <a:ext cx="209213" cy="223707"/>
          </a:xfrm>
          <a:prstGeom prst="ellipse">
            <a:avLst/>
          </a:prstGeom>
          <a:solidFill>
            <a:schemeClr val="accent2">
              <a:alpha val="49804"/>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C8FCC24D-1909-1256-C5F7-7886B07950DE}"/>
              </a:ext>
            </a:extLst>
          </p:cNvPr>
          <p:cNvSpPr txBox="1"/>
          <p:nvPr/>
        </p:nvSpPr>
        <p:spPr>
          <a:xfrm>
            <a:off x="394281" y="5771625"/>
            <a:ext cx="8430937" cy="923330"/>
          </a:xfrm>
          <a:prstGeom prst="rect">
            <a:avLst/>
          </a:prstGeom>
          <a:noFill/>
        </p:spPr>
        <p:txBody>
          <a:bodyPr wrap="square" rtlCol="0">
            <a:spAutoFit/>
          </a:bodyPr>
          <a:lstStyle/>
          <a:p>
            <a:pPr marL="285750" indent="-285750">
              <a:buFont typeface="Arial" panose="020B0604020202020204" pitchFamily="34" charset="0"/>
              <a:buChar char="•"/>
            </a:pPr>
            <a:r>
              <a:rPr lang="en-US" dirty="0"/>
              <a:t>Global coverage is provided with 3 Geo Stationary satellites with spot beam antennas</a:t>
            </a:r>
          </a:p>
          <a:p>
            <a:pPr marL="285750" indent="-285750">
              <a:buFont typeface="Arial" panose="020B0604020202020204" pitchFamily="34" charset="0"/>
              <a:buChar char="•"/>
            </a:pPr>
            <a:r>
              <a:rPr lang="en-US" dirty="0"/>
              <a:t>Spectrum assigned to the satellite service is shared by the beams using a cellular pattern with frequency reuse factor of 4</a:t>
            </a:r>
          </a:p>
        </p:txBody>
      </p:sp>
    </p:spTree>
    <p:extLst>
      <p:ext uri="{BB962C8B-B14F-4D97-AF65-F5344CB8AC3E}">
        <p14:creationId xmlns:p14="http://schemas.microsoft.com/office/powerpoint/2010/main" val="32018708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72B09A9A77C4438999FF1325BEF759" ma:contentTypeVersion="0" ma:contentTypeDescription="Create a new document." ma:contentTypeScope="" ma:versionID="65bd2d6fcaa3f4ac24b296b660148a9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D0AD42-DACD-482A-B28D-864FCDE812E8}"/>
</file>

<file path=customXml/itemProps2.xml><?xml version="1.0" encoding="utf-8"?>
<ds:datastoreItem xmlns:ds="http://schemas.openxmlformats.org/officeDocument/2006/customXml" ds:itemID="{73564DD5-412F-4ED1-81AE-F934BF58DB9E}"/>
</file>

<file path=customXml/itemProps3.xml><?xml version="1.0" encoding="utf-8"?>
<ds:datastoreItem xmlns:ds="http://schemas.openxmlformats.org/officeDocument/2006/customXml" ds:itemID="{6412E5B4-E029-4922-B006-2CEB3959AEFE}"/>
</file>

<file path=docProps/app.xml><?xml version="1.0" encoding="utf-8"?>
<Properties xmlns="http://schemas.openxmlformats.org/officeDocument/2006/extended-properties" xmlns:vt="http://schemas.openxmlformats.org/officeDocument/2006/docPropsVTypes">
  <Template>Office Theme</Template>
  <TotalTime>11921</TotalTime>
  <Words>1965</Words>
  <Application>Microsoft Office PowerPoint</Application>
  <PresentationFormat>On-screen Show (4:3)</PresentationFormat>
  <Paragraphs>238</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Cambria Math</vt:lpstr>
      <vt:lpstr>Office Theme</vt:lpstr>
      <vt:lpstr>Compatibility between Terrestrial &amp; Satcom C2 Link Services Operating in the 5030-5091 MHz Band</vt:lpstr>
      <vt:lpstr>C2 Link Spectrum Allocation</vt:lpstr>
      <vt:lpstr>5030-5091 MHz Band Sharing Options</vt:lpstr>
      <vt:lpstr>Split 5030-5091 MHz Band  (Option 1)</vt:lpstr>
      <vt:lpstr>C-Band RF Bandpass Filter Specs</vt:lpstr>
      <vt:lpstr>Compatible Transmit/Receive TDD (Option2)</vt:lpstr>
      <vt:lpstr>TDD Frame with One &amp; Four Slots for Forward &amp; Reverse Links</vt:lpstr>
      <vt:lpstr>Spectrum Use Efficiency Considerations </vt:lpstr>
      <vt:lpstr>Satellite Service Spectrum Needs for Global Coverage</vt:lpstr>
      <vt:lpstr>Terrestrial/Satcom Frequency Re-Use/Sharing Concept </vt:lpstr>
      <vt:lpstr>Back-Up</vt:lpstr>
      <vt:lpstr>ITU Radio Regulations (5030-5091 MHz)</vt:lpstr>
      <vt:lpstr>Terrestrial/Satcom Mutual Interference Analysis </vt:lpstr>
      <vt:lpstr>TDD Frame Timing Constraints for Geostationary Satellites</vt:lpstr>
      <vt:lpstr>TDD Frame Time Guard Requirements for Compatible C-band Systems</vt:lpstr>
      <vt:lpstr>TDD C-band System Spectrum Usage Efficiency vs TDD Frame Duration</vt:lpstr>
    </vt:vector>
  </TitlesOfParts>
  <Company>Rockwell Collins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Near/Far Path Forward</dc:title>
  <dc:creator>Barney, George T (Tyler)</dc:creator>
  <cp:lastModifiedBy>alfonso malaga</cp:lastModifiedBy>
  <cp:revision>800</cp:revision>
  <dcterms:created xsi:type="dcterms:W3CDTF">2019-11-19T13:47:26Z</dcterms:created>
  <dcterms:modified xsi:type="dcterms:W3CDTF">2022-08-13T00:06:34Z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0x010100B372B09A9A77C4438999FF1325BEF759</vt:lpwstr>
  </property>
</Properties>
</file>