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305" r:id="rId6"/>
    <p:sldId id="293" r:id="rId7"/>
    <p:sldId id="300" r:id="rId8"/>
    <p:sldId id="301" r:id="rId9"/>
    <p:sldId id="299" r:id="rId10"/>
    <p:sldId id="302" r:id="rId11"/>
    <p:sldId id="298" r:id="rId12"/>
    <p:sldId id="303" r:id="rId13"/>
    <p:sldId id="304" r:id="rId14"/>
    <p:sldId id="258" r:id="rId1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DD9"/>
    <a:srgbClr val="020202"/>
    <a:srgbClr val="5A6870"/>
    <a:srgbClr val="006EB7"/>
    <a:srgbClr val="A2CFEF"/>
    <a:srgbClr val="8C9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47" autoAdjust="0"/>
    <p:restoredTop sz="94660"/>
  </p:normalViewPr>
  <p:slideViewPr>
    <p:cSldViewPr>
      <p:cViewPr varScale="1">
        <p:scale>
          <a:sx n="116" d="100"/>
          <a:sy n="116" d="100"/>
        </p:scale>
        <p:origin x="195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/>
          <a:lstStyle>
            <a:lvl1pPr algn="r">
              <a:defRPr sz="1200"/>
            </a:lvl1pPr>
          </a:lstStyle>
          <a:p>
            <a:fld id="{20896DAA-1568-41AD-AFF2-297EF6D0F542}" type="datetimeFigureOut">
              <a:rPr lang="en-US" smtClean="0"/>
              <a:t>8/18/2017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0" tIns="46636" rIns="93270" bIns="4663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4"/>
            <a:ext cx="5615940" cy="4187667"/>
          </a:xfrm>
          <a:prstGeom prst="rect">
            <a:avLst/>
          </a:prstGeom>
        </p:spPr>
        <p:txBody>
          <a:bodyPr vert="horz" lIns="93270" tIns="46636" rIns="93270" bIns="466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7"/>
          </a:xfrm>
          <a:prstGeom prst="rect">
            <a:avLst/>
          </a:prstGeom>
        </p:spPr>
        <p:txBody>
          <a:bodyPr vert="horz" lIns="93270" tIns="46636" rIns="93270" bIns="46636" rtlCol="0" anchor="b"/>
          <a:lstStyle>
            <a:lvl1pPr algn="r">
              <a:defRPr sz="1200"/>
            </a:lvl1pPr>
          </a:lstStyle>
          <a:p>
            <a:fld id="{555C989B-9071-4BAD-9A27-513F14EAE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4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1200"/>
          </a:xfrm>
        </p:spPr>
        <p:txBody>
          <a:bodyPr/>
          <a:lstStyle/>
          <a:p>
            <a:fld id="{08557E67-D398-4422-BB40-32FA4BBC6E1B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12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1200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B5C6-6993-48FF-A4A1-36FDFBF9F407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271"/>
            <a:ext cx="9144000" cy="581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2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68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2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3913-DCD0-4C90-BACF-02771F8799B2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B630-9BE7-423D-946F-41EAB33C0372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2FB8-B29B-4B7D-B1EE-C31AA551C846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F222-94B1-470B-9A44-439655139B9E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AF02-7E08-4F8A-A34B-579116E88558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1E3D5-E09B-4B4B-98B4-B455B53FCD45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5811-29C5-45DC-B0FC-4F3F3035FE77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A568-EEA3-453E-9A20-4D7AC324AC8C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" y="0"/>
            <a:ext cx="9121808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AC486BA-5E94-42D4-AC4D-14B6738C9D6D}" type="datetime3">
              <a:rPr lang="en-CA" smtClean="0"/>
              <a:t>18 August 2017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62"/>
          <a:stretch/>
        </p:blipFill>
        <p:spPr>
          <a:xfrm>
            <a:off x="9" y="-1"/>
            <a:ext cx="9143981" cy="83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6EB7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79DD9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A6870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68" y="1241821"/>
            <a:ext cx="8062664" cy="4104456"/>
          </a:xfrm>
        </p:spPr>
        <p:txBody>
          <a:bodyPr/>
          <a:lstStyle/>
          <a:p>
            <a:r>
              <a:rPr lang="en-CA" sz="3600" dirty="0"/>
              <a:t>Use of the Fixed Satellite Service for RPAS/UAS C2 Links -</a:t>
            </a:r>
            <a:br>
              <a:rPr lang="en-CA" sz="3600" dirty="0"/>
            </a:br>
            <a:r>
              <a:rPr lang="en-CA" sz="3600" dirty="0"/>
              <a:t>ITU-R Status Update</a:t>
            </a:r>
            <a:br>
              <a:rPr lang="en-CA" sz="3600" dirty="0"/>
            </a:br>
            <a:br>
              <a:rPr lang="en-CA" sz="3600" dirty="0"/>
            </a:br>
            <a:r>
              <a:rPr lang="en-CA" sz="3600" dirty="0"/>
              <a:t>FSMP WG/05</a:t>
            </a:r>
            <a:br>
              <a:rPr lang="en-CA" sz="3600" dirty="0"/>
            </a:br>
            <a:r>
              <a:rPr lang="en-CA" sz="3600" dirty="0"/>
              <a:t>Regional Spectrum Seminar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9240"/>
            <a:ext cx="6400800" cy="625624"/>
          </a:xfrm>
        </p:spPr>
        <p:txBody>
          <a:bodyPr>
            <a:normAutofit/>
          </a:bodyPr>
          <a:lstStyle/>
          <a:p>
            <a:r>
              <a:rPr lang="en-CA" dirty="0"/>
              <a:t>11-12 September 2017, M Neale</a:t>
            </a:r>
          </a:p>
        </p:txBody>
      </p:sp>
    </p:spTree>
    <p:extLst>
      <p:ext uri="{BB962C8B-B14F-4D97-AF65-F5344CB8AC3E}">
        <p14:creationId xmlns:p14="http://schemas.microsoft.com/office/powerpoint/2010/main" val="310776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US" sz="3200" dirty="0"/>
              <a:t>At WRC 2015 Resolution 155 was adopted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00708" y="1441594"/>
            <a:ext cx="8363272" cy="5155757"/>
          </a:xfrm>
        </p:spPr>
        <p:txBody>
          <a:bodyPr>
            <a:noAutofit/>
          </a:bodyPr>
          <a:lstStyle/>
          <a:p>
            <a:r>
              <a:rPr lang="en-US" dirty="0"/>
              <a:t>ICAO Considerations</a:t>
            </a:r>
          </a:p>
          <a:p>
            <a:pPr marL="461963" lvl="1" indent="0">
              <a:buNone/>
            </a:pPr>
            <a:r>
              <a:rPr lang="en-US" sz="1200" i="1" dirty="0"/>
              <a:t>R</a:t>
            </a:r>
            <a:r>
              <a:rPr lang="en-US" sz="1200" b="0" i="1" dirty="0"/>
              <a:t>esolves</a:t>
            </a:r>
          </a:p>
          <a:p>
            <a:pPr marL="461963" lvl="1" indent="0">
              <a:buNone/>
            </a:pPr>
            <a:endParaRPr lang="en-US" sz="1200" b="0" i="1" dirty="0"/>
          </a:p>
          <a:p>
            <a:pPr marL="457200" lvl="1" indent="0">
              <a:buNone/>
            </a:pPr>
            <a:r>
              <a:rPr lang="en-US" sz="1200" b="0" dirty="0"/>
              <a:t>11 that earth stations on board UA shall be designed and operated so as to be able to accept</a:t>
            </a:r>
          </a:p>
          <a:p>
            <a:pPr marL="457200" lvl="1" indent="0">
              <a:buNone/>
            </a:pPr>
            <a:r>
              <a:rPr lang="en-US" sz="1200" b="0" dirty="0"/>
              <a:t>the interference caused by terrestrial services operating in conformity with the Radio Regulations in</a:t>
            </a:r>
          </a:p>
          <a:p>
            <a:pPr marL="457200" lvl="1" indent="0">
              <a:buNone/>
            </a:pPr>
            <a:r>
              <a:rPr lang="en-US" sz="1200" b="0" dirty="0"/>
              <a:t>the frequency bands listed in </a:t>
            </a:r>
            <a:r>
              <a:rPr lang="en-US" sz="1200" b="0" i="1" dirty="0"/>
              <a:t>resolves </a:t>
            </a:r>
            <a:r>
              <a:rPr lang="en-US" sz="1200" b="0" dirty="0"/>
              <a:t>1 without complaints under Article </a:t>
            </a:r>
            <a:r>
              <a:rPr lang="en-US" sz="1200" dirty="0"/>
              <a:t>15</a:t>
            </a:r>
            <a:r>
              <a:rPr lang="en-US" sz="1200" b="0" dirty="0"/>
              <a:t>;</a:t>
            </a:r>
          </a:p>
          <a:p>
            <a:pPr marL="457200" lvl="1" indent="0">
              <a:buNone/>
            </a:pPr>
            <a:endParaRPr lang="en-US" sz="1200" b="0" dirty="0"/>
          </a:p>
          <a:p>
            <a:pPr marL="457200" lvl="1" indent="0">
              <a:buNone/>
            </a:pPr>
            <a:r>
              <a:rPr lang="en-US" sz="1200" b="0" dirty="0"/>
              <a:t>12 that earth stations on board UA shall be designed and operated so as to be able to operate</a:t>
            </a:r>
          </a:p>
          <a:p>
            <a:pPr marL="457200" lvl="1" indent="0">
              <a:buNone/>
            </a:pPr>
            <a:r>
              <a:rPr lang="en-US" sz="1200" b="0" dirty="0"/>
              <a:t>with interference caused by other satellite networks resulting from application of Articles </a:t>
            </a:r>
            <a:r>
              <a:rPr lang="en-US" sz="1200" dirty="0"/>
              <a:t>9 </a:t>
            </a:r>
            <a:r>
              <a:rPr lang="en-US" sz="1200" b="0" dirty="0"/>
              <a:t>and </a:t>
            </a:r>
            <a:r>
              <a:rPr lang="en-US" sz="1200" dirty="0"/>
              <a:t>11</a:t>
            </a:r>
            <a:r>
              <a:rPr lang="en-US" sz="1200" b="0" dirty="0"/>
              <a:t>;</a:t>
            </a:r>
          </a:p>
          <a:p>
            <a:pPr marL="457200" lvl="1" indent="0">
              <a:buNone/>
            </a:pPr>
            <a:endParaRPr lang="en-US" sz="1200" i="1" dirty="0"/>
          </a:p>
          <a:p>
            <a:pPr marL="457200" lvl="1" indent="0">
              <a:buNone/>
            </a:pPr>
            <a:r>
              <a:rPr lang="en-US" sz="1200" b="0" dirty="0"/>
              <a:t>18 to consider the progress obtained by ICAO in the process of preparation of SARPs for</a:t>
            </a:r>
          </a:p>
          <a:p>
            <a:pPr marL="457200" lvl="1" indent="0">
              <a:buNone/>
            </a:pPr>
            <a:r>
              <a:rPr lang="en-US" sz="1200" b="0" dirty="0"/>
              <a:t>UAS CNPC links, to review this Resolution at WRC-23, taking into account the results of the</a:t>
            </a:r>
          </a:p>
          <a:p>
            <a:pPr marL="457200" lvl="1" indent="0">
              <a:buNone/>
            </a:pPr>
            <a:r>
              <a:rPr lang="en-US" sz="1200" b="0" dirty="0"/>
              <a:t>implementation of Resolution </a:t>
            </a:r>
            <a:r>
              <a:rPr lang="en-US" sz="1200" dirty="0"/>
              <a:t>156 (WRC-15)</a:t>
            </a:r>
            <a:r>
              <a:rPr lang="en-US" sz="1200" b="0" dirty="0"/>
              <a:t>, and to take necessary actions as appropriate;</a:t>
            </a:r>
            <a:endParaRPr lang="en-US" sz="1200" b="0" i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10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603F-AEB0-46C1-B640-78B106CB2CBC}"/>
              </a:ext>
            </a:extLst>
          </p:cNvPr>
          <p:cNvSpPr txBox="1"/>
          <p:nvPr/>
        </p:nvSpPr>
        <p:spPr>
          <a:xfrm>
            <a:off x="7318648" y="2276872"/>
            <a:ext cx="14453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ICAO needs to consider harmful interference in its SARPs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ICAO should attempt to complete its FSS related SARP amendments prior to 2023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37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97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CA" sz="3200" dirty="0"/>
              <a:t>ITU-R Status Update </a:t>
            </a:r>
            <a:br>
              <a:rPr lang="en-CA" sz="3200" dirty="0"/>
            </a:br>
            <a:br>
              <a:rPr lang="en-CA" sz="3200" dirty="0"/>
            </a:br>
            <a:endParaRPr lang="en-US" sz="32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67544" y="1556792"/>
            <a:ext cx="8363272" cy="4464496"/>
          </a:xfrm>
        </p:spPr>
        <p:txBody>
          <a:bodyPr>
            <a:noAutofit/>
          </a:bodyPr>
          <a:lstStyle/>
          <a:p>
            <a:r>
              <a:rPr lang="en-US" dirty="0"/>
              <a:t>At WRC 2015 Resolution 155 was adopted</a:t>
            </a:r>
          </a:p>
          <a:p>
            <a:r>
              <a:rPr lang="en-US" dirty="0"/>
              <a:t>This presentation considers all of the </a:t>
            </a:r>
            <a:r>
              <a:rPr lang="en-US" i="1" dirty="0"/>
              <a:t>resolves</a:t>
            </a:r>
            <a:r>
              <a:rPr lang="en-US" dirty="0"/>
              <a:t> in the Resolution and discuss ITU-R’s status </a:t>
            </a:r>
          </a:p>
          <a:p>
            <a:pPr lvl="1"/>
            <a:r>
              <a:rPr lang="en-US" dirty="0"/>
              <a:t>General Considerations</a:t>
            </a:r>
          </a:p>
          <a:p>
            <a:pPr lvl="1"/>
            <a:r>
              <a:rPr lang="en-US" dirty="0"/>
              <a:t>Coordination Considerations</a:t>
            </a:r>
          </a:p>
          <a:p>
            <a:pPr lvl="1"/>
            <a:r>
              <a:rPr lang="en-US" dirty="0"/>
              <a:t>Harmful Interference Considerations</a:t>
            </a:r>
          </a:p>
          <a:p>
            <a:pPr lvl="1"/>
            <a:r>
              <a:rPr lang="en-US" dirty="0"/>
              <a:t>Non-RPAS/UAS System Protection Considerations</a:t>
            </a:r>
          </a:p>
          <a:p>
            <a:pPr lvl="1"/>
            <a:r>
              <a:rPr lang="en-US" dirty="0"/>
              <a:t>RPAS/UAS System Considerations</a:t>
            </a:r>
          </a:p>
          <a:p>
            <a:pPr lvl="1"/>
            <a:r>
              <a:rPr lang="en-US" dirty="0"/>
              <a:t>ICAO Considerations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61963" lvl="1" indent="0">
              <a:buNone/>
            </a:pPr>
            <a:endParaRPr lang="en-GB" sz="12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1730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US" sz="3200" dirty="0"/>
              <a:t>At WRC 2015 Resolution 155 was adopted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00708" y="1441595"/>
            <a:ext cx="8363272" cy="4464496"/>
          </a:xfrm>
        </p:spPr>
        <p:txBody>
          <a:bodyPr>
            <a:noAutofit/>
          </a:bodyPr>
          <a:lstStyle/>
          <a:p>
            <a:r>
              <a:rPr lang="en-US" dirty="0"/>
              <a:t>General Considerations</a:t>
            </a:r>
          </a:p>
          <a:p>
            <a:pPr marL="461963" lvl="1" indent="0">
              <a:buNone/>
            </a:pPr>
            <a:r>
              <a:rPr lang="en-US" sz="1200" b="0" i="1" dirty="0"/>
              <a:t>resolves</a:t>
            </a:r>
          </a:p>
          <a:p>
            <a:pPr marL="461963" lvl="1" indent="0">
              <a:buNone/>
            </a:pPr>
            <a:r>
              <a:rPr lang="en-US" sz="1200" b="0" dirty="0"/>
              <a:t>1 that assignments to stations of geostationary FSS satellite networks operating in the</a:t>
            </a:r>
          </a:p>
          <a:p>
            <a:pPr marL="461963" lvl="1" indent="0">
              <a:buNone/>
            </a:pPr>
            <a:r>
              <a:rPr lang="en-US" sz="1200" b="0" dirty="0"/>
              <a:t>frequency bands 10.95-11.2 GHz (space-to-Earth), 11.45-11.7 GHz (space-to-Earth), 11.7-12.2 GHz</a:t>
            </a:r>
          </a:p>
          <a:p>
            <a:pPr marL="461963" lvl="1" indent="0">
              <a:buNone/>
            </a:pPr>
            <a:r>
              <a:rPr lang="en-US" sz="1200" b="0" dirty="0"/>
              <a:t>(space-to-Earth) in Region 2, 12.2-12.5 GHz (space-to-Earth) in Region 3, 12.5-12.75 GHz (space to-</a:t>
            </a:r>
          </a:p>
          <a:p>
            <a:pPr marL="461963" lvl="1" indent="0">
              <a:buNone/>
            </a:pPr>
            <a:r>
              <a:rPr lang="en-US" sz="1200" b="0" dirty="0"/>
              <a:t>Earth) in Regions 1 and 3 and 19.7-20.2 GHz (space-to-Earth), and in the frequency bands</a:t>
            </a:r>
          </a:p>
          <a:p>
            <a:pPr marL="461963" lvl="1" indent="0">
              <a:buNone/>
            </a:pPr>
            <a:r>
              <a:rPr lang="en-US" sz="1200" b="0" dirty="0"/>
              <a:t>14-14.47 GHz (Earth-to-space) and 29.5-30.0 GHz (Earth-to-space), may be used for UAS CNPC</a:t>
            </a:r>
          </a:p>
          <a:p>
            <a:pPr marL="461963" lvl="1" indent="0">
              <a:buNone/>
            </a:pPr>
            <a:r>
              <a:rPr lang="en-US" sz="1200" b="0" dirty="0"/>
              <a:t>links in non-segregated airspace*, provided that the conditions specified in </a:t>
            </a:r>
            <a:r>
              <a:rPr lang="en-US" sz="1200" b="0" i="1" dirty="0"/>
              <a:t>resolves </a:t>
            </a:r>
            <a:r>
              <a:rPr lang="en-US" sz="1200" b="0" dirty="0"/>
              <a:t>below are met;</a:t>
            </a:r>
          </a:p>
          <a:p>
            <a:pPr marL="461963" lvl="1" indent="0">
              <a:buNone/>
            </a:pPr>
            <a:endParaRPr lang="en-US" sz="1200" b="0" dirty="0"/>
          </a:p>
          <a:p>
            <a:pPr marL="457200" lvl="1" indent="0">
              <a:buNone/>
            </a:pPr>
            <a:r>
              <a:rPr lang="en-US" sz="1200" b="0" dirty="0"/>
              <a:t>2 that earth stations in motion on board UA may communicate with the space station of a</a:t>
            </a:r>
          </a:p>
          <a:p>
            <a:pPr marL="457200" lvl="1" indent="0">
              <a:buNone/>
            </a:pPr>
            <a:r>
              <a:rPr lang="en-US" sz="1200" b="0" dirty="0"/>
              <a:t>geostationary FSS satellite network operating in the frequency bands listed in </a:t>
            </a:r>
            <a:r>
              <a:rPr lang="en-US" sz="1200" b="0" i="1" dirty="0"/>
              <a:t>resolves </a:t>
            </a:r>
            <a:r>
              <a:rPr lang="en-US" sz="1200" b="0" dirty="0"/>
              <a:t>1 above,</a:t>
            </a:r>
          </a:p>
          <a:p>
            <a:pPr marL="457200" lvl="1" indent="0">
              <a:buNone/>
            </a:pPr>
            <a:r>
              <a:rPr lang="en-US" sz="1200" b="0" dirty="0"/>
              <a:t>provided that the class of the earth station in motion on board UA is matched with the class of the</a:t>
            </a:r>
          </a:p>
          <a:p>
            <a:pPr marL="457200" lvl="1" indent="0">
              <a:buNone/>
            </a:pPr>
            <a:r>
              <a:rPr lang="en-US" sz="1200" b="0" dirty="0"/>
              <a:t>space station and that other conditions of this Resolution are met (see also </a:t>
            </a:r>
            <a:r>
              <a:rPr lang="en-US" sz="1200" b="0" i="1" dirty="0"/>
              <a:t>instructs the Director of</a:t>
            </a:r>
          </a:p>
          <a:p>
            <a:pPr marL="457200" lvl="1" indent="0">
              <a:buNone/>
            </a:pPr>
            <a:r>
              <a:rPr lang="en-US" sz="1200" b="0" i="1" dirty="0"/>
              <a:t>the Radiocommunication Bureau </a:t>
            </a:r>
            <a:r>
              <a:rPr lang="en-US" sz="1200" b="0" dirty="0"/>
              <a:t>3 below);</a:t>
            </a:r>
          </a:p>
          <a:p>
            <a:pPr marL="461963" lvl="1" indent="0">
              <a:buNone/>
            </a:pPr>
            <a:endParaRPr lang="en-US" sz="1200" dirty="0"/>
          </a:p>
          <a:p>
            <a:pPr marL="461963" lvl="1" indent="0">
              <a:buNone/>
            </a:pPr>
            <a:r>
              <a:rPr lang="en-US" sz="1200" b="0" dirty="0"/>
              <a:t>3 that the frequency bands specified in </a:t>
            </a:r>
            <a:r>
              <a:rPr lang="en-US" sz="1200" b="0" i="1" dirty="0"/>
              <a:t>resolves </a:t>
            </a:r>
            <a:r>
              <a:rPr lang="en-US" sz="1200" b="0" dirty="0"/>
              <a:t>1 shall not be used for the UAS CNPC links</a:t>
            </a:r>
          </a:p>
          <a:p>
            <a:pPr marL="461963" lvl="1" indent="0">
              <a:buNone/>
            </a:pPr>
            <a:r>
              <a:rPr lang="en-US" sz="1200" b="0" dirty="0"/>
              <a:t>before the adoption of the relevant international aeronautical standards and recommended practices</a:t>
            </a:r>
          </a:p>
          <a:p>
            <a:pPr marL="461963" lvl="1" indent="0">
              <a:buNone/>
            </a:pPr>
            <a:r>
              <a:rPr lang="en-US" sz="1200" b="0" dirty="0"/>
              <a:t>(SARPs) consistent with Article 37 of the Convention on International Civil Aviation, taking into</a:t>
            </a:r>
          </a:p>
          <a:p>
            <a:pPr marL="461963" lvl="1" indent="0">
              <a:buNone/>
            </a:pPr>
            <a:r>
              <a:rPr lang="en-US" sz="1200" b="0" dirty="0"/>
              <a:t>account </a:t>
            </a:r>
            <a:r>
              <a:rPr lang="en-US" sz="1200" b="0" i="1" dirty="0"/>
              <a:t>instructs the Director of the Radiocommunication Bureau </a:t>
            </a:r>
            <a:r>
              <a:rPr lang="en-US" sz="1200" b="0" dirty="0"/>
              <a:t>4;</a:t>
            </a:r>
            <a:endParaRPr lang="en-GB" sz="12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3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603F-AEB0-46C1-B640-78B106CB2CBC}"/>
              </a:ext>
            </a:extLst>
          </p:cNvPr>
          <p:cNvSpPr txBox="1"/>
          <p:nvPr/>
        </p:nvSpPr>
        <p:spPr>
          <a:xfrm>
            <a:off x="7366261" y="249266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Ku and Ka FSS Bands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D436CD-84D4-48D3-8CBE-B3D39FEBAD77}"/>
              </a:ext>
            </a:extLst>
          </p:cNvPr>
          <p:cNvSpPr txBox="1"/>
          <p:nvPr/>
        </p:nvSpPr>
        <p:spPr>
          <a:xfrm>
            <a:off x="7368274" y="3690086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ITU-R Bureau has created the UG class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5F0F62-8828-4F23-91B1-35FEE0DE0672}"/>
              </a:ext>
            </a:extLst>
          </p:cNvPr>
          <p:cNvSpPr txBox="1"/>
          <p:nvPr/>
        </p:nvSpPr>
        <p:spPr>
          <a:xfrm>
            <a:off x="7366261" y="4869160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ICAO RPAS Panel is developing SARPS to be Effective by 2022</a:t>
            </a:r>
          </a:p>
        </p:txBody>
      </p:sp>
    </p:spTree>
    <p:extLst>
      <p:ext uri="{BB962C8B-B14F-4D97-AF65-F5344CB8AC3E}">
        <p14:creationId xmlns:p14="http://schemas.microsoft.com/office/powerpoint/2010/main" val="3550689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US" sz="3200" dirty="0"/>
              <a:t>At WRC 2015 Resolution 155 was adopted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00708" y="1441595"/>
            <a:ext cx="8363272" cy="4464496"/>
          </a:xfrm>
        </p:spPr>
        <p:txBody>
          <a:bodyPr>
            <a:noAutofit/>
          </a:bodyPr>
          <a:lstStyle/>
          <a:p>
            <a:r>
              <a:rPr lang="en-US" dirty="0"/>
              <a:t>Coordination Considerations</a:t>
            </a:r>
          </a:p>
          <a:p>
            <a:pPr marL="461963" lvl="1" indent="0">
              <a:buNone/>
            </a:pPr>
            <a:r>
              <a:rPr lang="en-US" sz="1200" i="1" dirty="0"/>
              <a:t>r</a:t>
            </a:r>
            <a:r>
              <a:rPr lang="en-US" sz="1200" b="0" i="1" dirty="0"/>
              <a:t>esolves</a:t>
            </a:r>
          </a:p>
          <a:p>
            <a:pPr marL="457200" lvl="1" indent="0">
              <a:buNone/>
            </a:pPr>
            <a:r>
              <a:rPr lang="en-US" sz="1200" b="0" dirty="0"/>
              <a:t>4 that administrations responsible for an FSS network providing UA CNPC links shall</a:t>
            </a:r>
          </a:p>
          <a:p>
            <a:pPr marL="457200" lvl="1" indent="0">
              <a:buNone/>
            </a:pPr>
            <a:r>
              <a:rPr lang="en-US" sz="1200" b="0" dirty="0"/>
              <a:t>apply the relevant provisions of Articles </a:t>
            </a:r>
            <a:r>
              <a:rPr lang="en-US" sz="1200" dirty="0"/>
              <a:t>9 </a:t>
            </a:r>
            <a:r>
              <a:rPr lang="en-US" sz="1200" b="0" dirty="0"/>
              <a:t>(necessary provisions need to be identified or developed)</a:t>
            </a:r>
          </a:p>
          <a:p>
            <a:pPr marL="457200" lvl="1" indent="0">
              <a:buNone/>
            </a:pPr>
            <a:r>
              <a:rPr lang="en-US" sz="1200" b="0" dirty="0"/>
              <a:t>and </a:t>
            </a:r>
            <a:r>
              <a:rPr lang="en-US" sz="1200" dirty="0"/>
              <a:t>11 </a:t>
            </a:r>
            <a:r>
              <a:rPr lang="en-US" sz="1200" b="0" dirty="0"/>
              <a:t>for the relevant assignments, including, as appropriate, assignments to the corresponding</a:t>
            </a:r>
          </a:p>
          <a:p>
            <a:pPr marL="457200" lvl="1" indent="0">
              <a:buNone/>
            </a:pPr>
            <a:r>
              <a:rPr lang="en-US" sz="1200" b="0" dirty="0"/>
              <a:t>space station, specific and typical earth station and earth station in motion on board UA, including</a:t>
            </a:r>
          </a:p>
          <a:p>
            <a:pPr marL="457200" lvl="1" indent="0">
              <a:buNone/>
            </a:pPr>
            <a:r>
              <a:rPr lang="en-US" sz="1200" b="0" dirty="0"/>
              <a:t>the request for publication in BR IFIC of items referred to in </a:t>
            </a:r>
            <a:r>
              <a:rPr lang="en-US" sz="1200" b="0" i="1" dirty="0"/>
              <a:t>resolves </a:t>
            </a:r>
            <a:r>
              <a:rPr lang="en-US" sz="1200" b="0" dirty="0"/>
              <a:t>2 and the course of actions</a:t>
            </a:r>
          </a:p>
          <a:p>
            <a:pPr marL="457200" lvl="1" indent="0">
              <a:buNone/>
            </a:pPr>
            <a:r>
              <a:rPr lang="en-US" sz="1200" b="0" dirty="0"/>
              <a:t>identified in that </a:t>
            </a:r>
            <a:r>
              <a:rPr lang="en-US" sz="1200" b="0" i="1" dirty="0"/>
              <a:t>resolves </a:t>
            </a:r>
            <a:r>
              <a:rPr lang="en-US" sz="1200" b="0" dirty="0"/>
              <a:t>in order to obtain international rights and recognition as specified in</a:t>
            </a:r>
          </a:p>
          <a:p>
            <a:pPr marL="457200" lvl="1" indent="0">
              <a:buNone/>
            </a:pPr>
            <a:r>
              <a:rPr lang="en-US" sz="1200" b="0" dirty="0"/>
              <a:t>Article </a:t>
            </a:r>
            <a:r>
              <a:rPr lang="en-US" sz="1200" dirty="0"/>
              <a:t>8</a:t>
            </a:r>
            <a:r>
              <a:rPr lang="en-US" sz="1200" b="0" dirty="0"/>
              <a:t>;</a:t>
            </a:r>
          </a:p>
          <a:p>
            <a:pPr marL="457200" lvl="1" indent="0">
              <a:buNone/>
            </a:pPr>
            <a:endParaRPr lang="en-US" sz="1200" b="0" dirty="0"/>
          </a:p>
          <a:p>
            <a:pPr marL="457200" lvl="1" indent="0">
              <a:buNone/>
            </a:pPr>
            <a:r>
              <a:rPr lang="en-US" sz="1200" b="0" dirty="0"/>
              <a:t>9 that the use of assignments of a FSS satellite network for UAS CNPC links shall not</a:t>
            </a:r>
          </a:p>
          <a:p>
            <a:pPr marL="457200" lvl="1" indent="0">
              <a:buNone/>
            </a:pPr>
            <a:r>
              <a:rPr lang="en-US" sz="1200" b="0" dirty="0"/>
              <a:t>constrain other FSS satellite networks during the application of the provisions of Articles </a:t>
            </a:r>
            <a:r>
              <a:rPr lang="en-US" sz="1200" dirty="0"/>
              <a:t>9 </a:t>
            </a:r>
            <a:r>
              <a:rPr lang="en-US" sz="1200" b="0" dirty="0"/>
              <a:t>and </a:t>
            </a:r>
            <a:r>
              <a:rPr lang="en-US" sz="1200" dirty="0"/>
              <a:t>11</a:t>
            </a:r>
            <a:r>
              <a:rPr lang="en-US" sz="1200" b="0" dirty="0"/>
              <a:t>;</a:t>
            </a:r>
          </a:p>
          <a:p>
            <a:pPr marL="457200" lvl="1" indent="0">
              <a:buNone/>
            </a:pPr>
            <a:endParaRPr lang="en-US" sz="1200" b="0" dirty="0"/>
          </a:p>
          <a:p>
            <a:pPr marL="457200" lvl="1" indent="0">
              <a:buNone/>
            </a:pPr>
            <a:r>
              <a:rPr lang="en-US" sz="1200" b="0" dirty="0"/>
              <a:t>10 that the introduction of UAS CNPC links shall not result in additional coordination</a:t>
            </a:r>
          </a:p>
          <a:p>
            <a:pPr marL="457200" lvl="1" indent="0">
              <a:buNone/>
            </a:pPr>
            <a:r>
              <a:rPr lang="en-US" sz="1200" b="0" dirty="0"/>
              <a:t>constraints on terrestrial services under Articles </a:t>
            </a:r>
            <a:r>
              <a:rPr lang="en-US" sz="1200" dirty="0"/>
              <a:t>9 </a:t>
            </a:r>
            <a:r>
              <a:rPr lang="en-US" sz="1200" b="0" dirty="0"/>
              <a:t>and </a:t>
            </a:r>
            <a:r>
              <a:rPr lang="en-US" sz="1200" dirty="0"/>
              <a:t>11</a:t>
            </a:r>
            <a:r>
              <a:rPr lang="en-US" sz="1200" b="0" dirty="0"/>
              <a:t>;</a:t>
            </a:r>
            <a:endParaRPr lang="en-US" sz="1200" b="0" i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4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603F-AEB0-46C1-B640-78B106CB2CBC}"/>
              </a:ext>
            </a:extLst>
          </p:cNvPr>
          <p:cNvSpPr txBox="1"/>
          <p:nvPr/>
        </p:nvSpPr>
        <p:spPr>
          <a:xfrm>
            <a:off x="7308742" y="2016761"/>
            <a:ext cx="15837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RPAS/UAS Earth Stations (Air and Ground) are to be coordinated using the same process as other FSS networks and not be given any special status during coordination</a:t>
            </a:r>
          </a:p>
        </p:txBody>
      </p:sp>
    </p:spTree>
    <p:extLst>
      <p:ext uri="{BB962C8B-B14F-4D97-AF65-F5344CB8AC3E}">
        <p14:creationId xmlns:p14="http://schemas.microsoft.com/office/powerpoint/2010/main" val="410429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US" sz="3200" dirty="0"/>
              <a:t>At WRC 2015 Resolution 155 was adopted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00708" y="1441595"/>
            <a:ext cx="8363272" cy="4464496"/>
          </a:xfrm>
        </p:spPr>
        <p:txBody>
          <a:bodyPr>
            <a:noAutofit/>
          </a:bodyPr>
          <a:lstStyle/>
          <a:p>
            <a:r>
              <a:rPr lang="en-US" dirty="0"/>
              <a:t>Harmful Interference Considerations</a:t>
            </a:r>
          </a:p>
          <a:p>
            <a:pPr marL="461963" lvl="1" indent="0">
              <a:buNone/>
            </a:pPr>
            <a:r>
              <a:rPr lang="en-US" sz="1200" b="0" i="1" dirty="0"/>
              <a:t>resolves</a:t>
            </a:r>
          </a:p>
          <a:p>
            <a:pPr marL="457200" lvl="1" indent="0">
              <a:buNone/>
            </a:pPr>
            <a:r>
              <a:rPr lang="en-US" sz="1200" b="0" dirty="0"/>
              <a:t>13 UAS CNPC links shall: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– ensure that the use of UAS CNPC links be in accordance with the international standards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and recommended practices (SARPs) consistent with Article 37 of the Convention on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International Civil Aviation;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– take the required measures, consistent with No. </a:t>
            </a:r>
            <a:r>
              <a:rPr lang="en-US" sz="1100" dirty="0">
                <a:solidFill>
                  <a:srgbClr val="279DD9"/>
                </a:solidFill>
              </a:rPr>
              <a:t>4.10</a:t>
            </a:r>
            <a:r>
              <a:rPr lang="en-US" sz="1100" b="0" dirty="0">
                <a:solidFill>
                  <a:srgbClr val="279DD9"/>
                </a:solidFill>
              </a:rPr>
              <a:t>, to ensure freedom from harmful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interference to earth stations on board UA operated in accordance with this Resolution;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– act immediately when their attention is drawn to any such harmful interference, as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freedom from harmful interference to UAS CNPC links is imperative to ensure their safe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operation, taking into account </a:t>
            </a:r>
            <a:r>
              <a:rPr lang="en-US" sz="1100" b="0" i="1" dirty="0">
                <a:solidFill>
                  <a:srgbClr val="279DD9"/>
                </a:solidFill>
              </a:rPr>
              <a:t>resolves </a:t>
            </a:r>
            <a:r>
              <a:rPr lang="en-US" sz="1100" b="0" dirty="0">
                <a:solidFill>
                  <a:srgbClr val="279DD9"/>
                </a:solidFill>
              </a:rPr>
              <a:t>11;</a:t>
            </a:r>
          </a:p>
          <a:p>
            <a:pPr marL="857250" lvl="2" indent="0">
              <a:buNone/>
            </a:pPr>
            <a:r>
              <a:rPr lang="en-US" sz="1100" dirty="0">
                <a:solidFill>
                  <a:srgbClr val="279DD9"/>
                </a:solidFill>
              </a:rPr>
              <a:t>- </a:t>
            </a:r>
            <a:r>
              <a:rPr lang="en-US" sz="1100" b="0" dirty="0">
                <a:solidFill>
                  <a:srgbClr val="279DD9"/>
                </a:solidFill>
              </a:rPr>
              <a:t>use assignments associated with the FSS networks for UAS CNPC links (see Figure 1 in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Annex 1), including assignments to space stations, specific or typical earth stations and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earth stations on board UA (see </a:t>
            </a:r>
            <a:r>
              <a:rPr lang="en-US" sz="1100" b="0" i="1" dirty="0">
                <a:solidFill>
                  <a:srgbClr val="279DD9"/>
                </a:solidFill>
              </a:rPr>
              <a:t>resolves </a:t>
            </a:r>
            <a:r>
              <a:rPr lang="en-US" sz="1100" b="0" dirty="0">
                <a:solidFill>
                  <a:srgbClr val="279DD9"/>
                </a:solidFill>
              </a:rPr>
              <a:t>2), that have been successfully coordinated under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Article </a:t>
            </a:r>
            <a:r>
              <a:rPr lang="en-US" sz="1100" dirty="0">
                <a:solidFill>
                  <a:srgbClr val="279DD9"/>
                </a:solidFill>
              </a:rPr>
              <a:t>9 </a:t>
            </a:r>
            <a:r>
              <a:rPr lang="en-US" sz="1100" b="0" dirty="0">
                <a:solidFill>
                  <a:srgbClr val="279DD9"/>
                </a:solidFill>
              </a:rPr>
              <a:t>(including provisions identified in </a:t>
            </a:r>
            <a:r>
              <a:rPr lang="en-US" sz="1100" b="0" i="1" dirty="0">
                <a:solidFill>
                  <a:srgbClr val="279DD9"/>
                </a:solidFill>
              </a:rPr>
              <a:t>resolves </a:t>
            </a:r>
            <a:r>
              <a:rPr lang="en-US" sz="1100" b="0" dirty="0">
                <a:solidFill>
                  <a:srgbClr val="279DD9"/>
                </a:solidFill>
              </a:rPr>
              <a:t>4) and recorded in the Master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International Frequency Register (MIFR) with a favorable finding under Article </a:t>
            </a:r>
            <a:r>
              <a:rPr lang="en-US" sz="1100" dirty="0">
                <a:solidFill>
                  <a:srgbClr val="279DD9"/>
                </a:solidFill>
              </a:rPr>
              <a:t>11</a:t>
            </a:r>
            <a:r>
              <a:rPr lang="en-US" sz="1100" b="0" dirty="0">
                <a:solidFill>
                  <a:srgbClr val="279DD9"/>
                </a:solidFill>
              </a:rPr>
              <a:t>,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including Nos. </a:t>
            </a:r>
            <a:r>
              <a:rPr lang="en-US" sz="1100" dirty="0">
                <a:solidFill>
                  <a:srgbClr val="279DD9"/>
                </a:solidFill>
              </a:rPr>
              <a:t>11.31</a:t>
            </a:r>
            <a:r>
              <a:rPr lang="en-US" sz="1100" b="0" dirty="0">
                <a:solidFill>
                  <a:srgbClr val="279DD9"/>
                </a:solidFill>
              </a:rPr>
              <a:t>, </a:t>
            </a:r>
            <a:r>
              <a:rPr lang="en-US" sz="1100" dirty="0">
                <a:solidFill>
                  <a:srgbClr val="279DD9"/>
                </a:solidFill>
              </a:rPr>
              <a:t>11.32 </a:t>
            </a:r>
            <a:r>
              <a:rPr lang="en-US" sz="1100" b="0" dirty="0">
                <a:solidFill>
                  <a:srgbClr val="279DD9"/>
                </a:solidFill>
              </a:rPr>
              <a:t>or </a:t>
            </a:r>
            <a:r>
              <a:rPr lang="en-US" sz="1100" dirty="0">
                <a:solidFill>
                  <a:srgbClr val="279DD9"/>
                </a:solidFill>
              </a:rPr>
              <a:t>11.32A </a:t>
            </a:r>
            <a:r>
              <a:rPr lang="en-US" sz="1100" b="0" dirty="0">
                <a:solidFill>
                  <a:srgbClr val="279DD9"/>
                </a:solidFill>
              </a:rPr>
              <a:t>where applicable, and except those assignments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that have not successfully completed coordination procedures under No. </a:t>
            </a:r>
            <a:r>
              <a:rPr lang="en-US" sz="1100" dirty="0">
                <a:solidFill>
                  <a:srgbClr val="279DD9"/>
                </a:solidFill>
              </a:rPr>
              <a:t>11.32 </a:t>
            </a:r>
            <a:r>
              <a:rPr lang="en-US" sz="1100" b="0" dirty="0">
                <a:solidFill>
                  <a:srgbClr val="279DD9"/>
                </a:solidFill>
              </a:rPr>
              <a:t>by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applying Appendix </a:t>
            </a:r>
            <a:r>
              <a:rPr lang="en-US" sz="1100" dirty="0">
                <a:solidFill>
                  <a:srgbClr val="279DD9"/>
                </a:solidFill>
              </a:rPr>
              <a:t>5 </a:t>
            </a:r>
            <a:r>
              <a:rPr lang="en-US" sz="1100" b="0" dirty="0">
                <a:solidFill>
                  <a:srgbClr val="279DD9"/>
                </a:solidFill>
              </a:rPr>
              <a:t>§ 6.d.i;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– ensure that real-time interference monitoring, estimation and prediction of interference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risks and planning solutions for potential interference scenarios are addressed by FSS</a:t>
            </a:r>
          </a:p>
          <a:p>
            <a:pPr marL="857250" lvl="2" indent="0">
              <a:buNone/>
            </a:pPr>
            <a:r>
              <a:rPr lang="en-US" sz="1100" b="0" dirty="0">
                <a:solidFill>
                  <a:srgbClr val="279DD9"/>
                </a:solidFill>
              </a:rPr>
              <a:t>operators and UAS operators with guidance from aviation authorities;</a:t>
            </a:r>
            <a:endParaRPr lang="en-US" sz="1100" b="0" i="1" dirty="0">
              <a:solidFill>
                <a:srgbClr val="279DD9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5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603F-AEB0-46C1-B640-78B106CB2CBC}"/>
              </a:ext>
            </a:extLst>
          </p:cNvPr>
          <p:cNvSpPr txBox="1"/>
          <p:nvPr/>
        </p:nvSpPr>
        <p:spPr>
          <a:xfrm>
            <a:off x="7318648" y="2262648"/>
            <a:ext cx="14453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RPAS/UAS CNPC Links require careful monitoring and immediate action to be taken to minimize the potential for any safety effects due to harmful interference </a:t>
            </a:r>
          </a:p>
        </p:txBody>
      </p:sp>
    </p:spTree>
    <p:extLst>
      <p:ext uri="{BB962C8B-B14F-4D97-AF65-F5344CB8AC3E}">
        <p14:creationId xmlns:p14="http://schemas.microsoft.com/office/powerpoint/2010/main" val="296127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US" sz="3200" dirty="0"/>
              <a:t>At WRC 2015 Resolution 155 was adopted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00708" y="1441594"/>
            <a:ext cx="8363272" cy="5155757"/>
          </a:xfrm>
        </p:spPr>
        <p:txBody>
          <a:bodyPr>
            <a:noAutofit/>
          </a:bodyPr>
          <a:lstStyle/>
          <a:p>
            <a:r>
              <a:rPr lang="en-US" sz="2800" dirty="0"/>
              <a:t>Non-RPAS/UAS System Protection Considerations</a:t>
            </a:r>
          </a:p>
          <a:p>
            <a:pPr marL="461963" lvl="1" indent="0">
              <a:buNone/>
            </a:pPr>
            <a:r>
              <a:rPr lang="en-US" sz="1200" i="1" dirty="0"/>
              <a:t>r</a:t>
            </a:r>
            <a:r>
              <a:rPr lang="en-US" sz="1200" b="0" i="1" dirty="0"/>
              <a:t>esolves</a:t>
            </a:r>
          </a:p>
          <a:p>
            <a:pPr marL="457200" lvl="1" indent="0">
              <a:buNone/>
            </a:pPr>
            <a:r>
              <a:rPr lang="en-US" sz="1000" dirty="0"/>
              <a:t>8 that earth stations of UAS CNPC links of a particular FSS network shall not cause more</a:t>
            </a:r>
          </a:p>
          <a:p>
            <a:pPr marL="457200" lvl="1" indent="0">
              <a:buNone/>
            </a:pPr>
            <a:r>
              <a:rPr lang="en-US" sz="1000" dirty="0"/>
              <a:t>interference to, or claim more protection from, stations of terrestrial services than specific or typical</a:t>
            </a:r>
          </a:p>
          <a:p>
            <a:pPr marL="457200" lvl="1" indent="0">
              <a:buNone/>
            </a:pPr>
            <a:r>
              <a:rPr lang="en-US" sz="1000" dirty="0"/>
              <a:t>earth stations of that FSS network as indicated in </a:t>
            </a:r>
            <a:r>
              <a:rPr lang="en-US" sz="1000" i="1" dirty="0"/>
              <a:t>resolves </a:t>
            </a:r>
            <a:r>
              <a:rPr lang="en-US" sz="1000" dirty="0"/>
              <a:t>5 that have been previously coordinated</a:t>
            </a:r>
          </a:p>
          <a:p>
            <a:pPr marL="457200" lvl="1" indent="0">
              <a:buNone/>
            </a:pPr>
            <a:r>
              <a:rPr lang="en-US" sz="1000" dirty="0"/>
              <a:t>and/or notified under relevant provisions of Articles 9 and 11;</a:t>
            </a:r>
          </a:p>
          <a:p>
            <a:pPr marL="457200" lvl="1" indent="0">
              <a:buNone/>
            </a:pPr>
            <a:endParaRPr lang="en-US" sz="1000" dirty="0"/>
          </a:p>
          <a:p>
            <a:pPr marL="457200" lvl="1" indent="0">
              <a:buNone/>
            </a:pPr>
            <a:r>
              <a:rPr lang="en-US" sz="1000" b="0" dirty="0"/>
              <a:t>14 that, unless otherwise agreed between the administrations concerned, UA CNPC earth</a:t>
            </a:r>
          </a:p>
          <a:p>
            <a:pPr marL="457200" lvl="1" indent="0">
              <a:buNone/>
            </a:pPr>
            <a:r>
              <a:rPr lang="en-US" sz="1000" b="0" dirty="0"/>
              <a:t>stations shall not cause harmful interference to terrestrial services of other administrations (see also</a:t>
            </a:r>
          </a:p>
          <a:p>
            <a:pPr marL="457200" lvl="1" indent="0">
              <a:buNone/>
            </a:pPr>
            <a:r>
              <a:rPr lang="en-US" sz="1000" b="0" dirty="0"/>
              <a:t>Annex 2);</a:t>
            </a:r>
          </a:p>
          <a:p>
            <a:pPr marL="457200" lvl="1" indent="0">
              <a:buNone/>
            </a:pPr>
            <a:endParaRPr lang="en-US" sz="1000" b="0" dirty="0"/>
          </a:p>
          <a:p>
            <a:pPr marL="457200" lvl="1" indent="0">
              <a:buNone/>
            </a:pPr>
            <a:r>
              <a:rPr lang="en-US" sz="1000" b="0" dirty="0"/>
              <a:t>15 that, in order to implement </a:t>
            </a:r>
            <a:r>
              <a:rPr lang="en-US" sz="1000" b="0" i="1" dirty="0"/>
              <a:t>resolves </a:t>
            </a:r>
            <a:r>
              <a:rPr lang="en-US" sz="1000" b="0" dirty="0"/>
              <a:t>14 above, power flux-density hard limits need to be</a:t>
            </a:r>
          </a:p>
          <a:p>
            <a:pPr marL="457200" lvl="1" indent="0">
              <a:buNone/>
            </a:pPr>
            <a:r>
              <a:rPr lang="en-US" sz="1000" b="0" dirty="0"/>
              <a:t>developed for UAS CNPC links; one possible example of such provisional limits to protect the fixed</a:t>
            </a:r>
          </a:p>
          <a:p>
            <a:pPr marL="457200" lvl="1" indent="0">
              <a:buNone/>
            </a:pPr>
            <a:r>
              <a:rPr lang="en-US" sz="1000" b="0" dirty="0"/>
              <a:t>service is provided in Annex 2; subject to agreement between the administrations concerned, that</a:t>
            </a:r>
          </a:p>
          <a:p>
            <a:pPr marL="457200" lvl="1" indent="0">
              <a:buNone/>
            </a:pPr>
            <a:r>
              <a:rPr lang="en-US" sz="1000" b="0" dirty="0"/>
              <a:t>annex may be used for the implementation of this Resolution;</a:t>
            </a:r>
          </a:p>
          <a:p>
            <a:pPr marL="457200" lvl="1" indent="0">
              <a:buNone/>
            </a:pPr>
            <a:endParaRPr lang="en-US" sz="1000" b="0" dirty="0"/>
          </a:p>
          <a:p>
            <a:pPr marL="457200" lvl="1" indent="0">
              <a:buNone/>
            </a:pPr>
            <a:r>
              <a:rPr lang="en-US" sz="1000" b="0" dirty="0"/>
              <a:t>16 that the power flux-density hard limits provided in Annex 2 shall be reviewed and, if</a:t>
            </a:r>
          </a:p>
          <a:p>
            <a:pPr marL="457200" lvl="1" indent="0">
              <a:buNone/>
            </a:pPr>
            <a:r>
              <a:rPr lang="en-US" sz="1000" b="0" dirty="0"/>
              <a:t>necessary, revised by the next conference;</a:t>
            </a:r>
          </a:p>
          <a:p>
            <a:pPr marL="457200" lvl="1" indent="0">
              <a:buNone/>
            </a:pPr>
            <a:endParaRPr lang="en-US" sz="1000" b="0" dirty="0"/>
          </a:p>
          <a:p>
            <a:pPr marL="457200" lvl="1" indent="0">
              <a:buNone/>
            </a:pPr>
            <a:r>
              <a:rPr lang="en-US" sz="1000" b="0" dirty="0"/>
              <a:t>17 that, in order to protect the radio astronomy service in the frequency band</a:t>
            </a:r>
          </a:p>
          <a:p>
            <a:pPr marL="457200" lvl="1" indent="0">
              <a:buNone/>
            </a:pPr>
            <a:r>
              <a:rPr lang="en-US" sz="1000" b="0" dirty="0"/>
              <a:t>14.47-14.5 GHz, administrations operating UAS in accordance with this Resolution in the frequency</a:t>
            </a:r>
          </a:p>
          <a:p>
            <a:pPr marL="457200" lvl="1" indent="0">
              <a:buNone/>
            </a:pPr>
            <a:r>
              <a:rPr lang="en-US" sz="1000" b="0" dirty="0"/>
              <a:t>band 14-14.47 GHz within line-of-sight of radio astronomy stations are urged to take all practicable</a:t>
            </a:r>
          </a:p>
          <a:p>
            <a:pPr marL="457200" lvl="1" indent="0">
              <a:buNone/>
            </a:pPr>
            <a:r>
              <a:rPr lang="en-US" sz="1000" b="0" dirty="0"/>
              <a:t>steps to ensure that the emissions from the UA in the frequency band 14.47-14.5 GHz do not exceed</a:t>
            </a:r>
          </a:p>
          <a:p>
            <a:pPr marL="457200" lvl="1" indent="0">
              <a:buNone/>
            </a:pPr>
            <a:r>
              <a:rPr lang="en-US" sz="1000" b="0" dirty="0"/>
              <a:t>the levels and percentage of data loss given in the most recent versions of Recommendations</a:t>
            </a:r>
          </a:p>
          <a:p>
            <a:pPr marL="457200" lvl="1" indent="0">
              <a:buNone/>
            </a:pPr>
            <a:r>
              <a:rPr lang="pt-BR" sz="1000" b="0" dirty="0"/>
              <a:t>ITU-R RA.769 and ITU-R RA.1513;</a:t>
            </a:r>
            <a:endParaRPr lang="en-US" sz="1000" dirty="0"/>
          </a:p>
          <a:p>
            <a:pPr marL="461963" lvl="1" indent="0">
              <a:buNone/>
            </a:pPr>
            <a:endParaRPr lang="en-US" sz="1200" b="0" i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6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603F-AEB0-46C1-B640-78B106CB2CBC}"/>
              </a:ext>
            </a:extLst>
          </p:cNvPr>
          <p:cNvSpPr txBox="1"/>
          <p:nvPr/>
        </p:nvSpPr>
        <p:spPr>
          <a:xfrm>
            <a:off x="7318648" y="2540617"/>
            <a:ext cx="1501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Pfd masks are required to protect the terrestrial services, in particular the FS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sz="1200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Out of band emissions also need to be considered</a:t>
            </a:r>
          </a:p>
        </p:txBody>
      </p:sp>
    </p:spTree>
    <p:extLst>
      <p:ext uri="{BB962C8B-B14F-4D97-AF65-F5344CB8AC3E}">
        <p14:creationId xmlns:p14="http://schemas.microsoft.com/office/powerpoint/2010/main" val="401603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2190" y="1052736"/>
            <a:ext cx="8229600" cy="552060"/>
          </a:xfrm>
        </p:spPr>
        <p:txBody>
          <a:bodyPr/>
          <a:lstStyle/>
          <a:p>
            <a:r>
              <a:rPr lang="en-GB" dirty="0"/>
              <a:t>PFD Mask to Protect the Fixed Service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7</a:t>
            </a:fld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228184" y="1729642"/>
            <a:ext cx="269379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WP 5B is reviewing the ITU-R M.1643 based mask from Annex 2 of Resolution 155 (WRC-15).  Alternate masks are being developed with the intent to review/revise the pfd mask during the next conference (WRC-19) as indicated in resolves 6</a:t>
            </a:r>
          </a:p>
          <a:p>
            <a:endParaRPr lang="en-US" sz="1600" dirty="0">
              <a:solidFill>
                <a:srgbClr val="00B050"/>
              </a:solidFill>
            </a:endParaRPr>
          </a:p>
          <a:p>
            <a:r>
              <a:rPr lang="en-US" sz="1600" dirty="0">
                <a:solidFill>
                  <a:srgbClr val="00B050"/>
                </a:solidFill>
              </a:rPr>
              <a:t>During its May 2017 meeting WP 5C provided WP 5B with the appropriate FS characteristics (</a:t>
            </a:r>
            <a:r>
              <a:rPr lang="en-GB" sz="1600" dirty="0">
                <a:solidFill>
                  <a:srgbClr val="00B050"/>
                </a:solidFill>
              </a:rPr>
              <a:t>5B/308) </a:t>
            </a:r>
            <a:r>
              <a:rPr lang="en-US" sz="1600" dirty="0">
                <a:solidFill>
                  <a:srgbClr val="00B050"/>
                </a:solidFill>
              </a:rPr>
              <a:t>to be used in this pfd analysis</a:t>
            </a:r>
          </a:p>
          <a:p>
            <a:endParaRPr lang="en-US" sz="1600" dirty="0">
              <a:solidFill>
                <a:srgbClr val="00B050"/>
              </a:solidFill>
            </a:endParaRPr>
          </a:p>
          <a:p>
            <a:r>
              <a:rPr lang="en-US" sz="1600" dirty="0">
                <a:solidFill>
                  <a:srgbClr val="00B050"/>
                </a:solidFill>
              </a:rPr>
              <a:t>Further discussion will take place at the upcoming WP 5B meetings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FE3F2E-EAF5-45CF-BBC0-1AFB02E110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844824"/>
            <a:ext cx="5446325" cy="446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842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6064"/>
          </a:xfrm>
        </p:spPr>
        <p:txBody>
          <a:bodyPr/>
          <a:lstStyle/>
          <a:p>
            <a:r>
              <a:rPr lang="en-US" sz="3200" dirty="0"/>
              <a:t>At WRC 2015 Resolution 155 was adopted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00708" y="1441595"/>
            <a:ext cx="8363272" cy="4464496"/>
          </a:xfrm>
        </p:spPr>
        <p:txBody>
          <a:bodyPr>
            <a:noAutofit/>
          </a:bodyPr>
          <a:lstStyle/>
          <a:p>
            <a:r>
              <a:rPr lang="en-US" dirty="0"/>
              <a:t>RPAS/UAS System Considerations</a:t>
            </a:r>
          </a:p>
          <a:p>
            <a:pPr marL="461963" lvl="1" indent="0">
              <a:buNone/>
            </a:pPr>
            <a:r>
              <a:rPr lang="en-US" sz="1200" i="1" dirty="0"/>
              <a:t>r</a:t>
            </a:r>
            <a:r>
              <a:rPr lang="en-US" sz="1200" b="0" i="1" dirty="0"/>
              <a:t>esolves</a:t>
            </a:r>
          </a:p>
          <a:p>
            <a:pPr marL="461963" lvl="1" indent="0">
              <a:buNone/>
            </a:pPr>
            <a:r>
              <a:rPr lang="en-US" sz="1200" dirty="0"/>
              <a:t>5 that earth stations of UAS CNPC links shall operate within the notified and recorded</a:t>
            </a:r>
          </a:p>
          <a:p>
            <a:pPr marL="461963" lvl="1" indent="0">
              <a:buNone/>
            </a:pPr>
            <a:r>
              <a:rPr lang="en-US" sz="1200" dirty="0"/>
              <a:t>technical parameters of the associated satellite network, including specific or typical earth stations of</a:t>
            </a:r>
          </a:p>
          <a:p>
            <a:pPr marL="461963" lvl="1" indent="0">
              <a:buNone/>
            </a:pPr>
            <a:r>
              <a:rPr lang="en-US" sz="1200" dirty="0"/>
              <a:t>the geostationary FSS satellite network(s) as published by the Radiocommunication Bureau;</a:t>
            </a:r>
          </a:p>
          <a:p>
            <a:pPr marL="0" indent="0">
              <a:buNone/>
            </a:pPr>
            <a:endParaRPr lang="en-US" sz="1200" dirty="0"/>
          </a:p>
          <a:p>
            <a:pPr marL="457200" lvl="1" indent="0">
              <a:buNone/>
            </a:pPr>
            <a:r>
              <a:rPr lang="en-US" sz="1200" dirty="0"/>
              <a:t>6 that earth stations of UAS CNPC links shall not cause more interference to, or claim more</a:t>
            </a:r>
          </a:p>
          <a:p>
            <a:pPr marL="457200" lvl="1" indent="0">
              <a:buNone/>
            </a:pPr>
            <a:r>
              <a:rPr lang="en-US" sz="1200" dirty="0"/>
              <a:t>protection from, other satellite networks and systems than specific or typical earth stations as</a:t>
            </a:r>
          </a:p>
          <a:p>
            <a:pPr marL="457200" lvl="1" indent="0">
              <a:buNone/>
            </a:pPr>
            <a:r>
              <a:rPr lang="en-US" sz="1200" dirty="0"/>
              <a:t>indicated in </a:t>
            </a:r>
            <a:r>
              <a:rPr lang="en-US" sz="1200" i="1" dirty="0"/>
              <a:t>resolves </a:t>
            </a:r>
            <a:r>
              <a:rPr lang="en-US" sz="1200" dirty="0"/>
              <a:t>5 as published by the Bureau;</a:t>
            </a:r>
          </a:p>
          <a:p>
            <a:pPr marL="457200" lvl="1" indent="0">
              <a:buNone/>
            </a:pPr>
            <a:endParaRPr lang="en-US" sz="1200" dirty="0"/>
          </a:p>
          <a:p>
            <a:pPr marL="457200" lvl="1" indent="0">
              <a:buNone/>
            </a:pPr>
            <a:r>
              <a:rPr lang="en-US" sz="1200" b="0" dirty="0"/>
              <a:t>7 that, in order to apply </a:t>
            </a:r>
            <a:r>
              <a:rPr lang="en-US" sz="1200" b="0" i="1" dirty="0"/>
              <a:t>resolves </a:t>
            </a:r>
            <a:r>
              <a:rPr lang="en-US" sz="1200" b="0" dirty="0"/>
              <a:t>6 above, administrations responsible for the FSS network</a:t>
            </a:r>
          </a:p>
          <a:p>
            <a:pPr marL="457200" lvl="1" indent="0">
              <a:buNone/>
            </a:pPr>
            <a:r>
              <a:rPr lang="en-US" sz="1200" b="0" dirty="0"/>
              <a:t>to be used for UAS CNPC links shall provide the level of interference for the reference assignments</a:t>
            </a:r>
          </a:p>
          <a:p>
            <a:pPr marL="457200" lvl="1" indent="0">
              <a:buNone/>
            </a:pPr>
            <a:r>
              <a:rPr lang="en-US" sz="1200" b="0" dirty="0"/>
              <a:t>of the network used for CNPC links upon request by an administration authorizing the use of UAS</a:t>
            </a:r>
          </a:p>
          <a:p>
            <a:pPr marL="457200" lvl="1" indent="0">
              <a:buNone/>
            </a:pPr>
            <a:r>
              <a:rPr lang="en-US" sz="1200" b="0" dirty="0"/>
              <a:t>CNPC links within its territory;</a:t>
            </a:r>
            <a:endParaRPr lang="en-US" sz="1200" dirty="0"/>
          </a:p>
          <a:p>
            <a:pPr marL="457200" lvl="1" indent="0">
              <a:buNone/>
            </a:pPr>
            <a:endParaRPr lang="en-US" sz="1200" dirty="0"/>
          </a:p>
          <a:p>
            <a:pPr marL="461963" lvl="1" indent="0">
              <a:buNone/>
            </a:pPr>
            <a:endParaRPr lang="en-US" sz="1200" b="0" i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8</a:t>
            </a:fld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61603F-AEB0-46C1-B640-78B106CB2CBC}"/>
              </a:ext>
            </a:extLst>
          </p:cNvPr>
          <p:cNvSpPr txBox="1"/>
          <p:nvPr/>
        </p:nvSpPr>
        <p:spPr>
          <a:xfrm>
            <a:off x="7236296" y="2049893"/>
            <a:ext cx="187220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WP 5B is developing CNPC Link characteristics to enable:</a:t>
            </a:r>
          </a:p>
          <a:p>
            <a:pPr marL="230188" indent="-230188">
              <a:buAutoNum type="arabicParenR"/>
            </a:pPr>
            <a:r>
              <a:rPr lang="en-US" sz="1400" dirty="0">
                <a:solidFill>
                  <a:srgbClr val="00B050"/>
                </a:solidFill>
              </a:rPr>
              <a:t>WP 5B to analyze compliance with the appropriate Radio Regulations</a:t>
            </a:r>
          </a:p>
          <a:p>
            <a:pPr marL="230188" indent="-230188">
              <a:buAutoNum type="arabicParenR"/>
            </a:pPr>
            <a:r>
              <a:rPr lang="en-US" sz="1400" dirty="0">
                <a:solidFill>
                  <a:srgbClr val="00B050"/>
                </a:solidFill>
              </a:rPr>
              <a:t>ICAO to perform its work on SARPs .  Reference liaisons from RPASP/FSMP to WP 5B FSMP-WG/3-WP/04 and </a:t>
            </a:r>
            <a:r>
              <a:rPr lang="en-GB" sz="1400" dirty="0">
                <a:solidFill>
                  <a:srgbClr val="00B050"/>
                </a:solidFill>
              </a:rPr>
              <a:t>FSMP-WG/4 WP/12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88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2190" y="1052736"/>
            <a:ext cx="8229600" cy="552060"/>
          </a:xfrm>
        </p:spPr>
        <p:txBody>
          <a:bodyPr/>
          <a:lstStyle/>
          <a:p>
            <a:r>
              <a:rPr lang="en-GB" dirty="0"/>
              <a:t>CNPC Link Characteristics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2656"/>
          </a:xfrm>
        </p:spPr>
        <p:txBody>
          <a:bodyPr/>
          <a:lstStyle/>
          <a:p>
            <a:fld id="{3FF909EE-2C65-48BC-95E5-26F3591A45A6}" type="slidenum">
              <a:rPr lang="en-CA" smtClean="0"/>
              <a:t>9</a:t>
            </a:fld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230668" y="1702961"/>
            <a:ext cx="269379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During its May meeting WP 5B developed Guidelines on how RPAS/UAS CNPC Link characteristics should be developed.</a:t>
            </a:r>
          </a:p>
          <a:p>
            <a:pPr marL="230188" indent="-230188"/>
            <a:r>
              <a:rPr lang="en-US" sz="1400" dirty="0">
                <a:solidFill>
                  <a:srgbClr val="00B050"/>
                </a:solidFill>
              </a:rPr>
              <a:t>3+4) All of the appropriately coordinated Earth stations in the MIFR will be reviewed to develop maximum and minimum values of key parameters that could affect interference and link performance</a:t>
            </a:r>
            <a:endParaRPr lang="en-US" sz="1600" dirty="0">
              <a:solidFill>
                <a:srgbClr val="00B050"/>
              </a:solidFill>
            </a:endParaRPr>
          </a:p>
          <a:p>
            <a:pPr marL="230188" indent="-230188"/>
            <a:r>
              <a:rPr lang="en-US" sz="1400" dirty="0">
                <a:solidFill>
                  <a:srgbClr val="00B050"/>
                </a:solidFill>
              </a:rPr>
              <a:t>5) CNPC Link characteristics will be proposed</a:t>
            </a:r>
          </a:p>
          <a:p>
            <a:pPr marL="230188" indent="-230188"/>
            <a:r>
              <a:rPr lang="en-US" sz="1400" dirty="0">
                <a:solidFill>
                  <a:srgbClr val="00B050"/>
                </a:solidFill>
              </a:rPr>
              <a:t>6) The MIFR derived Earth station characteristics will be compared with the proposed CNPC Link characteristics to see if the CNPC Link characteristics comply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A66DA4-4BE7-4AC6-AD51-E48EF687F043}"/>
              </a:ext>
            </a:extLst>
          </p:cNvPr>
          <p:cNvSpPr txBox="1"/>
          <p:nvPr/>
        </p:nvSpPr>
        <p:spPr>
          <a:xfrm>
            <a:off x="442190" y="1753652"/>
            <a:ext cx="5756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Guidelines extracted from Annex 27 of the May WP 5B meeting Chairman's Report </a:t>
            </a:r>
            <a:r>
              <a:rPr lang="en-GB" dirty="0"/>
              <a:t>5B/305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B25A7F-F61D-485A-88EE-2C859A4DE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870" y="2564904"/>
            <a:ext cx="5734228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613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- Capacity &amp; Efficiency">
      <a:dk1>
        <a:srgbClr val="279DD9"/>
      </a:dk1>
      <a:lt1>
        <a:sysClr val="window" lastClr="FFFFFF"/>
      </a:lt1>
      <a:dk2>
        <a:srgbClr val="006EB7"/>
      </a:dk2>
      <a:lt2>
        <a:srgbClr val="FFFFFF"/>
      </a:lt2>
      <a:accent1>
        <a:srgbClr val="0054A4"/>
      </a:accent1>
      <a:accent2>
        <a:srgbClr val="A1CFEF"/>
      </a:accent2>
      <a:accent3>
        <a:srgbClr val="8DC63F"/>
      </a:accent3>
      <a:accent4>
        <a:srgbClr val="CED8DD"/>
      </a:accent4>
      <a:accent5>
        <a:srgbClr val="8C99A1"/>
      </a:accent5>
      <a:accent6>
        <a:srgbClr val="5A6870"/>
      </a:accent6>
      <a:hlink>
        <a:srgbClr val="39474F"/>
      </a:hlink>
      <a:folHlink>
        <a:srgbClr val="C400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F2FCDB-5512-48DF-A744-02DBB4F63C38}"/>
</file>

<file path=customXml/itemProps2.xml><?xml version="1.0" encoding="utf-8"?>
<ds:datastoreItem xmlns:ds="http://schemas.openxmlformats.org/officeDocument/2006/customXml" ds:itemID="{207D0E71-EDDC-4198-BD78-AA6757A28AC1}"/>
</file>

<file path=customXml/itemProps3.xml><?xml version="1.0" encoding="utf-8"?>
<ds:datastoreItem xmlns:ds="http://schemas.openxmlformats.org/officeDocument/2006/customXml" ds:itemID="{3D911145-46CC-44A1-A49A-227FEB654895}"/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1700</Words>
  <Application>Microsoft Office PowerPoint</Application>
  <PresentationFormat>On-screen Show (4:3)</PresentationFormat>
  <Paragraphs>165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Calibri</vt:lpstr>
      <vt:lpstr>Office Theme</vt:lpstr>
      <vt:lpstr>Use of the Fixed Satellite Service for RPAS/UAS C2 Links - ITU-R Status Update  FSMP WG/05 Regional Spectrum Seminar</vt:lpstr>
      <vt:lpstr>ITU-R Status Update   </vt:lpstr>
      <vt:lpstr>At WRC 2015 Resolution 155 was adopted </vt:lpstr>
      <vt:lpstr>At WRC 2015 Resolution 155 was adopted</vt:lpstr>
      <vt:lpstr>At WRC 2015 Resolution 155 was adopted</vt:lpstr>
      <vt:lpstr>At WRC 2015 Resolution 155 was adopted</vt:lpstr>
      <vt:lpstr>PFD Mask to Protect the Fixed Service</vt:lpstr>
      <vt:lpstr>At WRC 2015 Resolution 155 was adopted</vt:lpstr>
      <vt:lpstr>CNPC Link Characteristics</vt:lpstr>
      <vt:lpstr>At WRC 2015 Resolution 155 was adopted</vt:lpstr>
      <vt:lpstr>PowerPoint Presentation</vt:lpstr>
    </vt:vector>
  </TitlesOfParts>
  <Company>I.C.A.O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michaelwneale</cp:lastModifiedBy>
  <cp:revision>253</cp:revision>
  <cp:lastPrinted>2017-08-18T17:43:30Z</cp:lastPrinted>
  <dcterms:created xsi:type="dcterms:W3CDTF">2013-08-20T15:49:37Z</dcterms:created>
  <dcterms:modified xsi:type="dcterms:W3CDTF">2017-08-18T17:52:49Z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</Properties>
</file>