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sldIdLst>
    <p:sldId id="268" r:id="rId2"/>
    <p:sldId id="274" r:id="rId3"/>
    <p:sldId id="277" r:id="rId4"/>
    <p:sldId id="267" r:id="rId5"/>
    <p:sldId id="269" r:id="rId6"/>
    <p:sldId id="266" r:id="rId7"/>
    <p:sldId id="273" r:id="rId8"/>
    <p:sldId id="278" r:id="rId9"/>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741" autoAdjust="0"/>
  </p:normalViewPr>
  <p:slideViewPr>
    <p:cSldViewPr>
      <p:cViewPr>
        <p:scale>
          <a:sx n="100" d="100"/>
          <a:sy n="100" d="100"/>
        </p:scale>
        <p:origin x="-60" y="-17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9827034D-EE08-4985-937C-14B610178D26}" type="datetimeFigureOut">
              <a:rPr lang="en-US" smtClean="0"/>
              <a:t>11/09/2017</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ADD6EFCC-9690-4A5F-9390-9C70C57AADBB}" type="slidenum">
              <a:rPr lang="en-US" smtClean="0"/>
              <a:t>‹#›</a:t>
            </a:fld>
            <a:endParaRPr lang="en-US"/>
          </a:p>
        </p:txBody>
      </p:sp>
    </p:spTree>
    <p:extLst>
      <p:ext uri="{BB962C8B-B14F-4D97-AF65-F5344CB8AC3E}">
        <p14:creationId xmlns:p14="http://schemas.microsoft.com/office/powerpoint/2010/main" val="1996004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D6EFCC-9690-4A5F-9390-9C70C57AADBB}" type="slidenum">
              <a:rPr lang="en-US" smtClean="0"/>
              <a:t>1</a:t>
            </a:fld>
            <a:endParaRPr lang="en-US"/>
          </a:p>
        </p:txBody>
      </p:sp>
    </p:spTree>
    <p:extLst>
      <p:ext uri="{BB962C8B-B14F-4D97-AF65-F5344CB8AC3E}">
        <p14:creationId xmlns:p14="http://schemas.microsoft.com/office/powerpoint/2010/main" val="29134913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D6EFCC-9690-4A5F-9390-9C70C57AADBB}" type="slidenum">
              <a:rPr lang="en-US" smtClean="0"/>
              <a:t>2</a:t>
            </a:fld>
            <a:endParaRPr lang="en-US"/>
          </a:p>
        </p:txBody>
      </p:sp>
    </p:spTree>
    <p:extLst>
      <p:ext uri="{BB962C8B-B14F-4D97-AF65-F5344CB8AC3E}">
        <p14:creationId xmlns:p14="http://schemas.microsoft.com/office/powerpoint/2010/main" val="19252479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D6EFCC-9690-4A5F-9390-9C70C57AADBB}" type="slidenum">
              <a:rPr lang="en-US" smtClean="0"/>
              <a:t>3</a:t>
            </a:fld>
            <a:endParaRPr lang="en-US"/>
          </a:p>
        </p:txBody>
      </p:sp>
    </p:spTree>
    <p:extLst>
      <p:ext uri="{BB962C8B-B14F-4D97-AF65-F5344CB8AC3E}">
        <p14:creationId xmlns:p14="http://schemas.microsoft.com/office/powerpoint/2010/main" val="892773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To the date, </a:t>
            </a:r>
            <a:r>
              <a:rPr lang="en-US" sz="1200" kern="1200" dirty="0" smtClean="0">
                <a:solidFill>
                  <a:schemeClr val="tx1"/>
                </a:solidFill>
                <a:effectLst/>
                <a:latin typeface="+mn-lt"/>
                <a:ea typeface="+mn-ea"/>
                <a:cs typeface="+mn-cs"/>
              </a:rPr>
              <a:t>the ICAO granted </a:t>
            </a:r>
            <a:r>
              <a:rPr lang="en-GB" sz="1200" kern="1200" dirty="0" smtClean="0">
                <a:solidFill>
                  <a:schemeClr val="tx1"/>
                </a:solidFill>
                <a:effectLst/>
                <a:latin typeface="+mn-lt"/>
                <a:ea typeface="+mn-ea"/>
                <a:cs typeface="+mn-cs"/>
              </a:rPr>
              <a:t>access to its database for the ITU</a:t>
            </a:r>
            <a:r>
              <a:rPr lang="en-US" sz="1200" kern="1200" dirty="0" smtClean="0">
                <a:solidFill>
                  <a:schemeClr val="tx1"/>
                </a:solidFill>
                <a:effectLst/>
                <a:latin typeface="+mn-lt"/>
                <a:ea typeface="+mn-ea"/>
                <a:cs typeface="+mn-cs"/>
              </a:rPr>
              <a:t>. WE</a:t>
            </a:r>
            <a:r>
              <a:rPr lang="en-US" sz="1200" kern="1200" baseline="0" dirty="0" smtClean="0">
                <a:solidFill>
                  <a:schemeClr val="tx1"/>
                </a:solidFill>
                <a:effectLst/>
                <a:latin typeface="+mn-lt"/>
                <a:ea typeface="+mn-ea"/>
                <a:cs typeface="+mn-cs"/>
              </a:rPr>
              <a:t> plan </a:t>
            </a:r>
            <a:r>
              <a:rPr lang="en-US" sz="1200" kern="1200" dirty="0" smtClean="0">
                <a:solidFill>
                  <a:schemeClr val="tx1"/>
                </a:solidFill>
                <a:effectLst/>
                <a:latin typeface="+mn-lt"/>
                <a:ea typeface="+mn-ea"/>
                <a:cs typeface="+mn-cs"/>
              </a:rPr>
              <a:t>ITU intends to place the ICAO data on a secure ITU web service. There will be no possibility to consult the data directly. 2 levels of protection.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ICAO data could be read only through </a:t>
            </a:r>
            <a:r>
              <a:rPr lang="en-GB" sz="1200" kern="1200" dirty="0" smtClean="0">
                <a:solidFill>
                  <a:schemeClr val="tx1"/>
                </a:solidFill>
                <a:effectLst/>
                <a:latin typeface="+mn-lt"/>
                <a:ea typeface="+mn-ea"/>
                <a:cs typeface="+mn-cs"/>
              </a:rPr>
              <a:t>ITU software </a:t>
            </a:r>
            <a:r>
              <a:rPr lang="en-GB" sz="1200" kern="1200" dirty="0" err="1" smtClean="0">
                <a:solidFill>
                  <a:schemeClr val="tx1"/>
                </a:solidFill>
                <a:effectLst/>
                <a:latin typeface="+mn-lt"/>
                <a:ea typeface="+mn-ea"/>
                <a:cs typeface="+mn-cs"/>
              </a:rPr>
              <a:t>TerRaNotices</a:t>
            </a:r>
            <a:r>
              <a:rPr lang="en-GB" sz="1200" kern="1200" dirty="0" smtClean="0">
                <a:solidFill>
                  <a:schemeClr val="tx1"/>
                </a:solidFill>
                <a:effectLst/>
                <a:latin typeface="+mn-lt"/>
                <a:ea typeface="+mn-ea"/>
                <a:cs typeface="+mn-cs"/>
              </a:rPr>
              <a:t>, which will have a link to this web service. Administrations will be permitted to work only with the data related to its country.</a:t>
            </a:r>
            <a:endParaRPr lang="en-US" sz="1200" kern="1200" dirty="0" smtClean="0">
              <a:solidFill>
                <a:schemeClr val="tx1"/>
              </a:solidFill>
              <a:effectLst/>
              <a:latin typeface="+mn-lt"/>
              <a:ea typeface="+mn-ea"/>
              <a:cs typeface="+mn-cs"/>
            </a:endParaRPr>
          </a:p>
          <a:p>
            <a:endParaRPr lang="en-US" dirty="0" smtClean="0"/>
          </a:p>
          <a:p>
            <a:r>
              <a:rPr lang="en-US" dirty="0" smtClean="0"/>
              <a:t>How telecom regulator learn</a:t>
            </a:r>
            <a:r>
              <a:rPr lang="en-US" baseline="0" dirty="0" smtClean="0"/>
              <a:t> about changes to ICAO database ? 2 ways: by regular running comparison tool. 2 there will be a unique key in the both </a:t>
            </a:r>
            <a:r>
              <a:rPr lang="en-US" baseline="0" dirty="0" err="1" smtClean="0"/>
              <a:t>fdatabases</a:t>
            </a:r>
            <a:r>
              <a:rPr lang="en-US" baseline="0" dirty="0" smtClean="0"/>
              <a:t>. Aviation authority could tell telecom regulator: please notify modifications to those keys.</a:t>
            </a:r>
            <a:endParaRPr lang="en-US" dirty="0"/>
          </a:p>
        </p:txBody>
      </p:sp>
      <p:sp>
        <p:nvSpPr>
          <p:cNvPr id="4" name="Slide Number Placeholder 3"/>
          <p:cNvSpPr>
            <a:spLocks noGrp="1"/>
          </p:cNvSpPr>
          <p:nvPr>
            <p:ph type="sldNum" sz="quarter" idx="10"/>
          </p:nvPr>
        </p:nvSpPr>
        <p:spPr/>
        <p:txBody>
          <a:bodyPr/>
          <a:lstStyle/>
          <a:p>
            <a:fld id="{ADD6EFCC-9690-4A5F-9390-9C70C57AADBB}" type="slidenum">
              <a:rPr lang="en-US" smtClean="0"/>
              <a:t>6</a:t>
            </a:fld>
            <a:endParaRPr lang="en-US"/>
          </a:p>
        </p:txBody>
      </p:sp>
    </p:spTree>
    <p:extLst>
      <p:ext uri="{BB962C8B-B14F-4D97-AF65-F5344CB8AC3E}">
        <p14:creationId xmlns:p14="http://schemas.microsoft.com/office/powerpoint/2010/main" val="9161538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Role of aviation authorities</a:t>
            </a:r>
          </a:p>
          <a:p>
            <a:endParaRPr lang="en-US" dirty="0" smtClean="0"/>
          </a:p>
          <a:p>
            <a:r>
              <a:rPr lang="en-US" dirty="0" smtClean="0"/>
              <a:t>It will be fully up to the ITU administration to decide whether notify or not aeronautical</a:t>
            </a:r>
            <a:r>
              <a:rPr lang="en-US" baseline="0" dirty="0" smtClean="0"/>
              <a:t> frequencies. What we are doing is just to make available a mechanism and tools to enable such notifications. Recording in the MIFR could be helpful. For example, if there are sharing rules for aeronautical and PMSE are established how the telecom regulator will know about DME equipment? This could </a:t>
            </a:r>
            <a:r>
              <a:rPr lang="en-US" baseline="0" smtClean="0"/>
              <a:t>be through MIFR.</a:t>
            </a:r>
            <a:endParaRPr lang="en-US" dirty="0"/>
          </a:p>
        </p:txBody>
      </p:sp>
      <p:sp>
        <p:nvSpPr>
          <p:cNvPr id="4" name="Slide Number Placeholder 3"/>
          <p:cNvSpPr>
            <a:spLocks noGrp="1"/>
          </p:cNvSpPr>
          <p:nvPr>
            <p:ph type="sldNum" sz="quarter" idx="10"/>
          </p:nvPr>
        </p:nvSpPr>
        <p:spPr/>
        <p:txBody>
          <a:bodyPr/>
          <a:lstStyle/>
          <a:p>
            <a:fld id="{ADD6EFCC-9690-4A5F-9390-9C70C57AADBB}" type="slidenum">
              <a:rPr lang="en-US" smtClean="0"/>
              <a:t>7</a:t>
            </a:fld>
            <a:endParaRPr lang="en-US"/>
          </a:p>
        </p:txBody>
      </p:sp>
    </p:spTree>
    <p:extLst>
      <p:ext uri="{BB962C8B-B14F-4D97-AF65-F5344CB8AC3E}">
        <p14:creationId xmlns:p14="http://schemas.microsoft.com/office/powerpoint/2010/main" val="35910261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Font typeface="Wingdings" panose="05000000000000000000" pitchFamily="2" charset="2"/>
              <a:buChar char="Ø"/>
            </a:pPr>
            <a:endParaRPr lang="en-US" dirty="0"/>
          </a:p>
        </p:txBody>
      </p:sp>
      <p:sp>
        <p:nvSpPr>
          <p:cNvPr id="4" name="Slide Number Placeholder 3"/>
          <p:cNvSpPr>
            <a:spLocks noGrp="1"/>
          </p:cNvSpPr>
          <p:nvPr>
            <p:ph type="sldNum" sz="quarter" idx="10"/>
          </p:nvPr>
        </p:nvSpPr>
        <p:spPr/>
        <p:txBody>
          <a:bodyPr/>
          <a:lstStyle/>
          <a:p>
            <a:fld id="{67511FDB-88C1-44D0-B5F3-1C73F8DCB18F}" type="slidenum">
              <a:rPr lang="en-US" smtClean="0"/>
              <a:t>8</a:t>
            </a:fld>
            <a:endParaRPr lang="en-US"/>
          </a:p>
        </p:txBody>
      </p:sp>
    </p:spTree>
    <p:extLst>
      <p:ext uri="{BB962C8B-B14F-4D97-AF65-F5344CB8AC3E}">
        <p14:creationId xmlns:p14="http://schemas.microsoft.com/office/powerpoint/2010/main" val="1954254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E992686-E3A5-42DC-BA6D-381277682370}" type="datetime1">
              <a:rPr lang="en-US" smtClean="0"/>
              <a:t>11/09/2017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48C8AE-468E-4034-895A-C3F019A085CB}" type="slidenum">
              <a:rPr lang="en-US" smtClean="0"/>
              <a:t>‹#›</a:t>
            </a:fld>
            <a:endParaRPr lang="en-US"/>
          </a:p>
        </p:txBody>
      </p:sp>
    </p:spTree>
    <p:extLst>
      <p:ext uri="{BB962C8B-B14F-4D97-AF65-F5344CB8AC3E}">
        <p14:creationId xmlns:p14="http://schemas.microsoft.com/office/powerpoint/2010/main" val="1943772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7B87B0-B16B-4DE6-96E1-731486B2A6A6}" type="datetime1">
              <a:rPr lang="en-US" smtClean="0"/>
              <a:t>11/09/2017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48C8AE-468E-4034-895A-C3F019A085CB}" type="slidenum">
              <a:rPr lang="en-US" smtClean="0"/>
              <a:t>‹#›</a:t>
            </a:fld>
            <a:endParaRPr lang="en-US"/>
          </a:p>
        </p:txBody>
      </p:sp>
    </p:spTree>
    <p:extLst>
      <p:ext uri="{BB962C8B-B14F-4D97-AF65-F5344CB8AC3E}">
        <p14:creationId xmlns:p14="http://schemas.microsoft.com/office/powerpoint/2010/main" val="265022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136AD0-210A-46F4-B118-80E65CE7DEF0}" type="datetime1">
              <a:rPr lang="en-US" smtClean="0"/>
              <a:t>11/09/2017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48C8AE-468E-4034-895A-C3F019A085CB}" type="slidenum">
              <a:rPr lang="en-US" smtClean="0"/>
              <a:t>‹#›</a:t>
            </a:fld>
            <a:endParaRPr lang="en-US"/>
          </a:p>
        </p:txBody>
      </p:sp>
    </p:spTree>
    <p:extLst>
      <p:ext uri="{BB962C8B-B14F-4D97-AF65-F5344CB8AC3E}">
        <p14:creationId xmlns:p14="http://schemas.microsoft.com/office/powerpoint/2010/main" val="3313093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F33636-7871-4211-9F06-C996B1F433A4}" type="datetime1">
              <a:rPr lang="en-US" smtClean="0"/>
              <a:t>11/09/2017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48C8AE-468E-4034-895A-C3F019A085CB}" type="slidenum">
              <a:rPr lang="en-US" smtClean="0"/>
              <a:t>‹#›</a:t>
            </a:fld>
            <a:endParaRPr lang="en-US"/>
          </a:p>
        </p:txBody>
      </p:sp>
    </p:spTree>
    <p:extLst>
      <p:ext uri="{BB962C8B-B14F-4D97-AF65-F5344CB8AC3E}">
        <p14:creationId xmlns:p14="http://schemas.microsoft.com/office/powerpoint/2010/main" val="418272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ED1E9C-5C25-499F-8257-D2F74FB6A262}" type="datetime1">
              <a:rPr lang="en-US" smtClean="0"/>
              <a:t>11/09/2017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48C8AE-468E-4034-895A-C3F019A085CB}" type="slidenum">
              <a:rPr lang="en-US" smtClean="0"/>
              <a:t>‹#›</a:t>
            </a:fld>
            <a:endParaRPr lang="en-US"/>
          </a:p>
        </p:txBody>
      </p:sp>
    </p:spTree>
    <p:extLst>
      <p:ext uri="{BB962C8B-B14F-4D97-AF65-F5344CB8AC3E}">
        <p14:creationId xmlns:p14="http://schemas.microsoft.com/office/powerpoint/2010/main" val="2470401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8CCB34-3DC3-4D3C-8E28-5926692C17AB}" type="datetime1">
              <a:rPr lang="en-US" smtClean="0"/>
              <a:t>11/09/2017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48C8AE-468E-4034-895A-C3F019A085CB}" type="slidenum">
              <a:rPr lang="en-US" smtClean="0"/>
              <a:t>‹#›</a:t>
            </a:fld>
            <a:endParaRPr lang="en-US"/>
          </a:p>
        </p:txBody>
      </p:sp>
    </p:spTree>
    <p:extLst>
      <p:ext uri="{BB962C8B-B14F-4D97-AF65-F5344CB8AC3E}">
        <p14:creationId xmlns:p14="http://schemas.microsoft.com/office/powerpoint/2010/main" val="2613539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FF9363-667C-455C-AC88-1DF8148F7B45}" type="datetime1">
              <a:rPr lang="en-US" smtClean="0"/>
              <a:t>11/09/2017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48C8AE-468E-4034-895A-C3F019A085CB}" type="slidenum">
              <a:rPr lang="en-US" smtClean="0"/>
              <a:t>‹#›</a:t>
            </a:fld>
            <a:endParaRPr lang="en-US"/>
          </a:p>
        </p:txBody>
      </p:sp>
    </p:spTree>
    <p:extLst>
      <p:ext uri="{BB962C8B-B14F-4D97-AF65-F5344CB8AC3E}">
        <p14:creationId xmlns:p14="http://schemas.microsoft.com/office/powerpoint/2010/main" val="747939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32152F-B285-4F76-A6BE-FCB1F7A1A3BE}" type="datetime1">
              <a:rPr lang="en-US" smtClean="0"/>
              <a:t>11/09/2017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48C8AE-468E-4034-895A-C3F019A085CB}" type="slidenum">
              <a:rPr lang="en-US" smtClean="0"/>
              <a:t>‹#›</a:t>
            </a:fld>
            <a:endParaRPr lang="en-US"/>
          </a:p>
        </p:txBody>
      </p:sp>
    </p:spTree>
    <p:extLst>
      <p:ext uri="{BB962C8B-B14F-4D97-AF65-F5344CB8AC3E}">
        <p14:creationId xmlns:p14="http://schemas.microsoft.com/office/powerpoint/2010/main" val="2468480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9B2730-5497-4B00-BF7A-63FF91966CB1}" type="datetime1">
              <a:rPr lang="en-US" smtClean="0"/>
              <a:t>11/09/2017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48C8AE-468E-4034-895A-C3F019A085CB}" type="slidenum">
              <a:rPr lang="en-US" smtClean="0"/>
              <a:t>‹#›</a:t>
            </a:fld>
            <a:endParaRPr lang="en-US"/>
          </a:p>
        </p:txBody>
      </p:sp>
    </p:spTree>
    <p:extLst>
      <p:ext uri="{BB962C8B-B14F-4D97-AF65-F5344CB8AC3E}">
        <p14:creationId xmlns:p14="http://schemas.microsoft.com/office/powerpoint/2010/main" val="113913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E5C62F-6D30-4C07-9C46-DF9C905E6A77}" type="datetime1">
              <a:rPr lang="en-US" smtClean="0"/>
              <a:t>11/09/2017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48C8AE-468E-4034-895A-C3F019A085CB}" type="slidenum">
              <a:rPr lang="en-US" smtClean="0"/>
              <a:t>‹#›</a:t>
            </a:fld>
            <a:endParaRPr lang="en-US"/>
          </a:p>
        </p:txBody>
      </p:sp>
    </p:spTree>
    <p:extLst>
      <p:ext uri="{BB962C8B-B14F-4D97-AF65-F5344CB8AC3E}">
        <p14:creationId xmlns:p14="http://schemas.microsoft.com/office/powerpoint/2010/main" val="1194817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238621-DCFF-4FF9-B5A6-EE826B74456F}" type="datetime1">
              <a:rPr lang="en-US" smtClean="0"/>
              <a:t>11/09/2017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48C8AE-468E-4034-895A-C3F019A085CB}" type="slidenum">
              <a:rPr lang="en-US" smtClean="0"/>
              <a:t>‹#›</a:t>
            </a:fld>
            <a:endParaRPr lang="en-US"/>
          </a:p>
        </p:txBody>
      </p:sp>
    </p:spTree>
    <p:extLst>
      <p:ext uri="{BB962C8B-B14F-4D97-AF65-F5344CB8AC3E}">
        <p14:creationId xmlns:p14="http://schemas.microsoft.com/office/powerpoint/2010/main" val="2345404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6F0262-EC12-4E5D-BCF0-C7BE022C2F1F}" type="datetime1">
              <a:rPr lang="en-US" smtClean="0"/>
              <a:t>11/09/2017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48C8AE-468E-4034-895A-C3F019A085CB}" type="slidenum">
              <a:rPr lang="en-US" smtClean="0"/>
              <a:t>‹#›</a:t>
            </a:fld>
            <a:endParaRPr lang="en-US"/>
          </a:p>
        </p:txBody>
      </p:sp>
    </p:spTree>
    <p:extLst>
      <p:ext uri="{BB962C8B-B14F-4D97-AF65-F5344CB8AC3E}">
        <p14:creationId xmlns:p14="http://schemas.microsoft.com/office/powerpoint/2010/main" val="25771745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7400"/>
            <a:ext cx="8229600" cy="1143000"/>
          </a:xfrm>
        </p:spPr>
        <p:txBody>
          <a:bodyPr>
            <a:normAutofit fontScale="90000"/>
          </a:bodyPr>
          <a:lstStyle/>
          <a:p>
            <a:r>
              <a:rPr lang="en-US" dirty="0" smtClean="0"/>
              <a:t>Alignment of </a:t>
            </a:r>
            <a:r>
              <a:rPr lang="en-US" dirty="0"/>
              <a:t>ITU and ICAO </a:t>
            </a:r>
            <a:r>
              <a:rPr lang="en-US" dirty="0" smtClean="0"/>
              <a:t>         frequency </a:t>
            </a:r>
            <a:r>
              <a:rPr lang="en-US" dirty="0"/>
              <a:t>databases</a:t>
            </a:r>
          </a:p>
        </p:txBody>
      </p:sp>
    </p:spTree>
    <p:extLst>
      <p:ext uri="{BB962C8B-B14F-4D97-AF65-F5344CB8AC3E}">
        <p14:creationId xmlns:p14="http://schemas.microsoft.com/office/powerpoint/2010/main" val="3206217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3382963"/>
          </a:xfrm>
        </p:spPr>
        <p:txBody>
          <a:bodyPr>
            <a:normAutofit/>
          </a:bodyPr>
          <a:lstStyle/>
          <a:p>
            <a:r>
              <a:rPr lang="en-US" sz="2000" dirty="0"/>
              <a:t>ITU Master Register </a:t>
            </a:r>
            <a:r>
              <a:rPr lang="en-US" sz="2000" dirty="0" smtClean="0"/>
              <a:t>is a worldwide frequency database for </a:t>
            </a:r>
            <a:r>
              <a:rPr lang="en-US" sz="2000" b="1" dirty="0" smtClean="0"/>
              <a:t>all services </a:t>
            </a:r>
          </a:p>
          <a:p>
            <a:r>
              <a:rPr lang="en-US" sz="2000" dirty="0" smtClean="0"/>
              <a:t>Frequency </a:t>
            </a:r>
            <a:r>
              <a:rPr lang="en-US" sz="2000" dirty="0" smtClean="0"/>
              <a:t>Finder is </a:t>
            </a:r>
            <a:r>
              <a:rPr lang="en-US" sz="2000" dirty="0"/>
              <a:t>worldwide database </a:t>
            </a:r>
            <a:r>
              <a:rPr lang="en-US" sz="2000" dirty="0" smtClean="0"/>
              <a:t>for </a:t>
            </a:r>
            <a:r>
              <a:rPr lang="en-US" sz="2000" b="1" dirty="0" smtClean="0"/>
              <a:t>aeronautical </a:t>
            </a:r>
            <a:r>
              <a:rPr lang="en-US" sz="2000" b="1" dirty="0" smtClean="0"/>
              <a:t>frequencies</a:t>
            </a:r>
            <a:endParaRPr lang="en-US" sz="2000" b="1" dirty="0" smtClean="0"/>
          </a:p>
          <a:p>
            <a:r>
              <a:rPr lang="en-US" sz="2000" dirty="0" smtClean="0"/>
              <a:t>In 2012  comparison between ITU and ICAO databases showed  that ICAO data are </a:t>
            </a:r>
            <a:r>
              <a:rPr lang="en-US" sz="2000" dirty="0"/>
              <a:t>more accurate and </a:t>
            </a:r>
            <a:r>
              <a:rPr lang="en-US" sz="2000" dirty="0" smtClean="0"/>
              <a:t>up-to-date</a:t>
            </a:r>
          </a:p>
          <a:p>
            <a:r>
              <a:rPr lang="en-US" sz="2000" dirty="0" smtClean="0"/>
              <a:t>WRC-12 considered the matter and </a:t>
            </a:r>
            <a:r>
              <a:rPr lang="en-US" sz="2000" dirty="0" smtClean="0"/>
              <a:t>invited ICAO/ITU </a:t>
            </a:r>
            <a:r>
              <a:rPr lang="en-US" sz="2000" dirty="0" smtClean="0"/>
              <a:t>to align </a:t>
            </a:r>
            <a:r>
              <a:rPr lang="en-US" sz="2000" dirty="0" smtClean="0"/>
              <a:t>databases</a:t>
            </a:r>
            <a:endParaRPr lang="en-US" sz="2000" dirty="0" smtClean="0"/>
          </a:p>
          <a:p>
            <a:r>
              <a:rPr lang="en-US" sz="2000" dirty="0" smtClean="0"/>
              <a:t>WG-F discussed the issue in September 2012 and March 2014</a:t>
            </a:r>
          </a:p>
        </p:txBody>
      </p:sp>
      <p:sp>
        <p:nvSpPr>
          <p:cNvPr id="4" name="Title 3"/>
          <p:cNvSpPr>
            <a:spLocks noGrp="1"/>
          </p:cNvSpPr>
          <p:nvPr>
            <p:ph type="title"/>
          </p:nvPr>
        </p:nvSpPr>
        <p:spPr/>
        <p:txBody>
          <a:bodyPr/>
          <a:lstStyle/>
          <a:p>
            <a:r>
              <a:rPr lang="en-US" dirty="0" smtClean="0"/>
              <a:t>Background</a:t>
            </a:r>
            <a:endParaRPr lang="en-US" dirty="0"/>
          </a:p>
        </p:txBody>
      </p:sp>
    </p:spTree>
    <p:extLst>
      <p:ext uri="{BB962C8B-B14F-4D97-AF65-F5344CB8AC3E}">
        <p14:creationId xmlns:p14="http://schemas.microsoft.com/office/powerpoint/2010/main" val="2747195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7638"/>
            <a:ext cx="8229600" cy="4525962"/>
          </a:xfrm>
        </p:spPr>
        <p:txBody>
          <a:bodyPr>
            <a:normAutofit/>
          </a:bodyPr>
          <a:lstStyle/>
          <a:p>
            <a:r>
              <a:rPr lang="en-GB" sz="2000" b="1" i="1" dirty="0" smtClean="0"/>
              <a:t>Problem 1</a:t>
            </a:r>
            <a:r>
              <a:rPr lang="en-GB" sz="2000" dirty="0"/>
              <a:t>: the format, structure and parameters </a:t>
            </a:r>
            <a:r>
              <a:rPr lang="en-GB" sz="2000" dirty="0" smtClean="0"/>
              <a:t>of</a:t>
            </a:r>
            <a:r>
              <a:rPr lang="en-GB" sz="2000" dirty="0" smtClean="0"/>
              <a:t> </a:t>
            </a:r>
            <a:r>
              <a:rPr lang="en-GB" sz="2000" dirty="0"/>
              <a:t>ICAO database </a:t>
            </a:r>
            <a:r>
              <a:rPr lang="en-GB" sz="2000" dirty="0" smtClean="0"/>
              <a:t>and </a:t>
            </a:r>
            <a:r>
              <a:rPr lang="en-GB" sz="2000" dirty="0"/>
              <a:t>the MIFR are </a:t>
            </a:r>
            <a:r>
              <a:rPr lang="en-GB" sz="2000" dirty="0" smtClean="0"/>
              <a:t>different. </a:t>
            </a:r>
            <a:r>
              <a:rPr lang="en-GB" sz="2000" b="1" dirty="0" smtClean="0"/>
              <a:t>Solution</a:t>
            </a:r>
            <a:r>
              <a:rPr lang="en-GB" sz="2000" dirty="0" smtClean="0"/>
              <a:t>: </a:t>
            </a:r>
            <a:r>
              <a:rPr lang="en-GB" sz="2000" dirty="0" smtClean="0"/>
              <a:t>development of a </a:t>
            </a:r>
            <a:r>
              <a:rPr lang="en-GB" sz="2000" b="1" dirty="0" smtClean="0">
                <a:solidFill>
                  <a:srgbClr val="00B050"/>
                </a:solidFill>
              </a:rPr>
              <a:t>notice generation </a:t>
            </a:r>
            <a:r>
              <a:rPr lang="en-GB" sz="2000" b="1" dirty="0" smtClean="0">
                <a:solidFill>
                  <a:srgbClr val="00B050"/>
                </a:solidFill>
              </a:rPr>
              <a:t>tool </a:t>
            </a:r>
            <a:r>
              <a:rPr lang="en-GB" sz="2000" b="1" dirty="0" smtClean="0">
                <a:solidFill>
                  <a:srgbClr val="00B050"/>
                </a:solidFill>
              </a:rPr>
              <a:t> </a:t>
            </a:r>
            <a:r>
              <a:rPr lang="en-GB" sz="2000" dirty="0" smtClean="0"/>
              <a:t>for converting data </a:t>
            </a:r>
            <a:r>
              <a:rPr lang="en-GB" sz="2000" dirty="0" smtClean="0"/>
              <a:t>and generating </a:t>
            </a:r>
            <a:r>
              <a:rPr lang="en-GB" sz="2000" dirty="0" smtClean="0"/>
              <a:t>ITU notifications. </a:t>
            </a:r>
            <a:r>
              <a:rPr lang="en-GB" sz="2000" b="1" dirty="0" smtClean="0"/>
              <a:t>Status</a:t>
            </a:r>
            <a:r>
              <a:rPr lang="en-GB" sz="2000" dirty="0" smtClean="0"/>
              <a:t>: </a:t>
            </a:r>
            <a:r>
              <a:rPr lang="en-GB" sz="2000" b="1" dirty="0" smtClean="0">
                <a:solidFill>
                  <a:srgbClr val="00B050"/>
                </a:solidFill>
              </a:rPr>
              <a:t>completed</a:t>
            </a:r>
            <a:r>
              <a:rPr lang="en-GB" sz="2000" dirty="0" smtClean="0"/>
              <a:t>.</a:t>
            </a:r>
          </a:p>
          <a:p>
            <a:r>
              <a:rPr lang="en-GB" sz="2000" b="1" i="1" dirty="0" smtClean="0"/>
              <a:t>Problem </a:t>
            </a:r>
            <a:r>
              <a:rPr lang="en-GB" sz="2000" b="1" i="1" dirty="0"/>
              <a:t>2</a:t>
            </a:r>
            <a:r>
              <a:rPr lang="en-GB" sz="2000" dirty="0"/>
              <a:t>: </a:t>
            </a:r>
            <a:r>
              <a:rPr lang="en-GB" sz="2000" dirty="0" smtClean="0"/>
              <a:t>aviation authorities are </a:t>
            </a:r>
            <a:r>
              <a:rPr lang="en-GB" sz="2000" dirty="0"/>
              <a:t>not permitted to update </a:t>
            </a:r>
            <a:r>
              <a:rPr lang="en-GB" sz="2000" dirty="0" smtClean="0"/>
              <a:t>Master Register. ITU administrations </a:t>
            </a:r>
            <a:r>
              <a:rPr lang="en-GB" sz="2000" dirty="0"/>
              <a:t>have no access to the ICAO </a:t>
            </a:r>
            <a:r>
              <a:rPr lang="en-GB" sz="2000" dirty="0" smtClean="0"/>
              <a:t>database. </a:t>
            </a:r>
            <a:r>
              <a:rPr lang="en-GB" sz="2000" b="1" dirty="0"/>
              <a:t>Solution</a:t>
            </a:r>
            <a:r>
              <a:rPr lang="en-GB" sz="2000" dirty="0"/>
              <a:t>: </a:t>
            </a:r>
            <a:r>
              <a:rPr lang="en-GB" sz="2000" dirty="0" smtClean="0"/>
              <a:t>make ICAO data available </a:t>
            </a:r>
            <a:r>
              <a:rPr lang="en-GB" sz="2000" dirty="0"/>
              <a:t>for ITU </a:t>
            </a:r>
            <a:r>
              <a:rPr lang="en-GB" sz="2000" dirty="0" smtClean="0"/>
              <a:t>through Web</a:t>
            </a:r>
            <a:r>
              <a:rPr lang="en-GB" sz="2000" dirty="0" smtClean="0">
                <a:solidFill>
                  <a:srgbClr val="FF0000"/>
                </a:solidFill>
              </a:rPr>
              <a:t>. </a:t>
            </a:r>
            <a:r>
              <a:rPr lang="en-GB" sz="2000" b="1" dirty="0" smtClean="0"/>
              <a:t>Status</a:t>
            </a:r>
            <a:r>
              <a:rPr lang="en-GB" sz="2000" dirty="0"/>
              <a:t>: </a:t>
            </a:r>
            <a:r>
              <a:rPr lang="en-GB" sz="2000" b="1" dirty="0" smtClean="0">
                <a:solidFill>
                  <a:srgbClr val="FF0000"/>
                </a:solidFill>
              </a:rPr>
              <a:t>ongoing</a:t>
            </a:r>
            <a:r>
              <a:rPr lang="en-GB" sz="2000" dirty="0" smtClean="0">
                <a:solidFill>
                  <a:srgbClr val="FF0000"/>
                </a:solidFill>
              </a:rPr>
              <a:t> </a:t>
            </a:r>
          </a:p>
          <a:p>
            <a:r>
              <a:rPr lang="en-GB" sz="2000" b="1" i="1" dirty="0" smtClean="0"/>
              <a:t>Problem 3</a:t>
            </a:r>
            <a:r>
              <a:rPr lang="en-GB" sz="2000" dirty="0" smtClean="0"/>
              <a:t>: </a:t>
            </a:r>
            <a:r>
              <a:rPr lang="en-GB" sz="2000" dirty="0"/>
              <a:t>ITU administrations may have difficulties to compare the MIFR and ICAO </a:t>
            </a:r>
            <a:r>
              <a:rPr lang="en-GB" sz="2000" dirty="0" smtClean="0"/>
              <a:t>data to </a:t>
            </a:r>
            <a:r>
              <a:rPr lang="en-GB" sz="2000" dirty="0"/>
              <a:t>identify </a:t>
            </a:r>
            <a:r>
              <a:rPr lang="en-GB" sz="2000" dirty="0" smtClean="0"/>
              <a:t>updates to Master Register. </a:t>
            </a:r>
            <a:r>
              <a:rPr lang="en-GB" sz="2000" b="1" dirty="0"/>
              <a:t>Solution</a:t>
            </a:r>
            <a:r>
              <a:rPr lang="en-GB" sz="2000" dirty="0"/>
              <a:t>: development of a </a:t>
            </a:r>
            <a:r>
              <a:rPr lang="en-GB" sz="2000" b="1" dirty="0" smtClean="0">
                <a:solidFill>
                  <a:srgbClr val="00B050"/>
                </a:solidFill>
              </a:rPr>
              <a:t>comparison tool</a:t>
            </a:r>
            <a:r>
              <a:rPr lang="en-GB" sz="2000" dirty="0" smtClean="0">
                <a:solidFill>
                  <a:srgbClr val="00B050"/>
                </a:solidFill>
              </a:rPr>
              <a:t>. </a:t>
            </a:r>
            <a:r>
              <a:rPr lang="en-GB" sz="2000" b="1" dirty="0"/>
              <a:t>Status</a:t>
            </a:r>
            <a:r>
              <a:rPr lang="en-GB" sz="2000" dirty="0"/>
              <a:t>: </a:t>
            </a:r>
            <a:r>
              <a:rPr lang="en-GB" sz="2000" b="1" dirty="0">
                <a:solidFill>
                  <a:srgbClr val="00B050"/>
                </a:solidFill>
              </a:rPr>
              <a:t>completed</a:t>
            </a:r>
            <a:r>
              <a:rPr lang="en-GB" sz="2000" dirty="0" smtClean="0"/>
              <a:t>. Both tools are linked in </a:t>
            </a:r>
            <a:r>
              <a:rPr lang="en-GB" sz="2000" dirty="0" err="1" smtClean="0"/>
              <a:t>TerRaNotices</a:t>
            </a:r>
            <a:r>
              <a:rPr lang="en-GB" sz="2000" dirty="0" smtClean="0"/>
              <a:t>.</a:t>
            </a:r>
          </a:p>
          <a:p>
            <a:r>
              <a:rPr lang="en-GB" sz="2000" b="1" i="1" dirty="0" smtClean="0"/>
              <a:t>Problem 4</a:t>
            </a:r>
            <a:r>
              <a:rPr lang="en-GB" sz="2000" dirty="0" smtClean="0"/>
              <a:t>: aeronautical data are sensitive and shall not be publically available. </a:t>
            </a:r>
            <a:r>
              <a:rPr lang="en-GB" sz="2000" b="1" dirty="0" smtClean="0"/>
              <a:t>Solution</a:t>
            </a:r>
            <a:r>
              <a:rPr lang="en-GB" sz="2000" dirty="0" smtClean="0"/>
              <a:t>: </a:t>
            </a:r>
            <a:r>
              <a:rPr lang="en-GB" sz="2000" dirty="0" smtClean="0">
                <a:solidFill>
                  <a:srgbClr val="00B050"/>
                </a:solidFill>
              </a:rPr>
              <a:t> </a:t>
            </a:r>
            <a:r>
              <a:rPr lang="en-GB" sz="2000" b="1" dirty="0" smtClean="0">
                <a:solidFill>
                  <a:srgbClr val="00B050"/>
                </a:solidFill>
              </a:rPr>
              <a:t>2 levels of protection </a:t>
            </a:r>
            <a:r>
              <a:rPr lang="en-GB" sz="2000" dirty="0"/>
              <a:t>(discussed further in this presentation)</a:t>
            </a:r>
            <a:r>
              <a:rPr lang="en-GB" sz="2000" dirty="0" smtClean="0">
                <a:solidFill>
                  <a:srgbClr val="00B050"/>
                </a:solidFill>
              </a:rPr>
              <a:t>. </a:t>
            </a:r>
            <a:r>
              <a:rPr lang="en-GB" sz="2000" b="1" dirty="0"/>
              <a:t>Status</a:t>
            </a:r>
            <a:r>
              <a:rPr lang="en-GB" sz="2000" dirty="0"/>
              <a:t>: </a:t>
            </a:r>
            <a:r>
              <a:rPr lang="en-GB" sz="2000" b="1" dirty="0" smtClean="0">
                <a:solidFill>
                  <a:srgbClr val="FF0000"/>
                </a:solidFill>
              </a:rPr>
              <a:t>ongoing </a:t>
            </a:r>
            <a:endParaRPr lang="en-GB" sz="2000" dirty="0"/>
          </a:p>
          <a:p>
            <a:endParaRPr lang="en-US" sz="2000" dirty="0"/>
          </a:p>
          <a:p>
            <a:endParaRPr lang="en-GB" sz="1200" dirty="0"/>
          </a:p>
        </p:txBody>
      </p:sp>
      <p:sp>
        <p:nvSpPr>
          <p:cNvPr id="4" name="Title 3"/>
          <p:cNvSpPr>
            <a:spLocks noGrp="1"/>
          </p:cNvSpPr>
          <p:nvPr>
            <p:ph type="title"/>
          </p:nvPr>
        </p:nvSpPr>
        <p:spPr/>
        <p:txBody>
          <a:bodyPr/>
          <a:lstStyle/>
          <a:p>
            <a:r>
              <a:rPr lang="en-US" dirty="0" smtClean="0"/>
              <a:t>Problems and Solutions</a:t>
            </a:r>
            <a:endParaRPr lang="en-US" dirty="0"/>
          </a:p>
        </p:txBody>
      </p:sp>
    </p:spTree>
    <p:extLst>
      <p:ext uri="{BB962C8B-B14F-4D97-AF65-F5344CB8AC3E}">
        <p14:creationId xmlns:p14="http://schemas.microsoft.com/office/powerpoint/2010/main" val="3758422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Update of ITU database (standard)</a:t>
            </a:r>
            <a:endParaRPr lang="en-US" dirty="0"/>
          </a:p>
        </p:txBody>
      </p:sp>
      <p:sp>
        <p:nvSpPr>
          <p:cNvPr id="3" name="Content Placeholder 2"/>
          <p:cNvSpPr>
            <a:spLocks noGrp="1"/>
          </p:cNvSpPr>
          <p:nvPr>
            <p:ph idx="1"/>
          </p:nvPr>
        </p:nvSpPr>
        <p:spPr>
          <a:xfrm>
            <a:off x="457200" y="1600200"/>
            <a:ext cx="8229600" cy="5105400"/>
          </a:xfrm>
        </p:spPr>
        <p:txBody>
          <a:bodyPr/>
          <a:lstStyle/>
          <a:p>
            <a:pPr marL="0" indent="0">
              <a:buNone/>
            </a:pPr>
            <a:endParaRPr lang="en-US" dirty="0" smtClean="0"/>
          </a:p>
        </p:txBody>
      </p:sp>
      <p:sp>
        <p:nvSpPr>
          <p:cNvPr id="23" name="Date Placeholder 22"/>
          <p:cNvSpPr>
            <a:spLocks noGrp="1"/>
          </p:cNvSpPr>
          <p:nvPr>
            <p:ph type="dt" sz="half" idx="10"/>
          </p:nvPr>
        </p:nvSpPr>
        <p:spPr/>
        <p:txBody>
          <a:bodyPr/>
          <a:lstStyle/>
          <a:p>
            <a:fld id="{CA4EB6E6-8637-4C11-9983-246B734FF6EE}" type="datetime1">
              <a:rPr lang="en-US" smtClean="0"/>
              <a:t>11/09/2017</a:t>
            </a:fld>
            <a:endParaRPr lang="en-US"/>
          </a:p>
        </p:txBody>
      </p:sp>
      <p:sp>
        <p:nvSpPr>
          <p:cNvPr id="24" name="Slide Number Placeholder 23"/>
          <p:cNvSpPr>
            <a:spLocks noGrp="1"/>
          </p:cNvSpPr>
          <p:nvPr>
            <p:ph type="sldNum" sz="quarter" idx="12"/>
          </p:nvPr>
        </p:nvSpPr>
        <p:spPr/>
        <p:txBody>
          <a:bodyPr/>
          <a:lstStyle/>
          <a:p>
            <a:fld id="{4948C8AE-468E-4034-895A-C3F019A085CB}" type="slidenum">
              <a:rPr lang="en-US" smtClean="0"/>
              <a:t>4</a:t>
            </a:fld>
            <a:endParaRPr lang="en-US"/>
          </a:p>
        </p:txBody>
      </p:sp>
      <p:grpSp>
        <p:nvGrpSpPr>
          <p:cNvPr id="13" name="Group 12"/>
          <p:cNvGrpSpPr/>
          <p:nvPr/>
        </p:nvGrpSpPr>
        <p:grpSpPr>
          <a:xfrm>
            <a:off x="4205528" y="3182142"/>
            <a:ext cx="3256616" cy="2464056"/>
            <a:chOff x="4205528" y="3182142"/>
            <a:chExt cx="3256616" cy="2464056"/>
          </a:xfrm>
        </p:grpSpPr>
        <p:sp>
          <p:nvSpPr>
            <p:cNvPr id="6" name="Rectangle 5"/>
            <p:cNvSpPr/>
            <p:nvPr/>
          </p:nvSpPr>
          <p:spPr>
            <a:xfrm>
              <a:off x="4215554" y="4960398"/>
              <a:ext cx="1828800" cy="685800"/>
            </a:xfrm>
            <a:prstGeom prst="rect">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TerRaNotices</a:t>
              </a:r>
              <a:endParaRPr lang="en-US" dirty="0"/>
            </a:p>
          </p:txBody>
        </p:sp>
        <p:cxnSp>
          <p:nvCxnSpPr>
            <p:cNvPr id="10" name="Elbow Connector 9"/>
            <p:cNvCxnSpPr>
              <a:stCxn id="20" idx="2"/>
              <a:endCxn id="6" idx="3"/>
            </p:cNvCxnSpPr>
            <p:nvPr/>
          </p:nvCxnSpPr>
          <p:spPr>
            <a:xfrm rot="5400000">
              <a:off x="5692671" y="3533825"/>
              <a:ext cx="2121156" cy="1417790"/>
            </a:xfrm>
            <a:prstGeom prst="bentConnector2">
              <a:avLst/>
            </a:prstGeom>
            <a:ln w="2540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4205528" y="4384552"/>
              <a:ext cx="1866900" cy="646331"/>
            </a:xfrm>
            <a:prstGeom prst="rect">
              <a:avLst/>
            </a:prstGeom>
            <a:noFill/>
          </p:spPr>
          <p:txBody>
            <a:bodyPr wrap="square" rtlCol="0">
              <a:spAutoFit/>
            </a:bodyPr>
            <a:lstStyle/>
            <a:p>
              <a:pPr algn="ctr"/>
              <a:r>
                <a:rPr lang="en-US" b="1" dirty="0" smtClean="0">
                  <a:solidFill>
                    <a:schemeClr val="accent3">
                      <a:lumMod val="75000"/>
                    </a:schemeClr>
                  </a:solidFill>
                </a:rPr>
                <a:t>Preparation of notifications</a:t>
              </a:r>
              <a:endParaRPr lang="en-US" b="1" dirty="0">
                <a:solidFill>
                  <a:schemeClr val="accent3">
                    <a:lumMod val="75000"/>
                  </a:schemeClr>
                </a:solidFill>
              </a:endParaRPr>
            </a:p>
          </p:txBody>
        </p:sp>
      </p:grpSp>
      <p:grpSp>
        <p:nvGrpSpPr>
          <p:cNvPr id="4" name="Group 3"/>
          <p:cNvGrpSpPr/>
          <p:nvPr/>
        </p:nvGrpSpPr>
        <p:grpSpPr>
          <a:xfrm>
            <a:off x="2206592" y="2276928"/>
            <a:ext cx="2441608" cy="908304"/>
            <a:chOff x="2206592" y="2276928"/>
            <a:chExt cx="2441608" cy="908304"/>
          </a:xfrm>
        </p:grpSpPr>
        <p:sp>
          <p:nvSpPr>
            <p:cNvPr id="15" name="Flowchart: Magnetic Disk 14"/>
            <p:cNvSpPr/>
            <p:nvPr/>
          </p:nvSpPr>
          <p:spPr>
            <a:xfrm>
              <a:off x="3581400" y="2276928"/>
              <a:ext cx="1066800" cy="908304"/>
            </a:xfrm>
            <a:prstGeom prst="flowChartMagneticDisk">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BR IFIC*</a:t>
              </a:r>
              <a:endParaRPr lang="en-US" dirty="0"/>
            </a:p>
          </p:txBody>
        </p:sp>
        <p:cxnSp>
          <p:nvCxnSpPr>
            <p:cNvPr id="8" name="Straight Arrow Connector 7"/>
            <p:cNvCxnSpPr>
              <a:stCxn id="28" idx="4"/>
              <a:endCxn id="15" idx="2"/>
            </p:cNvCxnSpPr>
            <p:nvPr/>
          </p:nvCxnSpPr>
          <p:spPr>
            <a:xfrm>
              <a:off x="2206592" y="2712209"/>
              <a:ext cx="1374808" cy="18871"/>
            </a:xfrm>
            <a:prstGeom prst="straightConnector1">
              <a:avLst/>
            </a:prstGeom>
            <a:ln w="2540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2209800" y="2358657"/>
              <a:ext cx="1295400" cy="369332"/>
            </a:xfrm>
            <a:prstGeom prst="rect">
              <a:avLst/>
            </a:prstGeom>
            <a:noFill/>
          </p:spPr>
          <p:txBody>
            <a:bodyPr wrap="square" rtlCol="0">
              <a:spAutoFit/>
            </a:bodyPr>
            <a:lstStyle/>
            <a:p>
              <a:pPr algn="ctr"/>
              <a:r>
                <a:rPr lang="en-US" b="1" dirty="0" smtClean="0">
                  <a:solidFill>
                    <a:schemeClr val="accent3">
                      <a:lumMod val="75000"/>
                    </a:schemeClr>
                  </a:solidFill>
                </a:rPr>
                <a:t>Publishing</a:t>
              </a:r>
              <a:endParaRPr lang="en-US" b="1" dirty="0">
                <a:solidFill>
                  <a:schemeClr val="accent3">
                    <a:lumMod val="75000"/>
                  </a:schemeClr>
                </a:solidFill>
              </a:endParaRPr>
            </a:p>
          </p:txBody>
        </p:sp>
      </p:grpSp>
      <p:grpSp>
        <p:nvGrpSpPr>
          <p:cNvPr id="31" name="Group 30"/>
          <p:cNvGrpSpPr/>
          <p:nvPr/>
        </p:nvGrpSpPr>
        <p:grpSpPr>
          <a:xfrm>
            <a:off x="4564296" y="2141276"/>
            <a:ext cx="4046304" cy="1040866"/>
            <a:chOff x="4564296" y="2141276"/>
            <a:chExt cx="4046304" cy="1040866"/>
          </a:xfrm>
        </p:grpSpPr>
        <p:cxnSp>
          <p:nvCxnSpPr>
            <p:cNvPr id="25" name="Straight Arrow Connector 24"/>
            <p:cNvCxnSpPr>
              <a:stCxn id="15" idx="4"/>
              <a:endCxn id="20" idx="1"/>
            </p:cNvCxnSpPr>
            <p:nvPr/>
          </p:nvCxnSpPr>
          <p:spPr>
            <a:xfrm flipV="1">
              <a:off x="4648200" y="2727990"/>
              <a:ext cx="1665488" cy="3090"/>
            </a:xfrm>
            <a:prstGeom prst="straightConnector1">
              <a:avLst/>
            </a:prstGeom>
            <a:ln w="2540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0" name="Rounded Rectangle 19"/>
            <p:cNvSpPr/>
            <p:nvPr/>
          </p:nvSpPr>
          <p:spPr>
            <a:xfrm>
              <a:off x="6313688" y="2273838"/>
              <a:ext cx="2296912" cy="908304"/>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ITU Administrations</a:t>
              </a:r>
            </a:p>
            <a:p>
              <a:pPr algn="ctr"/>
              <a:r>
                <a:rPr lang="en-US" dirty="0"/>
                <a:t>(Regulators</a:t>
              </a:r>
              <a:r>
                <a:rPr lang="en-US" dirty="0" smtClean="0"/>
                <a:t>)</a:t>
              </a:r>
              <a:endParaRPr lang="en-US" dirty="0"/>
            </a:p>
          </p:txBody>
        </p:sp>
        <p:sp>
          <p:nvSpPr>
            <p:cNvPr id="27" name="TextBox 26"/>
            <p:cNvSpPr txBox="1"/>
            <p:nvPr/>
          </p:nvSpPr>
          <p:spPr>
            <a:xfrm>
              <a:off x="4564296" y="2141276"/>
              <a:ext cx="1828800" cy="369332"/>
            </a:xfrm>
            <a:prstGeom prst="rect">
              <a:avLst/>
            </a:prstGeom>
            <a:noFill/>
          </p:spPr>
          <p:txBody>
            <a:bodyPr wrap="square" rtlCol="0">
              <a:spAutoFit/>
            </a:bodyPr>
            <a:lstStyle/>
            <a:p>
              <a:pPr algn="ctr"/>
              <a:r>
                <a:rPr lang="en-US" b="1" dirty="0" smtClean="0">
                  <a:solidFill>
                    <a:schemeClr val="accent3">
                      <a:lumMod val="75000"/>
                    </a:schemeClr>
                  </a:solidFill>
                </a:rPr>
                <a:t>Query  data</a:t>
              </a:r>
              <a:endParaRPr lang="en-US" b="1" dirty="0">
                <a:solidFill>
                  <a:schemeClr val="accent3">
                    <a:lumMod val="75000"/>
                  </a:schemeClr>
                </a:solidFill>
              </a:endParaRPr>
            </a:p>
          </p:txBody>
        </p:sp>
      </p:grpSp>
      <p:sp>
        <p:nvSpPr>
          <p:cNvPr id="5" name="Rectangle 4"/>
          <p:cNvSpPr/>
          <p:nvPr/>
        </p:nvSpPr>
        <p:spPr>
          <a:xfrm>
            <a:off x="779167" y="5791200"/>
            <a:ext cx="4971297" cy="338554"/>
          </a:xfrm>
          <a:prstGeom prst="rect">
            <a:avLst/>
          </a:prstGeom>
        </p:spPr>
        <p:txBody>
          <a:bodyPr wrap="none">
            <a:spAutoFit/>
          </a:bodyPr>
          <a:lstStyle/>
          <a:p>
            <a:r>
              <a:rPr lang="en-US" sz="1600" dirty="0" smtClean="0"/>
              <a:t>* BR IFIC: BR International </a:t>
            </a:r>
            <a:r>
              <a:rPr lang="en-US" sz="1600" dirty="0"/>
              <a:t>Frequency </a:t>
            </a:r>
            <a:r>
              <a:rPr lang="en-US" sz="1600" dirty="0" smtClean="0"/>
              <a:t>Information circular</a:t>
            </a:r>
            <a:endParaRPr lang="en-US" sz="1600" dirty="0"/>
          </a:p>
        </p:txBody>
      </p:sp>
      <p:sp>
        <p:nvSpPr>
          <p:cNvPr id="28" name="Flowchart: Magnetic Disk 27"/>
          <p:cNvSpPr/>
          <p:nvPr/>
        </p:nvSpPr>
        <p:spPr>
          <a:xfrm>
            <a:off x="614012" y="2258057"/>
            <a:ext cx="1592580" cy="908304"/>
          </a:xfrm>
          <a:prstGeom prst="flowChartMagneticDisk">
            <a:avLst/>
          </a:prstGeom>
          <a:solidFill>
            <a:schemeClr val="bg1">
              <a:lumMod val="6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ITU database (MIFR)</a:t>
            </a:r>
            <a:endParaRPr lang="en-US" dirty="0"/>
          </a:p>
        </p:txBody>
      </p:sp>
      <p:grpSp>
        <p:nvGrpSpPr>
          <p:cNvPr id="14" name="Group 13"/>
          <p:cNvGrpSpPr/>
          <p:nvPr/>
        </p:nvGrpSpPr>
        <p:grpSpPr>
          <a:xfrm>
            <a:off x="495899" y="3166361"/>
            <a:ext cx="3719656" cy="2592573"/>
            <a:chOff x="495899" y="3166361"/>
            <a:chExt cx="3719656" cy="2592573"/>
          </a:xfrm>
        </p:grpSpPr>
        <p:cxnSp>
          <p:nvCxnSpPr>
            <p:cNvPr id="12" name="Elbow Connector 11"/>
            <p:cNvCxnSpPr>
              <a:stCxn id="6" idx="1"/>
              <a:endCxn id="26" idx="3"/>
            </p:cNvCxnSpPr>
            <p:nvPr/>
          </p:nvCxnSpPr>
          <p:spPr>
            <a:xfrm rot="10800000">
              <a:off x="2324700" y="5297270"/>
              <a:ext cx="1890855" cy="6029"/>
            </a:xfrm>
            <a:prstGeom prst="bentConnector3">
              <a:avLst>
                <a:gd name="adj1" fmla="val 50000"/>
              </a:avLst>
            </a:prstGeom>
            <a:ln w="2540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2431927" y="4584822"/>
              <a:ext cx="1676400" cy="646331"/>
            </a:xfrm>
            <a:prstGeom prst="rect">
              <a:avLst/>
            </a:prstGeom>
            <a:noFill/>
          </p:spPr>
          <p:txBody>
            <a:bodyPr wrap="square" rtlCol="0">
              <a:spAutoFit/>
            </a:bodyPr>
            <a:lstStyle/>
            <a:p>
              <a:pPr algn="ctr"/>
              <a:r>
                <a:rPr lang="en-US" b="1" dirty="0" smtClean="0">
                  <a:solidFill>
                    <a:schemeClr val="accent3">
                      <a:lumMod val="75000"/>
                    </a:schemeClr>
                  </a:solidFill>
                </a:rPr>
                <a:t>Notification</a:t>
              </a:r>
            </a:p>
            <a:p>
              <a:pPr algn="ctr"/>
              <a:r>
                <a:rPr lang="en-US" b="1" dirty="0" smtClean="0">
                  <a:solidFill>
                    <a:schemeClr val="accent3">
                      <a:lumMod val="75000"/>
                    </a:schemeClr>
                  </a:solidFill>
                </a:rPr>
                <a:t>(T12, T13, etc.)</a:t>
              </a:r>
              <a:endParaRPr lang="en-US" b="1" dirty="0">
                <a:solidFill>
                  <a:schemeClr val="accent3">
                    <a:lumMod val="75000"/>
                  </a:schemeClr>
                </a:solidFill>
              </a:endParaRPr>
            </a:p>
          </p:txBody>
        </p:sp>
        <p:sp>
          <p:nvSpPr>
            <p:cNvPr id="26" name="Rectangle 25"/>
            <p:cNvSpPr/>
            <p:nvPr/>
          </p:nvSpPr>
          <p:spPr>
            <a:xfrm>
              <a:off x="495899" y="4835604"/>
              <a:ext cx="1828800" cy="923330"/>
            </a:xfrm>
            <a:prstGeom prst="rect">
              <a:avLst/>
            </a:prstGeom>
            <a:ln w="25400">
              <a:solidFill>
                <a:schemeClr val="accent1">
                  <a:shade val="95000"/>
                  <a:satMod val="105000"/>
                </a:schemeClr>
              </a:solidFill>
              <a:prstDash val="dash"/>
            </a:ln>
          </p:spPr>
          <p:txBody>
            <a:bodyPr wrap="square">
              <a:spAutoFit/>
            </a:bodyPr>
            <a:lstStyle/>
            <a:p>
              <a:pPr algn="ctr"/>
              <a:r>
                <a:rPr lang="en-US" b="1" dirty="0" smtClean="0">
                  <a:solidFill>
                    <a:schemeClr val="accent1"/>
                  </a:solidFill>
                </a:rPr>
                <a:t>ITU Secured </a:t>
              </a:r>
              <a:r>
                <a:rPr lang="en-US" b="1" dirty="0">
                  <a:solidFill>
                    <a:schemeClr val="accent1"/>
                  </a:solidFill>
                </a:rPr>
                <a:t>Web </a:t>
              </a:r>
              <a:r>
                <a:rPr lang="en-US" b="1" dirty="0" smtClean="0">
                  <a:solidFill>
                    <a:schemeClr val="accent1"/>
                  </a:solidFill>
                </a:rPr>
                <a:t>notification portal</a:t>
              </a:r>
              <a:endParaRPr lang="en-US" b="1" dirty="0">
                <a:solidFill>
                  <a:schemeClr val="accent1"/>
                </a:solidFill>
              </a:endParaRPr>
            </a:p>
          </p:txBody>
        </p:sp>
        <p:cxnSp>
          <p:nvCxnSpPr>
            <p:cNvPr id="30" name="Straight Arrow Connector 29"/>
            <p:cNvCxnSpPr>
              <a:stCxn id="26" idx="0"/>
              <a:endCxn id="28" idx="3"/>
            </p:cNvCxnSpPr>
            <p:nvPr/>
          </p:nvCxnSpPr>
          <p:spPr>
            <a:xfrm flipV="1">
              <a:off x="1410299" y="3166361"/>
              <a:ext cx="3" cy="1669243"/>
            </a:xfrm>
            <a:prstGeom prst="straightConnector1">
              <a:avLst/>
            </a:prstGeom>
            <a:ln w="2540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401129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ITU Secured Web notification portal</a:t>
            </a:r>
          </a:p>
        </p:txBody>
      </p:sp>
      <p:sp>
        <p:nvSpPr>
          <p:cNvPr id="4" name="Date Placeholder 3"/>
          <p:cNvSpPr>
            <a:spLocks noGrp="1"/>
          </p:cNvSpPr>
          <p:nvPr>
            <p:ph type="dt" sz="half" idx="10"/>
          </p:nvPr>
        </p:nvSpPr>
        <p:spPr/>
        <p:txBody>
          <a:bodyPr/>
          <a:lstStyle/>
          <a:p>
            <a:fld id="{D6F33636-7871-4211-9F06-C996B1F433A4}" type="datetime1">
              <a:rPr lang="en-US" smtClean="0"/>
              <a:t>11/09/2017</a:t>
            </a:fld>
            <a:endParaRPr lang="en-US"/>
          </a:p>
        </p:txBody>
      </p:sp>
      <p:sp>
        <p:nvSpPr>
          <p:cNvPr id="5" name="Slide Number Placeholder 4"/>
          <p:cNvSpPr>
            <a:spLocks noGrp="1"/>
          </p:cNvSpPr>
          <p:nvPr>
            <p:ph type="sldNum" sz="quarter" idx="12"/>
          </p:nvPr>
        </p:nvSpPr>
        <p:spPr/>
        <p:txBody>
          <a:bodyPr/>
          <a:lstStyle/>
          <a:p>
            <a:fld id="{4948C8AE-468E-4034-895A-C3F019A085CB}" type="slidenum">
              <a:rPr lang="en-US" smtClean="0"/>
              <a:t>5</a:t>
            </a:fld>
            <a:endParaRPr lang="en-US"/>
          </a:p>
        </p:txBody>
      </p:sp>
      <p:pic>
        <p:nvPicPr>
          <p:cNvPr id="7" name="Picture 6"/>
          <p:cNvPicPr>
            <a:picLocks noChangeAspect="1"/>
          </p:cNvPicPr>
          <p:nvPr/>
        </p:nvPicPr>
        <p:blipFill>
          <a:blip r:embed="rId2"/>
          <a:stretch>
            <a:fillRect/>
          </a:stretch>
        </p:blipFill>
        <p:spPr>
          <a:xfrm>
            <a:off x="3661709" y="3124200"/>
            <a:ext cx="4691716" cy="2982912"/>
          </a:xfrm>
          <a:prstGeom prst="rect">
            <a:avLst/>
          </a:prstGeom>
        </p:spPr>
      </p:pic>
      <p:pic>
        <p:nvPicPr>
          <p:cNvPr id="6" name="Picture 5"/>
          <p:cNvPicPr>
            <a:picLocks noChangeAspect="1"/>
          </p:cNvPicPr>
          <p:nvPr/>
        </p:nvPicPr>
        <p:blipFill>
          <a:blip r:embed="rId3"/>
          <a:stretch>
            <a:fillRect/>
          </a:stretch>
        </p:blipFill>
        <p:spPr>
          <a:xfrm>
            <a:off x="495300" y="1295400"/>
            <a:ext cx="3848100" cy="3014850"/>
          </a:xfrm>
          <a:prstGeom prst="rect">
            <a:avLst/>
          </a:prstGeom>
        </p:spPr>
      </p:pic>
    </p:spTree>
    <p:extLst>
      <p:ext uri="{BB962C8B-B14F-4D97-AF65-F5344CB8AC3E}">
        <p14:creationId xmlns:p14="http://schemas.microsoft.com/office/powerpoint/2010/main" val="1196739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normAutofit fontScale="90000"/>
          </a:bodyPr>
          <a:lstStyle/>
          <a:p>
            <a:r>
              <a:rPr lang="en-US" dirty="0" smtClean="0"/>
              <a:t>Proposed interface with ICAO database</a:t>
            </a:r>
            <a:endParaRPr lang="en-US" dirty="0"/>
          </a:p>
        </p:txBody>
      </p:sp>
      <p:sp>
        <p:nvSpPr>
          <p:cNvPr id="42" name="Date Placeholder 41"/>
          <p:cNvSpPr>
            <a:spLocks noGrp="1"/>
          </p:cNvSpPr>
          <p:nvPr>
            <p:ph type="dt" sz="half" idx="10"/>
          </p:nvPr>
        </p:nvSpPr>
        <p:spPr/>
        <p:txBody>
          <a:bodyPr/>
          <a:lstStyle/>
          <a:p>
            <a:fld id="{2978F613-504A-4C47-AF4D-F0FC6D1E3B87}" type="datetime1">
              <a:rPr lang="en-US" smtClean="0"/>
              <a:t>11/09/2017</a:t>
            </a:fld>
            <a:endParaRPr lang="en-US" dirty="0"/>
          </a:p>
        </p:txBody>
      </p:sp>
      <p:grpSp>
        <p:nvGrpSpPr>
          <p:cNvPr id="28" name="Group 27"/>
          <p:cNvGrpSpPr/>
          <p:nvPr/>
        </p:nvGrpSpPr>
        <p:grpSpPr>
          <a:xfrm>
            <a:off x="2189373" y="1701804"/>
            <a:ext cx="1844715" cy="4325635"/>
            <a:chOff x="2377491" y="1667470"/>
            <a:chExt cx="1844715" cy="4325635"/>
          </a:xfrm>
        </p:grpSpPr>
        <p:cxnSp>
          <p:nvCxnSpPr>
            <p:cNvPr id="22" name="Straight Arrow Connector 21"/>
            <p:cNvCxnSpPr>
              <a:stCxn id="33" idx="4"/>
            </p:cNvCxnSpPr>
            <p:nvPr/>
          </p:nvCxnSpPr>
          <p:spPr>
            <a:xfrm>
              <a:off x="2537034" y="2251666"/>
              <a:ext cx="1685172" cy="15968"/>
            </a:xfrm>
            <a:prstGeom prst="straightConnector1">
              <a:avLst/>
            </a:prstGeom>
            <a:ln w="2540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nvGrpSpPr>
            <p:cNvPr id="16" name="Group 15"/>
            <p:cNvGrpSpPr/>
            <p:nvPr/>
          </p:nvGrpSpPr>
          <p:grpSpPr>
            <a:xfrm>
              <a:off x="2377491" y="1667470"/>
              <a:ext cx="1695450" cy="4325635"/>
              <a:chOff x="2377491" y="1667470"/>
              <a:chExt cx="1695450" cy="4325635"/>
            </a:xfrm>
          </p:grpSpPr>
          <p:grpSp>
            <p:nvGrpSpPr>
              <p:cNvPr id="20" name="Group 19"/>
              <p:cNvGrpSpPr/>
              <p:nvPr/>
            </p:nvGrpSpPr>
            <p:grpSpPr>
              <a:xfrm>
                <a:off x="2624388" y="1667470"/>
                <a:ext cx="1143000" cy="4325635"/>
                <a:chOff x="3859530" y="1589641"/>
                <a:chExt cx="1143000" cy="4325635"/>
              </a:xfrm>
            </p:grpSpPr>
            <p:cxnSp>
              <p:nvCxnSpPr>
                <p:cNvPr id="8" name="Straight Connector 7"/>
                <p:cNvCxnSpPr>
                  <a:stCxn id="23" idx="0"/>
                  <a:endCxn id="36" idx="0"/>
                </p:cNvCxnSpPr>
                <p:nvPr/>
              </p:nvCxnSpPr>
              <p:spPr>
                <a:xfrm flipH="1">
                  <a:off x="4431030" y="1589641"/>
                  <a:ext cx="29328" cy="3956303"/>
                </a:xfrm>
                <a:prstGeom prst="line">
                  <a:avLst/>
                </a:prstGeom>
                <a:ln w="25400">
                  <a:prstDash val="dash"/>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3859530" y="5545944"/>
                  <a:ext cx="1143000" cy="369332"/>
                </a:xfrm>
                <a:prstGeom prst="rect">
                  <a:avLst/>
                </a:prstGeom>
                <a:ln w="25400">
                  <a:solidFill>
                    <a:schemeClr val="accent1">
                      <a:shade val="95000"/>
                      <a:satMod val="105000"/>
                    </a:schemeClr>
                  </a:solidFill>
                  <a:prstDash val="dash"/>
                </a:ln>
              </p:spPr>
              <p:txBody>
                <a:bodyPr wrap="square">
                  <a:spAutoFit/>
                </a:bodyPr>
                <a:lstStyle/>
                <a:p>
                  <a:pPr algn="ctr"/>
                  <a:r>
                    <a:rPr lang="en-US" b="1" dirty="0" smtClean="0">
                      <a:solidFill>
                        <a:schemeClr val="accent1"/>
                      </a:solidFill>
                    </a:rPr>
                    <a:t>Web</a:t>
                  </a:r>
                  <a:endParaRPr lang="en-US" b="1" dirty="0">
                    <a:solidFill>
                      <a:schemeClr val="accent1"/>
                    </a:solidFill>
                  </a:endParaRPr>
                </a:p>
              </p:txBody>
            </p:sp>
          </p:grpSp>
          <p:sp>
            <p:nvSpPr>
              <p:cNvPr id="23" name="TextBox 22"/>
              <p:cNvSpPr txBox="1"/>
              <p:nvPr/>
            </p:nvSpPr>
            <p:spPr>
              <a:xfrm>
                <a:off x="2377491" y="1667470"/>
                <a:ext cx="1695450" cy="1200329"/>
              </a:xfrm>
              <a:prstGeom prst="rect">
                <a:avLst/>
              </a:prstGeom>
              <a:noFill/>
            </p:spPr>
            <p:txBody>
              <a:bodyPr wrap="square" rtlCol="0">
                <a:spAutoFit/>
              </a:bodyPr>
              <a:lstStyle/>
              <a:p>
                <a:pPr algn="ctr"/>
                <a:r>
                  <a:rPr lang="en-US" b="1" dirty="0" smtClean="0">
                    <a:solidFill>
                      <a:schemeClr val="accent3">
                        <a:lumMod val="50000"/>
                      </a:schemeClr>
                    </a:solidFill>
                  </a:rPr>
                  <a:t>Secured data transfer</a:t>
                </a:r>
                <a:r>
                  <a:rPr lang="en-US" b="1" dirty="0" smtClean="0">
                    <a:solidFill>
                      <a:schemeClr val="accent3">
                        <a:lumMod val="50000"/>
                      </a:schemeClr>
                    </a:solidFill>
                  </a:rPr>
                  <a:t>`</a:t>
                </a:r>
              </a:p>
              <a:p>
                <a:pPr algn="ctr"/>
                <a:r>
                  <a:rPr lang="en-US" b="1" dirty="0" smtClean="0">
                    <a:solidFill>
                      <a:schemeClr val="accent3">
                        <a:lumMod val="50000"/>
                      </a:schemeClr>
                    </a:solidFill>
                  </a:rPr>
                  <a:t>every </a:t>
                </a:r>
                <a:r>
                  <a:rPr lang="en-US" b="1" dirty="0" smtClean="0">
                    <a:solidFill>
                      <a:schemeClr val="accent3">
                        <a:lumMod val="50000"/>
                      </a:schemeClr>
                    </a:solidFill>
                  </a:rPr>
                  <a:t>2 </a:t>
                </a:r>
                <a:endParaRPr lang="en-US" b="1" dirty="0" smtClean="0">
                  <a:solidFill>
                    <a:schemeClr val="accent3">
                      <a:lumMod val="50000"/>
                    </a:schemeClr>
                  </a:solidFill>
                </a:endParaRPr>
              </a:p>
              <a:p>
                <a:pPr algn="ctr"/>
                <a:r>
                  <a:rPr lang="en-US" b="1" dirty="0" smtClean="0">
                    <a:solidFill>
                      <a:schemeClr val="accent3">
                        <a:lumMod val="50000"/>
                      </a:schemeClr>
                    </a:solidFill>
                  </a:rPr>
                  <a:t>weeks</a:t>
                </a:r>
                <a:endParaRPr lang="en-US" b="1" dirty="0">
                  <a:solidFill>
                    <a:schemeClr val="accent3">
                      <a:lumMod val="50000"/>
                    </a:schemeClr>
                  </a:solidFill>
                </a:endParaRPr>
              </a:p>
            </p:txBody>
          </p:sp>
        </p:grpSp>
      </p:grpSp>
      <p:sp>
        <p:nvSpPr>
          <p:cNvPr id="33" name="Flowchart: Magnetic Disk 32"/>
          <p:cNvSpPr/>
          <p:nvPr/>
        </p:nvSpPr>
        <p:spPr>
          <a:xfrm>
            <a:off x="367716" y="1610041"/>
            <a:ext cx="1981200" cy="1351917"/>
          </a:xfrm>
          <a:prstGeom prst="flowChartMagneticDisk">
            <a:avLst/>
          </a:prstGeom>
          <a:solidFill>
            <a:schemeClr val="bg1">
              <a:lumMod val="6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ICAO global database (</a:t>
            </a:r>
            <a:r>
              <a:rPr lang="en-US" dirty="0"/>
              <a:t>W</a:t>
            </a:r>
            <a:r>
              <a:rPr lang="en-US" dirty="0" smtClean="0"/>
              <a:t>eb,</a:t>
            </a:r>
          </a:p>
          <a:p>
            <a:pPr algn="ctr"/>
            <a:r>
              <a:rPr lang="en-US" dirty="0" smtClean="0"/>
              <a:t>Frequency Finder)</a:t>
            </a:r>
            <a:endParaRPr lang="en-US" dirty="0"/>
          </a:p>
        </p:txBody>
      </p:sp>
      <p:sp>
        <p:nvSpPr>
          <p:cNvPr id="18" name="Flowchart: Magnetic Disk 17"/>
          <p:cNvSpPr/>
          <p:nvPr/>
        </p:nvSpPr>
        <p:spPr>
          <a:xfrm>
            <a:off x="4027070" y="1698606"/>
            <a:ext cx="1866900" cy="1174785"/>
          </a:xfrm>
          <a:prstGeom prst="flowChartMagneticDisk">
            <a:avLst/>
          </a:prstGeom>
          <a:solidFill>
            <a:schemeClr val="bg1">
              <a:lumMod val="6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ITU secured Web</a:t>
            </a:r>
            <a:endParaRPr lang="en-US" dirty="0"/>
          </a:p>
        </p:txBody>
      </p:sp>
      <p:grpSp>
        <p:nvGrpSpPr>
          <p:cNvPr id="17" name="Group 16"/>
          <p:cNvGrpSpPr/>
          <p:nvPr/>
        </p:nvGrpSpPr>
        <p:grpSpPr>
          <a:xfrm>
            <a:off x="3220077" y="2399569"/>
            <a:ext cx="2538664" cy="3548086"/>
            <a:chOff x="3878179" y="2508135"/>
            <a:chExt cx="2538664" cy="3548086"/>
          </a:xfrm>
        </p:grpSpPr>
        <p:sp>
          <p:nvSpPr>
            <p:cNvPr id="27" name="Rounded Rectangle 26"/>
            <p:cNvSpPr/>
            <p:nvPr/>
          </p:nvSpPr>
          <p:spPr>
            <a:xfrm>
              <a:off x="4549943" y="5147917"/>
              <a:ext cx="1866900" cy="908304"/>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ITU Administration</a:t>
              </a:r>
            </a:p>
          </p:txBody>
        </p:sp>
        <p:sp>
          <p:nvSpPr>
            <p:cNvPr id="15" name="Curved Right Arrow 14"/>
            <p:cNvSpPr/>
            <p:nvPr/>
          </p:nvSpPr>
          <p:spPr>
            <a:xfrm>
              <a:off x="3878179" y="2508135"/>
              <a:ext cx="685800" cy="3243544"/>
            </a:xfrm>
            <a:prstGeom prst="curved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3" name="Group 12"/>
          <p:cNvGrpSpPr/>
          <p:nvPr/>
        </p:nvGrpSpPr>
        <p:grpSpPr>
          <a:xfrm>
            <a:off x="3414461" y="3145857"/>
            <a:ext cx="3733800" cy="1454642"/>
            <a:chOff x="4650707" y="3358654"/>
            <a:chExt cx="3733800" cy="1454642"/>
          </a:xfrm>
        </p:grpSpPr>
        <p:sp>
          <p:nvSpPr>
            <p:cNvPr id="4" name="Oval Callout 3"/>
            <p:cNvSpPr/>
            <p:nvPr/>
          </p:nvSpPr>
          <p:spPr>
            <a:xfrm>
              <a:off x="4650707" y="3358654"/>
              <a:ext cx="3733800" cy="1454642"/>
            </a:xfrm>
            <a:prstGeom prst="wedgeEllipse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5181601" y="3598507"/>
              <a:ext cx="3124199" cy="923330"/>
            </a:xfrm>
            <a:prstGeom prst="rect">
              <a:avLst/>
            </a:prstGeom>
            <a:noFill/>
            <a:ln>
              <a:noFill/>
            </a:ln>
          </p:spPr>
          <p:txBody>
            <a:bodyPr wrap="square" rtlCol="0">
              <a:spAutoFit/>
            </a:bodyPr>
            <a:lstStyle/>
            <a:p>
              <a:pPr marL="342900" indent="-342900">
                <a:buAutoNum type="arabicPeriod"/>
              </a:pPr>
              <a:r>
                <a:rPr lang="en-US" dirty="0" smtClean="0"/>
                <a:t>Password</a:t>
              </a:r>
            </a:p>
            <a:p>
              <a:pPr marL="342900" indent="-342900">
                <a:buAutoNum type="arabicPeriod"/>
              </a:pPr>
              <a:r>
                <a:rPr lang="en-US" dirty="0" smtClean="0"/>
                <a:t>Adm. </a:t>
              </a:r>
              <a:r>
                <a:rPr lang="en-US" b="1" dirty="0"/>
                <a:t>A</a:t>
              </a:r>
              <a:r>
                <a:rPr lang="en-US" dirty="0"/>
                <a:t> </a:t>
              </a:r>
              <a:r>
                <a:rPr lang="en-US" dirty="0" smtClean="0"/>
                <a:t>can access </a:t>
              </a:r>
              <a:r>
                <a:rPr lang="en-US" dirty="0"/>
                <a:t>only to its </a:t>
              </a:r>
              <a:r>
                <a:rPr lang="en-US" dirty="0" smtClean="0"/>
                <a:t>own ICAO data</a:t>
              </a:r>
              <a:endParaRPr lang="en-US" b="1" dirty="0"/>
            </a:p>
          </p:txBody>
        </p:sp>
      </p:grpSp>
      <p:grpSp>
        <p:nvGrpSpPr>
          <p:cNvPr id="29" name="Group 28"/>
          <p:cNvGrpSpPr/>
          <p:nvPr/>
        </p:nvGrpSpPr>
        <p:grpSpPr>
          <a:xfrm>
            <a:off x="7166750" y="5039351"/>
            <a:ext cx="1848410" cy="908304"/>
            <a:chOff x="7062978" y="5147917"/>
            <a:chExt cx="1848410" cy="908304"/>
          </a:xfrm>
        </p:grpSpPr>
        <p:sp>
          <p:nvSpPr>
            <p:cNvPr id="21" name="Flowchart: Magnetic Disk 20"/>
            <p:cNvSpPr/>
            <p:nvPr/>
          </p:nvSpPr>
          <p:spPr>
            <a:xfrm>
              <a:off x="7440027" y="5147917"/>
              <a:ext cx="1471361" cy="908304"/>
            </a:xfrm>
            <a:prstGeom prst="flowChartMagneticDisk">
              <a:avLst/>
            </a:prstGeom>
            <a:solidFill>
              <a:schemeClr val="bg1">
                <a:lumMod val="6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MIFR</a:t>
              </a:r>
              <a:endParaRPr lang="en-US" dirty="0"/>
            </a:p>
          </p:txBody>
        </p:sp>
        <p:cxnSp>
          <p:nvCxnSpPr>
            <p:cNvPr id="26" name="Straight Arrow Connector 25"/>
            <p:cNvCxnSpPr>
              <a:stCxn id="24" idx="3"/>
              <a:endCxn id="21" idx="2"/>
            </p:cNvCxnSpPr>
            <p:nvPr/>
          </p:nvCxnSpPr>
          <p:spPr>
            <a:xfrm>
              <a:off x="7062978" y="5602069"/>
              <a:ext cx="377049" cy="0"/>
            </a:xfrm>
            <a:prstGeom prst="straightConnector1">
              <a:avLst/>
            </a:prstGeom>
            <a:ln w="2540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5758741" y="5150603"/>
            <a:ext cx="1408009" cy="685800"/>
            <a:chOff x="5758741" y="5150603"/>
            <a:chExt cx="1408009" cy="685800"/>
          </a:xfrm>
        </p:grpSpPr>
        <p:sp>
          <p:nvSpPr>
            <p:cNvPr id="24" name="Rectangle 23"/>
            <p:cNvSpPr/>
            <p:nvPr/>
          </p:nvSpPr>
          <p:spPr>
            <a:xfrm>
              <a:off x="6023750" y="5150603"/>
              <a:ext cx="1143000" cy="685800"/>
            </a:xfrm>
            <a:prstGeom prst="rect">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smtClean="0"/>
                <a:t>TerRaNotices</a:t>
              </a:r>
              <a:endParaRPr lang="en-US" sz="1400" dirty="0"/>
            </a:p>
          </p:txBody>
        </p:sp>
        <p:cxnSp>
          <p:nvCxnSpPr>
            <p:cNvPr id="30" name="Straight Arrow Connector 29"/>
            <p:cNvCxnSpPr>
              <a:endCxn id="24" idx="1"/>
            </p:cNvCxnSpPr>
            <p:nvPr/>
          </p:nvCxnSpPr>
          <p:spPr>
            <a:xfrm>
              <a:off x="5758741" y="5493503"/>
              <a:ext cx="265009" cy="0"/>
            </a:xfrm>
            <a:prstGeom prst="straightConnector1">
              <a:avLst/>
            </a:prstGeom>
            <a:ln w="2540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01670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1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ITU Terrestrial System overview</a:t>
            </a:r>
          </a:p>
        </p:txBody>
      </p:sp>
      <p:sp>
        <p:nvSpPr>
          <p:cNvPr id="3" name="Content Placeholder 2"/>
          <p:cNvSpPr>
            <a:spLocks noGrp="1"/>
          </p:cNvSpPr>
          <p:nvPr>
            <p:ph idx="1"/>
          </p:nvPr>
        </p:nvSpPr>
        <p:spPr>
          <a:xfrm>
            <a:off x="457200" y="1600200"/>
            <a:ext cx="8229600" cy="5105400"/>
          </a:xfrm>
        </p:spPr>
        <p:txBody>
          <a:bodyPr/>
          <a:lstStyle/>
          <a:p>
            <a:endParaRPr lang="en-US" dirty="0" smtClean="0"/>
          </a:p>
        </p:txBody>
      </p:sp>
      <p:sp>
        <p:nvSpPr>
          <p:cNvPr id="15" name="Flowchart: Magnetic Disk 14"/>
          <p:cNvSpPr/>
          <p:nvPr/>
        </p:nvSpPr>
        <p:spPr>
          <a:xfrm>
            <a:off x="3581400" y="2276927"/>
            <a:ext cx="1066800" cy="973025"/>
          </a:xfrm>
          <a:prstGeom prst="flowChartMagneticDisk">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BR IFIC*</a:t>
            </a:r>
            <a:endParaRPr lang="en-US" dirty="0"/>
          </a:p>
        </p:txBody>
      </p:sp>
      <p:sp>
        <p:nvSpPr>
          <p:cNvPr id="23" name="Date Placeholder 22"/>
          <p:cNvSpPr>
            <a:spLocks noGrp="1"/>
          </p:cNvSpPr>
          <p:nvPr>
            <p:ph type="dt" sz="half" idx="10"/>
          </p:nvPr>
        </p:nvSpPr>
        <p:spPr/>
        <p:txBody>
          <a:bodyPr/>
          <a:lstStyle/>
          <a:p>
            <a:fld id="{CA4EB6E6-8637-4C11-9983-246B734FF6EE}" type="datetime1">
              <a:rPr lang="en-US" smtClean="0"/>
              <a:t>11/09/2017</a:t>
            </a:fld>
            <a:endParaRPr lang="en-US"/>
          </a:p>
        </p:txBody>
      </p:sp>
      <p:sp>
        <p:nvSpPr>
          <p:cNvPr id="24" name="Slide Number Placeholder 23"/>
          <p:cNvSpPr>
            <a:spLocks noGrp="1"/>
          </p:cNvSpPr>
          <p:nvPr>
            <p:ph type="sldNum" sz="quarter" idx="12"/>
          </p:nvPr>
        </p:nvSpPr>
        <p:spPr/>
        <p:txBody>
          <a:bodyPr/>
          <a:lstStyle/>
          <a:p>
            <a:fld id="{4948C8AE-468E-4034-895A-C3F019A085CB}" type="slidenum">
              <a:rPr lang="en-US" smtClean="0"/>
              <a:t>7</a:t>
            </a:fld>
            <a:endParaRPr lang="en-US"/>
          </a:p>
        </p:txBody>
      </p:sp>
      <p:cxnSp>
        <p:nvCxnSpPr>
          <p:cNvPr id="8" name="Straight Arrow Connector 7"/>
          <p:cNvCxnSpPr>
            <a:stCxn id="28" idx="4"/>
            <a:endCxn id="15" idx="2"/>
          </p:cNvCxnSpPr>
          <p:nvPr/>
        </p:nvCxnSpPr>
        <p:spPr>
          <a:xfrm flipV="1">
            <a:off x="2431926" y="2763440"/>
            <a:ext cx="1149474" cy="80088"/>
          </a:xfrm>
          <a:prstGeom prst="straightConnector1">
            <a:avLst/>
          </a:prstGeom>
          <a:ln w="2540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5" idx="4"/>
            <a:endCxn id="20" idx="1"/>
          </p:cNvCxnSpPr>
          <p:nvPr/>
        </p:nvCxnSpPr>
        <p:spPr>
          <a:xfrm flipV="1">
            <a:off x="4648200" y="2746248"/>
            <a:ext cx="1665488" cy="17192"/>
          </a:xfrm>
          <a:prstGeom prst="straightConnector1">
            <a:avLst/>
          </a:prstGeom>
          <a:ln w="2540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0" name="Rounded Rectangle 19"/>
          <p:cNvSpPr/>
          <p:nvPr/>
        </p:nvSpPr>
        <p:spPr>
          <a:xfrm>
            <a:off x="6313688" y="2292096"/>
            <a:ext cx="2296912" cy="908304"/>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ITU Administrations</a:t>
            </a:r>
          </a:p>
          <a:p>
            <a:pPr algn="ctr"/>
            <a:r>
              <a:rPr lang="en-US" dirty="0"/>
              <a:t>(Regulators</a:t>
            </a:r>
            <a:r>
              <a:rPr lang="en-US" dirty="0" smtClean="0"/>
              <a:t>)</a:t>
            </a:r>
            <a:endParaRPr lang="en-US" dirty="0"/>
          </a:p>
        </p:txBody>
      </p:sp>
      <p:sp>
        <p:nvSpPr>
          <p:cNvPr id="6" name="Rectangle 5"/>
          <p:cNvSpPr/>
          <p:nvPr/>
        </p:nvSpPr>
        <p:spPr>
          <a:xfrm>
            <a:off x="4215554" y="4960398"/>
            <a:ext cx="1828800" cy="685800"/>
          </a:xfrm>
          <a:prstGeom prst="rect">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TerRaNotices</a:t>
            </a:r>
            <a:endParaRPr lang="en-US" dirty="0"/>
          </a:p>
        </p:txBody>
      </p:sp>
      <p:cxnSp>
        <p:nvCxnSpPr>
          <p:cNvPr id="10" name="Elbow Connector 9"/>
          <p:cNvCxnSpPr>
            <a:stCxn id="20" idx="2"/>
            <a:endCxn id="6" idx="3"/>
          </p:cNvCxnSpPr>
          <p:nvPr/>
        </p:nvCxnSpPr>
        <p:spPr>
          <a:xfrm rot="5400000">
            <a:off x="5701800" y="3542954"/>
            <a:ext cx="2102898" cy="1417790"/>
          </a:xfrm>
          <a:prstGeom prst="bentConnector2">
            <a:avLst/>
          </a:prstGeom>
          <a:ln w="2540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2" name="Elbow Connector 11"/>
          <p:cNvCxnSpPr>
            <a:stCxn id="6" idx="1"/>
            <a:endCxn id="26" idx="3"/>
          </p:cNvCxnSpPr>
          <p:nvPr/>
        </p:nvCxnSpPr>
        <p:spPr>
          <a:xfrm rot="10800000">
            <a:off x="2442812" y="5294452"/>
            <a:ext cx="1772743" cy="8847"/>
          </a:xfrm>
          <a:prstGeom prst="bentConnector3">
            <a:avLst>
              <a:gd name="adj1" fmla="val 50000"/>
            </a:avLst>
          </a:prstGeom>
          <a:ln w="2540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2431927" y="4584822"/>
            <a:ext cx="1676400" cy="646331"/>
          </a:xfrm>
          <a:prstGeom prst="rect">
            <a:avLst/>
          </a:prstGeom>
          <a:noFill/>
        </p:spPr>
        <p:txBody>
          <a:bodyPr wrap="square" rtlCol="0">
            <a:spAutoFit/>
          </a:bodyPr>
          <a:lstStyle/>
          <a:p>
            <a:pPr algn="ctr"/>
            <a:r>
              <a:rPr lang="en-US" b="1" dirty="0" smtClean="0">
                <a:solidFill>
                  <a:schemeClr val="accent3">
                    <a:lumMod val="75000"/>
                  </a:schemeClr>
                </a:solidFill>
              </a:rPr>
              <a:t>Notification</a:t>
            </a:r>
          </a:p>
          <a:p>
            <a:pPr algn="ctr"/>
            <a:r>
              <a:rPr lang="en-US" b="1" dirty="0" smtClean="0">
                <a:solidFill>
                  <a:schemeClr val="accent3">
                    <a:lumMod val="75000"/>
                  </a:schemeClr>
                </a:solidFill>
              </a:rPr>
              <a:t>(T12, T13, etc.)</a:t>
            </a:r>
            <a:endParaRPr lang="en-US" b="1" dirty="0">
              <a:solidFill>
                <a:schemeClr val="accent3">
                  <a:lumMod val="75000"/>
                </a:schemeClr>
              </a:solidFill>
            </a:endParaRPr>
          </a:p>
        </p:txBody>
      </p:sp>
      <p:sp>
        <p:nvSpPr>
          <p:cNvPr id="22" name="TextBox 21"/>
          <p:cNvSpPr txBox="1"/>
          <p:nvPr/>
        </p:nvSpPr>
        <p:spPr>
          <a:xfrm>
            <a:off x="2362200" y="2358657"/>
            <a:ext cx="1295400" cy="369332"/>
          </a:xfrm>
          <a:prstGeom prst="rect">
            <a:avLst/>
          </a:prstGeom>
          <a:noFill/>
        </p:spPr>
        <p:txBody>
          <a:bodyPr wrap="square" rtlCol="0">
            <a:spAutoFit/>
          </a:bodyPr>
          <a:lstStyle/>
          <a:p>
            <a:pPr algn="ctr"/>
            <a:r>
              <a:rPr lang="en-US" b="1" dirty="0" smtClean="0">
                <a:solidFill>
                  <a:schemeClr val="accent3">
                    <a:lumMod val="75000"/>
                  </a:schemeClr>
                </a:solidFill>
              </a:rPr>
              <a:t>Publishing</a:t>
            </a:r>
            <a:endParaRPr lang="en-US" b="1" dirty="0">
              <a:solidFill>
                <a:schemeClr val="accent3">
                  <a:lumMod val="75000"/>
                </a:schemeClr>
              </a:solidFill>
            </a:endParaRPr>
          </a:p>
        </p:txBody>
      </p:sp>
      <p:sp>
        <p:nvSpPr>
          <p:cNvPr id="27" name="TextBox 26"/>
          <p:cNvSpPr txBox="1"/>
          <p:nvPr/>
        </p:nvSpPr>
        <p:spPr>
          <a:xfrm>
            <a:off x="4572000" y="2133600"/>
            <a:ext cx="1828800" cy="369332"/>
          </a:xfrm>
          <a:prstGeom prst="rect">
            <a:avLst/>
          </a:prstGeom>
          <a:noFill/>
        </p:spPr>
        <p:txBody>
          <a:bodyPr wrap="square" rtlCol="0">
            <a:spAutoFit/>
          </a:bodyPr>
          <a:lstStyle/>
          <a:p>
            <a:pPr algn="ctr"/>
            <a:r>
              <a:rPr lang="en-US" b="1" dirty="0" smtClean="0">
                <a:solidFill>
                  <a:schemeClr val="accent3">
                    <a:lumMod val="75000"/>
                  </a:schemeClr>
                </a:solidFill>
              </a:rPr>
              <a:t>Query data</a:t>
            </a:r>
            <a:endParaRPr lang="en-US" b="1" dirty="0">
              <a:solidFill>
                <a:schemeClr val="accent3">
                  <a:lumMod val="75000"/>
                </a:schemeClr>
              </a:solidFill>
            </a:endParaRPr>
          </a:p>
        </p:txBody>
      </p:sp>
      <p:sp>
        <p:nvSpPr>
          <p:cNvPr id="26" name="Rectangle 25"/>
          <p:cNvSpPr/>
          <p:nvPr/>
        </p:nvSpPr>
        <p:spPr>
          <a:xfrm>
            <a:off x="614011" y="4832786"/>
            <a:ext cx="1828800" cy="923330"/>
          </a:xfrm>
          <a:prstGeom prst="rect">
            <a:avLst/>
          </a:prstGeom>
          <a:ln w="25400">
            <a:solidFill>
              <a:schemeClr val="accent1">
                <a:shade val="95000"/>
                <a:satMod val="105000"/>
              </a:schemeClr>
            </a:solidFill>
            <a:prstDash val="dash"/>
          </a:ln>
        </p:spPr>
        <p:txBody>
          <a:bodyPr wrap="square">
            <a:spAutoFit/>
          </a:bodyPr>
          <a:lstStyle/>
          <a:p>
            <a:pPr algn="ctr"/>
            <a:r>
              <a:rPr lang="en-US" b="1" dirty="0" smtClean="0">
                <a:solidFill>
                  <a:schemeClr val="accent1"/>
                </a:solidFill>
              </a:rPr>
              <a:t>ITU Web notification portal</a:t>
            </a:r>
            <a:endParaRPr lang="en-US" b="1" dirty="0">
              <a:solidFill>
                <a:schemeClr val="accent1"/>
              </a:solidFill>
            </a:endParaRPr>
          </a:p>
        </p:txBody>
      </p:sp>
      <p:sp>
        <p:nvSpPr>
          <p:cNvPr id="28" name="Flowchart: Magnetic Disk 27"/>
          <p:cNvSpPr/>
          <p:nvPr/>
        </p:nvSpPr>
        <p:spPr>
          <a:xfrm>
            <a:off x="614011" y="2258056"/>
            <a:ext cx="1817915" cy="1170943"/>
          </a:xfrm>
          <a:prstGeom prst="flowChartMagneticDisk">
            <a:avLst/>
          </a:prstGeom>
          <a:solidFill>
            <a:schemeClr val="bg1">
              <a:lumMod val="6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ITU database + </a:t>
            </a:r>
            <a:r>
              <a:rPr lang="en-US" b="1" dirty="0" smtClean="0">
                <a:solidFill>
                  <a:srgbClr val="C00000"/>
                </a:solidFill>
              </a:rPr>
              <a:t>Web (ICAO data)</a:t>
            </a:r>
            <a:endParaRPr lang="en-US" b="1" dirty="0">
              <a:solidFill>
                <a:srgbClr val="C00000"/>
              </a:solidFill>
            </a:endParaRPr>
          </a:p>
        </p:txBody>
      </p:sp>
      <p:cxnSp>
        <p:nvCxnSpPr>
          <p:cNvPr id="30" name="Straight Arrow Connector 29"/>
          <p:cNvCxnSpPr>
            <a:stCxn id="26" idx="0"/>
            <a:endCxn id="28" idx="3"/>
          </p:cNvCxnSpPr>
          <p:nvPr/>
        </p:nvCxnSpPr>
        <p:spPr>
          <a:xfrm flipH="1" flipV="1">
            <a:off x="1522969" y="3428999"/>
            <a:ext cx="5442" cy="1403787"/>
          </a:xfrm>
          <a:prstGeom prst="straightConnector1">
            <a:avLst/>
          </a:prstGeom>
          <a:ln w="2540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nvGrpSpPr>
          <p:cNvPr id="16" name="Group 15"/>
          <p:cNvGrpSpPr/>
          <p:nvPr/>
        </p:nvGrpSpPr>
        <p:grpSpPr>
          <a:xfrm>
            <a:off x="2319256" y="3085768"/>
            <a:ext cx="2810697" cy="1874630"/>
            <a:chOff x="2206592" y="2971800"/>
            <a:chExt cx="2923362" cy="1988598"/>
          </a:xfrm>
        </p:grpSpPr>
        <p:cxnSp>
          <p:nvCxnSpPr>
            <p:cNvPr id="29" name="Curved Connector 28"/>
            <p:cNvCxnSpPr>
              <a:endCxn id="6" idx="0"/>
            </p:cNvCxnSpPr>
            <p:nvPr/>
          </p:nvCxnSpPr>
          <p:spPr>
            <a:xfrm>
              <a:off x="2206592" y="2971800"/>
              <a:ext cx="2923362" cy="1988598"/>
            </a:xfrm>
            <a:prstGeom prst="curvedConnector2">
              <a:avLst/>
            </a:prstGeom>
            <a:ln w="508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2489021" y="3417061"/>
              <a:ext cx="1828800" cy="646331"/>
            </a:xfrm>
            <a:prstGeom prst="rect">
              <a:avLst/>
            </a:prstGeom>
            <a:ln w="25400">
              <a:solidFill>
                <a:schemeClr val="accent1">
                  <a:shade val="95000"/>
                  <a:satMod val="105000"/>
                </a:schemeClr>
              </a:solidFill>
              <a:prstDash val="dash"/>
            </a:ln>
          </p:spPr>
          <p:txBody>
            <a:bodyPr wrap="square">
              <a:spAutoFit/>
            </a:bodyPr>
            <a:lstStyle/>
            <a:p>
              <a:pPr algn="ctr"/>
              <a:r>
                <a:rPr lang="en-US" b="1" dirty="0" smtClean="0">
                  <a:solidFill>
                    <a:schemeClr val="accent1"/>
                  </a:solidFill>
                </a:rPr>
                <a:t>ICAO data via</a:t>
              </a:r>
            </a:p>
            <a:p>
              <a:pPr algn="ctr"/>
              <a:r>
                <a:rPr lang="en-US" b="1" dirty="0" smtClean="0">
                  <a:solidFill>
                    <a:schemeClr val="accent1"/>
                  </a:solidFill>
                </a:rPr>
                <a:t>ITU </a:t>
              </a:r>
              <a:r>
                <a:rPr lang="en-US" b="1" dirty="0">
                  <a:solidFill>
                    <a:schemeClr val="accent1"/>
                  </a:solidFill>
                </a:rPr>
                <a:t>Secured </a:t>
              </a:r>
              <a:r>
                <a:rPr lang="en-US" b="1" dirty="0" smtClean="0">
                  <a:solidFill>
                    <a:schemeClr val="accent1"/>
                  </a:solidFill>
                </a:rPr>
                <a:t>Web</a:t>
              </a:r>
              <a:endParaRPr lang="en-US" b="1" dirty="0">
                <a:solidFill>
                  <a:schemeClr val="accent1"/>
                </a:solidFill>
              </a:endParaRPr>
            </a:p>
          </p:txBody>
        </p:sp>
      </p:grpSp>
      <p:sp>
        <p:nvSpPr>
          <p:cNvPr id="7" name="TextBox 6"/>
          <p:cNvSpPr txBox="1"/>
          <p:nvPr/>
        </p:nvSpPr>
        <p:spPr>
          <a:xfrm>
            <a:off x="3161596" y="5609137"/>
            <a:ext cx="4648200" cy="646331"/>
          </a:xfrm>
          <a:prstGeom prst="rect">
            <a:avLst/>
          </a:prstGeom>
          <a:noFill/>
        </p:spPr>
        <p:txBody>
          <a:bodyPr wrap="square" rtlCol="0">
            <a:spAutoFit/>
          </a:bodyPr>
          <a:lstStyle/>
          <a:p>
            <a:r>
              <a:rPr lang="en-US" dirty="0" smtClean="0"/>
              <a:t>1. Cross-comparison of ICAO and ITU data.</a:t>
            </a:r>
          </a:p>
          <a:p>
            <a:r>
              <a:rPr lang="en-US" dirty="0" smtClean="0"/>
              <a:t>2. Generation of  the correct </a:t>
            </a:r>
            <a:r>
              <a:rPr lang="en-US" dirty="0" err="1" smtClean="0"/>
              <a:t>notifices</a:t>
            </a:r>
            <a:endParaRPr lang="en-US" dirty="0"/>
          </a:p>
        </p:txBody>
      </p:sp>
    </p:spTree>
    <p:extLst>
      <p:ext uri="{BB962C8B-B14F-4D97-AF65-F5344CB8AC3E}">
        <p14:creationId xmlns:p14="http://schemas.microsoft.com/office/powerpoint/2010/main" val="42923701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35496" y="2358058"/>
            <a:ext cx="184731" cy="300082"/>
          </a:xfrm>
          <a:prstGeom prst="rect">
            <a:avLst/>
          </a:prstGeom>
          <a:noFill/>
        </p:spPr>
        <p:txBody>
          <a:bodyPr wrap="none" rtlCol="0">
            <a:spAutoFit/>
          </a:bodyPr>
          <a:lstStyle/>
          <a:p>
            <a:endParaRPr lang="en-US" sz="1350" dirty="0"/>
          </a:p>
        </p:txBody>
      </p:sp>
      <p:sp>
        <p:nvSpPr>
          <p:cNvPr id="6" name="Text Placeholder 2"/>
          <p:cNvSpPr txBox="1">
            <a:spLocks/>
          </p:cNvSpPr>
          <p:nvPr/>
        </p:nvSpPr>
        <p:spPr>
          <a:xfrm>
            <a:off x="2254688" y="2968142"/>
            <a:ext cx="4860540" cy="66459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bg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bg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bg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bg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bg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4050" b="1" i="1" dirty="0">
                <a:solidFill>
                  <a:srgbClr val="0066FF"/>
                </a:solidFill>
                <a:effectLst>
                  <a:outerShdw blurRad="38100" dist="38100" dir="2700000" algn="tl">
                    <a:srgbClr val="000000">
                      <a:alpha val="43137"/>
                    </a:srgbClr>
                  </a:outerShdw>
                </a:effectLst>
                <a:latin typeface="Broadway" panose="04040905080B02020502" pitchFamily="82" charset="0"/>
              </a:rPr>
              <a:t>T h a n k    y o </a:t>
            </a:r>
            <a:r>
              <a:rPr lang="en-US" sz="4050" b="1" i="1" dirty="0" smtClean="0">
                <a:solidFill>
                  <a:srgbClr val="0066FF"/>
                </a:solidFill>
                <a:effectLst>
                  <a:outerShdw blurRad="38100" dist="38100" dir="2700000" algn="tl">
                    <a:srgbClr val="000000">
                      <a:alpha val="43137"/>
                    </a:srgbClr>
                  </a:outerShdw>
                </a:effectLst>
                <a:latin typeface="Broadway" panose="04040905080B02020502" pitchFamily="82" charset="0"/>
              </a:rPr>
              <a:t>u, Robert </a:t>
            </a:r>
            <a:r>
              <a:rPr lang="en-US" sz="4050" b="1" i="1" dirty="0">
                <a:solidFill>
                  <a:srgbClr val="0066FF"/>
                </a:solidFill>
                <a:effectLst>
                  <a:outerShdw blurRad="38100" dist="38100" dir="2700000" algn="tl">
                    <a:srgbClr val="000000">
                      <a:alpha val="43137"/>
                    </a:srgbClr>
                  </a:outerShdw>
                </a:effectLst>
                <a:latin typeface="Broadway" panose="04040905080B02020502" pitchFamily="82" charset="0"/>
              </a:rPr>
              <a:t>!</a:t>
            </a:r>
            <a:endParaRPr lang="en-US" sz="4050" b="1" dirty="0">
              <a:solidFill>
                <a:srgbClr val="0066FF"/>
              </a:solidFill>
              <a:effectLst>
                <a:outerShdw blurRad="38100" dist="38100" dir="2700000" algn="tl">
                  <a:srgbClr val="000000">
                    <a:alpha val="43137"/>
                  </a:srgbClr>
                </a:outerShdw>
              </a:effectLst>
              <a:latin typeface="Broadway" panose="04040905080B02020502" pitchFamily="82" charset="0"/>
            </a:endParaRPr>
          </a:p>
        </p:txBody>
      </p:sp>
    </p:spTree>
    <p:extLst>
      <p:ext uri="{BB962C8B-B14F-4D97-AF65-F5344CB8AC3E}">
        <p14:creationId xmlns:p14="http://schemas.microsoft.com/office/powerpoint/2010/main" val="41153192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372B09A9A77C4438999FF1325BEF759" ma:contentTypeVersion="0" ma:contentTypeDescription="Create a new document." ma:contentTypeScope="" ma:versionID="65bd2d6fcaa3f4ac24b296b660148a9b">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C797983-C329-4E84-94EF-2D901FED4D53}"/>
</file>

<file path=customXml/itemProps2.xml><?xml version="1.0" encoding="utf-8"?>
<ds:datastoreItem xmlns:ds="http://schemas.openxmlformats.org/officeDocument/2006/customXml" ds:itemID="{F690CDFA-909A-4AF8-B692-83F09C2B3319}"/>
</file>

<file path=customXml/itemProps3.xml><?xml version="1.0" encoding="utf-8"?>
<ds:datastoreItem xmlns:ds="http://schemas.openxmlformats.org/officeDocument/2006/customXml" ds:itemID="{F1589FAA-2502-4D04-95F5-E4626FEDDBD7}"/>
</file>

<file path=docProps/app.xml><?xml version="1.0" encoding="utf-8"?>
<Properties xmlns="http://schemas.openxmlformats.org/officeDocument/2006/extended-properties" xmlns:vt="http://schemas.openxmlformats.org/officeDocument/2006/docPropsVTypes">
  <TotalTime>4952</TotalTime>
  <Words>597</Words>
  <Application>Microsoft Office PowerPoint</Application>
  <PresentationFormat>On-screen Show (4:3)</PresentationFormat>
  <Paragraphs>75</Paragraphs>
  <Slides>8</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Broadway</vt:lpstr>
      <vt:lpstr>Calibri</vt:lpstr>
      <vt:lpstr>Wingdings</vt:lpstr>
      <vt:lpstr>Office Theme</vt:lpstr>
      <vt:lpstr>Alignment of ITU and ICAO          frequency databases</vt:lpstr>
      <vt:lpstr>Background</vt:lpstr>
      <vt:lpstr>Problems and Solutions</vt:lpstr>
      <vt:lpstr>Update of ITU database (standard)</vt:lpstr>
      <vt:lpstr>ITU Secured Web notification portal</vt:lpstr>
      <vt:lpstr>Proposed interface with ICAO database</vt:lpstr>
      <vt:lpstr>ITU Terrestrial System overview</vt:lpstr>
      <vt:lpstr>PowerPoint Presentation</vt:lpstr>
    </vt:vector>
  </TitlesOfParts>
  <Company>ITU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 Tool for notices generation from ICAO database</dc:title>
  <dc:creator>Guedri, A. Moez</dc:creator>
  <cp:lastModifiedBy>Vassiliev, Nikolai</cp:lastModifiedBy>
  <cp:revision>76</cp:revision>
  <cp:lastPrinted>2017-09-04T08:32:29Z</cp:lastPrinted>
  <dcterms:created xsi:type="dcterms:W3CDTF">2012-11-08T07:57:13Z</dcterms:created>
  <dcterms:modified xsi:type="dcterms:W3CDTF">2017-09-11T19:10:31Z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0x010100B372B09A9A77C4438999FF1325BEF759</vt:lpwstr>
  </property>
</Properties>
</file>