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7" r:id="rId2"/>
    <p:sldId id="266" r:id="rId3"/>
    <p:sldId id="296" r:id="rId4"/>
    <p:sldId id="286" r:id="rId5"/>
    <p:sldId id="278" r:id="rId6"/>
    <p:sldId id="287" r:id="rId7"/>
    <p:sldId id="260" r:id="rId8"/>
    <p:sldId id="259" r:id="rId9"/>
    <p:sldId id="257" r:id="rId10"/>
    <p:sldId id="274" r:id="rId11"/>
    <p:sldId id="273" r:id="rId12"/>
    <p:sldId id="275" r:id="rId13"/>
    <p:sldId id="258" r:id="rId14"/>
    <p:sldId id="262" r:id="rId15"/>
    <p:sldId id="264" r:id="rId16"/>
    <p:sldId id="281" r:id="rId17"/>
    <p:sldId id="282" r:id="rId18"/>
    <p:sldId id="271" r:id="rId19"/>
    <p:sldId id="279" r:id="rId20"/>
    <p:sldId id="272" r:id="rId21"/>
    <p:sldId id="263" r:id="rId22"/>
    <p:sldId id="276" r:id="rId23"/>
    <p:sldId id="277" r:id="rId24"/>
    <p:sldId id="288" r:id="rId25"/>
    <p:sldId id="292" r:id="rId26"/>
    <p:sldId id="290" r:id="rId27"/>
    <p:sldId id="293" r:id="rId28"/>
    <p:sldId id="295" r:id="rId29"/>
    <p:sldId id="289" r:id="rId30"/>
    <p:sldId id="294" r:id="rId31"/>
    <p:sldId id="280"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B07"/>
    <a:srgbClr val="FF6600"/>
    <a:srgbClr val="5EC28B"/>
    <a:srgbClr val="49D761"/>
    <a:srgbClr val="4AD66B"/>
    <a:srgbClr val="53C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76" d="100"/>
          <a:sy n="76" d="100"/>
        </p:scale>
        <p:origin x="-2634" y="-9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0D3519B-6703-419B-8A82-EE4B5CF1A67F}" type="datetimeFigureOut">
              <a:rPr lang="en-US" smtClean="0"/>
              <a:pPr/>
              <a:t>9/19/2013</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51A36D9-DB14-47FE-A9BB-64F8F7848AE3}" type="slidenum">
              <a:rPr lang="en-GB" smtClean="0"/>
              <a:pPr/>
              <a:t>‹#›</a:t>
            </a:fld>
            <a:endParaRPr lang="en-GB"/>
          </a:p>
        </p:txBody>
      </p:sp>
    </p:spTree>
    <p:extLst>
      <p:ext uri="{BB962C8B-B14F-4D97-AF65-F5344CB8AC3E}">
        <p14:creationId xmlns:p14="http://schemas.microsoft.com/office/powerpoint/2010/main" val="164605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51A36D9-DB14-47FE-A9BB-64F8F7848AE3}"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3A146F-7BEC-40AC-A75D-06DF23A64059}" type="datetimeFigureOut">
              <a:rPr lang="en-US" smtClean="0"/>
              <a:pPr/>
              <a:t>9/19/2013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3A146F-7BEC-40AC-A75D-06DF23A64059}" type="datetimeFigureOut">
              <a:rPr lang="en-US" smtClean="0"/>
              <a:pPr/>
              <a:t>9/19/2013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3A146F-7BEC-40AC-A75D-06DF23A64059}" type="datetimeFigureOut">
              <a:rPr lang="en-US" smtClean="0"/>
              <a:pPr/>
              <a:t>9/19/2013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3A146F-7BEC-40AC-A75D-06DF23A64059}" type="datetimeFigureOut">
              <a:rPr lang="en-US" smtClean="0"/>
              <a:pPr/>
              <a:t>9/19/2013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A146F-7BEC-40AC-A75D-06DF23A64059}" type="datetimeFigureOut">
              <a:rPr lang="en-US" smtClean="0"/>
              <a:pPr/>
              <a:t>9/19/2013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3A146F-7BEC-40AC-A75D-06DF23A64059}" type="datetimeFigureOut">
              <a:rPr lang="en-US" smtClean="0"/>
              <a:pPr/>
              <a:t>9/19/2013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3A146F-7BEC-40AC-A75D-06DF23A64059}" type="datetimeFigureOut">
              <a:rPr lang="en-US" smtClean="0"/>
              <a:pPr/>
              <a:t>9/19/2013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3A146F-7BEC-40AC-A75D-06DF23A64059}" type="datetimeFigureOut">
              <a:rPr lang="en-US" smtClean="0"/>
              <a:pPr/>
              <a:t>9/19/2013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A146F-7BEC-40AC-A75D-06DF23A64059}" type="datetimeFigureOut">
              <a:rPr lang="en-US" smtClean="0"/>
              <a:pPr/>
              <a:t>9/19/2013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A146F-7BEC-40AC-A75D-06DF23A64059}" type="datetimeFigureOut">
              <a:rPr lang="en-US" smtClean="0"/>
              <a:pPr/>
              <a:t>9/19/2013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A146F-7BEC-40AC-A75D-06DF23A64059}" type="datetimeFigureOut">
              <a:rPr lang="en-US" smtClean="0"/>
              <a:pPr/>
              <a:t>9/19/2013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F8B26-CA08-4609-A0D7-A61061E7D6B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A146F-7BEC-40AC-A75D-06DF23A64059}" type="datetimeFigureOut">
              <a:rPr lang="en-US" smtClean="0"/>
              <a:pPr/>
              <a:t>9/19/2013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F8B26-CA08-4609-A0D7-A61061E7D6B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ats.icao.i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dtaplus@icao.i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900"/>
            <a:ext cx="9144000" cy="6134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 y="-21324"/>
            <a:ext cx="9144000" cy="1088571"/>
          </a:xfrm>
          <a:prstGeom prst="rect">
            <a:avLst/>
          </a:prstGeom>
        </p:spPr>
      </p:pic>
      <p:sp>
        <p:nvSpPr>
          <p:cNvPr id="9" name="Rectangle 8"/>
          <p:cNvSpPr/>
          <p:nvPr/>
        </p:nvSpPr>
        <p:spPr>
          <a:xfrm>
            <a:off x="2438400" y="5562600"/>
            <a:ext cx="4800600" cy="923330"/>
          </a:xfrm>
          <a:prstGeom prst="rect">
            <a:avLst/>
          </a:prstGeom>
        </p:spPr>
        <p:txBody>
          <a:bodyPr wrap="square">
            <a:spAutoFit/>
          </a:bodyPr>
          <a:lstStyle/>
          <a:p>
            <a:r>
              <a:rPr lang="en-GB" sz="5400" b="1" dirty="0">
                <a:effectLst>
                  <a:outerShdw blurRad="38100" dist="38100" dir="2700000" algn="tl">
                    <a:srgbClr val="000000">
                      <a:alpha val="43137"/>
                    </a:srgbClr>
                  </a:outerShdw>
                </a:effectLst>
              </a:rPr>
              <a:t>Getting started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Special icon - Tables</a:t>
            </a:r>
            <a:endParaRPr lang="en-GB"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2667000"/>
            <a:ext cx="8634609" cy="24384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676400" y="1524000"/>
            <a:ext cx="609600" cy="457200"/>
          </a:xfrm>
          <a:prstGeom prst="rect">
            <a:avLst/>
          </a:prstGeom>
          <a:noFill/>
          <a:ln w="9525">
            <a:noFill/>
            <a:miter lim="800000"/>
            <a:headEnd/>
            <a:tailEnd/>
          </a:ln>
        </p:spPr>
      </p:pic>
      <p:sp>
        <p:nvSpPr>
          <p:cNvPr id="8" name="TextBox 7"/>
          <p:cNvSpPr txBox="1"/>
          <p:nvPr/>
        </p:nvSpPr>
        <p:spPr>
          <a:xfrm>
            <a:off x="2362200" y="1524000"/>
            <a:ext cx="6539867" cy="646331"/>
          </a:xfrm>
          <a:prstGeom prst="rect">
            <a:avLst/>
          </a:prstGeom>
          <a:noFill/>
        </p:spPr>
        <p:txBody>
          <a:bodyPr wrap="square" rtlCol="0">
            <a:spAutoFit/>
          </a:bodyPr>
          <a:lstStyle/>
          <a:p>
            <a:r>
              <a:rPr lang="en-GB" dirty="0" smtClean="0"/>
              <a:t>Clicking on this icon allows the same column to show different values, e.g. TKP- Passengers, TKP- Freight, TKP- Mail .</a:t>
            </a:r>
            <a:endParaRPr lang="en-GB" dirty="0"/>
          </a:p>
        </p:txBody>
      </p:sp>
      <p:sp>
        <p:nvSpPr>
          <p:cNvPr id="11" name="Oval 10"/>
          <p:cNvSpPr/>
          <p:nvPr/>
        </p:nvSpPr>
        <p:spPr>
          <a:xfrm>
            <a:off x="57912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4267200" y="2286000"/>
            <a:ext cx="14478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Special icon - Graphics</a:t>
            </a:r>
            <a:endParaRPr lang="en-GB"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2971800"/>
            <a:ext cx="8229600" cy="2600262"/>
          </a:xfrm>
          <a:prstGeom prst="rect">
            <a:avLst/>
          </a:prstGeom>
          <a:noFill/>
          <a:ln w="9525">
            <a:noFill/>
            <a:miter lim="800000"/>
            <a:headEnd/>
            <a:tailEnd/>
          </a:ln>
        </p:spPr>
      </p:pic>
      <p:sp>
        <p:nvSpPr>
          <p:cNvPr id="6" name="Oval 5"/>
          <p:cNvSpPr/>
          <p:nvPr/>
        </p:nvSpPr>
        <p:spPr>
          <a:xfrm>
            <a:off x="457200" y="35814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934200" y="35814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cstate="print"/>
          <a:srcRect/>
          <a:stretch>
            <a:fillRect/>
          </a:stretch>
        </p:blipFill>
        <p:spPr bwMode="auto">
          <a:xfrm>
            <a:off x="1600200" y="1752600"/>
            <a:ext cx="1036492" cy="735575"/>
          </a:xfrm>
          <a:prstGeom prst="rect">
            <a:avLst/>
          </a:prstGeom>
          <a:noFill/>
          <a:ln w="9525">
            <a:noFill/>
            <a:miter lim="800000"/>
            <a:headEnd/>
            <a:tailEnd/>
          </a:ln>
        </p:spPr>
      </p:pic>
      <p:sp>
        <p:nvSpPr>
          <p:cNvPr id="10" name="TextBox 9"/>
          <p:cNvSpPr txBox="1"/>
          <p:nvPr/>
        </p:nvSpPr>
        <p:spPr>
          <a:xfrm>
            <a:off x="2667000" y="1447800"/>
            <a:ext cx="4267200" cy="1200329"/>
          </a:xfrm>
          <a:prstGeom prst="rect">
            <a:avLst/>
          </a:prstGeom>
          <a:noFill/>
        </p:spPr>
        <p:txBody>
          <a:bodyPr wrap="square" rtlCol="0">
            <a:spAutoFit/>
          </a:bodyPr>
          <a:lstStyle/>
          <a:p>
            <a:r>
              <a:rPr lang="en-GB" dirty="0" smtClean="0"/>
              <a:t>Clicking on this icon allows to move quickly between different views of the data; e.g. Air carrier, Aircraft manufacturer, Aircraft manufacturer groups </a:t>
            </a:r>
            <a:endParaRPr lang="en-GB" dirty="0"/>
          </a:p>
        </p:txBody>
      </p:sp>
      <p:cxnSp>
        <p:nvCxnSpPr>
          <p:cNvPr id="12" name="Straight Arrow Connector 11"/>
          <p:cNvCxnSpPr/>
          <p:nvPr/>
        </p:nvCxnSpPr>
        <p:spPr>
          <a:xfrm rot="5400000">
            <a:off x="1257300" y="2628900"/>
            <a:ext cx="1066800" cy="8382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rot="16200000" flipH="1">
            <a:off x="6515100" y="2552700"/>
            <a:ext cx="1143000" cy="9144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Create a bookmark to share data</a:t>
            </a:r>
            <a:endParaRPr lang="en-GB"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Main body</a:t>
            </a:r>
            <a:endParaRPr lang="en-GB"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362200"/>
            <a:ext cx="8229600" cy="4229650"/>
          </a:xfrm>
          <a:prstGeom prst="rect">
            <a:avLst/>
          </a:prstGeom>
          <a:noFill/>
          <a:ln w="9525">
            <a:noFill/>
            <a:miter lim="800000"/>
            <a:headEnd/>
            <a:tailEnd/>
          </a:ln>
        </p:spPr>
      </p:pic>
      <p:sp>
        <p:nvSpPr>
          <p:cNvPr id="5" name="TextBox 4"/>
          <p:cNvSpPr txBox="1"/>
          <p:nvPr/>
        </p:nvSpPr>
        <p:spPr>
          <a:xfrm>
            <a:off x="2057400" y="1219200"/>
            <a:ext cx="5943600" cy="646331"/>
          </a:xfrm>
          <a:prstGeom prst="rect">
            <a:avLst/>
          </a:prstGeom>
          <a:noFill/>
        </p:spPr>
        <p:txBody>
          <a:bodyPr wrap="square" rtlCol="0">
            <a:spAutoFit/>
          </a:bodyPr>
          <a:lstStyle/>
          <a:p>
            <a:r>
              <a:rPr lang="en-GB" dirty="0" smtClean="0"/>
              <a:t>Buttons to select data type. Data were split into three categories so that each one would fit into a single screen. </a:t>
            </a:r>
            <a:endParaRPr lang="en-GB" dirty="0"/>
          </a:p>
        </p:txBody>
      </p:sp>
      <p:cxnSp>
        <p:nvCxnSpPr>
          <p:cNvPr id="7" name="Straight Arrow Connector 6"/>
          <p:cNvCxnSpPr>
            <a:stCxn id="5" idx="2"/>
          </p:cNvCxnSpPr>
          <p:nvPr/>
        </p:nvCxnSpPr>
        <p:spPr>
          <a:xfrm rot="5400000">
            <a:off x="3561674" y="742273"/>
            <a:ext cx="344269" cy="25907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5" idx="2"/>
          </p:cNvCxnSpPr>
          <p:nvPr/>
        </p:nvCxnSpPr>
        <p:spPr>
          <a:xfrm rot="16200000" flipH="1">
            <a:off x="6018431" y="876299"/>
            <a:ext cx="383739" cy="23622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38200" y="4038600"/>
            <a:ext cx="7391400" cy="646331"/>
          </a:xfrm>
          <a:prstGeom prst="rect">
            <a:avLst/>
          </a:prstGeom>
          <a:noFill/>
        </p:spPr>
        <p:txBody>
          <a:bodyPr wrap="square" rtlCol="0">
            <a:spAutoFit/>
          </a:bodyPr>
          <a:lstStyle/>
          <a:p>
            <a:r>
              <a:rPr lang="en-GB" dirty="0" smtClean="0"/>
              <a:t>Make sure data for </a:t>
            </a:r>
            <a:r>
              <a:rPr lang="en-GB" b="1" dirty="0" smtClean="0"/>
              <a:t>the same time period </a:t>
            </a:r>
            <a:r>
              <a:rPr lang="en-GB" dirty="0" smtClean="0"/>
              <a:t>are available </a:t>
            </a:r>
            <a:r>
              <a:rPr lang="en-GB" b="1" dirty="0" smtClean="0"/>
              <a:t>in both years </a:t>
            </a:r>
            <a:r>
              <a:rPr lang="en-GB" dirty="0" smtClean="0"/>
              <a:t>for dials to show the correct percentage change  </a:t>
            </a:r>
            <a:endParaRPr lang="en-GB" dirty="0"/>
          </a:p>
        </p:txBody>
      </p:sp>
      <p:sp>
        <p:nvSpPr>
          <p:cNvPr id="10" name="TextBox 9"/>
          <p:cNvSpPr txBox="1"/>
          <p:nvPr/>
        </p:nvSpPr>
        <p:spPr>
          <a:xfrm>
            <a:off x="457200" y="1676400"/>
            <a:ext cx="1524000" cy="646331"/>
          </a:xfrm>
          <a:prstGeom prst="rect">
            <a:avLst/>
          </a:prstGeom>
          <a:noFill/>
        </p:spPr>
        <p:txBody>
          <a:bodyPr wrap="square" rtlCol="0">
            <a:spAutoFit/>
          </a:bodyPr>
          <a:lstStyle/>
          <a:p>
            <a:pPr algn="ctr"/>
            <a:r>
              <a:rPr lang="en-GB" dirty="0" smtClean="0"/>
              <a:t>Current active view</a:t>
            </a:r>
            <a:endParaRPr lang="en-GB" dirty="0"/>
          </a:p>
        </p:txBody>
      </p:sp>
      <p:cxnSp>
        <p:nvCxnSpPr>
          <p:cNvPr id="14" name="Straight Arrow Connector 13"/>
          <p:cNvCxnSpPr>
            <a:stCxn id="5" idx="2"/>
          </p:cNvCxnSpPr>
          <p:nvPr/>
        </p:nvCxnSpPr>
        <p:spPr>
          <a:xfrm rot="5400000">
            <a:off x="4666566" y="1923365"/>
            <a:ext cx="420469"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5400000">
            <a:off x="571500" y="2247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of graphical page</a:t>
            </a:r>
            <a:endParaRPr lang="en-GB"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694923"/>
            <a:ext cx="8229600" cy="4336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 and print graphs</a:t>
            </a:r>
            <a:endParaRPr lang="en-GB" b="1" dirty="0"/>
          </a:p>
        </p:txBody>
      </p:sp>
      <p:pic>
        <p:nvPicPr>
          <p:cNvPr id="1029" name="Picture 5"/>
          <p:cNvPicPr>
            <a:picLocks noGrp="1" noChangeAspect="1" noChangeArrowheads="1"/>
          </p:cNvPicPr>
          <p:nvPr>
            <p:ph idx="1"/>
          </p:nvPr>
        </p:nvPicPr>
        <p:blipFill>
          <a:blip r:embed="rId2" cstate="print"/>
          <a:srcRect/>
          <a:stretch>
            <a:fillRect/>
          </a:stretch>
        </p:blipFill>
        <p:spPr bwMode="auto">
          <a:xfrm>
            <a:off x="838200" y="3352800"/>
            <a:ext cx="5105400" cy="2600325"/>
          </a:xfrm>
          <a:prstGeom prst="rect">
            <a:avLst/>
          </a:prstGeom>
          <a:noFill/>
          <a:ln w="9525">
            <a:noFill/>
            <a:miter lim="800000"/>
            <a:headEnd/>
            <a:tailEnd/>
          </a:ln>
        </p:spPr>
      </p:pic>
      <p:sp>
        <p:nvSpPr>
          <p:cNvPr id="10" name="TextBox 9"/>
          <p:cNvSpPr txBox="1"/>
          <p:nvPr/>
        </p:nvSpPr>
        <p:spPr>
          <a:xfrm>
            <a:off x="6248400" y="1905000"/>
            <a:ext cx="2362200" cy="923330"/>
          </a:xfrm>
          <a:prstGeom prst="rect">
            <a:avLst/>
          </a:prstGeom>
          <a:noFill/>
        </p:spPr>
        <p:txBody>
          <a:bodyPr wrap="square" rtlCol="0">
            <a:spAutoFit/>
          </a:bodyPr>
          <a:lstStyle/>
          <a:p>
            <a:pPr algn="justLow"/>
            <a:r>
              <a:rPr lang="en-GB" dirty="0" smtClean="0"/>
              <a:t>Downloads data used in the graph to Excel. </a:t>
            </a:r>
          </a:p>
          <a:p>
            <a:pPr algn="justLow"/>
            <a:r>
              <a:rPr lang="en-GB" dirty="0" smtClean="0">
                <a:solidFill>
                  <a:srgbClr val="FF0000"/>
                </a:solidFill>
              </a:rPr>
              <a:t>Enable pop-ups.</a:t>
            </a:r>
            <a:endParaRPr lang="en-GB" dirty="0"/>
          </a:p>
        </p:txBody>
      </p:sp>
      <p:cxnSp>
        <p:nvCxnSpPr>
          <p:cNvPr id="12" name="Straight Arrow Connector 11"/>
          <p:cNvCxnSpPr/>
          <p:nvPr/>
        </p:nvCxnSpPr>
        <p:spPr>
          <a:xfrm rot="5400000">
            <a:off x="5829300" y="2857500"/>
            <a:ext cx="533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038600" y="2438400"/>
            <a:ext cx="1219200" cy="369332"/>
          </a:xfrm>
          <a:prstGeom prst="rect">
            <a:avLst/>
          </a:prstGeom>
          <a:noFill/>
        </p:spPr>
        <p:txBody>
          <a:bodyPr wrap="square" rtlCol="0">
            <a:spAutoFit/>
          </a:bodyPr>
          <a:lstStyle/>
          <a:p>
            <a:r>
              <a:rPr lang="en-GB" dirty="0" smtClean="0"/>
              <a:t>Print graph</a:t>
            </a:r>
            <a:endParaRPr lang="en-GB" dirty="0"/>
          </a:p>
        </p:txBody>
      </p:sp>
      <p:cxnSp>
        <p:nvCxnSpPr>
          <p:cNvPr id="9" name="Straight Arrow Connector 8"/>
          <p:cNvCxnSpPr/>
          <p:nvPr/>
        </p:nvCxnSpPr>
        <p:spPr>
          <a:xfrm>
            <a:off x="4876800" y="2895600"/>
            <a:ext cx="609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Selecting a sub-set</a:t>
            </a:r>
            <a:endParaRPr lang="en-GB"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600200"/>
            <a:ext cx="4534717" cy="4525963"/>
          </a:xfrm>
          <a:prstGeom prst="rect">
            <a:avLst/>
          </a:prstGeom>
          <a:noFill/>
          <a:ln w="9525">
            <a:noFill/>
            <a:miter lim="800000"/>
            <a:headEnd/>
            <a:tailEnd/>
          </a:ln>
        </p:spPr>
      </p:pic>
      <p:sp>
        <p:nvSpPr>
          <p:cNvPr id="5" name="TextBox 4"/>
          <p:cNvSpPr txBox="1"/>
          <p:nvPr/>
        </p:nvSpPr>
        <p:spPr>
          <a:xfrm>
            <a:off x="5562600" y="1752600"/>
            <a:ext cx="3048000" cy="2862322"/>
          </a:xfrm>
          <a:prstGeom prst="rect">
            <a:avLst/>
          </a:prstGeom>
          <a:noFill/>
        </p:spPr>
        <p:txBody>
          <a:bodyPr wrap="square" rtlCol="0">
            <a:spAutoFit/>
          </a:bodyPr>
          <a:lstStyle/>
          <a:p>
            <a:r>
              <a:rPr lang="en-GB" dirty="0" smtClean="0"/>
              <a:t>To select a particular sub-set of the data shown in a chart, use your mouse and, keeping your left hand button in the click mode, highlight the entities concerned. This will select the data corresponding to the entities which are contained in the highlighted section for further analysis.</a:t>
            </a:r>
            <a:endParaRPr lang="en-GB" dirty="0"/>
          </a:p>
        </p:txBody>
      </p:sp>
      <p:sp>
        <p:nvSpPr>
          <p:cNvPr id="8" name="TextBox 7"/>
          <p:cNvSpPr txBox="1"/>
          <p:nvPr/>
        </p:nvSpPr>
        <p:spPr>
          <a:xfrm>
            <a:off x="3352800" y="3581400"/>
            <a:ext cx="1143000" cy="369332"/>
          </a:xfrm>
          <a:prstGeom prst="rect">
            <a:avLst/>
          </a:prstGeom>
          <a:noFill/>
        </p:spPr>
        <p:txBody>
          <a:bodyPr wrap="square" rtlCol="0">
            <a:spAutoFit/>
          </a:bodyPr>
          <a:lstStyle/>
          <a:p>
            <a:r>
              <a:rPr lang="en-GB" dirty="0" smtClean="0"/>
              <a:t>Highlight</a:t>
            </a:r>
            <a:endParaRPr lang="en-GB" dirty="0"/>
          </a:p>
        </p:txBody>
      </p:sp>
      <p:cxnSp>
        <p:nvCxnSpPr>
          <p:cNvPr id="10" name="Straight Arrow Connector 9"/>
          <p:cNvCxnSpPr/>
          <p:nvPr/>
        </p:nvCxnSpPr>
        <p:spPr>
          <a:xfrm rot="10800000">
            <a:off x="2514600" y="3733800"/>
            <a:ext cx="762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Selecting a sub-set </a:t>
            </a:r>
            <a:r>
              <a:rPr lang="en-GB" sz="2800" b="1" dirty="0" smtClean="0"/>
              <a:t>(continued)</a:t>
            </a:r>
            <a:endParaRPr lang="en-GB" sz="2800" b="1" dirty="0"/>
          </a:p>
        </p:txBody>
      </p:sp>
      <p:pic>
        <p:nvPicPr>
          <p:cNvPr id="4" name="Picture 3"/>
          <p:cNvPicPr>
            <a:picLocks noChangeAspect="1" noChangeArrowheads="1"/>
          </p:cNvPicPr>
          <p:nvPr/>
        </p:nvPicPr>
        <p:blipFill>
          <a:blip r:embed="rId2" cstate="print"/>
          <a:srcRect/>
          <a:stretch>
            <a:fillRect/>
          </a:stretch>
        </p:blipFill>
        <p:spPr bwMode="auto">
          <a:xfrm>
            <a:off x="457200" y="1981200"/>
            <a:ext cx="8201026" cy="4151917"/>
          </a:xfrm>
          <a:prstGeom prst="rect">
            <a:avLst/>
          </a:prstGeom>
          <a:noFill/>
          <a:ln w="9525">
            <a:noFill/>
            <a:miter lim="800000"/>
            <a:headEnd/>
            <a:tailEnd/>
          </a:ln>
        </p:spPr>
      </p:pic>
      <p:sp>
        <p:nvSpPr>
          <p:cNvPr id="5" name="TextBox 4"/>
          <p:cNvSpPr txBox="1"/>
          <p:nvPr/>
        </p:nvSpPr>
        <p:spPr>
          <a:xfrm>
            <a:off x="1219200" y="1371600"/>
            <a:ext cx="7162800" cy="461665"/>
          </a:xfrm>
          <a:prstGeom prst="rect">
            <a:avLst/>
          </a:prstGeom>
          <a:noFill/>
        </p:spPr>
        <p:txBody>
          <a:bodyPr wrap="square" rtlCol="0">
            <a:spAutoFit/>
          </a:bodyPr>
          <a:lstStyle/>
          <a:p>
            <a:r>
              <a:rPr lang="en-GB" sz="2400" b="1" dirty="0" smtClean="0"/>
              <a:t>Data from the highlighted section in the previous slide </a:t>
            </a:r>
            <a:endParaRPr lang="en-GB"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3886200"/>
            <a:ext cx="6400800" cy="685800"/>
          </a:xfrm>
        </p:spPr>
        <p:txBody>
          <a:bodyPr/>
          <a:lstStyle/>
          <a:p>
            <a:r>
              <a:rPr lang="en-GB" b="1" dirty="0" smtClean="0">
                <a:solidFill>
                  <a:schemeClr val="bg1"/>
                </a:solidFill>
              </a:rPr>
              <a:t>(ACT)</a:t>
            </a:r>
            <a:endParaRPr lang="en-GB" b="1" dirty="0">
              <a:solidFill>
                <a:schemeClr val="bg1"/>
              </a:solidFill>
            </a:endParaRPr>
          </a:p>
        </p:txBody>
      </p:sp>
      <p:pic>
        <p:nvPicPr>
          <p:cNvPr id="1027" name="Picture 3"/>
          <p:cNvPicPr>
            <a:picLocks noChangeAspect="1" noChangeArrowheads="1"/>
          </p:cNvPicPr>
          <p:nvPr/>
        </p:nvPicPr>
        <p:blipFill>
          <a:blip r:embed="rId2" cstate="print"/>
          <a:srcRect/>
          <a:stretch>
            <a:fillRect/>
          </a:stretch>
        </p:blipFill>
        <p:spPr bwMode="auto">
          <a:xfrm>
            <a:off x="1981201" y="2971799"/>
            <a:ext cx="4876800" cy="1219200"/>
          </a:xfrm>
          <a:prstGeom prst="rect">
            <a:avLst/>
          </a:prstGeom>
          <a:noFill/>
          <a:ln w="9525">
            <a:noFill/>
            <a:miter lim="800000"/>
            <a:headEnd/>
            <a:tailEnd/>
          </a:ln>
        </p:spPr>
      </p:pic>
      <p:sp>
        <p:nvSpPr>
          <p:cNvPr id="6" name="Right Arrow 5"/>
          <p:cNvSpPr/>
          <p:nvPr/>
        </p:nvSpPr>
        <p:spPr>
          <a:xfrm rot="14089726">
            <a:off x="4417718" y="3948683"/>
            <a:ext cx="673608" cy="484632"/>
          </a:xfrm>
          <a:prstGeom prst="rightArrow">
            <a:avLst>
              <a:gd name="adj1" fmla="val 50000"/>
              <a:gd name="adj2" fmla="val 989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Special features</a:t>
            </a:r>
            <a:endParaRPr lang="en-GB" b="1" dirty="0"/>
          </a:p>
        </p:txBody>
      </p:sp>
      <p:sp>
        <p:nvSpPr>
          <p:cNvPr id="5" name="TextBox 4"/>
          <p:cNvSpPr txBox="1"/>
          <p:nvPr/>
        </p:nvSpPr>
        <p:spPr>
          <a:xfrm>
            <a:off x="2133600" y="3429000"/>
            <a:ext cx="4648200" cy="2862322"/>
          </a:xfrm>
          <a:prstGeom prst="rect">
            <a:avLst/>
          </a:prstGeom>
          <a:noFill/>
        </p:spPr>
        <p:txBody>
          <a:bodyPr wrap="square" rtlCol="0">
            <a:spAutoFit/>
          </a:bodyPr>
          <a:lstStyle/>
          <a:p>
            <a:r>
              <a:rPr lang="en-CA" dirty="0"/>
              <a:t>Toggles back and forth </a:t>
            </a:r>
            <a:r>
              <a:rPr lang="en-CA" dirty="0" smtClean="0"/>
              <a:t>between </a:t>
            </a:r>
            <a:r>
              <a:rPr lang="en-GB" b="1" i="1" dirty="0" smtClean="0"/>
              <a:t>Reported traffic</a:t>
            </a:r>
            <a:r>
              <a:rPr lang="en-GB" dirty="0" smtClean="0"/>
              <a:t> to </a:t>
            </a:r>
            <a:r>
              <a:rPr lang="en-GB" b="1" i="1" dirty="0" smtClean="0"/>
              <a:t>Total traffic</a:t>
            </a:r>
            <a:r>
              <a:rPr lang="en-GB" dirty="0" smtClean="0"/>
              <a:t>, where:</a:t>
            </a:r>
          </a:p>
          <a:p>
            <a:endParaRPr lang="en-GB" dirty="0" smtClean="0"/>
          </a:p>
          <a:p>
            <a:r>
              <a:rPr lang="en-GB" b="1" i="1" dirty="0" smtClean="0"/>
              <a:t>Reported traffic  </a:t>
            </a:r>
            <a:r>
              <a:rPr lang="en-GB" dirty="0" smtClean="0"/>
              <a:t>are</a:t>
            </a:r>
            <a:r>
              <a:rPr lang="en-GB" b="1" i="1" dirty="0" smtClean="0"/>
              <a:t> </a:t>
            </a:r>
            <a:r>
              <a:rPr lang="en-GB" dirty="0" smtClean="0"/>
              <a:t>the data that were actually reported to ICAO; and</a:t>
            </a:r>
          </a:p>
          <a:p>
            <a:endParaRPr lang="en-GB" dirty="0" smtClean="0"/>
          </a:p>
          <a:p>
            <a:r>
              <a:rPr lang="en-GB" b="1" i="1" dirty="0" smtClean="0"/>
              <a:t>Total traffic </a:t>
            </a:r>
            <a:r>
              <a:rPr lang="en-GB" dirty="0" smtClean="0"/>
              <a:t>represents the reported traffic plus the estimated data for the non-reporting air carriers</a:t>
            </a:r>
          </a:p>
          <a:p>
            <a:endParaRPr lang="en-GB"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990600" y="2057400"/>
            <a:ext cx="2152650" cy="75247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743200" y="2057400"/>
            <a:ext cx="5343525" cy="828675"/>
          </a:xfrm>
          <a:prstGeom prst="rect">
            <a:avLst/>
          </a:prstGeom>
          <a:noFill/>
          <a:ln w="9525">
            <a:noFill/>
            <a:miter lim="800000"/>
            <a:headEnd/>
            <a:tailEnd/>
          </a:ln>
        </p:spPr>
      </p:pic>
      <p:cxnSp>
        <p:nvCxnSpPr>
          <p:cNvPr id="10" name="Straight Arrow Connector 9"/>
          <p:cNvCxnSpPr/>
          <p:nvPr/>
        </p:nvCxnSpPr>
        <p:spPr>
          <a:xfrm flipV="1">
            <a:off x="4419600" y="2819400"/>
            <a:ext cx="17526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GB" b="1" dirty="0" smtClean="0"/>
              <a:t>Login procedure</a:t>
            </a:r>
            <a:endParaRPr lang="en-GB" b="1" dirty="0"/>
          </a:p>
        </p:txBody>
      </p:sp>
      <p:sp>
        <p:nvSpPr>
          <p:cNvPr id="8" name="Content Placeholder 7"/>
          <p:cNvSpPr>
            <a:spLocks noGrp="1"/>
          </p:cNvSpPr>
          <p:nvPr>
            <p:ph idx="1"/>
          </p:nvPr>
        </p:nvSpPr>
        <p:spPr>
          <a:xfrm>
            <a:off x="723900" y="2895600"/>
            <a:ext cx="7696200" cy="2743200"/>
          </a:xfrm>
        </p:spPr>
        <p:txBody>
          <a:bodyPr>
            <a:normAutofit lnSpcReduction="10000"/>
          </a:bodyPr>
          <a:lstStyle/>
          <a:p>
            <a:pPr>
              <a:buNone/>
            </a:pPr>
            <a:r>
              <a:rPr lang="en-GB" b="1" i="1" dirty="0" smtClean="0"/>
              <a:t>URL:             </a:t>
            </a:r>
            <a:r>
              <a:rPr lang="en-GB" dirty="0" smtClean="0">
                <a:hlinkClick r:id="rId2"/>
              </a:rPr>
              <a:t>http://stats.icao.int</a:t>
            </a:r>
            <a:endParaRPr lang="en-GB" dirty="0" smtClean="0"/>
          </a:p>
          <a:p>
            <a:pPr>
              <a:buNone/>
            </a:pPr>
            <a:endParaRPr lang="en-GB" dirty="0" smtClean="0"/>
          </a:p>
          <a:p>
            <a:pPr indent="-540000">
              <a:buNone/>
            </a:pPr>
            <a:r>
              <a:rPr lang="en-GB" b="1" i="1" dirty="0" smtClean="0"/>
              <a:t>User name:   </a:t>
            </a:r>
            <a:r>
              <a:rPr lang="en-GB" b="1" i="1" dirty="0"/>
              <a:t> </a:t>
            </a:r>
            <a:r>
              <a:rPr lang="en-GB" dirty="0" smtClean="0"/>
              <a:t>the initial of your first name plus your surname</a:t>
            </a:r>
          </a:p>
          <a:p>
            <a:pPr>
              <a:buNone/>
            </a:pPr>
            <a:r>
              <a:rPr lang="en-GB" b="1" i="1" dirty="0" smtClean="0"/>
              <a:t>Password:      </a:t>
            </a:r>
            <a:r>
              <a:rPr lang="en-GB" dirty="0" smtClean="0"/>
              <a:t>the password assigned to you</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54"/>
            <a:ext cx="9144000" cy="108857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599" y="3889821"/>
            <a:ext cx="6400800" cy="685800"/>
          </a:xfrm>
        </p:spPr>
        <p:txBody>
          <a:bodyPr/>
          <a:lstStyle/>
          <a:p>
            <a:r>
              <a:rPr lang="en-GB" b="1" dirty="0" smtClean="0">
                <a:solidFill>
                  <a:schemeClr val="bg1"/>
                </a:solidFill>
              </a:rPr>
              <a:t>(ACT)</a:t>
            </a:r>
            <a:endParaRPr lang="en-GB" b="1"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2382202" y="3038474"/>
            <a:ext cx="4379595" cy="1152525"/>
          </a:xfrm>
          <a:prstGeom prst="rect">
            <a:avLst/>
          </a:prstGeom>
          <a:noFill/>
          <a:ln w="9525">
            <a:noFill/>
            <a:miter lim="800000"/>
            <a:headEnd/>
            <a:tailEnd/>
          </a:ln>
        </p:spPr>
      </p:pic>
      <p:sp>
        <p:nvSpPr>
          <p:cNvPr id="5" name="Right Arrow 4"/>
          <p:cNvSpPr/>
          <p:nvPr/>
        </p:nvSpPr>
        <p:spPr>
          <a:xfrm rot="14089726">
            <a:off x="4474880" y="3918410"/>
            <a:ext cx="673608" cy="484632"/>
          </a:xfrm>
          <a:prstGeom prst="rightArrow">
            <a:avLst>
              <a:gd name="adj1" fmla="val 50000"/>
              <a:gd name="adj2" fmla="val 989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Special features</a:t>
            </a:r>
            <a:endParaRPr lang="en-GB" b="1" dirty="0"/>
          </a:p>
        </p:txBody>
      </p:sp>
      <p:sp>
        <p:nvSpPr>
          <p:cNvPr id="5" name="TextBox 4"/>
          <p:cNvSpPr txBox="1"/>
          <p:nvPr/>
        </p:nvSpPr>
        <p:spPr>
          <a:xfrm>
            <a:off x="3276600" y="3352800"/>
            <a:ext cx="2057400" cy="1477328"/>
          </a:xfrm>
          <a:prstGeom prst="rect">
            <a:avLst/>
          </a:prstGeom>
          <a:noFill/>
        </p:spPr>
        <p:txBody>
          <a:bodyPr wrap="square" rtlCol="0">
            <a:spAutoFit/>
          </a:bodyPr>
          <a:lstStyle/>
          <a:p>
            <a:r>
              <a:rPr lang="en-GB" dirty="0" smtClean="0"/>
              <a:t>City-pair distance in </a:t>
            </a:r>
            <a:r>
              <a:rPr lang="en-GB" b="1" dirty="0" smtClean="0"/>
              <a:t>km</a:t>
            </a:r>
            <a:r>
              <a:rPr lang="en-GB" dirty="0" smtClean="0"/>
              <a:t> based on the coordinates of the principal airport in each city.</a:t>
            </a:r>
            <a:endParaRPr lang="en-GB" dirty="0"/>
          </a:p>
        </p:txBody>
      </p:sp>
      <p:sp>
        <p:nvSpPr>
          <p:cNvPr id="7" name="TextBox 6"/>
          <p:cNvSpPr txBox="1"/>
          <p:nvPr/>
        </p:nvSpPr>
        <p:spPr>
          <a:xfrm>
            <a:off x="5715000" y="3276600"/>
            <a:ext cx="2743200" cy="1754326"/>
          </a:xfrm>
          <a:prstGeom prst="rect">
            <a:avLst/>
          </a:prstGeom>
          <a:noFill/>
        </p:spPr>
        <p:txBody>
          <a:bodyPr wrap="square" rtlCol="0">
            <a:spAutoFit/>
          </a:bodyPr>
          <a:lstStyle/>
          <a:p>
            <a:r>
              <a:rPr lang="en-GB" dirty="0" smtClean="0"/>
              <a:t>When selection is made on a from/to basis (e.g. from London to Paris), click on this button to see the data for the opposite direction (e.g. from Paris to London).</a:t>
            </a: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38200" y="1600200"/>
            <a:ext cx="1962150" cy="8001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505200" y="1676400"/>
            <a:ext cx="4191000" cy="819150"/>
          </a:xfrm>
          <a:prstGeom prst="rect">
            <a:avLst/>
          </a:prstGeom>
          <a:noFill/>
          <a:ln w="9525">
            <a:noFill/>
            <a:miter lim="800000"/>
            <a:headEnd/>
            <a:tailEnd/>
          </a:ln>
        </p:spPr>
      </p:pic>
      <p:cxnSp>
        <p:nvCxnSpPr>
          <p:cNvPr id="14" name="Straight Arrow Connector 13"/>
          <p:cNvCxnSpPr/>
          <p:nvPr/>
        </p:nvCxnSpPr>
        <p:spPr>
          <a:xfrm rot="5400000" flipH="1" flipV="1">
            <a:off x="6743700" y="2857500"/>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4267200" y="2514600"/>
            <a:ext cx="9144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3886200"/>
            <a:ext cx="6400800" cy="685800"/>
          </a:xfrm>
        </p:spPr>
        <p:txBody>
          <a:bodyPr/>
          <a:lstStyle/>
          <a:p>
            <a:r>
              <a:rPr lang="en-GB" b="1" dirty="0" smtClean="0">
                <a:solidFill>
                  <a:schemeClr val="bg1"/>
                </a:solidFill>
              </a:rPr>
              <a:t>(ACT)</a:t>
            </a:r>
            <a:endParaRPr lang="en-GB" b="1"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2362200" y="3102829"/>
            <a:ext cx="4252084" cy="1057275"/>
          </a:xfrm>
          <a:prstGeom prst="rect">
            <a:avLst/>
          </a:prstGeom>
          <a:noFill/>
          <a:ln w="9525">
            <a:noFill/>
            <a:miter lim="800000"/>
            <a:headEnd/>
            <a:tailEnd/>
          </a:ln>
        </p:spPr>
      </p:pic>
      <p:sp>
        <p:nvSpPr>
          <p:cNvPr id="5" name="Right Arrow 4"/>
          <p:cNvSpPr/>
          <p:nvPr/>
        </p:nvSpPr>
        <p:spPr>
          <a:xfrm rot="14089726">
            <a:off x="4391373" y="3917786"/>
            <a:ext cx="673608" cy="484632"/>
          </a:xfrm>
          <a:prstGeom prst="rightArrow">
            <a:avLst>
              <a:gd name="adj1" fmla="val 50000"/>
              <a:gd name="adj2" fmla="val 989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GB" b="1" dirty="0" smtClean="0"/>
              <a:t>Special features</a:t>
            </a:r>
            <a:endParaRPr lang="en-GB" b="1" dirty="0"/>
          </a:p>
        </p:txBody>
      </p:sp>
      <p:sp>
        <p:nvSpPr>
          <p:cNvPr id="5" name="TextBox 4"/>
          <p:cNvSpPr txBox="1"/>
          <p:nvPr/>
        </p:nvSpPr>
        <p:spPr>
          <a:xfrm>
            <a:off x="2590800" y="3657600"/>
            <a:ext cx="2286000" cy="1200329"/>
          </a:xfrm>
          <a:prstGeom prst="rect">
            <a:avLst/>
          </a:prstGeom>
          <a:noFill/>
        </p:spPr>
        <p:txBody>
          <a:bodyPr wrap="square" rtlCol="0">
            <a:spAutoFit/>
          </a:bodyPr>
          <a:lstStyle/>
          <a:p>
            <a:r>
              <a:rPr lang="en-GB" dirty="0" smtClean="0"/>
              <a:t>Shows the definition of the fiscal year for the selected air carriers</a:t>
            </a:r>
            <a:endParaRPr lang="en-GB" dirty="0"/>
          </a:p>
        </p:txBody>
      </p:sp>
      <p:sp>
        <p:nvSpPr>
          <p:cNvPr id="6" name="TextBox 5"/>
          <p:cNvSpPr txBox="1"/>
          <p:nvPr/>
        </p:nvSpPr>
        <p:spPr>
          <a:xfrm>
            <a:off x="5486400" y="3657600"/>
            <a:ext cx="2590800" cy="1200329"/>
          </a:xfrm>
          <a:prstGeom prst="rect">
            <a:avLst/>
          </a:prstGeom>
          <a:noFill/>
        </p:spPr>
        <p:txBody>
          <a:bodyPr wrap="square" rtlCol="0">
            <a:spAutoFit/>
          </a:bodyPr>
          <a:lstStyle/>
          <a:p>
            <a:r>
              <a:rPr lang="en-GB" dirty="0" smtClean="0"/>
              <a:t>Shows the exchange rate used to convert the data from reported currency to US Dollars</a:t>
            </a:r>
            <a:endParaRPr lang="en-GB"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295400" y="2133600"/>
            <a:ext cx="1857375" cy="78105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733800" y="2133600"/>
            <a:ext cx="3752850" cy="800100"/>
          </a:xfrm>
          <a:prstGeom prst="rect">
            <a:avLst/>
          </a:prstGeom>
          <a:noFill/>
          <a:ln w="9525">
            <a:noFill/>
            <a:miter lim="800000"/>
            <a:headEnd/>
            <a:tailEnd/>
          </a:ln>
        </p:spPr>
      </p:pic>
      <p:cxnSp>
        <p:nvCxnSpPr>
          <p:cNvPr id="14" name="Straight Arrow Connector 13"/>
          <p:cNvCxnSpPr/>
          <p:nvPr/>
        </p:nvCxnSpPr>
        <p:spPr>
          <a:xfrm rot="5400000" flipH="1" flipV="1">
            <a:off x="6553994" y="3275806"/>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3962400" y="3048000"/>
            <a:ext cx="762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712" y="3215048"/>
            <a:ext cx="4229120" cy="975951"/>
          </a:xfrm>
          <a:prstGeom prst="rect">
            <a:avLst/>
          </a:prstGeom>
        </p:spPr>
      </p:pic>
      <p:sp>
        <p:nvSpPr>
          <p:cNvPr id="5" name="Right Arrow 4"/>
          <p:cNvSpPr/>
          <p:nvPr/>
        </p:nvSpPr>
        <p:spPr>
          <a:xfrm rot="14089726">
            <a:off x="4474881" y="3926763"/>
            <a:ext cx="673608" cy="484632"/>
          </a:xfrm>
          <a:prstGeom prst="rightArrow">
            <a:avLst>
              <a:gd name="adj1" fmla="val 50000"/>
              <a:gd name="adj2" fmla="val 989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extLst>
      <p:ext uri="{BB962C8B-B14F-4D97-AF65-F5344CB8AC3E}">
        <p14:creationId xmlns:p14="http://schemas.microsoft.com/office/powerpoint/2010/main" val="885741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GB" b="1" dirty="0" smtClean="0"/>
              <a:t>Special features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057399"/>
            <a:ext cx="1809750" cy="7239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057399"/>
            <a:ext cx="3495675" cy="771525"/>
          </a:xfrm>
          <a:prstGeom prst="rect">
            <a:avLst/>
          </a:prstGeom>
        </p:spPr>
      </p:pic>
      <p:sp>
        <p:nvSpPr>
          <p:cNvPr id="8" name="TextBox 7"/>
          <p:cNvSpPr txBox="1"/>
          <p:nvPr/>
        </p:nvSpPr>
        <p:spPr>
          <a:xfrm>
            <a:off x="4800600" y="3505200"/>
            <a:ext cx="3505200" cy="2308324"/>
          </a:xfrm>
          <a:prstGeom prst="rect">
            <a:avLst/>
          </a:prstGeom>
          <a:noFill/>
        </p:spPr>
        <p:txBody>
          <a:bodyPr wrap="square" rtlCol="0">
            <a:spAutoFit/>
          </a:bodyPr>
          <a:lstStyle/>
          <a:p>
            <a:r>
              <a:rPr lang="en-US" dirty="0" smtClean="0"/>
              <a:t>The </a:t>
            </a:r>
            <a:r>
              <a:rPr lang="en-US" b="1" i="1" dirty="0" smtClean="0"/>
              <a:t>Reported data </a:t>
            </a:r>
            <a:r>
              <a:rPr lang="en-US" dirty="0" smtClean="0"/>
              <a:t>tab</a:t>
            </a:r>
            <a:r>
              <a:rPr lang="en-US" b="1" dirty="0" smtClean="0"/>
              <a:t> </a:t>
            </a:r>
            <a:r>
              <a:rPr lang="en-US" dirty="0" smtClean="0"/>
              <a:t>shows the accumulated total monthly traffic figures. This button allows to see the reported data for the individual months.</a:t>
            </a:r>
          </a:p>
          <a:p>
            <a:r>
              <a:rPr lang="en-US" i="1" dirty="0" smtClean="0"/>
              <a:t>Please note that some airports only report a </a:t>
            </a:r>
            <a:r>
              <a:rPr lang="en-US" b="1" i="1" dirty="0" smtClean="0"/>
              <a:t>single</a:t>
            </a:r>
            <a:r>
              <a:rPr lang="en-US" i="1" dirty="0" smtClean="0"/>
              <a:t> annual set of figures. </a:t>
            </a:r>
            <a:endParaRPr lang="en-CA" i="1" dirty="0"/>
          </a:p>
        </p:txBody>
      </p:sp>
      <p:cxnSp>
        <p:nvCxnSpPr>
          <p:cNvPr id="13" name="Straight Arrow Connector 12"/>
          <p:cNvCxnSpPr/>
          <p:nvPr/>
        </p:nvCxnSpPr>
        <p:spPr>
          <a:xfrm rot="5400000" flipH="1" flipV="1">
            <a:off x="6858794" y="3189297"/>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8769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169" y="3274269"/>
            <a:ext cx="4148203" cy="916730"/>
          </a:xfrm>
          <a:prstGeom prst="rect">
            <a:avLst/>
          </a:prstGeom>
        </p:spPr>
      </p:pic>
      <p:sp>
        <p:nvSpPr>
          <p:cNvPr id="5" name="Right Arrow 4"/>
          <p:cNvSpPr/>
          <p:nvPr/>
        </p:nvSpPr>
        <p:spPr>
          <a:xfrm rot="14089726">
            <a:off x="4455049" y="3913195"/>
            <a:ext cx="673608" cy="484632"/>
          </a:xfrm>
          <a:prstGeom prst="rightArrow">
            <a:avLst>
              <a:gd name="adj1" fmla="val 50000"/>
              <a:gd name="adj2" fmla="val 989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extLst>
      <p:ext uri="{BB962C8B-B14F-4D97-AF65-F5344CB8AC3E}">
        <p14:creationId xmlns:p14="http://schemas.microsoft.com/office/powerpoint/2010/main" val="3160751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b="1" dirty="0" smtClean="0"/>
              <a:t>Special features</a:t>
            </a:r>
            <a:endParaRPr lang="en-GB" b="1" dirty="0"/>
          </a:p>
        </p:txBody>
      </p:sp>
      <p:sp>
        <p:nvSpPr>
          <p:cNvPr id="5" name="TextBox 4"/>
          <p:cNvSpPr txBox="1"/>
          <p:nvPr/>
        </p:nvSpPr>
        <p:spPr>
          <a:xfrm>
            <a:off x="3341318" y="4786699"/>
            <a:ext cx="2057400" cy="1477328"/>
          </a:xfrm>
          <a:prstGeom prst="rect">
            <a:avLst/>
          </a:prstGeom>
          <a:noFill/>
        </p:spPr>
        <p:txBody>
          <a:bodyPr wrap="square" rtlCol="0">
            <a:spAutoFit/>
          </a:bodyPr>
          <a:lstStyle/>
          <a:p>
            <a:r>
              <a:rPr lang="en-GB" dirty="0" smtClean="0"/>
              <a:t>City-pair distance in </a:t>
            </a:r>
            <a:r>
              <a:rPr lang="en-GB" b="1" dirty="0" smtClean="0"/>
              <a:t>km</a:t>
            </a:r>
            <a:r>
              <a:rPr lang="en-GB" dirty="0" smtClean="0"/>
              <a:t> based on the coordinates of the principal airport in each city.</a:t>
            </a:r>
            <a:endParaRPr lang="en-GB" dirty="0"/>
          </a:p>
        </p:txBody>
      </p:sp>
      <p:sp>
        <p:nvSpPr>
          <p:cNvPr id="7" name="TextBox 6"/>
          <p:cNvSpPr txBox="1"/>
          <p:nvPr/>
        </p:nvSpPr>
        <p:spPr>
          <a:xfrm>
            <a:off x="5718132" y="4648200"/>
            <a:ext cx="2743200" cy="1754326"/>
          </a:xfrm>
          <a:prstGeom prst="rect">
            <a:avLst/>
          </a:prstGeom>
          <a:noFill/>
        </p:spPr>
        <p:txBody>
          <a:bodyPr wrap="square" rtlCol="0">
            <a:spAutoFit/>
          </a:bodyPr>
          <a:lstStyle/>
          <a:p>
            <a:r>
              <a:rPr lang="en-GB" dirty="0" smtClean="0"/>
              <a:t>When selection is made on a from/to basis (e.g. from London to Paris), click on this button to see the data for the opposite direction (e.g. from Paris to London).</a:t>
            </a:r>
            <a:endParaRPr lang="en-GB" dirty="0"/>
          </a:p>
        </p:txBody>
      </p:sp>
      <p:cxnSp>
        <p:nvCxnSpPr>
          <p:cNvPr id="14" name="Straight Arrow Connector 13"/>
          <p:cNvCxnSpPr/>
          <p:nvPr/>
        </p:nvCxnSpPr>
        <p:spPr>
          <a:xfrm flipV="1">
            <a:off x="6935788" y="3863236"/>
            <a:ext cx="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4114800" y="3863236"/>
            <a:ext cx="9144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3001941"/>
            <a:ext cx="1971675" cy="7239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011" y="3015511"/>
            <a:ext cx="3629025" cy="847725"/>
          </a:xfrm>
          <a:prstGeom prst="rect">
            <a:avLst/>
          </a:prstGeom>
        </p:spPr>
      </p:pic>
      <p:sp>
        <p:nvSpPr>
          <p:cNvPr id="9" name="TextBox 8"/>
          <p:cNvSpPr txBox="1"/>
          <p:nvPr/>
        </p:nvSpPr>
        <p:spPr>
          <a:xfrm>
            <a:off x="4045907" y="1600200"/>
            <a:ext cx="2462408" cy="923330"/>
          </a:xfrm>
          <a:prstGeom prst="rect">
            <a:avLst/>
          </a:prstGeom>
          <a:noFill/>
        </p:spPr>
        <p:txBody>
          <a:bodyPr wrap="square" rtlCol="0">
            <a:spAutoFit/>
          </a:bodyPr>
          <a:lstStyle/>
          <a:p>
            <a:r>
              <a:rPr lang="en-US" dirty="0" smtClean="0"/>
              <a:t>List of air carriers which reported traffic data  for the city-pairs selected.</a:t>
            </a:r>
            <a:endParaRPr lang="en-CA" dirty="0"/>
          </a:p>
        </p:txBody>
      </p:sp>
      <p:cxnSp>
        <p:nvCxnSpPr>
          <p:cNvPr id="11" name="Straight Arrow Connector 10"/>
          <p:cNvCxnSpPr/>
          <p:nvPr/>
        </p:nvCxnSpPr>
        <p:spPr>
          <a:xfrm>
            <a:off x="5277111" y="2523529"/>
            <a:ext cx="0" cy="4919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359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b="1" dirty="0" smtClean="0"/>
              <a:t>Special features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0560"/>
            <a:ext cx="1971675" cy="723900"/>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257" y="4075183"/>
            <a:ext cx="4529469" cy="204850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303" y="1480560"/>
            <a:ext cx="4673010" cy="2140490"/>
          </a:xfrm>
          <a:prstGeom prst="rect">
            <a:avLst/>
          </a:prstGeom>
        </p:spPr>
      </p:pic>
      <p:sp>
        <p:nvSpPr>
          <p:cNvPr id="15" name="Down Arrow 14"/>
          <p:cNvSpPr/>
          <p:nvPr/>
        </p:nvSpPr>
        <p:spPr>
          <a:xfrm>
            <a:off x="5047808" y="3064621"/>
            <a:ext cx="1153634" cy="1370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3402419" y="3621050"/>
            <a:ext cx="1010093" cy="21311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479615" y="6026662"/>
            <a:ext cx="2705987" cy="112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0040" y="5863522"/>
            <a:ext cx="409575" cy="371475"/>
          </a:xfrm>
          <a:prstGeom prst="rect">
            <a:avLst/>
          </a:prstGeom>
        </p:spPr>
      </p:pic>
      <p:sp>
        <p:nvSpPr>
          <p:cNvPr id="3" name="TextBox 2"/>
          <p:cNvSpPr txBox="1"/>
          <p:nvPr/>
        </p:nvSpPr>
        <p:spPr>
          <a:xfrm>
            <a:off x="381000" y="4686632"/>
            <a:ext cx="2330303" cy="369332"/>
          </a:xfrm>
          <a:prstGeom prst="rect">
            <a:avLst/>
          </a:prstGeom>
          <a:noFill/>
        </p:spPr>
        <p:txBody>
          <a:bodyPr wrap="square" rtlCol="0">
            <a:spAutoFit/>
          </a:bodyPr>
          <a:lstStyle/>
          <a:p>
            <a:endParaRPr lang="en-US" dirty="0"/>
          </a:p>
        </p:txBody>
      </p:sp>
      <p:sp>
        <p:nvSpPr>
          <p:cNvPr id="8" name="TextBox 7"/>
          <p:cNvSpPr txBox="1"/>
          <p:nvPr/>
        </p:nvSpPr>
        <p:spPr>
          <a:xfrm>
            <a:off x="609600" y="4894129"/>
            <a:ext cx="2330303" cy="1477328"/>
          </a:xfrm>
          <a:prstGeom prst="rect">
            <a:avLst/>
          </a:prstGeom>
          <a:noFill/>
        </p:spPr>
        <p:txBody>
          <a:bodyPr wrap="square" rtlCol="0">
            <a:spAutoFit/>
          </a:bodyPr>
          <a:lstStyle/>
          <a:p>
            <a:r>
              <a:rPr lang="en-CA" dirty="0"/>
              <a:t>T</a:t>
            </a:r>
            <a:r>
              <a:rPr lang="en-CA" dirty="0" smtClean="0"/>
              <a:t>oggle </a:t>
            </a:r>
            <a:r>
              <a:rPr lang="en-CA" dirty="0"/>
              <a:t>button </a:t>
            </a:r>
            <a:r>
              <a:rPr lang="en-CA" dirty="0" smtClean="0"/>
              <a:t>to </a:t>
            </a:r>
            <a:r>
              <a:rPr lang="en-CA" dirty="0"/>
              <a:t>change the view from a quarterly  trend in a single year to a trend over multiple years</a:t>
            </a:r>
            <a:endParaRPr lang="en-US" dirty="0"/>
          </a:p>
        </p:txBody>
      </p:sp>
    </p:spTree>
    <p:extLst>
      <p:ext uri="{BB962C8B-B14F-4D97-AF65-F5344CB8AC3E}">
        <p14:creationId xmlns:p14="http://schemas.microsoft.com/office/powerpoint/2010/main" val="289282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712" y="3316786"/>
            <a:ext cx="4191000" cy="838200"/>
          </a:xfrm>
          <a:prstGeom prst="rect">
            <a:avLst/>
          </a:prstGeom>
        </p:spPr>
      </p:pic>
      <p:sp>
        <p:nvSpPr>
          <p:cNvPr id="5" name="Right Arrow 4"/>
          <p:cNvSpPr/>
          <p:nvPr/>
        </p:nvSpPr>
        <p:spPr>
          <a:xfrm rot="14089726">
            <a:off x="4441480" y="3965386"/>
            <a:ext cx="673608" cy="484632"/>
          </a:xfrm>
          <a:prstGeom prst="rightArrow">
            <a:avLst>
              <a:gd name="adj1" fmla="val 50000"/>
              <a:gd name="adj2" fmla="val 989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extLst>
      <p:ext uri="{BB962C8B-B14F-4D97-AF65-F5344CB8AC3E}">
        <p14:creationId xmlns:p14="http://schemas.microsoft.com/office/powerpoint/2010/main" val="3160751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GB" b="1" dirty="0" smtClean="0"/>
              <a:t>Terms and conditions</a:t>
            </a:r>
            <a:endParaRPr lang="en-GB" b="1" dirty="0"/>
          </a:p>
        </p:txBody>
      </p:sp>
      <p:sp>
        <p:nvSpPr>
          <p:cNvPr id="8" name="Content Placeholder 7"/>
          <p:cNvSpPr>
            <a:spLocks noGrp="1"/>
          </p:cNvSpPr>
          <p:nvPr>
            <p:ph idx="1"/>
          </p:nvPr>
        </p:nvSpPr>
        <p:spPr>
          <a:xfrm>
            <a:off x="514350" y="2971800"/>
            <a:ext cx="8115300" cy="2743200"/>
          </a:xfrm>
        </p:spPr>
        <p:txBody>
          <a:bodyPr>
            <a:normAutofit fontScale="92500" lnSpcReduction="10000"/>
          </a:bodyPr>
          <a:lstStyle/>
          <a:p>
            <a:pPr>
              <a:buNone/>
            </a:pPr>
            <a:r>
              <a:rPr lang="en-GB" dirty="0" smtClean="0"/>
              <a:t>	The first time you login you will be asked to agree to the ICAO Terms and conditions associated with this site.</a:t>
            </a:r>
          </a:p>
          <a:p>
            <a:pPr>
              <a:buNone/>
            </a:pPr>
            <a:r>
              <a:rPr lang="en-GB" dirty="0" smtClean="0"/>
              <a:t>	Subsequently, you can review these at any time by clicking on the appropriate link on the right hand bottom of the Home page.</a:t>
            </a:r>
          </a:p>
          <a:p>
            <a:pPr>
              <a:buNone/>
            </a:pP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54"/>
            <a:ext cx="9144000" cy="1088571"/>
          </a:xfrm>
          <a:prstGeom prst="rect">
            <a:avLst/>
          </a:prstGeom>
        </p:spPr>
      </p:pic>
    </p:spTree>
    <p:extLst>
      <p:ext uri="{BB962C8B-B14F-4D97-AF65-F5344CB8AC3E}">
        <p14:creationId xmlns:p14="http://schemas.microsoft.com/office/powerpoint/2010/main" val="3278172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GB" b="1" dirty="0" smtClean="0"/>
              <a:t>Special features</a:t>
            </a:r>
            <a:endParaRPr lang="en-GB" b="1" dirty="0"/>
          </a:p>
        </p:txBody>
      </p:sp>
      <p:sp>
        <p:nvSpPr>
          <p:cNvPr id="5" name="TextBox 4"/>
          <p:cNvSpPr txBox="1"/>
          <p:nvPr/>
        </p:nvSpPr>
        <p:spPr>
          <a:xfrm>
            <a:off x="2590800" y="3657600"/>
            <a:ext cx="2286000" cy="1200329"/>
          </a:xfrm>
          <a:prstGeom prst="rect">
            <a:avLst/>
          </a:prstGeom>
          <a:noFill/>
        </p:spPr>
        <p:txBody>
          <a:bodyPr wrap="square" rtlCol="0">
            <a:spAutoFit/>
          </a:bodyPr>
          <a:lstStyle/>
          <a:p>
            <a:r>
              <a:rPr lang="en-GB" dirty="0" smtClean="0"/>
              <a:t>Shows the definition of the fiscal year for the selected air carriers</a:t>
            </a:r>
            <a:endParaRPr lang="en-GB" dirty="0"/>
          </a:p>
        </p:txBody>
      </p:sp>
      <p:sp>
        <p:nvSpPr>
          <p:cNvPr id="6" name="TextBox 5"/>
          <p:cNvSpPr txBox="1"/>
          <p:nvPr/>
        </p:nvSpPr>
        <p:spPr>
          <a:xfrm>
            <a:off x="5638800" y="3657599"/>
            <a:ext cx="2438400" cy="1200329"/>
          </a:xfrm>
          <a:prstGeom prst="rect">
            <a:avLst/>
          </a:prstGeom>
          <a:noFill/>
        </p:spPr>
        <p:txBody>
          <a:bodyPr wrap="square" rtlCol="0">
            <a:spAutoFit/>
          </a:bodyPr>
          <a:lstStyle/>
          <a:p>
            <a:r>
              <a:rPr lang="en-GB" dirty="0"/>
              <a:t>Toggles back and forth between </a:t>
            </a:r>
            <a:r>
              <a:rPr lang="en-GB" dirty="0" smtClean="0"/>
              <a:t>the </a:t>
            </a:r>
            <a:r>
              <a:rPr lang="en-GB" b="1" i="1" dirty="0" smtClean="0"/>
              <a:t>Fleet</a:t>
            </a:r>
            <a:r>
              <a:rPr lang="en-GB" dirty="0" smtClean="0"/>
              <a:t> and </a:t>
            </a:r>
            <a:r>
              <a:rPr lang="en-GB" b="1" i="1" dirty="0" smtClean="0"/>
              <a:t>Personnel</a:t>
            </a:r>
            <a:r>
              <a:rPr lang="en-GB" b="1" dirty="0" smtClean="0"/>
              <a:t> </a:t>
            </a:r>
            <a:r>
              <a:rPr lang="en-GB" dirty="0" smtClean="0"/>
              <a:t>data</a:t>
            </a:r>
            <a:r>
              <a:rPr lang="en-GB" b="1" dirty="0" smtClean="0"/>
              <a:t> </a:t>
            </a:r>
            <a:r>
              <a:rPr lang="en-GB" dirty="0" smtClean="0"/>
              <a:t>for the air carriers selected</a:t>
            </a:r>
            <a:endParaRPr lang="en-GB" dirty="0"/>
          </a:p>
        </p:txBody>
      </p:sp>
      <p:cxnSp>
        <p:nvCxnSpPr>
          <p:cNvPr id="14" name="Straight Arrow Connector 13"/>
          <p:cNvCxnSpPr/>
          <p:nvPr/>
        </p:nvCxnSpPr>
        <p:spPr>
          <a:xfrm rot="5400000" flipH="1" flipV="1">
            <a:off x="6553994" y="3275806"/>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3962400" y="3048000"/>
            <a:ext cx="762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133600"/>
            <a:ext cx="2019300" cy="75247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133600"/>
            <a:ext cx="3438525" cy="781050"/>
          </a:xfrm>
          <a:prstGeom prst="rect">
            <a:avLst/>
          </a:prstGeom>
        </p:spPr>
      </p:pic>
    </p:spTree>
    <p:extLst>
      <p:ext uri="{BB962C8B-B14F-4D97-AF65-F5344CB8AC3E}">
        <p14:creationId xmlns:p14="http://schemas.microsoft.com/office/powerpoint/2010/main" val="3648066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905000"/>
            <a:ext cx="7620000" cy="4401205"/>
          </a:xfrm>
          <a:prstGeom prst="rect">
            <a:avLst/>
          </a:prstGeom>
          <a:noFill/>
        </p:spPr>
        <p:txBody>
          <a:bodyPr wrap="square" rtlCol="0">
            <a:spAutoFit/>
          </a:bodyPr>
          <a:lstStyle/>
          <a:p>
            <a:pPr algn="ctr"/>
            <a:r>
              <a:rPr lang="en-GB" sz="4000" b="1" dirty="0" smtClean="0"/>
              <a:t>Additional information is available in the FAQ file </a:t>
            </a:r>
          </a:p>
          <a:p>
            <a:pPr algn="ctr"/>
            <a:endParaRPr lang="en-GB" sz="4000" b="1" dirty="0" smtClean="0"/>
          </a:p>
          <a:p>
            <a:pPr algn="ctr"/>
            <a:r>
              <a:rPr lang="en-GB" sz="4000" b="1" dirty="0" smtClean="0"/>
              <a:t>For assistance please contact</a:t>
            </a:r>
          </a:p>
          <a:p>
            <a:pPr algn="ctr"/>
            <a:endParaRPr lang="en-GB" sz="4000" b="1" dirty="0" smtClean="0"/>
          </a:p>
          <a:p>
            <a:pPr algn="ctr"/>
            <a:r>
              <a:rPr lang="en-GB" sz="4000" b="1" dirty="0" smtClean="0">
                <a:hlinkClick r:id="rId2"/>
              </a:rPr>
              <a:t>dataplus@icao.int</a:t>
            </a:r>
            <a:r>
              <a:rPr lang="en-GB" sz="4000" b="1" dirty="0" smtClean="0"/>
              <a:t> </a:t>
            </a:r>
          </a:p>
          <a:p>
            <a:pPr algn="ctr"/>
            <a:endParaRPr lang="en-GB" sz="4000"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 y="381000"/>
            <a:ext cx="8229600" cy="707886"/>
          </a:xfrm>
          <a:prstGeom prst="rect">
            <a:avLst/>
          </a:prstGeom>
          <a:noFill/>
        </p:spPr>
        <p:txBody>
          <a:bodyPr wrap="square" rtlCol="0">
            <a:spAutoFit/>
          </a:bodyPr>
          <a:lstStyle/>
          <a:p>
            <a:pPr algn="ctr"/>
            <a:r>
              <a:rPr lang="en-GB" sz="4000" b="1" dirty="0" smtClean="0"/>
              <a:t>Home page</a:t>
            </a:r>
            <a:endParaRPr lang="en-GB" sz="4000" b="1" dirty="0"/>
          </a:p>
        </p:txBody>
      </p:sp>
      <p:cxnSp>
        <p:nvCxnSpPr>
          <p:cNvPr id="16" name="Straight Arrow Connector 15"/>
          <p:cNvCxnSpPr/>
          <p:nvPr/>
        </p:nvCxnSpPr>
        <p:spPr>
          <a:xfrm rot="10800000">
            <a:off x="3505200" y="5029200"/>
            <a:ext cx="4572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5400000" flipH="1" flipV="1">
            <a:off x="4495800" y="525780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5400000" flipH="1" flipV="1">
            <a:off x="5600700" y="5067300"/>
            <a:ext cx="3810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577"/>
            <a:ext cx="9143999" cy="4768011"/>
          </a:xfrm>
          <a:prstGeom prst="rect">
            <a:avLst/>
          </a:prstGeom>
        </p:spPr>
      </p:pic>
      <p:grpSp>
        <p:nvGrpSpPr>
          <p:cNvPr id="13" name="Group 12"/>
          <p:cNvGrpSpPr/>
          <p:nvPr/>
        </p:nvGrpSpPr>
        <p:grpSpPr>
          <a:xfrm>
            <a:off x="3009899" y="4780385"/>
            <a:ext cx="3124200" cy="1522588"/>
            <a:chOff x="3238500" y="5117154"/>
            <a:chExt cx="3124200" cy="1368776"/>
          </a:xfrm>
          <a:solidFill>
            <a:schemeClr val="bg1"/>
          </a:solidFill>
        </p:grpSpPr>
        <p:sp>
          <p:nvSpPr>
            <p:cNvPr id="14" name="TextBox 13"/>
            <p:cNvSpPr txBox="1"/>
            <p:nvPr/>
          </p:nvSpPr>
          <p:spPr>
            <a:xfrm>
              <a:off x="3238500" y="5562600"/>
              <a:ext cx="3124200" cy="923330"/>
            </a:xfrm>
            <a:prstGeom prst="rect">
              <a:avLst/>
            </a:prstGeom>
            <a:grpFill/>
          </p:spPr>
          <p:txBody>
            <a:bodyPr wrap="square" rtlCol="0">
              <a:spAutoFit/>
            </a:bodyPr>
            <a:lstStyle/>
            <a:p>
              <a:r>
                <a:rPr lang="en-GB" b="1" dirty="0" smtClean="0"/>
                <a:t>Buttons to select data module. Buttons with darkened legend are not available for selection.</a:t>
              </a:r>
            </a:p>
          </p:txBody>
        </p:sp>
        <p:cxnSp>
          <p:nvCxnSpPr>
            <p:cNvPr id="17" name="Straight Arrow Connector 16"/>
            <p:cNvCxnSpPr/>
            <p:nvPr/>
          </p:nvCxnSpPr>
          <p:spPr>
            <a:xfrm rot="10800000">
              <a:off x="3657836" y="5166214"/>
              <a:ext cx="426027" cy="381000"/>
            </a:xfrm>
            <a:prstGeom prst="straightConnector1">
              <a:avLst/>
            </a:prstGeom>
            <a:grpFill/>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5400000" flipH="1" flipV="1">
              <a:off x="4572740" y="5345014"/>
              <a:ext cx="457200" cy="1480"/>
            </a:xfrm>
            <a:prstGeom prst="straightConnector1">
              <a:avLst/>
            </a:prstGeom>
            <a:grpFill/>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5400000" flipH="1" flipV="1">
              <a:off x="5545375" y="5203745"/>
              <a:ext cx="381000" cy="284018"/>
            </a:xfrm>
            <a:prstGeom prst="straightConnector1">
              <a:avLst/>
            </a:prstGeom>
            <a:grpFill/>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90769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295400" y="3124200"/>
            <a:ext cx="6400800" cy="685800"/>
          </a:xfrm>
        </p:spPr>
        <p:txBody>
          <a:bodyPr>
            <a:normAutofit fontScale="92500" lnSpcReduction="10000"/>
          </a:bodyPr>
          <a:lstStyle/>
          <a:p>
            <a:r>
              <a:rPr lang="en-GB" sz="4400" b="1" dirty="0" smtClean="0">
                <a:solidFill>
                  <a:schemeClr val="tx1"/>
                </a:solidFill>
              </a:rPr>
              <a:t>Basic tools</a:t>
            </a:r>
            <a:endParaRPr lang="en-GB"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85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smtClean="0"/>
              <a:t>Main tool bar</a:t>
            </a:r>
            <a:r>
              <a:rPr lang="en-GB" dirty="0" smtClean="0"/>
              <a:t/>
            </a:r>
            <a:br>
              <a:rPr lang="en-GB" dirty="0" smtClean="0"/>
            </a:br>
            <a:r>
              <a:rPr lang="en-GB" sz="3100" dirty="0" smtClean="0"/>
              <a:t>Main icons</a:t>
            </a:r>
            <a:endParaRPr lang="en-GB" sz="3100" dirty="0"/>
          </a:p>
        </p:txBody>
      </p:sp>
      <p:sp>
        <p:nvSpPr>
          <p:cNvPr id="8" name="TextBox 7"/>
          <p:cNvSpPr txBox="1"/>
          <p:nvPr/>
        </p:nvSpPr>
        <p:spPr>
          <a:xfrm>
            <a:off x="571500" y="2895600"/>
            <a:ext cx="1524000" cy="2308324"/>
          </a:xfrm>
          <a:prstGeom prst="rect">
            <a:avLst/>
          </a:prstGeom>
          <a:noFill/>
        </p:spPr>
        <p:txBody>
          <a:bodyPr wrap="square" rtlCol="0">
            <a:spAutoFit/>
          </a:bodyPr>
          <a:lstStyle/>
          <a:p>
            <a:r>
              <a:rPr lang="en-GB" b="1" dirty="0" smtClean="0"/>
              <a:t>Clears all selections</a:t>
            </a:r>
            <a:r>
              <a:rPr lang="en-GB" dirty="0" smtClean="0"/>
              <a:t>,</a:t>
            </a:r>
          </a:p>
          <a:p>
            <a:r>
              <a:rPr lang="en-GB" dirty="0" smtClean="0"/>
              <a:t>including </a:t>
            </a:r>
          </a:p>
          <a:p>
            <a:r>
              <a:rPr lang="en-GB" dirty="0" smtClean="0"/>
              <a:t>default values. Recommend to use the Reset button.</a:t>
            </a:r>
            <a:endParaRPr lang="en-GB" dirty="0"/>
          </a:p>
        </p:txBody>
      </p:sp>
      <p:cxnSp>
        <p:nvCxnSpPr>
          <p:cNvPr id="10" name="Straight Arrow Connector 9"/>
          <p:cNvCxnSpPr/>
          <p:nvPr/>
        </p:nvCxnSpPr>
        <p:spPr>
          <a:xfrm flipH="1" flipV="1">
            <a:off x="504173" y="2183963"/>
            <a:ext cx="4953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2362200" y="3027880"/>
            <a:ext cx="1371600" cy="646331"/>
          </a:xfrm>
          <a:prstGeom prst="rect">
            <a:avLst/>
          </a:prstGeom>
          <a:noFill/>
        </p:spPr>
        <p:txBody>
          <a:bodyPr wrap="square" rtlCol="0">
            <a:spAutoFit/>
          </a:bodyPr>
          <a:lstStyle/>
          <a:p>
            <a:r>
              <a:rPr lang="en-GB" b="1" dirty="0" smtClean="0"/>
              <a:t>Lock/unlock </a:t>
            </a:r>
          </a:p>
          <a:p>
            <a:r>
              <a:rPr lang="en-GB" b="1" dirty="0" smtClean="0"/>
              <a:t>selections</a:t>
            </a:r>
            <a:endParaRPr lang="en-GB" b="1" dirty="0"/>
          </a:p>
        </p:txBody>
      </p:sp>
      <p:cxnSp>
        <p:nvCxnSpPr>
          <p:cNvPr id="13" name="Straight Arrow Connector 12"/>
          <p:cNvCxnSpPr/>
          <p:nvPr/>
        </p:nvCxnSpPr>
        <p:spPr>
          <a:xfrm flipH="1" flipV="1">
            <a:off x="2753241" y="2142472"/>
            <a:ext cx="132317" cy="8001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191000" y="3011415"/>
            <a:ext cx="1447800" cy="1200329"/>
          </a:xfrm>
          <a:prstGeom prst="rect">
            <a:avLst/>
          </a:prstGeom>
          <a:noFill/>
        </p:spPr>
        <p:txBody>
          <a:bodyPr wrap="square" rtlCol="0">
            <a:spAutoFit/>
          </a:bodyPr>
          <a:lstStyle/>
          <a:p>
            <a:r>
              <a:rPr lang="en-GB" b="1" dirty="0" smtClean="0"/>
              <a:t>Bookmark </a:t>
            </a:r>
            <a:r>
              <a:rPr lang="en-GB" dirty="0" smtClean="0"/>
              <a:t>selections for later use or to share</a:t>
            </a:r>
            <a:endParaRPr lang="en-GB" dirty="0"/>
          </a:p>
        </p:txBody>
      </p:sp>
      <p:cxnSp>
        <p:nvCxnSpPr>
          <p:cNvPr id="18" name="Straight Arrow Connector 17"/>
          <p:cNvCxnSpPr/>
          <p:nvPr/>
        </p:nvCxnSpPr>
        <p:spPr>
          <a:xfrm flipV="1">
            <a:off x="4791075" y="2171699"/>
            <a:ext cx="544513" cy="761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324600" y="3024748"/>
            <a:ext cx="1752600" cy="646331"/>
          </a:xfrm>
          <a:prstGeom prst="rect">
            <a:avLst/>
          </a:prstGeom>
          <a:noFill/>
        </p:spPr>
        <p:txBody>
          <a:bodyPr wrap="square" rtlCol="0">
            <a:spAutoFit/>
          </a:bodyPr>
          <a:lstStyle/>
          <a:p>
            <a:r>
              <a:rPr lang="en-GB" b="1" dirty="0" smtClean="0"/>
              <a:t>Retrieves saved</a:t>
            </a:r>
          </a:p>
          <a:p>
            <a:r>
              <a:rPr lang="en-GB" b="1" dirty="0" smtClean="0"/>
              <a:t>bookmarks</a:t>
            </a:r>
            <a:endParaRPr lang="en-GB" b="1" dirty="0"/>
          </a:p>
        </p:txBody>
      </p:sp>
      <p:cxnSp>
        <p:nvCxnSpPr>
          <p:cNvPr id="25" name="Straight Arrow Connector 24"/>
          <p:cNvCxnSpPr/>
          <p:nvPr/>
        </p:nvCxnSpPr>
        <p:spPr>
          <a:xfrm rot="16200000" flipV="1">
            <a:off x="6498921" y="2362198"/>
            <a:ext cx="7620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0" y="1898536"/>
            <a:ext cx="8991600" cy="273162"/>
          </a:xfrm>
          <a:prstGeom prst="rect">
            <a:avLst/>
          </a:prstGeom>
        </p:spPr>
      </p:pic>
    </p:spTree>
    <p:extLst>
      <p:ext uri="{BB962C8B-B14F-4D97-AF65-F5344CB8AC3E}">
        <p14:creationId xmlns:p14="http://schemas.microsoft.com/office/powerpoint/2010/main" val="2148461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View and download data</a:t>
            </a:r>
            <a:endParaRPr lang="en-GB" b="1" dirty="0"/>
          </a:p>
        </p:txBody>
      </p:sp>
      <p:sp>
        <p:nvSpPr>
          <p:cNvPr id="5" name="TextBox 4"/>
          <p:cNvSpPr txBox="1"/>
          <p:nvPr/>
        </p:nvSpPr>
        <p:spPr>
          <a:xfrm>
            <a:off x="914400" y="2743200"/>
            <a:ext cx="4495800" cy="369332"/>
          </a:xfrm>
          <a:prstGeom prst="rect">
            <a:avLst/>
          </a:prstGeom>
          <a:noFill/>
        </p:spPr>
        <p:txBody>
          <a:bodyPr wrap="square" rtlCol="0">
            <a:spAutoFit/>
          </a:bodyPr>
          <a:lstStyle/>
          <a:p>
            <a:r>
              <a:rPr lang="en-GB" dirty="0" smtClean="0"/>
              <a:t>Tabs indicate </a:t>
            </a:r>
            <a:r>
              <a:rPr lang="en-GB" b="1" dirty="0" smtClean="0"/>
              <a:t>different views </a:t>
            </a:r>
            <a:r>
              <a:rPr lang="en-GB" dirty="0" smtClean="0"/>
              <a:t>of the basic data </a:t>
            </a:r>
            <a:endParaRPr lang="en-GB" dirty="0"/>
          </a:p>
        </p:txBody>
      </p:sp>
      <p:sp>
        <p:nvSpPr>
          <p:cNvPr id="6" name="TextBox 5"/>
          <p:cNvSpPr txBox="1"/>
          <p:nvPr/>
        </p:nvSpPr>
        <p:spPr>
          <a:xfrm>
            <a:off x="5562600" y="4876800"/>
            <a:ext cx="3276600" cy="1200329"/>
          </a:xfrm>
          <a:prstGeom prst="rect">
            <a:avLst/>
          </a:prstGeom>
          <a:noFill/>
        </p:spPr>
        <p:txBody>
          <a:bodyPr wrap="square" rtlCol="0">
            <a:spAutoFit/>
          </a:bodyPr>
          <a:lstStyle/>
          <a:p>
            <a:r>
              <a:rPr lang="en-GB" b="1" dirty="0" smtClean="0"/>
              <a:t>Downloads whole data selection </a:t>
            </a:r>
            <a:r>
              <a:rPr lang="en-GB" dirty="0" smtClean="0"/>
              <a:t>into an Excel spreadsheet</a:t>
            </a:r>
          </a:p>
          <a:p>
            <a:r>
              <a:rPr lang="en-GB" dirty="0" smtClean="0"/>
              <a:t>(double click on this object, then click on the Excel symbol)</a:t>
            </a:r>
          </a:p>
        </p:txBody>
      </p:sp>
      <p:sp>
        <p:nvSpPr>
          <p:cNvPr id="7" name="TextBox 6"/>
          <p:cNvSpPr txBox="1"/>
          <p:nvPr/>
        </p:nvSpPr>
        <p:spPr>
          <a:xfrm>
            <a:off x="6172200" y="1397675"/>
            <a:ext cx="2743200" cy="2031325"/>
          </a:xfrm>
          <a:prstGeom prst="rect">
            <a:avLst/>
          </a:prstGeom>
          <a:noFill/>
        </p:spPr>
        <p:txBody>
          <a:bodyPr wrap="square" rtlCol="0">
            <a:spAutoFit/>
          </a:bodyPr>
          <a:lstStyle/>
          <a:p>
            <a:r>
              <a:rPr lang="en-GB" b="1" dirty="0" smtClean="0"/>
              <a:t>Resets data selection</a:t>
            </a:r>
            <a:r>
              <a:rPr lang="en-GB" dirty="0" smtClean="0"/>
              <a:t>. Should be clicked before making a new selection. Unless changed, the data selection is kept for all relevant tabs (identified by green square in the tab)</a:t>
            </a:r>
            <a:endParaRPr lang="en-GB" dirty="0"/>
          </a:p>
        </p:txBody>
      </p:sp>
      <p:sp>
        <p:nvSpPr>
          <p:cNvPr id="23" name="TextBox 22"/>
          <p:cNvSpPr txBox="1"/>
          <p:nvPr/>
        </p:nvSpPr>
        <p:spPr>
          <a:xfrm>
            <a:off x="533400" y="4572000"/>
            <a:ext cx="1524000" cy="923330"/>
          </a:xfrm>
          <a:prstGeom prst="rect">
            <a:avLst/>
          </a:prstGeom>
          <a:noFill/>
        </p:spPr>
        <p:txBody>
          <a:bodyPr wrap="square" rtlCol="0">
            <a:spAutoFit/>
          </a:bodyPr>
          <a:lstStyle/>
          <a:p>
            <a:r>
              <a:rPr lang="en-GB" b="1" dirty="0" smtClean="0"/>
              <a:t>Active tab </a:t>
            </a:r>
          </a:p>
          <a:p>
            <a:r>
              <a:rPr lang="en-GB" dirty="0" smtClean="0"/>
              <a:t>indicating current view</a:t>
            </a:r>
            <a:endParaRPr lang="en-GB" dirty="0"/>
          </a:p>
        </p:txBody>
      </p:sp>
      <p:cxnSp>
        <p:nvCxnSpPr>
          <p:cNvPr id="26" name="Straight Arrow Connector 25"/>
          <p:cNvCxnSpPr/>
          <p:nvPr/>
        </p:nvCxnSpPr>
        <p:spPr>
          <a:xfrm rot="5400000" flipH="1" flipV="1">
            <a:off x="1524000" y="4267200"/>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6780845" y="43815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rot="16200000" flipH="1">
            <a:off x="4000500" y="3162300"/>
            <a:ext cx="3810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rot="5400000">
            <a:off x="2057400" y="3200400"/>
            <a:ext cx="3810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7" name="Picture 3"/>
          <p:cNvPicPr>
            <a:picLocks noGrp="1" noChangeAspect="1" noChangeArrowheads="1"/>
          </p:cNvPicPr>
          <p:nvPr>
            <p:ph idx="1"/>
          </p:nvPr>
        </p:nvPicPr>
        <p:blipFill>
          <a:blip r:embed="rId2" cstate="print"/>
          <a:srcRect/>
          <a:stretch>
            <a:fillRect/>
          </a:stretch>
        </p:blipFill>
        <p:spPr bwMode="auto">
          <a:xfrm>
            <a:off x="533400" y="3581400"/>
            <a:ext cx="8305800" cy="838200"/>
          </a:xfrm>
          <a:prstGeom prst="rect">
            <a:avLst/>
          </a:prstGeom>
          <a:noFill/>
          <a:ln w="9525">
            <a:noFill/>
            <a:miter lim="800000"/>
            <a:headEnd/>
            <a:tailEnd/>
          </a:ln>
        </p:spPr>
      </p:pic>
      <p:cxnSp>
        <p:nvCxnSpPr>
          <p:cNvPr id="48" name="Straight Arrow Connector 47"/>
          <p:cNvCxnSpPr/>
          <p:nvPr/>
        </p:nvCxnSpPr>
        <p:spPr>
          <a:xfrm rot="5400000" flipH="1" flipV="1">
            <a:off x="838200" y="426720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rot="5400000">
            <a:off x="7885656" y="3646890"/>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667000" y="4648200"/>
            <a:ext cx="1752600" cy="1200329"/>
          </a:xfrm>
          <a:prstGeom prst="rect">
            <a:avLst/>
          </a:prstGeom>
          <a:noFill/>
        </p:spPr>
        <p:txBody>
          <a:bodyPr wrap="square" rtlCol="0">
            <a:spAutoFit/>
          </a:bodyPr>
          <a:lstStyle/>
          <a:p>
            <a:r>
              <a:rPr lang="en-GB" b="1" dirty="0" smtClean="0"/>
              <a:t>Original data selection</a:t>
            </a:r>
            <a:r>
              <a:rPr lang="en-GB" dirty="0" smtClean="0"/>
              <a:t> can be viewed in these tabs</a:t>
            </a:r>
            <a:endParaRPr lang="en-GB" dirty="0"/>
          </a:p>
        </p:txBody>
      </p:sp>
      <p:sp>
        <p:nvSpPr>
          <p:cNvPr id="15" name="Oval 14"/>
          <p:cNvSpPr/>
          <p:nvPr/>
        </p:nvSpPr>
        <p:spPr>
          <a:xfrm>
            <a:off x="2362200" y="35814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rot="16200000" flipV="1">
            <a:off x="2209800" y="4038600"/>
            <a:ext cx="8382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3352800" y="35814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724400" y="35814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p:nvPr/>
        </p:nvCxnSpPr>
        <p:spPr>
          <a:xfrm rot="5400000" flipH="1" flipV="1">
            <a:off x="3962400" y="3886200"/>
            <a:ext cx="7620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5400000" flipH="1" flipV="1">
            <a:off x="3086100" y="4229100"/>
            <a:ext cx="685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Oval 29"/>
          <p:cNvSpPr/>
          <p:nvPr/>
        </p:nvSpPr>
        <p:spPr>
          <a:xfrm>
            <a:off x="1295400" y="35814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p:cNvCxnSpPr/>
          <p:nvPr/>
        </p:nvCxnSpPr>
        <p:spPr>
          <a:xfrm rot="10800000">
            <a:off x="1524000" y="3810000"/>
            <a:ext cx="1066800" cy="914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of basic data</a:t>
            </a:r>
            <a:endParaRPr lang="en-GB" b="1" dirty="0"/>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457200" y="1828678"/>
            <a:ext cx="8229600" cy="4069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2514600"/>
            <a:ext cx="5715000" cy="369332"/>
          </a:xfrm>
          <a:prstGeom prst="rect">
            <a:avLst/>
          </a:prstGeom>
          <a:noFill/>
        </p:spPr>
        <p:txBody>
          <a:bodyPr wrap="square" rtlCol="0">
            <a:spAutoFit/>
          </a:bodyPr>
          <a:lstStyle/>
          <a:p>
            <a:r>
              <a:rPr lang="en-GB" dirty="0" smtClean="0"/>
              <a:t>Default values:  </a:t>
            </a:r>
            <a:r>
              <a:rPr lang="en-GB" b="1" dirty="0" smtClean="0"/>
              <a:t>International, scheduled, all services</a:t>
            </a:r>
            <a:endParaRPr lang="en-GB" b="1" dirty="0"/>
          </a:p>
        </p:txBody>
      </p:sp>
      <p:sp>
        <p:nvSpPr>
          <p:cNvPr id="7" name="TextBox 6"/>
          <p:cNvSpPr txBox="1"/>
          <p:nvPr/>
        </p:nvSpPr>
        <p:spPr>
          <a:xfrm>
            <a:off x="2590800" y="3048000"/>
            <a:ext cx="5715000" cy="646331"/>
          </a:xfrm>
          <a:prstGeom prst="rect">
            <a:avLst/>
          </a:prstGeom>
          <a:noFill/>
        </p:spPr>
        <p:txBody>
          <a:bodyPr wrap="square" rtlCol="0">
            <a:spAutoFit/>
          </a:bodyPr>
          <a:lstStyle/>
          <a:p>
            <a:r>
              <a:rPr lang="en-GB" dirty="0" smtClean="0"/>
              <a:t>State(s) selected. For multiple selections (two or more States)  use </a:t>
            </a:r>
            <a:r>
              <a:rPr lang="en-GB" b="1" dirty="0" smtClean="0"/>
              <a:t>Ctrl-click </a:t>
            </a:r>
            <a:endParaRPr lang="en-GB" b="1" dirty="0"/>
          </a:p>
        </p:txBody>
      </p:sp>
      <p:sp>
        <p:nvSpPr>
          <p:cNvPr id="9" name="TextBox 8"/>
          <p:cNvSpPr txBox="1"/>
          <p:nvPr/>
        </p:nvSpPr>
        <p:spPr>
          <a:xfrm>
            <a:off x="2590800" y="4800600"/>
            <a:ext cx="5791200" cy="1754326"/>
          </a:xfrm>
          <a:prstGeom prst="rect">
            <a:avLst/>
          </a:prstGeom>
          <a:noFill/>
        </p:spPr>
        <p:txBody>
          <a:bodyPr wrap="square" rtlCol="0">
            <a:spAutoFit/>
          </a:bodyPr>
          <a:lstStyle/>
          <a:p>
            <a:r>
              <a:rPr lang="en-GB" dirty="0" smtClean="0"/>
              <a:t>After the time period and State(s) are selected, this window will show which carriers are available (</a:t>
            </a:r>
            <a:r>
              <a:rPr lang="en-GB" b="1" dirty="0" smtClean="0"/>
              <a:t>white</a:t>
            </a:r>
            <a:r>
              <a:rPr lang="en-GB" dirty="0" smtClean="0"/>
              <a:t> background). One can also skip State and select air carriers directly. </a:t>
            </a:r>
          </a:p>
          <a:p>
            <a:r>
              <a:rPr lang="en-GB" dirty="0" smtClean="0"/>
              <a:t>A </a:t>
            </a:r>
            <a:r>
              <a:rPr lang="en-GB" b="1" dirty="0" smtClean="0"/>
              <a:t>white X in a red circle </a:t>
            </a:r>
            <a:r>
              <a:rPr lang="en-GB" dirty="0" smtClean="0"/>
              <a:t>against an </a:t>
            </a:r>
          </a:p>
          <a:p>
            <a:r>
              <a:rPr lang="en-GB" dirty="0" smtClean="0"/>
              <a:t>entity (State, territory, air carrier) </a:t>
            </a:r>
          </a:p>
          <a:p>
            <a:r>
              <a:rPr lang="en-GB" dirty="0" smtClean="0"/>
              <a:t>signifies that that entity no longer exists.</a:t>
            </a:r>
            <a:endParaRPr lang="en-GB" dirty="0"/>
          </a:p>
        </p:txBody>
      </p:sp>
      <p:sp>
        <p:nvSpPr>
          <p:cNvPr id="10" name="TextBox 9"/>
          <p:cNvSpPr txBox="1"/>
          <p:nvPr/>
        </p:nvSpPr>
        <p:spPr>
          <a:xfrm>
            <a:off x="2590800" y="3886200"/>
            <a:ext cx="5715000" cy="923330"/>
          </a:xfrm>
          <a:prstGeom prst="rect">
            <a:avLst/>
          </a:prstGeom>
          <a:noFill/>
        </p:spPr>
        <p:txBody>
          <a:bodyPr wrap="square" rtlCol="0">
            <a:spAutoFit/>
          </a:bodyPr>
          <a:lstStyle/>
          <a:p>
            <a:r>
              <a:rPr lang="en-GB" dirty="0" smtClean="0"/>
              <a:t>To go directly to the entity concerned click on the magnifying glass          and type name of entity you want to search in the box.</a:t>
            </a:r>
            <a:endParaRPr lang="en-GB" dirty="0"/>
          </a:p>
        </p:txBody>
      </p:sp>
      <p:sp>
        <p:nvSpPr>
          <p:cNvPr id="15" name="Rectangle 14"/>
          <p:cNvSpPr/>
          <p:nvPr/>
        </p:nvSpPr>
        <p:spPr>
          <a:xfrm>
            <a:off x="2514600" y="1524000"/>
            <a:ext cx="5715000" cy="923330"/>
          </a:xfrm>
          <a:prstGeom prst="rect">
            <a:avLst/>
          </a:prstGeom>
        </p:spPr>
        <p:txBody>
          <a:bodyPr wrap="square">
            <a:spAutoFit/>
          </a:bodyPr>
          <a:lstStyle/>
          <a:p>
            <a:r>
              <a:rPr lang="en-GB" dirty="0" smtClean="0"/>
              <a:t>All selected items are shown with a </a:t>
            </a:r>
            <a:r>
              <a:rPr lang="en-GB" b="1" dirty="0" smtClean="0"/>
              <a:t>green </a:t>
            </a:r>
            <a:r>
              <a:rPr lang="en-GB" dirty="0" smtClean="0"/>
              <a:t>background. All other data which are available for that selection will  be shown with a </a:t>
            </a:r>
            <a:r>
              <a:rPr lang="en-GB" b="1" dirty="0" smtClean="0"/>
              <a:t>white</a:t>
            </a:r>
            <a:r>
              <a:rPr lang="en-GB" dirty="0" smtClean="0"/>
              <a:t> background.</a:t>
            </a:r>
          </a:p>
        </p:txBody>
      </p:sp>
      <p:pic>
        <p:nvPicPr>
          <p:cNvPr id="2052" name="Picture 4"/>
          <p:cNvPicPr>
            <a:picLocks noChangeAspect="1" noChangeArrowheads="1"/>
          </p:cNvPicPr>
          <p:nvPr/>
        </p:nvPicPr>
        <p:blipFill>
          <a:blip r:embed="rId2" cstate="print"/>
          <a:srcRect/>
          <a:stretch>
            <a:fillRect/>
          </a:stretch>
        </p:blipFill>
        <p:spPr bwMode="auto">
          <a:xfrm>
            <a:off x="4267200" y="4191000"/>
            <a:ext cx="378144" cy="300037"/>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5943600" y="5791200"/>
            <a:ext cx="2307771" cy="381000"/>
          </a:xfrm>
          <a:prstGeom prst="rect">
            <a:avLst/>
          </a:prstGeom>
          <a:noFill/>
          <a:ln w="9525">
            <a:noFill/>
            <a:miter lim="800000"/>
            <a:headEnd/>
            <a:tailEnd/>
          </a:ln>
        </p:spPr>
      </p:pic>
      <p:sp>
        <p:nvSpPr>
          <p:cNvPr id="12" name="Title 11"/>
          <p:cNvSpPr>
            <a:spLocks noGrp="1"/>
          </p:cNvSpPr>
          <p:nvPr>
            <p:ph type="title"/>
          </p:nvPr>
        </p:nvSpPr>
        <p:spPr/>
        <p:txBody>
          <a:bodyPr/>
          <a:lstStyle/>
          <a:p>
            <a:r>
              <a:rPr lang="en-GB" b="1" dirty="0" smtClean="0"/>
              <a:t>Selecting data</a:t>
            </a:r>
            <a:endParaRPr lang="en-GB" b="1" dirty="0"/>
          </a:p>
        </p:txBody>
      </p:sp>
      <p:pic>
        <p:nvPicPr>
          <p:cNvPr id="2050" name="Picture 2"/>
          <p:cNvPicPr>
            <a:picLocks noChangeAspect="1" noChangeArrowheads="1"/>
          </p:cNvPicPr>
          <p:nvPr/>
        </p:nvPicPr>
        <p:blipFill>
          <a:blip r:embed="rId4" cstate="print"/>
          <a:srcRect/>
          <a:stretch>
            <a:fillRect/>
          </a:stretch>
        </p:blipFill>
        <p:spPr bwMode="auto">
          <a:xfrm>
            <a:off x="457200" y="1524000"/>
            <a:ext cx="2124075"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AC910CA2B62B4BAD909568F8A2B231" ma:contentTypeVersion="1" ma:contentTypeDescription="Create a new document." ma:contentTypeScope="" ma:versionID="12b06135d1fae2a96a85c8b68f2979bf">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A732A1-E2DE-4A2B-9378-B618596BDC04}"/>
</file>

<file path=customXml/itemProps2.xml><?xml version="1.0" encoding="utf-8"?>
<ds:datastoreItem xmlns:ds="http://schemas.openxmlformats.org/officeDocument/2006/customXml" ds:itemID="{EB8DD31B-8AEA-466F-9D08-24CA96874BB9}"/>
</file>

<file path=customXml/itemProps3.xml><?xml version="1.0" encoding="utf-8"?>
<ds:datastoreItem xmlns:ds="http://schemas.openxmlformats.org/officeDocument/2006/customXml" ds:itemID="{63890B61-EC00-4641-873F-AC689E2579BE}"/>
</file>

<file path=docProps/app.xml><?xml version="1.0" encoding="utf-8"?>
<Properties xmlns="http://schemas.openxmlformats.org/officeDocument/2006/extended-properties" xmlns:vt="http://schemas.openxmlformats.org/officeDocument/2006/docPropsVTypes">
  <TotalTime>1186</TotalTime>
  <Words>820</Words>
  <Application>Microsoft Office PowerPoint</Application>
  <PresentationFormat>On-screen Show (4:3)</PresentationFormat>
  <Paragraphs>91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Login procedure</vt:lpstr>
      <vt:lpstr>Terms and conditions</vt:lpstr>
      <vt:lpstr>PowerPoint Presentation</vt:lpstr>
      <vt:lpstr>PowerPoint Presentation</vt:lpstr>
      <vt:lpstr>Main tool bar Main icons</vt:lpstr>
      <vt:lpstr>View and download data</vt:lpstr>
      <vt:lpstr>Example of basic data</vt:lpstr>
      <vt:lpstr>Selecting data</vt:lpstr>
      <vt:lpstr>Special icon - Tables</vt:lpstr>
      <vt:lpstr>Special icon - Graphics</vt:lpstr>
      <vt:lpstr>Create a bookmark to share data</vt:lpstr>
      <vt:lpstr>Main body</vt:lpstr>
      <vt:lpstr>Example of graphical page</vt:lpstr>
      <vt:lpstr>Download and print graphs</vt:lpstr>
      <vt:lpstr>Selecting a sub-set</vt:lpstr>
      <vt:lpstr>Selecting a sub-set (continued)</vt:lpstr>
      <vt:lpstr>PowerPoint Presentation</vt:lpstr>
      <vt:lpstr>Special features</vt:lpstr>
      <vt:lpstr>PowerPoint Presentation</vt:lpstr>
      <vt:lpstr>Special features</vt:lpstr>
      <vt:lpstr>PowerPoint Presentation</vt:lpstr>
      <vt:lpstr>Special features</vt:lpstr>
      <vt:lpstr>PowerPoint Presentation</vt:lpstr>
      <vt:lpstr>Special features</vt:lpstr>
      <vt:lpstr>PowerPoint Presentation</vt:lpstr>
      <vt:lpstr>Special features</vt:lpstr>
      <vt:lpstr>Special features</vt:lpstr>
      <vt:lpstr>PowerPoint Presentation</vt:lpstr>
      <vt:lpstr>Special features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NSW V30</dc:creator>
  <cp:lastModifiedBy>Hu, Susan</cp:lastModifiedBy>
  <cp:revision>183</cp:revision>
  <dcterms:created xsi:type="dcterms:W3CDTF">2011-08-09T14:52:39Z</dcterms:created>
  <dcterms:modified xsi:type="dcterms:W3CDTF">2013-09-19T20:26:17Z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0x01010071AC910CA2B62B4BAD909568F8A2B231</vt:lpwstr>
  </property>
</Properties>
</file>