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79" r:id="rId6"/>
    <p:sldId id="265" r:id="rId7"/>
    <p:sldId id="276" r:id="rId8"/>
    <p:sldId id="263" r:id="rId9"/>
    <p:sldId id="258" r:id="rId10"/>
    <p:sldId id="266" r:id="rId11"/>
    <p:sldId id="272" r:id="rId12"/>
    <p:sldId id="273" r:id="rId13"/>
    <p:sldId id="259" r:id="rId14"/>
    <p:sldId id="275" r:id="rId15"/>
    <p:sldId id="271" r:id="rId16"/>
    <p:sldId id="274" r:id="rId17"/>
    <p:sldId id="280" r:id="rId18"/>
    <p:sldId id="268" r:id="rId19"/>
    <p:sldId id="262"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85714" autoAdjust="0"/>
  </p:normalViewPr>
  <p:slideViewPr>
    <p:cSldViewPr snapToGrid="0">
      <p:cViewPr>
        <p:scale>
          <a:sx n="80" d="100"/>
          <a:sy n="80" d="100"/>
        </p:scale>
        <p:origin x="40"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7DFF2-5C24-4FC7-8264-7E29D7486943}" type="datetimeFigureOut">
              <a:rPr lang="en-US" smtClean="0"/>
              <a:t>8/20/2023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384B1-52A1-4F79-BAC2-9AC701F061A9}" type="slidenum">
              <a:rPr lang="en-US" smtClean="0"/>
              <a:t>‹#›</a:t>
            </a:fld>
            <a:endParaRPr lang="en-US"/>
          </a:p>
        </p:txBody>
      </p:sp>
    </p:spTree>
    <p:extLst>
      <p:ext uri="{BB962C8B-B14F-4D97-AF65-F5344CB8AC3E}">
        <p14:creationId xmlns:p14="http://schemas.microsoft.com/office/powerpoint/2010/main" val="280153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 ITU-R SM.1541, Unwanted Emissions in OOB, recommends 4 that spectrum limits specified in this Recommendation should be regarded as </a:t>
            </a:r>
            <a:r>
              <a:rPr lang="en-US" b="1" dirty="0"/>
              <a:t>generic limits, which generally constitute the least restrictive OOB emission limits</a:t>
            </a:r>
            <a:r>
              <a:rPr lang="en-US" dirty="0"/>
              <a:t>. They are intended for use in bands where tighter limits are not otherwise required to protect specific applications (e.g. in areas having a high radiocommunications density).  </a:t>
            </a:r>
            <a:r>
              <a:rPr lang="en-US" b="1" dirty="0"/>
              <a:t>The spectrum mask in Annex 5 of Rec ITU-R SM.1541 is for 1-20 GHz band, not 137-138 MHz band</a:t>
            </a:r>
            <a:r>
              <a:rPr lang="en-US" dirty="0"/>
              <a:t>.</a:t>
            </a:r>
          </a:p>
          <a:p>
            <a:pPr marL="171450" indent="-171450">
              <a:buFont typeface="Arial" panose="020B0604020202020204" pitchFamily="34" charset="0"/>
              <a:buChar char="•"/>
            </a:pPr>
            <a:r>
              <a:rPr lang="en-US" dirty="0"/>
              <a:t>The band 137-138 MHz is shared by 4 space services (SOS, </a:t>
            </a:r>
            <a:r>
              <a:rPr lang="en-US" dirty="0" err="1"/>
              <a:t>MetSat</a:t>
            </a:r>
            <a:r>
              <a:rPr lang="en-US" dirty="0"/>
              <a:t>, MSS, and SRS) (space-to-Earth) operating in channel assignments with the proposed 3 very large constellations (each constellation of 300+ satellites) for SOS, MSS, and </a:t>
            </a:r>
            <a:r>
              <a:rPr lang="en-US" dirty="0" err="1"/>
              <a:t>MetSat</a:t>
            </a:r>
            <a:r>
              <a:rPr lang="en-US" dirty="0"/>
              <a:t>.  Such dense channels in only 1 MHz allocation will require steep adjacent-channel OOB attenuation to minimize the adjacent-channel interference. </a:t>
            </a:r>
            <a:r>
              <a:rPr lang="en-US" b="1" dirty="0"/>
              <a:t>Rec ITU-R SM.1541 recommends 3 provides guidance for adjacent-channel OOB attenuation in Annex 1, where an example of adjacent-channel OOB attenuation is in Annex 1, appendix 1</a:t>
            </a:r>
            <a:r>
              <a:rPr lang="en-US" dirty="0"/>
              <a:t>.</a:t>
            </a:r>
          </a:p>
          <a:p>
            <a:pPr marL="171450" indent="-171450">
              <a:buFont typeface="Arial" panose="020B0604020202020204" pitchFamily="34" charset="0"/>
              <a:buChar char="•"/>
            </a:pPr>
            <a:r>
              <a:rPr lang="en-US" dirty="0"/>
              <a:t>In the band 137-138 MHz, MSS is required to protect RAS in 150.05-153 MHz band (No. 5.208A &amp; No. 5.208B). Other space services (SOS, SRS, and </a:t>
            </a:r>
            <a:r>
              <a:rPr lang="en-US" dirty="0" err="1"/>
              <a:t>MetSat</a:t>
            </a:r>
            <a:r>
              <a:rPr lang="en-US" dirty="0"/>
              <a:t>) also take this RAS protection into consideration.  </a:t>
            </a:r>
            <a:r>
              <a:rPr lang="en-US" b="1" dirty="0"/>
              <a:t>RAS protection requires very steep OOB attenuation near its channel edges in order to protect RAS in 150.05-153 MHz band </a:t>
            </a:r>
            <a:r>
              <a:rPr lang="en-US" dirty="0"/>
              <a:t>(see SOS-SD measured spectrum mask in slide 10 to protect RAS).</a:t>
            </a:r>
          </a:p>
          <a:p>
            <a:pPr marL="171450" indent="-171450">
              <a:buFont typeface="Arial" panose="020B0604020202020204" pitchFamily="34" charset="0"/>
              <a:buChar char="•"/>
            </a:pPr>
            <a:r>
              <a:rPr lang="en-US" b="0" dirty="0"/>
              <a:t>Studies in WRC-23 AI 1.7 show interference to AMS(R)S SS receiver, but those emissions would also interfere with adjacent-channels of space services in 137-138 MHz band, as well as with adjacent-band terrestrial AM(R)S VDL-M2 at 136.975 MHz</a:t>
            </a:r>
            <a:r>
              <a:rPr lang="en-US" dirty="0"/>
              <a:t>, so we know the systems operating on both sides of 137 MHz have to perform better than ITU-R SM.1541 recommendation.  </a:t>
            </a:r>
            <a:r>
              <a:rPr lang="en-US" b="0" i="1" dirty="0"/>
              <a:t>Slides 15 and 16 show that, when using adjacent-channel OOB attenuation (SM.1541, Annex 1, Appendix 1) together with RAS protection limits in 150.05-153 MHz band, the adjacent-band interference of space services in 137-138 MHz band didn’t exceed the protection levels of AMS(R)S SS receiver (with C/I = 15 / 20 / 30 dB)</a:t>
            </a:r>
            <a:r>
              <a:rPr lang="en-US" i="1" dirty="0"/>
              <a:t>.</a:t>
            </a:r>
          </a:p>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2</a:t>
            </a:fld>
            <a:endParaRPr lang="en-US"/>
          </a:p>
        </p:txBody>
      </p:sp>
    </p:spTree>
    <p:extLst>
      <p:ext uri="{BB962C8B-B14F-4D97-AF65-F5344CB8AC3E}">
        <p14:creationId xmlns:p14="http://schemas.microsoft.com/office/powerpoint/2010/main" val="287457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Points:	</a:t>
            </a:r>
            <a:r>
              <a:rPr lang="en-US" b="0" dirty="0"/>
              <a:t>Using the OOB emission</a:t>
            </a:r>
            <a:r>
              <a:rPr lang="en-US" b="0" baseline="0" dirty="0"/>
              <a:t> assumptions in the A1.7 WRC-23 studies for SOS would not interfere with the terrestrial VDLM2 aircraft receiver and we know this isn’t happening.</a:t>
            </a:r>
            <a:endParaRPr lang="en-US" b="1" dirty="0"/>
          </a:p>
          <a:p>
            <a:endParaRPr lang="en-US" dirty="0"/>
          </a:p>
        </p:txBody>
      </p:sp>
      <p:sp>
        <p:nvSpPr>
          <p:cNvPr id="4" name="Slide Number Placeholder 3"/>
          <p:cNvSpPr>
            <a:spLocks noGrp="1"/>
          </p:cNvSpPr>
          <p:nvPr>
            <p:ph type="sldNum" sz="quarter" idx="10"/>
          </p:nvPr>
        </p:nvSpPr>
        <p:spPr/>
        <p:txBody>
          <a:bodyPr/>
          <a:lstStyle/>
          <a:p>
            <a:fld id="{FFE384B1-52A1-4F79-BAC2-9AC701F061A9}" type="slidenum">
              <a:rPr lang="en-US" smtClean="0"/>
              <a:t>11</a:t>
            </a:fld>
            <a:endParaRPr lang="en-US"/>
          </a:p>
        </p:txBody>
      </p:sp>
    </p:spTree>
    <p:extLst>
      <p:ext uri="{BB962C8B-B14F-4D97-AF65-F5344CB8AC3E}">
        <p14:creationId xmlns:p14="http://schemas.microsoft.com/office/powerpoint/2010/main" val="66379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solidFill>
                  <a:srgbClr val="000000"/>
                </a:solidFill>
                <a:latin typeface="Arial" panose="020B0604020202020204"/>
                <a:cs typeface="Times New Roman" panose="02020603050405020304" pitchFamily="18" charset="0"/>
              </a:rPr>
              <a:t>Good OOB emissions is needed to support more than one MSS channels on the same MSS satellite and to protect RAS.</a:t>
            </a:r>
            <a:endParaRPr lang="en-US" sz="1200" dirty="0">
              <a:solidFill>
                <a:srgbClr val="000000"/>
              </a:solidFill>
              <a:highlight>
                <a:srgbClr val="00FFFF"/>
              </a:highlight>
              <a:latin typeface="Arial" panose="020B0604020202020204"/>
              <a:cs typeface="Times New Roman" panose="02020603050405020304" pitchFamily="18" charset="0"/>
            </a:endParaRPr>
          </a:p>
          <a:p>
            <a:r>
              <a:rPr lang="en-US" dirty="0"/>
              <a:t>2	Since each channel in 137-138 MHz will cope with co-channels, non-overlapping adjacent channels, and overlapping adjacent channels (due to channels of space services having different channel bandwidths), it is important that the undesired aggregated adjacent channels RFI from a same MSS satellite should be below I/N = -20 dB (same as adjacent-band protection criteria) in order to minimize the undesired adjacent channels RFI.  Then a single undesired adjacent channel RFI is set to I/N = -26 </a:t>
            </a:r>
            <a:r>
              <a:rPr lang="en-US" dirty="0" err="1"/>
              <a:t>dB.</a:t>
            </a:r>
            <a:r>
              <a:rPr lang="en-US" dirty="0"/>
              <a:t> Therefore, MSS adjacent channel attenuation is {-125 (assumed MSS PFD) -36 (from 4 kHz to Hz) -4.2 (from </a:t>
            </a:r>
            <a:r>
              <a:rPr lang="en-US" dirty="0" err="1"/>
              <a:t>dBW</a:t>
            </a:r>
            <a:r>
              <a:rPr lang="en-US" dirty="0"/>
              <a:t>/m</a:t>
            </a:r>
            <a:r>
              <a:rPr lang="en-US" baseline="30000" dirty="0"/>
              <a:t>2</a:t>
            </a:r>
            <a:r>
              <a:rPr lang="en-US" baseline="0" dirty="0"/>
              <a:t> to </a:t>
            </a:r>
            <a:r>
              <a:rPr lang="en-US" baseline="0" dirty="0" err="1"/>
              <a:t>dBW</a:t>
            </a:r>
            <a:r>
              <a:rPr lang="en-US" baseline="0" dirty="0"/>
              <a:t>) +12 (</a:t>
            </a:r>
            <a:r>
              <a:rPr lang="en-US" baseline="0" dirty="0" err="1"/>
              <a:t>rx</a:t>
            </a:r>
            <a:r>
              <a:rPr lang="en-US" baseline="0" dirty="0"/>
              <a:t> antenna gain) – (-198 (</a:t>
            </a:r>
            <a:r>
              <a:rPr lang="en-US" baseline="0" dirty="0" err="1"/>
              <a:t>rx</a:t>
            </a:r>
            <a:r>
              <a:rPr lang="en-US" baseline="0" dirty="0"/>
              <a:t> noise floor) – 26 (single undesired adjacent channel RFI)) = 70.8 </a:t>
            </a:r>
            <a:r>
              <a:rPr lang="en-US" baseline="0" dirty="0" err="1"/>
              <a:t>dB.</a:t>
            </a:r>
            <a:r>
              <a:rPr lang="en-US" baseline="0" dirty="0"/>
              <a:t>  Note that (-198 – 26) = -224 </a:t>
            </a:r>
            <a:r>
              <a:rPr lang="en-US" baseline="0" dirty="0" err="1"/>
              <a:t>dBW</a:t>
            </a:r>
            <a:r>
              <a:rPr lang="en-US" baseline="0" dirty="0"/>
              <a:t>/Hz is the single undesired adjacent channel RFI level.  </a:t>
            </a:r>
            <a:r>
              <a:rPr lang="en-US" b="1" baseline="0" dirty="0"/>
              <a:t>Note that both AM(R)S and AMS(R)S have similar adjacent-channel OOB attenuation, around 70 dB at its channel edges.</a:t>
            </a:r>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12</a:t>
            </a:fld>
            <a:endParaRPr lang="en-US"/>
          </a:p>
        </p:txBody>
      </p:sp>
    </p:spTree>
    <p:extLst>
      <p:ext uri="{BB962C8B-B14F-4D97-AF65-F5344CB8AC3E}">
        <p14:creationId xmlns:p14="http://schemas.microsoft.com/office/powerpoint/2010/main" val="78331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0" dirty="0"/>
              <a:t>Using the OOB emission</a:t>
            </a:r>
            <a:r>
              <a:rPr lang="en-US" b="0" baseline="0" dirty="0"/>
              <a:t> assumptions in the A1.7 WRC-23 studies for MSS would interfere with the terrestrial VDLM2 aircraft receiver and we know this isn’t happening.</a:t>
            </a:r>
            <a:endParaRPr lang="en-US" dirty="0"/>
          </a:p>
          <a:p>
            <a:r>
              <a:rPr lang="en-US" dirty="0"/>
              <a:t>2	</a:t>
            </a:r>
            <a:r>
              <a:rPr lang="en-US" b="1" dirty="0"/>
              <a:t>If MSS PFD is -125 </a:t>
            </a:r>
            <a:r>
              <a:rPr lang="en-US" b="1" dirty="0" err="1"/>
              <a:t>dBW</a:t>
            </a:r>
            <a:r>
              <a:rPr lang="en-US" b="1" dirty="0"/>
              <a:t>/m</a:t>
            </a:r>
            <a:r>
              <a:rPr lang="en-US" b="1" baseline="30000" dirty="0"/>
              <a:t>2</a:t>
            </a:r>
            <a:r>
              <a:rPr lang="en-US" b="1" baseline="0" dirty="0"/>
              <a:t>/4kHz</a:t>
            </a:r>
            <a:r>
              <a:rPr lang="en-US" baseline="0" dirty="0"/>
              <a:t>, then this proposed mask will interfere with </a:t>
            </a:r>
            <a:r>
              <a:rPr lang="en-US" b="1" baseline="0" dirty="0"/>
              <a:t>more</a:t>
            </a:r>
            <a:r>
              <a:rPr lang="en-US" baseline="0" dirty="0"/>
              <a:t> SOS adjacent channels and MSS adjacent channels.</a:t>
            </a:r>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13</a:t>
            </a:fld>
            <a:endParaRPr lang="en-US"/>
          </a:p>
        </p:txBody>
      </p:sp>
    </p:spTree>
    <p:extLst>
      <p:ext uri="{BB962C8B-B14F-4D97-AF65-F5344CB8AC3E}">
        <p14:creationId xmlns:p14="http://schemas.microsoft.com/office/powerpoint/2010/main" val="319272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points:	</a:t>
            </a:r>
            <a:r>
              <a:rPr lang="en-US" b="0" baseline="0" dirty="0"/>
              <a:t>Derivation of AMS(R)S protection levels for the proposed operational AMS(R)S elevation angles with several C/I protection criteria = 15 / 20 / 30 </a:t>
            </a:r>
            <a:r>
              <a:rPr lang="en-US" b="0" baseline="0" dirty="0" err="1"/>
              <a:t>dB.</a:t>
            </a:r>
            <a:endParaRPr lang="en-US" b="1" dirty="0"/>
          </a:p>
        </p:txBody>
      </p:sp>
      <p:sp>
        <p:nvSpPr>
          <p:cNvPr id="4" name="Slide Number Placeholder 3"/>
          <p:cNvSpPr>
            <a:spLocks noGrp="1"/>
          </p:cNvSpPr>
          <p:nvPr>
            <p:ph type="sldNum" sz="quarter" idx="5"/>
          </p:nvPr>
        </p:nvSpPr>
        <p:spPr/>
        <p:txBody>
          <a:bodyPr/>
          <a:lstStyle/>
          <a:p>
            <a:fld id="{FFE384B1-52A1-4F79-BAC2-9AC701F061A9}" type="slidenum">
              <a:rPr lang="en-US" smtClean="0"/>
              <a:t>14</a:t>
            </a:fld>
            <a:endParaRPr lang="en-US"/>
          </a:p>
        </p:txBody>
      </p:sp>
    </p:spTree>
    <p:extLst>
      <p:ext uri="{BB962C8B-B14F-4D97-AF65-F5344CB8AC3E}">
        <p14:creationId xmlns:p14="http://schemas.microsoft.com/office/powerpoint/2010/main" val="13175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point</a:t>
            </a:r>
            <a:r>
              <a:rPr lang="en-US" baseline="0" dirty="0"/>
              <a:t>: There is guidance in SM.1541 that shows the OOB emissions can be much better.</a:t>
            </a:r>
            <a:endParaRPr lang="en-US" dirty="0"/>
          </a:p>
        </p:txBody>
      </p:sp>
      <p:sp>
        <p:nvSpPr>
          <p:cNvPr id="4" name="Slide Number Placeholder 3"/>
          <p:cNvSpPr>
            <a:spLocks noGrp="1"/>
          </p:cNvSpPr>
          <p:nvPr>
            <p:ph type="sldNum" sz="quarter" idx="10"/>
          </p:nvPr>
        </p:nvSpPr>
        <p:spPr/>
        <p:txBody>
          <a:bodyPr/>
          <a:lstStyle/>
          <a:p>
            <a:fld id="{FFE384B1-52A1-4F79-BAC2-9AC701F061A9}" type="slidenum">
              <a:rPr lang="en-US" smtClean="0"/>
              <a:t>15</a:t>
            </a:fld>
            <a:endParaRPr lang="en-US"/>
          </a:p>
        </p:txBody>
      </p:sp>
    </p:spTree>
    <p:extLst>
      <p:ext uri="{BB962C8B-B14F-4D97-AF65-F5344CB8AC3E}">
        <p14:creationId xmlns:p14="http://schemas.microsoft.com/office/powerpoint/2010/main" val="32098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baseline="0" dirty="0"/>
              <a:t> The services in the 137-138 MHz frequency band have to use more than one channel each and they have to allow each service to operate, so there are assumptions in satellite altitude that can be used to show AMSRS isn’t impacted. If AMSRS is impacted, the in-band 137-138 MHz services would impact themselves. </a:t>
            </a:r>
            <a:endParaRPr lang="en-US" dirty="0"/>
          </a:p>
        </p:txBody>
      </p:sp>
      <p:sp>
        <p:nvSpPr>
          <p:cNvPr id="4" name="Slide Number Placeholder 3"/>
          <p:cNvSpPr>
            <a:spLocks noGrp="1"/>
          </p:cNvSpPr>
          <p:nvPr>
            <p:ph type="sldNum" sz="quarter" idx="10"/>
          </p:nvPr>
        </p:nvSpPr>
        <p:spPr/>
        <p:txBody>
          <a:bodyPr/>
          <a:lstStyle/>
          <a:p>
            <a:fld id="{FFE384B1-52A1-4F79-BAC2-9AC701F061A9}" type="slidenum">
              <a:rPr lang="en-US" smtClean="0"/>
              <a:t>16</a:t>
            </a:fld>
            <a:endParaRPr lang="en-US"/>
          </a:p>
        </p:txBody>
      </p:sp>
    </p:spTree>
    <p:extLst>
      <p:ext uri="{BB962C8B-B14F-4D97-AF65-F5344CB8AC3E}">
        <p14:creationId xmlns:p14="http://schemas.microsoft.com/office/powerpoint/2010/main" val="8990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r>
              <a:rPr lang="en-US" dirty="0"/>
              <a:t>: </a:t>
            </a:r>
          </a:p>
          <a:p>
            <a:pPr marL="228600" indent="-228600">
              <a:buAutoNum type="arabicPeriod"/>
            </a:pPr>
            <a:r>
              <a:rPr lang="en-US" dirty="0"/>
              <a:t>The Allocations above 137 MHz are</a:t>
            </a:r>
            <a:r>
              <a:rPr lang="en-US" baseline="0" dirty="0"/>
              <a:t> crowded with many satellites proposed to operate. Each system must have good OOB emissions or they won’t work with themselves or protect RAS.</a:t>
            </a:r>
            <a:endParaRPr lang="en-US" dirty="0"/>
          </a:p>
          <a:p>
            <a:pPr marL="228600" indent="-228600">
              <a:buAutoNum type="arabicPeriod"/>
            </a:pPr>
            <a:r>
              <a:rPr lang="en-US" dirty="0"/>
              <a:t>The band 137-138 MHz is shared by 4 space services (SOS, </a:t>
            </a:r>
            <a:r>
              <a:rPr lang="en-US" dirty="0" err="1"/>
              <a:t>MetSat</a:t>
            </a:r>
            <a:r>
              <a:rPr lang="en-US" dirty="0"/>
              <a:t>, MSS, and SRS) (space-to-Earth) operating in channel assignments and in very large constellations of 300+ satellites each for SOS, MSS, and </a:t>
            </a:r>
            <a:r>
              <a:rPr lang="en-US" dirty="0" err="1"/>
              <a:t>MetSat</a:t>
            </a:r>
            <a:r>
              <a:rPr lang="en-US" dirty="0"/>
              <a:t>.  Such dense channels of these 3 very large constellations in only 1 MHz allocation will require steep adjacent-channel OOB attenuation in order to minimize the interference to adjacent channels of itself and other space services in addition to co-channel interference and overlapping interference (due to different channel bandwidths of space services). Rec ITU-R SM.1541 includes an example of adjacent-channel OOB attenuation in Annex 1, appendix 1.</a:t>
            </a:r>
          </a:p>
          <a:p>
            <a:pPr marL="228600" indent="-228600">
              <a:buAutoNum type="arabicPeriod"/>
            </a:pPr>
            <a:r>
              <a:rPr lang="en-US" dirty="0"/>
              <a:t>MSS is subject to No. 9.11A (No. 5.208) and is required to protect RAS in 150.05-150 MHz band (No. 5.208A &amp; No. 5.208B). Other space services (SOS, SRS, and </a:t>
            </a:r>
            <a:r>
              <a:rPr lang="en-US" dirty="0" err="1"/>
              <a:t>MetSat</a:t>
            </a:r>
            <a:r>
              <a:rPr lang="en-US" dirty="0"/>
              <a:t>) also take into consideration of this RAS protection.  RAS protection requires very steep OOB attenuation around 70 dB down near its channel edges in order to achieve more than 100 dB down in RAS 150.05-153 MHz band (see SOS-SD measured spectrum mask in slide 10).</a:t>
            </a:r>
          </a:p>
          <a:p>
            <a:pPr marL="228600" indent="-228600">
              <a:buAutoNum type="arabicPeriod"/>
            </a:pPr>
            <a:r>
              <a:rPr lang="en-US" dirty="0"/>
              <a:t>NGSO SOS-SD is subject to Resolution 660 (WRC-19).</a:t>
            </a:r>
          </a:p>
        </p:txBody>
      </p:sp>
      <p:sp>
        <p:nvSpPr>
          <p:cNvPr id="4" name="Slide Number Placeholder 3"/>
          <p:cNvSpPr>
            <a:spLocks noGrp="1"/>
          </p:cNvSpPr>
          <p:nvPr>
            <p:ph type="sldNum" sz="quarter" idx="5"/>
          </p:nvPr>
        </p:nvSpPr>
        <p:spPr/>
        <p:txBody>
          <a:bodyPr/>
          <a:lstStyle/>
          <a:p>
            <a:fld id="{FFE384B1-52A1-4F79-BAC2-9AC701F061A9}" type="slidenum">
              <a:rPr lang="en-US" smtClean="0"/>
              <a:t>3</a:t>
            </a:fld>
            <a:endParaRPr lang="en-US"/>
          </a:p>
        </p:txBody>
      </p:sp>
    </p:spTree>
    <p:extLst>
      <p:ext uri="{BB962C8B-B14F-4D97-AF65-F5344CB8AC3E}">
        <p14:creationId xmlns:p14="http://schemas.microsoft.com/office/powerpoint/2010/main" val="209227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r>
              <a:rPr lang="en-US" dirty="0"/>
              <a:t>:  </a:t>
            </a:r>
          </a:p>
          <a:p>
            <a:r>
              <a:rPr lang="en-US" dirty="0"/>
              <a:t>1	SM.1541</a:t>
            </a:r>
            <a:r>
              <a:rPr lang="en-US" baseline="0" dirty="0"/>
              <a:t> provides recommendations for least restrictive generic limits AND recommendations for band edge and adjacent channel conditions. </a:t>
            </a:r>
            <a:endParaRPr lang="en-US" dirty="0"/>
          </a:p>
          <a:p>
            <a:r>
              <a:rPr lang="en-US" dirty="0"/>
              <a:t>2</a:t>
            </a:r>
            <a:r>
              <a:rPr lang="en-US" baseline="0" dirty="0"/>
              <a:t>	</a:t>
            </a:r>
            <a:r>
              <a:rPr lang="en-US" dirty="0"/>
              <a:t>Rec SM.1541 </a:t>
            </a:r>
            <a:r>
              <a:rPr lang="en-US" i="1" dirty="0"/>
              <a:t>recommends 3</a:t>
            </a:r>
            <a:r>
              <a:rPr lang="en-US" dirty="0"/>
              <a:t> specifies Annex 1 for adjacent-channel OOB emission limits and Annex 1, Appendix 1 provides an example of very steep adjacent-channel OOB attenuation in order to minimize interference to very dense adjacent channels of 4 space services (SOS, </a:t>
            </a:r>
            <a:r>
              <a:rPr lang="en-US" dirty="0" err="1"/>
              <a:t>MetSat</a:t>
            </a:r>
            <a:r>
              <a:rPr lang="en-US" dirty="0"/>
              <a:t>, MSS, and SRS) in 137-138 MHz band.  Note that the attenuation limits in Table 3 for systems with 25 kHz channel spacing is specified at 10 kHz, hence, within its channel edges (+/- 12.5 kHz from the channel center frequency).</a:t>
            </a:r>
          </a:p>
        </p:txBody>
      </p:sp>
      <p:sp>
        <p:nvSpPr>
          <p:cNvPr id="4" name="Slide Number Placeholder 3"/>
          <p:cNvSpPr>
            <a:spLocks noGrp="1"/>
          </p:cNvSpPr>
          <p:nvPr>
            <p:ph type="sldNum" sz="quarter" idx="5"/>
          </p:nvPr>
        </p:nvSpPr>
        <p:spPr/>
        <p:txBody>
          <a:bodyPr/>
          <a:lstStyle/>
          <a:p>
            <a:fld id="{FFE384B1-52A1-4F79-BAC2-9AC701F061A9}" type="slidenum">
              <a:rPr lang="en-US" smtClean="0"/>
              <a:t>4</a:t>
            </a:fld>
            <a:endParaRPr lang="en-US"/>
          </a:p>
        </p:txBody>
      </p:sp>
    </p:spTree>
    <p:extLst>
      <p:ext uri="{BB962C8B-B14F-4D97-AF65-F5344CB8AC3E}">
        <p14:creationId xmlns:p14="http://schemas.microsoft.com/office/powerpoint/2010/main" val="382363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Point:</a:t>
            </a:r>
            <a:endParaRPr lang="en-US" b="0" baseline="0" dirty="0"/>
          </a:p>
          <a:p>
            <a:pPr marL="228600" indent="-228600">
              <a:buAutoNum type="arabicPlain"/>
            </a:pPr>
            <a:r>
              <a:rPr lang="en-US" b="0" baseline="0" dirty="0"/>
              <a:t>For adjacent-band, need to use SM.1540, in addition to SM.1541 annex 1 appendix 1 and using the overall occupied bandwidth is preferred.</a:t>
            </a:r>
          </a:p>
          <a:p>
            <a:pPr marL="228600" indent="-228600">
              <a:buAutoNum type="arabicPlain"/>
            </a:pPr>
            <a:r>
              <a:rPr lang="en-US" b="0" baseline="0" dirty="0"/>
              <a:t>This would recommend the emission be at least 23 dB down at the band edge. </a:t>
            </a:r>
            <a:endParaRPr lang="en-US" b="1" dirty="0"/>
          </a:p>
        </p:txBody>
      </p:sp>
      <p:sp>
        <p:nvSpPr>
          <p:cNvPr id="4" name="Slide Number Placeholder 3"/>
          <p:cNvSpPr>
            <a:spLocks noGrp="1"/>
          </p:cNvSpPr>
          <p:nvPr>
            <p:ph type="sldNum" sz="quarter" idx="10"/>
          </p:nvPr>
        </p:nvSpPr>
        <p:spPr/>
        <p:txBody>
          <a:bodyPr/>
          <a:lstStyle/>
          <a:p>
            <a:fld id="{FFE384B1-52A1-4F79-BAC2-9AC701F061A9}" type="slidenum">
              <a:rPr lang="en-US" smtClean="0"/>
              <a:t>5</a:t>
            </a:fld>
            <a:endParaRPr lang="en-US"/>
          </a:p>
        </p:txBody>
      </p:sp>
    </p:spTree>
    <p:extLst>
      <p:ext uri="{BB962C8B-B14F-4D97-AF65-F5344CB8AC3E}">
        <p14:creationId xmlns:p14="http://schemas.microsoft.com/office/powerpoint/2010/main" val="77563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a:t>
            </a:r>
            <a:r>
              <a:rPr lang="en-US" b="0" dirty="0"/>
              <a:t>The</a:t>
            </a:r>
            <a:r>
              <a:rPr lang="en-US" b="0" baseline="0" dirty="0"/>
              <a:t> VDLM2 emissions are designed to have OOB emissions much better then the generic SM.1541 limits</a:t>
            </a:r>
            <a:endParaRPr lang="en-US" b="1" dirty="0"/>
          </a:p>
        </p:txBody>
      </p:sp>
      <p:sp>
        <p:nvSpPr>
          <p:cNvPr id="4" name="Slide Number Placeholder 3"/>
          <p:cNvSpPr>
            <a:spLocks noGrp="1"/>
          </p:cNvSpPr>
          <p:nvPr>
            <p:ph type="sldNum" sz="quarter" idx="5"/>
          </p:nvPr>
        </p:nvSpPr>
        <p:spPr/>
        <p:txBody>
          <a:bodyPr/>
          <a:lstStyle/>
          <a:p>
            <a:fld id="{FFE384B1-52A1-4F79-BAC2-9AC701F061A9}" type="slidenum">
              <a:rPr lang="en-US" smtClean="0"/>
              <a:t>6</a:t>
            </a:fld>
            <a:endParaRPr lang="en-US"/>
          </a:p>
        </p:txBody>
      </p:sp>
    </p:spTree>
    <p:extLst>
      <p:ext uri="{BB962C8B-B14F-4D97-AF65-F5344CB8AC3E}">
        <p14:creationId xmlns:p14="http://schemas.microsoft.com/office/powerpoint/2010/main" val="221167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b="0" dirty="0"/>
              <a:t>Some</a:t>
            </a:r>
            <a:r>
              <a:rPr lang="en-US" b="0" baseline="0" dirty="0"/>
              <a:t> examples of protection levels used in the studies for adjacent-band services in the 137-138 MHz frequency band for comparison.</a:t>
            </a:r>
            <a:endParaRPr lang="en-US" b="1" dirty="0"/>
          </a:p>
        </p:txBody>
      </p:sp>
      <p:sp>
        <p:nvSpPr>
          <p:cNvPr id="4" name="Slide Number Placeholder 3"/>
          <p:cNvSpPr>
            <a:spLocks noGrp="1"/>
          </p:cNvSpPr>
          <p:nvPr>
            <p:ph type="sldNum" sz="quarter" idx="10"/>
          </p:nvPr>
        </p:nvSpPr>
        <p:spPr/>
        <p:txBody>
          <a:bodyPr/>
          <a:lstStyle/>
          <a:p>
            <a:fld id="{FFE384B1-52A1-4F79-BAC2-9AC701F061A9}" type="slidenum">
              <a:rPr lang="en-US" smtClean="0"/>
              <a:t>7</a:t>
            </a:fld>
            <a:endParaRPr lang="en-US"/>
          </a:p>
        </p:txBody>
      </p:sp>
    </p:spTree>
    <p:extLst>
      <p:ext uri="{BB962C8B-B14F-4D97-AF65-F5344CB8AC3E}">
        <p14:creationId xmlns:p14="http://schemas.microsoft.com/office/powerpoint/2010/main" val="97932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r>
              <a:rPr lang="en-US" b="0" dirty="0"/>
              <a:t>	Some potential max PFD levels for the AM(R)S that have been proposed in WP5B. These have not been agreed</a:t>
            </a:r>
            <a:r>
              <a:rPr lang="en-US" b="0" baseline="0" dirty="0"/>
              <a:t> to by WP5B.</a:t>
            </a:r>
            <a:endParaRPr lang="en-US" b="1" dirty="0"/>
          </a:p>
        </p:txBody>
      </p:sp>
      <p:sp>
        <p:nvSpPr>
          <p:cNvPr id="4" name="Slide Number Placeholder 3"/>
          <p:cNvSpPr>
            <a:spLocks noGrp="1"/>
          </p:cNvSpPr>
          <p:nvPr>
            <p:ph type="sldNum" sz="quarter" idx="10"/>
          </p:nvPr>
        </p:nvSpPr>
        <p:spPr/>
        <p:txBody>
          <a:bodyPr/>
          <a:lstStyle/>
          <a:p>
            <a:fld id="{FFE384B1-52A1-4F79-BAC2-9AC701F061A9}" type="slidenum">
              <a:rPr lang="en-US" smtClean="0"/>
              <a:t>8</a:t>
            </a:fld>
            <a:endParaRPr lang="en-US"/>
          </a:p>
        </p:txBody>
      </p:sp>
    </p:spTree>
    <p:extLst>
      <p:ext uri="{BB962C8B-B14F-4D97-AF65-F5344CB8AC3E}">
        <p14:creationId xmlns:p14="http://schemas.microsoft.com/office/powerpoint/2010/main" val="10308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b="0" dirty="0"/>
              <a:t>Using the OOB emission</a:t>
            </a:r>
            <a:r>
              <a:rPr lang="en-US" b="0" baseline="0" dirty="0"/>
              <a:t> assumptions in the A1.7 WRC-23 studies for </a:t>
            </a:r>
            <a:r>
              <a:rPr lang="en-US" b="0" baseline="0" dirty="0" err="1"/>
              <a:t>MetSat</a:t>
            </a:r>
            <a:r>
              <a:rPr lang="en-US" b="0" baseline="0" dirty="0"/>
              <a:t> would interfere with the terrestrial VDLM2 aircraft receiver and we know this isn’t happening.</a:t>
            </a:r>
            <a:endParaRPr lang="en-US" b="1" dirty="0"/>
          </a:p>
        </p:txBody>
      </p:sp>
      <p:sp>
        <p:nvSpPr>
          <p:cNvPr id="4" name="Slide Number Placeholder 3"/>
          <p:cNvSpPr>
            <a:spLocks noGrp="1"/>
          </p:cNvSpPr>
          <p:nvPr>
            <p:ph type="sldNum" sz="quarter" idx="5"/>
          </p:nvPr>
        </p:nvSpPr>
        <p:spPr/>
        <p:txBody>
          <a:bodyPr/>
          <a:lstStyle/>
          <a:p>
            <a:fld id="{FFE384B1-52A1-4F79-BAC2-9AC701F061A9}" type="slidenum">
              <a:rPr lang="en-US" smtClean="0"/>
              <a:t>9</a:t>
            </a:fld>
            <a:endParaRPr lang="en-US"/>
          </a:p>
        </p:txBody>
      </p:sp>
    </p:spTree>
    <p:extLst>
      <p:ext uri="{BB962C8B-B14F-4D97-AF65-F5344CB8AC3E}">
        <p14:creationId xmlns:p14="http://schemas.microsoft.com/office/powerpoint/2010/main" val="216146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Points:	</a:t>
            </a:r>
            <a:r>
              <a:rPr lang="en-US" b="0" dirty="0"/>
              <a:t>The OOB emission</a:t>
            </a:r>
            <a:r>
              <a:rPr lang="en-US" b="0" baseline="0" dirty="0"/>
              <a:t> assumptions used in the A1.7 (WRC-19) studies for SOS-SD would not interfere with the AMSRS sat receiver.</a:t>
            </a:r>
            <a:endParaRPr lang="en-US" b="1" dirty="0"/>
          </a:p>
          <a:p>
            <a:endParaRPr lang="en-US" dirty="0"/>
          </a:p>
        </p:txBody>
      </p:sp>
      <p:sp>
        <p:nvSpPr>
          <p:cNvPr id="4" name="Slide Number Placeholder 3"/>
          <p:cNvSpPr>
            <a:spLocks noGrp="1"/>
          </p:cNvSpPr>
          <p:nvPr>
            <p:ph type="sldNum" sz="quarter" idx="10"/>
          </p:nvPr>
        </p:nvSpPr>
        <p:spPr/>
        <p:txBody>
          <a:bodyPr/>
          <a:lstStyle/>
          <a:p>
            <a:fld id="{FFE384B1-52A1-4F79-BAC2-9AC701F061A9}" type="slidenum">
              <a:rPr lang="en-US" smtClean="0"/>
              <a:t>10</a:t>
            </a:fld>
            <a:endParaRPr lang="en-US"/>
          </a:p>
        </p:txBody>
      </p:sp>
    </p:spTree>
    <p:extLst>
      <p:ext uri="{BB962C8B-B14F-4D97-AF65-F5344CB8AC3E}">
        <p14:creationId xmlns:p14="http://schemas.microsoft.com/office/powerpoint/2010/main" val="411995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3B5A-209A-4FA9-5E44-52C4562FA9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00104B-6FB7-5604-ECFD-982D8A564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FCEFFD-9ACD-7735-3E77-F8F059777C01}"/>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5" name="Footer Placeholder 4">
            <a:extLst>
              <a:ext uri="{FF2B5EF4-FFF2-40B4-BE49-F238E27FC236}">
                <a16:creationId xmlns:a16="http://schemas.microsoft.com/office/drawing/2014/main" id="{C5EF44FD-F779-4B5E-BB2E-D6A1CBE62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75258-5A91-93EF-B6D4-B1E7C67A7A9E}"/>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384355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0B09-981A-9EFC-62CE-6CC1DFACC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9A39F5-775F-1CB1-55D2-DA9ABA32E3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A8D2-35A9-EEB9-CD85-C2D8431B2A12}"/>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5" name="Footer Placeholder 4">
            <a:extLst>
              <a:ext uri="{FF2B5EF4-FFF2-40B4-BE49-F238E27FC236}">
                <a16:creationId xmlns:a16="http://schemas.microsoft.com/office/drawing/2014/main" id="{A1A377FC-CA23-0A5B-9FCD-BFB58C7EC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AE094-6180-06B1-95AC-DD3C1EEC6875}"/>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312444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B3F8B-8A56-67CA-44C8-600C3F669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71A984-C74B-F0BD-07C0-B90091612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0F027-B72D-8F5A-A4A1-2F85FB492813}"/>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5" name="Footer Placeholder 4">
            <a:extLst>
              <a:ext uri="{FF2B5EF4-FFF2-40B4-BE49-F238E27FC236}">
                <a16:creationId xmlns:a16="http://schemas.microsoft.com/office/drawing/2014/main" id="{08A77E0F-4C81-97E4-D434-D154507FC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A2161-8FAA-EF0E-FC70-1A662798E10F}"/>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258565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0B92-B719-FBB0-A568-CA73B2C1F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EE8010-62C0-88DD-8D39-510131919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DFF8C-3722-C47F-71FF-D3FFDC137ADB}"/>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5" name="Footer Placeholder 4">
            <a:extLst>
              <a:ext uri="{FF2B5EF4-FFF2-40B4-BE49-F238E27FC236}">
                <a16:creationId xmlns:a16="http://schemas.microsoft.com/office/drawing/2014/main" id="{B26C2AF9-9EEF-BA8E-FEBF-6DBB829D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28F3A-F3F6-D9A8-EC90-9F47AA4E6B4E}"/>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422519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B6B8-A41D-1370-C499-EC8DE3B6B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E22777-5576-940D-AEE2-9287A5011A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FD833D-3929-CF2F-26B3-C84602AB18B3}"/>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5" name="Footer Placeholder 4">
            <a:extLst>
              <a:ext uri="{FF2B5EF4-FFF2-40B4-BE49-F238E27FC236}">
                <a16:creationId xmlns:a16="http://schemas.microsoft.com/office/drawing/2014/main" id="{18943024-DA91-B75F-921B-4F531D691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5CEF1-953A-1BFA-FE84-BC908950598B}"/>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282113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1850-9EDA-CCD7-7E20-33C211288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C1491-6B51-E92D-0DAB-FAD7E41FB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229B4F-A37B-B494-628E-BE676BC1B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23293-C457-6BE4-89D7-F162F10D351D}"/>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6" name="Footer Placeholder 5">
            <a:extLst>
              <a:ext uri="{FF2B5EF4-FFF2-40B4-BE49-F238E27FC236}">
                <a16:creationId xmlns:a16="http://schemas.microsoft.com/office/drawing/2014/main" id="{A8A72A88-6891-1A82-2809-D3C2C7F9B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8A9A4-0D3A-7579-6D4C-35C921F0F615}"/>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83383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95D3-6464-6250-E5A0-168A6AC255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94B68-B8CB-86A4-0ADD-7750BA9E0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66FF3-8DC2-6CD4-ABDB-F8387CCEC1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893EBB-34A2-9476-B29E-23D59D2AB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0938D-774E-5EF4-E9D0-F871C3264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038BC-DB89-0D65-AAA6-272E61AF04CF}"/>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8" name="Footer Placeholder 7">
            <a:extLst>
              <a:ext uri="{FF2B5EF4-FFF2-40B4-BE49-F238E27FC236}">
                <a16:creationId xmlns:a16="http://schemas.microsoft.com/office/drawing/2014/main" id="{1682323F-465F-6117-5710-60A03485CB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29D10-34FC-0A1F-4234-6741DEB9BD32}"/>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19396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19B3-3BE5-0225-6A19-5A47AC5EE5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716AE-5B5F-F599-36BF-32CA9242E7EE}"/>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4" name="Footer Placeholder 3">
            <a:extLst>
              <a:ext uri="{FF2B5EF4-FFF2-40B4-BE49-F238E27FC236}">
                <a16:creationId xmlns:a16="http://schemas.microsoft.com/office/drawing/2014/main" id="{CD98D243-FFCC-7232-329E-55430A12F9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442B4-0507-4798-79DA-6E1805B262F4}"/>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136094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A5AF0-0920-FFB4-8212-05053516856A}"/>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3" name="Footer Placeholder 2">
            <a:extLst>
              <a:ext uri="{FF2B5EF4-FFF2-40B4-BE49-F238E27FC236}">
                <a16:creationId xmlns:a16="http://schemas.microsoft.com/office/drawing/2014/main" id="{BE72EFFB-75C6-F4D3-BCB6-E395E3E562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E6A8D3-2435-F028-9B46-0215C2EE3F66}"/>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277270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CCDE-EBA0-8D57-2215-E919F210C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5E38A8-4470-1F9A-1537-72572D3DE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9A1A5C-75DA-F02D-7087-FE8DC9139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ECA4F-8C54-4A4D-96A3-764DCA4A7145}"/>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6" name="Footer Placeholder 5">
            <a:extLst>
              <a:ext uri="{FF2B5EF4-FFF2-40B4-BE49-F238E27FC236}">
                <a16:creationId xmlns:a16="http://schemas.microsoft.com/office/drawing/2014/main" id="{4A9A3DB7-4E32-4FAE-E59B-EB81FE898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03847-F5AE-60E9-F633-39EA5531EFC3}"/>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48230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1359-02BC-0FA5-FBE4-6DE7361B6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7CAFEC-0E31-111B-F077-EDC490F3C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1CB9F6-6E45-8547-0A45-B4D04B1EF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AB2B4-312A-1D86-867C-5E0945565259}"/>
              </a:ext>
            </a:extLst>
          </p:cNvPr>
          <p:cNvSpPr>
            <a:spLocks noGrp="1"/>
          </p:cNvSpPr>
          <p:nvPr>
            <p:ph type="dt" sz="half" idx="10"/>
          </p:nvPr>
        </p:nvSpPr>
        <p:spPr/>
        <p:txBody>
          <a:bodyPr/>
          <a:lstStyle/>
          <a:p>
            <a:fld id="{8D746454-368A-460F-AADB-81EBEE15A5D9}" type="datetimeFigureOut">
              <a:rPr lang="en-US" smtClean="0"/>
              <a:t>8/20/2023</a:t>
            </a:fld>
            <a:endParaRPr lang="en-US"/>
          </a:p>
        </p:txBody>
      </p:sp>
      <p:sp>
        <p:nvSpPr>
          <p:cNvPr id="6" name="Footer Placeholder 5">
            <a:extLst>
              <a:ext uri="{FF2B5EF4-FFF2-40B4-BE49-F238E27FC236}">
                <a16:creationId xmlns:a16="http://schemas.microsoft.com/office/drawing/2014/main" id="{D664F955-0C2F-6188-08A1-9B70CD40D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11079-5643-93CF-6C07-CD07EF4B8506}"/>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184314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E3F17-152A-9A72-6944-D786BD7DA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97CE2-1A3A-0DB3-284B-A79C7AAF8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3C22E-C6B4-5423-284F-A237C543B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46454-368A-460F-AADB-81EBEE15A5D9}" type="datetimeFigureOut">
              <a:rPr lang="en-US" smtClean="0"/>
              <a:t>8/20/2023</a:t>
            </a:fld>
            <a:endParaRPr lang="en-US"/>
          </a:p>
        </p:txBody>
      </p:sp>
      <p:sp>
        <p:nvSpPr>
          <p:cNvPr id="5" name="Footer Placeholder 4">
            <a:extLst>
              <a:ext uri="{FF2B5EF4-FFF2-40B4-BE49-F238E27FC236}">
                <a16:creationId xmlns:a16="http://schemas.microsoft.com/office/drawing/2014/main" id="{69B83DD8-C30A-7957-03D3-9006DC02E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229291-29E9-446C-3F39-485C9A824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73991-E042-424A-937D-EF8AA5F66B87}" type="slidenum">
              <a:rPr lang="en-US" smtClean="0"/>
              <a:t>‹#›</a:t>
            </a:fld>
            <a:endParaRPr lang="en-US"/>
          </a:p>
        </p:txBody>
      </p:sp>
    </p:spTree>
    <p:extLst>
      <p:ext uri="{BB962C8B-B14F-4D97-AF65-F5344CB8AC3E}">
        <p14:creationId xmlns:p14="http://schemas.microsoft.com/office/powerpoint/2010/main" val="136364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5889-8CF1-A1BF-7E29-49867B3A2F69}"/>
              </a:ext>
            </a:extLst>
          </p:cNvPr>
          <p:cNvSpPr txBox="1">
            <a:spLocks/>
          </p:cNvSpPr>
          <p:nvPr/>
        </p:nvSpPr>
        <p:spPr>
          <a:xfrm>
            <a:off x="1440590" y="2483628"/>
            <a:ext cx="9310819" cy="128156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ts val="1000"/>
              </a:spcBef>
              <a:buNone/>
              <a:defRPr lang="en-US" sz="4000" b="1" i="0" kern="1200" cap="none" baseline="0">
                <a:solidFill>
                  <a:schemeClr val="tx2"/>
                </a:solidFill>
                <a:latin typeface="+mn-lt"/>
                <a:ea typeface="+mj-ea"/>
                <a:cs typeface="Arial Narrow" charset="0"/>
              </a:defRPr>
            </a:lvl1p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E2641"/>
                </a:solidFill>
                <a:effectLst/>
                <a:uLnTx/>
                <a:uFillTx/>
                <a:latin typeface="Arial" panose="020B0604020202020204"/>
                <a:ea typeface="+mj-ea"/>
              </a:rPr>
              <a:t>WRC-23 AI 1.7:  Assumptions for “Reverse-link” Adjacent-band interference Studies</a:t>
            </a:r>
          </a:p>
        </p:txBody>
      </p:sp>
      <p:sp>
        <p:nvSpPr>
          <p:cNvPr id="3" name="Text Placeholder 3">
            <a:extLst>
              <a:ext uri="{FF2B5EF4-FFF2-40B4-BE49-F238E27FC236}">
                <a16:creationId xmlns:a16="http://schemas.microsoft.com/office/drawing/2014/main" id="{14318D83-E368-56BB-44B4-A9DF608C6022}"/>
              </a:ext>
            </a:extLst>
          </p:cNvPr>
          <p:cNvSpPr txBox="1">
            <a:spLocks/>
          </p:cNvSpPr>
          <p:nvPr/>
        </p:nvSpPr>
        <p:spPr>
          <a:xfrm>
            <a:off x="4651717" y="4597422"/>
            <a:ext cx="3540369" cy="809259"/>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spcAft>
                <a:spcPts val="0"/>
              </a:spcAft>
              <a:buFont typeface="Wingdings" panose="05000000000000000000" pitchFamily="2" charset="2"/>
              <a:buNone/>
              <a:defRPr lang="en-US" sz="1800" b="0" i="0" kern="1200" cap="none" baseline="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dirty="0">
                <a:solidFill>
                  <a:srgbClr val="0E2641"/>
                </a:solidFill>
                <a:latin typeface="Arial" panose="020B0604020202020204"/>
              </a:rPr>
              <a:t>Prepared by Michael Tran</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dirty="0">
                <a:solidFill>
                  <a:srgbClr val="0E2641"/>
                </a:solidFill>
                <a:latin typeface="Arial" panose="020B0604020202020204"/>
              </a:rPr>
              <a:t>Date</a:t>
            </a:r>
            <a:r>
              <a:rPr lang="en-US">
                <a:solidFill>
                  <a:srgbClr val="0E2641"/>
                </a:solidFill>
                <a:latin typeface="Arial" panose="020B0604020202020204"/>
              </a:rPr>
              <a:t>:  14</a:t>
            </a:r>
            <a:r>
              <a:rPr kumimoji="0" lang="en-US" sz="1800" b="0" i="0" u="none" strike="noStrike" kern="1200" cap="none" spc="0" normalizeH="0" baseline="0" noProof="0">
                <a:ln>
                  <a:noFill/>
                </a:ln>
                <a:solidFill>
                  <a:srgbClr val="0E2641"/>
                </a:solidFill>
                <a:effectLst/>
                <a:uLnTx/>
                <a:uFillTx/>
                <a:latin typeface="Arial" panose="020B0604020202020204"/>
                <a:ea typeface="+mn-ea"/>
              </a:rPr>
              <a:t> </a:t>
            </a:r>
            <a:r>
              <a:rPr kumimoji="0" lang="en-US" sz="1800" b="0" i="0" u="none" strike="noStrike" kern="1200" cap="none" spc="0" normalizeH="0" baseline="0" noProof="0" dirty="0">
                <a:ln>
                  <a:noFill/>
                </a:ln>
                <a:solidFill>
                  <a:srgbClr val="0E2641"/>
                </a:solidFill>
                <a:effectLst/>
                <a:uLnTx/>
                <a:uFillTx/>
                <a:latin typeface="Arial" panose="020B0604020202020204"/>
                <a:ea typeface="+mn-ea"/>
              </a:rPr>
              <a:t>August 2023</a:t>
            </a:r>
          </a:p>
        </p:txBody>
      </p:sp>
      <p:pic>
        <p:nvPicPr>
          <p:cNvPr id="1026" name="Picture 1" descr="ICAOBIG">
            <a:extLst>
              <a:ext uri="{FF2B5EF4-FFF2-40B4-BE49-F238E27FC236}">
                <a16:creationId xmlns:a16="http://schemas.microsoft.com/office/drawing/2014/main" id="{DD77EB0C-68F5-45A8-E500-1F2C3179AF3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84632" y="445831"/>
            <a:ext cx="1715242" cy="13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3A4C2DC-08DA-789E-A436-DF4BC3511D42}"/>
              </a:ext>
            </a:extLst>
          </p:cNvPr>
          <p:cNvSpPr txBox="1">
            <a:spLocks/>
          </p:cNvSpPr>
          <p:nvPr/>
        </p:nvSpPr>
        <p:spPr>
          <a:xfrm>
            <a:off x="2461846" y="619453"/>
            <a:ext cx="7746609" cy="44031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ts val="1000"/>
              </a:spcBef>
              <a:buNone/>
              <a:defRPr lang="en-US" sz="4000" b="1" i="0" kern="1200" cap="none" baseline="0">
                <a:solidFill>
                  <a:schemeClr val="tx2"/>
                </a:solidFill>
                <a:latin typeface="+mn-lt"/>
                <a:ea typeface="+mj-ea"/>
                <a:cs typeface="Arial Narrow" charset="0"/>
              </a:defRPr>
            </a:lvl1p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0E2641"/>
                </a:solidFill>
                <a:effectLst/>
                <a:uLnTx/>
                <a:uFillTx/>
                <a:latin typeface="Arial" panose="020B0604020202020204"/>
                <a:ea typeface="+mj-ea"/>
              </a:rPr>
              <a:t>Frequency Spectrum Management Panel (FSMP)</a:t>
            </a:r>
          </a:p>
        </p:txBody>
      </p:sp>
      <p:sp>
        <p:nvSpPr>
          <p:cNvPr id="10" name="TextBox 9">
            <a:extLst>
              <a:ext uri="{FF2B5EF4-FFF2-40B4-BE49-F238E27FC236}">
                <a16:creationId xmlns:a16="http://schemas.microsoft.com/office/drawing/2014/main" id="{9F095074-0557-DAF4-C73A-96DB64CF0EE4}"/>
              </a:ext>
            </a:extLst>
          </p:cNvPr>
          <p:cNvSpPr txBox="1"/>
          <p:nvPr/>
        </p:nvSpPr>
        <p:spPr>
          <a:xfrm>
            <a:off x="4285955" y="1034859"/>
            <a:ext cx="3699539" cy="584775"/>
          </a:xfrm>
          <a:prstGeom prst="rect">
            <a:avLst/>
          </a:prstGeom>
          <a:noFill/>
        </p:spPr>
        <p:txBody>
          <a:bodyPr wrap="none" rtlCol="0">
            <a:spAutoFit/>
          </a:bodyPr>
          <a:lstStyle/>
          <a:p>
            <a:r>
              <a:rPr lang="en-US" sz="1600" dirty="0"/>
              <a:t>Seventeenth Working Group meeting</a:t>
            </a:r>
          </a:p>
          <a:p>
            <a:r>
              <a:rPr lang="en-US" sz="1600" dirty="0"/>
              <a:t>Cairo, Egypt, 30 August-7 September 2023</a:t>
            </a:r>
          </a:p>
        </p:txBody>
      </p:sp>
      <p:sp>
        <p:nvSpPr>
          <p:cNvPr id="5" name="TextBox 4">
            <a:extLst>
              <a:ext uri="{FF2B5EF4-FFF2-40B4-BE49-F238E27FC236}">
                <a16:creationId xmlns:a16="http://schemas.microsoft.com/office/drawing/2014/main" id="{AD7EBABE-87EA-FD70-2A20-25245262A50F}"/>
              </a:ext>
            </a:extLst>
          </p:cNvPr>
          <p:cNvSpPr txBox="1"/>
          <p:nvPr/>
        </p:nvSpPr>
        <p:spPr>
          <a:xfrm>
            <a:off x="9845703" y="296287"/>
            <a:ext cx="2590138" cy="646331"/>
          </a:xfrm>
          <a:prstGeom prst="rect">
            <a:avLst/>
          </a:prstGeom>
          <a:noFill/>
        </p:spPr>
        <p:txBody>
          <a:bodyPr wrap="square">
            <a:spAutoFit/>
          </a:bodyPr>
          <a:lstStyle/>
          <a:p>
            <a:r>
              <a:rPr lang="en-CA" dirty="0"/>
              <a:t>FSMP-WG/17-WP/09</a:t>
            </a:r>
          </a:p>
          <a:p>
            <a:r>
              <a:rPr lang="en-CA" dirty="0"/>
              <a:t>2023-08-30</a:t>
            </a:r>
          </a:p>
        </p:txBody>
      </p:sp>
    </p:spTree>
    <p:extLst>
      <p:ext uri="{BB962C8B-B14F-4D97-AF65-F5344CB8AC3E}">
        <p14:creationId xmlns:p14="http://schemas.microsoft.com/office/powerpoint/2010/main" val="203205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A2319-67D1-BF8D-1643-CCB9C8B46494}"/>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10</a:t>
            </a:fld>
            <a:endParaRPr lang="en-US" dirty="0">
              <a:solidFill>
                <a:srgbClr val="000000"/>
              </a:solidFill>
              <a:latin typeface="Arial" panose="020B0604020202020204"/>
            </a:endParaRPr>
          </a:p>
        </p:txBody>
      </p:sp>
      <p:sp>
        <p:nvSpPr>
          <p:cNvPr id="3" name="TextBox 2">
            <a:extLst>
              <a:ext uri="{FF2B5EF4-FFF2-40B4-BE49-F238E27FC236}">
                <a16:creationId xmlns:a16="http://schemas.microsoft.com/office/drawing/2014/main" id="{85A7ECDE-BFCF-B9CD-F1A4-82EA72D08E61}"/>
              </a:ext>
            </a:extLst>
          </p:cNvPr>
          <p:cNvSpPr txBox="1"/>
          <p:nvPr/>
        </p:nvSpPr>
        <p:spPr>
          <a:xfrm>
            <a:off x="228600" y="20906"/>
            <a:ext cx="6362700" cy="3251083"/>
          </a:xfrm>
          <a:prstGeom prst="rect">
            <a:avLst/>
          </a:prstGeom>
          <a:noFill/>
          <a:ln>
            <a:solidFill>
              <a:srgbClr val="335EAC"/>
            </a:solidFill>
          </a:ln>
        </p:spPr>
        <p:txBody>
          <a:bodyPr wrap="square">
            <a:spAutoFit/>
          </a:bodyPr>
          <a:lstStyle/>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NGSO SOS-SD (s-E)</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Resolution 660 (WRC-19)</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Allocated band: </a:t>
            </a:r>
            <a:r>
              <a:rPr kumimoji="0" lang="en-GB" sz="1800" b="0" i="0" u="none" strike="noStrike" kern="0" cap="none" spc="0" normalizeH="0" baseline="0" noProof="0" dirty="0">
                <a:ln>
                  <a:noFill/>
                </a:ln>
                <a:solidFill>
                  <a:srgbClr val="000000"/>
                </a:solidFill>
                <a:effectLst/>
                <a:highlight>
                  <a:srgbClr val="00FFFF"/>
                </a:highlight>
                <a:uLnTx/>
                <a:uFillTx/>
                <a:latin typeface="Times New Roman" panose="02020603050405020304" pitchFamily="18" charset="0"/>
                <a:ea typeface="Calibri" panose="020F0502020204030204" pitchFamily="34" charset="0"/>
                <a:cs typeface="Times New Roman" panose="02020603050405020304" pitchFamily="18" charset="0"/>
              </a:rPr>
              <a:t>137.025</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138 MHz</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PFD = </a:t>
            </a:r>
            <a:r>
              <a:rPr kumimoji="0" lang="en-GB" sz="1800" b="0" i="0" u="none" strike="noStrike" kern="0" cap="none" spc="0" normalizeH="0" baseline="0" noProof="0" dirty="0">
                <a:ln>
                  <a:noFill/>
                </a:ln>
                <a:solidFill>
                  <a:srgbClr val="000000"/>
                </a:solidFill>
                <a:effectLst/>
                <a:highlight>
                  <a:srgbClr val="00FFFF"/>
                </a:highlight>
                <a:uLnTx/>
                <a:uFillTx/>
                <a:latin typeface="Times New Roman" panose="02020603050405020304" pitchFamily="18" charset="0"/>
                <a:ea typeface="Calibri" panose="020F0502020204030204" pitchFamily="34" charset="0"/>
                <a:cs typeface="Times New Roman" panose="02020603050405020304" pitchFamily="18" charset="0"/>
              </a:rPr>
              <a:t>−140</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dB(W/(m2 · 4 kHz)) at the Earth’s surface</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eaLnBrk="1" fontAlgn="base" latinLnBrk="0" hangingPunct="0">
              <a:lnSpc>
                <a:spcPct val="107000"/>
              </a:lnSpc>
              <a:spcBef>
                <a:spcPts val="600"/>
              </a:spcBef>
              <a:spcAft>
                <a:spcPts val="80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Considering d): overall occupied BW completely in allocated band, including Doppler shift or frequency tolerances. Hence, for a 25 kHz channel BW, 1</a:t>
            </a:r>
            <a:r>
              <a:rPr kumimoji="0" lang="en-GB" sz="1800" b="0" i="0" u="none" strike="noStrike" kern="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rPr>
              <a:t>st</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 channel </a:t>
            </a:r>
            <a:r>
              <a:rPr kumimoji="0" lang="en-GB" sz="1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rPr>
              <a:t>center</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 frequency is at </a:t>
            </a:r>
            <a:r>
              <a:rPr kumimoji="0" lang="en-GB" sz="1800" b="0" i="0" u="none" strike="noStrike" kern="0" cap="none" spc="0" normalizeH="0" baseline="0" noProof="0" dirty="0">
                <a:ln>
                  <a:noFill/>
                </a:ln>
                <a:solidFill>
                  <a:srgbClr val="000000"/>
                </a:solidFill>
                <a:effectLst/>
                <a:highlight>
                  <a:srgbClr val="00FFFF"/>
                </a:highlight>
                <a:uLnTx/>
                <a:uFillTx/>
                <a:latin typeface="Times New Roman" panose="02020603050405020304" pitchFamily="18" charset="0"/>
                <a:ea typeface="Calibri" panose="020F0502020204030204" pitchFamily="34" charset="0"/>
              </a:rPr>
              <a:t>137.0375 MHz</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rPr>
              <a:t> and a </a:t>
            </a:r>
            <a:r>
              <a:rPr lang="en-GB" kern="0" dirty="0">
                <a:solidFill>
                  <a:srgbClr val="000000"/>
                </a:solidFill>
                <a:latin typeface="Times New Roman" panose="02020603050405020304" pitchFamily="18" charset="0"/>
              </a:rPr>
              <a:t>max necessary bandwidth is </a:t>
            </a:r>
            <a:r>
              <a:rPr lang="en-GB" kern="0" dirty="0">
                <a:solidFill>
                  <a:srgbClr val="000000"/>
                </a:solidFill>
                <a:highlight>
                  <a:srgbClr val="00FFFF"/>
                </a:highlight>
                <a:latin typeface="Times New Roman" panose="02020603050405020304" pitchFamily="18" charset="0"/>
              </a:rPr>
              <a:t>18 kHz</a:t>
            </a:r>
            <a:r>
              <a:rPr lang="en-GB" kern="0" dirty="0">
                <a:solidFill>
                  <a:srgbClr val="000000"/>
                </a:solidFill>
                <a:latin typeface="Times New Roman" panose="02020603050405020304" pitchFamily="18" charset="0"/>
              </a:rPr>
              <a:t> (25 – 2*3.5) using 3.5 kHz Doppler shift.</a:t>
            </a:r>
          </a:p>
          <a:p>
            <a:pPr marL="342900" marR="0" lvl="0" indent="-342900" defTabSz="914400" eaLnBrk="1" fontAlgn="base" latinLnBrk="0" hangingPunct="0">
              <a:lnSpc>
                <a:spcPct val="107000"/>
              </a:lnSpc>
              <a:spcBef>
                <a:spcPts val="600"/>
              </a:spcBef>
              <a:spcAft>
                <a:spcPts val="800"/>
              </a:spcAft>
              <a:buClrTx/>
              <a:buSzTx/>
              <a:buFont typeface="Symbol" panose="05050102010706020507" pitchFamily="18" charset="2"/>
              <a:buChar char=""/>
              <a:tabLst>
                <a:tab pos="720090" algn="l"/>
                <a:tab pos="1188085" algn="l"/>
                <a:tab pos="1440180" algn="l"/>
              </a:tabLst>
              <a:defRPr/>
            </a:pPr>
            <a:r>
              <a:rPr kumimoji="0" lang="en-GB" b="0" i="0" u="none" strike="noStrike" kern="0" cap="none" spc="0" normalizeH="0" baseline="0" noProof="0" dirty="0">
                <a:ln>
                  <a:noFill/>
                </a:ln>
                <a:solidFill>
                  <a:srgbClr val="000000"/>
                </a:solidFill>
                <a:effectLst/>
                <a:uLnTx/>
                <a:uFillTx/>
                <a:latin typeface="Times New Roman" panose="02020603050405020304" pitchFamily="18" charset="0"/>
              </a:rPr>
              <a:t>ITU-R Reports </a:t>
            </a:r>
            <a:r>
              <a:rPr kumimoji="0" lang="en-GB"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rPr>
              <a:t>SA.2425, SA.2426, and SA.2427</a:t>
            </a:r>
            <a:endParaRPr kumimoji="0" lang="en-US" b="0" i="0" u="none" strike="noStrike" kern="0" cap="none" spc="0" normalizeH="0" baseline="0" noProof="0" dirty="0">
              <a:ln>
                <a:noFill/>
              </a:ln>
              <a:solidFill>
                <a:srgbClr val="000000"/>
              </a:solidFill>
              <a:effectLst/>
              <a:highlight>
                <a:srgbClr val="00FF00"/>
              </a:highlight>
              <a:uLnTx/>
              <a:uFillTx/>
              <a:latin typeface="Arial" panose="020B0604020202020204"/>
            </a:endParaRPr>
          </a:p>
        </p:txBody>
      </p:sp>
      <p:pic>
        <p:nvPicPr>
          <p:cNvPr id="4" name="Picture 3">
            <a:extLst>
              <a:ext uri="{FF2B5EF4-FFF2-40B4-BE49-F238E27FC236}">
                <a16:creationId xmlns:a16="http://schemas.microsoft.com/office/drawing/2014/main" id="{1EC1F8E0-7952-FB40-1E36-360152387A42}"/>
              </a:ext>
            </a:extLst>
          </p:cNvPr>
          <p:cNvPicPr>
            <a:picLocks noChangeAspect="1"/>
          </p:cNvPicPr>
          <p:nvPr/>
        </p:nvPicPr>
        <p:blipFill>
          <a:blip r:embed="rId3"/>
          <a:stretch>
            <a:fillRect/>
          </a:stretch>
        </p:blipFill>
        <p:spPr>
          <a:xfrm>
            <a:off x="6748670" y="454133"/>
            <a:ext cx="5257800" cy="4113266"/>
          </a:xfrm>
          <a:prstGeom prst="rect">
            <a:avLst/>
          </a:prstGeom>
        </p:spPr>
      </p:pic>
      <p:pic>
        <p:nvPicPr>
          <p:cNvPr id="5" name="Picture 4">
            <a:extLst>
              <a:ext uri="{FF2B5EF4-FFF2-40B4-BE49-F238E27FC236}">
                <a16:creationId xmlns:a16="http://schemas.microsoft.com/office/drawing/2014/main" id="{269E56AA-CDD1-9B4A-C93E-C9CDB8C67305}"/>
              </a:ext>
            </a:extLst>
          </p:cNvPr>
          <p:cNvPicPr>
            <a:picLocks noChangeAspect="1"/>
          </p:cNvPicPr>
          <p:nvPr/>
        </p:nvPicPr>
        <p:blipFill>
          <a:blip r:embed="rId4"/>
          <a:stretch>
            <a:fillRect/>
          </a:stretch>
        </p:blipFill>
        <p:spPr>
          <a:xfrm>
            <a:off x="91570" y="3350712"/>
            <a:ext cx="5029200" cy="3506740"/>
          </a:xfrm>
          <a:prstGeom prst="rect">
            <a:avLst/>
          </a:prstGeom>
        </p:spPr>
      </p:pic>
      <p:sp>
        <p:nvSpPr>
          <p:cNvPr id="6" name="Title 2">
            <a:extLst>
              <a:ext uri="{FF2B5EF4-FFF2-40B4-BE49-F238E27FC236}">
                <a16:creationId xmlns:a16="http://schemas.microsoft.com/office/drawing/2014/main" id="{73A1DE11-3CE8-7DC2-955A-43019018C430}"/>
              </a:ext>
            </a:extLst>
          </p:cNvPr>
          <p:cNvSpPr txBox="1">
            <a:spLocks/>
          </p:cNvSpPr>
          <p:nvPr/>
        </p:nvSpPr>
        <p:spPr>
          <a:xfrm>
            <a:off x="8153400" y="14831"/>
            <a:ext cx="2895600" cy="4393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E2641"/>
                </a:solidFill>
                <a:effectLst/>
                <a:uLnTx/>
                <a:uFillTx/>
                <a:latin typeface="Arial" panose="020B0604020202020204"/>
                <a:ea typeface="+mj-ea"/>
              </a:rPr>
              <a:t>NGSO SOS-SD</a:t>
            </a:r>
          </a:p>
        </p:txBody>
      </p:sp>
      <p:sp>
        <p:nvSpPr>
          <p:cNvPr id="7" name="TextBox 6">
            <a:extLst>
              <a:ext uri="{FF2B5EF4-FFF2-40B4-BE49-F238E27FC236}">
                <a16:creationId xmlns:a16="http://schemas.microsoft.com/office/drawing/2014/main" id="{9CF9D13A-2158-BA7C-A6AC-B36E67F88BB8}"/>
              </a:ext>
            </a:extLst>
          </p:cNvPr>
          <p:cNvSpPr txBox="1"/>
          <p:nvPr/>
        </p:nvSpPr>
        <p:spPr>
          <a:xfrm>
            <a:off x="5105911" y="5040387"/>
            <a:ext cx="6672509" cy="1600438"/>
          </a:xfrm>
          <a:prstGeom prst="rect">
            <a:avLst/>
          </a:prstGeom>
          <a:noFill/>
        </p:spPr>
        <p:txBody>
          <a:bodyPr wrap="square">
            <a:spAutoFit/>
          </a:bodyPr>
          <a:lstStyle/>
          <a:p>
            <a:r>
              <a:rPr lang="en-US" sz="1400" dirty="0">
                <a:solidFill>
                  <a:srgbClr val="000000"/>
                </a:solidFill>
                <a:highlight>
                  <a:srgbClr val="00FFFF"/>
                </a:highlight>
                <a:latin typeface="Arial" panose="020B0604020202020204"/>
                <a:ea typeface="Times New Roman" panose="02020603050405020304" pitchFamily="18" charset="0"/>
                <a:cs typeface="Times New Roman" panose="02020603050405020304" pitchFamily="18" charset="0"/>
              </a:rPr>
              <a:t>Note</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 measured SOS-SD spectrum mask is flat out after around </a:t>
            </a:r>
            <a:r>
              <a:rPr lang="en-US" sz="1400" dirty="0">
                <a:solidFill>
                  <a:srgbClr val="000000"/>
                </a:solidFill>
                <a:highlight>
                  <a:srgbClr val="00FFFF"/>
                </a:highlight>
                <a:latin typeface="Arial" panose="020B0604020202020204"/>
                <a:ea typeface="Times New Roman" panose="02020603050405020304" pitchFamily="18" charset="0"/>
                <a:cs typeface="Times New Roman" panose="02020603050405020304" pitchFamily="18" charset="0"/>
              </a:rPr>
              <a:t>60 dB down (23 kHz from center frequency</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 due to the noise setting of spectrum analyzer. Measured SOS-SD spectrum mask continues to go down quickly to around 70 dB down before slowing down to around 110 dB down (15 MHz away) to protect RAS in 150.05-153 MHz band. Since AMS(R)S is 62.5 kHz (</a:t>
            </a:r>
            <a:r>
              <a:rPr lang="en-US" sz="1400" dirty="0">
                <a:solidFill>
                  <a:srgbClr val="000000"/>
                </a:solidFill>
                <a:highlight>
                  <a:srgbClr val="00FF00"/>
                </a:highlight>
                <a:latin typeface="Arial" panose="020B0604020202020204"/>
                <a:ea typeface="Times New Roman" panose="02020603050405020304" pitchFamily="18" charset="0"/>
                <a:cs typeface="Times New Roman" panose="02020603050405020304" pitchFamily="18" charset="0"/>
              </a:rPr>
              <a:t>347% SOS NBW of 18 kHz</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 away from SOS 1</a:t>
            </a:r>
            <a:r>
              <a:rPr lang="en-US" sz="1400" baseline="30000" dirty="0">
                <a:solidFill>
                  <a:srgbClr val="000000"/>
                </a:solidFill>
                <a:latin typeface="Arial" panose="020B0604020202020204"/>
                <a:ea typeface="Times New Roman" panose="02020603050405020304" pitchFamily="18" charset="0"/>
                <a:cs typeface="Times New Roman" panose="02020603050405020304" pitchFamily="18" charset="0"/>
              </a:rPr>
              <a:t>st</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 channel center frequency, then the spectrum roll-off is likely </a:t>
            </a:r>
            <a:r>
              <a:rPr lang="en-US" sz="1400" dirty="0">
                <a:solidFill>
                  <a:srgbClr val="000000"/>
                </a:solidFill>
                <a:highlight>
                  <a:srgbClr val="00FFFF"/>
                </a:highlight>
                <a:latin typeface="Arial" panose="020B0604020202020204"/>
                <a:ea typeface="Times New Roman" panose="02020603050405020304" pitchFamily="18" charset="0"/>
                <a:cs typeface="Times New Roman" panose="02020603050405020304" pitchFamily="18" charset="0"/>
              </a:rPr>
              <a:t>around 70 dB down at 136.975 MHz</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a:t>
            </a:r>
            <a:endParaRPr lang="en-US" sz="1400" dirty="0">
              <a:solidFill>
                <a:srgbClr val="000000"/>
              </a:solidFill>
              <a:latin typeface="Arial" panose="020B0604020202020204"/>
            </a:endParaRPr>
          </a:p>
        </p:txBody>
      </p:sp>
      <p:sp>
        <p:nvSpPr>
          <p:cNvPr id="8" name="TextBox 7">
            <a:extLst>
              <a:ext uri="{FF2B5EF4-FFF2-40B4-BE49-F238E27FC236}">
                <a16:creationId xmlns:a16="http://schemas.microsoft.com/office/drawing/2014/main" id="{3599C840-9E95-1211-4632-3FBDFA07F490}"/>
              </a:ext>
            </a:extLst>
          </p:cNvPr>
          <p:cNvSpPr txBox="1"/>
          <p:nvPr/>
        </p:nvSpPr>
        <p:spPr>
          <a:xfrm>
            <a:off x="4858821" y="4443581"/>
            <a:ext cx="6047717" cy="461665"/>
          </a:xfrm>
          <a:prstGeom prst="rect">
            <a:avLst/>
          </a:prstGeom>
          <a:noFill/>
        </p:spPr>
        <p:txBody>
          <a:bodyPr wrap="square">
            <a:spAutoFit/>
          </a:bodyPr>
          <a:lstStyle/>
          <a:p>
            <a:r>
              <a:rPr lang="en-US" sz="1200" b="1" dirty="0">
                <a:solidFill>
                  <a:srgbClr val="000000"/>
                </a:solidFill>
                <a:latin typeface="Arial" panose="020B0604020202020204"/>
                <a:cs typeface="Times New Roman" panose="02020603050405020304" pitchFamily="18" charset="0"/>
              </a:rPr>
              <a:t>ITU-R RA.769</a:t>
            </a:r>
            <a:r>
              <a:rPr lang="en-US" sz="1200" dirty="0">
                <a:solidFill>
                  <a:srgbClr val="000000"/>
                </a:solidFill>
                <a:latin typeface="Arial" panose="020B0604020202020204"/>
                <a:cs typeface="Times New Roman" panose="02020603050405020304" pitchFamily="18" charset="0"/>
              </a:rPr>
              <a:t>:  </a:t>
            </a:r>
            <a:r>
              <a:rPr lang="da-DK" sz="1200" dirty="0">
                <a:solidFill>
                  <a:srgbClr val="000000"/>
                </a:solidFill>
                <a:latin typeface="Arial" panose="020B0604020202020204"/>
                <a:cs typeface="Times New Roman" panose="02020603050405020304" pitchFamily="18" charset="0"/>
              </a:rPr>
              <a:t>-259 dBW/m</a:t>
            </a:r>
            <a:r>
              <a:rPr lang="da-DK" sz="1200" baseline="30000" dirty="0">
                <a:solidFill>
                  <a:srgbClr val="000000"/>
                </a:solidFill>
                <a:latin typeface="Arial" panose="020B0604020202020204"/>
                <a:cs typeface="Times New Roman" panose="02020603050405020304" pitchFamily="18" charset="0"/>
              </a:rPr>
              <a:t>2</a:t>
            </a:r>
            <a:r>
              <a:rPr lang="da-DK" sz="1200" dirty="0">
                <a:solidFill>
                  <a:srgbClr val="000000"/>
                </a:solidFill>
                <a:latin typeface="Arial" panose="020B0604020202020204"/>
                <a:cs typeface="Times New Roman" panose="02020603050405020304" pitchFamily="18" charset="0"/>
              </a:rPr>
              <a:t>/Hz </a:t>
            </a:r>
            <a:r>
              <a:rPr lang="da-DK" sz="1200" dirty="0">
                <a:solidFill>
                  <a:srgbClr val="000000"/>
                </a:solidFill>
                <a:highlight>
                  <a:srgbClr val="00FF00"/>
                </a:highlight>
                <a:latin typeface="Arial" panose="020B0604020202020204"/>
                <a:cs typeface="Times New Roman" panose="02020603050405020304" pitchFamily="18" charset="0"/>
              </a:rPr>
              <a:t>(</a:t>
            </a:r>
            <a:r>
              <a:rPr lang="da-DK" sz="1200" b="1" dirty="0">
                <a:solidFill>
                  <a:srgbClr val="000000"/>
                </a:solidFill>
                <a:highlight>
                  <a:srgbClr val="00FF00"/>
                </a:highlight>
                <a:latin typeface="Arial" panose="020B0604020202020204"/>
                <a:cs typeface="Times New Roman" panose="02020603050405020304" pitchFamily="18" charset="0"/>
              </a:rPr>
              <a:t>-223 dBW/m</a:t>
            </a:r>
            <a:r>
              <a:rPr lang="da-DK" sz="1200" b="1" baseline="30000" dirty="0">
                <a:solidFill>
                  <a:srgbClr val="000000"/>
                </a:solidFill>
                <a:highlight>
                  <a:srgbClr val="00FF00"/>
                </a:highlight>
                <a:latin typeface="Arial" panose="020B0604020202020204"/>
                <a:cs typeface="Times New Roman" panose="02020603050405020304" pitchFamily="18" charset="0"/>
              </a:rPr>
              <a:t>2</a:t>
            </a:r>
            <a:r>
              <a:rPr lang="da-DK" sz="1200" b="1" dirty="0">
                <a:solidFill>
                  <a:srgbClr val="000000"/>
                </a:solidFill>
                <a:highlight>
                  <a:srgbClr val="00FF00"/>
                </a:highlight>
                <a:latin typeface="Arial" panose="020B0604020202020204"/>
                <a:cs typeface="Times New Roman" panose="02020603050405020304" pitchFamily="18" charset="0"/>
              </a:rPr>
              <a:t>/4kHz</a:t>
            </a:r>
            <a:r>
              <a:rPr lang="da-DK" sz="1200" dirty="0">
                <a:solidFill>
                  <a:srgbClr val="000000"/>
                </a:solidFill>
                <a:highlight>
                  <a:srgbClr val="00FF00"/>
                </a:highlight>
                <a:latin typeface="Arial" panose="020B0604020202020204"/>
                <a:cs typeface="Times New Roman" panose="02020603050405020304" pitchFamily="18" charset="0"/>
              </a:rPr>
              <a:t>)</a:t>
            </a:r>
            <a:r>
              <a:rPr lang="da-DK" sz="1200" dirty="0">
                <a:solidFill>
                  <a:srgbClr val="000000"/>
                </a:solidFill>
                <a:latin typeface="Arial" panose="020B0604020202020204"/>
                <a:cs typeface="Times New Roman" panose="02020603050405020304" pitchFamily="18" charset="0"/>
              </a:rPr>
              <a:t> in RAS 150.05-153 MHz</a:t>
            </a:r>
          </a:p>
          <a:p>
            <a:r>
              <a:rPr lang="da-DK" sz="1200" b="1" dirty="0">
                <a:solidFill>
                  <a:srgbClr val="000000"/>
                </a:solidFill>
                <a:latin typeface="Arial" panose="020B0604020202020204"/>
                <a:cs typeface="Times New Roman" panose="02020603050405020304" pitchFamily="18" charset="0"/>
              </a:rPr>
              <a:t>Res 739</a:t>
            </a:r>
            <a:r>
              <a:rPr lang="da-DK" sz="1200" dirty="0">
                <a:solidFill>
                  <a:srgbClr val="000000"/>
                </a:solidFill>
                <a:latin typeface="Arial" panose="020B0604020202020204"/>
                <a:cs typeface="Times New Roman" panose="02020603050405020304" pitchFamily="18" charset="0"/>
              </a:rPr>
              <a:t>:  </a:t>
            </a:r>
            <a:r>
              <a:rPr lang="en-US" sz="1200" dirty="0">
                <a:solidFill>
                  <a:srgbClr val="000000"/>
                </a:solidFill>
                <a:latin typeface="Arial" panose="020B0604020202020204"/>
                <a:cs typeface="Times New Roman" panose="02020603050405020304" pitchFamily="18" charset="0"/>
              </a:rPr>
              <a:t>-238 </a:t>
            </a:r>
            <a:r>
              <a:rPr lang="en-US" sz="1200" dirty="0" err="1">
                <a:solidFill>
                  <a:srgbClr val="000000"/>
                </a:solidFill>
                <a:latin typeface="Arial" panose="020B0604020202020204"/>
                <a:cs typeface="Times New Roman" panose="02020603050405020304" pitchFamily="18" charset="0"/>
              </a:rPr>
              <a:t>dBW</a:t>
            </a:r>
            <a:r>
              <a:rPr lang="en-US" sz="1200" dirty="0">
                <a:solidFill>
                  <a:srgbClr val="000000"/>
                </a:solidFill>
                <a:latin typeface="Arial" panose="020B0604020202020204"/>
                <a:cs typeface="Times New Roman" panose="02020603050405020304" pitchFamily="18" charset="0"/>
              </a:rPr>
              <a:t>/m</a:t>
            </a:r>
            <a:r>
              <a:rPr lang="en-US" sz="1200" baseline="30000" dirty="0">
                <a:solidFill>
                  <a:srgbClr val="000000"/>
                </a:solidFill>
                <a:latin typeface="Arial" panose="020B0604020202020204"/>
                <a:cs typeface="Times New Roman" panose="02020603050405020304" pitchFamily="18" charset="0"/>
              </a:rPr>
              <a:t>2</a:t>
            </a:r>
            <a:r>
              <a:rPr lang="en-US" sz="1200" dirty="0">
                <a:solidFill>
                  <a:srgbClr val="000000"/>
                </a:solidFill>
                <a:latin typeface="Arial" panose="020B0604020202020204"/>
                <a:cs typeface="Times New Roman" panose="02020603050405020304" pitchFamily="18" charset="0"/>
              </a:rPr>
              <a:t> in 2.95 MHz = </a:t>
            </a:r>
            <a:r>
              <a:rPr lang="en-US" sz="1200" b="1" dirty="0">
                <a:solidFill>
                  <a:srgbClr val="000000"/>
                </a:solidFill>
                <a:highlight>
                  <a:srgbClr val="00FF00"/>
                </a:highlight>
                <a:latin typeface="Arial" panose="020B0604020202020204"/>
                <a:cs typeface="Times New Roman" panose="02020603050405020304" pitchFamily="18" charset="0"/>
              </a:rPr>
              <a:t>-266.7 </a:t>
            </a:r>
            <a:r>
              <a:rPr kumimoji="0" lang="da-DK" sz="1200" b="1"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dBW/m</a:t>
            </a:r>
            <a:r>
              <a:rPr kumimoji="0" lang="da-DK" sz="1200" b="1" i="0" u="none" strike="noStrike" kern="1200" cap="none" spc="0" normalizeH="0" baseline="3000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2</a:t>
            </a:r>
            <a:r>
              <a:rPr kumimoji="0" lang="da-DK" sz="1200" b="1"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/4kHz</a:t>
            </a:r>
            <a:r>
              <a:rPr kumimoji="0" lang="da-DK" sz="12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 in RAS 150.05-153 MHz</a:t>
            </a:r>
            <a:endParaRPr lang="en-US" sz="1200" dirty="0">
              <a:solidFill>
                <a:srgbClr val="000000"/>
              </a:solidFill>
              <a:latin typeface="Arial" panose="020B0604020202020204"/>
            </a:endParaRPr>
          </a:p>
        </p:txBody>
      </p:sp>
    </p:spTree>
    <p:extLst>
      <p:ext uri="{BB962C8B-B14F-4D97-AF65-F5344CB8AC3E}">
        <p14:creationId xmlns:p14="http://schemas.microsoft.com/office/powerpoint/2010/main" val="145724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91F9A-F47E-CD3F-C60F-A9A7D857B3AF}"/>
              </a:ext>
            </a:extLst>
          </p:cNvPr>
          <p:cNvSpPr txBox="1"/>
          <p:nvPr/>
        </p:nvSpPr>
        <p:spPr>
          <a:xfrm>
            <a:off x="7653403" y="1557401"/>
            <a:ext cx="4417903" cy="4631845"/>
          </a:xfrm>
          <a:prstGeom prst="rect">
            <a:avLst/>
          </a:prstGeom>
          <a:noFill/>
          <a:ln>
            <a:solidFill>
              <a:srgbClr val="335EAC"/>
            </a:solidFill>
          </a:ln>
        </p:spPr>
        <p:txBody>
          <a:bodyPr wrap="square">
            <a:spAutoFit/>
          </a:bodyPr>
          <a:lstStyle/>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SOS</a:t>
            </a:r>
            <a:r>
              <a:rPr kumimoji="0" lang="en-GB"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(s-E)</a:t>
            </a:r>
            <a:r>
              <a:rPr kumimoji="0" lang="en-GB" sz="180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of studies in AI 1.7 report </a:t>
            </a:r>
            <a:endPar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max NBW = </a:t>
            </a: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18 kHz </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 2*3.5) per RR No. 1.147, not </a:t>
            </a: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25 kHz</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Must use measured OOB mask from Report</a:t>
            </a:r>
            <a:r>
              <a:rPr kumimoji="0" lang="en-GB"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SA.2426 Figures 3 &amp; 4 to protect RAS in 150.05-153 MHz since </a:t>
            </a: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SOS OOB mask in SM.1541 Annex 5 is for 1-20 GHz band, not 137 </a:t>
            </a:r>
            <a:r>
              <a:rPr lang="en-GB" kern="0" dirty="0" err="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MHz</a:t>
            </a:r>
            <a:r>
              <a:rPr lang="en-GB"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proposed mask will interfere to 1 SOS adjacent channel.</a:t>
            </a: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SOS link budget do not support 18 kHz necessary BW and </a:t>
            </a: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high altitude above 500 km</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GB"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itle 2">
            <a:extLst>
              <a:ext uri="{FF2B5EF4-FFF2-40B4-BE49-F238E27FC236}">
                <a16:creationId xmlns:a16="http://schemas.microsoft.com/office/drawing/2014/main" id="{A6923800-4533-9889-FDCA-B6F3D9132A08}"/>
              </a:ext>
            </a:extLst>
          </p:cNvPr>
          <p:cNvSpPr txBox="1">
            <a:spLocks/>
          </p:cNvSpPr>
          <p:nvPr/>
        </p:nvSpPr>
        <p:spPr>
          <a:xfrm>
            <a:off x="426720" y="0"/>
            <a:ext cx="11486756"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E2641"/>
                </a:solidFill>
                <a:latin typeface="Arial" panose="020B0604020202020204"/>
              </a:rPr>
              <a:t>SOS</a:t>
            </a:r>
            <a:r>
              <a:rPr kumimoji="0" lang="en-US" sz="3200" b="1" i="0" u="none" strike="noStrike" kern="1200" cap="none" spc="0" normalizeH="0" baseline="0" noProof="0" dirty="0">
                <a:ln>
                  <a:noFill/>
                </a:ln>
                <a:solidFill>
                  <a:srgbClr val="0E2641"/>
                </a:solidFill>
                <a:effectLst/>
                <a:uLnTx/>
                <a:uFillTx/>
                <a:latin typeface="Arial" panose="020B0604020202020204"/>
                <a:ea typeface="+mj-ea"/>
              </a:rPr>
              <a:t> emissions to AMS(R)S Satellite receiver</a:t>
            </a:r>
          </a:p>
        </p:txBody>
      </p:sp>
      <p:grpSp>
        <p:nvGrpSpPr>
          <p:cNvPr id="9" name="Group 8">
            <a:extLst>
              <a:ext uri="{FF2B5EF4-FFF2-40B4-BE49-F238E27FC236}">
                <a16:creationId xmlns:a16="http://schemas.microsoft.com/office/drawing/2014/main" id="{E49A7DCE-4A47-AE8F-AFA5-B9831937ECF6}"/>
              </a:ext>
            </a:extLst>
          </p:cNvPr>
          <p:cNvGrpSpPr/>
          <p:nvPr/>
        </p:nvGrpSpPr>
        <p:grpSpPr>
          <a:xfrm>
            <a:off x="65979" y="814051"/>
            <a:ext cx="7854978" cy="4975665"/>
            <a:chOff x="65979" y="1209920"/>
            <a:chExt cx="7854978" cy="4975665"/>
          </a:xfrm>
        </p:grpSpPr>
        <p:pic>
          <p:nvPicPr>
            <p:cNvPr id="2" name="Image 19">
              <a:extLst>
                <a:ext uri="{FF2B5EF4-FFF2-40B4-BE49-F238E27FC236}">
                  <a16:creationId xmlns:a16="http://schemas.microsoft.com/office/drawing/2014/main" id="{FCAB3DF1-BAAE-24DE-8D62-04C774273A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79" y="1399851"/>
              <a:ext cx="7854978" cy="4785734"/>
            </a:xfrm>
            <a:prstGeom prst="rect">
              <a:avLst/>
            </a:prstGeom>
            <a:noFill/>
          </p:spPr>
        </p:pic>
        <p:sp>
          <p:nvSpPr>
            <p:cNvPr id="5" name="TextBox 4">
              <a:extLst>
                <a:ext uri="{FF2B5EF4-FFF2-40B4-BE49-F238E27FC236}">
                  <a16:creationId xmlns:a16="http://schemas.microsoft.com/office/drawing/2014/main" id="{FF3B9528-8A2C-893C-DCA2-00CBB186BEBB}"/>
                </a:ext>
              </a:extLst>
            </p:cNvPr>
            <p:cNvSpPr txBox="1"/>
            <p:nvPr/>
          </p:nvSpPr>
          <p:spPr>
            <a:xfrm>
              <a:off x="5506209" y="1209920"/>
              <a:ext cx="1641283" cy="307777"/>
            </a:xfrm>
            <a:prstGeom prst="rect">
              <a:avLst/>
            </a:prstGeom>
            <a:noFill/>
          </p:spPr>
          <p:txBody>
            <a:bodyPr wrap="none" rtlCol="0">
              <a:spAutoFit/>
            </a:bodyPr>
            <a:lstStyle/>
            <a:p>
              <a:r>
                <a:rPr lang="en-US" sz="1400" dirty="0">
                  <a:solidFill>
                    <a:srgbClr val="FF0000"/>
                  </a:solidFill>
                </a:rPr>
                <a:t>-140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sp>
          <p:nvSpPr>
            <p:cNvPr id="6" name="TextBox 5">
              <a:extLst>
                <a:ext uri="{FF2B5EF4-FFF2-40B4-BE49-F238E27FC236}">
                  <a16:creationId xmlns:a16="http://schemas.microsoft.com/office/drawing/2014/main" id="{39ACE879-208B-2186-8CB7-A4B650440DE4}"/>
                </a:ext>
              </a:extLst>
            </p:cNvPr>
            <p:cNvSpPr txBox="1"/>
            <p:nvPr/>
          </p:nvSpPr>
          <p:spPr>
            <a:xfrm>
              <a:off x="2717338" y="3459103"/>
              <a:ext cx="2893869" cy="954107"/>
            </a:xfrm>
            <a:prstGeom prst="rect">
              <a:avLst/>
            </a:prstGeom>
            <a:noFill/>
          </p:spPr>
          <p:txBody>
            <a:bodyPr wrap="none" rtlCol="0">
              <a:spAutoFit/>
            </a:bodyPr>
            <a:lstStyle/>
            <a:p>
              <a:r>
                <a:rPr lang="en-US" sz="1400" dirty="0">
                  <a:solidFill>
                    <a:srgbClr val="FF0000"/>
                  </a:solidFill>
                </a:rPr>
                <a:t>Range of AM(R)S VDL-M2 protection:</a:t>
              </a:r>
            </a:p>
            <a:p>
              <a:r>
                <a:rPr lang="en-US" sz="1400" dirty="0">
                  <a:solidFill>
                    <a:srgbClr val="FF0000"/>
                  </a:solidFill>
                </a:rPr>
                <a:t>(-10 dB I/N) -167.8</a:t>
              </a:r>
            </a:p>
            <a:p>
              <a:r>
                <a:rPr lang="en-US" sz="1400" dirty="0">
                  <a:solidFill>
                    <a:srgbClr val="FF0000"/>
                  </a:solidFill>
                </a:rPr>
                <a:t>(-12 dB I/N) -169.8</a:t>
              </a:r>
            </a:p>
            <a:p>
              <a:r>
                <a:rPr lang="en-US" sz="1400" dirty="0">
                  <a:solidFill>
                    <a:srgbClr val="FF0000"/>
                  </a:solidFill>
                </a:rPr>
                <a:t>(-20 dB I/N) -177.8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cxnSp>
          <p:nvCxnSpPr>
            <p:cNvPr id="7" name="Straight Arrow Connector 6">
              <a:extLst>
                <a:ext uri="{FF2B5EF4-FFF2-40B4-BE49-F238E27FC236}">
                  <a16:creationId xmlns:a16="http://schemas.microsoft.com/office/drawing/2014/main" id="{C43E23DD-CE07-63AD-C6E7-4FC02790C1BE}"/>
                </a:ext>
              </a:extLst>
            </p:cNvPr>
            <p:cNvCxnSpPr>
              <a:cxnSpLocks/>
            </p:cNvCxnSpPr>
            <p:nvPr/>
          </p:nvCxnSpPr>
          <p:spPr>
            <a:xfrm>
              <a:off x="2498296" y="3551660"/>
              <a:ext cx="0" cy="744462"/>
            </a:xfrm>
            <a:prstGeom prst="straightConnector1">
              <a:avLst/>
            </a:prstGeom>
            <a:ln w="190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sp>
        <p:nvSpPr>
          <p:cNvPr id="10" name="TextBox 9">
            <a:extLst>
              <a:ext uri="{FF2B5EF4-FFF2-40B4-BE49-F238E27FC236}">
                <a16:creationId xmlns:a16="http://schemas.microsoft.com/office/drawing/2014/main" id="{FFF4B9B3-5D0F-3BF0-50A6-22A4FA56AE76}"/>
              </a:ext>
            </a:extLst>
          </p:cNvPr>
          <p:cNvSpPr txBox="1"/>
          <p:nvPr/>
        </p:nvSpPr>
        <p:spPr>
          <a:xfrm>
            <a:off x="152400" y="5912409"/>
            <a:ext cx="7291039" cy="523220"/>
          </a:xfrm>
          <a:prstGeom prst="rect">
            <a:avLst/>
          </a:prstGeom>
          <a:noFill/>
        </p:spPr>
        <p:txBody>
          <a:bodyPr wrap="square">
            <a:spAutoFit/>
          </a:bodyPr>
          <a:lstStyle/>
          <a:p>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Note: per slide 7, </a:t>
            </a:r>
          </a:p>
          <a:p>
            <a:pPr marL="285750" indent="-285750">
              <a:buFont typeface="Arial" panose="020B0604020202020204" pitchFamily="34" charset="0"/>
              <a:buChar char="•"/>
            </a:pP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SOS protection is -165.8 (view 1) or -173.9 (Russia CPM view) </a:t>
            </a:r>
            <a:r>
              <a:rPr lang="en-US" sz="1400" dirty="0" err="1">
                <a:solidFill>
                  <a:srgbClr val="000000"/>
                </a:solidFill>
                <a:latin typeface="Arial" panose="020B0604020202020204"/>
                <a:ea typeface="Times New Roman" panose="02020603050405020304" pitchFamily="18" charset="0"/>
                <a:cs typeface="Times New Roman" panose="02020603050405020304" pitchFamily="18" charset="0"/>
              </a:rPr>
              <a:t>dBW</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/m</a:t>
            </a:r>
            <a:r>
              <a:rPr lang="en-US" sz="1400" baseline="30000" dirty="0">
                <a:solidFill>
                  <a:srgbClr val="000000"/>
                </a:solidFill>
                <a:latin typeface="Arial" panose="020B0604020202020204"/>
                <a:ea typeface="Times New Roman" panose="02020603050405020304" pitchFamily="18" charset="0"/>
                <a:cs typeface="Times New Roman" panose="02020603050405020304" pitchFamily="18" charset="0"/>
              </a:rPr>
              <a:t>2</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/4kHz</a:t>
            </a:r>
          </a:p>
        </p:txBody>
      </p:sp>
    </p:spTree>
    <p:extLst>
      <p:ext uri="{BB962C8B-B14F-4D97-AF65-F5344CB8AC3E}">
        <p14:creationId xmlns:p14="http://schemas.microsoft.com/office/powerpoint/2010/main" val="141236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A2319-67D1-BF8D-1643-CCB9C8B46494}"/>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12</a:t>
            </a:fld>
            <a:endParaRPr lang="en-US" dirty="0">
              <a:solidFill>
                <a:srgbClr val="000000"/>
              </a:solidFill>
              <a:latin typeface="Arial" panose="020B0604020202020204"/>
            </a:endParaRPr>
          </a:p>
        </p:txBody>
      </p:sp>
      <p:sp>
        <p:nvSpPr>
          <p:cNvPr id="6" name="Title 2">
            <a:extLst>
              <a:ext uri="{FF2B5EF4-FFF2-40B4-BE49-F238E27FC236}">
                <a16:creationId xmlns:a16="http://schemas.microsoft.com/office/drawing/2014/main" id="{73A1DE11-3CE8-7DC2-955A-43019018C430}"/>
              </a:ext>
            </a:extLst>
          </p:cNvPr>
          <p:cNvSpPr txBox="1">
            <a:spLocks/>
          </p:cNvSpPr>
          <p:nvPr/>
        </p:nvSpPr>
        <p:spPr>
          <a:xfrm>
            <a:off x="8153400" y="14831"/>
            <a:ext cx="2895600" cy="4393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0E2641"/>
                </a:solidFill>
                <a:latin typeface="Arial" panose="020B0604020202020204"/>
              </a:rPr>
              <a:t>MSS (s-E)</a:t>
            </a:r>
            <a:endParaRPr kumimoji="0" lang="en-US" sz="2400" b="1" i="0" u="none" strike="noStrike" kern="1200" cap="none" spc="0" normalizeH="0" baseline="0" noProof="0" dirty="0">
              <a:ln>
                <a:noFill/>
              </a:ln>
              <a:solidFill>
                <a:srgbClr val="0E2641"/>
              </a:solidFill>
              <a:effectLst/>
              <a:uLnTx/>
              <a:uFillTx/>
              <a:latin typeface="Arial" panose="020B0604020202020204"/>
              <a:ea typeface="+mj-ea"/>
            </a:endParaRPr>
          </a:p>
        </p:txBody>
      </p:sp>
      <p:sp>
        <p:nvSpPr>
          <p:cNvPr id="8" name="TextBox 7">
            <a:extLst>
              <a:ext uri="{FF2B5EF4-FFF2-40B4-BE49-F238E27FC236}">
                <a16:creationId xmlns:a16="http://schemas.microsoft.com/office/drawing/2014/main" id="{3599C840-9E95-1211-4632-3FBDFA07F490}"/>
              </a:ext>
            </a:extLst>
          </p:cNvPr>
          <p:cNvSpPr txBox="1"/>
          <p:nvPr/>
        </p:nvSpPr>
        <p:spPr>
          <a:xfrm>
            <a:off x="102294" y="6524373"/>
            <a:ext cx="9981158" cy="277180"/>
          </a:xfrm>
          <a:prstGeom prst="rect">
            <a:avLst/>
          </a:prstGeom>
          <a:noFill/>
        </p:spPr>
        <p:txBody>
          <a:bodyPr wrap="square">
            <a:spAutoFit/>
          </a:bodyPr>
          <a:lstStyle/>
          <a:p>
            <a:r>
              <a:rPr lang="en-US" sz="1200" b="1" dirty="0">
                <a:solidFill>
                  <a:srgbClr val="000000"/>
                </a:solidFill>
                <a:latin typeface="Arial" panose="020B0604020202020204"/>
                <a:cs typeface="Times New Roman" panose="02020603050405020304" pitchFamily="18" charset="0"/>
              </a:rPr>
              <a:t>ITU-R RA.769</a:t>
            </a:r>
            <a:r>
              <a:rPr lang="en-US" sz="1200" dirty="0">
                <a:solidFill>
                  <a:srgbClr val="000000"/>
                </a:solidFill>
                <a:latin typeface="Arial" panose="020B0604020202020204"/>
                <a:cs typeface="Times New Roman" panose="02020603050405020304" pitchFamily="18" charset="0"/>
              </a:rPr>
              <a:t>:  </a:t>
            </a:r>
            <a:r>
              <a:rPr lang="da-DK" sz="1200" dirty="0">
                <a:solidFill>
                  <a:srgbClr val="000000"/>
                </a:solidFill>
                <a:latin typeface="Arial" panose="020B0604020202020204"/>
                <a:cs typeface="Times New Roman" panose="02020603050405020304" pitchFamily="18" charset="0"/>
              </a:rPr>
              <a:t>-259 dBW/m</a:t>
            </a:r>
            <a:r>
              <a:rPr lang="da-DK" sz="1200" baseline="30000" dirty="0">
                <a:solidFill>
                  <a:srgbClr val="000000"/>
                </a:solidFill>
                <a:latin typeface="Arial" panose="020B0604020202020204"/>
                <a:cs typeface="Times New Roman" panose="02020603050405020304" pitchFamily="18" charset="0"/>
              </a:rPr>
              <a:t>2</a:t>
            </a:r>
            <a:r>
              <a:rPr lang="da-DK" sz="1200" dirty="0">
                <a:solidFill>
                  <a:srgbClr val="000000"/>
                </a:solidFill>
                <a:latin typeface="Arial" panose="020B0604020202020204"/>
                <a:cs typeface="Times New Roman" panose="02020603050405020304" pitchFamily="18" charset="0"/>
              </a:rPr>
              <a:t>/Hz (</a:t>
            </a:r>
            <a:r>
              <a:rPr lang="da-DK" sz="1200" b="1" dirty="0">
                <a:solidFill>
                  <a:srgbClr val="000000"/>
                </a:solidFill>
                <a:latin typeface="Arial" panose="020B0604020202020204"/>
                <a:cs typeface="Times New Roman" panose="02020603050405020304" pitchFamily="18" charset="0"/>
              </a:rPr>
              <a:t>-223 dBW/m</a:t>
            </a:r>
            <a:r>
              <a:rPr lang="da-DK" sz="1200" b="1" baseline="30000" dirty="0">
                <a:solidFill>
                  <a:srgbClr val="000000"/>
                </a:solidFill>
                <a:latin typeface="Arial" panose="020B0604020202020204"/>
                <a:cs typeface="Times New Roman" panose="02020603050405020304" pitchFamily="18" charset="0"/>
              </a:rPr>
              <a:t>2</a:t>
            </a:r>
            <a:r>
              <a:rPr lang="da-DK" sz="1200" b="1" dirty="0">
                <a:solidFill>
                  <a:srgbClr val="000000"/>
                </a:solidFill>
                <a:latin typeface="Arial" panose="020B0604020202020204"/>
                <a:cs typeface="Times New Roman" panose="02020603050405020304" pitchFamily="18" charset="0"/>
              </a:rPr>
              <a:t>/4kHz</a:t>
            </a:r>
            <a:r>
              <a:rPr lang="da-DK" sz="1200" dirty="0">
                <a:solidFill>
                  <a:srgbClr val="000000"/>
                </a:solidFill>
                <a:latin typeface="Arial" panose="020B0604020202020204"/>
                <a:cs typeface="Times New Roman" panose="02020603050405020304" pitchFamily="18" charset="0"/>
              </a:rPr>
              <a:t>) in 150-153 MHz; </a:t>
            </a:r>
            <a:r>
              <a:rPr lang="da-DK" sz="1200" b="1" dirty="0">
                <a:solidFill>
                  <a:srgbClr val="000000"/>
                </a:solidFill>
                <a:latin typeface="Arial" panose="020B0604020202020204"/>
                <a:cs typeface="Times New Roman" panose="02020603050405020304" pitchFamily="18" charset="0"/>
              </a:rPr>
              <a:t>Res 739</a:t>
            </a:r>
            <a:r>
              <a:rPr lang="da-DK" sz="1200" dirty="0">
                <a:solidFill>
                  <a:srgbClr val="000000"/>
                </a:solidFill>
                <a:latin typeface="Arial" panose="020B0604020202020204"/>
                <a:cs typeface="Times New Roman" panose="02020603050405020304" pitchFamily="18" charset="0"/>
              </a:rPr>
              <a:t>:  </a:t>
            </a:r>
            <a:r>
              <a:rPr lang="en-US" sz="1200" dirty="0">
                <a:solidFill>
                  <a:srgbClr val="000000"/>
                </a:solidFill>
                <a:latin typeface="Arial" panose="020B0604020202020204"/>
                <a:cs typeface="Times New Roman" panose="02020603050405020304" pitchFamily="18" charset="0"/>
              </a:rPr>
              <a:t>-238 </a:t>
            </a:r>
            <a:r>
              <a:rPr lang="en-US" sz="1200" dirty="0" err="1">
                <a:solidFill>
                  <a:srgbClr val="000000"/>
                </a:solidFill>
                <a:latin typeface="Arial" panose="020B0604020202020204"/>
                <a:cs typeface="Times New Roman" panose="02020603050405020304" pitchFamily="18" charset="0"/>
              </a:rPr>
              <a:t>dBW</a:t>
            </a:r>
            <a:r>
              <a:rPr lang="en-US" sz="1200" dirty="0">
                <a:solidFill>
                  <a:srgbClr val="000000"/>
                </a:solidFill>
                <a:latin typeface="Arial" panose="020B0604020202020204"/>
                <a:cs typeface="Times New Roman" panose="02020603050405020304" pitchFamily="18" charset="0"/>
              </a:rPr>
              <a:t>/m</a:t>
            </a:r>
            <a:r>
              <a:rPr lang="en-US" sz="1200" baseline="30000" dirty="0">
                <a:solidFill>
                  <a:srgbClr val="000000"/>
                </a:solidFill>
                <a:latin typeface="Arial" panose="020B0604020202020204"/>
                <a:cs typeface="Times New Roman" panose="02020603050405020304" pitchFamily="18" charset="0"/>
              </a:rPr>
              <a:t>2</a:t>
            </a:r>
            <a:r>
              <a:rPr lang="en-US" sz="1200" dirty="0">
                <a:solidFill>
                  <a:srgbClr val="000000"/>
                </a:solidFill>
                <a:latin typeface="Arial" panose="020B0604020202020204"/>
                <a:cs typeface="Times New Roman" panose="02020603050405020304" pitchFamily="18" charset="0"/>
              </a:rPr>
              <a:t> in 2.95 MHz = </a:t>
            </a:r>
            <a:r>
              <a:rPr lang="en-US" sz="1200" b="1" dirty="0">
                <a:solidFill>
                  <a:srgbClr val="000000"/>
                </a:solidFill>
                <a:latin typeface="Arial" panose="020B0604020202020204"/>
                <a:cs typeface="Times New Roman" panose="02020603050405020304" pitchFamily="18" charset="0"/>
              </a:rPr>
              <a:t>-266.7 </a:t>
            </a:r>
            <a:r>
              <a:rPr kumimoji="0" lang="da-DK" sz="12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dBW/m</a:t>
            </a:r>
            <a:r>
              <a:rPr kumimoji="0" lang="da-DK" sz="1200" b="1" i="0" u="none" strike="noStrike" kern="1200" cap="none" spc="0" normalizeH="0" baseline="30000" noProof="0" dirty="0">
                <a:ln>
                  <a:noFill/>
                </a:ln>
                <a:solidFill>
                  <a:srgbClr val="000000"/>
                </a:solidFill>
                <a:effectLst/>
                <a:uLnTx/>
                <a:uFillTx/>
                <a:latin typeface="Arial" panose="020B0604020202020204"/>
                <a:ea typeface="+mn-ea"/>
                <a:cs typeface="Times New Roman" panose="02020603050405020304" pitchFamily="18" charset="0"/>
              </a:rPr>
              <a:t>2</a:t>
            </a:r>
            <a:r>
              <a:rPr kumimoji="0" lang="da-DK" sz="12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/4kHz</a:t>
            </a:r>
            <a:r>
              <a:rPr kumimoji="0" lang="da-DK" sz="12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 in RAS</a:t>
            </a:r>
            <a:endParaRPr lang="en-US" sz="1200" dirty="0">
              <a:solidFill>
                <a:srgbClr val="000000"/>
              </a:solidFill>
              <a:latin typeface="Arial" panose="020B0604020202020204"/>
            </a:endParaRPr>
          </a:p>
        </p:txBody>
      </p:sp>
      <p:graphicFrame>
        <p:nvGraphicFramePr>
          <p:cNvPr id="9" name="Table 8">
            <a:extLst>
              <a:ext uri="{FF2B5EF4-FFF2-40B4-BE49-F238E27FC236}">
                <a16:creationId xmlns:a16="http://schemas.microsoft.com/office/drawing/2014/main" id="{5DDB5E13-3794-F03E-852F-580D82495C98}"/>
              </a:ext>
            </a:extLst>
          </p:cNvPr>
          <p:cNvGraphicFramePr>
            <a:graphicFrameLocks noGrp="1"/>
          </p:cNvGraphicFramePr>
          <p:nvPr>
            <p:extLst>
              <p:ext uri="{D42A27DB-BD31-4B8C-83A1-F6EECF244321}">
                <p14:modId xmlns:p14="http://schemas.microsoft.com/office/powerpoint/2010/main" val="2783415078"/>
              </p:ext>
            </p:extLst>
          </p:nvPr>
        </p:nvGraphicFramePr>
        <p:xfrm>
          <a:off x="174997" y="115933"/>
          <a:ext cx="6520165" cy="3038616"/>
        </p:xfrm>
        <a:graphic>
          <a:graphicData uri="http://schemas.openxmlformats.org/drawingml/2006/table">
            <a:tbl>
              <a:tblPr firstRow="1" firstCol="1" bandRow="1"/>
              <a:tblGrid>
                <a:gridCol w="3260083">
                  <a:extLst>
                    <a:ext uri="{9D8B030D-6E8A-4147-A177-3AD203B41FA5}">
                      <a16:colId xmlns:a16="http://schemas.microsoft.com/office/drawing/2014/main" val="2315813654"/>
                    </a:ext>
                  </a:extLst>
                </a:gridCol>
                <a:gridCol w="1629681">
                  <a:extLst>
                    <a:ext uri="{9D8B030D-6E8A-4147-A177-3AD203B41FA5}">
                      <a16:colId xmlns:a16="http://schemas.microsoft.com/office/drawing/2014/main" val="2079629907"/>
                    </a:ext>
                  </a:extLst>
                </a:gridCol>
                <a:gridCol w="1630401">
                  <a:extLst>
                    <a:ext uri="{9D8B030D-6E8A-4147-A177-3AD203B41FA5}">
                      <a16:colId xmlns:a16="http://schemas.microsoft.com/office/drawing/2014/main" val="3432447113"/>
                    </a:ext>
                  </a:extLst>
                </a:gridCol>
              </a:tblGrid>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MSS necessary bandwidth</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19.2 kHz</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44 kHz</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521935"/>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MSS channel bandwidth</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30 kHz</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55 kHz</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848285"/>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MSS </a:t>
                      </a:r>
                      <a:r>
                        <a:rPr lang="en-GB" sz="1100">
                          <a:effectLst/>
                          <a:highlight>
                            <a:srgbClr val="00FF00"/>
                          </a:highlight>
                          <a:latin typeface="Times New Roman" panose="02020603050405020304" pitchFamily="18" charset="0"/>
                          <a:ea typeface="SimSun" panose="02010600030101010101" pitchFamily="2" charset="-122"/>
                        </a:rPr>
                        <a:t>first</a:t>
                      </a:r>
                      <a:r>
                        <a:rPr lang="en-GB" sz="1100">
                          <a:effectLst/>
                          <a:latin typeface="Times New Roman" panose="02020603050405020304" pitchFamily="18" charset="0"/>
                          <a:ea typeface="SimSun" panose="02010600030101010101" pitchFamily="2" charset="-122"/>
                        </a:rPr>
                        <a:t> channel centre frequency</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137.015 MHz</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137.0275 MHz</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014646"/>
                  </a:ext>
                </a:extLst>
              </a:tr>
              <a:tr h="46747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Number of MSS satellites operating in the first MSS channel</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9</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60664693"/>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MSS satellite duty cycle </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10 %</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07274954"/>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MSS satellite antenna gain</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0 </a:t>
                      </a:r>
                      <a:r>
                        <a:rPr lang="en-GB" sz="1100" dirty="0" err="1">
                          <a:effectLst/>
                          <a:latin typeface="Times New Roman" panose="02020603050405020304" pitchFamily="18" charset="0"/>
                          <a:ea typeface="SimSun" panose="02010600030101010101" pitchFamily="2" charset="-122"/>
                        </a:rPr>
                        <a:t>dBi</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41141301"/>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MSS satellite antenna pattern</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Omni</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26177014"/>
                  </a:ext>
                </a:extLst>
              </a:tr>
              <a:tr h="467478">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MSS satellite transmitting power</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Adjusted so as to comply to the mandatory </a:t>
                      </a:r>
                      <a:r>
                        <a:rPr lang="en-GB" sz="1100" dirty="0" err="1">
                          <a:effectLst/>
                          <a:latin typeface="Times New Roman" panose="02020603050405020304" pitchFamily="18" charset="0"/>
                          <a:ea typeface="SimSun" panose="02010600030101010101" pitchFamily="2" charset="-122"/>
                        </a:rPr>
                        <a:t>pfd</a:t>
                      </a:r>
                      <a:r>
                        <a:rPr lang="en-GB" sz="1100" dirty="0">
                          <a:effectLst/>
                          <a:latin typeface="Times New Roman" panose="02020603050405020304" pitchFamily="18" charset="0"/>
                          <a:ea typeface="SimSun" panose="02010600030101010101" pitchFamily="2" charset="-122"/>
                        </a:rPr>
                        <a:t> of -140 </a:t>
                      </a:r>
                      <a:r>
                        <a:rPr lang="en-GB" sz="1100" dirty="0" err="1">
                          <a:effectLst/>
                          <a:latin typeface="Times New Roman" panose="02020603050405020304" pitchFamily="18" charset="0"/>
                          <a:ea typeface="SimSun" panose="02010600030101010101" pitchFamily="2" charset="-122"/>
                        </a:rPr>
                        <a:t>dBW</a:t>
                      </a:r>
                      <a:r>
                        <a:rPr lang="en-GB" sz="1100" dirty="0">
                          <a:effectLst/>
                          <a:latin typeface="Times New Roman" panose="02020603050405020304" pitchFamily="18" charset="0"/>
                          <a:ea typeface="SimSun" panose="02010600030101010101" pitchFamily="2" charset="-122"/>
                        </a:rPr>
                        <a:t>/m²/4 kHz (cf. Annex 1 of App 5)</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63473269"/>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Doppler Shift</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3.5 kHz</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59431918"/>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Number of MSS satellite planes </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a:effectLst/>
                          <a:latin typeface="Times New Roman" panose="02020603050405020304" pitchFamily="18" charset="0"/>
                          <a:ea typeface="SimSun" panose="02010600030101010101" pitchFamily="2" charset="-122"/>
                        </a:rPr>
                        <a:t>9</a:t>
                      </a:r>
                      <a:endParaRPr lang="en-US" sz="11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67105529"/>
                  </a:ext>
                </a:extLst>
              </a:tr>
              <a:tr h="2337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Number of satellites/plane</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100" dirty="0">
                          <a:effectLst/>
                          <a:latin typeface="Times New Roman" panose="02020603050405020304" pitchFamily="18" charset="0"/>
                          <a:ea typeface="SimSun" panose="02010600030101010101" pitchFamily="2" charset="-122"/>
                        </a:rPr>
                        <a:t>1</a:t>
                      </a:r>
                      <a:endParaRPr lang="en-US" sz="11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90984381"/>
                  </a:ext>
                </a:extLst>
              </a:tr>
            </a:tbl>
          </a:graphicData>
        </a:graphic>
      </p:graphicFrame>
      <p:pic>
        <p:nvPicPr>
          <p:cNvPr id="10" name="Picture 9">
            <a:extLst>
              <a:ext uri="{FF2B5EF4-FFF2-40B4-BE49-F238E27FC236}">
                <a16:creationId xmlns:a16="http://schemas.microsoft.com/office/drawing/2014/main" id="{7ADDEE94-F1CD-5C2E-A6E2-0F9E701EA350}"/>
              </a:ext>
            </a:extLst>
          </p:cNvPr>
          <p:cNvPicPr>
            <a:picLocks noChangeAspect="1"/>
          </p:cNvPicPr>
          <p:nvPr/>
        </p:nvPicPr>
        <p:blipFill>
          <a:blip r:embed="rId3"/>
          <a:stretch>
            <a:fillRect/>
          </a:stretch>
        </p:blipFill>
        <p:spPr>
          <a:xfrm>
            <a:off x="6789248" y="349652"/>
            <a:ext cx="5471645" cy="2954087"/>
          </a:xfrm>
          <a:prstGeom prst="rect">
            <a:avLst/>
          </a:prstGeom>
        </p:spPr>
      </p:pic>
      <p:sp>
        <p:nvSpPr>
          <p:cNvPr id="12" name="TextBox 11">
            <a:extLst>
              <a:ext uri="{FF2B5EF4-FFF2-40B4-BE49-F238E27FC236}">
                <a16:creationId xmlns:a16="http://schemas.microsoft.com/office/drawing/2014/main" id="{C91795EC-1752-6A2D-A5B4-044727B67BEB}"/>
              </a:ext>
            </a:extLst>
          </p:cNvPr>
          <p:cNvSpPr txBox="1"/>
          <p:nvPr/>
        </p:nvSpPr>
        <p:spPr>
          <a:xfrm>
            <a:off x="100428" y="3296589"/>
            <a:ext cx="7640657" cy="3108543"/>
          </a:xfrm>
          <a:prstGeom prst="rect">
            <a:avLst/>
          </a:prstGeom>
          <a:noFill/>
        </p:spPr>
        <p:txBody>
          <a:bodyPr wrap="square">
            <a:spAutoFit/>
          </a:bodyPr>
          <a:lstStyle/>
          <a:p>
            <a:r>
              <a:rPr lang="en-US" sz="1400" dirty="0">
                <a:solidFill>
                  <a:srgbClr val="000000"/>
                </a:solidFill>
                <a:latin typeface="Arial" panose="020B0604020202020204"/>
                <a:cs typeface="Times New Roman" panose="02020603050405020304" pitchFamily="18" charset="0"/>
              </a:rPr>
              <a:t>Using SM.1541 Annex 1 appendix 1 guidance, the minimum MSS OOB channel attenuation would be around </a:t>
            </a:r>
            <a:r>
              <a:rPr lang="en-US" sz="1400" dirty="0">
                <a:solidFill>
                  <a:srgbClr val="000000"/>
                </a:solidFill>
                <a:highlight>
                  <a:srgbClr val="00FF00"/>
                </a:highlight>
                <a:latin typeface="Arial" panose="020B0604020202020204"/>
                <a:cs typeface="Times New Roman" panose="02020603050405020304" pitchFamily="18" charset="0"/>
              </a:rPr>
              <a:t>50 + 10 log(P) = 50+1.76 = 51.76 dB down at 137 </a:t>
            </a:r>
            <a:r>
              <a:rPr lang="en-US" sz="1400" dirty="0" err="1">
                <a:solidFill>
                  <a:srgbClr val="000000"/>
                </a:solidFill>
                <a:highlight>
                  <a:srgbClr val="00FF00"/>
                </a:highlight>
                <a:latin typeface="Arial" panose="020B0604020202020204"/>
                <a:cs typeface="Times New Roman" panose="02020603050405020304" pitchFamily="18" charset="0"/>
              </a:rPr>
              <a:t>MHz</a:t>
            </a:r>
            <a:r>
              <a:rPr lang="en-US" sz="1400" dirty="0" err="1">
                <a:solidFill>
                  <a:srgbClr val="000000"/>
                </a:solidFill>
                <a:latin typeface="Arial" panose="020B0604020202020204"/>
                <a:cs typeface="Times New Roman" panose="02020603050405020304" pitchFamily="18" charset="0"/>
              </a:rPr>
              <a:t>.</a:t>
            </a:r>
            <a:r>
              <a:rPr lang="en-US" sz="1400" dirty="0">
                <a:solidFill>
                  <a:srgbClr val="000000"/>
                </a:solidFill>
                <a:latin typeface="Arial" panose="020B0604020202020204"/>
                <a:cs typeface="Times New Roman" panose="02020603050405020304" pitchFamily="18" charset="0"/>
              </a:rPr>
              <a:t> This attenuation will continue to </a:t>
            </a:r>
            <a:r>
              <a:rPr lang="en-US" sz="1400" dirty="0">
                <a:solidFill>
                  <a:srgbClr val="000000"/>
                </a:solidFill>
                <a:highlight>
                  <a:srgbClr val="00FFFF"/>
                </a:highlight>
                <a:latin typeface="Arial" panose="020B0604020202020204"/>
                <a:cs typeface="Times New Roman" panose="02020603050405020304" pitchFamily="18" charset="0"/>
              </a:rPr>
              <a:t>around 70 dB at 136.975 MHz</a:t>
            </a:r>
            <a:r>
              <a:rPr lang="en-US" sz="1400" dirty="0">
                <a:solidFill>
                  <a:srgbClr val="000000"/>
                </a:solidFill>
                <a:latin typeface="Arial" panose="020B0604020202020204"/>
                <a:cs typeface="Times New Roman" panose="02020603050405020304" pitchFamily="18" charset="0"/>
              </a:rPr>
              <a:t> (25 kHz away)</a:t>
            </a:r>
          </a:p>
          <a:p>
            <a:endParaRPr lang="en-US" sz="1400" dirty="0">
              <a:solidFill>
                <a:srgbClr val="000000"/>
              </a:solidFill>
              <a:latin typeface="Arial" panose="020B0604020202020204"/>
              <a:cs typeface="Times New Roman" panose="02020603050405020304" pitchFamily="18" charset="0"/>
            </a:endParaRPr>
          </a:p>
          <a:p>
            <a:r>
              <a:rPr lang="en-US" sz="1400" dirty="0">
                <a:solidFill>
                  <a:srgbClr val="000000"/>
                </a:solidFill>
                <a:latin typeface="Arial" panose="020B0604020202020204"/>
                <a:cs typeface="Times New Roman" panose="02020603050405020304" pitchFamily="18" charset="0"/>
              </a:rPr>
              <a:t>Desired signal enhances its dynamic range thru transmit antenna gain and receiver antenna gain against receiver thermal noise in order to demodulate its data. Interferences from adjacent channels on a same MSS satellite are </a:t>
            </a:r>
            <a:r>
              <a:rPr lang="en-US" sz="1400" dirty="0">
                <a:solidFill>
                  <a:srgbClr val="000000"/>
                </a:solidFill>
                <a:highlight>
                  <a:srgbClr val="00FFFF"/>
                </a:highlight>
                <a:latin typeface="Arial" panose="020B0604020202020204"/>
                <a:cs typeface="Times New Roman" panose="02020603050405020304" pitchFamily="18" charset="0"/>
              </a:rPr>
              <a:t>not white noise,</a:t>
            </a:r>
            <a:r>
              <a:rPr lang="en-US" sz="1400" dirty="0">
                <a:solidFill>
                  <a:srgbClr val="000000"/>
                </a:solidFill>
                <a:latin typeface="Arial" panose="020B0604020202020204"/>
                <a:cs typeface="Times New Roman" panose="02020603050405020304" pitchFamily="18" charset="0"/>
              </a:rPr>
              <a:t> pass thru transmit antenna and receiver antenna gains, set a non-white noise floor, and thus reduce the signal dynamic range. Using NF = 6 dB, </a:t>
            </a:r>
            <a:r>
              <a:rPr lang="en-US" sz="1400" dirty="0" err="1">
                <a:solidFill>
                  <a:srgbClr val="000000"/>
                </a:solidFill>
                <a:latin typeface="Arial" panose="020B0604020202020204"/>
                <a:cs typeface="Times New Roman" panose="02020603050405020304" pitchFamily="18" charset="0"/>
              </a:rPr>
              <a:t>rx</a:t>
            </a:r>
            <a:r>
              <a:rPr lang="en-US" sz="1400" dirty="0">
                <a:solidFill>
                  <a:srgbClr val="000000"/>
                </a:solidFill>
                <a:latin typeface="Arial" panose="020B0604020202020204"/>
                <a:cs typeface="Times New Roman" panose="02020603050405020304" pitchFamily="18" charset="0"/>
              </a:rPr>
              <a:t> noise floor is -204 + 6 = </a:t>
            </a:r>
            <a:r>
              <a:rPr lang="en-US" sz="1400" dirty="0">
                <a:solidFill>
                  <a:srgbClr val="000000"/>
                </a:solidFill>
                <a:highlight>
                  <a:srgbClr val="00FF00"/>
                </a:highlight>
                <a:latin typeface="Arial" panose="020B0604020202020204"/>
                <a:cs typeface="Times New Roman" panose="02020603050405020304" pitchFamily="18" charset="0"/>
              </a:rPr>
              <a:t>-198 </a:t>
            </a:r>
            <a:r>
              <a:rPr lang="en-US" sz="1400" dirty="0" err="1">
                <a:solidFill>
                  <a:srgbClr val="000000"/>
                </a:solidFill>
                <a:highlight>
                  <a:srgbClr val="00FF00"/>
                </a:highlight>
                <a:latin typeface="Arial" panose="020B0604020202020204"/>
                <a:cs typeface="Times New Roman" panose="02020603050405020304" pitchFamily="18" charset="0"/>
              </a:rPr>
              <a:t>dBW</a:t>
            </a:r>
            <a:r>
              <a:rPr lang="en-US" sz="1400" dirty="0">
                <a:solidFill>
                  <a:srgbClr val="000000"/>
                </a:solidFill>
                <a:highlight>
                  <a:srgbClr val="00FF00"/>
                </a:highlight>
                <a:latin typeface="Arial" panose="020B0604020202020204"/>
                <a:cs typeface="Times New Roman" panose="02020603050405020304" pitchFamily="18" charset="0"/>
              </a:rPr>
              <a:t>/Hz</a:t>
            </a:r>
            <a:r>
              <a:rPr lang="en-US" sz="1400" dirty="0">
                <a:solidFill>
                  <a:srgbClr val="000000"/>
                </a:solidFill>
                <a:latin typeface="Arial" panose="020B0604020202020204"/>
                <a:cs typeface="Times New Roman" panose="02020603050405020304" pitchFamily="18" charset="0"/>
              </a:rPr>
              <a:t>. Undesired aggregated adjacent channels RFI from a same MSS satellite should be </a:t>
            </a:r>
            <a:r>
              <a:rPr lang="en-US" sz="1400" dirty="0">
                <a:solidFill>
                  <a:srgbClr val="000000"/>
                </a:solidFill>
                <a:highlight>
                  <a:srgbClr val="00FF00"/>
                </a:highlight>
                <a:latin typeface="Arial" panose="020B0604020202020204"/>
                <a:cs typeface="Times New Roman" panose="02020603050405020304" pitchFamily="18" charset="0"/>
              </a:rPr>
              <a:t>below</a:t>
            </a:r>
            <a:r>
              <a:rPr lang="en-US" sz="1400" dirty="0">
                <a:solidFill>
                  <a:srgbClr val="000000"/>
                </a:solidFill>
                <a:latin typeface="Arial" panose="020B0604020202020204"/>
                <a:cs typeface="Times New Roman" panose="02020603050405020304" pitchFamily="18" charset="0"/>
              </a:rPr>
              <a:t> I/N=-20 dB (use I/N = -26 dB from 1 adjacent). Use receiver antenna gain of 12 </a:t>
            </a:r>
            <a:r>
              <a:rPr lang="en-US" sz="1400" dirty="0" err="1">
                <a:solidFill>
                  <a:srgbClr val="000000"/>
                </a:solidFill>
                <a:latin typeface="Arial" panose="020B0604020202020204"/>
                <a:cs typeface="Times New Roman" panose="02020603050405020304" pitchFamily="18" charset="0"/>
              </a:rPr>
              <a:t>dBi</a:t>
            </a:r>
            <a:r>
              <a:rPr lang="en-US" sz="1400" dirty="0">
                <a:solidFill>
                  <a:srgbClr val="000000"/>
                </a:solidFill>
                <a:latin typeface="Arial" panose="020B0604020202020204"/>
                <a:cs typeface="Times New Roman" panose="02020603050405020304" pitchFamily="18" charset="0"/>
              </a:rPr>
              <a:t> (to demodulate </a:t>
            </a:r>
            <a:r>
              <a:rPr lang="en-US" sz="1400" dirty="0">
                <a:solidFill>
                  <a:srgbClr val="000000"/>
                </a:solidFill>
                <a:highlight>
                  <a:srgbClr val="00FFFF"/>
                </a:highlight>
                <a:latin typeface="Arial" panose="020B0604020202020204"/>
                <a:cs typeface="Times New Roman" panose="02020603050405020304" pitchFamily="18" charset="0"/>
              </a:rPr>
              <a:t>44 kHz BW in 55 kHz channel</a:t>
            </a:r>
            <a:r>
              <a:rPr lang="en-US" sz="1400" dirty="0">
                <a:solidFill>
                  <a:srgbClr val="000000"/>
                </a:solidFill>
                <a:latin typeface="Arial" panose="020B0604020202020204"/>
                <a:cs typeface="Times New Roman" panose="02020603050405020304" pitchFamily="18" charset="0"/>
              </a:rPr>
              <a:t>), then adjacent channel attenuation = (-125-36)-4.2+12-(-198-26) = </a:t>
            </a:r>
            <a:r>
              <a:rPr lang="en-US" sz="1400" dirty="0">
                <a:solidFill>
                  <a:srgbClr val="000000"/>
                </a:solidFill>
                <a:highlight>
                  <a:srgbClr val="00FFFF"/>
                </a:highlight>
                <a:latin typeface="Arial" panose="020B0604020202020204"/>
                <a:cs typeface="Times New Roman" panose="02020603050405020304" pitchFamily="18" charset="0"/>
              </a:rPr>
              <a:t>70.8 dB</a:t>
            </a:r>
          </a:p>
          <a:p>
            <a:endParaRPr lang="en-US" sz="1400" dirty="0">
              <a:solidFill>
                <a:srgbClr val="000000"/>
              </a:solidFill>
              <a:highlight>
                <a:srgbClr val="00FFFF"/>
              </a:highlight>
              <a:latin typeface="Arial" panose="020B0604020202020204"/>
              <a:cs typeface="Times New Roman" panose="02020603050405020304" pitchFamily="18" charset="0"/>
            </a:endParaRPr>
          </a:p>
          <a:p>
            <a:r>
              <a:rPr lang="en-US" sz="1400" dirty="0">
                <a:solidFill>
                  <a:srgbClr val="000000"/>
                </a:solidFill>
                <a:latin typeface="Arial" panose="020B0604020202020204"/>
                <a:cs typeface="Times New Roman" panose="02020603050405020304" pitchFamily="18" charset="0"/>
              </a:rPr>
              <a:t>Good OOB emissions is required to support more than one channel and to protect RAS.</a:t>
            </a:r>
            <a:endParaRPr lang="en-US" sz="1400" dirty="0">
              <a:solidFill>
                <a:srgbClr val="000000"/>
              </a:solidFill>
              <a:highlight>
                <a:srgbClr val="00FFFF"/>
              </a:highlight>
              <a:latin typeface="Arial" panose="020B0604020202020204"/>
              <a:cs typeface="Times New Roman" panose="02020603050405020304" pitchFamily="18" charset="0"/>
            </a:endParaRPr>
          </a:p>
        </p:txBody>
      </p:sp>
      <p:pic>
        <p:nvPicPr>
          <p:cNvPr id="4" name="Picture 3">
            <a:extLst>
              <a:ext uri="{FF2B5EF4-FFF2-40B4-BE49-F238E27FC236}">
                <a16:creationId xmlns:a16="http://schemas.microsoft.com/office/drawing/2014/main" id="{D11EBC05-58DF-D866-EEB0-DE25456484D9}"/>
              </a:ext>
            </a:extLst>
          </p:cNvPr>
          <p:cNvPicPr>
            <a:picLocks noChangeAspect="1"/>
          </p:cNvPicPr>
          <p:nvPr/>
        </p:nvPicPr>
        <p:blipFill>
          <a:blip r:embed="rId4"/>
          <a:stretch>
            <a:fillRect/>
          </a:stretch>
        </p:blipFill>
        <p:spPr>
          <a:xfrm>
            <a:off x="7782594" y="3294606"/>
            <a:ext cx="4226521" cy="3223683"/>
          </a:xfrm>
          <a:prstGeom prst="rect">
            <a:avLst/>
          </a:prstGeom>
        </p:spPr>
      </p:pic>
    </p:spTree>
    <p:extLst>
      <p:ext uri="{BB962C8B-B14F-4D97-AF65-F5344CB8AC3E}">
        <p14:creationId xmlns:p14="http://schemas.microsoft.com/office/powerpoint/2010/main" val="299023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0B3EF0-ABB3-7CDC-8B39-9B1DE68F0046}"/>
              </a:ext>
            </a:extLst>
          </p:cNvPr>
          <p:cNvSpPr txBox="1"/>
          <p:nvPr/>
        </p:nvSpPr>
        <p:spPr>
          <a:xfrm>
            <a:off x="7653403" y="762000"/>
            <a:ext cx="4417903" cy="5711885"/>
          </a:xfrm>
          <a:prstGeom prst="rect">
            <a:avLst/>
          </a:prstGeom>
          <a:noFill/>
          <a:ln>
            <a:solidFill>
              <a:srgbClr val="335EAC"/>
            </a:solidFill>
          </a:ln>
        </p:spPr>
        <p:txBody>
          <a:bodyPr wrap="square">
            <a:spAutoFit/>
          </a:bodyPr>
          <a:lstStyle/>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MSS (s-E)</a:t>
            </a:r>
            <a:r>
              <a:rPr kumimoji="0" lang="en-GB" sz="180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of studies in AI 1.7 report</a:t>
            </a:r>
            <a:endPar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Using RR No. 1.153, Recs SM.1540, SM.1541 Annex 1, 1.1 OOB mask would be </a:t>
            </a: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23 dB down at 137 MHz</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Rec SM.1541 annex 1 appendix 1 </a:t>
            </a:r>
            <a:r>
              <a:rPr lang="en-GB" kern="0" noProof="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recomends</a:t>
            </a:r>
            <a:r>
              <a:rPr kumimoji="0" lang="en-GB"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adjacent channel attenuation of (50 + 10 log(P) = </a:t>
            </a:r>
            <a:r>
              <a:rPr kumimoji="0" lang="en-GB"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-51.76 dB down</a:t>
            </a:r>
            <a:r>
              <a:rPr kumimoji="0" lang="en-GB"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its channel edge</a:t>
            </a: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kern="0" dirty="0">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If PFD = -140 </a:t>
            </a:r>
            <a:r>
              <a:rPr lang="en-GB" kern="0" dirty="0" err="1">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dBW</a:t>
            </a:r>
            <a:r>
              <a:rPr lang="en-GB" kern="0" dirty="0">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/m</a:t>
            </a:r>
            <a:r>
              <a:rPr lang="en-GB" kern="0" baseline="30000" dirty="0">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2</a:t>
            </a:r>
            <a:r>
              <a:rPr lang="en-GB" kern="0" dirty="0">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/4kHz</a:t>
            </a: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this proposed mask will interfere to 3 SOS adjacent channels (view 1) and 5 SOS adjacent channels (Russia CPM view), on each side of a MSS channel</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This proposed mask will interfere to MSS adjacent channels</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kern="0" dirty="0">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This proposed mask will interfere with the AM(R)S VDL-M2 CSC</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itle 2">
            <a:extLst>
              <a:ext uri="{FF2B5EF4-FFF2-40B4-BE49-F238E27FC236}">
                <a16:creationId xmlns:a16="http://schemas.microsoft.com/office/drawing/2014/main" id="{6F421904-1709-FE00-9F6D-8A57DEC13031}"/>
              </a:ext>
            </a:extLst>
          </p:cNvPr>
          <p:cNvSpPr txBox="1">
            <a:spLocks/>
          </p:cNvSpPr>
          <p:nvPr/>
        </p:nvSpPr>
        <p:spPr>
          <a:xfrm>
            <a:off x="426720" y="0"/>
            <a:ext cx="11155680"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E2641"/>
                </a:solidFill>
                <a:effectLst/>
                <a:uLnTx/>
                <a:uFillTx/>
                <a:latin typeface="Arial" panose="020B0604020202020204"/>
                <a:ea typeface="+mj-ea"/>
              </a:rPr>
              <a:t>MSS emissions to AMS(R)S Satellite receiver</a:t>
            </a:r>
          </a:p>
        </p:txBody>
      </p:sp>
      <p:grpSp>
        <p:nvGrpSpPr>
          <p:cNvPr id="14" name="Group 13">
            <a:extLst>
              <a:ext uri="{FF2B5EF4-FFF2-40B4-BE49-F238E27FC236}">
                <a16:creationId xmlns:a16="http://schemas.microsoft.com/office/drawing/2014/main" id="{8A260946-D799-86B7-008E-29F8F7094F00}"/>
              </a:ext>
            </a:extLst>
          </p:cNvPr>
          <p:cNvGrpSpPr/>
          <p:nvPr/>
        </p:nvGrpSpPr>
        <p:grpSpPr>
          <a:xfrm>
            <a:off x="65979" y="1012975"/>
            <a:ext cx="7587424" cy="4837209"/>
            <a:chOff x="65979" y="1012975"/>
            <a:chExt cx="7587424" cy="4837209"/>
          </a:xfrm>
        </p:grpSpPr>
        <p:pic>
          <p:nvPicPr>
            <p:cNvPr id="2" name="Image 3">
              <a:extLst>
                <a:ext uri="{FF2B5EF4-FFF2-40B4-BE49-F238E27FC236}">
                  <a16:creationId xmlns:a16="http://schemas.microsoft.com/office/drawing/2014/main" id="{9807D1D1-7D5B-F8DF-56B2-F5BAE247E5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79" y="1170575"/>
              <a:ext cx="7587424" cy="4679609"/>
            </a:xfrm>
            <a:prstGeom prst="rect">
              <a:avLst/>
            </a:prstGeom>
            <a:noFill/>
          </p:spPr>
        </p:pic>
        <p:sp>
          <p:nvSpPr>
            <p:cNvPr id="5" name="TextBox 4">
              <a:extLst>
                <a:ext uri="{FF2B5EF4-FFF2-40B4-BE49-F238E27FC236}">
                  <a16:creationId xmlns:a16="http://schemas.microsoft.com/office/drawing/2014/main" id="{175CBEAD-75F2-BDDB-F042-1C01AC0ADCDD}"/>
                </a:ext>
              </a:extLst>
            </p:cNvPr>
            <p:cNvSpPr txBox="1"/>
            <p:nvPr/>
          </p:nvSpPr>
          <p:spPr>
            <a:xfrm>
              <a:off x="5304576" y="1012975"/>
              <a:ext cx="1695785" cy="307777"/>
            </a:xfrm>
            <a:prstGeom prst="rect">
              <a:avLst/>
            </a:prstGeom>
            <a:noFill/>
          </p:spPr>
          <p:txBody>
            <a:bodyPr wrap="none" rtlCol="0">
              <a:spAutoFit/>
            </a:bodyPr>
            <a:lstStyle/>
            <a:p>
              <a:r>
                <a:rPr lang="en-US" sz="1400" dirty="0">
                  <a:solidFill>
                    <a:srgbClr val="FF0000"/>
                  </a:solidFill>
                </a:rPr>
                <a:t>-140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cxnSp>
          <p:nvCxnSpPr>
            <p:cNvPr id="6" name="Straight Arrow Connector 5">
              <a:extLst>
                <a:ext uri="{FF2B5EF4-FFF2-40B4-BE49-F238E27FC236}">
                  <a16:creationId xmlns:a16="http://schemas.microsoft.com/office/drawing/2014/main" id="{9B2DCE29-F375-B278-81B1-5A983BAFFCD0}"/>
                </a:ext>
              </a:extLst>
            </p:cNvPr>
            <p:cNvCxnSpPr>
              <a:cxnSpLocks/>
            </p:cNvCxnSpPr>
            <p:nvPr/>
          </p:nvCxnSpPr>
          <p:spPr>
            <a:xfrm>
              <a:off x="2933208" y="2269582"/>
              <a:ext cx="778322"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2BB21040-1B8B-31FF-0C6B-9B4B9A49AC02}"/>
                </a:ext>
              </a:extLst>
            </p:cNvPr>
            <p:cNvSpPr txBox="1"/>
            <p:nvPr/>
          </p:nvSpPr>
          <p:spPr>
            <a:xfrm>
              <a:off x="931890" y="2093842"/>
              <a:ext cx="1695785" cy="307777"/>
            </a:xfrm>
            <a:prstGeom prst="rect">
              <a:avLst/>
            </a:prstGeom>
            <a:noFill/>
          </p:spPr>
          <p:txBody>
            <a:bodyPr wrap="none" rtlCol="0">
              <a:spAutoFit/>
            </a:bodyPr>
            <a:lstStyle/>
            <a:p>
              <a:r>
                <a:rPr lang="en-US" sz="1400" dirty="0">
                  <a:solidFill>
                    <a:srgbClr val="FF0000"/>
                  </a:solidFill>
                </a:rPr>
                <a:t>-153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sp>
          <p:nvSpPr>
            <p:cNvPr id="9" name="TextBox 8">
              <a:extLst>
                <a:ext uri="{FF2B5EF4-FFF2-40B4-BE49-F238E27FC236}">
                  <a16:creationId xmlns:a16="http://schemas.microsoft.com/office/drawing/2014/main" id="{B76781AB-0915-444F-FDBD-1B9FC8F6D2FE}"/>
                </a:ext>
              </a:extLst>
            </p:cNvPr>
            <p:cNvSpPr txBox="1"/>
            <p:nvPr/>
          </p:nvSpPr>
          <p:spPr>
            <a:xfrm>
              <a:off x="207587" y="3419567"/>
              <a:ext cx="2893869" cy="954107"/>
            </a:xfrm>
            <a:prstGeom prst="rect">
              <a:avLst/>
            </a:prstGeom>
            <a:noFill/>
          </p:spPr>
          <p:txBody>
            <a:bodyPr wrap="none" rtlCol="0">
              <a:spAutoFit/>
            </a:bodyPr>
            <a:lstStyle/>
            <a:p>
              <a:r>
                <a:rPr lang="en-US" sz="1400" dirty="0">
                  <a:solidFill>
                    <a:srgbClr val="FF0000"/>
                  </a:solidFill>
                </a:rPr>
                <a:t>Range of AM(R)S VDL-M2 protection:</a:t>
              </a:r>
            </a:p>
            <a:p>
              <a:r>
                <a:rPr lang="en-US" sz="1400" dirty="0">
                  <a:solidFill>
                    <a:srgbClr val="FF0000"/>
                  </a:solidFill>
                </a:rPr>
                <a:t>(-10 dB I/N) -167.8</a:t>
              </a:r>
            </a:p>
            <a:p>
              <a:r>
                <a:rPr lang="en-US" sz="1400" dirty="0">
                  <a:solidFill>
                    <a:srgbClr val="FF0000"/>
                  </a:solidFill>
                </a:rPr>
                <a:t>(-12 dB I/N) -169.8</a:t>
              </a:r>
            </a:p>
            <a:p>
              <a:r>
                <a:rPr lang="en-US" sz="1400" dirty="0">
                  <a:solidFill>
                    <a:srgbClr val="FF0000"/>
                  </a:solidFill>
                </a:rPr>
                <a:t>(-20 dB I/N) -177.8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cxnSp>
          <p:nvCxnSpPr>
            <p:cNvPr id="10" name="Straight Arrow Connector 9">
              <a:extLst>
                <a:ext uri="{FF2B5EF4-FFF2-40B4-BE49-F238E27FC236}">
                  <a16:creationId xmlns:a16="http://schemas.microsoft.com/office/drawing/2014/main" id="{F6CB950E-17C6-8022-2E37-76E9FB92AA4C}"/>
                </a:ext>
              </a:extLst>
            </p:cNvPr>
            <p:cNvCxnSpPr>
              <a:cxnSpLocks/>
            </p:cNvCxnSpPr>
            <p:nvPr/>
          </p:nvCxnSpPr>
          <p:spPr>
            <a:xfrm>
              <a:off x="3043917" y="3367660"/>
              <a:ext cx="0" cy="735981"/>
            </a:xfrm>
            <a:prstGeom prst="straightConnector1">
              <a:avLst/>
            </a:prstGeom>
            <a:ln w="190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sp>
        <p:nvSpPr>
          <p:cNvPr id="13" name="TextBox 12">
            <a:extLst>
              <a:ext uri="{FF2B5EF4-FFF2-40B4-BE49-F238E27FC236}">
                <a16:creationId xmlns:a16="http://schemas.microsoft.com/office/drawing/2014/main" id="{21C01216-3BA0-05F1-6FB3-8221A80103CB}"/>
              </a:ext>
            </a:extLst>
          </p:cNvPr>
          <p:cNvSpPr txBox="1"/>
          <p:nvPr/>
        </p:nvSpPr>
        <p:spPr>
          <a:xfrm>
            <a:off x="152400" y="5973737"/>
            <a:ext cx="7157224" cy="738664"/>
          </a:xfrm>
          <a:prstGeom prst="rect">
            <a:avLst/>
          </a:prstGeom>
          <a:noFill/>
        </p:spPr>
        <p:txBody>
          <a:bodyPr wrap="square">
            <a:spAutoFit/>
          </a:bodyPr>
          <a:lstStyle/>
          <a:p>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Note: per slide 8, </a:t>
            </a:r>
          </a:p>
          <a:p>
            <a:pPr marL="285750" indent="-285750">
              <a:buFont typeface="Arial" panose="020B0604020202020204" pitchFamily="34" charset="0"/>
              <a:buChar char="•"/>
            </a:pP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SOS protection is -165.8 (view 1) or -173.9 (Russia CPM view) </a:t>
            </a:r>
            <a:r>
              <a:rPr lang="en-US" sz="1400" dirty="0" err="1">
                <a:solidFill>
                  <a:srgbClr val="000000"/>
                </a:solidFill>
                <a:latin typeface="Arial" panose="020B0604020202020204"/>
                <a:ea typeface="Times New Roman" panose="02020603050405020304" pitchFamily="18" charset="0"/>
                <a:cs typeface="Times New Roman" panose="02020603050405020304" pitchFamily="18" charset="0"/>
              </a:rPr>
              <a:t>dBW</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/m</a:t>
            </a:r>
            <a:r>
              <a:rPr lang="en-US" sz="1400" baseline="30000" dirty="0">
                <a:solidFill>
                  <a:srgbClr val="000000"/>
                </a:solidFill>
                <a:latin typeface="Arial" panose="020B0604020202020204"/>
                <a:ea typeface="Times New Roman" panose="02020603050405020304" pitchFamily="18" charset="0"/>
                <a:cs typeface="Times New Roman" panose="02020603050405020304" pitchFamily="18" charset="0"/>
              </a:rPr>
              <a:t>2</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/4kHz</a:t>
            </a:r>
          </a:p>
          <a:p>
            <a:pPr marL="285750" indent="-285750">
              <a:buFont typeface="Arial" panose="020B0604020202020204" pitchFamily="34" charset="0"/>
              <a:buChar char="•"/>
            </a:pP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MSS protection is -159 </a:t>
            </a:r>
            <a:r>
              <a:rPr lang="en-US" sz="1400" dirty="0" err="1">
                <a:solidFill>
                  <a:srgbClr val="000000"/>
                </a:solidFill>
                <a:latin typeface="Arial" panose="020B0604020202020204"/>
                <a:ea typeface="Times New Roman" panose="02020603050405020304" pitchFamily="18" charset="0"/>
                <a:cs typeface="Times New Roman" panose="02020603050405020304" pitchFamily="18" charset="0"/>
              </a:rPr>
              <a:t>dBW</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/m</a:t>
            </a:r>
            <a:r>
              <a:rPr lang="en-US" sz="1400" baseline="30000" dirty="0">
                <a:solidFill>
                  <a:srgbClr val="000000"/>
                </a:solidFill>
                <a:latin typeface="Arial" panose="020B0604020202020204"/>
                <a:ea typeface="Times New Roman" panose="02020603050405020304" pitchFamily="18" charset="0"/>
                <a:cs typeface="Times New Roman" panose="02020603050405020304" pitchFamily="18" charset="0"/>
              </a:rPr>
              <a:t>2</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/4kHz</a:t>
            </a:r>
            <a:endParaRPr lang="en-US" sz="1400" dirty="0">
              <a:solidFill>
                <a:srgbClr val="000000"/>
              </a:solidFill>
              <a:latin typeface="Arial" panose="020B0604020202020204"/>
            </a:endParaRPr>
          </a:p>
        </p:txBody>
      </p:sp>
    </p:spTree>
    <p:extLst>
      <p:ext uri="{BB962C8B-B14F-4D97-AF65-F5344CB8AC3E}">
        <p14:creationId xmlns:p14="http://schemas.microsoft.com/office/powerpoint/2010/main" val="200027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04B78-18FE-2CFB-9B59-47C8BCD64158}"/>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14</a:t>
            </a:fld>
            <a:endParaRPr lang="en-US" dirty="0">
              <a:solidFill>
                <a:srgbClr val="000000"/>
              </a:solidFill>
              <a:latin typeface="Arial" panose="020B0604020202020204"/>
            </a:endParaRPr>
          </a:p>
        </p:txBody>
      </p:sp>
      <p:sp>
        <p:nvSpPr>
          <p:cNvPr id="3" name="Title 2">
            <a:extLst>
              <a:ext uri="{FF2B5EF4-FFF2-40B4-BE49-F238E27FC236}">
                <a16:creationId xmlns:a16="http://schemas.microsoft.com/office/drawing/2014/main" id="{B12E6EFE-628D-AB5C-B876-CD014FAE5C3A}"/>
              </a:ext>
            </a:extLst>
          </p:cNvPr>
          <p:cNvSpPr txBox="1">
            <a:spLocks/>
          </p:cNvSpPr>
          <p:nvPr/>
        </p:nvSpPr>
        <p:spPr>
          <a:xfrm>
            <a:off x="426720" y="152400"/>
            <a:ext cx="11338560"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E2641"/>
                </a:solidFill>
                <a:effectLst/>
                <a:uLnTx/>
                <a:uFillTx/>
                <a:latin typeface="Arial" panose="020B0604020202020204"/>
                <a:ea typeface="+mj-ea"/>
              </a:rPr>
              <a:t>Aircraft to AMS(R)S satellite – link budget</a:t>
            </a:r>
            <a:endParaRPr kumimoji="0" lang="en-US" sz="3200" b="1" i="0" u="none" strike="noStrike" kern="1200" cap="none" spc="0" normalizeH="0" baseline="0" noProof="0" dirty="0">
              <a:ln>
                <a:noFill/>
              </a:ln>
              <a:solidFill>
                <a:srgbClr val="0E2641"/>
              </a:solidFill>
              <a:effectLst/>
              <a:uLnTx/>
              <a:uFillTx/>
              <a:latin typeface="Arial" panose="020B0604020202020204"/>
              <a:ea typeface="+mj-ea"/>
            </a:endParaRPr>
          </a:p>
        </p:txBody>
      </p:sp>
      <p:sp>
        <p:nvSpPr>
          <p:cNvPr id="5" name="TextBox 4">
            <a:extLst>
              <a:ext uri="{FF2B5EF4-FFF2-40B4-BE49-F238E27FC236}">
                <a16:creationId xmlns:a16="http://schemas.microsoft.com/office/drawing/2014/main" id="{BE0C39FF-D453-A744-2351-8BD7722AB99D}"/>
              </a:ext>
            </a:extLst>
          </p:cNvPr>
          <p:cNvSpPr txBox="1"/>
          <p:nvPr/>
        </p:nvSpPr>
        <p:spPr>
          <a:xfrm>
            <a:off x="228600" y="1066800"/>
            <a:ext cx="3581400" cy="1733744"/>
          </a:xfrm>
          <a:prstGeom prst="rect">
            <a:avLst/>
          </a:prstGeom>
          <a:noFill/>
          <a:ln>
            <a:solidFill>
              <a:srgbClr val="335EAC"/>
            </a:solidFill>
          </a:ln>
        </p:spPr>
        <p:txBody>
          <a:bodyPr wrap="square">
            <a:spAutoFit/>
          </a:bodyPr>
          <a:lstStyle/>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Minimum AMS(R)S received PFD over elevation 20-70 degrees</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PFD = </a:t>
            </a:r>
            <a:r>
              <a:rPr kumimoji="0" lang="en-GB" sz="1800" b="0" i="0" u="none" strike="noStrike" kern="0" cap="none" spc="0" normalizeH="0" baseline="0" noProof="0" dirty="0">
                <a:ln>
                  <a:noFill/>
                </a:ln>
                <a:solidFill>
                  <a:srgbClr val="000000"/>
                </a:solidFill>
                <a:effectLst/>
                <a:highlight>
                  <a:srgbClr val="00FFFF"/>
                </a:highlight>
                <a:uLnTx/>
                <a:uFillTx/>
                <a:latin typeface="Times New Roman" panose="02020603050405020304" pitchFamily="18" charset="0"/>
                <a:ea typeface="Calibri" panose="020F0502020204030204" pitchFamily="34" charset="0"/>
                <a:cs typeface="Times New Roman" panose="02020603050405020304" pitchFamily="18" charset="0"/>
              </a:rPr>
              <a:t>−134.1 dB(W/(m</a:t>
            </a:r>
            <a:r>
              <a:rPr kumimoji="0" lang="en-GB" sz="1800" b="0" i="0" u="none" strike="noStrike" kern="0" cap="none" spc="0" normalizeH="0" baseline="30000" noProof="0" dirty="0">
                <a:ln>
                  <a:noFill/>
                </a:ln>
                <a:solidFill>
                  <a:srgbClr val="000000"/>
                </a:solidFill>
                <a:effectLst/>
                <a:highlight>
                  <a:srgbClr val="00FFFF"/>
                </a:highligh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GB" sz="1800" b="0" i="0" u="none" strike="noStrike" kern="0" cap="none" spc="0" normalizeH="0" baseline="0" noProof="0" dirty="0">
                <a:ln>
                  <a:noFill/>
                </a:ln>
                <a:solidFill>
                  <a:srgbClr val="000000"/>
                </a:solidFill>
                <a:effectLst/>
                <a:highlight>
                  <a:srgbClr val="00FFFF"/>
                </a:highlight>
                <a:uLnTx/>
                <a:uFillTx/>
                <a:latin typeface="Times New Roman" panose="02020603050405020304" pitchFamily="18" charset="0"/>
                <a:ea typeface="Calibri" panose="020F0502020204030204" pitchFamily="34" charset="0"/>
                <a:cs typeface="Times New Roman" panose="02020603050405020304" pitchFamily="18" charset="0"/>
              </a:rPr>
              <a:t> · 14 kHz))</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GB" sz="1800" b="1"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−139.5 </a:t>
            </a:r>
            <a:r>
              <a:rPr kumimoji="0" lang="en-GB" sz="18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dB(W/(m</a:t>
            </a:r>
            <a:r>
              <a:rPr kumimoji="0" lang="en-GB" sz="1800" b="0" i="0" u="none" strike="noStrike" kern="0" cap="none" spc="0" normalizeH="0" baseline="3000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GB" sz="18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 4 kHz))</a:t>
            </a:r>
          </a:p>
        </p:txBody>
      </p:sp>
      <p:sp>
        <p:nvSpPr>
          <p:cNvPr id="6" name="TextBox 5">
            <a:extLst>
              <a:ext uri="{FF2B5EF4-FFF2-40B4-BE49-F238E27FC236}">
                <a16:creationId xmlns:a16="http://schemas.microsoft.com/office/drawing/2014/main" id="{427DD190-67C3-A887-DC6C-503CD0EF6CE6}"/>
              </a:ext>
            </a:extLst>
          </p:cNvPr>
          <p:cNvSpPr txBox="1"/>
          <p:nvPr/>
        </p:nvSpPr>
        <p:spPr>
          <a:xfrm>
            <a:off x="228600" y="3124200"/>
            <a:ext cx="3581400" cy="2050048"/>
          </a:xfrm>
          <a:prstGeom prst="rect">
            <a:avLst/>
          </a:prstGeom>
          <a:noFill/>
          <a:ln>
            <a:solidFill>
              <a:srgbClr val="335EAC"/>
            </a:solidFill>
          </a:ln>
        </p:spPr>
        <p:txBody>
          <a:bodyPr wrap="square">
            <a:spAutoFit/>
          </a:bodyPr>
          <a:lstStyle/>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AMS(R)S protection level</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lang="en-GB"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Comparing</a:t>
            </a:r>
            <a:r>
              <a:rPr kumimoji="0" lang="en-GB" sz="18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adjacent band protection C/I = 15/20/</a:t>
            </a:r>
            <a:r>
              <a:rPr kumimoji="0" lang="en-GB" sz="1800" b="1"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30</a:t>
            </a:r>
            <a:r>
              <a:rPr kumimoji="0" lang="en-GB" sz="18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dB, AMS(R)S protection levels = </a:t>
            </a:r>
            <a:r>
              <a:rPr kumimoji="0" lang="en-GB" sz="1800" b="1"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-154.5/</a:t>
            </a:r>
            <a:r>
              <a:rPr lang="en-GB" b="1"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-159.5/-</a:t>
            </a:r>
            <a:r>
              <a:rPr kumimoji="0" lang="en-GB" sz="1800" b="1"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169.5 </a:t>
            </a:r>
            <a:r>
              <a:rPr kumimoji="0" lang="en-GB" sz="18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dB(W/(m</a:t>
            </a:r>
            <a:r>
              <a:rPr kumimoji="0" lang="en-GB" sz="1800" b="0" i="0" u="none" strike="noStrike" kern="0" cap="none" spc="0" normalizeH="0" baseline="3000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GB" sz="18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 4 kHz))</a:t>
            </a:r>
            <a:endParaRPr kumimoji="0" lang="en-US" sz="18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A2D80D79-7C17-7BC7-CC14-9271ACBECF6E}"/>
              </a:ext>
            </a:extLst>
          </p:cNvPr>
          <p:cNvSpPr/>
          <p:nvPr/>
        </p:nvSpPr>
        <p:spPr>
          <a:xfrm>
            <a:off x="8128591" y="4609214"/>
            <a:ext cx="467832" cy="212651"/>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4BA7DA9-1E88-7686-0938-C7CC76A59778}"/>
              </a:ext>
            </a:extLst>
          </p:cNvPr>
          <p:cNvSpPr/>
          <p:nvPr/>
        </p:nvSpPr>
        <p:spPr>
          <a:xfrm>
            <a:off x="8171121" y="6158676"/>
            <a:ext cx="2661684" cy="212651"/>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15768FA6-D26F-FEAC-870E-3FB65795620D}"/>
              </a:ext>
            </a:extLst>
          </p:cNvPr>
          <p:cNvSpPr txBox="1"/>
          <p:nvPr/>
        </p:nvSpPr>
        <p:spPr>
          <a:xfrm>
            <a:off x="152400" y="5276190"/>
            <a:ext cx="3657600" cy="1169551"/>
          </a:xfrm>
          <a:prstGeom prst="rect">
            <a:avLst/>
          </a:prstGeom>
          <a:noFill/>
        </p:spPr>
        <p:txBody>
          <a:bodyPr wrap="square">
            <a:spAutoFit/>
          </a:bodyPr>
          <a:lstStyle/>
          <a:p>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Note: adjacent-band AMS(R)S satellite protection criteria is not yet developed for this band. In general, C/I protection criteria is normally used in ITU-R to protect the satellite receiver. </a:t>
            </a:r>
            <a:endParaRPr lang="en-US" sz="1400" dirty="0">
              <a:solidFill>
                <a:srgbClr val="000000"/>
              </a:solidFill>
              <a:latin typeface="Arial" panose="020B0604020202020204"/>
            </a:endParaRPr>
          </a:p>
        </p:txBody>
      </p:sp>
      <p:pic>
        <p:nvPicPr>
          <p:cNvPr id="10" name="Picture 9">
            <a:extLst>
              <a:ext uri="{FF2B5EF4-FFF2-40B4-BE49-F238E27FC236}">
                <a16:creationId xmlns:a16="http://schemas.microsoft.com/office/drawing/2014/main" id="{0CFC60ED-5B27-AB10-D6A7-852D6E85E3E4}"/>
              </a:ext>
            </a:extLst>
          </p:cNvPr>
          <p:cNvPicPr>
            <a:picLocks noChangeAspect="1"/>
          </p:cNvPicPr>
          <p:nvPr/>
        </p:nvPicPr>
        <p:blipFill>
          <a:blip r:embed="rId3"/>
          <a:stretch>
            <a:fillRect/>
          </a:stretch>
        </p:blipFill>
        <p:spPr>
          <a:xfrm>
            <a:off x="3810000" y="1199459"/>
            <a:ext cx="8340501" cy="5567259"/>
          </a:xfrm>
          <a:prstGeom prst="rect">
            <a:avLst/>
          </a:prstGeom>
        </p:spPr>
      </p:pic>
      <p:sp>
        <p:nvSpPr>
          <p:cNvPr id="11" name="TextBox 10">
            <a:extLst>
              <a:ext uri="{FF2B5EF4-FFF2-40B4-BE49-F238E27FC236}">
                <a16:creationId xmlns:a16="http://schemas.microsoft.com/office/drawing/2014/main" id="{E4DDB0E0-9F2D-F10C-1274-ED171B39C5DB}"/>
              </a:ext>
            </a:extLst>
          </p:cNvPr>
          <p:cNvSpPr txBox="1"/>
          <p:nvPr/>
        </p:nvSpPr>
        <p:spPr>
          <a:xfrm>
            <a:off x="4156297" y="881043"/>
            <a:ext cx="7422559" cy="318416"/>
          </a:xfrm>
          <a:prstGeom prst="rect">
            <a:avLst/>
          </a:prstGeom>
          <a:noFill/>
        </p:spPr>
        <p:txBody>
          <a:bodyPr wrap="square">
            <a:spAutoFit/>
          </a:bodyPr>
          <a:lstStyle/>
          <a:p>
            <a:r>
              <a:rPr lang="en-US" sz="1400" dirty="0">
                <a:solidFill>
                  <a:srgbClr val="000000"/>
                </a:solidFill>
                <a:highlight>
                  <a:srgbClr val="00FF00"/>
                </a:highlight>
                <a:latin typeface="Arial" panose="020B0604020202020204"/>
                <a:cs typeface="Times New Roman" panose="02020603050405020304" pitchFamily="18" charset="0"/>
              </a:rPr>
              <a:t>Table 10 of doc 5B/731 Annex 9 (AI 1.7 Report): aircraft uplink to AMS(R)S for VDL-M2</a:t>
            </a:r>
            <a:endParaRPr lang="en-US" sz="1400" dirty="0">
              <a:solidFill>
                <a:srgbClr val="000000"/>
              </a:solidFill>
              <a:highlight>
                <a:srgbClr val="00FF00"/>
              </a:highlight>
              <a:latin typeface="Arial" panose="020B0604020202020204"/>
            </a:endParaRPr>
          </a:p>
        </p:txBody>
      </p:sp>
    </p:spTree>
    <p:extLst>
      <p:ext uri="{BB962C8B-B14F-4D97-AF65-F5344CB8AC3E}">
        <p14:creationId xmlns:p14="http://schemas.microsoft.com/office/powerpoint/2010/main" val="415518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DCD7F-74C5-4AB5-0BD6-CDC1BC460E74}"/>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15</a:t>
            </a:fld>
            <a:endParaRPr lang="en-US" dirty="0">
              <a:solidFill>
                <a:srgbClr val="000000"/>
              </a:solidFill>
              <a:latin typeface="Arial" panose="020B0604020202020204"/>
            </a:endParaRPr>
          </a:p>
        </p:txBody>
      </p:sp>
      <p:sp>
        <p:nvSpPr>
          <p:cNvPr id="3" name="Title 2">
            <a:extLst>
              <a:ext uri="{FF2B5EF4-FFF2-40B4-BE49-F238E27FC236}">
                <a16:creationId xmlns:a16="http://schemas.microsoft.com/office/drawing/2014/main" id="{2513D051-0018-8C86-4810-AE2CAFB51D94}"/>
              </a:ext>
            </a:extLst>
          </p:cNvPr>
          <p:cNvSpPr txBox="1">
            <a:spLocks/>
          </p:cNvSpPr>
          <p:nvPr/>
        </p:nvSpPr>
        <p:spPr>
          <a:xfrm>
            <a:off x="426720" y="26096"/>
            <a:ext cx="9631680"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0E2641"/>
                </a:solidFill>
                <a:effectLst/>
                <a:uLnTx/>
                <a:uFillTx/>
                <a:latin typeface="Arial" panose="020B0604020202020204"/>
                <a:ea typeface="+mj-ea"/>
              </a:rPr>
              <a:t>MetSat</a:t>
            </a:r>
            <a:r>
              <a:rPr kumimoji="0" lang="en-US" sz="3200" b="1" i="0" u="none" strike="noStrike" kern="1200" cap="none" spc="0" normalizeH="0" baseline="0" noProof="0" dirty="0">
                <a:ln>
                  <a:noFill/>
                </a:ln>
                <a:solidFill>
                  <a:srgbClr val="0E2641"/>
                </a:solidFill>
                <a:effectLst/>
                <a:uLnTx/>
                <a:uFillTx/>
                <a:latin typeface="Arial" panose="020B0604020202020204"/>
                <a:ea typeface="+mj-ea"/>
              </a:rPr>
              <a:t> emissions to AMS(R)S Satellite receiver</a:t>
            </a:r>
          </a:p>
        </p:txBody>
      </p:sp>
      <p:sp>
        <p:nvSpPr>
          <p:cNvPr id="4" name="TextBox 3">
            <a:extLst>
              <a:ext uri="{FF2B5EF4-FFF2-40B4-BE49-F238E27FC236}">
                <a16:creationId xmlns:a16="http://schemas.microsoft.com/office/drawing/2014/main" id="{00AF47BD-1E6A-7AF6-C1E2-85711020051A}"/>
              </a:ext>
            </a:extLst>
          </p:cNvPr>
          <p:cNvSpPr txBox="1"/>
          <p:nvPr/>
        </p:nvSpPr>
        <p:spPr>
          <a:xfrm>
            <a:off x="180113" y="5032329"/>
            <a:ext cx="6858000" cy="1600438"/>
          </a:xfrm>
          <a:prstGeom prst="rect">
            <a:avLst/>
          </a:prstGeom>
          <a:noFill/>
        </p:spPr>
        <p:txBody>
          <a:bodyPr wrap="square" rtlCol="0">
            <a:spAutoFit/>
          </a:bodyPr>
          <a:lstStyle/>
          <a:p>
            <a:r>
              <a:rPr lang="en-US" sz="1400" dirty="0">
                <a:solidFill>
                  <a:srgbClr val="000000"/>
                </a:solidFill>
                <a:latin typeface="Arial" panose="020B0604020202020204"/>
              </a:rPr>
              <a:t>Note 1: Per SM.1541, Annex 1, Appendix 1, Table 3 - The lesser of 116 log ( </a:t>
            </a:r>
            <a:r>
              <a:rPr lang="en-US" sz="1400" dirty="0" err="1">
                <a:solidFill>
                  <a:srgbClr val="000000"/>
                </a:solidFill>
                <a:latin typeface="Arial" panose="020B0604020202020204"/>
              </a:rPr>
              <a:t>fd</a:t>
            </a:r>
            <a:r>
              <a:rPr lang="en-US" sz="1400" dirty="0">
                <a:solidFill>
                  <a:srgbClr val="000000"/>
                </a:solidFill>
                <a:latin typeface="Arial" panose="020B0604020202020204"/>
              </a:rPr>
              <a:t>/6.1) dB, or 50 + 10 log (P) dB, or 70 </a:t>
            </a:r>
            <a:r>
              <a:rPr lang="en-US" sz="1400" dirty="0" err="1">
                <a:solidFill>
                  <a:srgbClr val="000000"/>
                </a:solidFill>
                <a:latin typeface="Arial" panose="020B0604020202020204"/>
              </a:rPr>
              <a:t>dB.</a:t>
            </a:r>
            <a:r>
              <a:rPr lang="en-US" sz="1400" dirty="0">
                <a:solidFill>
                  <a:srgbClr val="000000"/>
                </a:solidFill>
                <a:latin typeface="Arial" panose="020B0604020202020204"/>
              </a:rPr>
              <a:t> For 150 kHz channel, </a:t>
            </a:r>
            <a:r>
              <a:rPr lang="en-US" sz="1400" dirty="0" err="1">
                <a:solidFill>
                  <a:srgbClr val="000000"/>
                </a:solidFill>
                <a:latin typeface="Arial" panose="020B0604020202020204"/>
              </a:rPr>
              <a:t>fd</a:t>
            </a:r>
            <a:r>
              <a:rPr lang="en-US" sz="1400" dirty="0">
                <a:solidFill>
                  <a:srgbClr val="000000"/>
                </a:solidFill>
                <a:latin typeface="Arial" panose="020B0604020202020204"/>
              </a:rPr>
              <a:t> = 75 kHz, the lesser of </a:t>
            </a:r>
            <a:r>
              <a:rPr lang="en-US" sz="1400" dirty="0">
                <a:solidFill>
                  <a:srgbClr val="000000"/>
                </a:solidFill>
                <a:highlight>
                  <a:srgbClr val="00FFFF"/>
                </a:highlight>
                <a:latin typeface="Arial" panose="020B0604020202020204"/>
              </a:rPr>
              <a:t>116 log (75/6.1) = -126.4 dB</a:t>
            </a:r>
            <a:r>
              <a:rPr lang="en-US" sz="1400" dirty="0">
                <a:solidFill>
                  <a:srgbClr val="000000"/>
                </a:solidFill>
                <a:latin typeface="Arial" panose="020B0604020202020204"/>
              </a:rPr>
              <a:t> or </a:t>
            </a:r>
            <a:r>
              <a:rPr lang="en-US" sz="1400" dirty="0">
                <a:solidFill>
                  <a:srgbClr val="000000"/>
                </a:solidFill>
                <a:highlight>
                  <a:srgbClr val="00FFFF"/>
                </a:highlight>
                <a:latin typeface="Arial" panose="020B0604020202020204"/>
              </a:rPr>
              <a:t>50 + 5 = 55 dB</a:t>
            </a:r>
            <a:r>
              <a:rPr lang="en-US" sz="1400" dirty="0">
                <a:solidFill>
                  <a:srgbClr val="000000"/>
                </a:solidFill>
                <a:latin typeface="Arial" panose="020B0604020202020204"/>
              </a:rPr>
              <a:t> or </a:t>
            </a:r>
            <a:r>
              <a:rPr lang="en-US" sz="1400" dirty="0">
                <a:solidFill>
                  <a:srgbClr val="000000"/>
                </a:solidFill>
                <a:highlight>
                  <a:srgbClr val="00FFFF"/>
                </a:highlight>
                <a:latin typeface="Arial" panose="020B0604020202020204"/>
              </a:rPr>
              <a:t>70 </a:t>
            </a:r>
            <a:r>
              <a:rPr lang="en-US" sz="1400" dirty="0" err="1">
                <a:solidFill>
                  <a:srgbClr val="000000"/>
                </a:solidFill>
                <a:highlight>
                  <a:srgbClr val="00FFFF"/>
                </a:highlight>
                <a:latin typeface="Arial" panose="020B0604020202020204"/>
              </a:rPr>
              <a:t>dB</a:t>
            </a:r>
            <a:r>
              <a:rPr lang="en-US" sz="1400" dirty="0" err="1">
                <a:solidFill>
                  <a:srgbClr val="000000"/>
                </a:solidFill>
                <a:latin typeface="Arial" panose="020B0604020202020204"/>
              </a:rPr>
              <a:t>.</a:t>
            </a:r>
            <a:r>
              <a:rPr lang="en-US" sz="1400" dirty="0">
                <a:solidFill>
                  <a:srgbClr val="000000"/>
                </a:solidFill>
                <a:latin typeface="Arial" panose="020B0604020202020204"/>
              </a:rPr>
              <a:t>  Since AMS(R)S CSC is 50 kHz away from </a:t>
            </a:r>
            <a:r>
              <a:rPr lang="en-US" sz="1400" dirty="0" err="1">
                <a:solidFill>
                  <a:srgbClr val="000000"/>
                </a:solidFill>
                <a:latin typeface="Arial" panose="020B0604020202020204"/>
              </a:rPr>
              <a:t>MetSat</a:t>
            </a:r>
            <a:r>
              <a:rPr lang="en-US" sz="1400" dirty="0">
                <a:solidFill>
                  <a:srgbClr val="000000"/>
                </a:solidFill>
                <a:latin typeface="Arial" panose="020B0604020202020204"/>
              </a:rPr>
              <a:t> channel edge, </a:t>
            </a:r>
            <a:r>
              <a:rPr lang="en-US" sz="1400" dirty="0">
                <a:solidFill>
                  <a:srgbClr val="000000"/>
                </a:solidFill>
                <a:highlight>
                  <a:srgbClr val="00FFFF"/>
                </a:highlight>
                <a:latin typeface="Arial" panose="020B0604020202020204"/>
              </a:rPr>
              <a:t>OOB attenuation is more than 59 </a:t>
            </a:r>
            <a:r>
              <a:rPr lang="en-US" sz="1400" dirty="0" err="1">
                <a:solidFill>
                  <a:srgbClr val="000000"/>
                </a:solidFill>
                <a:highlight>
                  <a:srgbClr val="00FFFF"/>
                </a:highlight>
                <a:latin typeface="Arial" panose="020B0604020202020204"/>
              </a:rPr>
              <a:t>dB</a:t>
            </a:r>
            <a:r>
              <a:rPr lang="en-US" sz="1400" dirty="0" err="1">
                <a:solidFill>
                  <a:srgbClr val="000000"/>
                </a:solidFill>
                <a:latin typeface="Arial" panose="020B0604020202020204"/>
              </a:rPr>
              <a:t>.</a:t>
            </a:r>
            <a:endParaRPr lang="en-US" sz="1400" dirty="0">
              <a:solidFill>
                <a:srgbClr val="000000"/>
              </a:solidFill>
              <a:latin typeface="Arial" panose="020B0604020202020204"/>
            </a:endParaRPr>
          </a:p>
          <a:p>
            <a:r>
              <a:rPr lang="en-US" sz="1400" dirty="0">
                <a:solidFill>
                  <a:srgbClr val="000000"/>
                </a:solidFill>
                <a:latin typeface="Arial" panose="020B0604020202020204"/>
              </a:rPr>
              <a:t>Note 2: main beam (MB) to main beam RFI with 235 km min altitude separation. In reality, slant range should be much larger than min altitude separation for MB to MB RFI.</a:t>
            </a:r>
          </a:p>
        </p:txBody>
      </p:sp>
      <p:sp>
        <p:nvSpPr>
          <p:cNvPr id="5" name="TextBox 4">
            <a:extLst>
              <a:ext uri="{FF2B5EF4-FFF2-40B4-BE49-F238E27FC236}">
                <a16:creationId xmlns:a16="http://schemas.microsoft.com/office/drawing/2014/main" id="{7CB7DE9F-F0B8-5F34-95A9-BAFE2A16918D}"/>
              </a:ext>
            </a:extLst>
          </p:cNvPr>
          <p:cNvSpPr txBox="1"/>
          <p:nvPr/>
        </p:nvSpPr>
        <p:spPr>
          <a:xfrm>
            <a:off x="7284515" y="762000"/>
            <a:ext cx="4786792" cy="4423840"/>
          </a:xfrm>
          <a:prstGeom prst="rect">
            <a:avLst/>
          </a:prstGeom>
          <a:noFill/>
          <a:ln>
            <a:solidFill>
              <a:srgbClr val="335EAC"/>
            </a:solidFill>
          </a:ln>
        </p:spPr>
        <p:txBody>
          <a:bodyPr wrap="square">
            <a:spAutoFit/>
          </a:bodyPr>
          <a:lstStyle/>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sz="18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MetSat</a:t>
            </a:r>
            <a:r>
              <a:rPr kumimoji="0" lang="en-GB"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(s-E)</a:t>
            </a:r>
            <a:r>
              <a:rPr kumimoji="0" lang="en-GB" sz="180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 of studies in AI 1.7 report</a:t>
            </a:r>
            <a:endPar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inclination angle = 98.85</a:t>
            </a:r>
            <a:r>
              <a:rPr kumimoji="0" lang="en-GB" b="0" i="0" u="none" strike="noStrike" kern="0" cap="none" spc="0" normalizeH="0" baseline="3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a:t>
            </a:r>
            <a:endParaRPr kumimoji="0" lang="en-GB"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altitude = 835 km</a:t>
            </a: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number of satellites / plane = 2</a:t>
            </a: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Max power = 5 </a:t>
            </a:r>
            <a:r>
              <a:rPr lang="en-GB"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dBW</a:t>
            </a:r>
            <a:endPar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max antenna gain = 4 </a:t>
            </a:r>
            <a:r>
              <a:rPr kumimoji="0" lang="en-GB" sz="1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dBi</a:t>
            </a:r>
            <a:endPar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assigned bandwidth = 144 kHz</a:t>
            </a: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assigned frequencies = 137.1 / 137.9125 MHz </a:t>
            </a: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Peak EIRP power = </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dBW</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max power density = -42.6 </a:t>
            </a:r>
            <a:r>
              <a:rPr kumimoji="0" lang="en-GB" sz="1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dBW</a:t>
            </a:r>
            <a:r>
              <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/Hz</a:t>
            </a:r>
          </a:p>
          <a:p>
            <a:pPr marL="800100" marR="0" lvl="1" indent="-342900" defTabSz="914400" eaLnBrk="1" fontAlgn="base" latinLnBrk="0" hangingPunct="0">
              <a:lnSpc>
                <a:spcPct val="107000"/>
              </a:lnSpc>
              <a:spcBef>
                <a:spcPts val="600"/>
              </a:spcBef>
              <a:spcAft>
                <a:spcPts val="0"/>
              </a:spcAft>
              <a:buClrTx/>
              <a:buSzTx/>
              <a:buFont typeface="Symbol" panose="05050102010706020507" pitchFamily="18" charset="2"/>
              <a:buChar char=""/>
              <a:tabLst>
                <a:tab pos="720090" algn="l"/>
                <a:tab pos="1188085" algn="l"/>
                <a:tab pos="1440180" algn="l"/>
              </a:tabLst>
              <a:defRPr/>
            </a:pP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PFD on Earth = -136 </a:t>
            </a:r>
            <a:r>
              <a:rPr lang="en-GB"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dBW</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n-GB" kern="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GB"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kHz</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8B6C69D-ABFC-F95E-4796-81C8A327848E}"/>
              </a:ext>
            </a:extLst>
          </p:cNvPr>
          <p:cNvGraphicFramePr>
            <a:graphicFrameLocks noGrp="1"/>
          </p:cNvGraphicFramePr>
          <p:nvPr>
            <p:extLst>
              <p:ext uri="{D42A27DB-BD31-4B8C-83A1-F6EECF244321}">
                <p14:modId xmlns:p14="http://schemas.microsoft.com/office/powerpoint/2010/main" val="3439018451"/>
              </p:ext>
            </p:extLst>
          </p:nvPr>
        </p:nvGraphicFramePr>
        <p:xfrm>
          <a:off x="381000" y="586636"/>
          <a:ext cx="6781800" cy="4419598"/>
        </p:xfrm>
        <a:graphic>
          <a:graphicData uri="http://schemas.openxmlformats.org/drawingml/2006/table">
            <a:tbl>
              <a:tblPr/>
              <a:tblGrid>
                <a:gridCol w="4718774">
                  <a:extLst>
                    <a:ext uri="{9D8B030D-6E8A-4147-A177-3AD203B41FA5}">
                      <a16:colId xmlns:a16="http://schemas.microsoft.com/office/drawing/2014/main" val="3775215192"/>
                    </a:ext>
                  </a:extLst>
                </a:gridCol>
                <a:gridCol w="2063026">
                  <a:extLst>
                    <a:ext uri="{9D8B030D-6E8A-4147-A177-3AD203B41FA5}">
                      <a16:colId xmlns:a16="http://schemas.microsoft.com/office/drawing/2014/main" val="3513873289"/>
                    </a:ext>
                  </a:extLst>
                </a:gridCol>
              </a:tblGrid>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altitude, km</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835</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5715109"/>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center frequency, MHz</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137.1</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089069"/>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wavelength, m</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2.188</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2717084"/>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assigned bandwidth, kHz</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144</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4746199"/>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max EIRP, </a:t>
                      </a:r>
                      <a:r>
                        <a:rPr lang="en-US" sz="1400" b="0" i="0" u="none" strike="noStrike" dirty="0" err="1">
                          <a:solidFill>
                            <a:srgbClr val="000000"/>
                          </a:solidFill>
                          <a:effectLst/>
                          <a:latin typeface="+mn-lt"/>
                        </a:rPr>
                        <a:t>dBW</a:t>
                      </a:r>
                      <a:endParaRPr lang="en-US" sz="1400" b="0" i="0" u="none" strike="noStrike" dirty="0">
                        <a:solidFill>
                          <a:srgbClr val="000000"/>
                        </a:solidFill>
                        <a:effectLst/>
                        <a:latin typeface="+mn-lt"/>
                      </a:endParaRP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503402"/>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max power density, </a:t>
                      </a:r>
                      <a:r>
                        <a:rPr lang="en-US" sz="1400" b="0" i="0" u="none" strike="noStrike" dirty="0" err="1">
                          <a:solidFill>
                            <a:srgbClr val="000000"/>
                          </a:solidFill>
                          <a:effectLst/>
                          <a:latin typeface="+mn-lt"/>
                        </a:rPr>
                        <a:t>dBW</a:t>
                      </a:r>
                      <a:r>
                        <a:rPr lang="en-US" sz="1400" b="0" i="0" u="none" strike="noStrike" dirty="0">
                          <a:solidFill>
                            <a:srgbClr val="000000"/>
                          </a:solidFill>
                          <a:effectLst/>
                          <a:latin typeface="+mn-lt"/>
                        </a:rPr>
                        <a:t>/Hz</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-42.6</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874446"/>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OOB attenuation, dB</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-55 (note 1)</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226457"/>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pt-BR" sz="1400" b="0" i="0" u="none" strike="noStrike" dirty="0">
                          <a:solidFill>
                            <a:srgbClr val="000000"/>
                          </a:solidFill>
                          <a:effectLst/>
                          <a:latin typeface="+mn-lt"/>
                        </a:rPr>
                        <a:t>  AMS(R)S altitude, km</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600</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106268"/>
                  </a:ext>
                </a:extLst>
              </a:tr>
              <a:tr h="2915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AMS(R)S -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min separation, km</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highlight>
                            <a:srgbClr val="00FF00"/>
                          </a:highlight>
                          <a:latin typeface="+mn-lt"/>
                        </a:rPr>
                        <a:t>235</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1511658"/>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Path loss, </a:t>
                      </a:r>
                      <a:r>
                        <a:rPr lang="en-US" sz="1400" b="0" i="0" u="none" strike="noStrike" dirty="0" err="1">
                          <a:solidFill>
                            <a:srgbClr val="000000"/>
                          </a:solidFill>
                          <a:effectLst/>
                          <a:latin typeface="+mn-lt"/>
                        </a:rPr>
                        <a:t>Lp</a:t>
                      </a:r>
                      <a:r>
                        <a:rPr lang="en-US" sz="1400" b="0" i="0" u="none" strike="noStrike" dirty="0">
                          <a:solidFill>
                            <a:srgbClr val="000000"/>
                          </a:solidFill>
                          <a:effectLst/>
                          <a:latin typeface="+mn-lt"/>
                        </a:rPr>
                        <a:t> = (4*pi*R)^2,  dB*m</a:t>
                      </a:r>
                      <a:r>
                        <a:rPr lang="en-US" sz="1400" b="0" i="0" u="none" strike="noStrike" baseline="30000" dirty="0">
                          <a:solidFill>
                            <a:srgbClr val="000000"/>
                          </a:solidFill>
                          <a:effectLst/>
                          <a:latin typeface="+mn-lt"/>
                        </a:rPr>
                        <a:t>2</a:t>
                      </a:r>
                      <a:endParaRPr lang="en-US" sz="1400" b="0" i="0" u="none" strike="noStrike" dirty="0">
                        <a:solidFill>
                          <a:srgbClr val="000000"/>
                        </a:solidFill>
                        <a:effectLst/>
                        <a:latin typeface="+mn-lt"/>
                      </a:endParaRP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118.41</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916553"/>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Received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power density, </a:t>
                      </a:r>
                      <a:r>
                        <a:rPr lang="en-US" sz="1400" b="0" i="0" u="none" strike="noStrike" dirty="0" err="1">
                          <a:solidFill>
                            <a:srgbClr val="000000"/>
                          </a:solidFill>
                          <a:effectLst/>
                          <a:latin typeface="+mn-lt"/>
                        </a:rPr>
                        <a:t>dBW</a:t>
                      </a:r>
                      <a:r>
                        <a:rPr lang="en-US" sz="1400" b="0" i="0" u="none" strike="noStrike" dirty="0">
                          <a:solidFill>
                            <a:srgbClr val="000000"/>
                          </a:solidFill>
                          <a:effectLst/>
                          <a:latin typeface="+mn-lt"/>
                        </a:rPr>
                        <a:t>/m</a:t>
                      </a:r>
                      <a:r>
                        <a:rPr lang="en-US" sz="1400" b="0" i="0" u="none" strike="noStrike" baseline="30000" dirty="0">
                          <a:solidFill>
                            <a:srgbClr val="000000"/>
                          </a:solidFill>
                          <a:effectLst/>
                          <a:latin typeface="+mn-lt"/>
                        </a:rPr>
                        <a:t>2</a:t>
                      </a:r>
                      <a:r>
                        <a:rPr lang="en-US" sz="1400" b="0" i="0" u="none" strike="noStrike" dirty="0">
                          <a:solidFill>
                            <a:srgbClr val="000000"/>
                          </a:solidFill>
                          <a:effectLst/>
                          <a:latin typeface="+mn-lt"/>
                        </a:rPr>
                        <a:t>/Hz</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-216</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987706"/>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Received </a:t>
                      </a:r>
                      <a:r>
                        <a:rPr lang="en-US" sz="1400" b="0" i="0" u="none" strike="noStrike" dirty="0" err="1">
                          <a:solidFill>
                            <a:srgbClr val="000000"/>
                          </a:solidFill>
                          <a:effectLst/>
                          <a:latin typeface="+mn-lt"/>
                        </a:rPr>
                        <a:t>MetSat</a:t>
                      </a:r>
                      <a:r>
                        <a:rPr lang="en-US" sz="1400" b="0" i="0" u="none" strike="noStrike" dirty="0">
                          <a:solidFill>
                            <a:srgbClr val="000000"/>
                          </a:solidFill>
                          <a:effectLst/>
                          <a:latin typeface="+mn-lt"/>
                        </a:rPr>
                        <a:t> power density, </a:t>
                      </a:r>
                      <a:r>
                        <a:rPr lang="en-US" sz="1400" b="0" i="0" u="none" strike="noStrike" dirty="0" err="1">
                          <a:solidFill>
                            <a:srgbClr val="000000"/>
                          </a:solidFill>
                          <a:effectLst/>
                          <a:latin typeface="+mn-lt"/>
                        </a:rPr>
                        <a:t>dBW</a:t>
                      </a:r>
                      <a:r>
                        <a:rPr lang="en-US" sz="1400" b="0" i="0" u="none" strike="noStrike" dirty="0">
                          <a:solidFill>
                            <a:srgbClr val="000000"/>
                          </a:solidFill>
                          <a:effectLst/>
                          <a:latin typeface="+mn-lt"/>
                        </a:rPr>
                        <a:t>/m</a:t>
                      </a:r>
                      <a:r>
                        <a:rPr lang="en-US" sz="1400" b="0" i="0" u="none" strike="noStrike" baseline="30000" dirty="0">
                          <a:solidFill>
                            <a:srgbClr val="000000"/>
                          </a:solidFill>
                          <a:effectLst/>
                          <a:latin typeface="+mn-lt"/>
                        </a:rPr>
                        <a:t>2</a:t>
                      </a:r>
                      <a:r>
                        <a:rPr lang="en-US" sz="1400" b="0" i="0" u="none" strike="noStrike" dirty="0">
                          <a:solidFill>
                            <a:srgbClr val="000000"/>
                          </a:solidFill>
                          <a:effectLst/>
                          <a:latin typeface="+mn-lt"/>
                        </a:rPr>
                        <a:t>/4kHz</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-180</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112220"/>
                  </a:ext>
                </a:extLst>
              </a:tr>
              <a:tr h="3197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AMS(R)S protection level, </a:t>
                      </a:r>
                      <a:r>
                        <a:rPr lang="en-US" sz="1400" b="0" i="0" u="none" strike="noStrike" dirty="0" err="1">
                          <a:solidFill>
                            <a:srgbClr val="000000"/>
                          </a:solidFill>
                          <a:effectLst/>
                          <a:latin typeface="+mn-lt"/>
                        </a:rPr>
                        <a:t>dBW</a:t>
                      </a:r>
                      <a:r>
                        <a:rPr lang="en-US" sz="1400" b="0" i="0" u="none" strike="noStrike" dirty="0">
                          <a:solidFill>
                            <a:srgbClr val="000000"/>
                          </a:solidFill>
                          <a:effectLst/>
                          <a:latin typeface="+mn-lt"/>
                        </a:rPr>
                        <a:t>/m</a:t>
                      </a:r>
                      <a:r>
                        <a:rPr lang="en-US" sz="1400" b="0" i="0" u="none" strike="noStrike" baseline="30000" dirty="0">
                          <a:solidFill>
                            <a:srgbClr val="000000"/>
                          </a:solidFill>
                          <a:effectLst/>
                          <a:latin typeface="+mn-lt"/>
                        </a:rPr>
                        <a:t>2</a:t>
                      </a:r>
                      <a:r>
                        <a:rPr lang="en-US" sz="1400" b="0" i="0" u="none" strike="noStrike" dirty="0">
                          <a:solidFill>
                            <a:srgbClr val="000000"/>
                          </a:solidFill>
                          <a:effectLst/>
                          <a:latin typeface="+mn-lt"/>
                        </a:rPr>
                        <a:t>/4kHz (C/I = 15 / 20 / 30 dB)</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latin typeface="+mn-lt"/>
                        </a:rPr>
                        <a:t>-154.5 / -159.5 / -169.5</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422491"/>
                  </a:ext>
                </a:extLst>
              </a:tr>
              <a:tr h="2915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US" sz="1400" b="0" i="0" u="none" strike="noStrike" dirty="0">
                          <a:solidFill>
                            <a:srgbClr val="000000"/>
                          </a:solidFill>
                          <a:effectLst/>
                          <a:latin typeface="+mn-lt"/>
                        </a:rPr>
                        <a:t>  Exceedance, dB (note 2)</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400" b="0" i="0" u="none" strike="noStrike" dirty="0">
                          <a:solidFill>
                            <a:srgbClr val="000000"/>
                          </a:solidFill>
                          <a:effectLst/>
                          <a:highlight>
                            <a:srgbClr val="00FF00"/>
                          </a:highlight>
                          <a:latin typeface="+mn-lt"/>
                        </a:rPr>
                        <a:t>-25.5 / -20.5 / -10.5</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51556"/>
                  </a:ext>
                </a:extLst>
              </a:tr>
            </a:tbl>
          </a:graphicData>
        </a:graphic>
      </p:graphicFrame>
      <p:sp>
        <p:nvSpPr>
          <p:cNvPr id="7" name="TextBox 6">
            <a:extLst>
              <a:ext uri="{FF2B5EF4-FFF2-40B4-BE49-F238E27FC236}">
                <a16:creationId xmlns:a16="http://schemas.microsoft.com/office/drawing/2014/main" id="{87588F6E-52E4-ADE0-069B-9D998FBF5090}"/>
              </a:ext>
            </a:extLst>
          </p:cNvPr>
          <p:cNvSpPr txBox="1"/>
          <p:nvPr/>
        </p:nvSpPr>
        <p:spPr>
          <a:xfrm>
            <a:off x="7033680" y="5583621"/>
            <a:ext cx="5107709" cy="461665"/>
          </a:xfrm>
          <a:prstGeom prst="rect">
            <a:avLst/>
          </a:prstGeom>
          <a:noFill/>
        </p:spPr>
        <p:txBody>
          <a:bodyPr wrap="square">
            <a:spAutoFit/>
          </a:bodyPr>
          <a:lstStyle/>
          <a:p>
            <a:r>
              <a:rPr lang="en-US" sz="1200" b="1" dirty="0">
                <a:solidFill>
                  <a:srgbClr val="000000"/>
                </a:solidFill>
                <a:latin typeface="Arial" panose="020B0604020202020204"/>
                <a:cs typeface="Times New Roman" panose="02020603050405020304" pitchFamily="18" charset="0"/>
              </a:rPr>
              <a:t>ITU-R RA.769</a:t>
            </a:r>
            <a:r>
              <a:rPr lang="en-US" sz="1200" dirty="0">
                <a:solidFill>
                  <a:srgbClr val="000000"/>
                </a:solidFill>
                <a:latin typeface="Arial" panose="020B0604020202020204"/>
                <a:cs typeface="Times New Roman" panose="02020603050405020304" pitchFamily="18" charset="0"/>
              </a:rPr>
              <a:t>:  </a:t>
            </a:r>
            <a:r>
              <a:rPr lang="da-DK" sz="1200" dirty="0">
                <a:solidFill>
                  <a:srgbClr val="000000"/>
                </a:solidFill>
                <a:latin typeface="Arial" panose="020B0604020202020204"/>
                <a:cs typeface="Times New Roman" panose="02020603050405020304" pitchFamily="18" charset="0"/>
              </a:rPr>
              <a:t>-259 dBW/m</a:t>
            </a:r>
            <a:r>
              <a:rPr lang="da-DK" sz="1200" baseline="30000" dirty="0">
                <a:solidFill>
                  <a:srgbClr val="000000"/>
                </a:solidFill>
                <a:latin typeface="Arial" panose="020B0604020202020204"/>
                <a:cs typeface="Times New Roman" panose="02020603050405020304" pitchFamily="18" charset="0"/>
              </a:rPr>
              <a:t>2</a:t>
            </a:r>
            <a:r>
              <a:rPr lang="da-DK" sz="1200" dirty="0">
                <a:solidFill>
                  <a:srgbClr val="000000"/>
                </a:solidFill>
                <a:latin typeface="Arial" panose="020B0604020202020204"/>
                <a:cs typeface="Times New Roman" panose="02020603050405020304" pitchFamily="18" charset="0"/>
              </a:rPr>
              <a:t>/Hz </a:t>
            </a:r>
            <a:r>
              <a:rPr lang="da-DK" sz="1200" dirty="0">
                <a:solidFill>
                  <a:srgbClr val="000000"/>
                </a:solidFill>
                <a:highlight>
                  <a:srgbClr val="00FF00"/>
                </a:highlight>
                <a:latin typeface="Arial" panose="020B0604020202020204"/>
                <a:cs typeface="Times New Roman" panose="02020603050405020304" pitchFamily="18" charset="0"/>
              </a:rPr>
              <a:t>(</a:t>
            </a:r>
            <a:r>
              <a:rPr lang="da-DK" sz="1200" b="1" dirty="0">
                <a:solidFill>
                  <a:srgbClr val="000000"/>
                </a:solidFill>
                <a:highlight>
                  <a:srgbClr val="00FF00"/>
                </a:highlight>
                <a:latin typeface="Arial" panose="020B0604020202020204"/>
                <a:cs typeface="Times New Roman" panose="02020603050405020304" pitchFamily="18" charset="0"/>
              </a:rPr>
              <a:t>-223 dBW/m</a:t>
            </a:r>
            <a:r>
              <a:rPr lang="da-DK" sz="1200" b="1" baseline="30000" dirty="0">
                <a:solidFill>
                  <a:srgbClr val="000000"/>
                </a:solidFill>
                <a:highlight>
                  <a:srgbClr val="00FF00"/>
                </a:highlight>
                <a:latin typeface="Arial" panose="020B0604020202020204"/>
                <a:cs typeface="Times New Roman" panose="02020603050405020304" pitchFamily="18" charset="0"/>
              </a:rPr>
              <a:t>2</a:t>
            </a:r>
            <a:r>
              <a:rPr lang="da-DK" sz="1200" b="1" dirty="0">
                <a:solidFill>
                  <a:srgbClr val="000000"/>
                </a:solidFill>
                <a:highlight>
                  <a:srgbClr val="00FF00"/>
                </a:highlight>
                <a:latin typeface="Arial" panose="020B0604020202020204"/>
                <a:cs typeface="Times New Roman" panose="02020603050405020304" pitchFamily="18" charset="0"/>
              </a:rPr>
              <a:t>/4kHz</a:t>
            </a:r>
            <a:r>
              <a:rPr lang="da-DK" sz="1200" dirty="0">
                <a:solidFill>
                  <a:srgbClr val="000000"/>
                </a:solidFill>
                <a:highlight>
                  <a:srgbClr val="00FF00"/>
                </a:highlight>
                <a:latin typeface="Arial" panose="020B0604020202020204"/>
                <a:cs typeface="Times New Roman" panose="02020603050405020304" pitchFamily="18" charset="0"/>
              </a:rPr>
              <a:t>)</a:t>
            </a:r>
            <a:r>
              <a:rPr lang="da-DK" sz="1200" dirty="0">
                <a:solidFill>
                  <a:srgbClr val="000000"/>
                </a:solidFill>
                <a:latin typeface="Arial" panose="020B0604020202020204"/>
                <a:cs typeface="Times New Roman" panose="02020603050405020304" pitchFamily="18" charset="0"/>
              </a:rPr>
              <a:t> in 150-153 MHz</a:t>
            </a:r>
          </a:p>
          <a:p>
            <a:r>
              <a:rPr lang="da-DK" sz="1200" b="1" dirty="0">
                <a:solidFill>
                  <a:srgbClr val="000000"/>
                </a:solidFill>
                <a:latin typeface="Arial" panose="020B0604020202020204"/>
                <a:cs typeface="Times New Roman" panose="02020603050405020304" pitchFamily="18" charset="0"/>
              </a:rPr>
              <a:t>Res 739</a:t>
            </a:r>
            <a:r>
              <a:rPr lang="da-DK" sz="1200" dirty="0">
                <a:solidFill>
                  <a:srgbClr val="000000"/>
                </a:solidFill>
                <a:latin typeface="Arial" panose="020B0604020202020204"/>
                <a:cs typeface="Times New Roman" panose="02020603050405020304" pitchFamily="18" charset="0"/>
              </a:rPr>
              <a:t>:  </a:t>
            </a:r>
            <a:r>
              <a:rPr lang="en-US" sz="1200" dirty="0">
                <a:solidFill>
                  <a:srgbClr val="000000"/>
                </a:solidFill>
                <a:latin typeface="Arial" panose="020B0604020202020204"/>
                <a:cs typeface="Times New Roman" panose="02020603050405020304" pitchFamily="18" charset="0"/>
              </a:rPr>
              <a:t>-238 </a:t>
            </a:r>
            <a:r>
              <a:rPr lang="en-US" sz="1200" dirty="0" err="1">
                <a:solidFill>
                  <a:srgbClr val="000000"/>
                </a:solidFill>
                <a:latin typeface="Arial" panose="020B0604020202020204"/>
                <a:cs typeface="Times New Roman" panose="02020603050405020304" pitchFamily="18" charset="0"/>
              </a:rPr>
              <a:t>dBW</a:t>
            </a:r>
            <a:r>
              <a:rPr lang="en-US" sz="1200" dirty="0">
                <a:solidFill>
                  <a:srgbClr val="000000"/>
                </a:solidFill>
                <a:latin typeface="Arial" panose="020B0604020202020204"/>
                <a:cs typeface="Times New Roman" panose="02020603050405020304" pitchFamily="18" charset="0"/>
              </a:rPr>
              <a:t>/m</a:t>
            </a:r>
            <a:r>
              <a:rPr lang="en-US" sz="1200" baseline="30000" dirty="0">
                <a:solidFill>
                  <a:srgbClr val="000000"/>
                </a:solidFill>
                <a:latin typeface="Arial" panose="020B0604020202020204"/>
                <a:cs typeface="Times New Roman" panose="02020603050405020304" pitchFamily="18" charset="0"/>
              </a:rPr>
              <a:t>2</a:t>
            </a:r>
            <a:r>
              <a:rPr lang="en-US" sz="1200" dirty="0">
                <a:solidFill>
                  <a:srgbClr val="000000"/>
                </a:solidFill>
                <a:latin typeface="Arial" panose="020B0604020202020204"/>
                <a:cs typeface="Times New Roman" panose="02020603050405020304" pitchFamily="18" charset="0"/>
              </a:rPr>
              <a:t> in 2.95 MHz = </a:t>
            </a:r>
            <a:r>
              <a:rPr lang="en-US" sz="1200" b="1" dirty="0">
                <a:solidFill>
                  <a:srgbClr val="000000"/>
                </a:solidFill>
                <a:highlight>
                  <a:srgbClr val="00FF00"/>
                </a:highlight>
                <a:latin typeface="Arial" panose="020B0604020202020204"/>
                <a:cs typeface="Times New Roman" panose="02020603050405020304" pitchFamily="18" charset="0"/>
              </a:rPr>
              <a:t>-266.7 </a:t>
            </a:r>
            <a:r>
              <a:rPr kumimoji="0" lang="da-DK" sz="1200" b="1"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dBW/m</a:t>
            </a:r>
            <a:r>
              <a:rPr kumimoji="0" lang="da-DK" sz="1200" b="1" i="0" u="none" strike="noStrike" kern="1200" cap="none" spc="0" normalizeH="0" baseline="3000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2</a:t>
            </a:r>
            <a:r>
              <a:rPr kumimoji="0" lang="da-DK" sz="1200" b="1"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/4kHz</a:t>
            </a:r>
            <a:r>
              <a:rPr kumimoji="0" lang="da-DK" sz="12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 in RAS</a:t>
            </a:r>
            <a:endParaRPr lang="en-US" sz="1200" dirty="0">
              <a:solidFill>
                <a:srgbClr val="000000"/>
              </a:solidFill>
              <a:latin typeface="Arial" panose="020B0604020202020204"/>
            </a:endParaRPr>
          </a:p>
        </p:txBody>
      </p:sp>
    </p:spTree>
    <p:extLst>
      <p:ext uri="{BB962C8B-B14F-4D97-AF65-F5344CB8AC3E}">
        <p14:creationId xmlns:p14="http://schemas.microsoft.com/office/powerpoint/2010/main" val="206551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AB1113-A9D1-86A1-E99F-AD5AB0923C47}"/>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16</a:t>
            </a:fld>
            <a:endParaRPr lang="en-US" dirty="0">
              <a:solidFill>
                <a:srgbClr val="000000"/>
              </a:solidFill>
              <a:latin typeface="Arial" panose="020B0604020202020204"/>
            </a:endParaRPr>
          </a:p>
        </p:txBody>
      </p:sp>
      <p:sp>
        <p:nvSpPr>
          <p:cNvPr id="3" name="Title 2">
            <a:extLst>
              <a:ext uri="{FF2B5EF4-FFF2-40B4-BE49-F238E27FC236}">
                <a16:creationId xmlns:a16="http://schemas.microsoft.com/office/drawing/2014/main" id="{3A1AA905-9811-66DE-7869-440FA0632555}"/>
              </a:ext>
            </a:extLst>
          </p:cNvPr>
          <p:cNvSpPr txBox="1">
            <a:spLocks/>
          </p:cNvSpPr>
          <p:nvPr/>
        </p:nvSpPr>
        <p:spPr>
          <a:xfrm>
            <a:off x="426720" y="17386"/>
            <a:ext cx="11205576"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E2641"/>
                </a:solidFill>
                <a:effectLst/>
                <a:uLnTx/>
                <a:uFillTx/>
                <a:latin typeface="Arial" panose="020B0604020202020204"/>
                <a:ea typeface="+mj-ea"/>
              </a:rPr>
              <a:t>MSS &amp; SOS-SD emissions to AMS(R)S Satellite receiver</a:t>
            </a:r>
          </a:p>
        </p:txBody>
      </p:sp>
      <p:graphicFrame>
        <p:nvGraphicFramePr>
          <p:cNvPr id="4" name="Table 3">
            <a:extLst>
              <a:ext uri="{FF2B5EF4-FFF2-40B4-BE49-F238E27FC236}">
                <a16:creationId xmlns:a16="http://schemas.microsoft.com/office/drawing/2014/main" id="{D6EFBBC4-8022-AE0F-289E-2B1C0555F522}"/>
              </a:ext>
            </a:extLst>
          </p:cNvPr>
          <p:cNvGraphicFramePr>
            <a:graphicFrameLocks noGrp="1"/>
          </p:cNvGraphicFramePr>
          <p:nvPr>
            <p:extLst>
              <p:ext uri="{D42A27DB-BD31-4B8C-83A1-F6EECF244321}">
                <p14:modId xmlns:p14="http://schemas.microsoft.com/office/powerpoint/2010/main" val="2749171378"/>
              </p:ext>
            </p:extLst>
          </p:nvPr>
        </p:nvGraphicFramePr>
        <p:xfrm>
          <a:off x="526094" y="592383"/>
          <a:ext cx="11054218" cy="4136766"/>
        </p:xfrm>
        <a:graphic>
          <a:graphicData uri="http://schemas.openxmlformats.org/drawingml/2006/table">
            <a:tbl>
              <a:tblPr firstRow="1" firstCol="1" bandRow="1"/>
              <a:tblGrid>
                <a:gridCol w="4687328">
                  <a:extLst>
                    <a:ext uri="{9D8B030D-6E8A-4147-A177-3AD203B41FA5}">
                      <a16:colId xmlns:a16="http://schemas.microsoft.com/office/drawing/2014/main" val="3708815095"/>
                    </a:ext>
                  </a:extLst>
                </a:gridCol>
                <a:gridCol w="2138079">
                  <a:extLst>
                    <a:ext uri="{9D8B030D-6E8A-4147-A177-3AD203B41FA5}">
                      <a16:colId xmlns:a16="http://schemas.microsoft.com/office/drawing/2014/main" val="1375904317"/>
                    </a:ext>
                  </a:extLst>
                </a:gridCol>
                <a:gridCol w="2055845">
                  <a:extLst>
                    <a:ext uri="{9D8B030D-6E8A-4147-A177-3AD203B41FA5}">
                      <a16:colId xmlns:a16="http://schemas.microsoft.com/office/drawing/2014/main" val="3800537856"/>
                    </a:ext>
                  </a:extLst>
                </a:gridCol>
                <a:gridCol w="2172966">
                  <a:extLst>
                    <a:ext uri="{9D8B030D-6E8A-4147-A177-3AD203B41FA5}">
                      <a16:colId xmlns:a16="http://schemas.microsoft.com/office/drawing/2014/main" val="4222263475"/>
                    </a:ext>
                  </a:extLst>
                </a:gridCol>
              </a:tblGrid>
              <a:tr h="533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Parameters</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0">
                        <a:lnSpc>
                          <a:spcPct val="100000"/>
                        </a:lnSpc>
                        <a:spcBef>
                          <a:spcPts val="600"/>
                        </a:spcBef>
                        <a:spcAft>
                          <a:spcPts val="0"/>
                        </a:spcAft>
                        <a:buClrTx/>
                        <a:buSzTx/>
                        <a:buFontTx/>
                        <a:buNone/>
                        <a:tabLst>
                          <a:tab pos="720090" algn="l"/>
                          <a:tab pos="3060700" algn="ctr"/>
                          <a:tab pos="6120765" algn="r"/>
                          <a:tab pos="720090" algn="l"/>
                          <a:tab pos="1800225" algn="l"/>
                          <a:tab pos="3060700" algn="ctr"/>
                          <a:tab pos="4320540" algn="l"/>
                          <a:tab pos="4951095" algn="l"/>
                          <a:tab pos="6120765" algn="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MSS (s-E) (19.2/44 kHz) @ (137.015/137.0275 MHz)</a:t>
                      </a:r>
                      <a:endPar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MSS (s-E) (19.2/44 kHz) @ (137.015/137.0275 MHz)</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SOS-SD DL (25 kHz channel) @ 137.0375 MHz</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075051"/>
                  </a:ext>
                </a:extLst>
              </a:tr>
              <a:tr h="33904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Satellite altitude, km</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300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550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300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2037883"/>
                  </a:ext>
                </a:extLst>
              </a:tr>
              <a:tr h="35445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PFD on Earth’s surface, </a:t>
                      </a:r>
                      <a:r>
                        <a:rPr lang="en-GB" sz="1400" dirty="0" err="1">
                          <a:effectLst/>
                          <a:latin typeface="+mn-lt"/>
                          <a:ea typeface="Times New Roman" panose="02020603050405020304" pitchFamily="18" charset="0"/>
                          <a:cs typeface="Arial" panose="020B0604020202020204" pitchFamily="34" charset="0"/>
                        </a:rPr>
                        <a:t>dBW</a:t>
                      </a:r>
                      <a:r>
                        <a:rPr lang="en-GB" sz="1400" dirty="0">
                          <a:effectLst/>
                          <a:latin typeface="+mn-lt"/>
                          <a:ea typeface="Times New Roman" panose="02020603050405020304" pitchFamily="18" charset="0"/>
                          <a:cs typeface="Arial" panose="020B0604020202020204" pitchFamily="34" charset="0"/>
                        </a:rPr>
                        <a:t>/m</a:t>
                      </a:r>
                      <a:r>
                        <a:rPr lang="en-GB" sz="1400" baseline="30000" dirty="0">
                          <a:effectLst/>
                          <a:latin typeface="+mn-lt"/>
                          <a:ea typeface="Times New Roman" panose="02020603050405020304" pitchFamily="18" charset="0"/>
                          <a:cs typeface="Arial" panose="020B0604020202020204" pitchFamily="34" charset="0"/>
                        </a:rPr>
                        <a:t>2</a:t>
                      </a:r>
                      <a:r>
                        <a:rPr lang="en-GB" sz="1400" dirty="0">
                          <a:effectLst/>
                          <a:latin typeface="+mn-lt"/>
                          <a:ea typeface="Times New Roman" panose="02020603050405020304" pitchFamily="18" charset="0"/>
                          <a:cs typeface="Arial" panose="020B0604020202020204" pitchFamily="34" charset="0"/>
                        </a:rPr>
                        <a:t>/4 kHz</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-140 (per 5B/804: RR Appendix 5, Annex 1)</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FFFF00"/>
                          </a:highlight>
                          <a:latin typeface="+mn-lt"/>
                          <a:ea typeface="Times New Roman" panose="02020603050405020304" pitchFamily="18" charset="0"/>
                          <a:cs typeface="Arial" panose="020B0604020202020204" pitchFamily="34" charset="0"/>
                        </a:rPr>
                        <a:t>-131.2 (note 3)</a:t>
                      </a:r>
                      <a:endParaRPr lang="en-US" sz="1400" dirty="0">
                        <a:effectLst/>
                        <a:highlight>
                          <a:srgbClr val="FFFF00"/>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-140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609532"/>
                  </a:ext>
                </a:extLst>
              </a:tr>
              <a:tr h="33904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OOB attenuation at 136.975 MHz, dB</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70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70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70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938550"/>
                  </a:ext>
                </a:extLst>
              </a:tr>
              <a:tr h="33904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PFD at 136.975 MHz, </a:t>
                      </a:r>
                      <a:r>
                        <a:rPr lang="en-GB" sz="1400" dirty="0" err="1">
                          <a:effectLst/>
                          <a:latin typeface="+mn-lt"/>
                          <a:ea typeface="Times New Roman" panose="02020603050405020304" pitchFamily="18" charset="0"/>
                          <a:cs typeface="Arial" panose="020B0604020202020204" pitchFamily="34" charset="0"/>
                        </a:rPr>
                        <a:t>dBW</a:t>
                      </a:r>
                      <a:r>
                        <a:rPr lang="en-GB" sz="1400" dirty="0">
                          <a:effectLst/>
                          <a:latin typeface="+mn-lt"/>
                          <a:ea typeface="Times New Roman" panose="02020603050405020304" pitchFamily="18" charset="0"/>
                          <a:cs typeface="Arial" panose="020B0604020202020204" pitchFamily="34" charset="0"/>
                        </a:rPr>
                        <a:t>/m</a:t>
                      </a:r>
                      <a:r>
                        <a:rPr lang="en-GB" sz="1400" baseline="30000" dirty="0">
                          <a:effectLst/>
                          <a:latin typeface="+mn-lt"/>
                          <a:ea typeface="Times New Roman" panose="02020603050405020304" pitchFamily="18" charset="0"/>
                          <a:cs typeface="Arial" panose="020B0604020202020204" pitchFamily="34" charset="0"/>
                        </a:rPr>
                        <a:t>2</a:t>
                      </a:r>
                      <a:r>
                        <a:rPr lang="en-GB" sz="1400" dirty="0">
                          <a:effectLst/>
                          <a:latin typeface="+mn-lt"/>
                          <a:ea typeface="Times New Roman" panose="02020603050405020304" pitchFamily="18" charset="0"/>
                          <a:cs typeface="Arial" panose="020B0604020202020204" pitchFamily="34" charset="0"/>
                        </a:rPr>
                        <a:t>/4 kHz</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-210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-201.2</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-210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77830"/>
                  </a:ext>
                </a:extLst>
              </a:tr>
              <a:tr h="5334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Worst-case main beam</a:t>
                      </a:r>
                      <a:r>
                        <a:rPr lang="en-GB" sz="1400" dirty="0">
                          <a:effectLst/>
                          <a:latin typeface="+mn-lt"/>
                          <a:ea typeface="Times New Roman" panose="02020603050405020304" pitchFamily="18" charset="0"/>
                          <a:cs typeface="Arial" panose="020B0604020202020204" pitchFamily="34" charset="0"/>
                        </a:rPr>
                        <a:t> AMS(R)S protection level, </a:t>
                      </a:r>
                      <a:r>
                        <a:rPr lang="en-GB" sz="1400" dirty="0" err="1">
                          <a:effectLst/>
                          <a:latin typeface="+mn-lt"/>
                          <a:ea typeface="Times New Roman" panose="02020603050405020304" pitchFamily="18" charset="0"/>
                          <a:cs typeface="Arial" panose="020B0604020202020204" pitchFamily="34" charset="0"/>
                        </a:rPr>
                        <a:t>dBW</a:t>
                      </a:r>
                      <a:r>
                        <a:rPr lang="en-GB" sz="1400" dirty="0">
                          <a:effectLst/>
                          <a:latin typeface="+mn-lt"/>
                          <a:ea typeface="Times New Roman" panose="02020603050405020304" pitchFamily="18" charset="0"/>
                          <a:cs typeface="Arial" panose="020B0604020202020204" pitchFamily="34" charset="0"/>
                        </a:rPr>
                        <a:t>/m</a:t>
                      </a:r>
                      <a:r>
                        <a:rPr lang="en-GB" sz="1400" baseline="30000" dirty="0">
                          <a:effectLst/>
                          <a:latin typeface="+mn-lt"/>
                          <a:ea typeface="Times New Roman" panose="02020603050405020304" pitchFamily="18" charset="0"/>
                          <a:cs typeface="Arial" panose="020B0604020202020204" pitchFamily="34" charset="0"/>
                        </a:rPr>
                        <a:t>2</a:t>
                      </a:r>
                      <a:r>
                        <a:rPr lang="en-GB" sz="1400" dirty="0">
                          <a:effectLst/>
                          <a:latin typeface="+mn-lt"/>
                          <a:ea typeface="Times New Roman" panose="02020603050405020304" pitchFamily="18" charset="0"/>
                          <a:cs typeface="Arial" panose="020B0604020202020204" pitchFamily="34" charset="0"/>
                        </a:rPr>
                        <a:t>/4 kHz</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-154.5 / -159.5 / -169.5</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-154.5 / -159.5 / -169.5</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-154.5 / -159.5 / -169.5</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6843240"/>
                  </a:ext>
                </a:extLst>
              </a:tr>
              <a:tr h="32171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US" sz="1400" dirty="0">
                          <a:effectLst/>
                          <a:latin typeface="+mn-lt"/>
                          <a:ea typeface="Times New Roman" panose="02020603050405020304" pitchFamily="18" charset="0"/>
                          <a:cs typeface="Arial" panose="020B0604020202020204" pitchFamily="34" charset="0"/>
                        </a:rPr>
                        <a:t>PFD exceedance, dB  (Note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US" sz="1400" dirty="0">
                          <a:effectLst/>
                          <a:latin typeface="+mn-lt"/>
                          <a:ea typeface="Times New Roman" panose="02020603050405020304" pitchFamily="18" charset="0"/>
                          <a:cs typeface="Arial" panose="020B0604020202020204" pitchFamily="34" charset="0"/>
                        </a:rPr>
                        <a:t>-55.5 / -50.5 / -40.5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US" sz="1400" dirty="0">
                          <a:effectLst/>
                          <a:highlight>
                            <a:srgbClr val="FFFF00"/>
                          </a:highlight>
                          <a:latin typeface="+mn-lt"/>
                          <a:ea typeface="Times New Roman" panose="02020603050405020304" pitchFamily="18" charset="0"/>
                          <a:cs typeface="Arial" panose="020B0604020202020204" pitchFamily="34" charset="0"/>
                        </a:rPr>
                        <a:t>-46.7 / -41.7 / -31.7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US" sz="1400" dirty="0">
                          <a:effectLst/>
                          <a:latin typeface="+mn-lt"/>
                          <a:ea typeface="Times New Roman" panose="02020603050405020304" pitchFamily="18" charset="0"/>
                          <a:cs typeface="Arial" panose="020B0604020202020204" pitchFamily="34" charset="0"/>
                        </a:rPr>
                        <a:t>-55.5 / -50.5 / -40.5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715360"/>
                  </a:ext>
                </a:extLst>
              </a:tr>
              <a:tr h="31941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Required RFI separation, km  (Note 1)</a:t>
                      </a:r>
                      <a:endParaRPr lang="en-US" sz="1400" dirty="0">
                        <a:effectLst/>
                        <a:highlight>
                          <a:srgbClr val="00FF00"/>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0.5 / 0.88 / 2.8</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2.5 / 4.4 / 14.1</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0.5 / 0.88 / 2.8</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725945"/>
                  </a:ext>
                </a:extLst>
              </a:tr>
              <a:tr h="30688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AMS(R)S altitude, km</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600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600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latin typeface="+mn-lt"/>
                          <a:ea typeface="Times New Roman" panose="02020603050405020304" pitchFamily="18" charset="0"/>
                          <a:cs typeface="Arial" panose="020B0604020202020204" pitchFamily="34" charset="0"/>
                        </a:rPr>
                        <a:t>600</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9899423"/>
                  </a:ext>
                </a:extLst>
              </a:tr>
              <a:tr h="33904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Min altitude separation, km</a:t>
                      </a:r>
                      <a:endParaRPr lang="en-US" sz="1400" dirty="0">
                        <a:effectLst/>
                        <a:highlight>
                          <a:srgbClr val="00FF00"/>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300</a:t>
                      </a:r>
                      <a:endParaRPr lang="en-US" sz="1400" dirty="0">
                        <a:effectLst/>
                        <a:highlight>
                          <a:srgbClr val="00FF00"/>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50</a:t>
                      </a:r>
                      <a:endParaRPr lang="en-US" sz="1400" dirty="0">
                        <a:effectLst/>
                        <a:highlight>
                          <a:srgbClr val="00FF00"/>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00"/>
                          </a:highlight>
                          <a:latin typeface="+mn-lt"/>
                          <a:ea typeface="Times New Roman" panose="02020603050405020304" pitchFamily="18" charset="0"/>
                          <a:cs typeface="Arial" panose="020B0604020202020204" pitchFamily="34" charset="0"/>
                        </a:rPr>
                        <a:t>300 km</a:t>
                      </a:r>
                      <a:endParaRPr lang="en-US" sz="1400" dirty="0">
                        <a:effectLst/>
                        <a:highlight>
                          <a:srgbClr val="00FF00"/>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74307"/>
                  </a:ext>
                </a:extLst>
              </a:tr>
              <a:tr h="33904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FF"/>
                          </a:highlight>
                          <a:latin typeface="+mn-lt"/>
                          <a:ea typeface="Times New Roman" panose="02020603050405020304" pitchFamily="18" charset="0"/>
                          <a:cs typeface="Arial" panose="020B0604020202020204" pitchFamily="34" charset="0"/>
                        </a:rPr>
                        <a:t>Interference?  (Note 2)</a:t>
                      </a:r>
                      <a:endParaRPr lang="en-US" sz="1400" dirty="0">
                        <a:effectLst/>
                        <a:highlight>
                          <a:srgbClr val="00FFFF"/>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FF"/>
                          </a:highlight>
                          <a:latin typeface="+mn-lt"/>
                          <a:ea typeface="Times New Roman" panose="02020603050405020304" pitchFamily="18" charset="0"/>
                          <a:cs typeface="Arial" panose="020B0604020202020204" pitchFamily="34" charset="0"/>
                        </a:rPr>
                        <a:t>No</a:t>
                      </a:r>
                      <a:endParaRPr lang="en-US" sz="1400" dirty="0">
                        <a:effectLst/>
                        <a:highlight>
                          <a:srgbClr val="00FFFF"/>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FF"/>
                          </a:highlight>
                          <a:latin typeface="+mn-lt"/>
                          <a:ea typeface="Times New Roman" panose="02020603050405020304" pitchFamily="18" charset="0"/>
                          <a:cs typeface="Arial" panose="020B0604020202020204" pitchFamily="34" charset="0"/>
                        </a:rPr>
                        <a:t>No</a:t>
                      </a:r>
                      <a:endParaRPr lang="en-US" sz="1400" dirty="0">
                        <a:effectLst/>
                        <a:highlight>
                          <a:srgbClr val="00FFFF"/>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hangingPunct="0">
                        <a:spcBef>
                          <a:spcPts val="600"/>
                        </a:spcBef>
                        <a:spcAft>
                          <a:spcPts val="0"/>
                        </a:spcAft>
                        <a:tabLst>
                          <a:tab pos="720090" algn="l"/>
                          <a:tab pos="3060700" algn="ctr"/>
                          <a:tab pos="6120765" algn="r"/>
                          <a:tab pos="720090" algn="l"/>
                          <a:tab pos="1800225" algn="l"/>
                          <a:tab pos="3060700" algn="ctr"/>
                          <a:tab pos="4320540" algn="l"/>
                          <a:tab pos="4951095" algn="l"/>
                          <a:tab pos="6120765" algn="r"/>
                        </a:tabLst>
                      </a:pPr>
                      <a:r>
                        <a:rPr lang="en-GB" sz="1400" dirty="0">
                          <a:effectLst/>
                          <a:highlight>
                            <a:srgbClr val="00FFFF"/>
                          </a:highlight>
                          <a:latin typeface="+mn-lt"/>
                          <a:ea typeface="Times New Roman" panose="02020603050405020304" pitchFamily="18" charset="0"/>
                          <a:cs typeface="Arial" panose="020B0604020202020204" pitchFamily="34" charset="0"/>
                        </a:rPr>
                        <a:t>No</a:t>
                      </a:r>
                      <a:endParaRPr lang="en-US" sz="1400" dirty="0">
                        <a:effectLst/>
                        <a:highlight>
                          <a:srgbClr val="00FFFF"/>
                        </a:highlight>
                        <a:latin typeface="+mn-lt"/>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383464"/>
                  </a:ext>
                </a:extLst>
              </a:tr>
            </a:tbl>
          </a:graphicData>
        </a:graphic>
      </p:graphicFrame>
      <p:sp>
        <p:nvSpPr>
          <p:cNvPr id="6" name="TextBox 5">
            <a:extLst>
              <a:ext uri="{FF2B5EF4-FFF2-40B4-BE49-F238E27FC236}">
                <a16:creationId xmlns:a16="http://schemas.microsoft.com/office/drawing/2014/main" id="{DC7008EE-0AC7-D5E0-A6D5-6C2F7633923A}"/>
              </a:ext>
            </a:extLst>
          </p:cNvPr>
          <p:cNvSpPr txBox="1"/>
          <p:nvPr/>
        </p:nvSpPr>
        <p:spPr>
          <a:xfrm>
            <a:off x="493212" y="4780768"/>
            <a:ext cx="11205576" cy="1169551"/>
          </a:xfrm>
          <a:prstGeom prst="rect">
            <a:avLst/>
          </a:prstGeom>
          <a:noFill/>
        </p:spPr>
        <p:txBody>
          <a:bodyPr wrap="square" rtlCol="0">
            <a:spAutoFit/>
          </a:bodyPr>
          <a:lstStyle/>
          <a:p>
            <a:r>
              <a:rPr lang="en-US" sz="1400" dirty="0">
                <a:solidFill>
                  <a:srgbClr val="000000"/>
                </a:solidFill>
                <a:latin typeface="Arial" panose="020B0604020202020204"/>
              </a:rPr>
              <a:t>Note 1:  For every 6 dB higher, the distance is reduced by half. Hence, for MSS (s-E) case, the required RFI separation = 550 km / (2^(46.7/6)) = 2.5 km; 550 km / (2^(41.7/6)) = 4.4 km;  550 km / (2^(31.7/6)) = 14.1 km.</a:t>
            </a:r>
          </a:p>
          <a:p>
            <a:r>
              <a:rPr lang="en-US" sz="1400" dirty="0">
                <a:solidFill>
                  <a:srgbClr val="000000"/>
                </a:solidFill>
                <a:latin typeface="Arial" panose="020B0604020202020204"/>
              </a:rPr>
              <a:t>Note 2: no interference to AMS(R)S satellite receiver since minimum altitude separation is larger than the required RFI separation. In reality, slant range should be much larger than min altitude separation for MB to MB RFI.</a:t>
            </a:r>
          </a:p>
          <a:p>
            <a:r>
              <a:rPr lang="en-US" sz="1400" dirty="0">
                <a:solidFill>
                  <a:srgbClr val="000000"/>
                </a:solidFill>
                <a:highlight>
                  <a:srgbClr val="FFFF00"/>
                </a:highlight>
                <a:latin typeface="Arial" panose="020B0604020202020204"/>
              </a:rPr>
              <a:t>Note 3</a:t>
            </a:r>
            <a:r>
              <a:rPr lang="en-US" sz="1400" dirty="0">
                <a:solidFill>
                  <a:srgbClr val="000000"/>
                </a:solidFill>
                <a:latin typeface="Arial" panose="020B0604020202020204"/>
              </a:rPr>
              <a:t>: see slide 12 where </a:t>
            </a:r>
            <a:r>
              <a:rPr lang="en-US" sz="1400" dirty="0">
                <a:solidFill>
                  <a:srgbClr val="000000"/>
                </a:solidFill>
                <a:highlight>
                  <a:srgbClr val="FFFF00"/>
                </a:highlight>
                <a:latin typeface="Arial" panose="020B0604020202020204"/>
              </a:rPr>
              <a:t>PFD limit = -</a:t>
            </a:r>
            <a:r>
              <a:rPr lang="en-US" sz="1400" dirty="0">
                <a:solidFill>
                  <a:srgbClr val="000000"/>
                </a:solidFill>
                <a:highlight>
                  <a:srgbClr val="FFFF00"/>
                </a:highlight>
                <a:latin typeface="Arial" panose="020B0604020202020204" pitchFamily="34" charset="0"/>
                <a:cs typeface="Arial" panose="020B0604020202020204" pitchFamily="34" charset="0"/>
              </a:rPr>
              <a:t>125 </a:t>
            </a:r>
            <a:r>
              <a:rPr lang="en-GB" sz="1400"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dBW</a:t>
            </a:r>
            <a:r>
              <a:rPr lang="en-GB" sz="1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/m</a:t>
            </a:r>
            <a:r>
              <a:rPr lang="en-GB" sz="1400" baseline="300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2</a:t>
            </a:r>
            <a:r>
              <a:rPr lang="en-GB" sz="1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/4 kHz at 300 km or -131.2 </a:t>
            </a:r>
            <a:r>
              <a:rPr lang="en-GB" sz="1400"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dBW</a:t>
            </a:r>
            <a:r>
              <a:rPr lang="en-GB" sz="1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/m</a:t>
            </a:r>
            <a:r>
              <a:rPr lang="en-GB" sz="1400" baseline="300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2</a:t>
            </a:r>
            <a:r>
              <a:rPr lang="en-GB" sz="1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/4 kHz at 550 km</a:t>
            </a: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F74565-16C5-9819-842D-45FA0A630478}"/>
              </a:ext>
            </a:extLst>
          </p:cNvPr>
          <p:cNvSpPr txBox="1"/>
          <p:nvPr/>
        </p:nvSpPr>
        <p:spPr>
          <a:xfrm>
            <a:off x="570768" y="6428003"/>
            <a:ext cx="10730809" cy="276999"/>
          </a:xfrm>
          <a:prstGeom prst="rect">
            <a:avLst/>
          </a:prstGeom>
          <a:noFill/>
        </p:spPr>
        <p:txBody>
          <a:bodyPr wrap="square">
            <a:spAutoFit/>
          </a:bodyPr>
          <a:lstStyle/>
          <a:p>
            <a:r>
              <a:rPr lang="en-US" sz="1200" b="1" dirty="0">
                <a:solidFill>
                  <a:srgbClr val="000000"/>
                </a:solidFill>
                <a:latin typeface="Arial" panose="020B0604020202020204"/>
                <a:cs typeface="Times New Roman" panose="02020603050405020304" pitchFamily="18" charset="0"/>
              </a:rPr>
              <a:t>ITU-R RA.769</a:t>
            </a:r>
            <a:r>
              <a:rPr lang="en-US" sz="1200" dirty="0">
                <a:solidFill>
                  <a:srgbClr val="000000"/>
                </a:solidFill>
                <a:latin typeface="Arial" panose="020B0604020202020204"/>
                <a:cs typeface="Times New Roman" panose="02020603050405020304" pitchFamily="18" charset="0"/>
              </a:rPr>
              <a:t>:  </a:t>
            </a:r>
            <a:r>
              <a:rPr lang="da-DK" sz="1200" dirty="0">
                <a:solidFill>
                  <a:srgbClr val="000000"/>
                </a:solidFill>
                <a:latin typeface="Arial" panose="020B0604020202020204"/>
                <a:cs typeface="Times New Roman" panose="02020603050405020304" pitchFamily="18" charset="0"/>
              </a:rPr>
              <a:t>-259 dBW/m</a:t>
            </a:r>
            <a:r>
              <a:rPr lang="da-DK" sz="1200" baseline="30000" dirty="0">
                <a:solidFill>
                  <a:srgbClr val="000000"/>
                </a:solidFill>
                <a:latin typeface="Arial" panose="020B0604020202020204"/>
                <a:cs typeface="Times New Roman" panose="02020603050405020304" pitchFamily="18" charset="0"/>
              </a:rPr>
              <a:t>2</a:t>
            </a:r>
            <a:r>
              <a:rPr lang="da-DK" sz="1200" dirty="0">
                <a:solidFill>
                  <a:srgbClr val="000000"/>
                </a:solidFill>
                <a:latin typeface="Arial" panose="020B0604020202020204"/>
                <a:cs typeface="Times New Roman" panose="02020603050405020304" pitchFamily="18" charset="0"/>
              </a:rPr>
              <a:t>/Hz (</a:t>
            </a:r>
            <a:r>
              <a:rPr lang="da-DK" sz="1200" b="1" dirty="0">
                <a:solidFill>
                  <a:srgbClr val="000000"/>
                </a:solidFill>
                <a:latin typeface="Arial" panose="020B0604020202020204"/>
                <a:cs typeface="Times New Roman" panose="02020603050405020304" pitchFamily="18" charset="0"/>
              </a:rPr>
              <a:t>-223 dBW/m</a:t>
            </a:r>
            <a:r>
              <a:rPr lang="da-DK" sz="1200" b="1" baseline="30000" dirty="0">
                <a:solidFill>
                  <a:srgbClr val="000000"/>
                </a:solidFill>
                <a:latin typeface="Arial" panose="020B0604020202020204"/>
                <a:cs typeface="Times New Roman" panose="02020603050405020304" pitchFamily="18" charset="0"/>
              </a:rPr>
              <a:t>2</a:t>
            </a:r>
            <a:r>
              <a:rPr lang="da-DK" sz="1200" b="1" dirty="0">
                <a:solidFill>
                  <a:srgbClr val="000000"/>
                </a:solidFill>
                <a:latin typeface="Arial" panose="020B0604020202020204"/>
                <a:cs typeface="Times New Roman" panose="02020603050405020304" pitchFamily="18" charset="0"/>
              </a:rPr>
              <a:t>/4kHz</a:t>
            </a:r>
            <a:r>
              <a:rPr lang="da-DK" sz="1200" dirty="0">
                <a:solidFill>
                  <a:srgbClr val="000000"/>
                </a:solidFill>
                <a:latin typeface="Arial" panose="020B0604020202020204"/>
                <a:cs typeface="Times New Roman" panose="02020603050405020304" pitchFamily="18" charset="0"/>
              </a:rPr>
              <a:t>) in 150-153 MHz;   </a:t>
            </a:r>
            <a:r>
              <a:rPr lang="da-DK" sz="1200" b="1" dirty="0">
                <a:solidFill>
                  <a:srgbClr val="000000"/>
                </a:solidFill>
                <a:latin typeface="Arial" panose="020B0604020202020204"/>
                <a:cs typeface="Times New Roman" panose="02020603050405020304" pitchFamily="18" charset="0"/>
              </a:rPr>
              <a:t>Res 739</a:t>
            </a:r>
            <a:r>
              <a:rPr lang="da-DK" sz="1200" dirty="0">
                <a:solidFill>
                  <a:srgbClr val="000000"/>
                </a:solidFill>
                <a:latin typeface="Arial" panose="020B0604020202020204"/>
                <a:cs typeface="Times New Roman" panose="02020603050405020304" pitchFamily="18" charset="0"/>
              </a:rPr>
              <a:t>:  </a:t>
            </a:r>
            <a:r>
              <a:rPr lang="en-US" sz="1200" dirty="0">
                <a:solidFill>
                  <a:srgbClr val="000000"/>
                </a:solidFill>
                <a:latin typeface="Arial" panose="020B0604020202020204"/>
                <a:cs typeface="Times New Roman" panose="02020603050405020304" pitchFamily="18" charset="0"/>
              </a:rPr>
              <a:t>-238 </a:t>
            </a:r>
            <a:r>
              <a:rPr lang="en-US" sz="1200" dirty="0" err="1">
                <a:solidFill>
                  <a:srgbClr val="000000"/>
                </a:solidFill>
                <a:latin typeface="Arial" panose="020B0604020202020204"/>
                <a:cs typeface="Times New Roman" panose="02020603050405020304" pitchFamily="18" charset="0"/>
              </a:rPr>
              <a:t>dBW</a:t>
            </a:r>
            <a:r>
              <a:rPr lang="en-US" sz="1200" dirty="0">
                <a:solidFill>
                  <a:srgbClr val="000000"/>
                </a:solidFill>
                <a:latin typeface="Arial" panose="020B0604020202020204"/>
                <a:cs typeface="Times New Roman" panose="02020603050405020304" pitchFamily="18" charset="0"/>
              </a:rPr>
              <a:t>/m</a:t>
            </a:r>
            <a:r>
              <a:rPr lang="en-US" sz="1200" baseline="30000" dirty="0">
                <a:solidFill>
                  <a:srgbClr val="000000"/>
                </a:solidFill>
                <a:latin typeface="Arial" panose="020B0604020202020204"/>
                <a:cs typeface="Times New Roman" panose="02020603050405020304" pitchFamily="18" charset="0"/>
              </a:rPr>
              <a:t>2</a:t>
            </a:r>
            <a:r>
              <a:rPr lang="en-US" sz="1200" dirty="0">
                <a:solidFill>
                  <a:srgbClr val="000000"/>
                </a:solidFill>
                <a:latin typeface="Arial" panose="020B0604020202020204"/>
                <a:cs typeface="Times New Roman" panose="02020603050405020304" pitchFamily="18" charset="0"/>
              </a:rPr>
              <a:t> in 2.95 MHz = </a:t>
            </a:r>
            <a:r>
              <a:rPr lang="en-US" sz="1200" b="1" dirty="0">
                <a:solidFill>
                  <a:srgbClr val="000000"/>
                </a:solidFill>
                <a:latin typeface="Arial" panose="020B0604020202020204"/>
                <a:cs typeface="Times New Roman" panose="02020603050405020304" pitchFamily="18" charset="0"/>
              </a:rPr>
              <a:t>-266.7 </a:t>
            </a:r>
            <a:r>
              <a:rPr kumimoji="0" lang="da-DK" sz="12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dBW/m</a:t>
            </a:r>
            <a:r>
              <a:rPr kumimoji="0" lang="da-DK" sz="1200" b="1" i="0" u="none" strike="noStrike" kern="1200" cap="none" spc="0" normalizeH="0" baseline="30000" noProof="0" dirty="0">
                <a:ln>
                  <a:noFill/>
                </a:ln>
                <a:solidFill>
                  <a:srgbClr val="000000"/>
                </a:solidFill>
                <a:effectLst/>
                <a:uLnTx/>
                <a:uFillTx/>
                <a:latin typeface="Arial" panose="020B0604020202020204"/>
                <a:ea typeface="+mn-ea"/>
                <a:cs typeface="Times New Roman" panose="02020603050405020304" pitchFamily="18" charset="0"/>
              </a:rPr>
              <a:t>2</a:t>
            </a:r>
            <a:r>
              <a:rPr kumimoji="0" lang="da-DK" sz="1200" b="1"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/4kHz</a:t>
            </a:r>
            <a:r>
              <a:rPr kumimoji="0" lang="da-DK" sz="12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 in RAS</a:t>
            </a:r>
            <a:endParaRPr lang="en-US" sz="1200" dirty="0">
              <a:solidFill>
                <a:srgbClr val="000000"/>
              </a:solidFill>
              <a:latin typeface="Arial" panose="020B0604020202020204"/>
            </a:endParaRPr>
          </a:p>
        </p:txBody>
      </p:sp>
    </p:spTree>
    <p:extLst>
      <p:ext uri="{BB962C8B-B14F-4D97-AF65-F5344CB8AC3E}">
        <p14:creationId xmlns:p14="http://schemas.microsoft.com/office/powerpoint/2010/main" val="336554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ADB809-3219-389B-D64B-4B7627C7E15A}"/>
              </a:ext>
            </a:extLst>
          </p:cNvPr>
          <p:cNvSpPr txBox="1"/>
          <p:nvPr/>
        </p:nvSpPr>
        <p:spPr>
          <a:xfrm>
            <a:off x="422691" y="884546"/>
            <a:ext cx="10863991" cy="3046988"/>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OOB emissions used in some of the WRC-23 A1.7 studies would interfere with adjacent-channels of services in 137-138 MHz band, as well as with adjacent-band terrestrial AM(R)S VDL-M2 at 136.975 MHz, so we know the systems operating on both sides of 137 MHz perform better than the generic ITU-R SM.1541 recommendation.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band 137-138 MHz is shared by 4 space services (SOS, </a:t>
            </a:r>
            <a:r>
              <a:rPr lang="en-US" sz="1600" dirty="0" err="1">
                <a:latin typeface="Arial" panose="020B0604020202020204" pitchFamily="34" charset="0"/>
                <a:cs typeface="Arial" panose="020B0604020202020204" pitchFamily="34" charset="0"/>
              </a:rPr>
              <a:t>MetSat</a:t>
            </a:r>
            <a:r>
              <a:rPr lang="en-US" sz="1600" dirty="0">
                <a:latin typeface="Arial" panose="020B0604020202020204" pitchFamily="34" charset="0"/>
                <a:cs typeface="Arial" panose="020B0604020202020204" pitchFamily="34" charset="0"/>
              </a:rPr>
              <a:t>, MSS, and SRS) (space-to-Earth) operating in channel assignments with the proposed 3 very large constellations (each constellation of 300+ satellites) for SOS, MSS, and </a:t>
            </a:r>
            <a:r>
              <a:rPr lang="en-US" sz="1600" dirty="0" err="1">
                <a:latin typeface="Arial" panose="020B0604020202020204" pitchFamily="34" charset="0"/>
                <a:cs typeface="Arial" panose="020B0604020202020204" pitchFamily="34" charset="0"/>
              </a:rPr>
              <a:t>MetSat</a:t>
            </a:r>
            <a:r>
              <a:rPr lang="en-US" sz="1600" dirty="0">
                <a:latin typeface="Arial" panose="020B0604020202020204" pitchFamily="34" charset="0"/>
                <a:cs typeface="Arial" panose="020B0604020202020204" pitchFamily="34" charset="0"/>
              </a:rPr>
              <a:t>. Rec ITU-R SM.1541 </a:t>
            </a:r>
            <a:r>
              <a:rPr lang="en-US" sz="1600" b="1" i="1" dirty="0">
                <a:latin typeface="Arial" panose="020B0604020202020204" pitchFamily="34" charset="0"/>
                <a:cs typeface="Arial" panose="020B0604020202020204" pitchFamily="34" charset="0"/>
              </a:rPr>
              <a:t>recommends 3</a:t>
            </a:r>
            <a:r>
              <a:rPr lang="en-US" sz="1600" dirty="0">
                <a:latin typeface="Arial" panose="020B0604020202020204" pitchFamily="34" charset="0"/>
                <a:cs typeface="Arial" panose="020B0604020202020204" pitchFamily="34" charset="0"/>
              </a:rPr>
              <a:t> provides guidance for adjacent-channel OOB attenuation in Annex 1, where an example of adjacent-channel OOB attenuation is in Annex 1, appendix 1.</a:t>
            </a:r>
          </a:p>
          <a:p>
            <a:pPr marL="285750" indent="-285750">
              <a:buFont typeface="Arial" panose="020B0604020202020204" pitchFamily="34" charset="0"/>
              <a:buChar char="•"/>
            </a:pPr>
            <a:r>
              <a:rPr lang="en-US" sz="1600" dirty="0">
                <a:highlight>
                  <a:srgbClr val="00FF00"/>
                </a:highlight>
                <a:latin typeface="Arial" panose="020B0604020202020204" pitchFamily="34" charset="0"/>
                <a:cs typeface="Arial" panose="020B0604020202020204" pitchFamily="34" charset="0"/>
              </a:rPr>
              <a:t>When using the guidance for adjacent-channel OOB attenuation (SM.1541, Annex 1, Appendix 1) together with RAS protection limits in 150.05-153 MHz band (required for MSS and only taken into consideration by SRS, </a:t>
            </a:r>
            <a:r>
              <a:rPr lang="en-US" sz="1600" dirty="0" err="1">
                <a:highlight>
                  <a:srgbClr val="00FF00"/>
                </a:highlight>
                <a:latin typeface="Arial" panose="020B0604020202020204" pitchFamily="34" charset="0"/>
                <a:cs typeface="Arial" panose="020B0604020202020204" pitchFamily="34" charset="0"/>
              </a:rPr>
              <a:t>MetSat</a:t>
            </a:r>
            <a:r>
              <a:rPr lang="en-US" sz="1600" dirty="0">
                <a:highlight>
                  <a:srgbClr val="00FF00"/>
                </a:highlight>
                <a:latin typeface="Arial" panose="020B0604020202020204" pitchFamily="34" charset="0"/>
                <a:cs typeface="Arial" panose="020B0604020202020204" pitchFamily="34" charset="0"/>
              </a:rPr>
              <a:t>, and SOS), the adjacent-band interference of services in 137-138 MHz band will not exceed the various protection levels proposed for the AMS(R)S SS receiver (with C/I = 15 / 20 / 30 dB)</a:t>
            </a:r>
            <a:r>
              <a:rPr lang="en-US" sz="1600" dirty="0">
                <a:latin typeface="Arial" panose="020B0604020202020204" pitchFamily="34" charset="0"/>
                <a:cs typeface="Arial" panose="020B0604020202020204" pitchFamily="34" charset="0"/>
              </a:rPr>
              <a:t>. No changes to the ITU-R Recommendations are needed for compatibility.</a:t>
            </a:r>
          </a:p>
        </p:txBody>
      </p:sp>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37139"/>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noProof="0" dirty="0">
                <a:solidFill>
                  <a:srgbClr val="0E2641"/>
                </a:solidFill>
                <a:latin typeface="Arial" panose="020B0604020202020204"/>
              </a:rPr>
              <a:t>Summary</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sp>
        <p:nvSpPr>
          <p:cNvPr id="2" name="TextBox 1">
            <a:extLst>
              <a:ext uri="{FF2B5EF4-FFF2-40B4-BE49-F238E27FC236}">
                <a16:creationId xmlns:a16="http://schemas.microsoft.com/office/drawing/2014/main" id="{C0AD8747-DE55-47E7-8D7D-4B1B00447A9A}"/>
              </a:ext>
            </a:extLst>
          </p:cNvPr>
          <p:cNvSpPr txBox="1"/>
          <p:nvPr/>
        </p:nvSpPr>
        <p:spPr>
          <a:xfrm>
            <a:off x="9805946" y="117544"/>
            <a:ext cx="2590138" cy="646331"/>
          </a:xfrm>
          <a:prstGeom prst="rect">
            <a:avLst/>
          </a:prstGeom>
          <a:noFill/>
        </p:spPr>
        <p:txBody>
          <a:bodyPr wrap="square">
            <a:spAutoFit/>
          </a:bodyPr>
          <a:lstStyle/>
          <a:p>
            <a:r>
              <a:rPr lang="en-CA" dirty="0"/>
              <a:t>FSMP-WG/17-WP/09</a:t>
            </a:r>
          </a:p>
          <a:p>
            <a:r>
              <a:rPr lang="en-CA" dirty="0"/>
              <a:t>2023-08-30</a:t>
            </a:r>
          </a:p>
        </p:txBody>
      </p:sp>
    </p:spTree>
    <p:extLst>
      <p:ext uri="{BB962C8B-B14F-4D97-AF65-F5344CB8AC3E}">
        <p14:creationId xmlns:p14="http://schemas.microsoft.com/office/powerpoint/2010/main" val="42302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BLUF: Bottom Line Up Front</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sp>
        <p:nvSpPr>
          <p:cNvPr id="3" name="Content Placeholder 2"/>
          <p:cNvSpPr>
            <a:spLocks noGrp="1"/>
          </p:cNvSpPr>
          <p:nvPr>
            <p:ph idx="1"/>
          </p:nvPr>
        </p:nvSpPr>
        <p:spPr>
          <a:xfrm>
            <a:off x="838200" y="861306"/>
            <a:ext cx="10515600" cy="5315657"/>
          </a:xfrm>
        </p:spPr>
        <p:txBody>
          <a:bodyPr>
            <a:normAutofit/>
          </a:bodyPr>
          <a:lstStyle/>
          <a:p>
            <a:pPr marL="0" indent="0">
              <a:buNone/>
            </a:pPr>
            <a:r>
              <a:rPr lang="en-US" sz="2400" dirty="0"/>
              <a:t>Reverse link studies have used assumptions to show unacceptable interference to the AMS(R)S Space Station receiver using ITU-R Recommendations; however, using those same emission characteristics would result in unacceptable interference to the AM(R)S aircraft receiver.</a:t>
            </a:r>
          </a:p>
          <a:p>
            <a:r>
              <a:rPr lang="en-US" sz="2400" dirty="0"/>
              <a:t>We know the AM(R)S is not being interfered with today, so the out-of-band (OOB) emissions assumptions used in the AI 1.7 WRC-23 studies may not reflect what really operates</a:t>
            </a:r>
          </a:p>
          <a:p>
            <a:r>
              <a:rPr lang="en-US" sz="2400" dirty="0"/>
              <a:t> The systems operating on both sides of the 137 MHz frequency perform better than the generic ITU-R Recommendations for OOB emissions</a:t>
            </a:r>
          </a:p>
          <a:p>
            <a:pPr lvl="1"/>
            <a:r>
              <a:rPr lang="en-US" dirty="0"/>
              <a:t>ITU-R Recommendations include adjacent-channel OOB emissions that are better than the generic recommendation</a:t>
            </a:r>
          </a:p>
          <a:p>
            <a:r>
              <a:rPr lang="en-US" sz="2400" dirty="0"/>
              <a:t>This presentation only discusses the assumptions used in ITU-R WP5B studies and FSMP inputs and does not suggest a regulatory course of action for WRC-23 Agenda Item 1.7 or any changes to ITU-R documents.</a:t>
            </a:r>
          </a:p>
        </p:txBody>
      </p:sp>
    </p:spTree>
    <p:extLst>
      <p:ext uri="{BB962C8B-B14F-4D97-AF65-F5344CB8AC3E}">
        <p14:creationId xmlns:p14="http://schemas.microsoft.com/office/powerpoint/2010/main" val="403338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2F3519C6-28CA-CB2F-9C24-2B6A4AE79D26}"/>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3</a:t>
            </a:fld>
            <a:endParaRPr lang="en-US" dirty="0">
              <a:solidFill>
                <a:srgbClr val="000000"/>
              </a:solidFill>
              <a:latin typeface="Arial" panose="020B0604020202020204"/>
            </a:endParaRPr>
          </a:p>
        </p:txBody>
      </p:sp>
      <p:sp>
        <p:nvSpPr>
          <p:cNvPr id="4" name="Title 11">
            <a:extLst>
              <a:ext uri="{FF2B5EF4-FFF2-40B4-BE49-F238E27FC236}">
                <a16:creationId xmlns:a16="http://schemas.microsoft.com/office/drawing/2014/main" id="{592ACD9E-81F7-B279-6DAF-8A1A463A8DF5}"/>
              </a:ext>
            </a:extLst>
          </p:cNvPr>
          <p:cNvSpPr txBox="1">
            <a:spLocks/>
          </p:cNvSpPr>
          <p:nvPr/>
        </p:nvSpPr>
        <p:spPr>
          <a:xfrm>
            <a:off x="426720" y="12824"/>
            <a:ext cx="11338560"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E2641"/>
                </a:solidFill>
                <a:effectLst/>
                <a:uLnTx/>
                <a:uFillTx/>
                <a:latin typeface="Arial" panose="020B0604020202020204"/>
                <a:ea typeface="+mj-ea"/>
              </a:rPr>
              <a:t>Radio Regulations – Allocation</a:t>
            </a:r>
          </a:p>
        </p:txBody>
      </p:sp>
      <p:pic>
        <p:nvPicPr>
          <p:cNvPr id="11" name="Picture 10">
            <a:extLst>
              <a:ext uri="{FF2B5EF4-FFF2-40B4-BE49-F238E27FC236}">
                <a16:creationId xmlns:a16="http://schemas.microsoft.com/office/drawing/2014/main" id="{2566C10B-3E6B-528B-267C-7134487D5B39}"/>
              </a:ext>
            </a:extLst>
          </p:cNvPr>
          <p:cNvPicPr>
            <a:picLocks noChangeAspect="1"/>
          </p:cNvPicPr>
          <p:nvPr/>
        </p:nvPicPr>
        <p:blipFill>
          <a:blip r:embed="rId3"/>
          <a:stretch>
            <a:fillRect/>
          </a:stretch>
        </p:blipFill>
        <p:spPr>
          <a:xfrm>
            <a:off x="111144" y="632499"/>
            <a:ext cx="6658447" cy="3631336"/>
          </a:xfrm>
          <a:prstGeom prst="rect">
            <a:avLst/>
          </a:prstGeom>
        </p:spPr>
      </p:pic>
      <p:sp>
        <p:nvSpPr>
          <p:cNvPr id="13" name="TextBox 12">
            <a:extLst>
              <a:ext uri="{FF2B5EF4-FFF2-40B4-BE49-F238E27FC236}">
                <a16:creationId xmlns:a16="http://schemas.microsoft.com/office/drawing/2014/main" id="{D6D9BDB3-66BB-92FA-03B4-65525B9DFCCC}"/>
              </a:ext>
            </a:extLst>
          </p:cNvPr>
          <p:cNvSpPr txBox="1"/>
          <p:nvPr/>
        </p:nvSpPr>
        <p:spPr>
          <a:xfrm>
            <a:off x="88407" y="4911834"/>
            <a:ext cx="5614869" cy="1169551"/>
          </a:xfrm>
          <a:prstGeom prst="rect">
            <a:avLst/>
          </a:prstGeom>
          <a:noFill/>
        </p:spPr>
        <p:txBody>
          <a:bodyPr wrap="square">
            <a:spAutoFit/>
          </a:bodyPr>
          <a:lstStyle/>
          <a:p>
            <a:r>
              <a:rPr lang="en-US" sz="1400" b="1" dirty="0">
                <a:solidFill>
                  <a:srgbClr val="000000"/>
                </a:solidFill>
                <a:highlight>
                  <a:srgbClr val="00FFFF"/>
                </a:highlight>
                <a:latin typeface="Arial" panose="020B0604020202020204"/>
                <a:cs typeface="Times New Roman" panose="02020603050405020304" pitchFamily="18" charset="0"/>
              </a:rPr>
              <a:t>FN 5.208A</a:t>
            </a:r>
            <a:r>
              <a:rPr lang="en-US" sz="1400" b="1" dirty="0">
                <a:solidFill>
                  <a:srgbClr val="000000"/>
                </a:solidFill>
                <a:latin typeface="Arial" panose="020B0604020202020204"/>
                <a:cs typeface="Times New Roman" panose="02020603050405020304" pitchFamily="18" charset="0"/>
              </a:rPr>
              <a:t> - ITU-R RA.769</a:t>
            </a:r>
            <a:r>
              <a:rPr lang="en-US" sz="1400" dirty="0">
                <a:solidFill>
                  <a:srgbClr val="000000"/>
                </a:solidFill>
                <a:latin typeface="Arial" panose="020B0604020202020204"/>
                <a:cs typeface="Times New Roman" panose="02020603050405020304" pitchFamily="18" charset="0"/>
              </a:rPr>
              <a:t>:  </a:t>
            </a:r>
            <a:r>
              <a:rPr lang="da-DK" sz="1400" dirty="0">
                <a:solidFill>
                  <a:srgbClr val="000000"/>
                </a:solidFill>
                <a:latin typeface="Arial" panose="020B0604020202020204"/>
                <a:cs typeface="Times New Roman" panose="02020603050405020304" pitchFamily="18" charset="0"/>
              </a:rPr>
              <a:t>-259 dBW/m</a:t>
            </a:r>
            <a:r>
              <a:rPr lang="da-DK" sz="1400" baseline="30000" dirty="0">
                <a:solidFill>
                  <a:srgbClr val="000000"/>
                </a:solidFill>
                <a:latin typeface="Arial" panose="020B0604020202020204"/>
                <a:cs typeface="Times New Roman" panose="02020603050405020304" pitchFamily="18" charset="0"/>
              </a:rPr>
              <a:t>2</a:t>
            </a:r>
            <a:r>
              <a:rPr lang="da-DK" sz="1400" dirty="0">
                <a:solidFill>
                  <a:srgbClr val="000000"/>
                </a:solidFill>
                <a:latin typeface="Arial" panose="020B0604020202020204"/>
                <a:cs typeface="Times New Roman" panose="02020603050405020304" pitchFamily="18" charset="0"/>
              </a:rPr>
              <a:t>/Hz = </a:t>
            </a:r>
            <a:r>
              <a:rPr lang="da-DK" sz="1400" b="1" dirty="0">
                <a:solidFill>
                  <a:srgbClr val="000000"/>
                </a:solidFill>
                <a:highlight>
                  <a:srgbClr val="00FF00"/>
                </a:highlight>
                <a:latin typeface="Arial" panose="020B0604020202020204"/>
                <a:cs typeface="Times New Roman" panose="02020603050405020304" pitchFamily="18" charset="0"/>
              </a:rPr>
              <a:t>-223 dBW/m</a:t>
            </a:r>
            <a:r>
              <a:rPr lang="da-DK" sz="1400" b="1" baseline="30000" dirty="0">
                <a:solidFill>
                  <a:srgbClr val="000000"/>
                </a:solidFill>
                <a:highlight>
                  <a:srgbClr val="00FF00"/>
                </a:highlight>
                <a:latin typeface="Arial" panose="020B0604020202020204"/>
                <a:cs typeface="Times New Roman" panose="02020603050405020304" pitchFamily="18" charset="0"/>
              </a:rPr>
              <a:t>2</a:t>
            </a:r>
            <a:r>
              <a:rPr lang="da-DK" sz="1400" b="1" dirty="0">
                <a:solidFill>
                  <a:srgbClr val="000000"/>
                </a:solidFill>
                <a:highlight>
                  <a:srgbClr val="00FF00"/>
                </a:highlight>
                <a:latin typeface="Arial" panose="020B0604020202020204"/>
                <a:cs typeface="Times New Roman" panose="02020603050405020304" pitchFamily="18" charset="0"/>
              </a:rPr>
              <a:t>/4kHz</a:t>
            </a:r>
            <a:r>
              <a:rPr lang="da-DK" sz="1400" dirty="0">
                <a:solidFill>
                  <a:srgbClr val="000000"/>
                </a:solidFill>
                <a:latin typeface="Arial" panose="020B0604020202020204"/>
                <a:cs typeface="Times New Roman" panose="02020603050405020304" pitchFamily="18" charset="0"/>
              </a:rPr>
              <a:t> in RAS 150.05-153 MHz</a:t>
            </a:r>
          </a:p>
          <a:p>
            <a:endParaRPr lang="da-DK" sz="1400" dirty="0">
              <a:solidFill>
                <a:srgbClr val="000000"/>
              </a:solidFill>
              <a:latin typeface="Arial" panose="020B0604020202020204"/>
              <a:cs typeface="Times New Roman" panose="02020603050405020304" pitchFamily="18" charset="0"/>
            </a:endParaRPr>
          </a:p>
          <a:p>
            <a:r>
              <a:rPr lang="da-DK" sz="1400" b="1" dirty="0">
                <a:solidFill>
                  <a:srgbClr val="000000"/>
                </a:solidFill>
                <a:highlight>
                  <a:srgbClr val="00FFFF"/>
                </a:highlight>
                <a:latin typeface="Arial" panose="020B0604020202020204"/>
                <a:cs typeface="Times New Roman" panose="02020603050405020304" pitchFamily="18" charset="0"/>
              </a:rPr>
              <a:t>FN 5.208B</a:t>
            </a:r>
            <a:r>
              <a:rPr lang="da-DK" sz="1400" b="1" dirty="0">
                <a:solidFill>
                  <a:srgbClr val="000000"/>
                </a:solidFill>
                <a:latin typeface="Arial" panose="020B0604020202020204"/>
                <a:cs typeface="Times New Roman" panose="02020603050405020304" pitchFamily="18" charset="0"/>
              </a:rPr>
              <a:t> - Res 739</a:t>
            </a:r>
            <a:r>
              <a:rPr lang="da-DK" sz="1400" dirty="0">
                <a:solidFill>
                  <a:srgbClr val="000000"/>
                </a:solidFill>
                <a:latin typeface="Arial" panose="020B0604020202020204"/>
                <a:cs typeface="Times New Roman" panose="02020603050405020304" pitchFamily="18" charset="0"/>
              </a:rPr>
              <a:t>:  </a:t>
            </a:r>
            <a:r>
              <a:rPr lang="en-US" sz="1400" dirty="0">
                <a:solidFill>
                  <a:srgbClr val="000000"/>
                </a:solidFill>
                <a:latin typeface="Arial" panose="020B0604020202020204"/>
                <a:cs typeface="Times New Roman" panose="02020603050405020304" pitchFamily="18" charset="0"/>
              </a:rPr>
              <a:t>-238 </a:t>
            </a:r>
            <a:r>
              <a:rPr lang="en-US" sz="1400" dirty="0" err="1">
                <a:solidFill>
                  <a:srgbClr val="000000"/>
                </a:solidFill>
                <a:latin typeface="Arial" panose="020B0604020202020204"/>
                <a:cs typeface="Times New Roman" panose="02020603050405020304" pitchFamily="18" charset="0"/>
              </a:rPr>
              <a:t>dBW</a:t>
            </a:r>
            <a:r>
              <a:rPr lang="en-US" sz="1400" dirty="0">
                <a:solidFill>
                  <a:srgbClr val="000000"/>
                </a:solidFill>
                <a:latin typeface="Arial" panose="020B0604020202020204"/>
                <a:cs typeface="Times New Roman" panose="02020603050405020304" pitchFamily="18" charset="0"/>
              </a:rPr>
              <a:t>/m</a:t>
            </a:r>
            <a:r>
              <a:rPr lang="en-US" sz="1400" baseline="30000" dirty="0">
                <a:solidFill>
                  <a:srgbClr val="000000"/>
                </a:solidFill>
                <a:latin typeface="Arial" panose="020B0604020202020204"/>
                <a:cs typeface="Times New Roman" panose="02020603050405020304" pitchFamily="18" charset="0"/>
              </a:rPr>
              <a:t>2</a:t>
            </a:r>
            <a:r>
              <a:rPr lang="en-US" sz="1400" dirty="0">
                <a:solidFill>
                  <a:srgbClr val="000000"/>
                </a:solidFill>
                <a:latin typeface="Arial" panose="020B0604020202020204"/>
                <a:cs typeface="Times New Roman" panose="02020603050405020304" pitchFamily="18" charset="0"/>
              </a:rPr>
              <a:t> in 2.95 MHz = </a:t>
            </a:r>
            <a:r>
              <a:rPr lang="en-US" sz="1400" b="1" dirty="0">
                <a:solidFill>
                  <a:srgbClr val="000000"/>
                </a:solidFill>
                <a:highlight>
                  <a:srgbClr val="00FF00"/>
                </a:highlight>
                <a:latin typeface="Arial" panose="020B0604020202020204"/>
                <a:cs typeface="Times New Roman" panose="02020603050405020304" pitchFamily="18" charset="0"/>
              </a:rPr>
              <a:t>-266.7 </a:t>
            </a:r>
            <a:r>
              <a:rPr kumimoji="0" lang="da-DK" sz="1400" b="1"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dBW/m</a:t>
            </a:r>
            <a:r>
              <a:rPr kumimoji="0" lang="da-DK" sz="1400" b="1" i="0" u="none" strike="noStrike" kern="1200" cap="none" spc="0" normalizeH="0" baseline="3000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2</a:t>
            </a:r>
            <a:r>
              <a:rPr kumimoji="0" lang="da-DK" sz="1400" b="1"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Times New Roman" panose="02020603050405020304" pitchFamily="18" charset="0"/>
              </a:rPr>
              <a:t>/4kHz</a:t>
            </a:r>
            <a:r>
              <a:rPr kumimoji="0" lang="da-DK" sz="1400"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 in RAS 150.05-153 MHz</a:t>
            </a:r>
            <a:endParaRPr lang="en-US" sz="1400" dirty="0">
              <a:solidFill>
                <a:srgbClr val="000000"/>
              </a:solidFill>
              <a:latin typeface="Arial" panose="020B0604020202020204"/>
            </a:endParaRPr>
          </a:p>
        </p:txBody>
      </p:sp>
      <p:pic>
        <p:nvPicPr>
          <p:cNvPr id="7" name="Picture 6">
            <a:extLst>
              <a:ext uri="{FF2B5EF4-FFF2-40B4-BE49-F238E27FC236}">
                <a16:creationId xmlns:a16="http://schemas.microsoft.com/office/drawing/2014/main" id="{3B5E8CB8-8309-76A8-C755-8BF3DFEE65BA}"/>
              </a:ext>
            </a:extLst>
          </p:cNvPr>
          <p:cNvPicPr>
            <a:picLocks noChangeAspect="1"/>
          </p:cNvPicPr>
          <p:nvPr/>
        </p:nvPicPr>
        <p:blipFill>
          <a:blip r:embed="rId4"/>
          <a:stretch>
            <a:fillRect/>
          </a:stretch>
        </p:blipFill>
        <p:spPr>
          <a:xfrm>
            <a:off x="5649968" y="3019985"/>
            <a:ext cx="6429298" cy="3631336"/>
          </a:xfrm>
          <a:prstGeom prst="rect">
            <a:avLst/>
          </a:prstGeom>
        </p:spPr>
      </p:pic>
      <p:pic>
        <p:nvPicPr>
          <p:cNvPr id="6" name="Picture 5">
            <a:extLst>
              <a:ext uri="{FF2B5EF4-FFF2-40B4-BE49-F238E27FC236}">
                <a16:creationId xmlns:a16="http://schemas.microsoft.com/office/drawing/2014/main" id="{0B4A1DAD-7F29-8D99-F9F5-42D229259ED9}"/>
              </a:ext>
            </a:extLst>
          </p:cNvPr>
          <p:cNvPicPr>
            <a:picLocks noChangeAspect="1"/>
          </p:cNvPicPr>
          <p:nvPr/>
        </p:nvPicPr>
        <p:blipFill>
          <a:blip r:embed="rId5"/>
          <a:stretch>
            <a:fillRect/>
          </a:stretch>
        </p:blipFill>
        <p:spPr>
          <a:xfrm>
            <a:off x="5703276" y="2331517"/>
            <a:ext cx="6370674" cy="661888"/>
          </a:xfrm>
          <a:prstGeom prst="rect">
            <a:avLst/>
          </a:prstGeom>
        </p:spPr>
      </p:pic>
    </p:spTree>
    <p:extLst>
      <p:ext uri="{BB962C8B-B14F-4D97-AF65-F5344CB8AC3E}">
        <p14:creationId xmlns:p14="http://schemas.microsoft.com/office/powerpoint/2010/main" val="6099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6ABF83-CFBF-9A28-35AE-56BC7B0DF654}"/>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4</a:t>
            </a:fld>
            <a:endParaRPr lang="en-US" dirty="0">
              <a:solidFill>
                <a:srgbClr val="000000"/>
              </a:solidFill>
              <a:latin typeface="Arial" panose="020B0604020202020204"/>
            </a:endParaRPr>
          </a:p>
        </p:txBody>
      </p:sp>
      <p:sp>
        <p:nvSpPr>
          <p:cNvPr id="3" name="Title 2">
            <a:extLst>
              <a:ext uri="{FF2B5EF4-FFF2-40B4-BE49-F238E27FC236}">
                <a16:creationId xmlns:a16="http://schemas.microsoft.com/office/drawing/2014/main" id="{A51896B1-8F27-0095-06DB-EE6E0A851B11}"/>
              </a:ext>
            </a:extLst>
          </p:cNvPr>
          <p:cNvSpPr txBox="1">
            <a:spLocks/>
          </p:cNvSpPr>
          <p:nvPr/>
        </p:nvSpPr>
        <p:spPr>
          <a:xfrm>
            <a:off x="152400" y="42524"/>
            <a:ext cx="5515627" cy="3732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000" dirty="0">
                <a:solidFill>
                  <a:srgbClr val="0E2641"/>
                </a:solidFill>
                <a:latin typeface="Arial" panose="020B0604020202020204"/>
              </a:rPr>
              <a:t>Rec SM.1541 – Unwanted emissions in OOB </a:t>
            </a:r>
            <a:endParaRPr kumimoji="0" lang="en-US" sz="2000" b="1" i="0" u="none" strike="noStrike" kern="1200" cap="none" spc="0" normalizeH="0" baseline="0" noProof="0" dirty="0">
              <a:ln>
                <a:noFill/>
              </a:ln>
              <a:solidFill>
                <a:srgbClr val="0E2641"/>
              </a:solidFill>
              <a:effectLst/>
              <a:uLnTx/>
              <a:uFillTx/>
              <a:latin typeface="Arial" panose="020B0604020202020204"/>
              <a:ea typeface="+mj-ea"/>
            </a:endParaRPr>
          </a:p>
        </p:txBody>
      </p:sp>
      <p:sp>
        <p:nvSpPr>
          <p:cNvPr id="12" name="TextBox 11">
            <a:extLst>
              <a:ext uri="{FF2B5EF4-FFF2-40B4-BE49-F238E27FC236}">
                <a16:creationId xmlns:a16="http://schemas.microsoft.com/office/drawing/2014/main" id="{807B0D9A-5392-0F5B-F74A-6955D444B205}"/>
              </a:ext>
            </a:extLst>
          </p:cNvPr>
          <p:cNvSpPr txBox="1"/>
          <p:nvPr/>
        </p:nvSpPr>
        <p:spPr>
          <a:xfrm>
            <a:off x="152400" y="386843"/>
            <a:ext cx="5585613" cy="4401205"/>
          </a:xfrm>
          <a:prstGeom prst="rect">
            <a:avLst/>
          </a:prstGeom>
          <a:noFill/>
        </p:spPr>
        <p:txBody>
          <a:bodyPr wrap="square" rtlCol="0">
            <a:spAutoFit/>
          </a:bodyPr>
          <a:lstStyle/>
          <a:p>
            <a:pPr>
              <a:defRPr/>
            </a:pPr>
            <a:r>
              <a:rPr kumimoji="0" lang="en-GB" sz="1400" i="1" u="none" strike="noStrike" kern="1200" cap="none" spc="0" normalizeH="0" baseline="0" noProof="0" dirty="0">
                <a:ln>
                  <a:noFill/>
                </a:ln>
                <a:solidFill>
                  <a:srgbClr val="000000"/>
                </a:solidFill>
                <a:effectLst/>
                <a:highlight>
                  <a:srgbClr val="00FFFF"/>
                </a:highlight>
                <a:uLnTx/>
                <a:uFillTx/>
                <a:latin typeface="Arial" panose="020B0604020202020204"/>
                <a:ea typeface="Calibri" panose="020F0502020204030204" pitchFamily="34" charset="0"/>
                <a:cs typeface="+mn-cs"/>
              </a:rPr>
              <a:t>recommends</a:t>
            </a:r>
            <a:endParaRPr kumimoji="0" lang="en-GB" sz="1400" b="0" i="0" u="none" strike="noStrike" kern="1200" cap="none" spc="0" normalizeH="0" baseline="0" noProof="0" dirty="0">
              <a:ln>
                <a:noFill/>
              </a:ln>
              <a:solidFill>
                <a:srgbClr val="000000"/>
              </a:solidFill>
              <a:effectLst/>
              <a:highlight>
                <a:srgbClr val="00FF00"/>
              </a:highligh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4</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t</a:t>
            </a:r>
            <a:r>
              <a:rPr lang="en-US" sz="1400" dirty="0">
                <a:solidFill>
                  <a:srgbClr val="000000"/>
                </a:solidFill>
                <a:latin typeface="Arial" panose="020B0604020202020204"/>
              </a:rPr>
              <a:t>hat </a:t>
            </a:r>
            <a:r>
              <a:rPr lang="en-US" sz="1400" dirty="0">
                <a:solidFill>
                  <a:srgbClr val="000000"/>
                </a:solidFill>
                <a:highlight>
                  <a:srgbClr val="00FFFF"/>
                </a:highlight>
                <a:latin typeface="Arial" panose="020B0604020202020204"/>
              </a:rPr>
              <a:t>spectrum limits specified in this Recommendation should be regarded as generic limits, which generally constitute the least restrictive </a:t>
            </a:r>
            <a:r>
              <a:rPr lang="en-US" sz="1400" dirty="0" err="1">
                <a:solidFill>
                  <a:srgbClr val="000000"/>
                </a:solidFill>
                <a:highlight>
                  <a:srgbClr val="00FFFF"/>
                </a:highlight>
                <a:latin typeface="Arial" panose="020B0604020202020204"/>
              </a:rPr>
              <a:t>OoB</a:t>
            </a:r>
            <a:r>
              <a:rPr lang="en-US" sz="1400" dirty="0">
                <a:solidFill>
                  <a:srgbClr val="000000"/>
                </a:solidFill>
                <a:highlight>
                  <a:srgbClr val="00FFFF"/>
                </a:highlight>
                <a:latin typeface="Arial" panose="020B0604020202020204"/>
              </a:rPr>
              <a:t> emission limits</a:t>
            </a:r>
            <a:r>
              <a:rPr lang="en-US" sz="1400" dirty="0">
                <a:solidFill>
                  <a:srgbClr val="000000"/>
                </a:solidFill>
                <a:latin typeface="Arial" panose="020B0604020202020204"/>
              </a:rPr>
              <a:t> successfully used as national or regional regulations. These are sometimes called safety net limits. They are intended for use in bands where </a:t>
            </a:r>
            <a:r>
              <a:rPr lang="en-US" sz="1400" dirty="0">
                <a:solidFill>
                  <a:srgbClr val="000000"/>
                </a:solidFill>
                <a:highlight>
                  <a:srgbClr val="00FF00"/>
                </a:highlight>
                <a:latin typeface="Arial" panose="020B0604020202020204"/>
              </a:rPr>
              <a:t>tighter limits are not otherwise required to protect specific applications</a:t>
            </a:r>
            <a:r>
              <a:rPr lang="en-US" sz="1400" dirty="0">
                <a:solidFill>
                  <a:srgbClr val="000000"/>
                </a:solidFill>
                <a:latin typeface="Arial" panose="020B0604020202020204"/>
              </a:rPr>
              <a:t> (e.g. in areas having a high radiocommunications density).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Applicability of Recs SM.1541 and SM.1540 in </a:t>
            </a:r>
            <a:r>
              <a:rPr kumimoji="0" lang="en-US" sz="1400" b="0"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mn-cs"/>
              </a:rPr>
              <a:t>Annex 14.</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highlight>
                  <a:srgbClr val="00FF00"/>
                </a:highlight>
                <a:latin typeface="Arial" panose="020B0604020202020204"/>
              </a:rPr>
              <a:t>Annex 5</a:t>
            </a:r>
            <a:r>
              <a:rPr lang="en-US" sz="1400" dirty="0">
                <a:solidFill>
                  <a:srgbClr val="000000"/>
                </a:solidFill>
                <a:latin typeface="Arial" panose="020B0604020202020204"/>
              </a:rPr>
              <a:t>: OOB mask for SRS, SOS, EESS, s-E, in </a:t>
            </a:r>
            <a:r>
              <a:rPr lang="en-US" sz="1400" dirty="0">
                <a:solidFill>
                  <a:srgbClr val="000000"/>
                </a:solidFill>
                <a:highlight>
                  <a:srgbClr val="00FF00"/>
                </a:highlight>
                <a:latin typeface="Arial" panose="020B0604020202020204"/>
              </a:rPr>
              <a:t>1-20 GHz</a:t>
            </a:r>
            <a:r>
              <a:rPr lang="en-US" sz="1400" dirty="0">
                <a:solidFill>
                  <a:srgbClr val="000000"/>
                </a:solidFill>
                <a:latin typeface="Arial" panose="020B0604020202020204"/>
              </a:rPr>
              <a:t> band, </a:t>
            </a:r>
            <a:r>
              <a:rPr lang="en-US" sz="1400" dirty="0">
                <a:solidFill>
                  <a:srgbClr val="000000"/>
                </a:solidFill>
                <a:highlight>
                  <a:srgbClr val="00FF00"/>
                </a:highlight>
                <a:latin typeface="Arial" panose="020B0604020202020204"/>
              </a:rPr>
              <a:t>not 137-138 MHz</a:t>
            </a:r>
            <a:r>
              <a:rPr lang="en-US" sz="1400" dirty="0">
                <a:solidFill>
                  <a:srgbClr val="000000"/>
                </a:solidFill>
                <a:latin typeface="Arial" panose="020B0604020202020204"/>
              </a:rPr>
              <a:t> band.</a:t>
            </a:r>
          </a:p>
          <a:p>
            <a:pPr>
              <a:defRPr/>
            </a:pPr>
            <a:r>
              <a:rPr kumimoji="0" lang="en-GB" sz="1400" i="1" u="none" strike="noStrike" kern="1200" cap="none" spc="0" normalizeH="0" baseline="0" noProof="0" dirty="0">
                <a:ln>
                  <a:noFill/>
                </a:ln>
                <a:solidFill>
                  <a:srgbClr val="000000"/>
                </a:solidFill>
                <a:effectLst/>
                <a:highlight>
                  <a:srgbClr val="00FFFF"/>
                </a:highlight>
                <a:uLnTx/>
                <a:uFillTx/>
                <a:latin typeface="Arial" panose="020B0604020202020204"/>
                <a:ea typeface="Calibri" panose="020F0502020204030204" pitchFamily="34" charset="0"/>
                <a:cs typeface="+mn-cs"/>
              </a:rPr>
              <a:t>recommends</a:t>
            </a:r>
            <a:endParaRPr lang="en-US" sz="1400" dirty="0">
              <a:solidFill>
                <a:srgbClr val="000000"/>
              </a:solidFill>
              <a:latin typeface="Arial" panose="020B0604020202020204"/>
            </a:endParaRPr>
          </a:p>
          <a:p>
            <a:pPr>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3</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Methods to determine conformance to OOB emission limits – that the </a:t>
            </a:r>
            <a:r>
              <a:rPr kumimoji="0" lang="en-GB" sz="1400" b="0" i="0" u="none" strike="noStrike" kern="1200" cap="none" spc="0" normalizeH="0" baseline="0" noProof="0" dirty="0">
                <a:ln>
                  <a:noFill/>
                </a:ln>
                <a:solidFill>
                  <a:srgbClr val="000000"/>
                </a:solidFill>
                <a:effectLst/>
                <a:highlight>
                  <a:srgbClr val="00FFFF"/>
                </a:highlight>
                <a:uLnTx/>
                <a:uFillTx/>
                <a:latin typeface="Arial" panose="020B0604020202020204"/>
                <a:ea typeface="+mn-ea"/>
                <a:cs typeface="+mn-cs"/>
              </a:rPr>
              <a:t>adjacent channel</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and alternate adjacent channel power method or </a:t>
            </a:r>
            <a:r>
              <a:rPr kumimoji="0" lang="en-GB" sz="1400" b="0"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mn-cs"/>
              </a:rPr>
              <a:t>OOB spectrum mask method described in </a:t>
            </a:r>
            <a:r>
              <a:rPr kumimoji="0" lang="en-GB" sz="1400" b="1"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mn-cs"/>
              </a:rPr>
              <a:t>Annex 1</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should be used to determine conformance to OOB emission requirements</a:t>
            </a:r>
            <a:r>
              <a:rPr lang="en-US" sz="1400" dirty="0">
                <a:solidFill>
                  <a:srgbClr val="000000"/>
                </a:solidFill>
                <a:latin typeface="Arial" panose="020B0604020202020204"/>
              </a:rPr>
              <a:t>.</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a:defRPr/>
            </a:pPr>
            <a:r>
              <a:rPr lang="en-GB" sz="1400" b="1" dirty="0">
                <a:solidFill>
                  <a:srgbClr val="000000"/>
                </a:solidFill>
                <a:latin typeface="Arial" panose="020B0604020202020204"/>
              </a:rPr>
              <a:t>Annex 14</a:t>
            </a:r>
            <a:r>
              <a:rPr lang="en-GB" sz="1400" dirty="0">
                <a:solidFill>
                  <a:srgbClr val="000000"/>
                </a:solidFill>
                <a:latin typeface="Arial" panose="020B0604020202020204"/>
              </a:rPr>
              <a:t>: </a:t>
            </a:r>
            <a:r>
              <a:rPr kumimoji="0" lang="en-US" sz="1400" b="0" i="0" u="none" strike="noStrike" kern="1200" cap="none" spc="0" normalizeH="0" baseline="0" noProof="0" dirty="0">
                <a:ln>
                  <a:noFill/>
                </a:ln>
                <a:solidFill>
                  <a:srgbClr val="000000"/>
                </a:solidFill>
                <a:effectLst/>
                <a:highlight>
                  <a:srgbClr val="00FF00"/>
                </a:highlight>
                <a:uLnTx/>
                <a:uFillTx/>
                <a:latin typeface="Arial" panose="020B0604020202020204"/>
                <a:ea typeface="+mn-ea"/>
                <a:cs typeface="+mn-cs"/>
              </a:rPr>
              <a:t>Rec SM.1540</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provides guidance in the case of emissions that are very close to the edges of the total assigned band and that have </a:t>
            </a:r>
            <a:r>
              <a:rPr kumimoji="0" lang="en-US" sz="1400" b="0" i="0" u="none" strike="noStrike" kern="1200" cap="none" spc="0" normalizeH="0" baseline="0" noProof="0" dirty="0" err="1">
                <a:ln>
                  <a:noFill/>
                </a:ln>
                <a:solidFill>
                  <a:srgbClr val="000000"/>
                </a:solidFill>
                <a:effectLst/>
                <a:uLnTx/>
                <a:uFillTx/>
                <a:latin typeface="Arial" panose="020B0604020202020204"/>
                <a:ea typeface="+mn-ea"/>
                <a:cs typeface="+mn-cs"/>
              </a:rPr>
              <a:t>OoB</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domain emissions falling into an adjacent band allocated to another service.</a:t>
            </a:r>
          </a:p>
        </p:txBody>
      </p:sp>
      <p:sp>
        <p:nvSpPr>
          <p:cNvPr id="13" name="Title 2">
            <a:extLst>
              <a:ext uri="{FF2B5EF4-FFF2-40B4-BE49-F238E27FC236}">
                <a16:creationId xmlns:a16="http://schemas.microsoft.com/office/drawing/2014/main" id="{A0D327E0-E376-9DEB-F187-056E2D6D04F5}"/>
              </a:ext>
            </a:extLst>
          </p:cNvPr>
          <p:cNvSpPr txBox="1">
            <a:spLocks/>
          </p:cNvSpPr>
          <p:nvPr/>
        </p:nvSpPr>
        <p:spPr>
          <a:xfrm>
            <a:off x="7558625" y="92049"/>
            <a:ext cx="3592148" cy="2811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a:solidFill>
                  <a:srgbClr val="0E2641"/>
                </a:solidFill>
                <a:latin typeface="Arial" panose="020B0604020202020204"/>
              </a:rPr>
              <a:t>Annex 1 – appendix 1 </a:t>
            </a:r>
            <a:endParaRPr kumimoji="0" lang="en-US" sz="1800" b="1" i="0" u="none" strike="noStrike" kern="1200" cap="none" spc="0" normalizeH="0" baseline="0" noProof="0" dirty="0">
              <a:ln>
                <a:noFill/>
              </a:ln>
              <a:solidFill>
                <a:srgbClr val="0E2641"/>
              </a:solidFill>
              <a:effectLst/>
              <a:uLnTx/>
              <a:uFillTx/>
              <a:latin typeface="Arial" panose="020B0604020202020204"/>
              <a:ea typeface="+mj-ea"/>
            </a:endParaRPr>
          </a:p>
        </p:txBody>
      </p:sp>
      <p:pic>
        <p:nvPicPr>
          <p:cNvPr id="9" name="Picture 8">
            <a:extLst>
              <a:ext uri="{FF2B5EF4-FFF2-40B4-BE49-F238E27FC236}">
                <a16:creationId xmlns:a16="http://schemas.microsoft.com/office/drawing/2014/main" id="{69D4A321-B6ED-9BA8-72ED-2CA9D98AF9C7}"/>
              </a:ext>
            </a:extLst>
          </p:cNvPr>
          <p:cNvPicPr>
            <a:picLocks noChangeAspect="1"/>
          </p:cNvPicPr>
          <p:nvPr/>
        </p:nvPicPr>
        <p:blipFill>
          <a:blip r:embed="rId3"/>
          <a:stretch>
            <a:fillRect/>
          </a:stretch>
        </p:blipFill>
        <p:spPr>
          <a:xfrm>
            <a:off x="5719818" y="315109"/>
            <a:ext cx="6348877" cy="2972973"/>
          </a:xfrm>
          <a:prstGeom prst="rect">
            <a:avLst/>
          </a:prstGeom>
        </p:spPr>
      </p:pic>
      <p:pic>
        <p:nvPicPr>
          <p:cNvPr id="14" name="Picture 13">
            <a:extLst>
              <a:ext uri="{FF2B5EF4-FFF2-40B4-BE49-F238E27FC236}">
                <a16:creationId xmlns:a16="http://schemas.microsoft.com/office/drawing/2014/main" id="{6F0B2B68-CDA6-D9F4-3AB4-4BBF2A5FBD5B}"/>
              </a:ext>
            </a:extLst>
          </p:cNvPr>
          <p:cNvPicPr>
            <a:picLocks noChangeAspect="1"/>
          </p:cNvPicPr>
          <p:nvPr/>
        </p:nvPicPr>
        <p:blipFill>
          <a:blip r:embed="rId4"/>
          <a:stretch>
            <a:fillRect/>
          </a:stretch>
        </p:blipFill>
        <p:spPr>
          <a:xfrm>
            <a:off x="6488482" y="3315731"/>
            <a:ext cx="4791205" cy="3459321"/>
          </a:xfrm>
          <a:prstGeom prst="rect">
            <a:avLst/>
          </a:prstGeom>
        </p:spPr>
      </p:pic>
      <p:pic>
        <p:nvPicPr>
          <p:cNvPr id="5" name="Picture 4">
            <a:extLst>
              <a:ext uri="{FF2B5EF4-FFF2-40B4-BE49-F238E27FC236}">
                <a16:creationId xmlns:a16="http://schemas.microsoft.com/office/drawing/2014/main" id="{B1996154-A8CD-42EA-9A44-30C2F9C91880}"/>
              </a:ext>
            </a:extLst>
          </p:cNvPr>
          <p:cNvPicPr>
            <a:picLocks noChangeAspect="1"/>
          </p:cNvPicPr>
          <p:nvPr/>
        </p:nvPicPr>
        <p:blipFill>
          <a:blip r:embed="rId5"/>
          <a:stretch>
            <a:fillRect/>
          </a:stretch>
        </p:blipFill>
        <p:spPr>
          <a:xfrm>
            <a:off x="68449" y="4743332"/>
            <a:ext cx="6117007" cy="2050876"/>
          </a:xfrm>
          <a:prstGeom prst="rect">
            <a:avLst/>
          </a:prstGeom>
        </p:spPr>
      </p:pic>
    </p:spTree>
    <p:extLst>
      <p:ext uri="{BB962C8B-B14F-4D97-AF65-F5344CB8AC3E}">
        <p14:creationId xmlns:p14="http://schemas.microsoft.com/office/powerpoint/2010/main" val="131529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6ABF83-CFBF-9A28-35AE-56BC7B0DF654}"/>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5</a:t>
            </a:fld>
            <a:endParaRPr lang="en-US" dirty="0">
              <a:solidFill>
                <a:srgbClr val="000000"/>
              </a:solidFill>
              <a:latin typeface="Arial" panose="020B0604020202020204"/>
            </a:endParaRPr>
          </a:p>
        </p:txBody>
      </p:sp>
      <p:sp>
        <p:nvSpPr>
          <p:cNvPr id="3" name="Title 2">
            <a:extLst>
              <a:ext uri="{FF2B5EF4-FFF2-40B4-BE49-F238E27FC236}">
                <a16:creationId xmlns:a16="http://schemas.microsoft.com/office/drawing/2014/main" id="{A51896B1-8F27-0095-06DB-EE6E0A851B11}"/>
              </a:ext>
            </a:extLst>
          </p:cNvPr>
          <p:cNvSpPr txBox="1">
            <a:spLocks/>
          </p:cNvSpPr>
          <p:nvPr/>
        </p:nvSpPr>
        <p:spPr>
          <a:xfrm>
            <a:off x="228600" y="0"/>
            <a:ext cx="5585613" cy="7640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000" dirty="0">
                <a:solidFill>
                  <a:srgbClr val="0E2641"/>
                </a:solidFill>
                <a:latin typeface="Arial" panose="020B0604020202020204"/>
              </a:rPr>
              <a:t>Rec SM.1540 – Unwanted emissions in OOB falling into adjacent allocated bands</a:t>
            </a:r>
            <a:endParaRPr kumimoji="0" lang="en-US" sz="2000" b="1" i="0" u="none" strike="noStrike" kern="1200" cap="none" spc="0" normalizeH="0" baseline="0" noProof="0" dirty="0">
              <a:ln>
                <a:noFill/>
              </a:ln>
              <a:solidFill>
                <a:srgbClr val="0E2641"/>
              </a:solidFill>
              <a:effectLst/>
              <a:uLnTx/>
              <a:uFillTx/>
              <a:latin typeface="Arial" panose="020B0604020202020204"/>
              <a:ea typeface="+mj-ea"/>
            </a:endParaRPr>
          </a:p>
        </p:txBody>
      </p:sp>
      <p:sp>
        <p:nvSpPr>
          <p:cNvPr id="4" name="TextBox 3">
            <a:extLst>
              <a:ext uri="{FF2B5EF4-FFF2-40B4-BE49-F238E27FC236}">
                <a16:creationId xmlns:a16="http://schemas.microsoft.com/office/drawing/2014/main" id="{91A600F7-FA89-5573-2B26-BA2A55FB560B}"/>
              </a:ext>
            </a:extLst>
          </p:cNvPr>
          <p:cNvSpPr txBox="1"/>
          <p:nvPr/>
        </p:nvSpPr>
        <p:spPr>
          <a:xfrm>
            <a:off x="152401" y="877522"/>
            <a:ext cx="5089742"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1" u="none" strike="noStrike" kern="1200" cap="none" spc="0" normalizeH="0" baseline="0" noProof="0" dirty="0">
                <a:ln>
                  <a:noFill/>
                </a:ln>
                <a:solidFill>
                  <a:srgbClr val="000000"/>
                </a:solidFill>
                <a:effectLst/>
                <a:highlight>
                  <a:srgbClr val="00FFFF"/>
                </a:highlight>
                <a:uLnTx/>
                <a:uFillTx/>
                <a:latin typeface="Arial" panose="020B0604020202020204"/>
                <a:ea typeface="Calibri" panose="020F0502020204030204" pitchFamily="34" charset="0"/>
                <a:cs typeface="+mn-cs"/>
              </a:rPr>
              <a:t>recognizing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1.147</a:t>
            </a:r>
            <a:r>
              <a:rPr kumimoji="0" lang="en-GB"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r>
              <a:rPr kumimoji="0" lang="en-US" sz="1400" b="0" i="1"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assigned frequency band</a:t>
            </a:r>
            <a:r>
              <a:rPr kumimoji="0" lang="en-US"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The frequency band within which the emission of a station is authorized; the width of the band equals the necessary bandwidth plus twice the absolute value of the frequency tolerance. </a:t>
            </a:r>
            <a:r>
              <a:rPr kumimoji="0" lang="en-US" sz="1400" b="0" i="0" u="none" strike="noStrike" kern="1200" cap="none" spc="0" normalizeH="0" baseline="0" noProof="0" dirty="0">
                <a:ln>
                  <a:noFill/>
                </a:ln>
                <a:solidFill>
                  <a:srgbClr val="000000"/>
                </a:solidFill>
                <a:effectLst/>
                <a:highlight>
                  <a:srgbClr val="00FF00"/>
                </a:highlight>
                <a:uLnTx/>
                <a:uFillTx/>
                <a:latin typeface="Arial" panose="020B0604020202020204"/>
                <a:ea typeface="Calibri" panose="020F0502020204030204" pitchFamily="34" charset="0"/>
                <a:cs typeface="+mn-cs"/>
              </a:rPr>
              <a:t>Where space stations</a:t>
            </a:r>
            <a:r>
              <a:rPr kumimoji="0" lang="en-US"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are concerned, the assigned frequency band includes </a:t>
            </a:r>
            <a:r>
              <a:rPr kumimoji="0" lang="en-US" sz="1400" b="0" i="0" u="none" strike="noStrike" kern="1200" cap="none" spc="0" normalizeH="0" baseline="0" noProof="0" dirty="0">
                <a:ln>
                  <a:noFill/>
                </a:ln>
                <a:solidFill>
                  <a:srgbClr val="000000"/>
                </a:solidFill>
                <a:effectLst/>
                <a:highlight>
                  <a:srgbClr val="00FF00"/>
                </a:highlight>
                <a:uLnTx/>
                <a:uFillTx/>
                <a:latin typeface="Arial" panose="020B0604020202020204"/>
                <a:ea typeface="Calibri" panose="020F0502020204030204" pitchFamily="34" charset="0"/>
                <a:cs typeface="+mn-cs"/>
              </a:rPr>
              <a:t>twice the maximum Doppler shift</a:t>
            </a:r>
            <a:r>
              <a:rPr kumimoji="0" lang="en-US"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that may occur in relation to any point of the Earth’s surface.</a:t>
            </a:r>
            <a:endParaRPr kumimoji="0" lang="en-GB"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1.153</a:t>
            </a:r>
            <a:r>
              <a:rPr kumimoji="0" lang="en-GB"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r>
              <a:rPr kumimoji="0" lang="en-GB" sz="1400" b="0" i="1"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occupied bandwidth</a:t>
            </a:r>
            <a:r>
              <a:rPr kumimoji="0" lang="en-GB" sz="1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a:t>
            </a:r>
            <a:r>
              <a:rPr lang="en-GB" sz="1400" dirty="0">
                <a:solidFill>
                  <a:srgbClr val="000000"/>
                </a:solidFill>
                <a:latin typeface="Arial" panose="020B0604020202020204"/>
                <a:ea typeface="Calibri" panose="020F0502020204030204" pitchFamily="34" charset="0"/>
              </a:rPr>
              <a:t> The width of a frequency band such that, below the lower and above the upper frequency limits, the mean powers emitted are each equal to </a:t>
            </a:r>
            <a:r>
              <a:rPr lang="en-GB" sz="1400" dirty="0">
                <a:solidFill>
                  <a:srgbClr val="000000"/>
                </a:solidFill>
                <a:highlight>
                  <a:srgbClr val="00FF00"/>
                </a:highlight>
                <a:latin typeface="Arial" panose="020B0604020202020204"/>
                <a:ea typeface="Calibri" panose="020F0502020204030204" pitchFamily="34" charset="0"/>
              </a:rPr>
              <a:t>a specified percentage </a:t>
            </a:r>
            <a:r>
              <a:rPr lang="en-GB" sz="1400" dirty="0">
                <a:solidFill>
                  <a:srgbClr val="000000"/>
                </a:solidFill>
                <a:highlight>
                  <a:srgbClr val="00FF00"/>
                </a:highlight>
                <a:latin typeface="Arial" panose="020B0604020202020204"/>
                <a:ea typeface="Calibri" panose="020F0502020204030204" pitchFamily="34" charset="0"/>
                <a:cs typeface="Times New Roman" panose="02020603050405020304" pitchFamily="18" charset="0"/>
                <a:sym typeface="Symbol" panose="05050102010706020507" pitchFamily="18" charset="2"/>
              </a:rPr>
              <a:t></a:t>
            </a:r>
            <a:r>
              <a:rPr lang="en-GB" sz="1400" dirty="0">
                <a:solidFill>
                  <a:srgbClr val="000000"/>
                </a:solidFill>
                <a:highlight>
                  <a:srgbClr val="00FF00"/>
                </a:highlight>
                <a:latin typeface="Arial" panose="020B0604020202020204"/>
                <a:ea typeface="Calibri" panose="020F0502020204030204" pitchFamily="34" charset="0"/>
              </a:rPr>
              <a:t>/2 of the total mean power of a given emission</a:t>
            </a:r>
            <a:r>
              <a:rPr lang="en-GB" sz="1400" dirty="0">
                <a:solidFill>
                  <a:srgbClr val="000000"/>
                </a:solidFill>
                <a:latin typeface="Arial" panose="020B0604020202020204"/>
                <a:ea typeface="Calibri" panose="020F0502020204030204" pitchFamily="34" charset="0"/>
              </a:rPr>
              <a:t>. Unless otherwise specified in an ITU-R Recommendation for the appropriate class of emission, the value of </a:t>
            </a:r>
            <a:r>
              <a:rPr lang="en-GB" sz="1400" dirty="0">
                <a:solidFill>
                  <a:srgbClr val="000000"/>
                </a:solidFill>
                <a:highlight>
                  <a:srgbClr val="00FF00"/>
                </a:highlight>
                <a:latin typeface="Arial" panose="020B0604020202020204"/>
                <a:ea typeface="Calibri" panose="020F0502020204030204" pitchFamily="34" charset="0"/>
                <a:cs typeface="Times New Roman" panose="02020603050405020304" pitchFamily="18" charset="0"/>
                <a:sym typeface="Symbol" panose="05050102010706020507" pitchFamily="18" charset="2"/>
              </a:rPr>
              <a:t></a:t>
            </a:r>
            <a:r>
              <a:rPr lang="en-GB" sz="1400" dirty="0">
                <a:solidFill>
                  <a:srgbClr val="000000"/>
                </a:solidFill>
                <a:highlight>
                  <a:srgbClr val="00FF00"/>
                </a:highlight>
                <a:latin typeface="Arial" panose="020B0604020202020204"/>
                <a:ea typeface="Calibri" panose="020F0502020204030204" pitchFamily="34" charset="0"/>
              </a:rPr>
              <a:t>/2 should be taken as 0.5%.</a:t>
            </a:r>
          </a:p>
          <a:p>
            <a:endParaRPr lang="en-US" sz="1400" i="1" dirty="0">
              <a:solidFill>
                <a:srgbClr val="000000"/>
              </a:solidFill>
              <a:highlight>
                <a:srgbClr val="00FFFF"/>
              </a:highlight>
              <a:latin typeface="Arial" panose="020B0604020202020204"/>
            </a:endParaRPr>
          </a:p>
          <a:p>
            <a:r>
              <a:rPr lang="en-US" sz="1400" i="1" dirty="0">
                <a:solidFill>
                  <a:srgbClr val="000000"/>
                </a:solidFill>
                <a:highlight>
                  <a:srgbClr val="00FFFF"/>
                </a:highlight>
                <a:latin typeface="Arial" panose="020B0604020202020204"/>
              </a:rPr>
              <a:t>recommends</a:t>
            </a:r>
          </a:p>
          <a:p>
            <a:r>
              <a:rPr lang="en-US" sz="1400" i="1" dirty="0">
                <a:solidFill>
                  <a:srgbClr val="000000"/>
                </a:solidFill>
                <a:latin typeface="Arial" panose="020B0604020202020204"/>
              </a:rPr>
              <a:t>1</a:t>
            </a:r>
            <a:r>
              <a:rPr lang="en-US" sz="1400" dirty="0">
                <a:solidFill>
                  <a:srgbClr val="000000"/>
                </a:solidFill>
                <a:latin typeface="Arial" panose="020B0604020202020204"/>
              </a:rPr>
              <a:t>   that the necessary bandwidth, and </a:t>
            </a:r>
            <a:r>
              <a:rPr lang="en-US" sz="1400" dirty="0">
                <a:solidFill>
                  <a:srgbClr val="000000"/>
                </a:solidFill>
                <a:highlight>
                  <a:srgbClr val="00FF00"/>
                </a:highlight>
                <a:latin typeface="Arial" panose="020B0604020202020204"/>
              </a:rPr>
              <a:t>preferably the overall occupied bandwidth, of any emission should be maintained completely within the band allocated to the service in question, including any offsets such as Doppler shift or frequency tolerances</a:t>
            </a:r>
            <a:r>
              <a:rPr lang="en-US" sz="1400" dirty="0">
                <a:solidFill>
                  <a:srgbClr val="000000"/>
                </a:solidFill>
                <a:latin typeface="Arial" panose="020B0604020202020204"/>
              </a:rPr>
              <a:t>;</a:t>
            </a:r>
          </a:p>
          <a:p>
            <a:pPr marL="342900" indent="-342900">
              <a:buAutoNum type="arabicPlain" startAt="4"/>
            </a:pPr>
            <a:r>
              <a:rPr lang="en-US" sz="1400" dirty="0">
                <a:solidFill>
                  <a:srgbClr val="000000"/>
                </a:solidFill>
                <a:latin typeface="Arial" panose="020B0604020202020204"/>
              </a:rPr>
              <a:t>that the methodology described in Annex 1 should be</a:t>
            </a:r>
          </a:p>
          <a:p>
            <a:r>
              <a:rPr lang="en-US" sz="1400" dirty="0">
                <a:solidFill>
                  <a:srgbClr val="000000"/>
                </a:solidFill>
                <a:latin typeface="Arial" panose="020B0604020202020204"/>
              </a:rPr>
              <a:t>used as an example of a </a:t>
            </a:r>
            <a:r>
              <a:rPr lang="en-US" sz="1400" dirty="0">
                <a:solidFill>
                  <a:srgbClr val="000000"/>
                </a:solidFill>
                <a:highlight>
                  <a:srgbClr val="00FF00"/>
                </a:highlight>
                <a:latin typeface="Arial" panose="020B0604020202020204"/>
              </a:rPr>
              <a:t>generic</a:t>
            </a:r>
            <a:r>
              <a:rPr lang="en-US" sz="1400" dirty="0">
                <a:solidFill>
                  <a:srgbClr val="000000"/>
                </a:solidFill>
                <a:latin typeface="Arial" panose="020B0604020202020204"/>
              </a:rPr>
              <a:t> approach to addressing this problem.</a:t>
            </a:r>
          </a:p>
        </p:txBody>
      </p:sp>
      <p:sp>
        <p:nvSpPr>
          <p:cNvPr id="6" name="TextBox 5">
            <a:extLst>
              <a:ext uri="{FF2B5EF4-FFF2-40B4-BE49-F238E27FC236}">
                <a16:creationId xmlns:a16="http://schemas.microsoft.com/office/drawing/2014/main" id="{CA984ECC-BDB5-E8C8-90F3-0E069A27E1E7}"/>
              </a:ext>
            </a:extLst>
          </p:cNvPr>
          <p:cNvSpPr txBox="1"/>
          <p:nvPr/>
        </p:nvSpPr>
        <p:spPr>
          <a:xfrm>
            <a:off x="7239000" y="87661"/>
            <a:ext cx="3340723" cy="307777"/>
          </a:xfrm>
          <a:prstGeom prst="rect">
            <a:avLst/>
          </a:prstGeom>
          <a:noFill/>
        </p:spPr>
        <p:txBody>
          <a:bodyPr wrap="none" rtlCol="0">
            <a:spAutoFit/>
          </a:bodyPr>
          <a:lstStyle/>
          <a:p>
            <a:r>
              <a:rPr lang="en-US" sz="1400" b="1" dirty="0">
                <a:solidFill>
                  <a:srgbClr val="000000"/>
                </a:solidFill>
                <a:latin typeface="Arial" panose="020B0604020202020204"/>
              </a:rPr>
              <a:t>Recommendation SM.1540 – Annex 1</a:t>
            </a:r>
          </a:p>
        </p:txBody>
      </p:sp>
      <p:pic>
        <p:nvPicPr>
          <p:cNvPr id="8" name="Picture 7">
            <a:extLst>
              <a:ext uri="{FF2B5EF4-FFF2-40B4-BE49-F238E27FC236}">
                <a16:creationId xmlns:a16="http://schemas.microsoft.com/office/drawing/2014/main" id="{A606CDE2-517F-B957-A183-8D4C18DEEF9D}"/>
              </a:ext>
            </a:extLst>
          </p:cNvPr>
          <p:cNvPicPr>
            <a:picLocks noChangeAspect="1"/>
          </p:cNvPicPr>
          <p:nvPr/>
        </p:nvPicPr>
        <p:blipFill>
          <a:blip r:embed="rId3"/>
          <a:stretch>
            <a:fillRect/>
          </a:stretch>
        </p:blipFill>
        <p:spPr>
          <a:xfrm>
            <a:off x="5184968" y="500917"/>
            <a:ext cx="6928476" cy="4052295"/>
          </a:xfrm>
          <a:prstGeom prst="rect">
            <a:avLst/>
          </a:prstGeom>
        </p:spPr>
      </p:pic>
      <p:pic>
        <p:nvPicPr>
          <p:cNvPr id="11" name="Picture 10">
            <a:extLst>
              <a:ext uri="{FF2B5EF4-FFF2-40B4-BE49-F238E27FC236}">
                <a16:creationId xmlns:a16="http://schemas.microsoft.com/office/drawing/2014/main" id="{6E49E71B-E168-4DB2-A04D-941F24DBD178}"/>
              </a:ext>
            </a:extLst>
          </p:cNvPr>
          <p:cNvPicPr>
            <a:picLocks noChangeAspect="1"/>
          </p:cNvPicPr>
          <p:nvPr/>
        </p:nvPicPr>
        <p:blipFill>
          <a:blip r:embed="rId4"/>
          <a:stretch>
            <a:fillRect/>
          </a:stretch>
        </p:blipFill>
        <p:spPr>
          <a:xfrm>
            <a:off x="5200889" y="4822398"/>
            <a:ext cx="6928477" cy="474192"/>
          </a:xfrm>
          <a:prstGeom prst="rect">
            <a:avLst/>
          </a:prstGeom>
        </p:spPr>
      </p:pic>
      <p:sp>
        <p:nvSpPr>
          <p:cNvPr id="7" name="TextBox 6">
            <a:extLst>
              <a:ext uri="{FF2B5EF4-FFF2-40B4-BE49-F238E27FC236}">
                <a16:creationId xmlns:a16="http://schemas.microsoft.com/office/drawing/2014/main" id="{2370A382-8B26-E2DC-3F9D-C5127603BB4A}"/>
              </a:ext>
            </a:extLst>
          </p:cNvPr>
          <p:cNvSpPr txBox="1"/>
          <p:nvPr/>
        </p:nvSpPr>
        <p:spPr>
          <a:xfrm>
            <a:off x="5684431" y="5496664"/>
            <a:ext cx="6095114" cy="523220"/>
          </a:xfrm>
          <a:prstGeom prst="rect">
            <a:avLst/>
          </a:prstGeom>
          <a:noFill/>
        </p:spPr>
        <p:txBody>
          <a:bodyPr wrap="square">
            <a:spAutoFit/>
          </a:bodyPr>
          <a:lstStyle/>
          <a:p>
            <a:r>
              <a:rPr lang="en-US" sz="1400" dirty="0">
                <a:solidFill>
                  <a:srgbClr val="000000"/>
                </a:solidFill>
                <a:latin typeface="Arial" panose="020B0604020202020204"/>
              </a:rPr>
              <a:t>Note: </a:t>
            </a:r>
            <a:r>
              <a:rPr lang="en-US" sz="1400" dirty="0">
                <a:solidFill>
                  <a:srgbClr val="000000"/>
                </a:solidFill>
                <a:highlight>
                  <a:srgbClr val="00FFFF"/>
                </a:highlight>
                <a:latin typeface="Arial" panose="020B0604020202020204"/>
              </a:rPr>
              <a:t>(3) in Figure 1 = 0.5%</a:t>
            </a:r>
            <a:r>
              <a:rPr lang="en-US" sz="1400" dirty="0">
                <a:solidFill>
                  <a:srgbClr val="000000"/>
                </a:solidFill>
                <a:latin typeface="Arial" panose="020B0604020202020204"/>
              </a:rPr>
              <a:t> of total mean power of a given emission per RR No. 1.153. That is OOB mask </a:t>
            </a:r>
            <a:r>
              <a:rPr lang="en-US" sz="1400" dirty="0">
                <a:solidFill>
                  <a:srgbClr val="000000"/>
                </a:solidFill>
                <a:highlight>
                  <a:srgbClr val="00FF00"/>
                </a:highlight>
                <a:latin typeface="Arial" panose="020B0604020202020204"/>
              </a:rPr>
              <a:t>down 23 dB at the allocated band-edge</a:t>
            </a:r>
            <a:r>
              <a:rPr lang="en-US" sz="1400" dirty="0">
                <a:solidFill>
                  <a:srgbClr val="000000"/>
                </a:solidFill>
                <a:latin typeface="Arial" panose="020B0604020202020204"/>
              </a:rPr>
              <a:t>.</a:t>
            </a:r>
          </a:p>
        </p:txBody>
      </p:sp>
    </p:spTree>
    <p:extLst>
      <p:ext uri="{BB962C8B-B14F-4D97-AF65-F5344CB8AC3E}">
        <p14:creationId xmlns:p14="http://schemas.microsoft.com/office/powerpoint/2010/main" val="222888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93266-D02A-DFCE-98C4-D0C9FCEDA576}"/>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6</a:t>
            </a:fld>
            <a:endParaRPr lang="en-US" dirty="0">
              <a:solidFill>
                <a:srgbClr val="000000"/>
              </a:solidFill>
              <a:latin typeface="Arial" panose="020B0604020202020204"/>
            </a:endParaRPr>
          </a:p>
        </p:txBody>
      </p:sp>
      <p:sp>
        <p:nvSpPr>
          <p:cNvPr id="3" name="Title 2">
            <a:extLst>
              <a:ext uri="{FF2B5EF4-FFF2-40B4-BE49-F238E27FC236}">
                <a16:creationId xmlns:a16="http://schemas.microsoft.com/office/drawing/2014/main" id="{F463564C-9BFD-5E82-1BC7-748F0A93C3D8}"/>
              </a:ext>
            </a:extLst>
          </p:cNvPr>
          <p:cNvSpPr txBox="1">
            <a:spLocks/>
          </p:cNvSpPr>
          <p:nvPr/>
        </p:nvSpPr>
        <p:spPr>
          <a:xfrm>
            <a:off x="7086600" y="1"/>
            <a:ext cx="3962400" cy="457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400" b="1" i="0" u="none" strike="noStrike" kern="1200" cap="none" spc="0" normalizeH="0" baseline="0" noProof="0" dirty="0">
                <a:ln>
                  <a:noFill/>
                </a:ln>
                <a:solidFill>
                  <a:srgbClr val="0E2641"/>
                </a:solidFill>
                <a:effectLst/>
                <a:uLnTx/>
                <a:uFillTx/>
                <a:latin typeface="Arial" panose="020B0604020202020204"/>
                <a:ea typeface="+mj-ea"/>
              </a:rPr>
              <a:t>AMS(R)S SS emission</a:t>
            </a:r>
          </a:p>
        </p:txBody>
      </p:sp>
      <p:pic>
        <p:nvPicPr>
          <p:cNvPr id="4" name="Image 2" descr="Chart&#10;&#10;Description automatically generated">
            <a:extLst>
              <a:ext uri="{FF2B5EF4-FFF2-40B4-BE49-F238E27FC236}">
                <a16:creationId xmlns:a16="http://schemas.microsoft.com/office/drawing/2014/main" id="{7DA46FC4-61AE-5B01-214B-6533105EF4CC}"/>
              </a:ext>
            </a:extLst>
          </p:cNvPr>
          <p:cNvPicPr>
            <a:picLocks noChangeAspect="1"/>
          </p:cNvPicPr>
          <p:nvPr/>
        </p:nvPicPr>
        <p:blipFill>
          <a:blip r:embed="rId3"/>
          <a:stretch>
            <a:fillRect/>
          </a:stretch>
        </p:blipFill>
        <p:spPr>
          <a:xfrm>
            <a:off x="914400" y="2153095"/>
            <a:ext cx="4343400" cy="3293851"/>
          </a:xfrm>
          <a:prstGeom prst="rect">
            <a:avLst/>
          </a:prstGeom>
        </p:spPr>
      </p:pic>
      <p:pic>
        <p:nvPicPr>
          <p:cNvPr id="5" name="Imagen 4" descr="A screenshot of a computer&#10;&#10;Description automatically generated with medium confidence">
            <a:extLst>
              <a:ext uri="{FF2B5EF4-FFF2-40B4-BE49-F238E27FC236}">
                <a16:creationId xmlns:a16="http://schemas.microsoft.com/office/drawing/2014/main" id="{2210CD48-8F2A-51C6-D176-047C580E1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120" y="1396413"/>
            <a:ext cx="5593080" cy="4196530"/>
          </a:xfrm>
          <a:prstGeom prst="rect">
            <a:avLst/>
          </a:prstGeom>
        </p:spPr>
      </p:pic>
      <p:sp>
        <p:nvSpPr>
          <p:cNvPr id="6" name="TextBox 5">
            <a:extLst>
              <a:ext uri="{FF2B5EF4-FFF2-40B4-BE49-F238E27FC236}">
                <a16:creationId xmlns:a16="http://schemas.microsoft.com/office/drawing/2014/main" id="{D76755D2-29C2-8DB0-C357-816DBC8A5C35}"/>
              </a:ext>
            </a:extLst>
          </p:cNvPr>
          <p:cNvSpPr txBox="1"/>
          <p:nvPr/>
        </p:nvSpPr>
        <p:spPr>
          <a:xfrm rot="16200000">
            <a:off x="-681566" y="3667543"/>
            <a:ext cx="2911374" cy="307777"/>
          </a:xfrm>
          <a:prstGeom prst="rect">
            <a:avLst/>
          </a:prstGeom>
          <a:noFill/>
        </p:spPr>
        <p:txBody>
          <a:bodyPr wrap="none" rtlCol="0">
            <a:spAutoFit/>
          </a:bodyPr>
          <a:lstStyle/>
          <a:p>
            <a:r>
              <a:rPr lang="en-US" sz="1400" dirty="0">
                <a:solidFill>
                  <a:srgbClr val="000000"/>
                </a:solidFill>
                <a:latin typeface="Arial" panose="020B0604020202020204"/>
              </a:rPr>
              <a:t>Spectrum mask for voice emission</a:t>
            </a:r>
          </a:p>
        </p:txBody>
      </p:sp>
      <p:sp>
        <p:nvSpPr>
          <p:cNvPr id="7" name="TextBox 6">
            <a:extLst>
              <a:ext uri="{FF2B5EF4-FFF2-40B4-BE49-F238E27FC236}">
                <a16:creationId xmlns:a16="http://schemas.microsoft.com/office/drawing/2014/main" id="{37B0C34F-3279-AFD5-C41F-29E0A6895E53}"/>
              </a:ext>
            </a:extLst>
          </p:cNvPr>
          <p:cNvSpPr txBox="1"/>
          <p:nvPr/>
        </p:nvSpPr>
        <p:spPr>
          <a:xfrm rot="16200000">
            <a:off x="4519401" y="3707223"/>
            <a:ext cx="3150221" cy="307777"/>
          </a:xfrm>
          <a:prstGeom prst="rect">
            <a:avLst/>
          </a:prstGeom>
          <a:noFill/>
        </p:spPr>
        <p:txBody>
          <a:bodyPr wrap="none" rtlCol="0">
            <a:spAutoFit/>
          </a:bodyPr>
          <a:lstStyle/>
          <a:p>
            <a:r>
              <a:rPr lang="en-US" sz="1400" dirty="0">
                <a:solidFill>
                  <a:srgbClr val="000000"/>
                </a:solidFill>
                <a:latin typeface="Arial" panose="020B0604020202020204"/>
              </a:rPr>
              <a:t>Spectrum mask for VDL-M2 emission</a:t>
            </a:r>
          </a:p>
        </p:txBody>
      </p:sp>
      <p:sp>
        <p:nvSpPr>
          <p:cNvPr id="8" name="TextBox 7">
            <a:extLst>
              <a:ext uri="{FF2B5EF4-FFF2-40B4-BE49-F238E27FC236}">
                <a16:creationId xmlns:a16="http://schemas.microsoft.com/office/drawing/2014/main" id="{011CF623-745F-3217-B468-9911333C2D53}"/>
              </a:ext>
            </a:extLst>
          </p:cNvPr>
          <p:cNvSpPr txBox="1"/>
          <p:nvPr/>
        </p:nvSpPr>
        <p:spPr>
          <a:xfrm>
            <a:off x="304800" y="76200"/>
            <a:ext cx="5593080" cy="1706236"/>
          </a:xfrm>
          <a:prstGeom prst="rect">
            <a:avLst/>
          </a:prstGeom>
          <a:noFill/>
        </p:spPr>
        <p:txBody>
          <a:bodyPr wrap="square">
            <a:spAutoFit/>
          </a:bodyPr>
          <a:lstStyle/>
          <a:p>
            <a:pPr fontAlgn="base" hangingPunct="0">
              <a:lnSpc>
                <a:spcPct val="107000"/>
              </a:lnSpc>
              <a:spcBef>
                <a:spcPts val="600"/>
              </a:spcBef>
              <a:tabLst>
                <a:tab pos="720090" algn="l"/>
                <a:tab pos="1188085" algn="l"/>
                <a:tab pos="1440180" algn="l"/>
              </a:tabLst>
            </a:pPr>
            <a:r>
              <a:rPr lang="en-GB" sz="1400" b="1" dirty="0">
                <a:solidFill>
                  <a:srgbClr val="000000"/>
                </a:solidFill>
                <a:latin typeface="Arial" panose="020B0604020202020204"/>
                <a:ea typeface="Times New Roman" panose="02020603050405020304" pitchFamily="18" charset="0"/>
                <a:cs typeface="Times New Roman" panose="02020603050405020304" pitchFamily="18" charset="0"/>
              </a:rPr>
              <a:t>ICAO Annex 10 Volume 5, Chapter 4: </a:t>
            </a:r>
          </a:p>
          <a:p>
            <a:pPr marL="285750" indent="-285750" fontAlgn="base" hangingPunct="0">
              <a:lnSpc>
                <a:spcPct val="107000"/>
              </a:lnSpc>
              <a:spcBef>
                <a:spcPts val="600"/>
              </a:spcBef>
              <a:buFont typeface="Arial" panose="020B0604020202020204" pitchFamily="34" charset="0"/>
              <a:buChar char="•"/>
              <a:tabLst>
                <a:tab pos="720090" algn="l"/>
                <a:tab pos="1188085" algn="l"/>
                <a:tab pos="1440180" algn="l"/>
              </a:tabLst>
            </a:pPr>
            <a:r>
              <a:rPr lang="en-GB" sz="1400" dirty="0">
                <a:solidFill>
                  <a:srgbClr val="000000"/>
                </a:solidFill>
                <a:latin typeface="Arial" panose="020B0604020202020204"/>
                <a:ea typeface="Times New Roman" panose="02020603050405020304" pitchFamily="18" charset="0"/>
                <a:cs typeface="Times New Roman" panose="02020603050405020304" pitchFamily="18" charset="0"/>
              </a:rPr>
              <a:t>136.9-136.975 MHz is reserved for VHF data link (VDL)</a:t>
            </a:r>
          </a:p>
          <a:p>
            <a:pPr marL="285750" indent="-285750" fontAlgn="base" hangingPunct="0">
              <a:lnSpc>
                <a:spcPct val="107000"/>
              </a:lnSpc>
              <a:spcBef>
                <a:spcPts val="600"/>
              </a:spcBef>
              <a:buFont typeface="Arial" panose="020B0604020202020204" pitchFamily="34" charset="0"/>
              <a:buChar char="•"/>
              <a:tabLst>
                <a:tab pos="720090" algn="l"/>
                <a:tab pos="1188085" algn="l"/>
                <a:tab pos="1440180" algn="l"/>
              </a:tabLst>
            </a:pPr>
            <a:r>
              <a:rPr lang="en-GB" sz="1400" dirty="0">
                <a:solidFill>
                  <a:srgbClr val="000000"/>
                </a:solidFill>
                <a:latin typeface="Arial" panose="020B0604020202020204"/>
                <a:ea typeface="Times New Roman" panose="02020603050405020304" pitchFamily="18" charset="0"/>
                <a:cs typeface="Times New Roman" panose="02020603050405020304" pitchFamily="18" charset="0"/>
              </a:rPr>
              <a:t>136.975 MHz is reserved worldwide for VDL-M2 common signalling channel (CSC).</a:t>
            </a:r>
            <a:endParaRPr lang="en-US" sz="1400" dirty="0">
              <a:solidFill>
                <a:srgbClr val="000000"/>
              </a:solidFill>
              <a:latin typeface="Arial" panose="020B0604020202020204"/>
              <a:ea typeface="Times New Roman" panose="02020603050405020304" pitchFamily="18" charset="0"/>
              <a:cs typeface="Times New Roman" panose="02020603050405020304" pitchFamily="18" charset="0"/>
            </a:endParaRPr>
          </a:p>
          <a:p>
            <a:pPr fontAlgn="base" hangingPunct="0">
              <a:lnSpc>
                <a:spcPct val="107000"/>
              </a:lnSpc>
              <a:spcBef>
                <a:spcPts val="600"/>
              </a:spcBef>
              <a:tabLst>
                <a:tab pos="720090" algn="l"/>
                <a:tab pos="1188085" algn="l"/>
                <a:tab pos="1440180" algn="l"/>
              </a:tabLst>
            </a:pPr>
            <a:r>
              <a:rPr lang="en-GB" sz="1400" dirty="0">
                <a:solidFill>
                  <a:srgbClr val="000000"/>
                </a:solidFill>
                <a:highlight>
                  <a:srgbClr val="00FF00"/>
                </a:highlight>
                <a:latin typeface="Arial" panose="020B0604020202020204"/>
                <a:ea typeface="Times New Roman" panose="02020603050405020304" pitchFamily="18" charset="0"/>
                <a:cs typeface="Times New Roman" panose="02020603050405020304" pitchFamily="18" charset="0"/>
              </a:rPr>
              <a:t>AMS(R)S SS VDL-M2 emission (14 kHz bandwidth) at 136.975 MHz is the worst-case channel to the services in 137-138 </a:t>
            </a:r>
            <a:r>
              <a:rPr lang="en-GB" sz="1400" dirty="0" err="1">
                <a:solidFill>
                  <a:srgbClr val="000000"/>
                </a:solidFill>
                <a:highlight>
                  <a:srgbClr val="00FF00"/>
                </a:highlight>
                <a:latin typeface="Arial" panose="020B0604020202020204"/>
                <a:ea typeface="Times New Roman" panose="02020603050405020304" pitchFamily="18" charset="0"/>
                <a:cs typeface="Times New Roman" panose="02020603050405020304" pitchFamily="18" charset="0"/>
              </a:rPr>
              <a:t>MHz</a:t>
            </a:r>
            <a:r>
              <a:rPr lang="en-GB" sz="1400" dirty="0" err="1">
                <a:solidFill>
                  <a:srgbClr val="000000"/>
                </a:solidFill>
                <a:latin typeface="Arial" panose="020B0604020202020204"/>
                <a:ea typeface="Times New Roman" panose="02020603050405020304" pitchFamily="18" charset="0"/>
                <a:cs typeface="Times New Roman" panose="02020603050405020304" pitchFamily="18" charset="0"/>
              </a:rPr>
              <a:t>.</a:t>
            </a:r>
            <a:endParaRPr lang="en-US" sz="1400" dirty="0">
              <a:solidFill>
                <a:srgbClr val="000000"/>
              </a:solidFill>
              <a:latin typeface="Arial" panose="020B0604020202020204"/>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60AC9D6-84AF-9777-71D7-E7B0CAC9F12A}"/>
              </a:ext>
            </a:extLst>
          </p:cNvPr>
          <p:cNvSpPr txBox="1"/>
          <p:nvPr/>
        </p:nvSpPr>
        <p:spPr>
          <a:xfrm>
            <a:off x="520995" y="5654752"/>
            <a:ext cx="11061405" cy="954107"/>
          </a:xfrm>
          <a:prstGeom prst="rect">
            <a:avLst/>
          </a:prstGeom>
          <a:noFill/>
        </p:spPr>
        <p:txBody>
          <a:bodyPr wrap="square">
            <a:spAutoFit/>
          </a:bodyPr>
          <a:lstStyle/>
          <a:p>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Note: measured VDL-M2 (14 kHz bandwidth) spectrum mask is flat out after more than 60 dB down in 7 kHz from center frequency due to the noise setting of spectrum analyzer. Measured VDL-M2 spectrum mask should go further down beyond 7 kHz from center frequency.</a:t>
            </a:r>
          </a:p>
          <a:p>
            <a:r>
              <a:rPr lang="en-US" sz="1400" dirty="0">
                <a:solidFill>
                  <a:srgbClr val="000000"/>
                </a:solidFill>
                <a:highlight>
                  <a:srgbClr val="00FF00"/>
                </a:highlight>
                <a:latin typeface="Arial" panose="020B0604020202020204"/>
                <a:cs typeface="Times New Roman" panose="02020603050405020304" pitchFamily="18" charset="0"/>
              </a:rPr>
              <a:t>Note: Both AM(R)S and AMS(R)S services meet the very steep adjacent-channel OOB attenuation within its channel edges, specified in Rec ITU-R SM.1541 </a:t>
            </a:r>
            <a:r>
              <a:rPr lang="en-US" sz="1400" i="1" dirty="0">
                <a:solidFill>
                  <a:srgbClr val="000000"/>
                </a:solidFill>
                <a:highlight>
                  <a:srgbClr val="00FF00"/>
                </a:highlight>
                <a:latin typeface="Arial" panose="020B0604020202020204"/>
                <a:cs typeface="Times New Roman" panose="02020603050405020304" pitchFamily="18" charset="0"/>
              </a:rPr>
              <a:t>recommends 3</a:t>
            </a:r>
            <a:r>
              <a:rPr lang="en-US" sz="1400" dirty="0">
                <a:solidFill>
                  <a:srgbClr val="000000"/>
                </a:solidFill>
                <a:highlight>
                  <a:srgbClr val="00FF00"/>
                </a:highlight>
                <a:latin typeface="Arial" panose="020B0604020202020204"/>
                <a:cs typeface="Times New Roman" panose="02020603050405020304" pitchFamily="18" charset="0"/>
              </a:rPr>
              <a:t>, Annex 1, Appendix 1</a:t>
            </a:r>
            <a:r>
              <a:rPr lang="en-US" sz="1400" dirty="0">
                <a:solidFill>
                  <a:srgbClr val="000000"/>
                </a:solidFill>
                <a:latin typeface="Arial" panose="020B0604020202020204"/>
                <a:cs typeface="Times New Roman" panose="02020603050405020304" pitchFamily="18" charset="0"/>
              </a:rPr>
              <a:t>.</a:t>
            </a:r>
            <a:endParaRPr lang="en-US" sz="1400" dirty="0">
              <a:solidFill>
                <a:srgbClr val="000000"/>
              </a:solidFill>
              <a:latin typeface="Arial" panose="020B0604020202020204"/>
            </a:endParaRPr>
          </a:p>
        </p:txBody>
      </p:sp>
      <p:sp>
        <p:nvSpPr>
          <p:cNvPr id="10" name="TextBox 9">
            <a:extLst>
              <a:ext uri="{FF2B5EF4-FFF2-40B4-BE49-F238E27FC236}">
                <a16:creationId xmlns:a16="http://schemas.microsoft.com/office/drawing/2014/main" id="{4FD425D2-CE44-AD4C-CD8E-3F9B43E8E4AE}"/>
              </a:ext>
            </a:extLst>
          </p:cNvPr>
          <p:cNvSpPr txBox="1"/>
          <p:nvPr/>
        </p:nvSpPr>
        <p:spPr>
          <a:xfrm>
            <a:off x="6019800" y="416445"/>
            <a:ext cx="6019800" cy="954107"/>
          </a:xfrm>
          <a:prstGeom prst="rect">
            <a:avLst/>
          </a:prstGeom>
          <a:noFill/>
        </p:spPr>
        <p:txBody>
          <a:bodyPr wrap="square">
            <a:spAutoFit/>
          </a:bodyPr>
          <a:lstStyle/>
          <a:p>
            <a:r>
              <a:rPr lang="en-US" sz="1400" dirty="0">
                <a:solidFill>
                  <a:srgbClr val="000000"/>
                </a:solidFill>
                <a:highlight>
                  <a:srgbClr val="00FFFF"/>
                </a:highlight>
                <a:latin typeface="Arial" panose="020B0604020202020204"/>
                <a:ea typeface="Times New Roman" panose="02020603050405020304" pitchFamily="18" charset="0"/>
                <a:cs typeface="Times New Roman" panose="02020603050405020304" pitchFamily="18" charset="0"/>
              </a:rPr>
              <a:t>Note: since adjacent-band protection criteria is much tougher than in-band protection criteria, adjacent-band interference study must analyze the interference at the center frequencies of victim receivers, in order to utilize the signal spectrum roll-off mask and any additional system filtering. </a:t>
            </a:r>
            <a:endParaRPr lang="en-US" sz="1400" dirty="0">
              <a:solidFill>
                <a:srgbClr val="000000"/>
              </a:solidFill>
              <a:highlight>
                <a:srgbClr val="00FFFF"/>
              </a:highlight>
              <a:latin typeface="Arial" panose="020B0604020202020204"/>
            </a:endParaRPr>
          </a:p>
        </p:txBody>
      </p:sp>
    </p:spTree>
    <p:extLst>
      <p:ext uri="{BB962C8B-B14F-4D97-AF65-F5344CB8AC3E}">
        <p14:creationId xmlns:p14="http://schemas.microsoft.com/office/powerpoint/2010/main" val="137473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894C554-A6A2-3307-0982-BBB9CDE3B7C2}"/>
              </a:ext>
            </a:extLst>
          </p:cNvPr>
          <p:cNvSpPr txBox="1">
            <a:spLocks/>
          </p:cNvSpPr>
          <p:nvPr/>
        </p:nvSpPr>
        <p:spPr>
          <a:xfrm>
            <a:off x="11157529" y="6400800"/>
            <a:ext cx="620891" cy="182880"/>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F63ED-5365-0347-943C-46237B9951C9}" type="slidenum">
              <a:rPr lang="en-US" smtClean="0">
                <a:solidFill>
                  <a:srgbClr val="000000"/>
                </a:solidFill>
                <a:latin typeface="Arial" panose="020B0604020202020204"/>
              </a:rPr>
              <a:pPr/>
              <a:t>7</a:t>
            </a:fld>
            <a:endParaRPr lang="en-US" dirty="0">
              <a:solidFill>
                <a:srgbClr val="000000"/>
              </a:solidFill>
              <a:latin typeface="Arial" panose="020B0604020202020204"/>
            </a:endParaRPr>
          </a:p>
        </p:txBody>
      </p:sp>
      <p:sp>
        <p:nvSpPr>
          <p:cNvPr id="4" name="Title 11">
            <a:extLst>
              <a:ext uri="{FF2B5EF4-FFF2-40B4-BE49-F238E27FC236}">
                <a16:creationId xmlns:a16="http://schemas.microsoft.com/office/drawing/2014/main" id="{4D97D2DF-4F77-91C0-FA30-83EF3FF9BDA5}"/>
              </a:ext>
            </a:extLst>
          </p:cNvPr>
          <p:cNvSpPr txBox="1">
            <a:spLocks/>
          </p:cNvSpPr>
          <p:nvPr/>
        </p:nvSpPr>
        <p:spPr>
          <a:xfrm>
            <a:off x="426720" y="289560"/>
            <a:ext cx="11338560"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0E2641"/>
                </a:solidFill>
                <a:latin typeface="Arial" panose="020B0604020202020204"/>
              </a:rPr>
              <a:t>Various</a:t>
            </a:r>
            <a:r>
              <a:rPr kumimoji="0" lang="en-US" sz="2400" b="1" i="0" u="none" strike="noStrike" kern="1200" cap="none" spc="0" normalizeH="0" baseline="0" noProof="0" dirty="0">
                <a:ln>
                  <a:noFill/>
                </a:ln>
                <a:solidFill>
                  <a:srgbClr val="0E2641"/>
                </a:solidFill>
                <a:effectLst/>
                <a:uLnTx/>
                <a:uFillTx/>
                <a:latin typeface="Arial" panose="020B0604020202020204"/>
              </a:rPr>
              <a:t> protection levels </a:t>
            </a:r>
            <a:r>
              <a:rPr lang="en-US" sz="2400" dirty="0">
                <a:solidFill>
                  <a:srgbClr val="0E2641"/>
                </a:solidFill>
                <a:latin typeface="Arial" panose="020B0604020202020204"/>
              </a:rPr>
              <a:t>used in studies for</a:t>
            </a:r>
            <a:r>
              <a:rPr kumimoji="0" lang="en-US" sz="2400" b="1" i="0" u="none" strike="noStrike" kern="1200" cap="none" spc="0" normalizeH="0" baseline="0" noProof="0" dirty="0">
                <a:ln>
                  <a:noFill/>
                </a:ln>
                <a:solidFill>
                  <a:srgbClr val="0E2641"/>
                </a:solidFill>
                <a:effectLst/>
                <a:uLnTx/>
                <a:uFillTx/>
                <a:latin typeface="Arial" panose="020B0604020202020204"/>
              </a:rPr>
              <a:t> receivers </a:t>
            </a:r>
            <a:r>
              <a:rPr lang="en-US" sz="2400" dirty="0">
                <a:solidFill>
                  <a:srgbClr val="0E2641"/>
                </a:solidFill>
                <a:latin typeface="Arial" panose="020B0604020202020204"/>
              </a:rPr>
              <a:t>in</a:t>
            </a:r>
            <a:r>
              <a:rPr kumimoji="0" lang="en-US" sz="2400" b="1" i="0" u="none" strike="noStrike" kern="1200" cap="none" spc="0" normalizeH="0" baseline="0" noProof="0" dirty="0">
                <a:ln>
                  <a:noFill/>
                </a:ln>
                <a:solidFill>
                  <a:srgbClr val="0E2641"/>
                </a:solidFill>
                <a:effectLst/>
                <a:uLnTx/>
                <a:uFillTx/>
                <a:latin typeface="Arial" panose="020B0604020202020204"/>
              </a:rPr>
              <a:t> 137-138 MHz band</a:t>
            </a:r>
          </a:p>
        </p:txBody>
      </p:sp>
      <p:graphicFrame>
        <p:nvGraphicFramePr>
          <p:cNvPr id="5" name="Table 4">
            <a:extLst>
              <a:ext uri="{FF2B5EF4-FFF2-40B4-BE49-F238E27FC236}">
                <a16:creationId xmlns:a16="http://schemas.microsoft.com/office/drawing/2014/main" id="{1258E184-B9AA-AC2A-EF36-60402104435A}"/>
              </a:ext>
            </a:extLst>
          </p:cNvPr>
          <p:cNvGraphicFramePr>
            <a:graphicFrameLocks noGrp="1"/>
          </p:cNvGraphicFramePr>
          <p:nvPr>
            <p:extLst>
              <p:ext uri="{D42A27DB-BD31-4B8C-83A1-F6EECF244321}">
                <p14:modId xmlns:p14="http://schemas.microsoft.com/office/powerpoint/2010/main" val="2093018644"/>
              </p:ext>
            </p:extLst>
          </p:nvPr>
        </p:nvGraphicFramePr>
        <p:xfrm>
          <a:off x="677422" y="1245804"/>
          <a:ext cx="10667999" cy="3249996"/>
        </p:xfrm>
        <a:graphic>
          <a:graphicData uri="http://schemas.openxmlformats.org/drawingml/2006/table">
            <a:tbl>
              <a:tblPr firstRow="1" firstCol="1" bandRow="1"/>
              <a:tblGrid>
                <a:gridCol w="3786726">
                  <a:extLst>
                    <a:ext uri="{9D8B030D-6E8A-4147-A177-3AD203B41FA5}">
                      <a16:colId xmlns:a16="http://schemas.microsoft.com/office/drawing/2014/main" val="2335626347"/>
                    </a:ext>
                  </a:extLst>
                </a:gridCol>
                <a:gridCol w="1209821">
                  <a:extLst>
                    <a:ext uri="{9D8B030D-6E8A-4147-A177-3AD203B41FA5}">
                      <a16:colId xmlns:a16="http://schemas.microsoft.com/office/drawing/2014/main" val="851998659"/>
                    </a:ext>
                  </a:extLst>
                </a:gridCol>
                <a:gridCol w="1862966">
                  <a:extLst>
                    <a:ext uri="{9D8B030D-6E8A-4147-A177-3AD203B41FA5}">
                      <a16:colId xmlns:a16="http://schemas.microsoft.com/office/drawing/2014/main" val="1124077860"/>
                    </a:ext>
                  </a:extLst>
                </a:gridCol>
                <a:gridCol w="1906891">
                  <a:extLst>
                    <a:ext uri="{9D8B030D-6E8A-4147-A177-3AD203B41FA5}">
                      <a16:colId xmlns:a16="http://schemas.microsoft.com/office/drawing/2014/main" val="1026138037"/>
                    </a:ext>
                  </a:extLst>
                </a:gridCol>
                <a:gridCol w="1901595">
                  <a:extLst>
                    <a:ext uri="{9D8B030D-6E8A-4147-A177-3AD203B41FA5}">
                      <a16:colId xmlns:a16="http://schemas.microsoft.com/office/drawing/2014/main" val="977082953"/>
                    </a:ext>
                  </a:extLst>
                </a:gridCol>
              </a:tblGrid>
              <a:tr h="36544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Service</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MSS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MetSat</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SOS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SRS</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6723808"/>
                  </a:ext>
                </a:extLst>
              </a:tr>
              <a:tr h="54895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Protection level at receiver input, </a:t>
                      </a:r>
                      <a:r>
                        <a:rPr lang="en-GB" sz="1400" dirty="0" err="1">
                          <a:effectLst/>
                          <a:latin typeface="+mn-lt"/>
                          <a:ea typeface="Times New Roman" panose="02020603050405020304" pitchFamily="18" charset="0"/>
                          <a:cs typeface="Arial" panose="020B0604020202020204" pitchFamily="34" charset="0"/>
                        </a:rPr>
                        <a:t>dBW</a:t>
                      </a:r>
                      <a:r>
                        <a:rPr lang="en-GB" sz="1400" dirty="0">
                          <a:effectLst/>
                          <a:latin typeface="+mn-lt"/>
                          <a:ea typeface="Times New Roman" panose="02020603050405020304" pitchFamily="18" charset="0"/>
                          <a:cs typeface="Arial" panose="020B0604020202020204" pitchFamily="34" charset="0"/>
                        </a:rPr>
                        <a:t>/4kHz</a:t>
                      </a:r>
                    </a:p>
                    <a:p>
                      <a:pPr marL="0" marR="0">
                        <a:lnSpc>
                          <a:spcPct val="107000"/>
                        </a:lnSpc>
                        <a:spcBef>
                          <a:spcPts val="0"/>
                        </a:spcBef>
                        <a:spcAft>
                          <a:spcPts val="0"/>
                        </a:spcAft>
                      </a:pPr>
                      <a:r>
                        <a:rPr lang="en-GB" sz="1400" dirty="0">
                          <a:effectLst/>
                          <a:latin typeface="+mn-lt"/>
                          <a:ea typeface="Calibri" panose="020F0502020204030204" pitchFamily="34" charset="0"/>
                          <a:cs typeface="Arial" panose="020B0604020202020204" pitchFamily="34" charset="0"/>
                        </a:rPr>
                        <a:t>(</a:t>
                      </a:r>
                      <a:r>
                        <a:rPr lang="en-GB" sz="1400" dirty="0">
                          <a:effectLst/>
                          <a:highlight>
                            <a:srgbClr val="00FF00"/>
                          </a:highlight>
                          <a:latin typeface="+mn-lt"/>
                          <a:ea typeface="Calibri" panose="020F0502020204030204" pitchFamily="34" charset="0"/>
                          <a:cs typeface="Arial" panose="020B0604020202020204" pitchFamily="34" charset="0"/>
                        </a:rPr>
                        <a:t>from Table 11 of AI 1.7 Report in 1 kHz</a:t>
                      </a:r>
                      <a:r>
                        <a:rPr lang="en-GB" sz="1400" dirty="0">
                          <a:effectLst/>
                          <a:latin typeface="+mn-lt"/>
                          <a:ea typeface="Calibri" panose="020F0502020204030204" pitchFamily="34" charset="0"/>
                          <a:cs typeface="Arial" panose="020B060402020202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-166.7</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-166.8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-158 (view1)</a:t>
                      </a:r>
                      <a:endParaRPr lang="en-US" sz="140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-178 (view2)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-160 (view1)</a:t>
                      </a:r>
                      <a:endParaRPr lang="en-US" sz="140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-180 (view2)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84747"/>
                  </a:ext>
                </a:extLst>
              </a:tr>
              <a:tr h="36544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Demodulator implementation loss, dB</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0</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0</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0</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256069"/>
                  </a:ext>
                </a:extLst>
              </a:tr>
              <a:tr h="36544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Rx antenna gain, dBi</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-0.5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10</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3.2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013383"/>
                  </a:ext>
                </a:extLst>
              </a:tr>
              <a:tr h="56450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Protection level at Rx antenna input, dBW/4kHz</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-163.2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-176.8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-170 (view1)</a:t>
                      </a:r>
                      <a:endParaRPr lang="en-US" sz="140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-190 (view2)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-163.2 (view1)</a:t>
                      </a:r>
                      <a:endParaRPr lang="en-US" sz="140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-183.2 (view2)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016940"/>
                  </a:ext>
                </a:extLst>
              </a:tr>
              <a:tr h="36544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dBW to dBW/m</a:t>
                      </a:r>
                      <a:r>
                        <a:rPr lang="en-GB" sz="1400" baseline="30000">
                          <a:effectLst/>
                          <a:latin typeface="+mn-lt"/>
                          <a:ea typeface="Times New Roman" panose="02020603050405020304" pitchFamily="18" charset="0"/>
                          <a:cs typeface="Arial" panose="020B0604020202020204" pitchFamily="34" charset="0"/>
                        </a:rPr>
                        <a:t>2</a:t>
                      </a:r>
                      <a:r>
                        <a:rPr lang="en-GB" sz="1400">
                          <a:effectLst/>
                          <a:latin typeface="+mn-lt"/>
                          <a:ea typeface="Times New Roman" panose="02020603050405020304" pitchFamily="18" charset="0"/>
                          <a:cs typeface="Arial" panose="020B0604020202020204" pitchFamily="34" charset="0"/>
                        </a:rPr>
                        <a:t>, dB</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Arial" panose="020B0604020202020204" pitchFamily="34" charset="0"/>
                        </a:rPr>
                        <a:t>4.2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4.2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4.2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a:effectLst/>
                          <a:latin typeface="+mn-lt"/>
                          <a:ea typeface="Times New Roman" panose="02020603050405020304" pitchFamily="18" charset="0"/>
                          <a:cs typeface="Arial" panose="020B0604020202020204" pitchFamily="34" charset="0"/>
                        </a:rPr>
                        <a:t>4.2</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901449"/>
                  </a:ext>
                </a:extLst>
              </a:tr>
              <a:tr h="52873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b="1" dirty="0">
                          <a:effectLst/>
                          <a:latin typeface="+mn-lt"/>
                          <a:ea typeface="Times New Roman" panose="02020603050405020304" pitchFamily="18" charset="0"/>
                          <a:cs typeface="Arial" panose="020B0604020202020204" pitchFamily="34" charset="0"/>
                        </a:rPr>
                        <a:t>Required PFD protection, </a:t>
                      </a:r>
                      <a:r>
                        <a:rPr lang="en-GB" sz="1400" b="1" dirty="0" err="1">
                          <a:effectLst/>
                          <a:latin typeface="+mn-lt"/>
                          <a:ea typeface="Times New Roman" panose="02020603050405020304" pitchFamily="18" charset="0"/>
                          <a:cs typeface="Arial" panose="020B0604020202020204" pitchFamily="34" charset="0"/>
                        </a:rPr>
                        <a:t>dBW</a:t>
                      </a:r>
                      <a:r>
                        <a:rPr lang="en-GB" sz="1400" b="1" dirty="0">
                          <a:effectLst/>
                          <a:latin typeface="+mn-lt"/>
                          <a:ea typeface="Times New Roman" panose="02020603050405020304" pitchFamily="18" charset="0"/>
                          <a:cs typeface="Arial" panose="020B0604020202020204" pitchFamily="34" charset="0"/>
                        </a:rPr>
                        <a:t>/m</a:t>
                      </a:r>
                      <a:r>
                        <a:rPr lang="en-GB" sz="1400" b="1" baseline="30000" dirty="0">
                          <a:effectLst/>
                          <a:latin typeface="+mn-lt"/>
                          <a:ea typeface="Times New Roman" panose="02020603050405020304" pitchFamily="18" charset="0"/>
                          <a:cs typeface="Arial" panose="020B0604020202020204" pitchFamily="34" charset="0"/>
                        </a:rPr>
                        <a:t>2</a:t>
                      </a:r>
                      <a:r>
                        <a:rPr lang="en-GB" sz="1400" b="1" dirty="0">
                          <a:effectLst/>
                          <a:latin typeface="+mn-lt"/>
                          <a:ea typeface="Times New Roman" panose="02020603050405020304" pitchFamily="18" charset="0"/>
                          <a:cs typeface="Arial" panose="020B0604020202020204" pitchFamily="34" charset="0"/>
                        </a:rPr>
                        <a:t>/4kHz</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b="1" dirty="0">
                          <a:effectLst/>
                          <a:latin typeface="+mn-lt"/>
                          <a:ea typeface="Times New Roman" panose="02020603050405020304" pitchFamily="18" charset="0"/>
                          <a:cs typeface="Arial" panose="020B0604020202020204" pitchFamily="34" charset="0"/>
                        </a:rPr>
                        <a:t>-159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b="1" dirty="0">
                          <a:effectLst/>
                          <a:highlight>
                            <a:srgbClr val="00FF00"/>
                          </a:highlight>
                          <a:latin typeface="+mn-lt"/>
                          <a:ea typeface="Times New Roman" panose="02020603050405020304" pitchFamily="18" charset="0"/>
                          <a:cs typeface="Arial" panose="020B0604020202020204" pitchFamily="34" charset="0"/>
                        </a:rPr>
                        <a:t>-172.6 (view 1)</a:t>
                      </a:r>
                    </a:p>
                    <a:p>
                      <a:pPr marL="0" marR="0">
                        <a:lnSpc>
                          <a:spcPct val="107000"/>
                        </a:lnSpc>
                        <a:spcBef>
                          <a:spcPts val="0"/>
                        </a:spcBef>
                        <a:spcAft>
                          <a:spcPts val="0"/>
                        </a:spcAft>
                      </a:pPr>
                      <a:r>
                        <a:rPr lang="en-GB" sz="1400" b="1" dirty="0">
                          <a:effectLst/>
                          <a:highlight>
                            <a:srgbClr val="FFFF00"/>
                          </a:highlight>
                          <a:latin typeface="+mn-lt"/>
                          <a:ea typeface="Calibri" panose="020F0502020204030204" pitchFamily="34" charset="0"/>
                          <a:cs typeface="Arial" panose="020B0604020202020204" pitchFamily="34" charset="0"/>
                        </a:rPr>
                        <a:t>-162.7 (Russia CPM)</a:t>
                      </a:r>
                      <a:endParaRPr lang="en-US" sz="1400" b="1"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b="1" dirty="0">
                          <a:effectLst/>
                          <a:highlight>
                            <a:srgbClr val="00FF00"/>
                          </a:highlight>
                          <a:latin typeface="+mn-lt"/>
                          <a:ea typeface="Times New Roman" panose="02020603050405020304" pitchFamily="18" charset="0"/>
                          <a:cs typeface="Arial" panose="020B0604020202020204" pitchFamily="34" charset="0"/>
                        </a:rPr>
                        <a:t>-165.8 (view1)</a:t>
                      </a:r>
                      <a:endParaRPr lang="en-US" sz="1400" b="1" dirty="0">
                        <a:effectLst/>
                        <a:highlight>
                          <a:srgbClr val="00FF00"/>
                        </a:highligh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400" b="1" dirty="0">
                          <a:effectLst/>
                          <a:latin typeface="+mn-lt"/>
                          <a:ea typeface="Times New Roman" panose="02020603050405020304" pitchFamily="18" charset="0"/>
                          <a:cs typeface="Arial" panose="020B0604020202020204" pitchFamily="34" charset="0"/>
                        </a:rPr>
                        <a:t>-185.8 (view2)</a:t>
                      </a:r>
                    </a:p>
                    <a:p>
                      <a:pPr marL="0" marR="0">
                        <a:lnSpc>
                          <a:spcPct val="107000"/>
                        </a:lnSpc>
                        <a:spcBef>
                          <a:spcPts val="0"/>
                        </a:spcBef>
                        <a:spcAft>
                          <a:spcPts val="0"/>
                        </a:spcAft>
                      </a:pPr>
                      <a:r>
                        <a:rPr lang="en-GB" sz="1400" b="1" dirty="0">
                          <a:effectLst/>
                          <a:highlight>
                            <a:srgbClr val="FFFF00"/>
                          </a:highlight>
                          <a:latin typeface="+mn-lt"/>
                          <a:ea typeface="Calibri" panose="020F0502020204030204" pitchFamily="34" charset="0"/>
                          <a:cs typeface="Arial" panose="020B0604020202020204" pitchFamily="34" charset="0"/>
                        </a:rPr>
                        <a:t>-173.9 (Russia CPM)</a:t>
                      </a:r>
                      <a:endParaRPr lang="en-US" sz="1400" b="1"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400" b="1" dirty="0">
                          <a:effectLst/>
                          <a:latin typeface="+mn-lt"/>
                          <a:ea typeface="Times New Roman" panose="02020603050405020304" pitchFamily="18" charset="0"/>
                          <a:cs typeface="Arial" panose="020B0604020202020204" pitchFamily="34" charset="0"/>
                        </a:rPr>
                        <a:t>-159 (view1)</a:t>
                      </a:r>
                      <a:endParaRPr lang="en-US" sz="14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400" b="1" dirty="0">
                          <a:effectLst/>
                          <a:latin typeface="+mn-lt"/>
                          <a:ea typeface="Times New Roman" panose="02020603050405020304" pitchFamily="18" charset="0"/>
                          <a:cs typeface="Arial" panose="020B0604020202020204" pitchFamily="34" charset="0"/>
                        </a:rPr>
                        <a:t>-179 (view2)</a:t>
                      </a:r>
                    </a:p>
                    <a:p>
                      <a:pPr marL="0" marR="0">
                        <a:lnSpc>
                          <a:spcPct val="107000"/>
                        </a:lnSpc>
                        <a:spcBef>
                          <a:spcPts val="0"/>
                        </a:spcBef>
                        <a:spcAft>
                          <a:spcPts val="0"/>
                        </a:spcAft>
                      </a:pPr>
                      <a:r>
                        <a:rPr lang="en-GB" sz="1400" b="1" dirty="0">
                          <a:effectLst/>
                          <a:highlight>
                            <a:srgbClr val="FFFF00"/>
                          </a:highlight>
                          <a:latin typeface="+mn-lt"/>
                          <a:ea typeface="Calibri" panose="020F0502020204030204" pitchFamily="34" charset="0"/>
                          <a:cs typeface="Arial" panose="020B0604020202020204" pitchFamily="34" charset="0"/>
                        </a:rPr>
                        <a:t>-175.9 (Russia CPM)</a:t>
                      </a:r>
                      <a:endParaRPr lang="en-US" sz="1400" b="1"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427442"/>
                  </a:ext>
                </a:extLst>
              </a:tr>
            </a:tbl>
          </a:graphicData>
        </a:graphic>
      </p:graphicFrame>
      <p:sp>
        <p:nvSpPr>
          <p:cNvPr id="6" name="TextBox 5">
            <a:extLst>
              <a:ext uri="{FF2B5EF4-FFF2-40B4-BE49-F238E27FC236}">
                <a16:creationId xmlns:a16="http://schemas.microsoft.com/office/drawing/2014/main" id="{2A9EA69F-8951-764F-D99F-BBA8B339EE36}"/>
              </a:ext>
            </a:extLst>
          </p:cNvPr>
          <p:cNvSpPr txBox="1"/>
          <p:nvPr/>
        </p:nvSpPr>
        <p:spPr>
          <a:xfrm>
            <a:off x="625822" y="4495800"/>
            <a:ext cx="10667999" cy="959943"/>
          </a:xfrm>
          <a:prstGeom prst="rect">
            <a:avLst/>
          </a:prstGeom>
          <a:noFill/>
        </p:spPr>
        <p:txBody>
          <a:bodyPr wrap="square">
            <a:spAutoFit/>
          </a:bodyPr>
          <a:lstStyle/>
          <a:p>
            <a:pPr>
              <a:lnSpc>
                <a:spcPct val="107000"/>
              </a:lnSpc>
              <a:spcAft>
                <a:spcPts val="800"/>
              </a:spcAft>
            </a:pPr>
            <a:r>
              <a:rPr lang="en-GB" dirty="0">
                <a:solidFill>
                  <a:srgbClr val="000000"/>
                </a:solidFill>
                <a:highlight>
                  <a:srgbClr val="00FF00"/>
                </a:highlight>
                <a:latin typeface="Arial" panose="020B0604020202020204"/>
                <a:ea typeface="Calibri" panose="020F0502020204030204" pitchFamily="34" charset="0"/>
                <a:cs typeface="Times New Roman" panose="02020603050405020304" pitchFamily="18" charset="0"/>
              </a:rPr>
              <a:t>From WRC-23 AI 1.7 Report and CPM text</a:t>
            </a:r>
            <a:r>
              <a:rPr lang="en-GB" dirty="0">
                <a:solidFill>
                  <a:srgbClr val="000000"/>
                </a:solidFill>
                <a:latin typeface="Arial" panose="020B0604020202020204"/>
                <a:ea typeface="Calibri" panose="020F0502020204030204" pitchFamily="34" charset="0"/>
                <a:cs typeface="Times New Roman" panose="02020603050405020304" pitchFamily="18" charset="0"/>
              </a:rPr>
              <a:t>, the worst-case required PFD protection levels for ES receivers of MSS, </a:t>
            </a:r>
            <a:r>
              <a:rPr lang="en-GB" dirty="0" err="1">
                <a:solidFill>
                  <a:srgbClr val="000000"/>
                </a:solidFill>
                <a:latin typeface="Arial" panose="020B0604020202020204"/>
                <a:ea typeface="Calibri" panose="020F0502020204030204" pitchFamily="34" charset="0"/>
                <a:cs typeface="Times New Roman" panose="02020603050405020304" pitchFamily="18" charset="0"/>
              </a:rPr>
              <a:t>MetSat</a:t>
            </a:r>
            <a:r>
              <a:rPr lang="en-GB" dirty="0">
                <a:solidFill>
                  <a:srgbClr val="000000"/>
                </a:solidFill>
                <a:latin typeface="Arial" panose="020B0604020202020204"/>
                <a:ea typeface="Calibri" panose="020F0502020204030204" pitchFamily="34" charset="0"/>
                <a:cs typeface="Times New Roman" panose="02020603050405020304" pitchFamily="18" charset="0"/>
              </a:rPr>
              <a:t>, SOS, and SRS are shown in Table above. Note: some of these have time percentages.</a:t>
            </a:r>
            <a:endParaRPr lang="en-US" dirty="0">
              <a:solidFill>
                <a:srgbClr val="000000"/>
              </a:solidFill>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98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ADB809-3219-389B-D64B-4B7627C7E15A}"/>
              </a:ext>
            </a:extLst>
          </p:cNvPr>
          <p:cNvSpPr txBox="1"/>
          <p:nvPr/>
        </p:nvSpPr>
        <p:spPr>
          <a:xfrm>
            <a:off x="497115" y="1111985"/>
            <a:ext cx="10863991"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Document 5B/481 Annex 24 provides the characteristics and in-band protection criteria (I/N = -10/-6 dB &amp; aeronautical safety margin (6 dB)) for AM(R)S VLD-M2.  This document does not have an adjacent-band protection criteria. There are examples of ITU adjacent-band protection criteria (I/N = -20 dB in ITU-R F758; I/N = -20 dB (1% of clear-sky system noise) in ITU-R S.1432; I/N = 1% of the protection criteria = -26 dB in ITU-R SA.1743 that can be used for comparison. </a:t>
            </a:r>
          </a:p>
        </p:txBody>
      </p:sp>
      <p:graphicFrame>
        <p:nvGraphicFramePr>
          <p:cNvPr id="12" name="Table 11">
            <a:extLst>
              <a:ext uri="{FF2B5EF4-FFF2-40B4-BE49-F238E27FC236}">
                <a16:creationId xmlns:a16="http://schemas.microsoft.com/office/drawing/2014/main" id="{651928CD-06D4-A136-EF7C-26B89033584C}"/>
              </a:ext>
            </a:extLst>
          </p:cNvPr>
          <p:cNvGraphicFramePr>
            <a:graphicFrameLocks noGrp="1"/>
          </p:cNvGraphicFramePr>
          <p:nvPr>
            <p:extLst>
              <p:ext uri="{D42A27DB-BD31-4B8C-83A1-F6EECF244321}">
                <p14:modId xmlns:p14="http://schemas.microsoft.com/office/powerpoint/2010/main" val="460152796"/>
              </p:ext>
            </p:extLst>
          </p:nvPr>
        </p:nvGraphicFramePr>
        <p:xfrm>
          <a:off x="613773" y="2839626"/>
          <a:ext cx="9486829" cy="3295879"/>
        </p:xfrm>
        <a:graphic>
          <a:graphicData uri="http://schemas.openxmlformats.org/drawingml/2006/table">
            <a:tbl>
              <a:tblPr firstRow="1" firstCol="1" bandRow="1"/>
              <a:tblGrid>
                <a:gridCol w="4145796">
                  <a:extLst>
                    <a:ext uri="{9D8B030D-6E8A-4147-A177-3AD203B41FA5}">
                      <a16:colId xmlns:a16="http://schemas.microsoft.com/office/drawing/2014/main" val="2793633034"/>
                    </a:ext>
                  </a:extLst>
                </a:gridCol>
                <a:gridCol w="2832296">
                  <a:extLst>
                    <a:ext uri="{9D8B030D-6E8A-4147-A177-3AD203B41FA5}">
                      <a16:colId xmlns:a16="http://schemas.microsoft.com/office/drawing/2014/main" val="1293576713"/>
                    </a:ext>
                  </a:extLst>
                </a:gridCol>
                <a:gridCol w="2508737">
                  <a:extLst>
                    <a:ext uri="{9D8B030D-6E8A-4147-A177-3AD203B41FA5}">
                      <a16:colId xmlns:a16="http://schemas.microsoft.com/office/drawing/2014/main" val="3527815914"/>
                    </a:ext>
                  </a:extLst>
                </a:gridCol>
              </a:tblGrid>
              <a:tr h="313151">
                <a:tc>
                  <a:txBody>
                    <a:bodyPr/>
                    <a:lstStyle/>
                    <a:p>
                      <a:pPr marL="0" marR="0"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Station type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Base station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Aircraft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372441"/>
                  </a:ext>
                </a:extLst>
              </a:tr>
              <a:tr h="313151">
                <a:tc>
                  <a:txBody>
                    <a:bodyPr/>
                    <a:lstStyle/>
                    <a:p>
                      <a:pPr marL="0" marR="0"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Thermal noise density, dBW/Hz</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-204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806738"/>
                  </a:ext>
                </a:extLst>
              </a:tr>
              <a:tr h="313151">
                <a:tc>
                  <a:txBody>
                    <a:bodyPr/>
                    <a:lstStyle/>
                    <a:p>
                      <a:pPr marL="0" marR="0" hangingPunct="0">
                        <a:spcBef>
                          <a:spcPts val="200"/>
                        </a:spcBef>
                        <a:spcAft>
                          <a:spcPts val="200"/>
                        </a:spcAft>
                      </a:pPr>
                      <a:r>
                        <a:rPr lang="fr-CH" sz="1400">
                          <a:effectLst/>
                          <a:latin typeface="Arial" panose="020B0604020202020204" pitchFamily="34" charset="0"/>
                          <a:ea typeface="Calibri" panose="020F0502020204030204" pitchFamily="34" charset="0"/>
                          <a:cs typeface="Arial" panose="020B0604020202020204" pitchFamily="34" charset="0"/>
                        </a:rPr>
                        <a:t>Rx noise figure, NF, dB</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876448"/>
                  </a:ext>
                </a:extLst>
              </a:tr>
              <a:tr h="313151">
                <a:tc>
                  <a:txBody>
                    <a:bodyPr/>
                    <a:lstStyle/>
                    <a:p>
                      <a:pPr marL="0" marR="0"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Receiver system noise density, dBW/Hz</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-198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60273"/>
                  </a:ext>
                </a:extLst>
              </a:tr>
              <a:tr h="313151">
                <a:tc>
                  <a:txBody>
                    <a:bodyPr/>
                    <a:lstStyle/>
                    <a:p>
                      <a:pPr marL="0" marR="0" hangingPunct="0">
                        <a:spcBef>
                          <a:spcPts val="200"/>
                        </a:spcBef>
                        <a:spcAft>
                          <a:spcPts val="200"/>
                        </a:spcAft>
                      </a:pPr>
                      <a:r>
                        <a:rPr lang="en-US" sz="1400" b="1" dirty="0">
                          <a:effectLst/>
                          <a:latin typeface="Arial" panose="020B0604020202020204" pitchFamily="34" charset="0"/>
                          <a:ea typeface="Calibri" panose="020F0502020204030204" pitchFamily="34" charset="0"/>
                          <a:cs typeface="Arial" panose="020B0604020202020204" pitchFamily="34" charset="0"/>
                        </a:rPr>
                        <a:t>Assuming adjacent protection criteria, I/N, dB</a:t>
                      </a:r>
                    </a:p>
                    <a:p>
                      <a:pPr marL="0" marR="0" hangingPunct="0">
                        <a:spcBef>
                          <a:spcPts val="200"/>
                        </a:spcBef>
                        <a:spcAft>
                          <a:spcPts val="200"/>
                        </a:spcAft>
                      </a:pPr>
                      <a:r>
                        <a:rPr lang="en-US" sz="1400" b="1" dirty="0">
                          <a:effectLst/>
                          <a:latin typeface="Arial" panose="020B0604020202020204" pitchFamily="34" charset="0"/>
                          <a:ea typeface="Calibri" panose="020F0502020204030204" pitchFamily="34" charset="0"/>
                          <a:cs typeface="Arial" panose="020B0604020202020204" pitchFamily="34" charset="0"/>
                        </a:rPr>
                        <a:t>Note: -12 dB = -6 (I/N) -6 (ASM)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b="1" dirty="0">
                          <a:effectLst/>
                          <a:latin typeface="Arial" panose="020B0604020202020204" pitchFamily="34" charset="0"/>
                          <a:ea typeface="Calibri" panose="020F0502020204030204" pitchFamily="34" charset="0"/>
                          <a:cs typeface="Arial" panose="020B0604020202020204" pitchFamily="34" charset="0"/>
                        </a:rPr>
                        <a:t>-10 / -12 / -20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b="1" dirty="0">
                          <a:effectLst/>
                          <a:latin typeface="Arial" panose="020B0604020202020204" pitchFamily="34" charset="0"/>
                          <a:ea typeface="Calibri" panose="020F0502020204030204" pitchFamily="34" charset="0"/>
                          <a:cs typeface="Arial" panose="020B0604020202020204" pitchFamily="34" charset="0"/>
                        </a:rPr>
                        <a:t>-10 / -12 / -20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76315"/>
                  </a:ext>
                </a:extLst>
              </a:tr>
              <a:tr h="313151">
                <a:tc>
                  <a:txBody>
                    <a:bodyPr/>
                    <a:lstStyle/>
                    <a:p>
                      <a:pPr marL="0" marR="0"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Max RFI power density, dBW/Hz</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-218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207561"/>
                  </a:ext>
                </a:extLst>
              </a:tr>
              <a:tr h="313151">
                <a:tc>
                  <a:txBody>
                    <a:bodyPr/>
                    <a:lstStyle/>
                    <a:p>
                      <a:pPr marL="0" marR="0"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Max RFI power density, dBW/4 kHz</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-182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414738"/>
                  </a:ext>
                </a:extLst>
              </a:tr>
              <a:tr h="313151">
                <a:tc>
                  <a:txBody>
                    <a:bodyPr/>
                    <a:lstStyle/>
                    <a:p>
                      <a:pPr marL="0" marR="0"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dBW to dBW/m^2, in dB</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0309565"/>
                  </a:ext>
                </a:extLst>
              </a:tr>
              <a:tr h="313151">
                <a:tc>
                  <a:txBody>
                    <a:bodyPr/>
                    <a:lstStyle/>
                    <a:p>
                      <a:pPr marL="0" marR="0"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Receiver antenna gain, </a:t>
                      </a:r>
                      <a:r>
                        <a:rPr lang="en-US" sz="1400" dirty="0" err="1">
                          <a:effectLst/>
                          <a:latin typeface="Arial" panose="020B0604020202020204" pitchFamily="34" charset="0"/>
                          <a:ea typeface="Calibri" panose="020F0502020204030204" pitchFamily="34" charset="0"/>
                          <a:cs typeface="Arial" panose="020B0604020202020204" pitchFamily="34" charset="0"/>
                        </a:rPr>
                        <a:t>dBi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463513"/>
                  </a:ext>
                </a:extLst>
              </a:tr>
              <a:tr h="313151">
                <a:tc>
                  <a:txBody>
                    <a:bodyPr/>
                    <a:lstStyle/>
                    <a:p>
                      <a:pPr marL="0" marR="0" hangingPunct="0">
                        <a:spcBef>
                          <a:spcPts val="200"/>
                        </a:spcBef>
                        <a:spcAft>
                          <a:spcPts val="200"/>
                        </a:spcAft>
                      </a:pPr>
                      <a:r>
                        <a:rPr lang="en-US" sz="1400" b="1" dirty="0">
                          <a:effectLst/>
                          <a:latin typeface="Arial" panose="020B0604020202020204" pitchFamily="34" charset="0"/>
                          <a:ea typeface="Calibri" panose="020F0502020204030204" pitchFamily="34" charset="0"/>
                          <a:cs typeface="Arial" panose="020B0604020202020204" pitchFamily="34" charset="0"/>
                        </a:rPr>
                        <a:t>Max RFI PFD at antenna input, </a:t>
                      </a:r>
                      <a:r>
                        <a:rPr lang="en-US" sz="1400" b="1" dirty="0" err="1">
                          <a:effectLst/>
                          <a:latin typeface="Arial" panose="020B0604020202020204" pitchFamily="34" charset="0"/>
                          <a:ea typeface="Calibri" panose="020F0502020204030204" pitchFamily="34" charset="0"/>
                          <a:cs typeface="Arial" panose="020B0604020202020204" pitchFamily="34" charset="0"/>
                        </a:rPr>
                        <a:t>dBW</a:t>
                      </a:r>
                      <a:r>
                        <a:rPr lang="en-US" sz="1400" b="1" dirty="0">
                          <a:effectLst/>
                          <a:latin typeface="Arial" panose="020B0604020202020204" pitchFamily="34" charset="0"/>
                          <a:ea typeface="Calibri" panose="020F0502020204030204" pitchFamily="34" charset="0"/>
                          <a:cs typeface="Arial" panose="020B0604020202020204" pitchFamily="34" charset="0"/>
                        </a:rPr>
                        <a:t>/m^2/4kHz</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-170 / -172 / -180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200"/>
                        </a:spcBef>
                        <a:spcAft>
                          <a:spcPts val="200"/>
                        </a:spcAft>
                      </a:pPr>
                      <a:r>
                        <a:rPr lang="en-US" sz="14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-167.8 / -169.8 / -177.8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980236"/>
                  </a:ext>
                </a:extLst>
              </a:tr>
            </a:tbl>
          </a:graphicData>
        </a:graphic>
      </p:graphicFrame>
      <p:sp>
        <p:nvSpPr>
          <p:cNvPr id="14" name="TextBox 13">
            <a:extLst>
              <a:ext uri="{FF2B5EF4-FFF2-40B4-BE49-F238E27FC236}">
                <a16:creationId xmlns:a16="http://schemas.microsoft.com/office/drawing/2014/main" id="{5F346E07-EAB6-5CF4-4598-BFAB57309204}"/>
              </a:ext>
            </a:extLst>
          </p:cNvPr>
          <p:cNvSpPr txBox="1"/>
          <p:nvPr/>
        </p:nvSpPr>
        <p:spPr>
          <a:xfrm>
            <a:off x="566009" y="2503581"/>
            <a:ext cx="8004132"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AM(R)S VDL-M2 adjacent-band protection level in 136-137 MHz</a:t>
            </a:r>
          </a:p>
        </p:txBody>
      </p:sp>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7875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Various AM(R)S VDL-M2 adjacent-band protection levels for comparison purposes</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spTree>
    <p:extLst>
      <p:ext uri="{BB962C8B-B14F-4D97-AF65-F5344CB8AC3E}">
        <p14:creationId xmlns:p14="http://schemas.microsoft.com/office/powerpoint/2010/main" val="170055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26301-7A00-3A16-AB2F-1CC227DA45BC}"/>
              </a:ext>
            </a:extLst>
          </p:cNvPr>
          <p:cNvSpPr txBox="1">
            <a:spLocks/>
          </p:cNvSpPr>
          <p:nvPr/>
        </p:nvSpPr>
        <p:spPr>
          <a:xfrm>
            <a:off x="426720" y="26096"/>
            <a:ext cx="9631680" cy="5486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0E2641"/>
                </a:solidFill>
                <a:effectLst/>
                <a:uLnTx/>
                <a:uFillTx/>
                <a:latin typeface="Arial" panose="020B0604020202020204"/>
                <a:ea typeface="+mj-ea"/>
              </a:rPr>
              <a:t>MetSat</a:t>
            </a:r>
            <a:r>
              <a:rPr kumimoji="0" lang="en-US" sz="3200" b="1" i="0" u="none" strike="noStrike" kern="1200" cap="none" spc="0" normalizeH="0" baseline="0" noProof="0" dirty="0">
                <a:ln>
                  <a:noFill/>
                </a:ln>
                <a:solidFill>
                  <a:srgbClr val="0E2641"/>
                </a:solidFill>
                <a:effectLst/>
                <a:uLnTx/>
                <a:uFillTx/>
                <a:latin typeface="Arial" panose="020B0604020202020204"/>
                <a:ea typeface="+mj-ea"/>
              </a:rPr>
              <a:t> emissions to AMS(R)S Satellite receiver</a:t>
            </a:r>
          </a:p>
        </p:txBody>
      </p:sp>
      <p:sp>
        <p:nvSpPr>
          <p:cNvPr id="4" name="TextBox 3">
            <a:extLst>
              <a:ext uri="{FF2B5EF4-FFF2-40B4-BE49-F238E27FC236}">
                <a16:creationId xmlns:a16="http://schemas.microsoft.com/office/drawing/2014/main" id="{48A5092F-0817-0813-9ED2-B4CC90B993FD}"/>
              </a:ext>
            </a:extLst>
          </p:cNvPr>
          <p:cNvSpPr txBox="1"/>
          <p:nvPr/>
        </p:nvSpPr>
        <p:spPr>
          <a:xfrm>
            <a:off x="7882754" y="610056"/>
            <a:ext cx="4198865" cy="5927135"/>
          </a:xfrm>
          <a:prstGeom prst="rect">
            <a:avLst/>
          </a:prstGeom>
          <a:noFill/>
          <a:ln>
            <a:solidFill>
              <a:srgbClr val="335EAC"/>
            </a:solidFill>
          </a:ln>
        </p:spPr>
        <p:txBody>
          <a:bodyPr wrap="square">
            <a:spAutoFit/>
          </a:bodyPr>
          <a:lstStyle/>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sz="18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MetSat</a:t>
            </a:r>
            <a:r>
              <a:rPr kumimoji="0" lang="en-GB"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(s-E)</a:t>
            </a:r>
            <a:r>
              <a:rPr kumimoji="0" lang="en-GB" sz="180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1 of studies in AI 1.7 report </a:t>
            </a:r>
            <a:endParaRPr kumimoji="0" lang="en-GB"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Using RR No. 1.153, Recs SM.1540, SM.1541 Annex 1, 1.1, guidance is for the OOB mask to be at least </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23 dB down at 137 MHz</a:t>
            </a:r>
            <a:r>
              <a:rPr kumimoji="0" lang="en-GB"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kumimoji="0" lang="en-GB"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Rec SM.1541 annex 1 app 1 </a:t>
            </a:r>
            <a:r>
              <a:rPr lang="en-GB" sz="1600" kern="0" noProof="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provides guidance for</a:t>
            </a:r>
            <a:r>
              <a:rPr kumimoji="0" lang="en-GB"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adjacent channel attenuation of (50 + 10 log(P) = </a:t>
            </a:r>
            <a:r>
              <a:rPr kumimoji="0" lang="en-GB" sz="1600" b="0" i="0" u="none" strike="noStrike" kern="0" cap="none" spc="0" normalizeH="0" baseline="0" noProof="0" dirty="0">
                <a:ln>
                  <a:noFill/>
                </a:ln>
                <a:solidFill>
                  <a:srgbClr val="000000"/>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-55 dB down</a:t>
            </a:r>
            <a:r>
              <a:rPr kumimoji="0" lang="en-GB"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its channel edge</a:t>
            </a: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PFD on Earth Surface = </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-136 </a:t>
            </a:r>
            <a:r>
              <a:rPr lang="en-GB" sz="1600" kern="0" dirty="0" err="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dBW</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/m</a:t>
            </a:r>
            <a:r>
              <a:rPr lang="en-GB" sz="1600" kern="0" baseline="3000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2</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/4 kHz</a:t>
            </a: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sz="16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Metsat</a:t>
            </a: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OOB emissions used in study would interfere to </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6 SOS </a:t>
            </a: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adjacent channels (view 1) and </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10 SOS </a:t>
            </a: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adjacent channels (Russia CPM view) and </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5 MSS </a:t>
            </a: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adjacent channels of 25 kHz, </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on each side of </a:t>
            </a:r>
            <a:r>
              <a:rPr lang="en-GB" sz="1600" kern="0" dirty="0" err="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MetSat</a:t>
            </a:r>
            <a:r>
              <a:rPr lang="en-GB" sz="1600" kern="0"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channel</a:t>
            </a: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OOB emissions must be better than the generic mask to support systems that use more than one channel and multiple services</a:t>
            </a:r>
          </a:p>
          <a:p>
            <a:pPr marL="0" marR="0" lvl="0" indent="0" defTabSz="914400" eaLnBrk="1" fontAlgn="base" latinLnBrk="0" hangingPunct="0">
              <a:lnSpc>
                <a:spcPct val="107000"/>
              </a:lnSpc>
              <a:spcBef>
                <a:spcPts val="600"/>
              </a:spcBef>
              <a:spcAft>
                <a:spcPts val="800"/>
              </a:spcAft>
              <a:buClrTx/>
              <a:buSzTx/>
              <a:buFontTx/>
              <a:buNone/>
              <a:tabLst>
                <a:tab pos="720090" algn="l"/>
                <a:tab pos="1188085" algn="l"/>
                <a:tab pos="1440180" algn="l"/>
              </a:tabLst>
              <a:defRPr/>
            </a:pPr>
            <a:r>
              <a:rPr lang="en-GB" sz="1600" kern="0" dirty="0">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Finally, the </a:t>
            </a:r>
            <a:r>
              <a:rPr lang="en-GB" sz="1600" kern="0" dirty="0" err="1">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MetSat</a:t>
            </a:r>
            <a:r>
              <a:rPr lang="en-GB" sz="1600" kern="0" dirty="0">
                <a:solidFill>
                  <a:srgbClr val="000000"/>
                </a:solidFill>
                <a:highlight>
                  <a:srgbClr val="00FFFF"/>
                </a:highlight>
                <a:latin typeface="Times New Roman" panose="02020603050405020304" pitchFamily="18" charset="0"/>
                <a:ea typeface="Calibri" panose="020F0502020204030204" pitchFamily="34" charset="0"/>
                <a:cs typeface="Times New Roman" panose="02020603050405020304" pitchFamily="18" charset="0"/>
              </a:rPr>
              <a:t> OOB emissions studied would interfere with AM(R)S VDL-M2 CSC</a:t>
            </a:r>
            <a:r>
              <a:rPr lang="en-GB" sz="16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5" name="Group 4">
            <a:extLst>
              <a:ext uri="{FF2B5EF4-FFF2-40B4-BE49-F238E27FC236}">
                <a16:creationId xmlns:a16="http://schemas.microsoft.com/office/drawing/2014/main" id="{B04C5A3A-DD7C-5ADE-F19A-42DF8354F607}"/>
              </a:ext>
            </a:extLst>
          </p:cNvPr>
          <p:cNvGrpSpPr/>
          <p:nvPr/>
        </p:nvGrpSpPr>
        <p:grpSpPr>
          <a:xfrm>
            <a:off x="62630" y="657071"/>
            <a:ext cx="7759874" cy="5465511"/>
            <a:chOff x="62630" y="790888"/>
            <a:chExt cx="7759874" cy="5465511"/>
          </a:xfrm>
        </p:grpSpPr>
        <p:pic>
          <p:nvPicPr>
            <p:cNvPr id="2" name="Image 66">
              <a:extLst>
                <a:ext uri="{FF2B5EF4-FFF2-40B4-BE49-F238E27FC236}">
                  <a16:creationId xmlns:a16="http://schemas.microsoft.com/office/drawing/2014/main" id="{20F2DD97-57BE-1C07-6C14-55FA641A09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30" y="960697"/>
              <a:ext cx="7759874" cy="5295702"/>
            </a:xfrm>
            <a:prstGeom prst="rect">
              <a:avLst/>
            </a:prstGeom>
            <a:noFill/>
          </p:spPr>
        </p:pic>
        <p:cxnSp>
          <p:nvCxnSpPr>
            <p:cNvPr id="6" name="Straight Arrow Connector 5">
              <a:extLst>
                <a:ext uri="{FF2B5EF4-FFF2-40B4-BE49-F238E27FC236}">
                  <a16:creationId xmlns:a16="http://schemas.microsoft.com/office/drawing/2014/main" id="{988C8719-2DD1-ADE6-591F-D448CD597A9C}"/>
                </a:ext>
              </a:extLst>
            </p:cNvPr>
            <p:cNvCxnSpPr>
              <a:cxnSpLocks/>
            </p:cNvCxnSpPr>
            <p:nvPr/>
          </p:nvCxnSpPr>
          <p:spPr>
            <a:xfrm>
              <a:off x="3896750" y="1861624"/>
              <a:ext cx="640080"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FDE10FD1-5ACA-E822-063C-68AECA4EFA0E}"/>
                </a:ext>
              </a:extLst>
            </p:cNvPr>
            <p:cNvSpPr txBox="1"/>
            <p:nvPr/>
          </p:nvSpPr>
          <p:spPr>
            <a:xfrm>
              <a:off x="2263623" y="1723394"/>
              <a:ext cx="1641283" cy="307777"/>
            </a:xfrm>
            <a:prstGeom prst="rect">
              <a:avLst/>
            </a:prstGeom>
            <a:noFill/>
          </p:spPr>
          <p:txBody>
            <a:bodyPr wrap="none" rtlCol="0">
              <a:spAutoFit/>
            </a:bodyPr>
            <a:lstStyle/>
            <a:p>
              <a:r>
                <a:rPr lang="en-US" sz="1400" dirty="0">
                  <a:solidFill>
                    <a:srgbClr val="FF0000"/>
                  </a:solidFill>
                </a:rPr>
                <a:t>-146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cxnSp>
          <p:nvCxnSpPr>
            <p:cNvPr id="11" name="Straight Arrow Connector 10">
              <a:extLst>
                <a:ext uri="{FF2B5EF4-FFF2-40B4-BE49-F238E27FC236}">
                  <a16:creationId xmlns:a16="http://schemas.microsoft.com/office/drawing/2014/main" id="{A3F1C6F0-C5EE-BF08-CFC4-629A5D5AC06D}"/>
                </a:ext>
              </a:extLst>
            </p:cNvPr>
            <p:cNvCxnSpPr/>
            <p:nvPr/>
          </p:nvCxnSpPr>
          <p:spPr>
            <a:xfrm>
              <a:off x="3722176" y="3443067"/>
              <a:ext cx="0" cy="791308"/>
            </a:xfrm>
            <a:prstGeom prst="straightConnector1">
              <a:avLst/>
            </a:prstGeom>
            <a:ln w="190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15A897AC-FC5E-09E9-CFC4-A26B8CF697FC}"/>
                </a:ext>
              </a:extLst>
            </p:cNvPr>
            <p:cNvSpPr txBox="1"/>
            <p:nvPr/>
          </p:nvSpPr>
          <p:spPr>
            <a:xfrm>
              <a:off x="688220" y="3284102"/>
              <a:ext cx="2893869" cy="954107"/>
            </a:xfrm>
            <a:prstGeom prst="rect">
              <a:avLst/>
            </a:prstGeom>
            <a:noFill/>
          </p:spPr>
          <p:txBody>
            <a:bodyPr wrap="none" rtlCol="0">
              <a:spAutoFit/>
            </a:bodyPr>
            <a:lstStyle/>
            <a:p>
              <a:r>
                <a:rPr lang="en-US" sz="1400" dirty="0">
                  <a:solidFill>
                    <a:srgbClr val="FF0000"/>
                  </a:solidFill>
                </a:rPr>
                <a:t>Range of AM(R)S VDL-M2 protection:</a:t>
              </a:r>
            </a:p>
            <a:p>
              <a:r>
                <a:rPr lang="en-US" sz="1400" dirty="0">
                  <a:solidFill>
                    <a:srgbClr val="FF0000"/>
                  </a:solidFill>
                </a:rPr>
                <a:t>(-10 dB I/N) -167.8</a:t>
              </a:r>
            </a:p>
            <a:p>
              <a:r>
                <a:rPr lang="en-US" sz="1400" dirty="0">
                  <a:solidFill>
                    <a:srgbClr val="FF0000"/>
                  </a:solidFill>
                </a:rPr>
                <a:t>(-12 dB I/N) -169.8</a:t>
              </a:r>
            </a:p>
            <a:p>
              <a:r>
                <a:rPr lang="en-US" sz="1400" dirty="0">
                  <a:solidFill>
                    <a:srgbClr val="FF0000"/>
                  </a:solidFill>
                </a:rPr>
                <a:t>(-20 dB I/N) -177.8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sp>
          <p:nvSpPr>
            <p:cNvPr id="13" name="TextBox 12">
              <a:extLst>
                <a:ext uri="{FF2B5EF4-FFF2-40B4-BE49-F238E27FC236}">
                  <a16:creationId xmlns:a16="http://schemas.microsoft.com/office/drawing/2014/main" id="{323AB218-6B82-AB06-17E7-2EA3F549D8D4}"/>
                </a:ext>
              </a:extLst>
            </p:cNvPr>
            <p:cNvSpPr txBox="1"/>
            <p:nvPr/>
          </p:nvSpPr>
          <p:spPr>
            <a:xfrm>
              <a:off x="5432397" y="790888"/>
              <a:ext cx="1641283" cy="307777"/>
            </a:xfrm>
            <a:prstGeom prst="rect">
              <a:avLst/>
            </a:prstGeom>
            <a:noFill/>
          </p:spPr>
          <p:txBody>
            <a:bodyPr wrap="none" rtlCol="0">
              <a:spAutoFit/>
            </a:bodyPr>
            <a:lstStyle/>
            <a:p>
              <a:r>
                <a:rPr lang="en-US" sz="1400" dirty="0">
                  <a:solidFill>
                    <a:srgbClr val="FF0000"/>
                  </a:solidFill>
                </a:rPr>
                <a:t>-136 </a:t>
              </a:r>
              <a:r>
                <a:rPr lang="en-US" sz="1400" dirty="0" err="1">
                  <a:solidFill>
                    <a:srgbClr val="FF0000"/>
                  </a:solidFill>
                </a:rPr>
                <a:t>dBW</a:t>
              </a:r>
              <a:r>
                <a:rPr lang="en-US" sz="1400" dirty="0">
                  <a:solidFill>
                    <a:srgbClr val="FF0000"/>
                  </a:solidFill>
                </a:rPr>
                <a:t>/m</a:t>
              </a:r>
              <a:r>
                <a:rPr lang="en-US" sz="1400" baseline="30000" dirty="0">
                  <a:solidFill>
                    <a:srgbClr val="FF0000"/>
                  </a:solidFill>
                </a:rPr>
                <a:t>2</a:t>
              </a:r>
              <a:r>
                <a:rPr lang="en-US" sz="1400" dirty="0">
                  <a:solidFill>
                    <a:srgbClr val="FF0000"/>
                  </a:solidFill>
                </a:rPr>
                <a:t>/4 kHz</a:t>
              </a:r>
            </a:p>
          </p:txBody>
        </p:sp>
      </p:grpSp>
      <p:sp>
        <p:nvSpPr>
          <p:cNvPr id="8" name="TextBox 7">
            <a:extLst>
              <a:ext uri="{FF2B5EF4-FFF2-40B4-BE49-F238E27FC236}">
                <a16:creationId xmlns:a16="http://schemas.microsoft.com/office/drawing/2014/main" id="{0EE7549B-6070-F596-D34F-B2856CCA5FBE}"/>
              </a:ext>
            </a:extLst>
          </p:cNvPr>
          <p:cNvSpPr txBox="1"/>
          <p:nvPr/>
        </p:nvSpPr>
        <p:spPr>
          <a:xfrm>
            <a:off x="152400" y="6046223"/>
            <a:ext cx="7028985" cy="738664"/>
          </a:xfrm>
          <a:prstGeom prst="rect">
            <a:avLst/>
          </a:prstGeom>
          <a:noFill/>
        </p:spPr>
        <p:txBody>
          <a:bodyPr wrap="square">
            <a:spAutoFit/>
          </a:bodyPr>
          <a:lstStyle/>
          <a:p>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Note: per slide 7, </a:t>
            </a:r>
          </a:p>
          <a:p>
            <a:pPr marL="285750" indent="-285750">
              <a:buFont typeface="Arial" panose="020B0604020202020204" pitchFamily="34" charset="0"/>
              <a:buChar char="•"/>
            </a:pP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SOS protection is -165.8 (view 1) or -173.9 (Russia CPM view) </a:t>
            </a:r>
            <a:r>
              <a:rPr lang="en-US" sz="1400" dirty="0" err="1">
                <a:solidFill>
                  <a:srgbClr val="000000"/>
                </a:solidFill>
                <a:latin typeface="Arial" panose="020B0604020202020204"/>
                <a:ea typeface="Times New Roman" panose="02020603050405020304" pitchFamily="18" charset="0"/>
                <a:cs typeface="Times New Roman" panose="02020603050405020304" pitchFamily="18" charset="0"/>
              </a:rPr>
              <a:t>dBW</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/m</a:t>
            </a:r>
            <a:r>
              <a:rPr lang="en-US" sz="1400" baseline="30000" dirty="0">
                <a:solidFill>
                  <a:srgbClr val="000000"/>
                </a:solidFill>
                <a:latin typeface="Arial" panose="020B0604020202020204"/>
                <a:ea typeface="Times New Roman" panose="02020603050405020304" pitchFamily="18" charset="0"/>
                <a:cs typeface="Times New Roman" panose="02020603050405020304" pitchFamily="18" charset="0"/>
              </a:rPr>
              <a:t>2</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/4kHz</a:t>
            </a:r>
          </a:p>
          <a:p>
            <a:pPr marL="285750" indent="-285750">
              <a:buFont typeface="Arial" panose="020B0604020202020204" pitchFamily="34" charset="0"/>
              <a:buChar char="•"/>
            </a:pP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MSS protection is -159 </a:t>
            </a:r>
            <a:r>
              <a:rPr lang="en-US" sz="1400" dirty="0" err="1">
                <a:solidFill>
                  <a:srgbClr val="000000"/>
                </a:solidFill>
                <a:latin typeface="Arial" panose="020B0604020202020204"/>
                <a:ea typeface="Times New Roman" panose="02020603050405020304" pitchFamily="18" charset="0"/>
                <a:cs typeface="Times New Roman" panose="02020603050405020304" pitchFamily="18" charset="0"/>
              </a:rPr>
              <a:t>dBW</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/m</a:t>
            </a:r>
            <a:r>
              <a:rPr lang="en-US" sz="1400" baseline="30000" dirty="0">
                <a:solidFill>
                  <a:srgbClr val="000000"/>
                </a:solidFill>
                <a:latin typeface="Arial" panose="020B0604020202020204"/>
                <a:ea typeface="Times New Roman" panose="02020603050405020304" pitchFamily="18" charset="0"/>
                <a:cs typeface="Times New Roman" panose="02020603050405020304" pitchFamily="18" charset="0"/>
              </a:rPr>
              <a:t>2</a:t>
            </a:r>
            <a:r>
              <a:rPr lang="en-US" sz="1400" dirty="0">
                <a:solidFill>
                  <a:srgbClr val="000000"/>
                </a:solidFill>
                <a:latin typeface="Arial" panose="020B0604020202020204"/>
                <a:ea typeface="Times New Roman" panose="02020603050405020304" pitchFamily="18" charset="0"/>
                <a:cs typeface="Times New Roman" panose="02020603050405020304" pitchFamily="18" charset="0"/>
              </a:rPr>
              <a:t>/4kHz</a:t>
            </a:r>
            <a:endParaRPr lang="en-US" sz="1400" dirty="0">
              <a:solidFill>
                <a:srgbClr val="000000"/>
              </a:solidFill>
              <a:latin typeface="Arial" panose="020B0604020202020204"/>
            </a:endParaRPr>
          </a:p>
        </p:txBody>
      </p:sp>
    </p:spTree>
    <p:extLst>
      <p:ext uri="{BB962C8B-B14F-4D97-AF65-F5344CB8AC3E}">
        <p14:creationId xmlns:p14="http://schemas.microsoft.com/office/powerpoint/2010/main" val="344407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7E12A-16A7-4890-9000-996EF84188FC}">
  <ds:schemaRefs>
    <ds:schemaRef ds:uri="e4df6fb9-7f5d-4876-9a99-8ab4fa680755"/>
    <ds:schemaRef ds:uri="http://purl.org/dc/terms/"/>
    <ds:schemaRef ds:uri="71f32d46-6d44-42df-9bf9-b69fba18344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30CE212-2CAA-466D-80CC-FE92DC5C01F6}"/>
</file>

<file path=customXml/itemProps3.xml><?xml version="1.0" encoding="utf-8"?>
<ds:datastoreItem xmlns:ds="http://schemas.openxmlformats.org/officeDocument/2006/customXml" ds:itemID="{9735FA9F-7CB5-417F-BFB2-7F5815EE92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2666</TotalTime>
  <Words>5432</Words>
  <Application>Microsoft Office PowerPoint</Application>
  <PresentationFormat>Widescreen</PresentationFormat>
  <Paragraphs>376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MITRE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dc:creator>
  <cp:lastModifiedBy>Utsunomiya, Mie</cp:lastModifiedBy>
  <cp:revision>60</cp:revision>
  <dcterms:created xsi:type="dcterms:W3CDTF">2023-07-07T13:55:47Z</dcterms:created>
  <dcterms:modified xsi:type="dcterms:W3CDTF">2023-08-20T18:22:31Z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