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8"/>
  </p:notesMasterIdLst>
  <p:handoutMasterIdLst>
    <p:handoutMasterId r:id="rId29"/>
  </p:handoutMasterIdLst>
  <p:sldIdLst>
    <p:sldId id="256" r:id="rId6"/>
    <p:sldId id="257" r:id="rId7"/>
    <p:sldId id="297" r:id="rId8"/>
    <p:sldId id="264" r:id="rId9"/>
    <p:sldId id="294" r:id="rId10"/>
    <p:sldId id="296" r:id="rId11"/>
    <p:sldId id="281" r:id="rId12"/>
    <p:sldId id="283" r:id="rId13"/>
    <p:sldId id="269" r:id="rId14"/>
    <p:sldId id="292" r:id="rId15"/>
    <p:sldId id="267" r:id="rId16"/>
    <p:sldId id="265" r:id="rId17"/>
    <p:sldId id="290" r:id="rId18"/>
    <p:sldId id="284" r:id="rId19"/>
    <p:sldId id="285" r:id="rId20"/>
    <p:sldId id="291" r:id="rId21"/>
    <p:sldId id="288" r:id="rId22"/>
    <p:sldId id="280" r:id="rId23"/>
    <p:sldId id="287" r:id="rId24"/>
    <p:sldId id="295" r:id="rId25"/>
    <p:sldId id="275" r:id="rId26"/>
    <p:sldId id="262" r:id="rId27"/>
  </p:sldIdLst>
  <p:sldSz cx="9144000" cy="5143500" type="screen16x9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A4"/>
    <a:srgbClr val="279DD9"/>
    <a:srgbClr val="CC8004"/>
    <a:srgbClr val="F37021"/>
    <a:srgbClr val="A74233"/>
    <a:srgbClr val="5A6870"/>
    <a:srgbClr val="C40075"/>
    <a:srgbClr val="7B0052"/>
    <a:srgbClr val="006EB7"/>
    <a:srgbClr val="A2C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44" autoAdjust="0"/>
  </p:normalViewPr>
  <p:slideViewPr>
    <p:cSldViewPr>
      <p:cViewPr>
        <p:scale>
          <a:sx n="90" d="100"/>
          <a:sy n="90" d="100"/>
        </p:scale>
        <p:origin x="-1224" y="-2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E370306-A7A3-4647-BEBF-A69EE59FEDC0}" type="datetimeFigureOut">
              <a:rPr lang="en-GB" smtClean="0"/>
              <a:t>04/09/2018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49EF4CC-BFDC-48A2-9CA6-C06A052085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797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24D9B8A-F2FC-486C-910A-53F7765D84B2}" type="datetimeFigureOut">
              <a:rPr lang="en-GB" smtClean="0"/>
              <a:t>04/09/2018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5463"/>
            <a:ext cx="46736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94C34A6-0A65-44C2-A4EE-35563FB0CA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7394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685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121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121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370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2228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152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070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222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024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024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024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6176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0248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3497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841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121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397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121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121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19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966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C34A6-0A65-44C2-A4EE-35563FB0CA4F}" type="slidenum">
              <a:rPr lang="en-GB" smtClean="0"/>
              <a:t>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074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48014"/>
            <a:ext cx="2133600" cy="273844"/>
          </a:xfrm>
        </p:spPr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48014"/>
            <a:ext cx="2895600" cy="273844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48014"/>
            <a:ext cx="2133600" cy="273844"/>
          </a:xfrm>
        </p:spPr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87574"/>
            <a:ext cx="2057400" cy="3744416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5A687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87574"/>
            <a:ext cx="6019800" cy="3744416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739799"/>
            <a:ext cx="9217023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49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9799"/>
            <a:ext cx="9144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32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9799"/>
            <a:ext cx="9144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12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9799"/>
            <a:ext cx="9144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46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" y="1599883"/>
            <a:ext cx="9142286" cy="329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41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7356"/>
            <a:ext cx="9144000" cy="417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83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654"/>
            <a:ext cx="9144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7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677"/>
            <a:ext cx="8229600" cy="28869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95686"/>
            <a:ext cx="4038600" cy="27789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95686"/>
            <a:ext cx="4038600" cy="27789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1670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5A6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27734"/>
            <a:ext cx="4040188" cy="23042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51670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5A6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27734"/>
            <a:ext cx="4041775" cy="23042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131589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31590"/>
            <a:ext cx="5111750" cy="3447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03127"/>
            <a:ext cx="3008313" cy="2575545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98290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59582"/>
            <a:ext cx="5486400" cy="28685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07954"/>
            <a:ext cx="5486400" cy="324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3"/>
            <a:ext cx="8229600" cy="756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A6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51670"/>
            <a:ext cx="8229600" cy="294097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04/09/2018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94008"/>
            <a:ext cx="9144000" cy="249492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" y="-1"/>
            <a:ext cx="9143972" cy="98107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894008"/>
            <a:ext cx="2133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0D3C204-BFC8-40DF-BCA5-4BA5280D0F4D}" type="datetimeFigureOut">
              <a:rPr lang="en-CA" smtClean="0"/>
              <a:pPr/>
              <a:t>04/09/2018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94008"/>
            <a:ext cx="2895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Footer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94008"/>
            <a:ext cx="2133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4" r:id="rId7"/>
    <p:sldLayoutId id="2147483657" r:id="rId8"/>
    <p:sldLayoutId id="2147483658" r:id="rId9"/>
    <p:sldLayoutId id="2147483659" r:id="rId10"/>
    <p:sldLayoutId id="2147483660" r:id="rId11"/>
    <p:sldLayoutId id="2147483666" r:id="rId12"/>
    <p:sldLayoutId id="2147483661" r:id="rId13"/>
    <p:sldLayoutId id="2147483663" r:id="rId14"/>
    <p:sldLayoutId id="2147483664" r:id="rId15"/>
    <p:sldLayoutId id="2147483665" r:id="rId16"/>
    <p:sldLayoutId id="2147483667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54A4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79DD9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>
            <a:spLocks/>
          </p:cNvSpPr>
          <p:nvPr/>
        </p:nvSpPr>
        <p:spPr bwMode="auto">
          <a:xfrm>
            <a:off x="107504" y="2427734"/>
            <a:ext cx="568863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 algn="ctr"/>
            <a:endParaRPr lang="en-GB" sz="2000" b="1" dirty="0">
              <a:solidFill>
                <a:srgbClr val="0054A4"/>
              </a:solidFill>
              <a:cs typeface="Arial" charset="0"/>
            </a:endParaRPr>
          </a:p>
          <a:p>
            <a:pPr algn="ctr">
              <a:buFont typeface="Arial" charset="0"/>
              <a:buNone/>
            </a:pPr>
            <a:r>
              <a:rPr lang="en-US" sz="1600" b="1" dirty="0" smtClean="0">
                <a:solidFill>
                  <a:schemeClr val="accent1"/>
                </a:solidFill>
                <a:cs typeface="Arial" charset="0"/>
              </a:rPr>
              <a:t>Presented by: </a:t>
            </a:r>
            <a:r>
              <a:rPr lang="en-US" sz="2000" b="1" dirty="0" smtClean="0">
                <a:solidFill>
                  <a:schemeClr val="accent1"/>
                </a:solidFill>
                <a:cs typeface="Arial" charset="0"/>
              </a:rPr>
              <a:t>Harvey Gabriel LEKAMISY</a:t>
            </a:r>
          </a:p>
          <a:p>
            <a:pPr algn="ctr">
              <a:buFont typeface="Arial" charset="0"/>
              <a:buNone/>
            </a:pPr>
            <a:r>
              <a:rPr lang="en-US" sz="1600" b="1" baseline="0" dirty="0" smtClean="0">
                <a:solidFill>
                  <a:schemeClr val="accent1"/>
                </a:solidFill>
                <a:cs typeface="Arial" charset="0"/>
              </a:rPr>
              <a:t>Regional</a:t>
            </a:r>
            <a:r>
              <a:rPr lang="en-US" sz="1600" b="1" dirty="0" smtClean="0">
                <a:solidFill>
                  <a:schemeClr val="accent1"/>
                </a:solidFill>
                <a:cs typeface="Arial" charset="0"/>
              </a:rPr>
              <a:t> Officer Communications, Navigation and Surveillance</a:t>
            </a:r>
          </a:p>
          <a:p>
            <a:pPr algn="ctr">
              <a:buFont typeface="Arial" charset="0"/>
              <a:buNone/>
            </a:pPr>
            <a:r>
              <a:rPr lang="en-US" sz="1600" b="1" dirty="0" smtClean="0">
                <a:solidFill>
                  <a:schemeClr val="accent1"/>
                </a:solidFill>
                <a:cs typeface="Arial" charset="0"/>
              </a:rPr>
              <a:t>ICAO REGIONAL OFFICE NAIROBI, KENYA</a:t>
            </a:r>
          </a:p>
          <a:p>
            <a:pPr algn="ctr">
              <a:buFont typeface="Arial" charset="0"/>
              <a:buNone/>
            </a:pPr>
            <a:endParaRPr lang="en-US" sz="1400" b="1" baseline="0" dirty="0" smtClean="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50824" y="1001712"/>
            <a:ext cx="6193383" cy="113799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600"/>
              </a:lnSpc>
              <a:spcBef>
                <a:spcPts val="0"/>
              </a:spcBef>
              <a:tabLst>
                <a:tab pos="1255713" algn="l"/>
              </a:tabLst>
              <a:defRPr/>
            </a:pPr>
            <a:r>
              <a:rPr lang="en-GB" sz="2000" b="1" spc="-20" dirty="0" smtClean="0">
                <a:solidFill>
                  <a:schemeClr val="bg1"/>
                </a:solidFill>
              </a:rPr>
              <a:t>AERONAUTICAL </a:t>
            </a:r>
            <a:r>
              <a:rPr lang="en-GB" sz="4000" spc="-20" dirty="0" smtClean="0">
                <a:solidFill>
                  <a:schemeClr val="bg1"/>
                </a:solidFill>
              </a:rPr>
              <a:t> </a:t>
            </a:r>
            <a:r>
              <a:rPr lang="en-GB" sz="2000" b="1" spc="-20" dirty="0" smtClean="0">
                <a:solidFill>
                  <a:schemeClr val="bg1"/>
                </a:solidFill>
              </a:rPr>
              <a:t>FREQUENCY </a:t>
            </a:r>
            <a:r>
              <a:rPr lang="en-GB" sz="2000" b="1" spc="-20" dirty="0">
                <a:solidFill>
                  <a:schemeClr val="bg1"/>
                </a:solidFill>
              </a:rPr>
              <a:t> </a:t>
            </a:r>
            <a:r>
              <a:rPr lang="en-GB" sz="2000" b="1" spc="-20" dirty="0" smtClean="0">
                <a:solidFill>
                  <a:schemeClr val="bg1"/>
                </a:solidFill>
              </a:rPr>
              <a:t>SPECTRUM MANAGEMENT</a:t>
            </a:r>
          </a:p>
          <a:p>
            <a:pPr lvl="0">
              <a:lnSpc>
                <a:spcPts val="3600"/>
              </a:lnSpc>
              <a:spcBef>
                <a:spcPts val="0"/>
              </a:spcBef>
              <a:tabLst>
                <a:tab pos="1255713" algn="l"/>
              </a:tabLst>
              <a:defRPr/>
            </a:pPr>
            <a:r>
              <a:rPr lang="en-US" sz="2000" b="1" spc="-20" dirty="0" smtClean="0">
                <a:solidFill>
                  <a:schemeClr val="bg1"/>
                </a:solidFill>
                <a:ea typeface="+mn-ea"/>
                <a:cs typeface="+mn-cs"/>
              </a:rPr>
              <a:t>IN THE AFRICA AND INDIAN OCEAN  (AFI) REGION</a:t>
            </a:r>
            <a:endParaRPr lang="en-US" sz="2000" b="1" spc="-2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50824" y="4227934"/>
            <a:ext cx="6049367" cy="57606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</a:pPr>
            <a:r>
              <a:rPr lang="en-GB" sz="1200" b="1" dirty="0" smtClean="0">
                <a:solidFill>
                  <a:srgbClr val="0054A4"/>
                </a:solidFill>
                <a:ea typeface="+mn-ea"/>
                <a:cs typeface="Arial" charset="0"/>
              </a:rPr>
              <a:t>ICAO AFI REGIONAL </a:t>
            </a:r>
            <a:r>
              <a:rPr lang="en-GB" sz="1200" b="1" dirty="0">
                <a:solidFill>
                  <a:srgbClr val="0054A4"/>
                </a:solidFill>
                <a:ea typeface="+mn-ea"/>
                <a:cs typeface="Arial" charset="0"/>
              </a:rPr>
              <a:t>PREPARATORY GROUP (RPG) </a:t>
            </a:r>
            <a:r>
              <a:rPr lang="en-GB" sz="1200" b="1" dirty="0" smtClean="0">
                <a:solidFill>
                  <a:srgbClr val="0054A4"/>
                </a:solidFill>
                <a:ea typeface="+mn-ea"/>
                <a:cs typeface="Arial" charset="0"/>
              </a:rPr>
              <a:t>WORKSHOP </a:t>
            </a:r>
            <a:r>
              <a:rPr lang="en-GB" sz="1200" b="1" dirty="0">
                <a:solidFill>
                  <a:srgbClr val="0054A4"/>
                </a:solidFill>
                <a:ea typeface="+mn-ea"/>
                <a:cs typeface="Arial" charset="0"/>
              </a:rPr>
              <a:t>FOR </a:t>
            </a:r>
            <a:r>
              <a:rPr lang="en-GB" sz="1200" b="1" dirty="0" smtClean="0">
                <a:solidFill>
                  <a:srgbClr val="0054A4"/>
                </a:solidFill>
                <a:ea typeface="+mn-ea"/>
                <a:cs typeface="Arial" charset="0"/>
              </a:rPr>
              <a:t>WRC-2019</a:t>
            </a:r>
          </a:p>
          <a:p>
            <a:pPr lvl="0">
              <a:spcBef>
                <a:spcPts val="0"/>
              </a:spcBef>
            </a:pPr>
            <a:r>
              <a:rPr lang="en-US" sz="1200" b="1" dirty="0">
                <a:solidFill>
                  <a:srgbClr val="0054A4"/>
                </a:solidFill>
                <a:ea typeface="+mn-ea"/>
                <a:cs typeface="Arial" charset="0"/>
              </a:rPr>
              <a:t>Johannesburg, South Africa, 4-5 September 2018</a:t>
            </a:r>
          </a:p>
          <a:p>
            <a:pPr lvl="0">
              <a:spcBef>
                <a:spcPts val="0"/>
              </a:spcBef>
            </a:pPr>
            <a:endParaRPr lang="en-GB" sz="1200" b="1" dirty="0">
              <a:solidFill>
                <a:srgbClr val="0054A4"/>
              </a:solidFill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769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2283717"/>
            <a:ext cx="8784976" cy="1368153"/>
          </a:xfrm>
        </p:spPr>
        <p:txBody>
          <a:bodyPr/>
          <a:lstStyle/>
          <a:p>
            <a:r>
              <a:rPr lang="en-US" sz="2800" b="1" dirty="0" smtClean="0"/>
              <a:t>ICAO AFRICA AND INDIAN OCEAN REGION</a:t>
            </a:r>
            <a:br>
              <a:rPr lang="en-US" sz="2800" b="1" dirty="0" smtClean="0"/>
            </a:br>
            <a:r>
              <a:rPr lang="en-US" sz="2800" b="1" dirty="0" smtClean="0"/>
              <a:t>AERONAUTICAL FREQUENCY SPECTRUM MANAGEMENT</a:t>
            </a:r>
            <a:endParaRPr lang="en-GB" sz="2800" b="1" dirty="0"/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>
          <a:xfrm>
            <a:off x="539552" y="1779661"/>
            <a:ext cx="7920880" cy="2808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FFC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80000"/>
              </a:spcBef>
            </a:pPr>
            <a:endParaRPr lang="en-GB" altLang="en-US" sz="20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45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75606"/>
            <a:ext cx="8229600" cy="3312368"/>
          </a:xfrm>
        </p:spPr>
        <p:txBody>
          <a:bodyPr/>
          <a:lstStyle/>
          <a:p>
            <a:r>
              <a:rPr lang="en-US" sz="2000" b="1" dirty="0" smtClean="0"/>
              <a:t>ISSUES AND CHALLENGES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GB" sz="2400" b="1" dirty="0"/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>
          <a:xfrm>
            <a:off x="539552" y="1779661"/>
            <a:ext cx="7920880" cy="2808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FFC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80000"/>
              </a:spcBef>
            </a:pPr>
            <a:r>
              <a:rPr lang="en-GB" altLang="en-US" sz="2400" b="1" dirty="0" smtClean="0">
                <a:solidFill>
                  <a:srgbClr val="0070C0"/>
                </a:solidFill>
                <a:ea typeface="ＭＳ Ｐゴシック" pitchFamily="34" charset="-128"/>
              </a:rPr>
              <a:t>Scarce natural resource with finite capacity limits and constantly      increasing demands</a:t>
            </a:r>
          </a:p>
          <a:p>
            <a:pPr eaLnBrk="1" hangingPunct="1">
              <a:spcBef>
                <a:spcPct val="80000"/>
              </a:spcBef>
            </a:pPr>
            <a:r>
              <a:rPr lang="en-GB" altLang="en-US" sz="2400" b="1" dirty="0" smtClean="0">
                <a:solidFill>
                  <a:srgbClr val="0070C0"/>
                </a:solidFill>
                <a:ea typeface="ＭＳ Ｐゴシック" pitchFamily="34" charset="-128"/>
              </a:rPr>
              <a:t>Congestion imposes the need for efficient frequency spectrum management</a:t>
            </a:r>
          </a:p>
          <a:p>
            <a:pPr eaLnBrk="1" hangingPunct="1">
              <a:spcBef>
                <a:spcPct val="80000"/>
              </a:spcBef>
            </a:pPr>
            <a:r>
              <a:rPr lang="en-GB" altLang="en-US" sz="2400" b="1" dirty="0" smtClean="0">
                <a:solidFill>
                  <a:srgbClr val="0070C0"/>
                </a:solidFill>
                <a:ea typeface="ＭＳ Ｐゴシック" pitchFamily="34" charset="-128"/>
              </a:rPr>
              <a:t>Spectrum management:</a:t>
            </a:r>
          </a:p>
          <a:p>
            <a:pPr lvl="1" eaLnBrk="1" hangingPunct="1">
              <a:spcBef>
                <a:spcPct val="40000"/>
              </a:spcBef>
              <a:buFont typeface="Wingdings" pitchFamily="2" charset="2"/>
              <a:buChar char="Ø"/>
            </a:pPr>
            <a:r>
              <a:rPr lang="en-GB" altLang="en-US" sz="2000" dirty="0" smtClean="0">
                <a:solidFill>
                  <a:srgbClr val="0070C0"/>
                </a:solidFill>
              </a:rPr>
              <a:t>combination of administrative and technical procedures</a:t>
            </a:r>
          </a:p>
          <a:p>
            <a:pPr lvl="1" eaLnBrk="1" hangingPunct="1">
              <a:spcBef>
                <a:spcPct val="40000"/>
              </a:spcBef>
              <a:buFont typeface="Wingdings" pitchFamily="2" charset="2"/>
              <a:buChar char="Ø"/>
            </a:pPr>
            <a:r>
              <a:rPr lang="en-GB" altLang="en-US" sz="2000" dirty="0" smtClean="0">
                <a:solidFill>
                  <a:srgbClr val="0070C0"/>
                </a:solidFill>
              </a:rPr>
              <a:t>necessary to ensure interference free and efficient operation of radio services  (e.g. Air/Ground Communications and Radionavigation)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" y="771550"/>
            <a:ext cx="8229600" cy="43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2280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03598"/>
            <a:ext cx="8229600" cy="288032"/>
          </a:xfrm>
        </p:spPr>
        <p:txBody>
          <a:bodyPr/>
          <a:lstStyle/>
          <a:p>
            <a:r>
              <a:rPr lang="en-US" sz="1800" b="1" dirty="0" smtClean="0"/>
              <a:t>REFERENCE DOCUMENTS AND TOOL</a:t>
            </a:r>
            <a:endParaRPr lang="en-GB" sz="1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9662"/>
            <a:ext cx="8229600" cy="2664296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ICAO Doc 9718, Volumes I and II: The Handbook on Radio Frequency Spectrum Requirements for Civil Aviation</a:t>
            </a:r>
          </a:p>
          <a:p>
            <a:r>
              <a:rPr lang="en-US" sz="2000" dirty="0" smtClean="0"/>
              <a:t>ICAO Policies and practices related to radio frequency spectrum matters (Assembly Resolution A38-6)</a:t>
            </a:r>
          </a:p>
          <a:p>
            <a:r>
              <a:rPr lang="en-US" sz="2000" dirty="0" smtClean="0"/>
              <a:t>Annex 10, Volume V: Aeronautical radio Frequency Spectrum Utilization</a:t>
            </a:r>
          </a:p>
          <a:p>
            <a:r>
              <a:rPr lang="en-US" sz="2000" dirty="0" smtClean="0"/>
              <a:t>Frequency Finder Tool/Software</a:t>
            </a:r>
          </a:p>
          <a:p>
            <a:r>
              <a:rPr lang="en-US" sz="2000" dirty="0" smtClean="0"/>
              <a:t>ITU Radio Regulation, </a:t>
            </a:r>
            <a:r>
              <a:rPr lang="en-US" sz="2000" dirty="0" err="1" smtClean="0"/>
              <a:t>etc</a:t>
            </a:r>
            <a:r>
              <a:rPr lang="en-US" sz="2000" dirty="0" smtClean="0"/>
              <a:t>…(extra-Documents)</a:t>
            </a:r>
            <a:endParaRPr lang="en-GB" sz="2000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" y="771550"/>
            <a:ext cx="8229600" cy="36004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/>
              <a:t>AFI AERONAUTICAL FREQUENCY  SPECTRUM MANAGEMENT (2)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437450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771550"/>
            <a:ext cx="8435280" cy="739824"/>
          </a:xfrm>
        </p:spPr>
        <p:txBody>
          <a:bodyPr/>
          <a:lstStyle/>
          <a:p>
            <a:r>
              <a:rPr lang="en-US" sz="2000" b="1" dirty="0" smtClean="0"/>
              <a:t>AFI AERONAUTICAL FREQUENCY SPECTRUM MANAGEMENT (3)</a:t>
            </a:r>
            <a:br>
              <a:rPr lang="en-US" sz="2000" b="1" dirty="0" smtClean="0"/>
            </a:b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/>
              <a:t>The Handbook on Radio Frequency Spectrum Requirements for Civil Aviation</a:t>
            </a:r>
            <a:endParaRPr lang="en-GB" sz="2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9662"/>
            <a:ext cx="8229600" cy="30129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2355726"/>
            <a:ext cx="833437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0" y="1753530"/>
            <a:ext cx="8321675" cy="48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442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347615"/>
            <a:ext cx="8531225" cy="3407246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23528" y="1347614"/>
            <a:ext cx="8496944" cy="720080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C5BCE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C5BCE"/>
                </a:solidFill>
                <a:latin typeface="Arial Rounded MT Bold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C5BCE"/>
                </a:solidFill>
                <a:latin typeface="Arial Rounded MT Bold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C5BCE"/>
                </a:solidFill>
                <a:latin typeface="Arial Rounded MT Bold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C5BCE"/>
                </a:solidFill>
                <a:latin typeface="Arial Rounded MT Bold" pitchFamily="34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C5BCE"/>
                </a:solidFill>
                <a:latin typeface="Arial Rounded MT Bold" pitchFamily="34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C5BCE"/>
                </a:solidFill>
                <a:latin typeface="Arial Rounded MT Bold" pitchFamily="34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C5BCE"/>
                </a:solidFill>
                <a:latin typeface="Arial Rounded MT Bold" pitchFamily="34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C5BCE"/>
                </a:solidFill>
                <a:latin typeface="Arial Rounded MT Bold" pitchFamily="34" charset="0"/>
                <a:cs typeface="Arial" charset="0"/>
              </a:defRPr>
            </a:lvl9pPr>
          </a:lstStyle>
          <a:p>
            <a:pPr lvl="0" algn="l" eaLnBrk="1" hangingPunct="1">
              <a:defRPr/>
            </a:pPr>
            <a:r>
              <a:rPr lang="en-US" sz="2000" dirty="0"/>
              <a:t>The Handbook on Radio Frequency Spectrum Requirements for Civil Aviation 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C5BCE"/>
                </a:solidFill>
                <a:effectLst/>
                <a:uLnTx/>
                <a:uFillTx/>
                <a:latin typeface="Arial Rounded MT Bold"/>
                <a:ea typeface="+mj-ea"/>
                <a:cs typeface="Arial"/>
              </a:rPr>
              <a:t>Handbook (Doc 9718), Volume II- Frequency assignment planning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07504" y="2355726"/>
            <a:ext cx="888092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Provide globally harmonized frequency assignment planning criteria and guidance material to support the application of SARPs in Annex 10, Vol. V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Developed in conjunction with the revisions to Annex 10, Vol. V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Developed by </a:t>
            </a: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10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ACP</a:t>
            </a: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Working Group F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Implementation through Regional Air Navigation Agreement by PIRG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support the development of the Global Air Navigation Plan  (GANP).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en-GB" alt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457200" y="771550"/>
            <a:ext cx="8229600" cy="57606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/>
              <a:t>AFI AERONAUTICAL FREQUENCY  SPECTRUM MANAGEMENT (4)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95572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71550"/>
            <a:ext cx="8229600" cy="360040"/>
          </a:xfrm>
        </p:spPr>
        <p:txBody>
          <a:bodyPr/>
          <a:lstStyle/>
          <a:p>
            <a:r>
              <a:rPr lang="en-US" sz="2000" b="1" dirty="0" smtClean="0"/>
              <a:t>AFI AERONAUTICAL FREQUENCY  SPECTRUM MANAGEMENT (5)</a:t>
            </a:r>
            <a:endParaRPr lang="en-GB" sz="2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03598"/>
            <a:ext cx="7499176" cy="3589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smtClean="0"/>
              <a:t>Frequency Finder Tool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b="5109"/>
          <a:stretch/>
        </p:blipFill>
        <p:spPr bwMode="auto">
          <a:xfrm>
            <a:off x="1331640" y="1563638"/>
            <a:ext cx="5713050" cy="3312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3552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71550"/>
            <a:ext cx="8229600" cy="432048"/>
          </a:xfrm>
        </p:spPr>
        <p:txBody>
          <a:bodyPr/>
          <a:lstStyle/>
          <a:p>
            <a:r>
              <a:rPr lang="en-US" sz="2000" b="1" dirty="0" smtClean="0"/>
              <a:t>AFI AERONAUTICAL FREQUENCY SPECTRUM MANAGEMENT (6)</a:t>
            </a:r>
            <a:endParaRPr lang="en-GB" sz="2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5170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VHF COM Home Page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27261" t="26596" r="30053" b="30851"/>
          <a:stretch/>
        </p:blipFill>
        <p:spPr bwMode="auto">
          <a:xfrm>
            <a:off x="755576" y="1563638"/>
            <a:ext cx="6480720" cy="30243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44442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771550"/>
            <a:ext cx="9001000" cy="432048"/>
          </a:xfrm>
        </p:spPr>
        <p:txBody>
          <a:bodyPr/>
          <a:lstStyle/>
          <a:p>
            <a:r>
              <a:rPr lang="en-US" sz="1800" b="1" dirty="0" smtClean="0"/>
              <a:t>AFI AERONAUTICAL FREQUENCY SPECTRUM MANAGEMENT (7)</a:t>
            </a:r>
            <a:br>
              <a:rPr lang="en-US" sz="1800" b="1" dirty="0" smtClean="0"/>
            </a:br>
            <a:endParaRPr lang="en-GB" sz="1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275606"/>
            <a:ext cx="8712968" cy="36004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600" b="1" dirty="0" smtClean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WRC-15 Main Result for Civil Aviation: RESOLUTION 154 (Rev. WRC-15)</a:t>
            </a:r>
          </a:p>
          <a:p>
            <a:pPr marL="0" indent="0" algn="ctr">
              <a:buNone/>
            </a:pPr>
            <a:endParaRPr lang="en-US" sz="1600" b="1" dirty="0" smtClean="0">
              <a:solidFill>
                <a:srgbClr val="FF0000"/>
              </a:solidFill>
              <a:latin typeface="Calibri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en-US" sz="1600" b="1" i="1" dirty="0" smtClean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Consideration of technical and regulatory action in order to support existing and future operation of fixed-satellite service earth station within the frequency band 3 400-4 200 MHz, as an aid to the safe operation of aircraft and reliable distribution of meteorological information in some countries in Region 1.</a:t>
            </a:r>
          </a:p>
          <a:p>
            <a:pPr marL="0" indent="0" algn="just">
              <a:buNone/>
            </a:pPr>
            <a:endParaRPr lang="en-US" sz="1600" b="1" i="1" dirty="0" smtClean="0">
              <a:solidFill>
                <a:srgbClr val="FF0000"/>
              </a:solidFill>
              <a:latin typeface="Calibri"/>
              <a:ea typeface="+mj-ea"/>
              <a:cs typeface="+mj-cs"/>
            </a:endParaRPr>
          </a:p>
          <a:p>
            <a:r>
              <a:rPr lang="en-US" sz="1600" dirty="0" smtClean="0">
                <a:latin typeface="Calibri"/>
                <a:ea typeface="+mj-ea"/>
                <a:cs typeface="+mj-cs"/>
              </a:rPr>
              <a:t>Better regulatory protection of Fixed Satellite Services (FSS) VSAT link used in Africa and Indian Ocean to provide terrestrial aeronautical and meteorological communication networks.</a:t>
            </a:r>
          </a:p>
          <a:p>
            <a:r>
              <a:rPr lang="en-US" sz="1600" dirty="0" smtClean="0">
                <a:latin typeface="Calibri"/>
                <a:ea typeface="+mj-ea"/>
                <a:cs typeface="+mj-cs"/>
              </a:rPr>
              <a:t>VSAT networks for aeronautical ground-ground telecommunications are in wide use in both Africa and Central/South America.</a:t>
            </a:r>
          </a:p>
          <a:p>
            <a:endParaRPr lang="en-US" sz="1600" dirty="0" smtClean="0">
              <a:latin typeface="Calibri"/>
              <a:ea typeface="+mj-ea"/>
              <a:cs typeface="+mj-cs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alibri"/>
                <a:ea typeface="+mj-ea"/>
                <a:cs typeface="+mj-cs"/>
              </a:rPr>
              <a:t>APIRG CONCLUSION</a:t>
            </a:r>
            <a:endParaRPr lang="en-US" sz="1200" dirty="0"/>
          </a:p>
          <a:p>
            <a:pPr algn="just"/>
            <a:r>
              <a:rPr lang="en-US" sz="1200" b="1" dirty="0" smtClean="0"/>
              <a:t>CONCLUSION 20/30: Protection of C band spectrum</a:t>
            </a:r>
          </a:p>
          <a:p>
            <a:pPr marL="0" indent="0" algn="just">
              <a:buNone/>
            </a:pPr>
            <a:r>
              <a:rPr lang="en-US" sz="1200" dirty="0" smtClean="0"/>
              <a:t>That, in accordance with Resolution 154 (Rev. 154 WRC-12), States/Organizations take the appropriate measures in order to ensure the protection of the satellite C-band operated by the AFI VSAT networks:</a:t>
            </a:r>
          </a:p>
          <a:p>
            <a:pPr algn="just">
              <a:buFont typeface="+mj-lt"/>
              <a:buAutoNum type="alphaLcParenR"/>
            </a:pPr>
            <a:r>
              <a:rPr lang="en-US" sz="1200" dirty="0" smtClean="0"/>
              <a:t>Registration of the aeronautical VSAT frequencies in the States register held by the national authorities of regulation of telecommunication; and</a:t>
            </a:r>
          </a:p>
          <a:p>
            <a:pPr algn="just">
              <a:buFont typeface="+mj-lt"/>
              <a:buAutoNum type="alphaLcParenR"/>
            </a:pPr>
            <a:r>
              <a:rPr lang="en-US" sz="1200" dirty="0" smtClean="0"/>
              <a:t>Follow-up with the concerned authorities in the States to further register the frequencies in the ITU master International Frequency Register (MIFR).</a:t>
            </a:r>
          </a:p>
          <a:p>
            <a:pPr algn="just">
              <a:buFont typeface="+mj-lt"/>
              <a:buAutoNum type="alphaLcParenR"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876290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771550"/>
            <a:ext cx="9001000" cy="432048"/>
          </a:xfrm>
        </p:spPr>
        <p:txBody>
          <a:bodyPr/>
          <a:lstStyle/>
          <a:p>
            <a:r>
              <a:rPr lang="en-US" sz="1800" b="1" dirty="0" smtClean="0"/>
              <a:t>AFI AERONAUTICAL FREQUENCY SPECTRUM MANAGEMENT (8)</a:t>
            </a:r>
            <a:br>
              <a:rPr lang="en-US" sz="1800" b="1" dirty="0" smtClean="0"/>
            </a:br>
            <a:endParaRPr lang="en-GB" sz="1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707654"/>
            <a:ext cx="8784976" cy="3168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latin typeface="Calibri"/>
                <a:ea typeface="+mj-ea"/>
                <a:cs typeface="+mj-cs"/>
              </a:rPr>
              <a:t>APIRG </a:t>
            </a:r>
            <a:r>
              <a:rPr lang="en-US" sz="1800" b="1" dirty="0" smtClean="0">
                <a:latin typeface="Calibri"/>
                <a:ea typeface="+mj-ea"/>
                <a:cs typeface="+mj-cs"/>
              </a:rPr>
              <a:t>CONCLUSIONS</a:t>
            </a:r>
          </a:p>
          <a:p>
            <a:pPr marL="0" indent="0" algn="just">
              <a:buNone/>
            </a:pPr>
            <a:endParaRPr lang="en-US" sz="1200" dirty="0" smtClean="0"/>
          </a:p>
          <a:p>
            <a:pPr algn="just"/>
            <a:r>
              <a:rPr lang="en-US" sz="1400" b="1" dirty="0" smtClean="0"/>
              <a:t>CNCLUSION 21/14 : Aeronautical Spectrum Issues</a:t>
            </a:r>
          </a:p>
          <a:p>
            <a:pPr marL="0" indent="0" algn="just">
              <a:buNone/>
            </a:pPr>
            <a:r>
              <a:rPr lang="en-US" sz="1400" dirty="0" smtClean="0"/>
              <a:t>That, in order to protect and maintain continuous vigilance on ongoing threats to the aeronautical frequency spectrum:</a:t>
            </a:r>
          </a:p>
          <a:p>
            <a:pPr marL="228600" indent="-228600" algn="just">
              <a:buFont typeface="+mj-lt"/>
              <a:buAutoNum type="alphaLcParenR"/>
            </a:pPr>
            <a:r>
              <a:rPr lang="en-US" sz="1400" dirty="0" smtClean="0"/>
              <a:t>ANSPs and airlines should regularly report cases of harmful radio interference within the aeronautical frequency spectrum to the national Telecommunication authorities through the civil aviation authorities, ICAO and IATA;</a:t>
            </a:r>
          </a:p>
          <a:p>
            <a:pPr marL="228600" indent="-228600" algn="just">
              <a:buFont typeface="+mj-lt"/>
              <a:buAutoNum type="alphaLcParenR"/>
            </a:pPr>
            <a:r>
              <a:rPr lang="en-US" sz="1400" dirty="0" smtClean="0"/>
              <a:t>The IIM/SG with the support of ICAO, should accordingly develop and maintain a regional database on reported cases of such harmful interference.</a:t>
            </a:r>
          </a:p>
        </p:txBody>
      </p:sp>
    </p:spTree>
    <p:extLst>
      <p:ext uri="{BB962C8B-B14F-4D97-AF65-F5344CB8AC3E}">
        <p14:creationId xmlns:p14="http://schemas.microsoft.com/office/powerpoint/2010/main" val="3302325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771550"/>
            <a:ext cx="9001000" cy="432048"/>
          </a:xfrm>
        </p:spPr>
        <p:txBody>
          <a:bodyPr/>
          <a:lstStyle/>
          <a:p>
            <a:r>
              <a:rPr lang="en-US" sz="1800" b="1" dirty="0" smtClean="0"/>
              <a:t>AFI AERONAUTICAL FREQUENCY SPECTRUM MANAGEMENT (9)</a:t>
            </a:r>
            <a:br>
              <a:rPr lang="en-US" sz="1800" b="1" dirty="0" smtClean="0"/>
            </a:br>
            <a:endParaRPr lang="en-GB" sz="1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1275606"/>
            <a:ext cx="7200800" cy="35170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1800" b="1" dirty="0" smtClean="0">
              <a:latin typeface="Calibri"/>
              <a:ea typeface="+mj-ea"/>
              <a:cs typeface="+mj-cs"/>
            </a:endParaRPr>
          </a:p>
          <a:p>
            <a:pPr marL="0" indent="0">
              <a:buNone/>
            </a:pPr>
            <a:endParaRPr lang="en-US" sz="1200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7614"/>
            <a:ext cx="8424936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4761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46108" y="771550"/>
            <a:ext cx="7283878" cy="44210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 smtClean="0"/>
              <a:t>PLAN OF </a:t>
            </a:r>
            <a:r>
              <a:rPr lang="en-US" sz="2800" b="1" dirty="0" smtClean="0"/>
              <a:t>PRESENTATION</a:t>
            </a:r>
            <a:endParaRPr lang="en-CA" sz="28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95536" y="1923678"/>
            <a:ext cx="8748464" cy="252027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Introduction</a:t>
            </a:r>
          </a:p>
          <a:p>
            <a:r>
              <a:rPr lang="fr-FR" sz="2400" dirty="0" smtClean="0"/>
              <a:t>Aeronautical </a:t>
            </a:r>
            <a:r>
              <a:rPr lang="en-US" sz="2400" dirty="0" smtClean="0"/>
              <a:t>Frequency</a:t>
            </a:r>
            <a:r>
              <a:rPr lang="fr-FR" sz="2400" dirty="0" smtClean="0"/>
              <a:t> Spectrum</a:t>
            </a:r>
          </a:p>
          <a:p>
            <a:r>
              <a:rPr lang="fr-FR" sz="2400" dirty="0" smtClean="0"/>
              <a:t>AFI Aeronautical </a:t>
            </a:r>
            <a:r>
              <a:rPr lang="en-US" sz="2400" dirty="0" smtClean="0"/>
              <a:t>Frequency</a:t>
            </a:r>
            <a:r>
              <a:rPr lang="fr-FR" sz="2400" dirty="0" smtClean="0"/>
              <a:t> Spectrum Management</a:t>
            </a:r>
          </a:p>
          <a:p>
            <a:r>
              <a:rPr lang="en-US" sz="2400" dirty="0" smtClean="0"/>
              <a:t>Summary</a:t>
            </a:r>
            <a:r>
              <a:rPr lang="fr-FR" sz="2400" dirty="0" smtClean="0"/>
              <a:t> and key Messages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88498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771550"/>
            <a:ext cx="9001000" cy="432048"/>
          </a:xfrm>
        </p:spPr>
        <p:txBody>
          <a:bodyPr/>
          <a:lstStyle/>
          <a:p>
            <a:r>
              <a:rPr lang="en-US" sz="1800" b="1" dirty="0" smtClean="0"/>
              <a:t>AFI AERONAUTICAL FREQUENCY SPECTRUM MANAGEMENT (10)</a:t>
            </a:r>
            <a:br>
              <a:rPr lang="en-US" sz="1800" b="1" dirty="0" smtClean="0"/>
            </a:br>
            <a:endParaRPr lang="en-GB" sz="1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491630"/>
            <a:ext cx="8784976" cy="3384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latin typeface="Calibri"/>
                <a:ea typeface="+mj-ea"/>
                <a:cs typeface="+mj-cs"/>
              </a:rPr>
              <a:t>APIRG </a:t>
            </a:r>
            <a:r>
              <a:rPr lang="en-US" sz="1800" b="1" dirty="0" smtClean="0">
                <a:latin typeface="Calibri"/>
                <a:ea typeface="+mj-ea"/>
                <a:cs typeface="+mj-cs"/>
              </a:rPr>
              <a:t>CONCLUSION</a:t>
            </a:r>
          </a:p>
          <a:p>
            <a:pPr marL="0" indent="0">
              <a:buNone/>
            </a:pPr>
            <a:endParaRPr lang="en-US" sz="1800" b="1" dirty="0" smtClean="0">
              <a:latin typeface="Calibri"/>
              <a:ea typeface="+mj-ea"/>
              <a:cs typeface="+mj-cs"/>
            </a:endParaRPr>
          </a:p>
          <a:p>
            <a:r>
              <a:rPr lang="en-US" sz="1600" b="1" dirty="0" smtClean="0"/>
              <a:t>CONCLUSION 20/29: Continued support to ICAO Po</a:t>
            </a:r>
            <a:r>
              <a:rPr lang="en-US" sz="1600" dirty="0" smtClean="0"/>
              <a:t>sition</a:t>
            </a:r>
          </a:p>
          <a:p>
            <a:pPr marL="0" indent="0" algn="just">
              <a:buNone/>
            </a:pPr>
            <a:r>
              <a:rPr lang="en-US" sz="1600" dirty="0" smtClean="0"/>
              <a:t>That, in accordance with ICAO spectrum strategy, policy and related information as contained in Handbook on Radio Frequency Spectrum Requirements for Civil Aviation (Doc 9718):</a:t>
            </a:r>
          </a:p>
          <a:p>
            <a:pPr algn="just">
              <a:buFont typeface="+mj-lt"/>
              <a:buAutoNum type="alphaLcParenR"/>
            </a:pPr>
            <a:r>
              <a:rPr lang="en-US" sz="1600" dirty="0" smtClean="0"/>
              <a:t>States/Organizations continue to support ICAO position from WRC in particular on agenda item of high importance to the safe operation of aircraft by participation in the national and regional/sub regional preparatory Meeting for ITU WRC Meeting; and</a:t>
            </a:r>
          </a:p>
          <a:p>
            <a:pPr algn="just">
              <a:buFont typeface="+mj-lt"/>
              <a:buAutoNum type="alphaLcParenR"/>
            </a:pPr>
            <a:r>
              <a:rPr lang="en-US" sz="1600" dirty="0" smtClean="0"/>
              <a:t>The Secretariat reinforce the coordination of the initiatives that will ensure the alignment of heir national position with ICAO position for WRC.</a:t>
            </a:r>
          </a:p>
          <a:p>
            <a:pPr marL="0" indent="0" algn="just">
              <a:buNone/>
            </a:pP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1016679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43559"/>
            <a:ext cx="8229600" cy="504055"/>
          </a:xfrm>
        </p:spPr>
        <p:txBody>
          <a:bodyPr/>
          <a:lstStyle/>
          <a:p>
            <a:r>
              <a:rPr lang="en-US" sz="2000" b="1" dirty="0" smtClean="0"/>
              <a:t>SUMMARY AND KEY MESSAGES</a:t>
            </a:r>
            <a:endParaRPr lang="en-GB" sz="2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7614"/>
            <a:ext cx="8229600" cy="3445031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Spectrum Management is a combination of administrative and technical procedures</a:t>
            </a:r>
            <a:r>
              <a:rPr lang="en-US" sz="1600" i="1" dirty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Clean spectrum means keeping the used aeronautical frequencies free from licensed, unlicensed and illegal transmissions that interfere with CNS equipment reception,</a:t>
            </a:r>
            <a:endParaRPr lang="en-GB" sz="1600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ICAO Member States Good will, cooperation and exchange of information among parties is essential  (ICAO Regional Office -CAAs and CAAs – National telecommunication regulators)</a:t>
            </a:r>
          </a:p>
          <a:p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Continuous support of CAAs to ICAO Position for the WRCs</a:t>
            </a:r>
          </a:p>
          <a:p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APIRG/20 Meeting adopted  a project ‘’ Protection of aeronautical spectrum’’, under IIM SG to develop policies and systems to provide and protect aeronautical spectrum.</a:t>
            </a:r>
          </a:p>
          <a:p>
            <a:r>
              <a:rPr lang="en-US" sz="1600" i="1" dirty="0">
                <a:solidFill>
                  <a:schemeClr val="tx2">
                    <a:lumMod val="75000"/>
                  </a:schemeClr>
                </a:solidFill>
              </a:rPr>
              <a:t>Only continuous synergetic collaboration and action by the CAA and National telecommunication regulators can guarantee a minimum level of </a:t>
            </a:r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interference is kept.</a:t>
            </a:r>
            <a:endParaRPr lang="en-US" sz="1600" i="1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42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188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2283717"/>
            <a:ext cx="8784976" cy="1368153"/>
          </a:xfrm>
        </p:spPr>
        <p:txBody>
          <a:bodyPr/>
          <a:lstStyle/>
          <a:p>
            <a:r>
              <a:rPr lang="en-US" sz="3600" b="1" dirty="0" smtClean="0"/>
              <a:t>INTRODUCTION</a:t>
            </a:r>
            <a:endParaRPr lang="en-GB" sz="3600" b="1" dirty="0"/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>
          <a:xfrm>
            <a:off x="539552" y="1779661"/>
            <a:ext cx="7920880" cy="2808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FFC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80000"/>
              </a:spcBef>
            </a:pPr>
            <a:endParaRPr lang="en-GB" altLang="en-US" sz="20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292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71550"/>
            <a:ext cx="8229600" cy="936104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GB" sz="2400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>INTRODUCTION (1)</a:t>
            </a:r>
            <a:br>
              <a:rPr lang="en-GB" sz="2400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</a:br>
            <a:r>
              <a:rPr lang="en-GB" sz="2400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>ESAF </a:t>
            </a:r>
            <a:r>
              <a:rPr lang="en-GB" sz="2400" dirty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>Areas of Accreditation</a:t>
            </a:r>
            <a:endParaRPr lang="en-US" sz="2400" i="1" dirty="0">
              <a:solidFill>
                <a:srgbClr val="005389">
                  <a:alpha val="95000"/>
                </a:srgbClr>
              </a:solidFill>
              <a:ea typeface="+mn-ea"/>
              <a:cs typeface="+mn-cs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9662"/>
            <a:ext cx="4922152" cy="294099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043" y="3291830"/>
            <a:ext cx="3312368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40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/>
        </p:nvSpPr>
        <p:spPr>
          <a:xfrm>
            <a:off x="539552" y="1779661"/>
            <a:ext cx="7920880" cy="2808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FFC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80000"/>
              </a:spcBef>
            </a:pPr>
            <a:endParaRPr lang="en-GB" altLang="en-US" sz="2000" dirty="0" smtClean="0">
              <a:solidFill>
                <a:srgbClr val="0070C0"/>
              </a:solidFill>
            </a:endParaRPr>
          </a:p>
        </p:txBody>
      </p:sp>
      <p:pic>
        <p:nvPicPr>
          <p:cNvPr id="8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63638"/>
            <a:ext cx="6984775" cy="3024336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457200" y="771524"/>
            <a:ext cx="8229600" cy="792113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GB" sz="2400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>INTRODUCTION (2)</a:t>
            </a:r>
            <a:br>
              <a:rPr lang="en-GB" sz="2400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</a:br>
            <a:r>
              <a:rPr lang="en-GB" sz="2400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>WACAF </a:t>
            </a:r>
            <a:r>
              <a:rPr lang="en-GB" sz="2400" dirty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>Areas of Accreditation</a:t>
            </a:r>
            <a:endParaRPr lang="en-US" sz="2400" i="1" dirty="0">
              <a:solidFill>
                <a:srgbClr val="005389">
                  <a:alpha val="95000"/>
                </a:srgbClr>
              </a:solidFill>
              <a:ea typeface="+mn-ea"/>
              <a:cs typeface="+mn-cs"/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4319464" y="4227934"/>
            <a:ext cx="4717032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Blip>
                <a:blip r:embed="rId4"/>
              </a:buBlip>
            </a:pPr>
            <a:r>
              <a:rPr lang="en-US" sz="1400" dirty="0" smtClean="0"/>
              <a:t>Accredited to 24 States</a:t>
            </a:r>
          </a:p>
          <a:p>
            <a:pPr lvl="1">
              <a:buBlip>
                <a:blip r:embed="rId4"/>
              </a:buBlip>
            </a:pPr>
            <a:r>
              <a:rPr lang="en-US" sz="1000" dirty="0" smtClean="0"/>
              <a:t>French</a:t>
            </a:r>
            <a:r>
              <a:rPr lang="en-US" sz="1000" dirty="0"/>
              <a:t>, </a:t>
            </a:r>
            <a:r>
              <a:rPr lang="en-US" sz="1000" dirty="0" smtClean="0"/>
              <a:t>English, Portuguese and Spanish are official languages in 15, 5, </a:t>
            </a:r>
            <a:r>
              <a:rPr lang="en-US" sz="1000" dirty="0"/>
              <a:t>3</a:t>
            </a:r>
            <a:r>
              <a:rPr lang="en-US" sz="1000" dirty="0" smtClean="0"/>
              <a:t> and 1 States respectively</a:t>
            </a:r>
          </a:p>
        </p:txBody>
      </p:sp>
    </p:spTree>
    <p:extLst>
      <p:ext uri="{BB962C8B-B14F-4D97-AF65-F5344CB8AC3E}">
        <p14:creationId xmlns:p14="http://schemas.microsoft.com/office/powerpoint/2010/main" val="3153483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2283717"/>
            <a:ext cx="8784976" cy="1368153"/>
          </a:xfrm>
        </p:spPr>
        <p:txBody>
          <a:bodyPr/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3600" b="1" dirty="0" smtClean="0"/>
              <a:t>AERONAUTICAL FREQUENCY SPECTRUM</a:t>
            </a:r>
            <a:endParaRPr lang="en-GB" sz="3600" b="1" dirty="0"/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>
          <a:xfrm>
            <a:off x="539552" y="1779661"/>
            <a:ext cx="7920880" cy="2808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FFC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80000"/>
              </a:spcBef>
            </a:pPr>
            <a:endParaRPr lang="en-GB" altLang="en-US" sz="20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292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7614"/>
            <a:ext cx="8229600" cy="34450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1" y="1779662"/>
            <a:ext cx="6552729" cy="2808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28600" y="1203598"/>
            <a:ext cx="7467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FontTx/>
              <a:buNone/>
            </a:pPr>
            <a:r>
              <a:rPr lang="en-US" altLang="en-US" sz="1600" dirty="0">
                <a:solidFill>
                  <a:srgbClr val="FF0000"/>
                </a:solidFill>
              </a:rPr>
              <a:t>Accurate navigation, landing guidance, situational awareness (airborne collision avoidance system, radar, radio altimeters) weather radar and reliable communications with air traffic control are prerequisites for a safe flight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683568" y="771550"/>
            <a:ext cx="8003232" cy="432048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GB" sz="2400" b="1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>AERONAUTICAL FREQUENCY SPECTRUM (1)</a:t>
            </a:r>
            <a:r>
              <a:rPr lang="en-GB" sz="2400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/>
            </a:r>
            <a:br>
              <a:rPr lang="en-GB" sz="2400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</a:br>
            <a:endParaRPr lang="en-US" sz="2400" i="1" dirty="0">
              <a:solidFill>
                <a:srgbClr val="005389">
                  <a:alpha val="95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606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491629"/>
            <a:ext cx="8784976" cy="33010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GB" sz="1400" dirty="0"/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25798" t="29149" r="13297" b="9362"/>
          <a:stretch/>
        </p:blipFill>
        <p:spPr bwMode="auto">
          <a:xfrm>
            <a:off x="1187624" y="1563638"/>
            <a:ext cx="6120680" cy="3168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683568" y="771550"/>
            <a:ext cx="8003232" cy="390715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GB" sz="2400" b="1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>AERONAUTICAL FREQUENCY SPECTRUM (2)</a:t>
            </a:r>
            <a:br>
              <a:rPr lang="en-GB" sz="2400" b="1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</a:br>
            <a:endParaRPr lang="en-US" sz="2400" b="1" i="1" dirty="0">
              <a:solidFill>
                <a:srgbClr val="005389">
                  <a:alpha val="95000"/>
                </a:srgbClr>
              </a:solidFill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33" y="1162265"/>
            <a:ext cx="7261225" cy="32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60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75606"/>
            <a:ext cx="7416823" cy="3452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683568" y="771550"/>
            <a:ext cx="8003232" cy="432048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GB" sz="2400" b="1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>AERONAUTICAL FREQUENCY SPECTRUM (3)</a:t>
            </a:r>
            <a:r>
              <a:rPr lang="en-GB" sz="2400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  <a:t/>
            </a:r>
            <a:br>
              <a:rPr lang="en-GB" sz="2400" dirty="0" smtClean="0">
                <a:solidFill>
                  <a:srgbClr val="005389">
                    <a:alpha val="95000"/>
                  </a:srgbClr>
                </a:solidFill>
                <a:ea typeface="+mn-ea"/>
                <a:cs typeface="+mn-cs"/>
              </a:rPr>
            </a:br>
            <a:endParaRPr lang="en-US" sz="2400" i="1" dirty="0">
              <a:solidFill>
                <a:srgbClr val="005389">
                  <a:alpha val="95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942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800FC61F-A865-4094-A7E6-C79EFBCEC89A}"/>
</file>

<file path=customXml/itemProps2.xml><?xml version="1.0" encoding="utf-8"?>
<ds:datastoreItem xmlns:ds="http://schemas.openxmlformats.org/officeDocument/2006/customXml" ds:itemID="{3496C022-EBE5-4266-9386-6A006C59784D}"/>
</file>

<file path=customXml/itemProps3.xml><?xml version="1.0" encoding="utf-8"?>
<ds:datastoreItem xmlns:ds="http://schemas.openxmlformats.org/officeDocument/2006/customXml" ds:itemID="{8436B113-21B6-4853-9E91-C3F11FCC535D}"/>
</file>

<file path=customXml/itemProps4.xml><?xml version="1.0" encoding="utf-8"?>
<ds:datastoreItem xmlns:ds="http://schemas.openxmlformats.org/officeDocument/2006/customXml" ds:itemID="{AA59F1A6-B8EA-49FE-B940-A3BF3CF61887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35500</TotalTime>
  <Words>958</Words>
  <Application>Microsoft Office PowerPoint</Application>
  <PresentationFormat>On-screen Show (16:9)</PresentationFormat>
  <Paragraphs>109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INTRODUCTION</vt:lpstr>
      <vt:lpstr>INTRODUCTION (1) ESAF Areas of Accreditation</vt:lpstr>
      <vt:lpstr>INTRODUCTION (2) WACAF Areas of Accreditation</vt:lpstr>
      <vt:lpstr> AERONAUTICAL FREQUENCY SPECTRUM</vt:lpstr>
      <vt:lpstr>AERONAUTICAL FREQUENCY SPECTRUM (1) </vt:lpstr>
      <vt:lpstr>AERONAUTICAL FREQUENCY SPECTRUM (2) </vt:lpstr>
      <vt:lpstr>AERONAUTICAL FREQUENCY SPECTRUM (3) </vt:lpstr>
      <vt:lpstr>ICAO AFRICA AND INDIAN OCEAN REGION AERONAUTICAL FREQUENCY SPECTRUM MANAGEMENT</vt:lpstr>
      <vt:lpstr>ISSUES AND CHALLENGES </vt:lpstr>
      <vt:lpstr>REFERENCE DOCUMENTS AND TOOL</vt:lpstr>
      <vt:lpstr>AFI AERONAUTICAL FREQUENCY SPECTRUM MANAGEMENT (3)  The Handbook on Radio Frequency Spectrum Requirements for Civil Aviation</vt:lpstr>
      <vt:lpstr>PowerPoint Presentation</vt:lpstr>
      <vt:lpstr>AFI AERONAUTICAL FREQUENCY  SPECTRUM MANAGEMENT (5)</vt:lpstr>
      <vt:lpstr>AFI AERONAUTICAL FREQUENCY SPECTRUM MANAGEMENT (6)</vt:lpstr>
      <vt:lpstr>AFI AERONAUTICAL FREQUENCY SPECTRUM MANAGEMENT (7) </vt:lpstr>
      <vt:lpstr>AFI AERONAUTICAL FREQUENCY SPECTRUM MANAGEMENT (8) </vt:lpstr>
      <vt:lpstr>AFI AERONAUTICAL FREQUENCY SPECTRUM MANAGEMENT (9) </vt:lpstr>
      <vt:lpstr>AFI AERONAUTICAL FREQUENCY SPECTRUM MANAGEMENT (10) </vt:lpstr>
      <vt:lpstr>SUMMARY AND KEY MESSAGES</vt:lpstr>
      <vt:lpstr>PowerPoint Presentation</vt:lpstr>
    </vt:vector>
  </TitlesOfParts>
  <Company>I.C.A.O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Lekamisy, Harvey Gabriel</cp:lastModifiedBy>
  <cp:revision>159</cp:revision>
  <cp:lastPrinted>2018-08-30T13:27:16Z</cp:lastPrinted>
  <dcterms:created xsi:type="dcterms:W3CDTF">2013-08-20T15:49:37Z</dcterms:created>
  <dcterms:modified xsi:type="dcterms:W3CDTF">2018-09-04T19:50:39Z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  <property fmtid="{D5CDD505-2E9C-101B-9397-08002B2CF9AE}" pid="3" name="_dlc_DocIdItemGuid">
    <vt:lpwstr>77b92e97-d402-4778-836a-d38d6e4290ff</vt:lpwstr>
  </property>
</Properties>
</file>