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85" r:id="rId7"/>
    <p:sldId id="278" r:id="rId8"/>
    <p:sldId id="297" r:id="rId9"/>
    <p:sldId id="301" r:id="rId10"/>
    <p:sldId id="279" r:id="rId11"/>
    <p:sldId id="325" r:id="rId12"/>
    <p:sldId id="280" r:id="rId13"/>
    <p:sldId id="262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1720"/>
    <a:srgbClr val="279DD9"/>
    <a:srgbClr val="666B23"/>
    <a:srgbClr val="F37021"/>
    <a:srgbClr val="C40075"/>
    <a:srgbClr val="5E6A24"/>
    <a:srgbClr val="CC8004"/>
    <a:srgbClr val="A74233"/>
    <a:srgbClr val="FF9933"/>
    <a:srgbClr val="0054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94" d="100"/>
          <a:sy n="94" d="100"/>
        </p:scale>
        <p:origin x="90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9DA33-4C54-4779-921E-716C3D743C42}" type="datetimeFigureOut">
              <a:rPr lang="fr-FR" smtClean="0"/>
              <a:t>05/09/2018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ACC197-DD7C-4762-AB14-CFE1C0FA3C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1478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CC197-DD7C-4762-AB14-CFE1C0FA3C1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7215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5D550C-52CF-4EDD-ABE6-64B9331ADC78}" type="slidenum">
              <a:rPr lang="en-GB" smtClean="0">
                <a:solidFill>
                  <a:prstClr val="black"/>
                </a:solidFill>
              </a:rPr>
              <a:pPr/>
              <a:t>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79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CC197-DD7C-4762-AB14-CFE1C0FA3C1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2773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CC197-DD7C-4762-AB14-CFE1C0FA3C15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2171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4A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5A687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948014"/>
            <a:ext cx="2133600" cy="273844"/>
          </a:xfrm>
        </p:spPr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948014"/>
            <a:ext cx="2895600" cy="273844"/>
          </a:xfr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948014"/>
            <a:ext cx="2133600" cy="273844"/>
          </a:xfrm>
        </p:spPr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2602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87574"/>
            <a:ext cx="2057400" cy="3744416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5A687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87574"/>
            <a:ext cx="6019800" cy="3744416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84563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739799"/>
            <a:ext cx="9217023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49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39799"/>
            <a:ext cx="91440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5329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39799"/>
            <a:ext cx="91440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812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39799"/>
            <a:ext cx="91440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7461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" y="1599883"/>
            <a:ext cx="9142286" cy="329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8416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7356"/>
            <a:ext cx="9144000" cy="417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783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9654"/>
            <a:ext cx="9144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376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7574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4A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677"/>
            <a:ext cx="8229600" cy="28869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58586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3200" b="1" cap="all">
                <a:solidFill>
                  <a:srgbClr val="0054A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A687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17791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7574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4A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95686"/>
            <a:ext cx="4038600" cy="27789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95686"/>
            <a:ext cx="4038600" cy="27789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4919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7574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4A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1670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5A687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27734"/>
            <a:ext cx="4040188" cy="23042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851670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rgbClr val="5A687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27734"/>
            <a:ext cx="4041775" cy="23042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6975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131589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31590"/>
            <a:ext cx="5111750" cy="34470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003127"/>
            <a:ext cx="3008313" cy="2575545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9485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6653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98290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59582"/>
            <a:ext cx="5486400" cy="28685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07954"/>
            <a:ext cx="5486400" cy="324036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0940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7573"/>
            <a:ext cx="8229600" cy="7560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A687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851670"/>
            <a:ext cx="8229600" cy="294097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204-BFC8-40DF-BCA5-4BA5280D0F4D}" type="datetimeFigureOut">
              <a:rPr lang="en-CA" smtClean="0"/>
              <a:t>2018-09-05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909EE-2C65-48BC-95E5-26F3591A45A6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60825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894008"/>
            <a:ext cx="9144000" cy="249492"/>
          </a:xfrm>
          <a:prstGeom prst="rect">
            <a:avLst/>
          </a:prstGeom>
          <a:solidFill>
            <a:srgbClr val="8C99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" y="-1"/>
            <a:ext cx="9143972" cy="981072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531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894008"/>
            <a:ext cx="2133600" cy="2494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60D3C204-BFC8-40DF-BCA5-4BA5280D0F4D}" type="datetimeFigureOut">
              <a:rPr lang="en-CA" smtClean="0"/>
              <a:pPr/>
              <a:t>2018-09-05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94008"/>
            <a:ext cx="2895600" cy="2494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Footer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894008"/>
            <a:ext cx="2133600" cy="2494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3FF909EE-2C65-48BC-95E5-26F3591A45A6}" type="slidenum">
              <a:rPr lang="en-CA" smtClean="0"/>
              <a:pPr/>
              <a:t>‹N°›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323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6" r:id="rId6"/>
    <p:sldLayoutId id="2147483654" r:id="rId7"/>
    <p:sldLayoutId id="2147483657" r:id="rId8"/>
    <p:sldLayoutId id="2147483658" r:id="rId9"/>
    <p:sldLayoutId id="2147483659" r:id="rId10"/>
    <p:sldLayoutId id="2147483660" r:id="rId11"/>
    <p:sldLayoutId id="2147483666" r:id="rId12"/>
    <p:sldLayoutId id="2147483661" r:id="rId13"/>
    <p:sldLayoutId id="2147483663" r:id="rId14"/>
    <p:sldLayoutId id="2147483664" r:id="rId15"/>
    <p:sldLayoutId id="2147483665" r:id="rId16"/>
    <p:sldLayoutId id="2147483667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54A4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279DD9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5A6870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../../WRC-19/State%20Reporting%20Form.docx" TargetMode="External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1"/>
          <p:cNvSpPr>
            <a:spLocks/>
          </p:cNvSpPr>
          <p:nvPr/>
        </p:nvSpPr>
        <p:spPr bwMode="auto">
          <a:xfrm>
            <a:off x="179512" y="3939902"/>
            <a:ext cx="5472608" cy="88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Font typeface="Arial" charset="0"/>
              <a:buNone/>
            </a:pPr>
            <a:r>
              <a:rPr lang="en-GB" sz="3200" b="1" baseline="0" dirty="0" smtClean="0">
                <a:solidFill>
                  <a:srgbClr val="00B050"/>
                </a:solidFill>
                <a:cs typeface="Arial" charset="0"/>
              </a:rPr>
              <a:t>François-Xavier SALAMBANGA</a:t>
            </a:r>
            <a:endParaRPr lang="en-GB" sz="3200" b="1" baseline="0" dirty="0">
              <a:solidFill>
                <a:srgbClr val="00B050"/>
              </a:solidFill>
              <a:cs typeface="Arial" charset="0"/>
            </a:endParaRPr>
          </a:p>
          <a:p>
            <a:pPr>
              <a:buFont typeface="Arial" charset="0"/>
              <a:buNone/>
            </a:pPr>
            <a:r>
              <a:rPr lang="en-US" sz="2400" b="1" i="1" baseline="0" dirty="0" smtClean="0">
                <a:solidFill>
                  <a:srgbClr val="00B050"/>
                </a:solidFill>
                <a:cs typeface="Arial" charset="0"/>
              </a:rPr>
              <a:t>Regional</a:t>
            </a:r>
            <a:r>
              <a:rPr lang="en-US" sz="2400" b="1" i="1" dirty="0" smtClean="0">
                <a:solidFill>
                  <a:srgbClr val="00B050"/>
                </a:solidFill>
                <a:cs typeface="Arial" charset="0"/>
              </a:rPr>
              <a:t> Officer CNS ICAO WACAF-Dakar</a:t>
            </a:r>
            <a:endParaRPr lang="en-US" sz="2400" b="1" i="1" baseline="0" dirty="0" smtClean="0">
              <a:solidFill>
                <a:srgbClr val="00B050"/>
              </a:solidFill>
              <a:cs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5743" y="2787774"/>
            <a:ext cx="9145016" cy="122413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en-US" sz="3600" dirty="0" smtClean="0">
                <a:solidFill>
                  <a:srgbClr val="0617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Aeronautical Frequency Management </a:t>
            </a:r>
            <a:r>
              <a:rPr lang="en-US" sz="3600" dirty="0">
                <a:solidFill>
                  <a:srgbClr val="0617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the AFI </a:t>
            </a:r>
            <a:r>
              <a:rPr lang="en-US" sz="3600" dirty="0" smtClean="0">
                <a:solidFill>
                  <a:srgbClr val="06172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Region</a:t>
            </a:r>
            <a:endParaRPr lang="en-US" sz="3600" b="1" spc="-20" dirty="0" smtClean="0">
              <a:solidFill>
                <a:srgbClr val="061720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743" y="1059582"/>
            <a:ext cx="9145015" cy="136815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600"/>
              </a:lnSpc>
              <a:tabLst>
                <a:tab pos="1255713" algn="l"/>
              </a:tabLst>
              <a:defRPr/>
            </a:pPr>
            <a:r>
              <a:rPr lang="en-US" sz="3200" b="1" spc="-20" dirty="0">
                <a:solidFill>
                  <a:srgbClr val="FF0000"/>
                </a:solidFill>
              </a:rPr>
              <a:t>AFI Preparatory Workshop to ITU World Radiocommunication Conference 2019 (</a:t>
            </a:r>
            <a:r>
              <a:rPr lang="en-US" sz="3200" b="1" spc="-20" dirty="0" smtClean="0">
                <a:solidFill>
                  <a:srgbClr val="FF0000"/>
                </a:solidFill>
              </a:rPr>
              <a:t>WRC-19)</a:t>
            </a:r>
          </a:p>
          <a:p>
            <a:pPr>
              <a:lnSpc>
                <a:spcPts val="3600"/>
              </a:lnSpc>
              <a:tabLst>
                <a:tab pos="1255713" algn="l"/>
              </a:tabLst>
              <a:defRPr/>
            </a:pPr>
            <a:r>
              <a:rPr lang="en-US" sz="3200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Johannesburg South Africa, 4-5 </a:t>
            </a:r>
            <a:r>
              <a:rPr lang="en-US" sz="32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September, 2018</a:t>
            </a:r>
            <a:endParaRPr lang="en-US" sz="3200" b="1" i="1" spc="-2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76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818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87624" y="987574"/>
            <a:ext cx="7704856" cy="66818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54A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24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07504" y="483518"/>
            <a:ext cx="9036496" cy="388398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54A4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279DD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b="1" u="dbl" dirty="0" smtClean="0">
                <a:solidFill>
                  <a:srgbClr val="002060"/>
                </a:solidFill>
              </a:rPr>
              <a:t>Outline</a:t>
            </a:r>
            <a:endParaRPr lang="en-GB" sz="1800" b="1" dirty="0" smtClean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romanUcPeriod"/>
            </a:pPr>
            <a:r>
              <a:rPr lang="en-GB" sz="1800" b="1" dirty="0" smtClean="0">
                <a:solidFill>
                  <a:srgbClr val="002060"/>
                </a:solidFill>
              </a:rPr>
              <a:t>Framework and Scope for Aeronautical Frequency Management in the AFI Region</a:t>
            </a:r>
          </a:p>
          <a:p>
            <a:pPr marL="514350" indent="-514350">
              <a:buFont typeface="+mj-lt"/>
              <a:buAutoNum type="romanUcPeriod"/>
            </a:pPr>
            <a:r>
              <a:rPr lang="en-US" sz="1800" b="1" dirty="0" smtClean="0">
                <a:solidFill>
                  <a:srgbClr val="002060"/>
                </a:solidFill>
              </a:rPr>
              <a:t>Frequency Assignment principles</a:t>
            </a:r>
            <a:endParaRPr lang="en-US" sz="1800" b="1" dirty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romanUcPeriod"/>
            </a:pPr>
            <a:r>
              <a:rPr lang="en-GB" sz="1800" b="1" dirty="0" smtClean="0">
                <a:solidFill>
                  <a:srgbClr val="002060"/>
                </a:solidFill>
              </a:rPr>
              <a:t>Follow up and mitigation of interference</a:t>
            </a:r>
          </a:p>
          <a:p>
            <a:pPr marL="514350" indent="-514350">
              <a:buFont typeface="+mj-lt"/>
              <a:buAutoNum type="romanUcPeriod"/>
            </a:pPr>
            <a:r>
              <a:rPr lang="en-GB" sz="1800" b="1" dirty="0">
                <a:solidFill>
                  <a:srgbClr val="002060"/>
                </a:solidFill>
              </a:rPr>
              <a:t>Preparation of  ITU </a:t>
            </a:r>
            <a:r>
              <a:rPr lang="en-US" sz="1800" b="1" dirty="0">
                <a:solidFill>
                  <a:srgbClr val="002060"/>
                </a:solidFill>
              </a:rPr>
              <a:t>WRC-19</a:t>
            </a:r>
            <a:endParaRPr lang="en-GB" sz="1800" b="1" dirty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romanUcPeriod"/>
            </a:pPr>
            <a:r>
              <a:rPr lang="fr-FR" sz="1800" b="1" dirty="0" smtClean="0">
                <a:solidFill>
                  <a:srgbClr val="002060"/>
                </a:solidFill>
              </a:rPr>
              <a:t>Regional main challenges</a:t>
            </a:r>
            <a:endParaRPr lang="fr-FR" sz="1800" b="1" dirty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romanUcPeriod"/>
            </a:pPr>
            <a:r>
              <a:rPr lang="fr-FR" sz="1800" b="1" dirty="0" err="1" smtClean="0">
                <a:solidFill>
                  <a:srgbClr val="002060"/>
                </a:solidFill>
              </a:rPr>
              <a:t>Next</a:t>
            </a:r>
            <a:r>
              <a:rPr lang="fr-FR" sz="1800" b="1" dirty="0" smtClean="0">
                <a:solidFill>
                  <a:srgbClr val="002060"/>
                </a:solidFill>
              </a:rPr>
              <a:t> </a:t>
            </a:r>
            <a:r>
              <a:rPr lang="fr-FR" sz="1800" b="1" dirty="0" err="1" smtClean="0">
                <a:solidFill>
                  <a:srgbClr val="002060"/>
                </a:solidFill>
              </a:rPr>
              <a:t>Steps</a:t>
            </a:r>
            <a:endParaRPr lang="fr-FR" sz="1800" b="1" dirty="0">
              <a:solidFill>
                <a:srgbClr val="002060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1875" y="2108449"/>
            <a:ext cx="3292125" cy="19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49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87624" y="987574"/>
            <a:ext cx="7704856" cy="66818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54A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24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0" y="771550"/>
            <a:ext cx="9144000" cy="388398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54A4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279DD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b="1" u="dbl" dirty="0">
                <a:solidFill>
                  <a:srgbClr val="002060"/>
                </a:solidFill>
              </a:rPr>
              <a:t>Framework and Scope </a:t>
            </a:r>
            <a:endParaRPr lang="en-GB" sz="1800" b="1" u="dbl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 smtClean="0">
                <a:solidFill>
                  <a:srgbClr val="002060"/>
                </a:solidFill>
              </a:rPr>
              <a:t>AFI Planning and Implementation Regional Group (APIRG) regional framework</a:t>
            </a:r>
            <a:endParaRPr lang="en-US" sz="1800" b="1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 smtClean="0">
                <a:solidFill>
                  <a:srgbClr val="002060"/>
                </a:solidFill>
              </a:rPr>
              <a:t>AFI Frequency Management Group (AFI/FMG):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Review of ICAO SARPs and Guidance 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Material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Review and update AFI COM Lists 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database</a:t>
            </a:r>
            <a:endParaRPr lang="fr-F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Develop AFI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regional 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coordination strategies between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States and stakeholders</a:t>
            </a:r>
            <a:endParaRPr lang="fr-FR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Coordinate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with 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ATU and Regional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Telecommunication Regulators </a:t>
            </a:r>
            <a:r>
              <a:rPr 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associations WATRA,</a:t>
            </a:r>
            <a:r>
              <a:rPr lang="en-GB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CATRA, CRASA;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27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87624" y="987574"/>
            <a:ext cx="7704856" cy="66818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54A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24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0" y="987574"/>
            <a:ext cx="9363538" cy="388398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54A4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279DD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1800" b="1" u="dbl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States to submit their request after pre evaluation on Frequency finder to Regional Offices;</a:t>
            </a:r>
            <a:endParaRPr lang="en-US" sz="1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>
                <a:solidFill>
                  <a:srgbClr val="002060"/>
                </a:solidFill>
              </a:rPr>
              <a:t>Regional </a:t>
            </a:r>
            <a:r>
              <a:rPr lang="en-US" sz="1800" b="1" dirty="0" smtClean="0">
                <a:solidFill>
                  <a:srgbClr val="002060"/>
                </a:solidFill>
              </a:rPr>
              <a:t>Offices cross check in the Data Base to prevent conflicting assignment within the region and with the neighboring Regions (EUR, MID);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 smtClean="0">
                <a:solidFill>
                  <a:srgbClr val="002060"/>
                </a:solidFill>
              </a:rPr>
              <a:t>Regional Offices maintain the regional </a:t>
            </a:r>
            <a:r>
              <a:rPr lang="en-US" sz="1800" b="1" dirty="0">
                <a:solidFill>
                  <a:srgbClr val="002060"/>
                </a:solidFill>
              </a:rPr>
              <a:t>D</a:t>
            </a:r>
            <a:r>
              <a:rPr lang="en-US" sz="1800" b="1" dirty="0" smtClean="0">
                <a:solidFill>
                  <a:srgbClr val="002060"/>
                </a:solidFill>
              </a:rPr>
              <a:t>ata Base enabling the update of the global Data Base</a:t>
            </a:r>
            <a:endParaRPr lang="en-US" sz="1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fr-FR" sz="1800" b="1" u="dbl" dirty="0" smtClean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9094" y="875022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b="1" u="dbl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Frequency Assignment principles</a:t>
            </a:r>
          </a:p>
        </p:txBody>
      </p:sp>
    </p:spTree>
    <p:extLst>
      <p:ext uri="{BB962C8B-B14F-4D97-AF65-F5344CB8AC3E}">
        <p14:creationId xmlns:p14="http://schemas.microsoft.com/office/powerpoint/2010/main" val="396309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87624" y="915566"/>
            <a:ext cx="7704856" cy="66818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54A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24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0" y="658600"/>
            <a:ext cx="9323512" cy="388398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54A4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279DD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u="dbl" dirty="0">
                <a:solidFill>
                  <a:srgbClr val="002060"/>
                </a:solidFill>
              </a:rPr>
              <a:t>Follow up and mitigation of </a:t>
            </a:r>
            <a:r>
              <a:rPr lang="en-US" sz="1800" b="1" u="dbl" dirty="0" smtClean="0">
                <a:solidFill>
                  <a:srgbClr val="002060"/>
                </a:solidFill>
              </a:rPr>
              <a:t>interference</a:t>
            </a:r>
            <a:endParaRPr lang="en-US" sz="1800" b="1" u="dbl" dirty="0">
              <a:solidFill>
                <a:srgbClr val="00206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79513" y="987574"/>
            <a:ext cx="87129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b="1" dirty="0" smtClean="0">
                <a:solidFill>
                  <a:srgbClr val="061720"/>
                </a:solidFill>
              </a:rPr>
              <a:t>States/Organizations report occurrences to Regional Offices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b="1" dirty="0" smtClean="0">
                <a:solidFill>
                  <a:srgbClr val="061720"/>
                </a:solidFill>
              </a:rPr>
              <a:t>ICAO WACAF/ESAF assesse the occurrences and </a:t>
            </a:r>
            <a:r>
              <a:rPr lang="en-US" sz="2800" b="1" dirty="0">
                <a:solidFill>
                  <a:srgbClr val="061720"/>
                </a:solidFill>
              </a:rPr>
              <a:t>propose through Frequency Finder a </a:t>
            </a:r>
            <a:r>
              <a:rPr lang="en-US" sz="2800" b="1" dirty="0" smtClean="0">
                <a:solidFill>
                  <a:srgbClr val="061720"/>
                </a:solidFill>
              </a:rPr>
              <a:t>re-assignment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800" b="1" dirty="0" smtClean="0">
                <a:solidFill>
                  <a:srgbClr val="061720"/>
                </a:solidFill>
              </a:rPr>
              <a:t>The Data bases are updated after implementation and notification to the regional Office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81016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275D5-4C12-42FF-82D2-635AEC9DB89A}" type="slidenum">
              <a:rPr lang="en-US" smtClean="0">
                <a:solidFill>
                  <a:prstClr val="white"/>
                </a:solidFill>
              </a:rPr>
              <a:pPr/>
              <a:t>6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39952" y="-116662"/>
            <a:ext cx="5004048" cy="857250"/>
          </a:xfrm>
        </p:spPr>
        <p:txBody>
          <a:bodyPr anchor="ctr"/>
          <a:lstStyle/>
          <a:p>
            <a:pPr lvl="0">
              <a:spcBef>
                <a:spcPts val="0"/>
              </a:spcBef>
            </a:pPr>
            <a:r>
              <a:rPr lang="pt-BR" sz="1800" b="1" dirty="0">
                <a:solidFill>
                  <a:srgbClr val="061720"/>
                </a:solidFill>
                <a:ea typeface="+mn-ea"/>
                <a:cs typeface="+mn-cs"/>
              </a:rPr>
              <a:t>Preparation of  ITU WRC-19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prstClr val="white"/>
                </a:solidFill>
              </a:rPr>
              <a:t>CANSO AFRICA CONFERENCE</a:t>
            </a:r>
            <a:br>
              <a:rPr lang="en-US" dirty="0">
                <a:solidFill>
                  <a:prstClr val="white"/>
                </a:solidFill>
              </a:rPr>
            </a:br>
            <a:endParaRPr lang="en-US" dirty="0">
              <a:solidFill>
                <a:prstClr val="white"/>
              </a:solidFill>
            </a:endParaRPr>
          </a:p>
          <a:p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19080"/>
            <a:ext cx="1699877" cy="153272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175" y="3643440"/>
            <a:ext cx="1933541" cy="130836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150" y="752915"/>
            <a:ext cx="1587482" cy="105408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898" y="740588"/>
            <a:ext cx="1407818" cy="1055864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434" y="3671767"/>
            <a:ext cx="1232149" cy="1251708"/>
          </a:xfrm>
          <a:prstGeom prst="rect">
            <a:avLst/>
          </a:prstGeom>
        </p:spPr>
      </p:pic>
      <p:sp>
        <p:nvSpPr>
          <p:cNvPr id="11" name="Content Placeholder 1">
            <a:hlinkClick r:id="rId8" action="ppaction://hlinkfile"/>
          </p:cNvPr>
          <p:cNvSpPr txBox="1">
            <a:spLocks/>
          </p:cNvSpPr>
          <p:nvPr/>
        </p:nvSpPr>
        <p:spPr bwMode="auto">
          <a:xfrm>
            <a:off x="1419332" y="928089"/>
            <a:ext cx="7643128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5762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ＭＳ Ｐゴシック" charset="0"/>
                <a:cs typeface="+mn-cs"/>
              </a:defRPr>
            </a:lvl2pPr>
            <a:lvl3pPr marL="8556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ＭＳ Ｐゴシック" charset="0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ＭＳ Ｐゴシック" charset="0"/>
                <a:cs typeface="+mn-cs"/>
              </a:defRPr>
            </a:lvl4pPr>
            <a:lvl5pPr marL="14620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ＭＳ Ｐゴシック" charset="0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altLang="en-US" b="1" dirty="0" smtClean="0">
                <a:ea typeface="ＭＳ Ｐゴシック" panose="020B0600070205080204" pitchFamily="34" charset="-128"/>
              </a:rPr>
              <a:t>ICAO Position disseminated to States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b="1" dirty="0" smtClean="0">
                <a:solidFill>
                  <a:srgbClr val="FFC000"/>
                </a:solidFill>
                <a:ea typeface="ＭＳ Ｐゴシック" panose="020B0600070205080204" pitchFamily="34" charset="-128"/>
              </a:rPr>
              <a:t>Reporting form developed for the follow up of  actions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b="1" dirty="0" smtClean="0">
                <a:ea typeface="ＭＳ Ｐゴシック" panose="020B0600070205080204" pitchFamily="34" charset="-128"/>
              </a:rPr>
              <a:t>Active participation in ATU preparatory meetings </a:t>
            </a:r>
            <a:endParaRPr lang="en-US" altLang="en-US" dirty="0" smtClean="0">
              <a:ea typeface="ＭＳ Ｐゴシック" panose="020B0600070205080204" pitchFamily="34" charset="-128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b="1" dirty="0" smtClean="0">
                <a:solidFill>
                  <a:srgbClr val="C40075"/>
                </a:solidFill>
                <a:ea typeface="ＭＳ Ｐゴシック" panose="020B0600070205080204" pitchFamily="34" charset="-128"/>
              </a:rPr>
              <a:t>ICAO ESAF/WACAF  attended the ATU 1</a:t>
            </a:r>
            <a:r>
              <a:rPr lang="en-US" altLang="en-US" b="1" baseline="30000" dirty="0" smtClean="0">
                <a:solidFill>
                  <a:srgbClr val="C40075"/>
                </a:solidFill>
                <a:ea typeface="ＭＳ Ｐゴシック" panose="020B0600070205080204" pitchFamily="34" charset="-128"/>
              </a:rPr>
              <a:t>st</a:t>
            </a:r>
            <a:r>
              <a:rPr lang="en-US" altLang="en-US" b="1" dirty="0" smtClean="0">
                <a:solidFill>
                  <a:srgbClr val="C40075"/>
                </a:solidFill>
                <a:ea typeface="ＭＳ Ｐゴシック" panose="020B0600070205080204" pitchFamily="34" charset="-128"/>
              </a:rPr>
              <a:t> and  2</a:t>
            </a:r>
            <a:r>
              <a:rPr lang="en-US" altLang="en-US" b="1" baseline="30000" dirty="0" smtClean="0">
                <a:solidFill>
                  <a:srgbClr val="C40075"/>
                </a:solidFill>
                <a:ea typeface="ＭＳ Ｐゴシック" panose="020B0600070205080204" pitchFamily="34" charset="-128"/>
              </a:rPr>
              <a:t>nd</a:t>
            </a:r>
            <a:r>
              <a:rPr lang="en-US" altLang="en-US" b="1" dirty="0" smtClean="0">
                <a:solidFill>
                  <a:srgbClr val="C40075"/>
                </a:solidFill>
                <a:ea typeface="ＭＳ Ｐゴシック" panose="020B0600070205080204" pitchFamily="34" charset="-128"/>
              </a:rPr>
              <a:t> meetings and the ICAO position was considered as a working document position</a:t>
            </a:r>
          </a:p>
          <a:p>
            <a:pPr marL="273050" lvl="1">
              <a:buFont typeface="Wingdings" panose="05000000000000000000" pitchFamily="2" charset="2"/>
              <a:buChar char="§"/>
            </a:pPr>
            <a:r>
              <a:rPr lang="en-US" altLang="en-US" sz="2400" b="1" dirty="0" smtClean="0">
                <a:ea typeface="ＭＳ Ｐゴシック" panose="020B0600070205080204" pitchFamily="34" charset="-128"/>
                <a:cs typeface="ＭＳ Ｐゴシック" charset="0"/>
              </a:rPr>
              <a:t>Participation in Sub regional coordination meetings</a:t>
            </a:r>
            <a:endParaRPr lang="en-US" altLang="en-US" sz="2400" b="1" dirty="0">
              <a:ea typeface="ＭＳ Ｐゴシック" panose="020B0600070205080204" pitchFamily="34" charset="-128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8885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87624" y="987574"/>
            <a:ext cx="7704856" cy="66818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54A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24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19165" y="1059583"/>
            <a:ext cx="9133355" cy="3888432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54A4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279DD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u="dbl" dirty="0">
                <a:solidFill>
                  <a:schemeClr val="accent6"/>
                </a:solidFill>
              </a:rPr>
              <a:t>Regional main challenges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altLang="en-US" sz="2400" b="1" dirty="0" smtClean="0">
                <a:solidFill>
                  <a:srgbClr val="C00000"/>
                </a:solidFill>
                <a:latin typeface="Candara"/>
                <a:ea typeface="ＭＳ Ｐゴシック" panose="020B0600070205080204" pitchFamily="34" charset="-128"/>
              </a:rPr>
              <a:t>Low pace of implementation of APIRG conclusion/Decisions on spectrum operation and protection;</a:t>
            </a:r>
            <a:endParaRPr lang="en-GB" altLang="en-US" sz="2400" b="1" dirty="0">
              <a:solidFill>
                <a:srgbClr val="C00000"/>
              </a:solidFill>
              <a:latin typeface="Candara"/>
              <a:ea typeface="ＭＳ Ｐゴシック" panose="020B0600070205080204" pitchFamily="34" charset="-128"/>
            </a:endParaRP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altLang="en-US" sz="2400" b="1" dirty="0" smtClean="0">
                <a:solidFill>
                  <a:srgbClr val="FF0000"/>
                </a:solidFill>
                <a:latin typeface="Candara"/>
                <a:ea typeface="ＭＳ Ｐゴシック" panose="020B0600070205080204" pitchFamily="34" charset="-128"/>
              </a:rPr>
              <a:t>Although some successful coordination is noted in some States (South Africa, Senegal, Cameroon..) the pace of liaison of CAAS with the national Authority of Regulation of Telecommunication remains low</a:t>
            </a:r>
            <a:endParaRPr lang="en-GB" altLang="en-US" sz="2400" b="1" dirty="0">
              <a:solidFill>
                <a:srgbClr val="FF0000"/>
              </a:solidFill>
              <a:latin typeface="Candara"/>
              <a:ea typeface="ＭＳ Ｐゴシック" panose="020B0600070205080204" pitchFamily="34" charset="-128"/>
            </a:endParaRP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altLang="en-US" sz="2400" b="1" dirty="0" smtClean="0">
                <a:solidFill>
                  <a:srgbClr val="F37021"/>
                </a:solidFill>
                <a:latin typeface="Candara"/>
                <a:ea typeface="ＭＳ Ｐゴシック" panose="020B0600070205080204" pitchFamily="34" charset="-128"/>
              </a:rPr>
              <a:t>Low participation in spectrum related events: Meeting, Workshop, Seminars, National coordination meeting, ATU and sub regional preparatory meetings…</a:t>
            </a:r>
            <a:endParaRPr lang="fr-FR" sz="1800" b="1" dirty="0">
              <a:solidFill>
                <a:srgbClr val="F3702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147814"/>
            <a:ext cx="827584" cy="827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758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187624" y="987574"/>
            <a:ext cx="7704856" cy="66818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54A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24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19165" y="1059582"/>
            <a:ext cx="9024835" cy="389592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54A4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279DD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u="dbl" dirty="0">
                <a:solidFill>
                  <a:schemeClr val="accent6"/>
                </a:solidFill>
              </a:rPr>
              <a:t>Regional main challenges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altLang="en-US" sz="2400" b="1" dirty="0" smtClean="0">
                <a:solidFill>
                  <a:srgbClr val="C00000"/>
                </a:solidFill>
                <a:latin typeface="Candara"/>
                <a:ea typeface="ＭＳ Ｐゴシック" panose="020B0600070205080204" pitchFamily="34" charset="-128"/>
              </a:rPr>
              <a:t>Lack of systematic reporting of case of interference from non aeronautical users;</a:t>
            </a:r>
            <a:endParaRPr lang="en-GB" altLang="en-US" sz="2400" b="1" dirty="0">
              <a:solidFill>
                <a:srgbClr val="C00000"/>
              </a:solidFill>
              <a:latin typeface="Candara"/>
              <a:ea typeface="ＭＳ Ｐゴシック" panose="020B0600070205080204" pitchFamily="34" charset="-128"/>
            </a:endParaRP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altLang="en-US" sz="2400" b="1" dirty="0" smtClean="0">
                <a:solidFill>
                  <a:srgbClr val="FF0000"/>
                </a:solidFill>
                <a:latin typeface="Candara"/>
                <a:ea typeface="ＭＳ Ｐゴシック" panose="020B0600070205080204" pitchFamily="34" charset="-128"/>
              </a:rPr>
              <a:t>Lack of coordination between CAAs and the operators (ANSPs, Airlines, Aerodromes operators…)</a:t>
            </a:r>
            <a:endParaRPr lang="en-GB" altLang="en-US" sz="2400" b="1" dirty="0">
              <a:solidFill>
                <a:srgbClr val="FF0000"/>
              </a:solidFill>
              <a:latin typeface="Candara"/>
              <a:ea typeface="ＭＳ Ｐゴシック" panose="020B0600070205080204" pitchFamily="34" charset="-128"/>
            </a:endParaRP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31B6FD"/>
              </a:buClr>
              <a:buSzPct val="100000"/>
              <a:buFont typeface="Wingdings" panose="05000000000000000000" pitchFamily="2" charset="2"/>
              <a:buChar char="§"/>
            </a:pPr>
            <a:r>
              <a:rPr lang="en-GB" altLang="en-US" sz="2400" b="1" dirty="0" smtClean="0">
                <a:solidFill>
                  <a:srgbClr val="F37021"/>
                </a:solidFill>
                <a:latin typeface="Candara"/>
                <a:ea typeface="ＭＳ Ｐゴシック" panose="020B0600070205080204" pitchFamily="34" charset="-128"/>
              </a:rPr>
              <a:t>Insufficient education on the spectrum management </a:t>
            </a:r>
            <a:r>
              <a:rPr lang="en-GB" altLang="en-US" sz="2400" b="1" dirty="0" err="1" smtClean="0">
                <a:solidFill>
                  <a:srgbClr val="F37021"/>
                </a:solidFill>
                <a:latin typeface="Candara"/>
                <a:ea typeface="ＭＳ Ｐゴシック" panose="020B0600070205080204" pitchFamily="34" charset="-128"/>
              </a:rPr>
              <a:t>machenissms</a:t>
            </a:r>
            <a:endParaRPr lang="fr-FR" sz="1800" b="1" dirty="0">
              <a:solidFill>
                <a:srgbClr val="F37021"/>
              </a:solidFill>
            </a:endParaRPr>
          </a:p>
        </p:txBody>
      </p:sp>
      <p:pic>
        <p:nvPicPr>
          <p:cNvPr id="4" name="Imag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6" r="12460" b="20826"/>
          <a:stretch/>
        </p:blipFill>
        <p:spPr>
          <a:xfrm>
            <a:off x="6345349" y="3330013"/>
            <a:ext cx="2547132" cy="1397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131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899592" y="682548"/>
            <a:ext cx="7704856" cy="66818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54A4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2400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-278450" y="771550"/>
            <a:ext cx="9144000" cy="388398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54A4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279DD9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5A6870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buNone/>
            </a:pPr>
            <a:endParaRPr lang="fr-FR" sz="1800" b="1" dirty="0" smtClean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93550" y="0"/>
            <a:ext cx="4850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Next </a:t>
            </a:r>
            <a:r>
              <a:rPr lang="pt-BR" b="1" dirty="0" smtClean="0"/>
              <a:t>Steps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07504" y="749457"/>
            <a:ext cx="903649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 smtClean="0">
                <a:solidFill>
                  <a:srgbClr val="279DD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ICAO will  continue the sensitization of States and stakeholders on the assignment operation and protection of aeronautical spectrum as scarce critical safety related resource 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400" b="1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 smtClean="0">
                <a:solidFill>
                  <a:srgbClr val="06172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CAAs to strengthen their collaboration with the national Authority of Regulation of Telecommunication and with the aeronautical spectrum users;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400" b="1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CAAs to ensure their effective participation in national coordination meetings on spectrum and make provision for the attendance of their representative to regional spectrum related events;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400" b="1" dirty="0" smtClean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 closer forthcoming event is the 3</a:t>
            </a:r>
            <a:r>
              <a:rPr lang="en-US" b="1" baseline="300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rd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ATU preparatory meeting for WRC-19 (Cairo, 17-21 September 2018)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000" b="1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867894"/>
            <a:ext cx="2131561" cy="127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129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CAO - Capacity &amp; Efficiency">
      <a:dk1>
        <a:srgbClr val="279DD9"/>
      </a:dk1>
      <a:lt1>
        <a:sysClr val="window" lastClr="FFFFFF"/>
      </a:lt1>
      <a:dk2>
        <a:srgbClr val="006EB7"/>
      </a:dk2>
      <a:lt2>
        <a:srgbClr val="FFFFFF"/>
      </a:lt2>
      <a:accent1>
        <a:srgbClr val="0054A4"/>
      </a:accent1>
      <a:accent2>
        <a:srgbClr val="A1CFEF"/>
      </a:accent2>
      <a:accent3>
        <a:srgbClr val="8DC63F"/>
      </a:accent3>
      <a:accent4>
        <a:srgbClr val="CED8DD"/>
      </a:accent4>
      <a:accent5>
        <a:srgbClr val="8C99A1"/>
      </a:accent5>
      <a:accent6>
        <a:srgbClr val="5A6870"/>
      </a:accent6>
      <a:hlink>
        <a:srgbClr val="39474F"/>
      </a:hlink>
      <a:folHlink>
        <a:srgbClr val="C4007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1242FA5-0D75-413D-BEC1-5554D61D89B5}"/>
</file>

<file path=customXml/itemProps2.xml><?xml version="1.0" encoding="utf-8"?>
<ds:datastoreItem xmlns:ds="http://schemas.openxmlformats.org/officeDocument/2006/customXml" ds:itemID="{E383FA3E-891C-4707-AC07-B6A0C8853148}"/>
</file>

<file path=customXml/itemProps3.xml><?xml version="1.0" encoding="utf-8"?>
<ds:datastoreItem xmlns:ds="http://schemas.openxmlformats.org/officeDocument/2006/customXml" ds:itemID="{1D9C13E5-E380-41BE-99FD-664A74BB64EC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1603</TotalTime>
  <Words>434</Words>
  <Application>Microsoft Office PowerPoint</Application>
  <PresentationFormat>Affichage à l'écran (16:9)</PresentationFormat>
  <Paragraphs>56</Paragraphs>
  <Slides>10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ＭＳ Ｐゴシック</vt:lpstr>
      <vt:lpstr>Arial</vt:lpstr>
      <vt:lpstr>Calibri</vt:lpstr>
      <vt:lpstr>Candara</vt:lpstr>
      <vt:lpstr>Times New Roman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Preparation of  ITU WRC-19</vt:lpstr>
      <vt:lpstr>Présentation PowerPoint</vt:lpstr>
      <vt:lpstr>Présentation PowerPoint</vt:lpstr>
      <vt:lpstr>Présentation PowerPoint</vt:lpstr>
      <vt:lpstr>Présentation PowerPoint</vt:lpstr>
    </vt:vector>
  </TitlesOfParts>
  <Company>I.C.A.O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Philbin, Anthony</dc:creator>
  <cp:lastModifiedBy>Francois Xavier, SALAMBANGA</cp:lastModifiedBy>
  <cp:revision>154</cp:revision>
  <dcterms:created xsi:type="dcterms:W3CDTF">2013-08-20T15:49:37Z</dcterms:created>
  <dcterms:modified xsi:type="dcterms:W3CDTF">2018-09-05T07:01:14Z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</Properties>
</file>