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79" r:id="rId6"/>
    <p:sldId id="283" r:id="rId7"/>
    <p:sldId id="284" r:id="rId8"/>
    <p:sldId id="285" r:id="rId9"/>
    <p:sldId id="286" r:id="rId10"/>
    <p:sldId id="288" r:id="rId11"/>
    <p:sldId id="289" r:id="rId12"/>
    <p:sldId id="2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DA63B8-F3C6-4A1A-A311-CC63FC8380F9}" v="1" dt="2023-08-23T04:16:02.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85714" autoAdjust="0"/>
  </p:normalViewPr>
  <p:slideViewPr>
    <p:cSldViewPr snapToGrid="0">
      <p:cViewPr varScale="1">
        <p:scale>
          <a:sx n="108" d="100"/>
          <a:sy n="108" d="100"/>
        </p:scale>
        <p:origin x="34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7DFF2-5C24-4FC7-8264-7E29D7486943}"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384B1-52A1-4F79-BAC2-9AC701F061A9}" type="slidenum">
              <a:rPr lang="en-US" smtClean="0"/>
              <a:t>‹#›</a:t>
            </a:fld>
            <a:endParaRPr lang="en-US"/>
          </a:p>
        </p:txBody>
      </p:sp>
    </p:spTree>
    <p:extLst>
      <p:ext uri="{BB962C8B-B14F-4D97-AF65-F5344CB8AC3E}">
        <p14:creationId xmlns:p14="http://schemas.microsoft.com/office/powerpoint/2010/main" val="280153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2</a:t>
            </a:fld>
            <a:endParaRPr lang="en-US"/>
          </a:p>
        </p:txBody>
      </p:sp>
    </p:spTree>
    <p:extLst>
      <p:ext uri="{BB962C8B-B14F-4D97-AF65-F5344CB8AC3E}">
        <p14:creationId xmlns:p14="http://schemas.microsoft.com/office/powerpoint/2010/main" val="287457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3</a:t>
            </a:fld>
            <a:endParaRPr lang="en-US"/>
          </a:p>
        </p:txBody>
      </p:sp>
    </p:spTree>
    <p:extLst>
      <p:ext uri="{BB962C8B-B14F-4D97-AF65-F5344CB8AC3E}">
        <p14:creationId xmlns:p14="http://schemas.microsoft.com/office/powerpoint/2010/main" val="206923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4</a:t>
            </a:fld>
            <a:endParaRPr lang="en-US"/>
          </a:p>
        </p:txBody>
      </p:sp>
    </p:spTree>
    <p:extLst>
      <p:ext uri="{BB962C8B-B14F-4D97-AF65-F5344CB8AC3E}">
        <p14:creationId xmlns:p14="http://schemas.microsoft.com/office/powerpoint/2010/main" val="213172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5</a:t>
            </a:fld>
            <a:endParaRPr lang="en-US"/>
          </a:p>
        </p:txBody>
      </p:sp>
    </p:spTree>
    <p:extLst>
      <p:ext uri="{BB962C8B-B14F-4D97-AF65-F5344CB8AC3E}">
        <p14:creationId xmlns:p14="http://schemas.microsoft.com/office/powerpoint/2010/main" val="18098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6</a:t>
            </a:fld>
            <a:endParaRPr lang="en-US"/>
          </a:p>
        </p:txBody>
      </p:sp>
    </p:spTree>
    <p:extLst>
      <p:ext uri="{BB962C8B-B14F-4D97-AF65-F5344CB8AC3E}">
        <p14:creationId xmlns:p14="http://schemas.microsoft.com/office/powerpoint/2010/main" val="292096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7</a:t>
            </a:fld>
            <a:endParaRPr lang="en-US"/>
          </a:p>
        </p:txBody>
      </p:sp>
    </p:spTree>
    <p:extLst>
      <p:ext uri="{BB962C8B-B14F-4D97-AF65-F5344CB8AC3E}">
        <p14:creationId xmlns:p14="http://schemas.microsoft.com/office/powerpoint/2010/main" val="286047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8</a:t>
            </a:fld>
            <a:endParaRPr lang="en-US"/>
          </a:p>
        </p:txBody>
      </p:sp>
    </p:spTree>
    <p:extLst>
      <p:ext uri="{BB962C8B-B14F-4D97-AF65-F5344CB8AC3E}">
        <p14:creationId xmlns:p14="http://schemas.microsoft.com/office/powerpoint/2010/main" val="201374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384B1-52A1-4F79-BAC2-9AC701F061A9}" type="slidenum">
              <a:rPr lang="en-US" smtClean="0"/>
              <a:t>9</a:t>
            </a:fld>
            <a:endParaRPr lang="en-US"/>
          </a:p>
        </p:txBody>
      </p:sp>
    </p:spTree>
    <p:extLst>
      <p:ext uri="{BB962C8B-B14F-4D97-AF65-F5344CB8AC3E}">
        <p14:creationId xmlns:p14="http://schemas.microsoft.com/office/powerpoint/2010/main" val="310294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3B5A-209A-4FA9-5E44-52C4562FA9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00104B-6FB7-5604-ECFD-982D8A564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FCEFFD-9ACD-7735-3E77-F8F059777C01}"/>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5" name="Footer Placeholder 4">
            <a:extLst>
              <a:ext uri="{FF2B5EF4-FFF2-40B4-BE49-F238E27FC236}">
                <a16:creationId xmlns:a16="http://schemas.microsoft.com/office/drawing/2014/main" id="{C5EF44FD-F779-4B5E-BB2E-D6A1CBE62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75258-5A91-93EF-B6D4-B1E7C67A7A9E}"/>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384355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0B09-981A-9EFC-62CE-6CC1DFACC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9A39F5-775F-1CB1-55D2-DA9ABA32E3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A8D2-35A9-EEB9-CD85-C2D8431B2A12}"/>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5" name="Footer Placeholder 4">
            <a:extLst>
              <a:ext uri="{FF2B5EF4-FFF2-40B4-BE49-F238E27FC236}">
                <a16:creationId xmlns:a16="http://schemas.microsoft.com/office/drawing/2014/main" id="{A1A377FC-CA23-0A5B-9FCD-BFB58C7EC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AE094-6180-06B1-95AC-DD3C1EEC6875}"/>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312444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B3F8B-8A56-67CA-44C8-600C3F669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71A984-C74B-F0BD-07C0-B90091612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0F027-B72D-8F5A-A4A1-2F85FB492813}"/>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5" name="Footer Placeholder 4">
            <a:extLst>
              <a:ext uri="{FF2B5EF4-FFF2-40B4-BE49-F238E27FC236}">
                <a16:creationId xmlns:a16="http://schemas.microsoft.com/office/drawing/2014/main" id="{08A77E0F-4C81-97E4-D434-D154507FC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A2161-8FAA-EF0E-FC70-1A662798E10F}"/>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258565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0B92-B719-FBB0-A568-CA73B2C1F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EE8010-62C0-88DD-8D39-510131919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DFF8C-3722-C47F-71FF-D3FFDC137ADB}"/>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5" name="Footer Placeholder 4">
            <a:extLst>
              <a:ext uri="{FF2B5EF4-FFF2-40B4-BE49-F238E27FC236}">
                <a16:creationId xmlns:a16="http://schemas.microsoft.com/office/drawing/2014/main" id="{B26C2AF9-9EEF-BA8E-FEBF-6DBB829D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28F3A-F3F6-D9A8-EC90-9F47AA4E6B4E}"/>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422519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B6B8-A41D-1370-C499-EC8DE3B6B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E22777-5576-940D-AEE2-9287A5011A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FD833D-3929-CF2F-26B3-C84602AB18B3}"/>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5" name="Footer Placeholder 4">
            <a:extLst>
              <a:ext uri="{FF2B5EF4-FFF2-40B4-BE49-F238E27FC236}">
                <a16:creationId xmlns:a16="http://schemas.microsoft.com/office/drawing/2014/main" id="{18943024-DA91-B75F-921B-4F531D691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5CEF1-953A-1BFA-FE84-BC908950598B}"/>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282113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1850-9EDA-CCD7-7E20-33C211288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C1491-6B51-E92D-0DAB-FAD7E41FB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229B4F-A37B-B494-628E-BE676BC1B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23293-C457-6BE4-89D7-F162F10D351D}"/>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6" name="Footer Placeholder 5">
            <a:extLst>
              <a:ext uri="{FF2B5EF4-FFF2-40B4-BE49-F238E27FC236}">
                <a16:creationId xmlns:a16="http://schemas.microsoft.com/office/drawing/2014/main" id="{A8A72A88-6891-1A82-2809-D3C2C7F9B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8A9A4-0D3A-7579-6D4C-35C921F0F615}"/>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83383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95D3-6464-6250-E5A0-168A6AC255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94B68-B8CB-86A4-0ADD-7750BA9E0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66FF3-8DC2-6CD4-ABDB-F8387CCEC1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893EBB-34A2-9476-B29E-23D59D2AB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0938D-774E-5EF4-E9D0-F871C3264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038BC-DB89-0D65-AAA6-272E61AF04CF}"/>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8" name="Footer Placeholder 7">
            <a:extLst>
              <a:ext uri="{FF2B5EF4-FFF2-40B4-BE49-F238E27FC236}">
                <a16:creationId xmlns:a16="http://schemas.microsoft.com/office/drawing/2014/main" id="{1682323F-465F-6117-5710-60A03485CB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229D10-34FC-0A1F-4234-6741DEB9BD32}"/>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19396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19B3-3BE5-0225-6A19-5A47AC5EE5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716AE-5B5F-F599-36BF-32CA9242E7EE}"/>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4" name="Footer Placeholder 3">
            <a:extLst>
              <a:ext uri="{FF2B5EF4-FFF2-40B4-BE49-F238E27FC236}">
                <a16:creationId xmlns:a16="http://schemas.microsoft.com/office/drawing/2014/main" id="{CD98D243-FFCC-7232-329E-55430A12F9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442B4-0507-4798-79DA-6E1805B262F4}"/>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136094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A5AF0-0920-FFB4-8212-05053516856A}"/>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3" name="Footer Placeholder 2">
            <a:extLst>
              <a:ext uri="{FF2B5EF4-FFF2-40B4-BE49-F238E27FC236}">
                <a16:creationId xmlns:a16="http://schemas.microsoft.com/office/drawing/2014/main" id="{BE72EFFB-75C6-F4D3-BCB6-E395E3E562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E6A8D3-2435-F028-9B46-0215C2EE3F66}"/>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277270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CCDE-EBA0-8D57-2215-E919F210C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5E38A8-4470-1F9A-1537-72572D3DE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9A1A5C-75DA-F02D-7087-FE8DC9139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ECA4F-8C54-4A4D-96A3-764DCA4A7145}"/>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6" name="Footer Placeholder 5">
            <a:extLst>
              <a:ext uri="{FF2B5EF4-FFF2-40B4-BE49-F238E27FC236}">
                <a16:creationId xmlns:a16="http://schemas.microsoft.com/office/drawing/2014/main" id="{4A9A3DB7-4E32-4FAE-E59B-EB81FE898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03847-F5AE-60E9-F633-39EA5531EFC3}"/>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48230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1359-02BC-0FA5-FBE4-6DE7361B6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7CAFEC-0E31-111B-F077-EDC490F3C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1CB9F6-6E45-8547-0A45-B4D04B1EF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AB2B4-312A-1D86-867C-5E0945565259}"/>
              </a:ext>
            </a:extLst>
          </p:cNvPr>
          <p:cNvSpPr>
            <a:spLocks noGrp="1"/>
          </p:cNvSpPr>
          <p:nvPr>
            <p:ph type="dt" sz="half" idx="10"/>
          </p:nvPr>
        </p:nvSpPr>
        <p:spPr/>
        <p:txBody>
          <a:bodyPr/>
          <a:lstStyle/>
          <a:p>
            <a:fld id="{8D746454-368A-460F-AADB-81EBEE15A5D9}" type="datetimeFigureOut">
              <a:rPr lang="en-US" smtClean="0"/>
              <a:t>8/23/2023</a:t>
            </a:fld>
            <a:endParaRPr lang="en-US"/>
          </a:p>
        </p:txBody>
      </p:sp>
      <p:sp>
        <p:nvSpPr>
          <p:cNvPr id="6" name="Footer Placeholder 5">
            <a:extLst>
              <a:ext uri="{FF2B5EF4-FFF2-40B4-BE49-F238E27FC236}">
                <a16:creationId xmlns:a16="http://schemas.microsoft.com/office/drawing/2014/main" id="{D664F955-0C2F-6188-08A1-9B70CD40D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11079-5643-93CF-6C07-CD07EF4B8506}"/>
              </a:ext>
            </a:extLst>
          </p:cNvPr>
          <p:cNvSpPr>
            <a:spLocks noGrp="1"/>
          </p:cNvSpPr>
          <p:nvPr>
            <p:ph type="sldNum" sz="quarter" idx="12"/>
          </p:nvPr>
        </p:nvSpPr>
        <p:spPr/>
        <p:txBody>
          <a:bodyPr/>
          <a:lstStyle/>
          <a:p>
            <a:fld id="{EB573991-E042-424A-937D-EF8AA5F66B87}" type="slidenum">
              <a:rPr lang="en-US" smtClean="0"/>
              <a:t>‹#›</a:t>
            </a:fld>
            <a:endParaRPr lang="en-US"/>
          </a:p>
        </p:txBody>
      </p:sp>
    </p:spTree>
    <p:extLst>
      <p:ext uri="{BB962C8B-B14F-4D97-AF65-F5344CB8AC3E}">
        <p14:creationId xmlns:p14="http://schemas.microsoft.com/office/powerpoint/2010/main" val="184314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E3F17-152A-9A72-6944-D786BD7DA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97CE2-1A3A-0DB3-284B-A79C7AAF8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3C22E-C6B4-5423-284F-A237C543B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46454-368A-460F-AADB-81EBEE15A5D9}" type="datetimeFigureOut">
              <a:rPr lang="en-US" smtClean="0"/>
              <a:t>8/23/2023</a:t>
            </a:fld>
            <a:endParaRPr lang="en-US"/>
          </a:p>
        </p:txBody>
      </p:sp>
      <p:sp>
        <p:nvSpPr>
          <p:cNvPr id="5" name="Footer Placeholder 4">
            <a:extLst>
              <a:ext uri="{FF2B5EF4-FFF2-40B4-BE49-F238E27FC236}">
                <a16:creationId xmlns:a16="http://schemas.microsoft.com/office/drawing/2014/main" id="{69B83DD8-C30A-7957-03D3-9006DC02E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229291-29E9-446C-3F39-485C9A824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73991-E042-424A-937D-EF8AA5F66B87}" type="slidenum">
              <a:rPr lang="en-US" smtClean="0"/>
              <a:t>‹#›</a:t>
            </a:fld>
            <a:endParaRPr lang="en-US"/>
          </a:p>
        </p:txBody>
      </p:sp>
    </p:spTree>
    <p:extLst>
      <p:ext uri="{BB962C8B-B14F-4D97-AF65-F5344CB8AC3E}">
        <p14:creationId xmlns:p14="http://schemas.microsoft.com/office/powerpoint/2010/main" val="136364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5889-8CF1-A1BF-7E29-49867B3A2F69}"/>
              </a:ext>
            </a:extLst>
          </p:cNvPr>
          <p:cNvSpPr txBox="1">
            <a:spLocks/>
          </p:cNvSpPr>
          <p:nvPr/>
        </p:nvSpPr>
        <p:spPr>
          <a:xfrm>
            <a:off x="1440590" y="2483628"/>
            <a:ext cx="9310819" cy="128156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ts val="1000"/>
              </a:spcBef>
              <a:buNone/>
              <a:defRPr lang="en-US" sz="4000" b="1" i="0" kern="1200" cap="none" baseline="0">
                <a:solidFill>
                  <a:schemeClr val="tx2"/>
                </a:solidFill>
                <a:latin typeface="+mn-lt"/>
                <a:ea typeface="+mj-ea"/>
                <a:cs typeface="Arial Narrow" charset="0"/>
              </a:defRPr>
            </a:lvl1p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pt-BR" sz="2400" b="1" i="0" u="none" strike="noStrike" kern="1200" cap="none" spc="0" normalizeH="0" baseline="0" noProof="0" dirty="0">
                <a:ln>
                  <a:noFill/>
                </a:ln>
                <a:solidFill>
                  <a:srgbClr val="0E2641"/>
                </a:solidFill>
                <a:effectLst/>
                <a:uLnTx/>
                <a:uFillTx/>
                <a:latin typeface="Arial" panose="020B0604020202020204"/>
                <a:ea typeface="+mj-ea"/>
              </a:rPr>
              <a:t>Agenda Item 4: Radio Altimeter Issues</a:t>
            </a:r>
          </a:p>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0E2641"/>
                </a:solidFill>
                <a:effectLst/>
                <a:uLnTx/>
                <a:uFillTx/>
                <a:latin typeface="Arial" panose="020B0604020202020204"/>
                <a:ea typeface="+mj-ea"/>
              </a:rPr>
              <a:t>Development of Aircraft Radio Altimeter Interference Analysis Methodology Due to Sub-6 5G Mobile Communication Systems</a:t>
            </a:r>
          </a:p>
        </p:txBody>
      </p:sp>
      <p:sp>
        <p:nvSpPr>
          <p:cNvPr id="3" name="Text Placeholder 3">
            <a:extLst>
              <a:ext uri="{FF2B5EF4-FFF2-40B4-BE49-F238E27FC236}">
                <a16:creationId xmlns:a16="http://schemas.microsoft.com/office/drawing/2014/main" id="{14318D83-E368-56BB-44B4-A9DF608C6022}"/>
              </a:ext>
            </a:extLst>
          </p:cNvPr>
          <p:cNvSpPr txBox="1">
            <a:spLocks/>
          </p:cNvSpPr>
          <p:nvPr/>
        </p:nvSpPr>
        <p:spPr>
          <a:xfrm>
            <a:off x="3439885" y="4597422"/>
            <a:ext cx="5869800" cy="1099435"/>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spcAft>
                <a:spcPts val="0"/>
              </a:spcAft>
              <a:buFont typeface="Wingdings" panose="05000000000000000000" pitchFamily="2" charset="2"/>
              <a:buNone/>
              <a:defRPr lang="en-US" sz="1800" b="0" i="0" kern="1200" cap="none" baseline="0">
                <a:solidFill>
                  <a:schemeClr val="tx2"/>
                </a:solidFill>
                <a:latin typeface="+mn-lt"/>
                <a:ea typeface="+mn-ea"/>
                <a:cs typeface="Arial Narrow" charset="0"/>
              </a:defRPr>
            </a:lvl1pPr>
            <a:lvl2pPr marL="466725" indent="-242888" algn="l" defTabSz="914400" rtl="0" eaLnBrk="1" latinLnBrk="0" hangingPunct="1">
              <a:lnSpc>
                <a:spcPct val="100000"/>
              </a:lnSpc>
              <a:spcBef>
                <a:spcPts val="1000"/>
              </a:spcBef>
              <a:spcAft>
                <a:spcPts val="0"/>
              </a:spcAft>
              <a:buFont typeface="Wingdings" panose="05000000000000000000" pitchFamily="2" charset="2"/>
              <a:buChar char="§"/>
              <a:defRPr lang="en-US" sz="2000" b="0" i="0" kern="1200" baseline="0" dirty="0">
                <a:solidFill>
                  <a:schemeClr val="tx2"/>
                </a:solidFill>
                <a:latin typeface="+mn-lt"/>
                <a:ea typeface="+mn-ea"/>
                <a:cs typeface="Arial Narrow" charset="0"/>
              </a:defRPr>
            </a:lvl2pPr>
            <a:lvl3pPr marL="690563" indent="-230188" algn="l" defTabSz="914400" rtl="0" eaLnBrk="1" latinLnBrk="0" hangingPunct="1">
              <a:lnSpc>
                <a:spcPct val="100000"/>
              </a:lnSpc>
              <a:spcBef>
                <a:spcPts val="1000"/>
              </a:spcBef>
              <a:spcAft>
                <a:spcPts val="0"/>
              </a:spcAft>
              <a:buFont typeface="Wingdings" pitchFamily="2" charset="2"/>
              <a:buChar char="§"/>
              <a:tabLst/>
              <a:defRPr lang="en-US" sz="1800" b="0" i="0" kern="1200" baseline="0" dirty="0">
                <a:solidFill>
                  <a:schemeClr val="tx2"/>
                </a:solidFill>
                <a:latin typeface="+mn-lt"/>
                <a:ea typeface="+mn-ea"/>
                <a:cs typeface="Arial Narrow" charset="0"/>
              </a:defRPr>
            </a:lvl3pPr>
            <a:lvl4pPr marL="914400" indent="-230188" algn="l" defTabSz="914400" rtl="0" eaLnBrk="1" latinLnBrk="0" hangingPunct="1">
              <a:lnSpc>
                <a:spcPct val="100000"/>
              </a:lnSpc>
              <a:spcBef>
                <a:spcPts val="1000"/>
              </a:spcBef>
              <a:spcAft>
                <a:spcPts val="0"/>
              </a:spcAft>
              <a:buFont typeface="Wingdings" pitchFamily="2" charset="2"/>
              <a:buChar char="§"/>
              <a:tabLst/>
              <a:defRPr lang="en-US" sz="1600" b="0" i="0" kern="1200" baseline="0" dirty="0">
                <a:solidFill>
                  <a:schemeClr val="tx2"/>
                </a:solidFill>
                <a:latin typeface="+mn-lt"/>
                <a:ea typeface="+mn-ea"/>
                <a:cs typeface="Arial Narrow" charset="0"/>
              </a:defRPr>
            </a:lvl4pPr>
            <a:lvl5pPr marL="1138238" indent="-228600" algn="l" defTabSz="914400" rtl="0" eaLnBrk="1" latinLnBrk="0" hangingPunct="1">
              <a:lnSpc>
                <a:spcPct val="100000"/>
              </a:lnSpc>
              <a:spcBef>
                <a:spcPts val="1000"/>
              </a:spcBef>
              <a:spcAft>
                <a:spcPts val="0"/>
              </a:spcAft>
              <a:buFont typeface="Wingdings" pitchFamily="2" charset="2"/>
              <a:buChar char="§"/>
              <a:tabLst/>
              <a:defRPr lang="en-US" sz="1400" b="0" i="0" kern="1200" baseline="0" dirty="0">
                <a:solidFill>
                  <a:schemeClr val="tx2"/>
                </a:solidFill>
                <a:latin typeface="+mn-lt"/>
                <a:ea typeface="+mn-ea"/>
                <a:cs typeface="Arial Narrow"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dirty="0">
                <a:solidFill>
                  <a:srgbClr val="0E2641"/>
                </a:solidFill>
                <a:latin typeface="Arial" panose="020B0604020202020204"/>
              </a:rPr>
              <a:t>Prepared and Presented by Shunichi Futatsumori, Electronic Navigation Research Institute </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lang="en-US" dirty="0">
                <a:solidFill>
                  <a:srgbClr val="0E2641"/>
                </a:solidFill>
                <a:latin typeface="Arial" panose="020B0604020202020204"/>
              </a:rPr>
              <a:t>Date:  23 </a:t>
            </a:r>
            <a:r>
              <a:rPr kumimoji="0" lang="en-US" sz="1800" b="0" i="0" u="none" strike="noStrike" kern="1200" cap="none" spc="0" normalizeH="0" baseline="0" noProof="0" dirty="0">
                <a:ln>
                  <a:noFill/>
                </a:ln>
                <a:solidFill>
                  <a:srgbClr val="0E2641"/>
                </a:solidFill>
                <a:effectLst/>
                <a:uLnTx/>
                <a:uFillTx/>
                <a:latin typeface="Arial" panose="020B0604020202020204"/>
                <a:ea typeface="+mn-ea"/>
              </a:rPr>
              <a:t>August 2023</a:t>
            </a:r>
          </a:p>
        </p:txBody>
      </p:sp>
      <p:pic>
        <p:nvPicPr>
          <p:cNvPr id="1026" name="Picture 1" descr="ICAOBIG">
            <a:extLst>
              <a:ext uri="{FF2B5EF4-FFF2-40B4-BE49-F238E27FC236}">
                <a16:creationId xmlns:a16="http://schemas.microsoft.com/office/drawing/2014/main" id="{DD77EB0C-68F5-45A8-E500-1F2C3179AF3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84632" y="445831"/>
            <a:ext cx="1715242" cy="13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3A4C2DC-08DA-789E-A436-DF4BC3511D42}"/>
              </a:ext>
            </a:extLst>
          </p:cNvPr>
          <p:cNvSpPr txBox="1">
            <a:spLocks/>
          </p:cNvSpPr>
          <p:nvPr/>
        </p:nvSpPr>
        <p:spPr>
          <a:xfrm>
            <a:off x="2461846" y="619453"/>
            <a:ext cx="7746609" cy="440313"/>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ts val="1000"/>
              </a:spcBef>
              <a:buNone/>
              <a:defRPr lang="en-US" sz="4000" b="1" i="0" kern="1200" cap="none" baseline="0">
                <a:solidFill>
                  <a:schemeClr val="tx2"/>
                </a:solidFill>
                <a:latin typeface="+mn-lt"/>
                <a:ea typeface="+mj-ea"/>
                <a:cs typeface="Arial Narrow" charset="0"/>
              </a:defRPr>
            </a:lvl1p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0E2641"/>
                </a:solidFill>
                <a:effectLst/>
                <a:uLnTx/>
                <a:uFillTx/>
                <a:latin typeface="Arial" panose="020B0604020202020204"/>
                <a:ea typeface="+mj-ea"/>
              </a:rPr>
              <a:t>Frequency Spectrum Management Panel (FSMP)</a:t>
            </a:r>
          </a:p>
        </p:txBody>
      </p:sp>
      <p:sp>
        <p:nvSpPr>
          <p:cNvPr id="10" name="TextBox 9">
            <a:extLst>
              <a:ext uri="{FF2B5EF4-FFF2-40B4-BE49-F238E27FC236}">
                <a16:creationId xmlns:a16="http://schemas.microsoft.com/office/drawing/2014/main" id="{9F095074-0557-DAF4-C73A-96DB64CF0EE4}"/>
              </a:ext>
            </a:extLst>
          </p:cNvPr>
          <p:cNvSpPr txBox="1"/>
          <p:nvPr/>
        </p:nvSpPr>
        <p:spPr>
          <a:xfrm>
            <a:off x="4285955" y="1034859"/>
            <a:ext cx="3699539" cy="584775"/>
          </a:xfrm>
          <a:prstGeom prst="rect">
            <a:avLst/>
          </a:prstGeom>
          <a:noFill/>
        </p:spPr>
        <p:txBody>
          <a:bodyPr wrap="none" rtlCol="0">
            <a:spAutoFit/>
          </a:bodyPr>
          <a:lstStyle/>
          <a:p>
            <a:r>
              <a:rPr lang="en-US" sz="1600" dirty="0"/>
              <a:t>Seventeenth Working Group meeting</a:t>
            </a:r>
          </a:p>
          <a:p>
            <a:r>
              <a:rPr lang="en-US" sz="1600" dirty="0"/>
              <a:t>Cairo, Egypt, 30 August-7 September 2023</a:t>
            </a:r>
          </a:p>
        </p:txBody>
      </p:sp>
      <p:sp>
        <p:nvSpPr>
          <p:cNvPr id="5" name="TextBox 4">
            <a:extLst>
              <a:ext uri="{FF2B5EF4-FFF2-40B4-BE49-F238E27FC236}">
                <a16:creationId xmlns:a16="http://schemas.microsoft.com/office/drawing/2014/main" id="{AD7EBABE-87EA-FD70-2A20-25245262A50F}"/>
              </a:ext>
            </a:extLst>
          </p:cNvPr>
          <p:cNvSpPr txBox="1"/>
          <p:nvPr/>
        </p:nvSpPr>
        <p:spPr>
          <a:xfrm>
            <a:off x="9845703" y="296287"/>
            <a:ext cx="2590138" cy="646331"/>
          </a:xfrm>
          <a:prstGeom prst="rect">
            <a:avLst/>
          </a:prstGeom>
          <a:noFill/>
        </p:spPr>
        <p:txBody>
          <a:bodyPr wrap="square">
            <a:spAutoFit/>
          </a:bodyPr>
          <a:lstStyle/>
          <a:p>
            <a:r>
              <a:rPr lang="en-CA" dirty="0"/>
              <a:t>FSMP-WG/17-</a:t>
            </a:r>
            <a:r>
              <a:rPr lang="en-US" altLang="ja-JP" dirty="0"/>
              <a:t>I</a:t>
            </a:r>
            <a:r>
              <a:rPr lang="en-CA" dirty="0"/>
              <a:t>P/</a:t>
            </a:r>
            <a:r>
              <a:rPr lang="en-US" altLang="ja-JP" dirty="0"/>
              <a:t>12</a:t>
            </a:r>
            <a:endParaRPr lang="en-CA" dirty="0"/>
          </a:p>
          <a:p>
            <a:r>
              <a:rPr lang="en-CA" dirty="0"/>
              <a:t>2023-08-30</a:t>
            </a:r>
          </a:p>
        </p:txBody>
      </p:sp>
    </p:spTree>
    <p:extLst>
      <p:ext uri="{BB962C8B-B14F-4D97-AF65-F5344CB8AC3E}">
        <p14:creationId xmlns:p14="http://schemas.microsoft.com/office/powerpoint/2010/main" val="20320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Summary</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sp>
        <p:nvSpPr>
          <p:cNvPr id="3" name="Content Placeholder 2"/>
          <p:cNvSpPr>
            <a:spLocks noGrp="1"/>
          </p:cNvSpPr>
          <p:nvPr>
            <p:ph idx="1"/>
          </p:nvPr>
        </p:nvSpPr>
        <p:spPr>
          <a:xfrm>
            <a:off x="203199" y="861306"/>
            <a:ext cx="11850915" cy="5996694"/>
          </a:xfrm>
        </p:spPr>
        <p:txBody>
          <a:bodyPr>
            <a:noAutofit/>
          </a:bodyPr>
          <a:lstStyle/>
          <a:p>
            <a:r>
              <a:rPr lang="en-US" altLang="ja-JP" sz="2400" dirty="0"/>
              <a:t>The radio altimeter-interference analysis methodology due to 5G mobile communication systems has been investigated.</a:t>
            </a:r>
          </a:p>
          <a:p>
            <a:r>
              <a:rPr lang="en-US" altLang="ja-JP" sz="2400" dirty="0"/>
              <a:t>This slide includes current progress and updates conducted by a research project of the ENRI.</a:t>
            </a:r>
            <a:endParaRPr lang="ja-JP" altLang="en-US" sz="2400" dirty="0"/>
          </a:p>
          <a:p>
            <a:r>
              <a:rPr lang="en-US" altLang="ja-JP" sz="2400" dirty="0"/>
              <a:t>Using the measured electromagnetic interference characteristics of radio altimeters under Japanese frequency conditions (FMSP-WG15-IP03) and a detailed airport model, the interference conditions are estimated in three-dimensional space.</a:t>
            </a:r>
            <a:endParaRPr lang="ja-JP" altLang="en-US" sz="2400" dirty="0"/>
          </a:p>
          <a:p>
            <a:r>
              <a:rPr lang="en-US" altLang="ja-JP" sz="2400" dirty="0"/>
              <a:t>We calculated the worst interference scenario when installing 5G base station antennas at hypothetical locations using an actual airport model. </a:t>
            </a:r>
          </a:p>
          <a:p>
            <a:r>
              <a:rPr lang="en-US" altLang="ja-JP" sz="2400" dirty="0"/>
              <a:t>Consequently, a low altitude and close distance to the base station affected the radio altimeter. </a:t>
            </a:r>
          </a:p>
          <a:p>
            <a:r>
              <a:rPr lang="en-US" altLang="ja-JP" sz="2400" dirty="0"/>
              <a:t>Depending on the topographical conditions of the airport, it is confirmed that there are areas where the difference in interference margin due to distance and altitude from the base station is reversed.</a:t>
            </a:r>
          </a:p>
          <a:p>
            <a:r>
              <a:rPr lang="en-US" altLang="ja-JP" sz="2400" dirty="0"/>
              <a:t>This presentation discusses the development the analysis methodology. The</a:t>
            </a:r>
            <a:r>
              <a:rPr lang="ja-JP" altLang="en-US" sz="2400" dirty="0"/>
              <a:t> </a:t>
            </a:r>
            <a:r>
              <a:rPr lang="en-US" altLang="ja-JP" sz="2400" dirty="0"/>
              <a:t>detailed results</a:t>
            </a:r>
            <a:r>
              <a:rPr lang="ja-JP" altLang="en-US" sz="2400" dirty="0"/>
              <a:t> </a:t>
            </a:r>
            <a:r>
              <a:rPr lang="en-US" altLang="ja-JP" sz="2400" dirty="0"/>
              <a:t>will</a:t>
            </a:r>
            <a:r>
              <a:rPr lang="ja-JP" altLang="en-US" sz="2400" dirty="0"/>
              <a:t> </a:t>
            </a:r>
            <a:r>
              <a:rPr lang="en-US" altLang="ja-JP" sz="2400" dirty="0"/>
              <a:t>be</a:t>
            </a:r>
            <a:r>
              <a:rPr lang="ja-JP" altLang="en-US" sz="2400" dirty="0"/>
              <a:t> </a:t>
            </a:r>
            <a:r>
              <a:rPr lang="en-US" altLang="ja-JP" sz="2400" dirty="0"/>
              <a:t>presented in the future FSMP WG.</a:t>
            </a:r>
            <a:endParaRPr lang="ja-JP" altLang="en-US" sz="2400" dirty="0"/>
          </a:p>
        </p:txBody>
      </p:sp>
    </p:spTree>
    <p:extLst>
      <p:ext uri="{BB962C8B-B14F-4D97-AF65-F5344CB8AC3E}">
        <p14:creationId xmlns:p14="http://schemas.microsoft.com/office/powerpoint/2010/main" val="403338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Analysis conditions</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sp>
        <p:nvSpPr>
          <p:cNvPr id="3" name="Content Placeholder 2"/>
          <p:cNvSpPr>
            <a:spLocks noGrp="1"/>
          </p:cNvSpPr>
          <p:nvPr>
            <p:ph idx="1"/>
          </p:nvPr>
        </p:nvSpPr>
        <p:spPr>
          <a:xfrm>
            <a:off x="203199" y="861306"/>
            <a:ext cx="11850915" cy="5996694"/>
          </a:xfrm>
        </p:spPr>
        <p:txBody>
          <a:bodyPr>
            <a:noAutofit/>
          </a:bodyPr>
          <a:lstStyle/>
          <a:p>
            <a:r>
              <a:rPr lang="en-US" altLang="ja-JP" sz="2400" dirty="0"/>
              <a:t>Aircraft radio altimeter</a:t>
            </a:r>
          </a:p>
          <a:p>
            <a:pPr lvl="1"/>
            <a:r>
              <a:rPr lang="en-US" altLang="ja-JP" dirty="0"/>
              <a:t>The interference tolerance mask (ITM)</a:t>
            </a:r>
            <a:r>
              <a:rPr lang="ja-JP" altLang="en-US" dirty="0"/>
              <a:t> </a:t>
            </a:r>
            <a:r>
              <a:rPr lang="en-US" altLang="ja-JP" dirty="0"/>
              <a:t>for the analysis is calculated based on the measured electromagnetic interference characteristics of 12 radio altimeters for large fixed-wing aircraft (reported in FMSP-WG15-IP03). </a:t>
            </a:r>
          </a:p>
          <a:p>
            <a:pPr lvl="1"/>
            <a:r>
              <a:rPr lang="en-US" altLang="ja-JP" dirty="0"/>
              <a:t>Twelve radio altimeters are not modified for the interference susceptibility.</a:t>
            </a:r>
          </a:p>
          <a:p>
            <a:pPr lvl="1"/>
            <a:r>
              <a:rPr lang="en-US" altLang="ja-JP" dirty="0"/>
              <a:t>ITM at 4.05 GHz, which stands for the 100-MHz guard band, is used for the analysis.</a:t>
            </a:r>
          </a:p>
          <a:p>
            <a:pPr lvl="1"/>
            <a:r>
              <a:rPr lang="en-US" altLang="ja-JP" dirty="0"/>
              <a:t>A 6-dB ICAO safety margin and the radio altimeter antenna-radiation pattern (not considering the pitch/roll of the aircraft) are used.</a:t>
            </a:r>
          </a:p>
          <a:p>
            <a:pPr lvl="1"/>
            <a:endParaRPr lang="en-US" altLang="ja-JP" sz="900" dirty="0"/>
          </a:p>
          <a:p>
            <a:r>
              <a:rPr lang="en-US" altLang="ja-JP" sz="2400" dirty="0"/>
              <a:t>5G base station</a:t>
            </a:r>
          </a:p>
          <a:p>
            <a:pPr lvl="1"/>
            <a:r>
              <a:rPr lang="en-US" altLang="ja-JP" dirty="0"/>
              <a:t>Macro-cell base station (EIRP:60.8 dBm/MHz</a:t>
            </a:r>
            <a:r>
              <a:rPr lang="ja-JP" altLang="en-US" dirty="0"/>
              <a:t>）</a:t>
            </a:r>
            <a:endParaRPr lang="en-US" altLang="ja-JP" dirty="0"/>
          </a:p>
          <a:p>
            <a:pPr lvl="1"/>
            <a:r>
              <a:rPr lang="en-US" altLang="ja-JP" dirty="0"/>
              <a:t>A maximum radiation pattern of ITU-R M.2101 model.</a:t>
            </a:r>
          </a:p>
          <a:p>
            <a:pPr lvl="1"/>
            <a:r>
              <a:rPr lang="en-US" altLang="ja-JP" dirty="0"/>
              <a:t>The antenna placed on the obstacle clearance surface (OCS).</a:t>
            </a:r>
          </a:p>
          <a:p>
            <a:pPr lvl="1"/>
            <a:endParaRPr lang="en-US" altLang="ja-JP" sz="900" dirty="0"/>
          </a:p>
          <a:p>
            <a:r>
              <a:rPr lang="en-US" altLang="ja-JP" sz="2400" dirty="0"/>
              <a:t>Airport model</a:t>
            </a:r>
          </a:p>
          <a:p>
            <a:pPr lvl="1"/>
            <a:r>
              <a:rPr lang="en-US" altLang="ja-JP" dirty="0"/>
              <a:t>Three-dimensional model based on the Geospatial Information Authority of Japan.</a:t>
            </a:r>
          </a:p>
        </p:txBody>
      </p:sp>
    </p:spTree>
    <p:extLst>
      <p:ext uri="{BB962C8B-B14F-4D97-AF65-F5344CB8AC3E}">
        <p14:creationId xmlns:p14="http://schemas.microsoft.com/office/powerpoint/2010/main" val="262564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5A1E20-CDA9-66F7-D095-76E447002CEB}"/>
              </a:ext>
            </a:extLst>
          </p:cNvPr>
          <p:cNvPicPr>
            <a:picLocks noChangeAspect="1"/>
          </p:cNvPicPr>
          <p:nvPr/>
        </p:nvPicPr>
        <p:blipFill>
          <a:blip r:embed="rId3"/>
          <a:stretch>
            <a:fillRect/>
          </a:stretch>
        </p:blipFill>
        <p:spPr>
          <a:xfrm>
            <a:off x="769737" y="802758"/>
            <a:ext cx="10828628" cy="5957514"/>
          </a:xfrm>
          <a:prstGeom prst="rect">
            <a:avLst/>
          </a:prstGeom>
        </p:spPr>
      </p:pic>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Example of an actual airport in Japan</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cxnSp>
        <p:nvCxnSpPr>
          <p:cNvPr id="6" name="直線矢印コネクタ 5">
            <a:extLst>
              <a:ext uri="{FF2B5EF4-FFF2-40B4-BE49-F238E27FC236}">
                <a16:creationId xmlns:a16="http://schemas.microsoft.com/office/drawing/2014/main" id="{D1F56A89-BA01-F158-7346-AB8049A3E1DB}"/>
              </a:ext>
            </a:extLst>
          </p:cNvPr>
          <p:cNvCxnSpPr/>
          <p:nvPr/>
        </p:nvCxnSpPr>
        <p:spPr>
          <a:xfrm flipV="1">
            <a:off x="8049718" y="6333344"/>
            <a:ext cx="0" cy="52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0455000-D56B-4012-317B-B8F90CCF9469}"/>
              </a:ext>
            </a:extLst>
          </p:cNvPr>
          <p:cNvCxnSpPr>
            <a:cxnSpLocks/>
          </p:cNvCxnSpPr>
          <p:nvPr/>
        </p:nvCxnSpPr>
        <p:spPr>
          <a:xfrm flipH="1" flipV="1">
            <a:off x="9269445" y="2233534"/>
            <a:ext cx="0" cy="3821708"/>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188DDFB2-EA49-BF3C-ABE3-27C1674E6CDC}"/>
              </a:ext>
            </a:extLst>
          </p:cNvPr>
          <p:cNvCxnSpPr>
            <a:cxnSpLocks/>
          </p:cNvCxnSpPr>
          <p:nvPr/>
        </p:nvCxnSpPr>
        <p:spPr>
          <a:xfrm flipV="1">
            <a:off x="2207741" y="4127912"/>
            <a:ext cx="8476735" cy="32196"/>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A98DFA80-8E11-4628-B23F-ED94543B1E2A}"/>
              </a:ext>
            </a:extLst>
          </p:cNvPr>
          <p:cNvSpPr txBox="1"/>
          <p:nvPr/>
        </p:nvSpPr>
        <p:spPr>
          <a:xfrm>
            <a:off x="9417546" y="2096003"/>
            <a:ext cx="389833" cy="369332"/>
          </a:xfrm>
          <a:prstGeom prst="rect">
            <a:avLst/>
          </a:prstGeom>
          <a:solidFill>
            <a:schemeClr val="bg1"/>
          </a:solidFill>
        </p:spPr>
        <p:txBody>
          <a:bodyPr wrap="square">
            <a:spAutoFit/>
          </a:bodyPr>
          <a:lstStyle/>
          <a:p>
            <a:pPr algn="ctr"/>
            <a:r>
              <a:rPr lang="en-US" altLang="ja-JP" dirty="0">
                <a:solidFill>
                  <a:srgbClr val="FF0000"/>
                </a:solidFill>
              </a:rPr>
              <a:t>X</a:t>
            </a:r>
            <a:endParaRPr lang="en-US" dirty="0">
              <a:solidFill>
                <a:srgbClr val="FF0000"/>
              </a:solidFill>
            </a:endParaRPr>
          </a:p>
        </p:txBody>
      </p:sp>
      <p:sp>
        <p:nvSpPr>
          <p:cNvPr id="24" name="テキスト ボックス 23">
            <a:extLst>
              <a:ext uri="{FF2B5EF4-FFF2-40B4-BE49-F238E27FC236}">
                <a16:creationId xmlns:a16="http://schemas.microsoft.com/office/drawing/2014/main" id="{F6E54B9F-4C0C-D1A6-76FD-770EEFCD5817}"/>
              </a:ext>
            </a:extLst>
          </p:cNvPr>
          <p:cNvSpPr txBox="1"/>
          <p:nvPr/>
        </p:nvSpPr>
        <p:spPr>
          <a:xfrm>
            <a:off x="10751587" y="3951106"/>
            <a:ext cx="389833" cy="369332"/>
          </a:xfrm>
          <a:prstGeom prst="rect">
            <a:avLst/>
          </a:prstGeom>
          <a:solidFill>
            <a:schemeClr val="bg1"/>
          </a:solidFill>
        </p:spPr>
        <p:txBody>
          <a:bodyPr wrap="square">
            <a:spAutoFit/>
          </a:bodyPr>
          <a:lstStyle/>
          <a:p>
            <a:pPr algn="ctr"/>
            <a:r>
              <a:rPr lang="en-US" altLang="ja-JP" dirty="0">
                <a:solidFill>
                  <a:srgbClr val="FF0000"/>
                </a:solidFill>
              </a:rPr>
              <a:t>D</a:t>
            </a:r>
            <a:endParaRPr lang="en-US" dirty="0">
              <a:solidFill>
                <a:srgbClr val="FF0000"/>
              </a:solidFill>
            </a:endParaRPr>
          </a:p>
        </p:txBody>
      </p:sp>
      <p:sp>
        <p:nvSpPr>
          <p:cNvPr id="25" name="テキスト ボックス 24">
            <a:extLst>
              <a:ext uri="{FF2B5EF4-FFF2-40B4-BE49-F238E27FC236}">
                <a16:creationId xmlns:a16="http://schemas.microsoft.com/office/drawing/2014/main" id="{016518A8-C8F1-A8D3-C9B7-8C0C73D951CB}"/>
              </a:ext>
            </a:extLst>
          </p:cNvPr>
          <p:cNvSpPr txBox="1"/>
          <p:nvPr/>
        </p:nvSpPr>
        <p:spPr>
          <a:xfrm>
            <a:off x="6977341" y="3033000"/>
            <a:ext cx="2035090" cy="396000"/>
          </a:xfrm>
          <a:prstGeom prst="rect">
            <a:avLst/>
          </a:prstGeom>
          <a:solidFill>
            <a:schemeClr val="bg1"/>
          </a:solidFill>
        </p:spPr>
        <p:txBody>
          <a:bodyPr wrap="square">
            <a:spAutoFit/>
          </a:bodyPr>
          <a:lstStyle/>
          <a:p>
            <a:pPr algn="ctr">
              <a:spcBef>
                <a:spcPts val="1200"/>
              </a:spcBef>
              <a:spcAft>
                <a:spcPts val="1200"/>
              </a:spcAft>
            </a:pPr>
            <a:r>
              <a:rPr lang="en-US" altLang="ja-JP" sz="1800" dirty="0"/>
              <a:t>Origin (0 ,0, 0)</a:t>
            </a:r>
            <a:endParaRPr lang="en-US" sz="1800" dirty="0"/>
          </a:p>
        </p:txBody>
      </p:sp>
      <p:cxnSp>
        <p:nvCxnSpPr>
          <p:cNvPr id="26" name="直線矢印コネクタ 25">
            <a:extLst>
              <a:ext uri="{FF2B5EF4-FFF2-40B4-BE49-F238E27FC236}">
                <a16:creationId xmlns:a16="http://schemas.microsoft.com/office/drawing/2014/main" id="{33D889BC-9470-C100-018C-2618B3E5115F}"/>
              </a:ext>
            </a:extLst>
          </p:cNvPr>
          <p:cNvCxnSpPr>
            <a:cxnSpLocks/>
          </p:cNvCxnSpPr>
          <p:nvPr/>
        </p:nvCxnSpPr>
        <p:spPr>
          <a:xfrm>
            <a:off x="7937220" y="3483026"/>
            <a:ext cx="1291035" cy="608343"/>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2D6A83C0-8655-096B-F7B2-F8FD9E8755F0}"/>
              </a:ext>
            </a:extLst>
          </p:cNvPr>
          <p:cNvSpPr txBox="1"/>
          <p:nvPr/>
        </p:nvSpPr>
        <p:spPr>
          <a:xfrm>
            <a:off x="4905436" y="4436683"/>
            <a:ext cx="2035090" cy="369332"/>
          </a:xfrm>
          <a:prstGeom prst="rect">
            <a:avLst/>
          </a:prstGeom>
          <a:solidFill>
            <a:schemeClr val="bg1"/>
          </a:solidFill>
        </p:spPr>
        <p:txBody>
          <a:bodyPr wrap="square">
            <a:spAutoFit/>
          </a:bodyPr>
          <a:lstStyle/>
          <a:p>
            <a:pPr algn="ctr">
              <a:spcBef>
                <a:spcPts val="1200"/>
              </a:spcBef>
              <a:spcAft>
                <a:spcPts val="1200"/>
              </a:spcAft>
            </a:pPr>
            <a:r>
              <a:rPr lang="en-US" altLang="ja-JP" sz="1800" dirty="0"/>
              <a:t>3000 m</a:t>
            </a:r>
            <a:endParaRPr lang="en-US" sz="1800" dirty="0"/>
          </a:p>
        </p:txBody>
      </p:sp>
      <p:cxnSp>
        <p:nvCxnSpPr>
          <p:cNvPr id="29" name="直線矢印コネクタ 28">
            <a:extLst>
              <a:ext uri="{FF2B5EF4-FFF2-40B4-BE49-F238E27FC236}">
                <a16:creationId xmlns:a16="http://schemas.microsoft.com/office/drawing/2014/main" id="{6188D593-85A3-442C-6E03-88322638904C}"/>
              </a:ext>
            </a:extLst>
          </p:cNvPr>
          <p:cNvCxnSpPr>
            <a:cxnSpLocks/>
          </p:cNvCxnSpPr>
          <p:nvPr/>
        </p:nvCxnSpPr>
        <p:spPr>
          <a:xfrm flipV="1">
            <a:off x="2963745" y="4312417"/>
            <a:ext cx="6264510" cy="54000"/>
          </a:xfrm>
          <a:prstGeom prst="straightConnector1">
            <a:avLst/>
          </a:prstGeom>
          <a:ln w="381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45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Analysis space</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pic>
        <p:nvPicPr>
          <p:cNvPr id="2" name="図 1">
            <a:extLst>
              <a:ext uri="{FF2B5EF4-FFF2-40B4-BE49-F238E27FC236}">
                <a16:creationId xmlns:a16="http://schemas.microsoft.com/office/drawing/2014/main" id="{52F83CE2-5BD7-2A1D-68E7-18D84A625A85}"/>
              </a:ext>
            </a:extLst>
          </p:cNvPr>
          <p:cNvPicPr>
            <a:picLocks noChangeAspect="1"/>
          </p:cNvPicPr>
          <p:nvPr/>
        </p:nvPicPr>
        <p:blipFill rotWithShape="1">
          <a:blip r:embed="rId3"/>
          <a:srcRect r="35825"/>
          <a:stretch/>
        </p:blipFill>
        <p:spPr>
          <a:xfrm>
            <a:off x="2126343" y="793170"/>
            <a:ext cx="7289841" cy="5491334"/>
          </a:xfrm>
          <a:prstGeom prst="rect">
            <a:avLst/>
          </a:prstGeom>
        </p:spPr>
      </p:pic>
      <p:sp>
        <p:nvSpPr>
          <p:cNvPr id="3" name="テキスト ボックス 2">
            <a:extLst>
              <a:ext uri="{FF2B5EF4-FFF2-40B4-BE49-F238E27FC236}">
                <a16:creationId xmlns:a16="http://schemas.microsoft.com/office/drawing/2014/main" id="{8DF186A2-259F-FD02-2409-88B0024CB449}"/>
              </a:ext>
            </a:extLst>
          </p:cNvPr>
          <p:cNvSpPr txBox="1"/>
          <p:nvPr/>
        </p:nvSpPr>
        <p:spPr>
          <a:xfrm>
            <a:off x="1883810" y="6295528"/>
            <a:ext cx="8496944" cy="369332"/>
          </a:xfrm>
          <a:prstGeom prst="rect">
            <a:avLst/>
          </a:prstGeom>
          <a:noFill/>
        </p:spPr>
        <p:txBody>
          <a:bodyPr wrap="square">
            <a:spAutoFit/>
          </a:bodyPr>
          <a:lstStyle/>
          <a:p>
            <a:pPr algn="ctr"/>
            <a:r>
              <a:rPr lang="en-US" altLang="ja-JP" dirty="0">
                <a:solidFill>
                  <a:srgbClr val="FF0000"/>
                </a:solidFill>
              </a:rPr>
              <a:t>Location of the base station antenna: </a:t>
            </a:r>
            <a:r>
              <a:rPr lang="en-US" dirty="0">
                <a:solidFill>
                  <a:srgbClr val="FF0000"/>
                </a:solidFill>
              </a:rPr>
              <a:t>(D, X, H) = (0,2</a:t>
            </a:r>
            <a:r>
              <a:rPr lang="en-US" altLang="ja-JP" dirty="0">
                <a:solidFill>
                  <a:srgbClr val="FF0000"/>
                </a:solidFill>
              </a:rPr>
              <a:t>2</a:t>
            </a:r>
            <a:r>
              <a:rPr lang="en-US" dirty="0">
                <a:solidFill>
                  <a:srgbClr val="FF0000"/>
                </a:solidFill>
              </a:rPr>
              <a:t>7,35) </a:t>
            </a:r>
          </a:p>
        </p:txBody>
      </p:sp>
    </p:spTree>
    <p:extLst>
      <p:ext uri="{BB962C8B-B14F-4D97-AF65-F5344CB8AC3E}">
        <p14:creationId xmlns:p14="http://schemas.microsoft.com/office/powerpoint/2010/main" val="157885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Three-dimensional airport model</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pic>
        <p:nvPicPr>
          <p:cNvPr id="4" name="図 3">
            <a:extLst>
              <a:ext uri="{FF2B5EF4-FFF2-40B4-BE49-F238E27FC236}">
                <a16:creationId xmlns:a16="http://schemas.microsoft.com/office/drawing/2014/main" id="{01FB3220-4DE3-5D49-A801-A5F4BFA73922}"/>
              </a:ext>
            </a:extLst>
          </p:cNvPr>
          <p:cNvPicPr>
            <a:picLocks noChangeAspect="1"/>
          </p:cNvPicPr>
          <p:nvPr/>
        </p:nvPicPr>
        <p:blipFill>
          <a:blip r:embed="rId3"/>
          <a:stretch>
            <a:fillRect/>
          </a:stretch>
        </p:blipFill>
        <p:spPr>
          <a:xfrm>
            <a:off x="824389" y="1150960"/>
            <a:ext cx="10409668" cy="5043484"/>
          </a:xfrm>
          <a:prstGeom prst="rect">
            <a:avLst/>
          </a:prstGeom>
        </p:spPr>
      </p:pic>
      <p:sp>
        <p:nvSpPr>
          <p:cNvPr id="5" name="テキスト ボックス 4">
            <a:extLst>
              <a:ext uri="{FF2B5EF4-FFF2-40B4-BE49-F238E27FC236}">
                <a16:creationId xmlns:a16="http://schemas.microsoft.com/office/drawing/2014/main" id="{4A4C7AD5-4D0A-FAE0-7523-C65D4FF884F4}"/>
              </a:ext>
            </a:extLst>
          </p:cNvPr>
          <p:cNvSpPr txBox="1"/>
          <p:nvPr/>
        </p:nvSpPr>
        <p:spPr>
          <a:xfrm>
            <a:off x="8223711" y="2021751"/>
            <a:ext cx="2035090" cy="396000"/>
          </a:xfrm>
          <a:prstGeom prst="rect">
            <a:avLst/>
          </a:prstGeom>
          <a:solidFill>
            <a:schemeClr val="bg1"/>
          </a:solidFill>
        </p:spPr>
        <p:txBody>
          <a:bodyPr wrap="square">
            <a:spAutoFit/>
          </a:bodyPr>
          <a:lstStyle/>
          <a:p>
            <a:pPr algn="ctr">
              <a:spcBef>
                <a:spcPts val="1200"/>
              </a:spcBef>
              <a:spcAft>
                <a:spcPts val="1200"/>
              </a:spcAft>
            </a:pPr>
            <a:r>
              <a:rPr lang="en-US" altLang="ja-JP" sz="1800" dirty="0"/>
              <a:t>Origin (0 ,0, 0)</a:t>
            </a:r>
            <a:endParaRPr lang="en-US" sz="1800" dirty="0"/>
          </a:p>
        </p:txBody>
      </p:sp>
      <p:cxnSp>
        <p:nvCxnSpPr>
          <p:cNvPr id="6" name="直線矢印コネクタ 5">
            <a:extLst>
              <a:ext uri="{FF2B5EF4-FFF2-40B4-BE49-F238E27FC236}">
                <a16:creationId xmlns:a16="http://schemas.microsoft.com/office/drawing/2014/main" id="{D80DCE03-D0FD-29D3-C2BE-734DF8421507}"/>
              </a:ext>
            </a:extLst>
          </p:cNvPr>
          <p:cNvCxnSpPr>
            <a:cxnSpLocks/>
          </p:cNvCxnSpPr>
          <p:nvPr/>
        </p:nvCxnSpPr>
        <p:spPr>
          <a:xfrm flipH="1">
            <a:off x="7125085" y="2219751"/>
            <a:ext cx="1322229" cy="682629"/>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55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Analysis results on the H-plane (H = 20 m)</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pic>
        <p:nvPicPr>
          <p:cNvPr id="2" name="図 1">
            <a:extLst>
              <a:ext uri="{FF2B5EF4-FFF2-40B4-BE49-F238E27FC236}">
                <a16:creationId xmlns:a16="http://schemas.microsoft.com/office/drawing/2014/main" id="{69BE2B6C-3B0A-835C-7CB2-4FAFF7BE6F12}"/>
              </a:ext>
            </a:extLst>
          </p:cNvPr>
          <p:cNvPicPr>
            <a:picLocks noChangeAspect="1"/>
          </p:cNvPicPr>
          <p:nvPr/>
        </p:nvPicPr>
        <p:blipFill>
          <a:blip r:embed="rId3"/>
          <a:stretch>
            <a:fillRect/>
          </a:stretch>
        </p:blipFill>
        <p:spPr>
          <a:xfrm>
            <a:off x="453221" y="884367"/>
            <a:ext cx="4633193" cy="2632222"/>
          </a:xfrm>
          <a:prstGeom prst="rect">
            <a:avLst/>
          </a:prstGeom>
        </p:spPr>
      </p:pic>
      <p:pic>
        <p:nvPicPr>
          <p:cNvPr id="3" name="図 2">
            <a:extLst>
              <a:ext uri="{FF2B5EF4-FFF2-40B4-BE49-F238E27FC236}">
                <a16:creationId xmlns:a16="http://schemas.microsoft.com/office/drawing/2014/main" id="{1474B06C-4578-CE80-090B-B518C742DE5C}"/>
              </a:ext>
            </a:extLst>
          </p:cNvPr>
          <p:cNvPicPr>
            <a:picLocks noChangeAspect="1"/>
          </p:cNvPicPr>
          <p:nvPr/>
        </p:nvPicPr>
        <p:blipFill>
          <a:blip r:embed="rId4"/>
          <a:stretch>
            <a:fillRect/>
          </a:stretch>
        </p:blipFill>
        <p:spPr>
          <a:xfrm>
            <a:off x="8257471" y="3326690"/>
            <a:ext cx="3767590" cy="2938979"/>
          </a:xfrm>
          <a:prstGeom prst="rect">
            <a:avLst/>
          </a:prstGeom>
        </p:spPr>
      </p:pic>
      <p:sp>
        <p:nvSpPr>
          <p:cNvPr id="7" name="テキスト ボックス 6">
            <a:extLst>
              <a:ext uri="{FF2B5EF4-FFF2-40B4-BE49-F238E27FC236}">
                <a16:creationId xmlns:a16="http://schemas.microsoft.com/office/drawing/2014/main" id="{9461F2D2-4720-D2AC-A93E-5A0952685D6E}"/>
              </a:ext>
            </a:extLst>
          </p:cNvPr>
          <p:cNvSpPr txBox="1"/>
          <p:nvPr/>
        </p:nvSpPr>
        <p:spPr>
          <a:xfrm>
            <a:off x="229799" y="792146"/>
            <a:ext cx="2295459" cy="338554"/>
          </a:xfrm>
          <a:prstGeom prst="rect">
            <a:avLst/>
          </a:prstGeom>
          <a:solidFill>
            <a:schemeClr val="bg1"/>
          </a:solidFill>
        </p:spPr>
        <p:txBody>
          <a:bodyPr wrap="square" rtlCol="0">
            <a:spAutoFit/>
          </a:bodyPr>
          <a:lstStyle/>
          <a:p>
            <a:pPr algn="ctr"/>
            <a:r>
              <a:rPr lang="en-US" altLang="ja-JP" sz="1600" dirty="0">
                <a:solidFill>
                  <a:srgbClr val="FF0000"/>
                </a:solidFill>
              </a:rPr>
              <a:t>Interference margin</a:t>
            </a:r>
            <a:endParaRPr kumimoji="1" lang="ja-JP" altLang="en-US" sz="1600" dirty="0">
              <a:solidFill>
                <a:srgbClr val="FF0000"/>
              </a:solidFill>
            </a:endParaRPr>
          </a:p>
        </p:txBody>
      </p:sp>
      <p:sp>
        <p:nvSpPr>
          <p:cNvPr id="8" name="テキスト ボックス 7">
            <a:extLst>
              <a:ext uri="{FF2B5EF4-FFF2-40B4-BE49-F238E27FC236}">
                <a16:creationId xmlns:a16="http://schemas.microsoft.com/office/drawing/2014/main" id="{413DBF40-C3C9-0051-D1AA-A0328C353B3F}"/>
              </a:ext>
            </a:extLst>
          </p:cNvPr>
          <p:cNvSpPr txBox="1"/>
          <p:nvPr/>
        </p:nvSpPr>
        <p:spPr>
          <a:xfrm>
            <a:off x="10482183" y="665005"/>
            <a:ext cx="1506519" cy="1077218"/>
          </a:xfrm>
          <a:prstGeom prst="rect">
            <a:avLst/>
          </a:prstGeom>
          <a:solidFill>
            <a:schemeClr val="bg1"/>
          </a:solidFill>
        </p:spPr>
        <p:txBody>
          <a:bodyPr wrap="square" rtlCol="0">
            <a:spAutoFit/>
          </a:bodyPr>
          <a:lstStyle/>
          <a:p>
            <a:pPr algn="ctr"/>
            <a:r>
              <a:rPr kumimoji="1" lang="en-US" altLang="ja-JP" sz="1600" dirty="0">
                <a:solidFill>
                  <a:srgbClr val="FF0000"/>
                </a:solidFill>
              </a:rPr>
              <a:t>Power flux density of the 5G base station signal</a:t>
            </a:r>
            <a:endParaRPr kumimoji="1" lang="ja-JP" altLang="en-US" sz="1600" dirty="0">
              <a:solidFill>
                <a:srgbClr val="FF0000"/>
              </a:solidFill>
            </a:endParaRPr>
          </a:p>
        </p:txBody>
      </p:sp>
      <p:pic>
        <p:nvPicPr>
          <p:cNvPr id="9" name="図 8">
            <a:extLst>
              <a:ext uri="{FF2B5EF4-FFF2-40B4-BE49-F238E27FC236}">
                <a16:creationId xmlns:a16="http://schemas.microsoft.com/office/drawing/2014/main" id="{D8595BB9-924B-B8A9-4526-9F12EF7CDB51}"/>
              </a:ext>
            </a:extLst>
          </p:cNvPr>
          <p:cNvPicPr>
            <a:picLocks noChangeAspect="1"/>
          </p:cNvPicPr>
          <p:nvPr/>
        </p:nvPicPr>
        <p:blipFill>
          <a:blip r:embed="rId5"/>
          <a:stretch>
            <a:fillRect/>
          </a:stretch>
        </p:blipFill>
        <p:spPr>
          <a:xfrm>
            <a:off x="486834" y="3751315"/>
            <a:ext cx="4633193" cy="2459419"/>
          </a:xfrm>
          <a:prstGeom prst="rect">
            <a:avLst/>
          </a:prstGeom>
        </p:spPr>
      </p:pic>
      <p:sp>
        <p:nvSpPr>
          <p:cNvPr id="10" name="テキスト ボックス 9">
            <a:extLst>
              <a:ext uri="{FF2B5EF4-FFF2-40B4-BE49-F238E27FC236}">
                <a16:creationId xmlns:a16="http://schemas.microsoft.com/office/drawing/2014/main" id="{44DFEE8C-8672-7E6F-2A46-2E6E6A1E033E}"/>
              </a:ext>
            </a:extLst>
          </p:cNvPr>
          <p:cNvSpPr txBox="1"/>
          <p:nvPr/>
        </p:nvSpPr>
        <p:spPr>
          <a:xfrm>
            <a:off x="677276" y="3711732"/>
            <a:ext cx="620713" cy="210241"/>
          </a:xfrm>
          <a:prstGeom prst="rect">
            <a:avLst/>
          </a:prstGeom>
          <a:noFill/>
        </p:spPr>
        <p:txBody>
          <a:bodyPr wrap="square" rtlCol="0">
            <a:spAutoFit/>
          </a:bodyPr>
          <a:lstStyle/>
          <a:p>
            <a:r>
              <a:rPr lang="en-US" altLang="ja-JP" sz="600" dirty="0"/>
              <a:t>(dB)</a:t>
            </a:r>
          </a:p>
        </p:txBody>
      </p:sp>
      <p:sp>
        <p:nvSpPr>
          <p:cNvPr id="11" name="テキスト ボックス 10">
            <a:extLst>
              <a:ext uri="{FF2B5EF4-FFF2-40B4-BE49-F238E27FC236}">
                <a16:creationId xmlns:a16="http://schemas.microsoft.com/office/drawing/2014/main" id="{DBD9267E-EC46-3A0F-400C-549BEDC4DA2C}"/>
              </a:ext>
            </a:extLst>
          </p:cNvPr>
          <p:cNvSpPr txBox="1"/>
          <p:nvPr/>
        </p:nvSpPr>
        <p:spPr>
          <a:xfrm>
            <a:off x="3967271" y="5813057"/>
            <a:ext cx="620713" cy="210241"/>
          </a:xfrm>
          <a:prstGeom prst="rect">
            <a:avLst/>
          </a:prstGeom>
          <a:noFill/>
        </p:spPr>
        <p:txBody>
          <a:bodyPr wrap="square" rtlCol="0">
            <a:spAutoFit/>
          </a:bodyPr>
          <a:lstStyle/>
          <a:p>
            <a:r>
              <a:rPr lang="en-US" altLang="ja-JP" sz="600" dirty="0"/>
              <a:t>D(m)</a:t>
            </a:r>
          </a:p>
        </p:txBody>
      </p:sp>
      <p:pic>
        <p:nvPicPr>
          <p:cNvPr id="12" name="図 11">
            <a:extLst>
              <a:ext uri="{FF2B5EF4-FFF2-40B4-BE49-F238E27FC236}">
                <a16:creationId xmlns:a16="http://schemas.microsoft.com/office/drawing/2014/main" id="{480DB423-1D07-82F2-A388-21B64CB36E5A}"/>
              </a:ext>
            </a:extLst>
          </p:cNvPr>
          <p:cNvPicPr>
            <a:picLocks noChangeAspect="1"/>
          </p:cNvPicPr>
          <p:nvPr/>
        </p:nvPicPr>
        <p:blipFill>
          <a:blip r:embed="rId6"/>
          <a:stretch>
            <a:fillRect/>
          </a:stretch>
        </p:blipFill>
        <p:spPr>
          <a:xfrm>
            <a:off x="6096000" y="884367"/>
            <a:ext cx="4291006" cy="2683906"/>
          </a:xfrm>
          <a:prstGeom prst="rect">
            <a:avLst/>
          </a:prstGeom>
        </p:spPr>
      </p:pic>
      <p:sp>
        <p:nvSpPr>
          <p:cNvPr id="13" name="テキスト ボックス 12">
            <a:extLst>
              <a:ext uri="{FF2B5EF4-FFF2-40B4-BE49-F238E27FC236}">
                <a16:creationId xmlns:a16="http://schemas.microsoft.com/office/drawing/2014/main" id="{21DFA0F3-4FD6-5E8A-C10A-BC0E3D3D5D7A}"/>
              </a:ext>
            </a:extLst>
          </p:cNvPr>
          <p:cNvSpPr txBox="1"/>
          <p:nvPr/>
        </p:nvSpPr>
        <p:spPr>
          <a:xfrm>
            <a:off x="6317029" y="1887127"/>
            <a:ext cx="1001385" cy="184666"/>
          </a:xfrm>
          <a:prstGeom prst="rect">
            <a:avLst/>
          </a:prstGeom>
          <a:noFill/>
        </p:spPr>
        <p:txBody>
          <a:bodyPr wrap="square" rtlCol="0">
            <a:spAutoFit/>
          </a:bodyPr>
          <a:lstStyle/>
          <a:p>
            <a:r>
              <a:rPr lang="en-US" altLang="ja-JP" sz="600"/>
              <a:t>(dBW/m^2/MHz)</a:t>
            </a:r>
            <a:endParaRPr lang="en-US" altLang="ja-JP" sz="600" dirty="0"/>
          </a:p>
        </p:txBody>
      </p:sp>
      <p:sp>
        <p:nvSpPr>
          <p:cNvPr id="14" name="テキスト ボックス 13">
            <a:extLst>
              <a:ext uri="{FF2B5EF4-FFF2-40B4-BE49-F238E27FC236}">
                <a16:creationId xmlns:a16="http://schemas.microsoft.com/office/drawing/2014/main" id="{EE18FC62-B5AF-FFD4-1E50-2D1EF11438AE}"/>
              </a:ext>
            </a:extLst>
          </p:cNvPr>
          <p:cNvSpPr txBox="1"/>
          <p:nvPr/>
        </p:nvSpPr>
        <p:spPr>
          <a:xfrm>
            <a:off x="9352427" y="3455464"/>
            <a:ext cx="593443" cy="210241"/>
          </a:xfrm>
          <a:prstGeom prst="rect">
            <a:avLst/>
          </a:prstGeom>
          <a:noFill/>
        </p:spPr>
        <p:txBody>
          <a:bodyPr wrap="square" rtlCol="0">
            <a:spAutoFit/>
          </a:bodyPr>
          <a:lstStyle/>
          <a:p>
            <a:r>
              <a:rPr lang="en-US" altLang="ja-JP" sz="600" dirty="0"/>
              <a:t>D(m)</a:t>
            </a:r>
          </a:p>
        </p:txBody>
      </p:sp>
      <p:sp>
        <p:nvSpPr>
          <p:cNvPr id="16" name="テキスト ボックス 15">
            <a:extLst>
              <a:ext uri="{FF2B5EF4-FFF2-40B4-BE49-F238E27FC236}">
                <a16:creationId xmlns:a16="http://schemas.microsoft.com/office/drawing/2014/main" id="{95F5F265-4C47-B131-958F-864AB782FAA8}"/>
              </a:ext>
            </a:extLst>
          </p:cNvPr>
          <p:cNvSpPr txBox="1"/>
          <p:nvPr/>
        </p:nvSpPr>
        <p:spPr>
          <a:xfrm>
            <a:off x="6920071" y="1187772"/>
            <a:ext cx="2907228" cy="400110"/>
          </a:xfrm>
          <a:prstGeom prst="rect">
            <a:avLst/>
          </a:prstGeom>
          <a:noFill/>
        </p:spPr>
        <p:txBody>
          <a:bodyPr wrap="square" rtlCol="0">
            <a:spAutoFit/>
          </a:bodyPr>
          <a:lstStyle/>
          <a:p>
            <a:r>
              <a:rPr lang="en-US" altLang="ja-JP" sz="1000" dirty="0"/>
              <a:t>Strength of interference signal (power flux density at RA antenna)</a:t>
            </a:r>
            <a:endParaRPr lang="ja-JP" altLang="en-US" sz="800" dirty="0"/>
          </a:p>
        </p:txBody>
      </p:sp>
      <p:sp>
        <p:nvSpPr>
          <p:cNvPr id="17" name="テキスト ボックス 16">
            <a:extLst>
              <a:ext uri="{FF2B5EF4-FFF2-40B4-BE49-F238E27FC236}">
                <a16:creationId xmlns:a16="http://schemas.microsoft.com/office/drawing/2014/main" id="{C55FFAE4-FEF2-FDAD-07C4-C5BFF5BFD7C7}"/>
              </a:ext>
            </a:extLst>
          </p:cNvPr>
          <p:cNvSpPr txBox="1"/>
          <p:nvPr/>
        </p:nvSpPr>
        <p:spPr>
          <a:xfrm>
            <a:off x="3264458" y="3516589"/>
            <a:ext cx="593443" cy="210241"/>
          </a:xfrm>
          <a:prstGeom prst="rect">
            <a:avLst/>
          </a:prstGeom>
          <a:noFill/>
        </p:spPr>
        <p:txBody>
          <a:bodyPr wrap="square" rtlCol="0">
            <a:spAutoFit/>
          </a:bodyPr>
          <a:lstStyle/>
          <a:p>
            <a:r>
              <a:rPr lang="en-US" altLang="ja-JP" sz="600" dirty="0"/>
              <a:t>D(m)</a:t>
            </a:r>
          </a:p>
        </p:txBody>
      </p:sp>
      <p:sp>
        <p:nvSpPr>
          <p:cNvPr id="18" name="テキスト ボックス 17">
            <a:extLst>
              <a:ext uri="{FF2B5EF4-FFF2-40B4-BE49-F238E27FC236}">
                <a16:creationId xmlns:a16="http://schemas.microsoft.com/office/drawing/2014/main" id="{B0962393-04D7-4E74-D950-4BE3ADF1687F}"/>
              </a:ext>
            </a:extLst>
          </p:cNvPr>
          <p:cNvSpPr txBox="1"/>
          <p:nvPr/>
        </p:nvSpPr>
        <p:spPr>
          <a:xfrm>
            <a:off x="4097017" y="2883277"/>
            <a:ext cx="593443" cy="210241"/>
          </a:xfrm>
          <a:prstGeom prst="rect">
            <a:avLst/>
          </a:prstGeom>
          <a:noFill/>
        </p:spPr>
        <p:txBody>
          <a:bodyPr wrap="square" rtlCol="0">
            <a:spAutoFit/>
          </a:bodyPr>
          <a:lstStyle/>
          <a:p>
            <a:r>
              <a:rPr lang="en-US" altLang="ja-JP" sz="600" dirty="0"/>
              <a:t>X(m)</a:t>
            </a:r>
          </a:p>
        </p:txBody>
      </p:sp>
      <p:sp>
        <p:nvSpPr>
          <p:cNvPr id="19" name="テキスト ボックス 18">
            <a:extLst>
              <a:ext uri="{FF2B5EF4-FFF2-40B4-BE49-F238E27FC236}">
                <a16:creationId xmlns:a16="http://schemas.microsoft.com/office/drawing/2014/main" id="{EA8CDA6A-6823-811B-C444-0FCABD49BEBA}"/>
              </a:ext>
            </a:extLst>
          </p:cNvPr>
          <p:cNvSpPr txBox="1"/>
          <p:nvPr/>
        </p:nvSpPr>
        <p:spPr>
          <a:xfrm>
            <a:off x="9631907" y="2836013"/>
            <a:ext cx="601191" cy="184666"/>
          </a:xfrm>
          <a:prstGeom prst="rect">
            <a:avLst/>
          </a:prstGeom>
          <a:noFill/>
        </p:spPr>
        <p:txBody>
          <a:bodyPr wrap="square" rtlCol="0">
            <a:spAutoFit/>
          </a:bodyPr>
          <a:lstStyle/>
          <a:p>
            <a:r>
              <a:rPr lang="en-US" altLang="ja-JP" sz="600" dirty="0"/>
              <a:t>X(m)</a:t>
            </a:r>
          </a:p>
        </p:txBody>
      </p:sp>
      <p:sp>
        <p:nvSpPr>
          <p:cNvPr id="20" name="テキスト ボックス 19">
            <a:extLst>
              <a:ext uri="{FF2B5EF4-FFF2-40B4-BE49-F238E27FC236}">
                <a16:creationId xmlns:a16="http://schemas.microsoft.com/office/drawing/2014/main" id="{4D37E6FF-8801-E076-ECD6-D35FFA42DB45}"/>
              </a:ext>
            </a:extLst>
          </p:cNvPr>
          <p:cNvSpPr txBox="1"/>
          <p:nvPr/>
        </p:nvSpPr>
        <p:spPr>
          <a:xfrm>
            <a:off x="494095" y="1589395"/>
            <a:ext cx="620713" cy="210241"/>
          </a:xfrm>
          <a:prstGeom prst="rect">
            <a:avLst/>
          </a:prstGeom>
          <a:noFill/>
        </p:spPr>
        <p:txBody>
          <a:bodyPr wrap="square" rtlCol="0">
            <a:spAutoFit/>
          </a:bodyPr>
          <a:lstStyle/>
          <a:p>
            <a:r>
              <a:rPr lang="en-US" altLang="ja-JP" sz="600" dirty="0"/>
              <a:t>(dB)</a:t>
            </a:r>
          </a:p>
        </p:txBody>
      </p:sp>
      <p:sp>
        <p:nvSpPr>
          <p:cNvPr id="21" name="テキスト ボックス 20">
            <a:extLst>
              <a:ext uri="{FF2B5EF4-FFF2-40B4-BE49-F238E27FC236}">
                <a16:creationId xmlns:a16="http://schemas.microsoft.com/office/drawing/2014/main" id="{84FCB440-619A-58C3-7BA9-9C2E65543465}"/>
              </a:ext>
            </a:extLst>
          </p:cNvPr>
          <p:cNvSpPr txBox="1"/>
          <p:nvPr/>
        </p:nvSpPr>
        <p:spPr>
          <a:xfrm>
            <a:off x="107406" y="6195188"/>
            <a:ext cx="5533117" cy="646331"/>
          </a:xfrm>
          <a:prstGeom prst="rect">
            <a:avLst/>
          </a:prstGeom>
          <a:noFill/>
        </p:spPr>
        <p:txBody>
          <a:bodyPr wrap="square">
            <a:spAutoFit/>
          </a:bodyPr>
          <a:lstStyle/>
          <a:p>
            <a:pPr algn="ctr"/>
            <a:r>
              <a:rPr lang="en-US" altLang="ja-JP" sz="1800" dirty="0">
                <a:solidFill>
                  <a:srgbClr val="FF0000"/>
                </a:solidFill>
              </a:rPr>
              <a:t>The minimum interference margin is obtained at the closest position.</a:t>
            </a:r>
            <a:endParaRPr lang="en-US" sz="1800" dirty="0">
              <a:solidFill>
                <a:srgbClr val="FF0000"/>
              </a:solidFill>
            </a:endParaRPr>
          </a:p>
        </p:txBody>
      </p:sp>
      <p:cxnSp>
        <p:nvCxnSpPr>
          <p:cNvPr id="22" name="直線矢印コネクタ 21">
            <a:extLst>
              <a:ext uri="{FF2B5EF4-FFF2-40B4-BE49-F238E27FC236}">
                <a16:creationId xmlns:a16="http://schemas.microsoft.com/office/drawing/2014/main" id="{3030B267-6E15-D16E-70DC-90D6DE4AB573}"/>
              </a:ext>
            </a:extLst>
          </p:cNvPr>
          <p:cNvCxnSpPr>
            <a:cxnSpLocks/>
          </p:cNvCxnSpPr>
          <p:nvPr/>
        </p:nvCxnSpPr>
        <p:spPr>
          <a:xfrm flipV="1">
            <a:off x="1134763" y="5851630"/>
            <a:ext cx="389237" cy="343558"/>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52C27F8C-9169-2B5E-6129-10E0763F9BE3}"/>
              </a:ext>
            </a:extLst>
          </p:cNvPr>
          <p:cNvCxnSpPr>
            <a:cxnSpLocks/>
            <a:stCxn id="24" idx="1"/>
          </p:cNvCxnSpPr>
          <p:nvPr/>
        </p:nvCxnSpPr>
        <p:spPr>
          <a:xfrm flipH="1">
            <a:off x="4259943" y="4317954"/>
            <a:ext cx="1123470" cy="74006"/>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4FB97A85-2CCD-DF25-012E-9F662BE859F2}"/>
              </a:ext>
            </a:extLst>
          </p:cNvPr>
          <p:cNvSpPr txBox="1"/>
          <p:nvPr/>
        </p:nvSpPr>
        <p:spPr>
          <a:xfrm>
            <a:off x="5383413" y="3717789"/>
            <a:ext cx="3166895" cy="1200329"/>
          </a:xfrm>
          <a:prstGeom prst="rect">
            <a:avLst/>
          </a:prstGeom>
          <a:noFill/>
        </p:spPr>
        <p:txBody>
          <a:bodyPr wrap="square">
            <a:spAutoFit/>
          </a:bodyPr>
          <a:lstStyle/>
          <a:p>
            <a:pPr algn="ctr"/>
            <a:r>
              <a:rPr lang="en-US" altLang="ja-JP" sz="1800" dirty="0">
                <a:solidFill>
                  <a:srgbClr val="FF0000"/>
                </a:solidFill>
              </a:rPr>
              <a:t>Depending on the conditions, the low interference margin is observed at a distance far away from the base station antenna</a:t>
            </a:r>
            <a:endParaRPr lang="en-US" sz="1800" dirty="0">
              <a:solidFill>
                <a:srgbClr val="FF0000"/>
              </a:solidFill>
            </a:endParaRPr>
          </a:p>
        </p:txBody>
      </p:sp>
      <p:cxnSp>
        <p:nvCxnSpPr>
          <p:cNvPr id="25" name="直線矢印コネクタ 24">
            <a:extLst>
              <a:ext uri="{FF2B5EF4-FFF2-40B4-BE49-F238E27FC236}">
                <a16:creationId xmlns:a16="http://schemas.microsoft.com/office/drawing/2014/main" id="{676D8D55-F074-54D4-DEAC-684E5746B271}"/>
              </a:ext>
            </a:extLst>
          </p:cNvPr>
          <p:cNvCxnSpPr>
            <a:cxnSpLocks/>
            <a:stCxn id="24" idx="1"/>
          </p:cNvCxnSpPr>
          <p:nvPr/>
        </p:nvCxnSpPr>
        <p:spPr>
          <a:xfrm flipH="1">
            <a:off x="1114808" y="4317954"/>
            <a:ext cx="4268605" cy="950821"/>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1911D10-4136-2595-0A48-69130754BA17}"/>
              </a:ext>
            </a:extLst>
          </p:cNvPr>
          <p:cNvSpPr txBox="1"/>
          <p:nvPr/>
        </p:nvSpPr>
        <p:spPr>
          <a:xfrm>
            <a:off x="229799" y="3516589"/>
            <a:ext cx="2362603" cy="338554"/>
          </a:xfrm>
          <a:prstGeom prst="rect">
            <a:avLst/>
          </a:prstGeom>
          <a:solidFill>
            <a:schemeClr val="bg1"/>
          </a:solidFill>
        </p:spPr>
        <p:txBody>
          <a:bodyPr wrap="square" rtlCol="0">
            <a:spAutoFit/>
          </a:bodyPr>
          <a:lstStyle/>
          <a:p>
            <a:pPr algn="ctr"/>
            <a:r>
              <a:rPr lang="en-US" altLang="ja-JP" sz="1600" dirty="0">
                <a:solidFill>
                  <a:srgbClr val="FF0000"/>
                </a:solidFill>
              </a:rPr>
              <a:t>Interference margin</a:t>
            </a:r>
            <a:endParaRPr lang="ja-JP" altLang="en-US" sz="1600" dirty="0">
              <a:solidFill>
                <a:srgbClr val="FF0000"/>
              </a:solidFill>
            </a:endParaRPr>
          </a:p>
        </p:txBody>
      </p:sp>
      <p:sp>
        <p:nvSpPr>
          <p:cNvPr id="5" name="テキスト ボックス 4">
            <a:extLst>
              <a:ext uri="{FF2B5EF4-FFF2-40B4-BE49-F238E27FC236}">
                <a16:creationId xmlns:a16="http://schemas.microsoft.com/office/drawing/2014/main" id="{4E7B54F8-4F12-51A6-EEF3-B5B3AFE77F9C}"/>
              </a:ext>
            </a:extLst>
          </p:cNvPr>
          <p:cNvSpPr txBox="1"/>
          <p:nvPr/>
        </p:nvSpPr>
        <p:spPr>
          <a:xfrm>
            <a:off x="5367370" y="6161042"/>
            <a:ext cx="6808587" cy="671915"/>
          </a:xfrm>
          <a:prstGeom prst="rect">
            <a:avLst/>
          </a:prstGeom>
          <a:noFill/>
        </p:spPr>
        <p:txBody>
          <a:bodyPr wrap="square">
            <a:spAutoFit/>
          </a:bodyPr>
          <a:lstStyle/>
          <a:p>
            <a:pPr algn="just">
              <a:lnSpc>
                <a:spcPct val="107000"/>
              </a:lnSpc>
              <a:spcAft>
                <a:spcPts val="800"/>
              </a:spcAft>
            </a:pPr>
            <a:r>
              <a:rPr lang="en-US" sz="1800" kern="100" dirty="0">
                <a:solidFill>
                  <a:srgbClr val="002060"/>
                </a:solidFill>
                <a:effectLst/>
                <a:latin typeface="Calibri" panose="020F0502020204030204" pitchFamily="34" charset="0"/>
                <a:ea typeface="游明朝" panose="02020400000000000000" pitchFamily="18" charset="-128"/>
                <a:cs typeface="Calibri" panose="020F0502020204030204" pitchFamily="34" charset="0"/>
              </a:rPr>
              <a:t>Note that these results are based on the evaluation model and does not reflect the actual location of the base station at the airport.</a:t>
            </a:r>
          </a:p>
        </p:txBody>
      </p:sp>
    </p:spTree>
    <p:extLst>
      <p:ext uri="{BB962C8B-B14F-4D97-AF65-F5344CB8AC3E}">
        <p14:creationId xmlns:p14="http://schemas.microsoft.com/office/powerpoint/2010/main" val="255492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Analysis results on the X-plane (X = 140 m)</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pic>
        <p:nvPicPr>
          <p:cNvPr id="4" name="図 3">
            <a:extLst>
              <a:ext uri="{FF2B5EF4-FFF2-40B4-BE49-F238E27FC236}">
                <a16:creationId xmlns:a16="http://schemas.microsoft.com/office/drawing/2014/main" id="{BF41569D-07EF-2746-8044-45C22449AA7C}"/>
              </a:ext>
            </a:extLst>
          </p:cNvPr>
          <p:cNvPicPr>
            <a:picLocks noChangeAspect="1"/>
          </p:cNvPicPr>
          <p:nvPr/>
        </p:nvPicPr>
        <p:blipFill>
          <a:blip r:embed="rId3"/>
          <a:stretch>
            <a:fillRect/>
          </a:stretch>
        </p:blipFill>
        <p:spPr>
          <a:xfrm>
            <a:off x="458148" y="3833006"/>
            <a:ext cx="4452193" cy="2311364"/>
          </a:xfrm>
          <a:prstGeom prst="rect">
            <a:avLst/>
          </a:prstGeom>
        </p:spPr>
      </p:pic>
      <p:pic>
        <p:nvPicPr>
          <p:cNvPr id="5" name="図 4">
            <a:extLst>
              <a:ext uri="{FF2B5EF4-FFF2-40B4-BE49-F238E27FC236}">
                <a16:creationId xmlns:a16="http://schemas.microsoft.com/office/drawing/2014/main" id="{67913E05-7101-8FDC-BA40-8CCA3E8965E8}"/>
              </a:ext>
            </a:extLst>
          </p:cNvPr>
          <p:cNvPicPr>
            <a:picLocks noChangeAspect="1"/>
          </p:cNvPicPr>
          <p:nvPr/>
        </p:nvPicPr>
        <p:blipFill>
          <a:blip r:embed="rId4"/>
          <a:stretch>
            <a:fillRect/>
          </a:stretch>
        </p:blipFill>
        <p:spPr>
          <a:xfrm>
            <a:off x="7887940" y="3472053"/>
            <a:ext cx="3642492" cy="2841394"/>
          </a:xfrm>
          <a:prstGeom prst="rect">
            <a:avLst/>
          </a:prstGeom>
        </p:spPr>
      </p:pic>
      <p:pic>
        <p:nvPicPr>
          <p:cNvPr id="6" name="図 5">
            <a:extLst>
              <a:ext uri="{FF2B5EF4-FFF2-40B4-BE49-F238E27FC236}">
                <a16:creationId xmlns:a16="http://schemas.microsoft.com/office/drawing/2014/main" id="{1C1BA809-30AA-3000-2C70-43871C332ACE}"/>
              </a:ext>
            </a:extLst>
          </p:cNvPr>
          <p:cNvPicPr>
            <a:picLocks noChangeAspect="1"/>
          </p:cNvPicPr>
          <p:nvPr/>
        </p:nvPicPr>
        <p:blipFill>
          <a:blip r:embed="rId5"/>
          <a:stretch>
            <a:fillRect/>
          </a:stretch>
        </p:blipFill>
        <p:spPr>
          <a:xfrm>
            <a:off x="6030519" y="1047006"/>
            <a:ext cx="4804357" cy="2513262"/>
          </a:xfrm>
          <a:prstGeom prst="rect">
            <a:avLst/>
          </a:prstGeom>
        </p:spPr>
      </p:pic>
      <p:sp>
        <p:nvSpPr>
          <p:cNvPr id="27" name="テキスト ボックス 26">
            <a:extLst>
              <a:ext uri="{FF2B5EF4-FFF2-40B4-BE49-F238E27FC236}">
                <a16:creationId xmlns:a16="http://schemas.microsoft.com/office/drawing/2014/main" id="{7CFA4A0D-CBF4-25F8-7863-D73F8F25A0FA}"/>
              </a:ext>
            </a:extLst>
          </p:cNvPr>
          <p:cNvSpPr txBox="1"/>
          <p:nvPr/>
        </p:nvSpPr>
        <p:spPr>
          <a:xfrm>
            <a:off x="2473018" y="5814472"/>
            <a:ext cx="573739" cy="203260"/>
          </a:xfrm>
          <a:prstGeom prst="rect">
            <a:avLst/>
          </a:prstGeom>
          <a:noFill/>
        </p:spPr>
        <p:txBody>
          <a:bodyPr wrap="square" rtlCol="0">
            <a:spAutoFit/>
          </a:bodyPr>
          <a:lstStyle/>
          <a:p>
            <a:r>
              <a:rPr lang="en-US" altLang="ja-JP" sz="600" dirty="0"/>
              <a:t>D(m)</a:t>
            </a:r>
          </a:p>
        </p:txBody>
      </p:sp>
      <p:sp>
        <p:nvSpPr>
          <p:cNvPr id="28" name="テキスト ボックス 27">
            <a:extLst>
              <a:ext uri="{FF2B5EF4-FFF2-40B4-BE49-F238E27FC236}">
                <a16:creationId xmlns:a16="http://schemas.microsoft.com/office/drawing/2014/main" id="{7D9A19C2-FAB3-147F-F19A-CB0F0D6446A8}"/>
              </a:ext>
            </a:extLst>
          </p:cNvPr>
          <p:cNvSpPr txBox="1"/>
          <p:nvPr/>
        </p:nvSpPr>
        <p:spPr>
          <a:xfrm>
            <a:off x="6059773" y="2848921"/>
            <a:ext cx="573739" cy="203260"/>
          </a:xfrm>
          <a:prstGeom prst="rect">
            <a:avLst/>
          </a:prstGeom>
          <a:noFill/>
        </p:spPr>
        <p:txBody>
          <a:bodyPr wrap="square" rtlCol="0">
            <a:spAutoFit/>
          </a:bodyPr>
          <a:lstStyle/>
          <a:p>
            <a:r>
              <a:rPr lang="en-US" altLang="ja-JP" sz="600" dirty="0"/>
              <a:t>H(m)</a:t>
            </a:r>
          </a:p>
        </p:txBody>
      </p:sp>
      <p:sp>
        <p:nvSpPr>
          <p:cNvPr id="29" name="テキスト ボックス 28">
            <a:extLst>
              <a:ext uri="{FF2B5EF4-FFF2-40B4-BE49-F238E27FC236}">
                <a16:creationId xmlns:a16="http://schemas.microsoft.com/office/drawing/2014/main" id="{5FF53A9D-5BDD-2A28-B13C-CDA2FC13109F}"/>
              </a:ext>
            </a:extLst>
          </p:cNvPr>
          <p:cNvSpPr txBox="1"/>
          <p:nvPr/>
        </p:nvSpPr>
        <p:spPr>
          <a:xfrm>
            <a:off x="1465907" y="5109571"/>
            <a:ext cx="573739" cy="203260"/>
          </a:xfrm>
          <a:prstGeom prst="rect">
            <a:avLst/>
          </a:prstGeom>
          <a:noFill/>
        </p:spPr>
        <p:txBody>
          <a:bodyPr wrap="square" rtlCol="0">
            <a:spAutoFit/>
          </a:bodyPr>
          <a:lstStyle/>
          <a:p>
            <a:r>
              <a:rPr lang="en-US" altLang="ja-JP" sz="600" dirty="0"/>
              <a:t>H(m)</a:t>
            </a:r>
          </a:p>
        </p:txBody>
      </p:sp>
      <p:sp>
        <p:nvSpPr>
          <p:cNvPr id="30" name="テキスト ボックス 29">
            <a:extLst>
              <a:ext uri="{FF2B5EF4-FFF2-40B4-BE49-F238E27FC236}">
                <a16:creationId xmlns:a16="http://schemas.microsoft.com/office/drawing/2014/main" id="{A7B10714-60BF-F385-86F4-F26FFE8D2EE9}"/>
              </a:ext>
            </a:extLst>
          </p:cNvPr>
          <p:cNvSpPr txBox="1"/>
          <p:nvPr/>
        </p:nvSpPr>
        <p:spPr>
          <a:xfrm>
            <a:off x="491552" y="3883805"/>
            <a:ext cx="600103" cy="203260"/>
          </a:xfrm>
          <a:prstGeom prst="rect">
            <a:avLst/>
          </a:prstGeom>
          <a:noFill/>
        </p:spPr>
        <p:txBody>
          <a:bodyPr wrap="square" rtlCol="0">
            <a:spAutoFit/>
          </a:bodyPr>
          <a:lstStyle/>
          <a:p>
            <a:r>
              <a:rPr lang="en-US" altLang="ja-JP" sz="600" dirty="0"/>
              <a:t>(dB)</a:t>
            </a:r>
          </a:p>
        </p:txBody>
      </p:sp>
      <p:sp>
        <p:nvSpPr>
          <p:cNvPr id="31" name="テキスト ボックス 30">
            <a:extLst>
              <a:ext uri="{FF2B5EF4-FFF2-40B4-BE49-F238E27FC236}">
                <a16:creationId xmlns:a16="http://schemas.microsoft.com/office/drawing/2014/main" id="{6AE4CA28-285E-B673-6D2A-B70BA99F4CC5}"/>
              </a:ext>
            </a:extLst>
          </p:cNvPr>
          <p:cNvSpPr txBox="1"/>
          <p:nvPr/>
        </p:nvSpPr>
        <p:spPr>
          <a:xfrm>
            <a:off x="5972124" y="1047005"/>
            <a:ext cx="955658" cy="203260"/>
          </a:xfrm>
          <a:prstGeom prst="rect">
            <a:avLst/>
          </a:prstGeom>
          <a:noFill/>
        </p:spPr>
        <p:txBody>
          <a:bodyPr wrap="square" rtlCol="0">
            <a:spAutoFit/>
          </a:bodyPr>
          <a:lstStyle/>
          <a:p>
            <a:r>
              <a:rPr lang="en-US" altLang="ja-JP" sz="600" dirty="0"/>
              <a:t>(</a:t>
            </a:r>
            <a:r>
              <a:rPr lang="en-US" altLang="ja-JP" sz="600" dirty="0" err="1"/>
              <a:t>dBW</a:t>
            </a:r>
            <a:r>
              <a:rPr lang="en-US" altLang="ja-JP" sz="600" dirty="0"/>
              <a:t>/m^2/MHz)</a:t>
            </a:r>
          </a:p>
        </p:txBody>
      </p:sp>
      <p:sp>
        <p:nvSpPr>
          <p:cNvPr id="32" name="テキスト ボックス 31">
            <a:extLst>
              <a:ext uri="{FF2B5EF4-FFF2-40B4-BE49-F238E27FC236}">
                <a16:creationId xmlns:a16="http://schemas.microsoft.com/office/drawing/2014/main" id="{7BEABF1C-1F77-1F36-24C6-C42E54DF3ACE}"/>
              </a:ext>
            </a:extLst>
          </p:cNvPr>
          <p:cNvSpPr txBox="1"/>
          <p:nvPr/>
        </p:nvSpPr>
        <p:spPr>
          <a:xfrm>
            <a:off x="412294" y="3531054"/>
            <a:ext cx="2219241" cy="338554"/>
          </a:xfrm>
          <a:prstGeom prst="rect">
            <a:avLst/>
          </a:prstGeom>
          <a:solidFill>
            <a:schemeClr val="bg1"/>
          </a:solidFill>
        </p:spPr>
        <p:txBody>
          <a:bodyPr wrap="square" rtlCol="0">
            <a:spAutoFit/>
          </a:bodyPr>
          <a:lstStyle/>
          <a:p>
            <a:pPr algn="ctr"/>
            <a:r>
              <a:rPr lang="en-US" altLang="ja-JP" sz="1600" dirty="0">
                <a:solidFill>
                  <a:srgbClr val="FF0000"/>
                </a:solidFill>
              </a:rPr>
              <a:t>Interference margin</a:t>
            </a:r>
            <a:endParaRPr kumimoji="1" lang="ja-JP" altLang="en-US" sz="1600" dirty="0">
              <a:solidFill>
                <a:srgbClr val="FF0000"/>
              </a:solidFill>
            </a:endParaRPr>
          </a:p>
        </p:txBody>
      </p:sp>
      <p:sp>
        <p:nvSpPr>
          <p:cNvPr id="33" name="テキスト ボックス 32">
            <a:extLst>
              <a:ext uri="{FF2B5EF4-FFF2-40B4-BE49-F238E27FC236}">
                <a16:creationId xmlns:a16="http://schemas.microsoft.com/office/drawing/2014/main" id="{D6B39AE9-F060-05AD-5CB5-9564CEF1CF86}"/>
              </a:ext>
            </a:extLst>
          </p:cNvPr>
          <p:cNvSpPr txBox="1"/>
          <p:nvPr/>
        </p:nvSpPr>
        <p:spPr>
          <a:xfrm>
            <a:off x="10771177" y="821176"/>
            <a:ext cx="1456497" cy="1077218"/>
          </a:xfrm>
          <a:prstGeom prst="rect">
            <a:avLst/>
          </a:prstGeom>
          <a:noFill/>
        </p:spPr>
        <p:txBody>
          <a:bodyPr wrap="square" rtlCol="0">
            <a:spAutoFit/>
          </a:bodyPr>
          <a:lstStyle/>
          <a:p>
            <a:pPr algn="ctr"/>
            <a:r>
              <a:rPr kumimoji="1" lang="en-US" altLang="ja-JP" sz="1600" dirty="0">
                <a:solidFill>
                  <a:srgbClr val="FF0000"/>
                </a:solidFill>
              </a:rPr>
              <a:t>Power flux density of the 5G base station signal</a:t>
            </a:r>
            <a:endParaRPr kumimoji="1" lang="ja-JP" altLang="en-US" sz="1600" dirty="0">
              <a:solidFill>
                <a:srgbClr val="FF0000"/>
              </a:solidFill>
            </a:endParaRPr>
          </a:p>
        </p:txBody>
      </p:sp>
      <p:sp>
        <p:nvSpPr>
          <p:cNvPr id="34" name="テキスト ボックス 33">
            <a:extLst>
              <a:ext uri="{FF2B5EF4-FFF2-40B4-BE49-F238E27FC236}">
                <a16:creationId xmlns:a16="http://schemas.microsoft.com/office/drawing/2014/main" id="{1C073A16-050F-7CDB-3CB8-0B3BC1A7E2CC}"/>
              </a:ext>
            </a:extLst>
          </p:cNvPr>
          <p:cNvSpPr txBox="1"/>
          <p:nvPr/>
        </p:nvSpPr>
        <p:spPr>
          <a:xfrm>
            <a:off x="333035" y="6190131"/>
            <a:ext cx="4993293" cy="646331"/>
          </a:xfrm>
          <a:prstGeom prst="rect">
            <a:avLst/>
          </a:prstGeom>
          <a:noFill/>
        </p:spPr>
        <p:txBody>
          <a:bodyPr wrap="square">
            <a:spAutoFit/>
          </a:bodyPr>
          <a:lstStyle/>
          <a:p>
            <a:pPr algn="ctr"/>
            <a:r>
              <a:rPr lang="en-US" altLang="ja-JP" sz="1800" dirty="0">
                <a:solidFill>
                  <a:srgbClr val="FF0000"/>
                </a:solidFill>
              </a:rPr>
              <a:t>The minimum interference margin is obtained at the closest position.</a:t>
            </a:r>
            <a:endParaRPr lang="en-US" sz="1800" dirty="0">
              <a:solidFill>
                <a:srgbClr val="FF0000"/>
              </a:solidFill>
            </a:endParaRPr>
          </a:p>
        </p:txBody>
      </p:sp>
      <p:cxnSp>
        <p:nvCxnSpPr>
          <p:cNvPr id="35" name="直線矢印コネクタ 34">
            <a:extLst>
              <a:ext uri="{FF2B5EF4-FFF2-40B4-BE49-F238E27FC236}">
                <a16:creationId xmlns:a16="http://schemas.microsoft.com/office/drawing/2014/main" id="{9E0C1504-2C8E-CFB3-7AF5-692B946DFED3}"/>
              </a:ext>
            </a:extLst>
          </p:cNvPr>
          <p:cNvCxnSpPr>
            <a:cxnSpLocks/>
          </p:cNvCxnSpPr>
          <p:nvPr/>
        </p:nvCxnSpPr>
        <p:spPr>
          <a:xfrm flipV="1">
            <a:off x="2004723" y="5818277"/>
            <a:ext cx="426941" cy="434729"/>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C61E994F-CD79-DA46-B077-733F60FCB8FA}"/>
              </a:ext>
            </a:extLst>
          </p:cNvPr>
          <p:cNvSpPr txBox="1"/>
          <p:nvPr/>
        </p:nvSpPr>
        <p:spPr>
          <a:xfrm>
            <a:off x="5263290" y="3782945"/>
            <a:ext cx="3459794" cy="1200329"/>
          </a:xfrm>
          <a:prstGeom prst="rect">
            <a:avLst/>
          </a:prstGeom>
          <a:noFill/>
        </p:spPr>
        <p:txBody>
          <a:bodyPr wrap="square">
            <a:spAutoFit/>
          </a:bodyPr>
          <a:lstStyle/>
          <a:p>
            <a:pPr algn="ctr"/>
            <a:r>
              <a:rPr lang="en-US" altLang="ja-JP" sz="1800" dirty="0">
                <a:solidFill>
                  <a:srgbClr val="FF0000"/>
                </a:solidFill>
              </a:rPr>
              <a:t>Depending on the conditions, the low interference margin is observed at a far distance from the base station antenna</a:t>
            </a:r>
            <a:endParaRPr lang="en-US" sz="1800" dirty="0">
              <a:solidFill>
                <a:srgbClr val="FF0000"/>
              </a:solidFill>
            </a:endParaRPr>
          </a:p>
        </p:txBody>
      </p:sp>
      <p:pic>
        <p:nvPicPr>
          <p:cNvPr id="37" name="図 36">
            <a:extLst>
              <a:ext uri="{FF2B5EF4-FFF2-40B4-BE49-F238E27FC236}">
                <a16:creationId xmlns:a16="http://schemas.microsoft.com/office/drawing/2014/main" id="{524E0082-20D9-D12A-E841-5F420318401C}"/>
              </a:ext>
            </a:extLst>
          </p:cNvPr>
          <p:cNvPicPr>
            <a:picLocks noChangeAspect="1"/>
          </p:cNvPicPr>
          <p:nvPr/>
        </p:nvPicPr>
        <p:blipFill>
          <a:blip r:embed="rId6"/>
          <a:stretch>
            <a:fillRect/>
          </a:stretch>
        </p:blipFill>
        <p:spPr>
          <a:xfrm>
            <a:off x="412560" y="1053568"/>
            <a:ext cx="4497782" cy="2506700"/>
          </a:xfrm>
          <a:prstGeom prst="rect">
            <a:avLst/>
          </a:prstGeom>
        </p:spPr>
      </p:pic>
      <p:sp>
        <p:nvSpPr>
          <p:cNvPr id="38" name="テキスト ボックス 37">
            <a:extLst>
              <a:ext uri="{FF2B5EF4-FFF2-40B4-BE49-F238E27FC236}">
                <a16:creationId xmlns:a16="http://schemas.microsoft.com/office/drawing/2014/main" id="{C86B046D-48AF-1825-91AA-4480A62CEC23}"/>
              </a:ext>
            </a:extLst>
          </p:cNvPr>
          <p:cNvSpPr txBox="1"/>
          <p:nvPr/>
        </p:nvSpPr>
        <p:spPr>
          <a:xfrm>
            <a:off x="259897" y="746849"/>
            <a:ext cx="2219241" cy="338554"/>
          </a:xfrm>
          <a:prstGeom prst="rect">
            <a:avLst/>
          </a:prstGeom>
          <a:solidFill>
            <a:schemeClr val="bg1"/>
          </a:solidFill>
        </p:spPr>
        <p:txBody>
          <a:bodyPr wrap="square" rtlCol="0">
            <a:spAutoFit/>
          </a:bodyPr>
          <a:lstStyle/>
          <a:p>
            <a:pPr algn="ctr"/>
            <a:r>
              <a:rPr lang="en-US" altLang="ja-JP" sz="1600" dirty="0">
                <a:solidFill>
                  <a:srgbClr val="FF0000"/>
                </a:solidFill>
              </a:rPr>
              <a:t>Interference margin</a:t>
            </a:r>
            <a:endParaRPr kumimoji="1" lang="ja-JP" altLang="en-US" sz="1600" dirty="0">
              <a:solidFill>
                <a:srgbClr val="FF0000"/>
              </a:solidFill>
            </a:endParaRPr>
          </a:p>
        </p:txBody>
      </p:sp>
      <p:cxnSp>
        <p:nvCxnSpPr>
          <p:cNvPr id="39" name="直線矢印コネクタ 38">
            <a:extLst>
              <a:ext uri="{FF2B5EF4-FFF2-40B4-BE49-F238E27FC236}">
                <a16:creationId xmlns:a16="http://schemas.microsoft.com/office/drawing/2014/main" id="{59F48995-795B-545C-9B69-F93E0FC7B22B}"/>
              </a:ext>
            </a:extLst>
          </p:cNvPr>
          <p:cNvCxnSpPr>
            <a:cxnSpLocks/>
            <a:stCxn id="36" idx="1"/>
          </p:cNvCxnSpPr>
          <p:nvPr/>
        </p:nvCxnSpPr>
        <p:spPr>
          <a:xfrm flipH="1" flipV="1">
            <a:off x="3653267" y="3106057"/>
            <a:ext cx="1610023" cy="1277053"/>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FE5E628-5696-0F6E-4333-1D633452F8BB}"/>
              </a:ext>
            </a:extLst>
          </p:cNvPr>
          <p:cNvSpPr txBox="1"/>
          <p:nvPr/>
        </p:nvSpPr>
        <p:spPr>
          <a:xfrm>
            <a:off x="2642773" y="3383990"/>
            <a:ext cx="460514" cy="203260"/>
          </a:xfrm>
          <a:prstGeom prst="rect">
            <a:avLst/>
          </a:prstGeom>
          <a:noFill/>
        </p:spPr>
        <p:txBody>
          <a:bodyPr wrap="square" rtlCol="0">
            <a:spAutoFit/>
          </a:bodyPr>
          <a:lstStyle/>
          <a:p>
            <a:r>
              <a:rPr lang="en-US" altLang="ja-JP" sz="600" dirty="0"/>
              <a:t>(m)</a:t>
            </a:r>
          </a:p>
        </p:txBody>
      </p:sp>
      <p:sp>
        <p:nvSpPr>
          <p:cNvPr id="41" name="テキスト ボックス 40">
            <a:extLst>
              <a:ext uri="{FF2B5EF4-FFF2-40B4-BE49-F238E27FC236}">
                <a16:creationId xmlns:a16="http://schemas.microsoft.com/office/drawing/2014/main" id="{7B6F768C-9B82-D435-049B-EEBBEF4020F3}"/>
              </a:ext>
            </a:extLst>
          </p:cNvPr>
          <p:cNvSpPr txBox="1"/>
          <p:nvPr/>
        </p:nvSpPr>
        <p:spPr>
          <a:xfrm>
            <a:off x="432210" y="2278051"/>
            <a:ext cx="460514" cy="203260"/>
          </a:xfrm>
          <a:prstGeom prst="rect">
            <a:avLst/>
          </a:prstGeom>
          <a:noFill/>
        </p:spPr>
        <p:txBody>
          <a:bodyPr wrap="square" rtlCol="0">
            <a:spAutoFit/>
          </a:bodyPr>
          <a:lstStyle/>
          <a:p>
            <a:r>
              <a:rPr lang="en-US" altLang="ja-JP" sz="600" dirty="0"/>
              <a:t>(m)</a:t>
            </a:r>
          </a:p>
        </p:txBody>
      </p:sp>
      <p:sp>
        <p:nvSpPr>
          <p:cNvPr id="42" name="テキスト ボックス 41">
            <a:extLst>
              <a:ext uri="{FF2B5EF4-FFF2-40B4-BE49-F238E27FC236}">
                <a16:creationId xmlns:a16="http://schemas.microsoft.com/office/drawing/2014/main" id="{4F739AAE-61E6-9422-F706-47660BDF3577}"/>
              </a:ext>
            </a:extLst>
          </p:cNvPr>
          <p:cNvSpPr txBox="1"/>
          <p:nvPr/>
        </p:nvSpPr>
        <p:spPr>
          <a:xfrm>
            <a:off x="768728" y="5690470"/>
            <a:ext cx="460514" cy="203260"/>
          </a:xfrm>
          <a:prstGeom prst="rect">
            <a:avLst/>
          </a:prstGeom>
          <a:noFill/>
        </p:spPr>
        <p:txBody>
          <a:bodyPr wrap="square" rtlCol="0">
            <a:spAutoFit/>
          </a:bodyPr>
          <a:lstStyle/>
          <a:p>
            <a:r>
              <a:rPr lang="en-US" altLang="ja-JP" sz="600" dirty="0"/>
              <a:t>(m)</a:t>
            </a:r>
          </a:p>
        </p:txBody>
      </p:sp>
      <p:sp>
        <p:nvSpPr>
          <p:cNvPr id="7" name="テキスト ボックス 6">
            <a:extLst>
              <a:ext uri="{FF2B5EF4-FFF2-40B4-BE49-F238E27FC236}">
                <a16:creationId xmlns:a16="http://schemas.microsoft.com/office/drawing/2014/main" id="{1C9C3C86-9D35-BB36-CA30-B68C9D38F543}"/>
              </a:ext>
            </a:extLst>
          </p:cNvPr>
          <p:cNvSpPr txBox="1"/>
          <p:nvPr/>
        </p:nvSpPr>
        <p:spPr>
          <a:xfrm>
            <a:off x="5367370" y="6161042"/>
            <a:ext cx="6808587" cy="673839"/>
          </a:xfrm>
          <a:prstGeom prst="rect">
            <a:avLst/>
          </a:prstGeom>
          <a:noFill/>
        </p:spPr>
        <p:txBody>
          <a:bodyPr wrap="square">
            <a:spAutoFit/>
          </a:bodyPr>
          <a:lstStyle/>
          <a:p>
            <a:pPr algn="just">
              <a:lnSpc>
                <a:spcPct val="107000"/>
              </a:lnSpc>
              <a:spcAft>
                <a:spcPts val="800"/>
              </a:spcAft>
            </a:pPr>
            <a:r>
              <a:rPr lang="en-US" sz="1800" kern="100" dirty="0">
                <a:solidFill>
                  <a:srgbClr val="002060"/>
                </a:solidFill>
                <a:effectLst/>
                <a:latin typeface="Calibri" panose="020F0502020204030204" pitchFamily="34" charset="0"/>
                <a:ea typeface="游明朝" panose="02020400000000000000" pitchFamily="18" charset="-128"/>
                <a:cs typeface="Calibri" panose="020F0502020204030204" pitchFamily="34" charset="0"/>
              </a:rPr>
              <a:t>Note that these results are based on the evaluation model and does not reflect the actual location of the base station at the airport.</a:t>
            </a:r>
          </a:p>
        </p:txBody>
      </p:sp>
    </p:spTree>
    <p:extLst>
      <p:ext uri="{BB962C8B-B14F-4D97-AF65-F5344CB8AC3E}">
        <p14:creationId xmlns:p14="http://schemas.microsoft.com/office/powerpoint/2010/main" val="191986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241CDBA2-12F1-397D-B399-E43AF02ADA4F}"/>
              </a:ext>
            </a:extLst>
          </p:cNvPr>
          <p:cNvSpPr txBox="1">
            <a:spLocks/>
          </p:cNvSpPr>
          <p:nvPr/>
        </p:nvSpPr>
        <p:spPr>
          <a:xfrm>
            <a:off x="426720" y="195615"/>
            <a:ext cx="11338560" cy="607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b="1" i="0" kern="1200" cap="none" baseline="0" dirty="0">
                <a:solidFill>
                  <a:schemeClr val="tx2"/>
                </a:solidFill>
                <a:latin typeface="+mn-lt"/>
                <a:ea typeface="+mj-ea"/>
                <a:cs typeface="Arial Narrow"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E2641"/>
                </a:solidFill>
                <a:latin typeface="Arial" panose="020B0604020202020204"/>
              </a:rPr>
              <a:t>Analysis results on the D-plane (D = 0 m)</a:t>
            </a:r>
            <a:endParaRPr kumimoji="0" lang="en-US" sz="2800" b="1" i="0" u="none" strike="noStrike" kern="1200" cap="none" spc="0" normalizeH="0" baseline="0" noProof="0" dirty="0">
              <a:ln>
                <a:noFill/>
              </a:ln>
              <a:solidFill>
                <a:srgbClr val="0E2641"/>
              </a:solidFill>
              <a:effectLst/>
              <a:uLnTx/>
              <a:uFillTx/>
              <a:latin typeface="Arial" panose="020B0604020202020204"/>
            </a:endParaRPr>
          </a:p>
        </p:txBody>
      </p:sp>
      <p:pic>
        <p:nvPicPr>
          <p:cNvPr id="43" name="図 42">
            <a:extLst>
              <a:ext uri="{FF2B5EF4-FFF2-40B4-BE49-F238E27FC236}">
                <a16:creationId xmlns:a16="http://schemas.microsoft.com/office/drawing/2014/main" id="{E6E6E1D3-69FF-BAC2-DF09-838004A94C7B}"/>
              </a:ext>
            </a:extLst>
          </p:cNvPr>
          <p:cNvPicPr>
            <a:picLocks noChangeAspect="1"/>
          </p:cNvPicPr>
          <p:nvPr/>
        </p:nvPicPr>
        <p:blipFill>
          <a:blip r:embed="rId3"/>
          <a:stretch>
            <a:fillRect/>
          </a:stretch>
        </p:blipFill>
        <p:spPr>
          <a:xfrm>
            <a:off x="377613" y="989941"/>
            <a:ext cx="4590028" cy="2500906"/>
          </a:xfrm>
          <a:prstGeom prst="rect">
            <a:avLst/>
          </a:prstGeom>
        </p:spPr>
      </p:pic>
      <p:pic>
        <p:nvPicPr>
          <p:cNvPr id="44" name="図 43">
            <a:extLst>
              <a:ext uri="{FF2B5EF4-FFF2-40B4-BE49-F238E27FC236}">
                <a16:creationId xmlns:a16="http://schemas.microsoft.com/office/drawing/2014/main" id="{8E90D812-C63E-8321-88B0-F7A2AD61A3B0}"/>
              </a:ext>
            </a:extLst>
          </p:cNvPr>
          <p:cNvPicPr>
            <a:picLocks noChangeAspect="1"/>
          </p:cNvPicPr>
          <p:nvPr/>
        </p:nvPicPr>
        <p:blipFill>
          <a:blip r:embed="rId4"/>
          <a:stretch>
            <a:fillRect/>
          </a:stretch>
        </p:blipFill>
        <p:spPr>
          <a:xfrm>
            <a:off x="6002019" y="1007370"/>
            <a:ext cx="4535352" cy="2503690"/>
          </a:xfrm>
          <a:prstGeom prst="rect">
            <a:avLst/>
          </a:prstGeom>
        </p:spPr>
      </p:pic>
      <p:pic>
        <p:nvPicPr>
          <p:cNvPr id="45" name="図 44">
            <a:extLst>
              <a:ext uri="{FF2B5EF4-FFF2-40B4-BE49-F238E27FC236}">
                <a16:creationId xmlns:a16="http://schemas.microsoft.com/office/drawing/2014/main" id="{EEEC02F1-5017-5FA3-B54B-89C4878D147A}"/>
              </a:ext>
            </a:extLst>
          </p:cNvPr>
          <p:cNvPicPr>
            <a:picLocks noChangeAspect="1"/>
          </p:cNvPicPr>
          <p:nvPr/>
        </p:nvPicPr>
        <p:blipFill>
          <a:blip r:embed="rId5"/>
          <a:stretch>
            <a:fillRect/>
          </a:stretch>
        </p:blipFill>
        <p:spPr>
          <a:xfrm>
            <a:off x="370863" y="3750851"/>
            <a:ext cx="4590028" cy="2590330"/>
          </a:xfrm>
          <a:prstGeom prst="rect">
            <a:avLst/>
          </a:prstGeom>
        </p:spPr>
      </p:pic>
      <p:sp>
        <p:nvSpPr>
          <p:cNvPr id="46" name="テキスト ボックス 45">
            <a:extLst>
              <a:ext uri="{FF2B5EF4-FFF2-40B4-BE49-F238E27FC236}">
                <a16:creationId xmlns:a16="http://schemas.microsoft.com/office/drawing/2014/main" id="{CB595AD2-5B73-9D78-3E0C-FAF48A47A8FA}"/>
              </a:ext>
            </a:extLst>
          </p:cNvPr>
          <p:cNvSpPr txBox="1"/>
          <p:nvPr/>
        </p:nvSpPr>
        <p:spPr>
          <a:xfrm>
            <a:off x="853205" y="3073605"/>
            <a:ext cx="593102" cy="210120"/>
          </a:xfrm>
          <a:prstGeom prst="rect">
            <a:avLst/>
          </a:prstGeom>
          <a:noFill/>
        </p:spPr>
        <p:txBody>
          <a:bodyPr wrap="square" rtlCol="0">
            <a:spAutoFit/>
          </a:bodyPr>
          <a:lstStyle/>
          <a:p>
            <a:r>
              <a:rPr lang="en-US" altLang="ja-JP" sz="600" dirty="0"/>
              <a:t>X(m)</a:t>
            </a:r>
          </a:p>
        </p:txBody>
      </p:sp>
      <p:sp>
        <p:nvSpPr>
          <p:cNvPr id="47" name="テキスト ボックス 46">
            <a:extLst>
              <a:ext uri="{FF2B5EF4-FFF2-40B4-BE49-F238E27FC236}">
                <a16:creationId xmlns:a16="http://schemas.microsoft.com/office/drawing/2014/main" id="{CFBAD46F-F8DB-5BBA-8E01-0BF9382AD8B3}"/>
              </a:ext>
            </a:extLst>
          </p:cNvPr>
          <p:cNvSpPr txBox="1"/>
          <p:nvPr/>
        </p:nvSpPr>
        <p:spPr>
          <a:xfrm>
            <a:off x="5705469" y="2343418"/>
            <a:ext cx="593102" cy="210120"/>
          </a:xfrm>
          <a:prstGeom prst="rect">
            <a:avLst/>
          </a:prstGeom>
          <a:noFill/>
        </p:spPr>
        <p:txBody>
          <a:bodyPr wrap="square" rtlCol="0">
            <a:spAutoFit/>
          </a:bodyPr>
          <a:lstStyle/>
          <a:p>
            <a:r>
              <a:rPr lang="en-US" altLang="ja-JP" sz="600" dirty="0"/>
              <a:t>X(m)</a:t>
            </a:r>
          </a:p>
        </p:txBody>
      </p:sp>
      <p:sp>
        <p:nvSpPr>
          <p:cNvPr id="48" name="テキスト ボックス 47">
            <a:extLst>
              <a:ext uri="{FF2B5EF4-FFF2-40B4-BE49-F238E27FC236}">
                <a16:creationId xmlns:a16="http://schemas.microsoft.com/office/drawing/2014/main" id="{3E8E1B65-D120-3360-D1AE-026260F0F6F2}"/>
              </a:ext>
            </a:extLst>
          </p:cNvPr>
          <p:cNvSpPr txBox="1"/>
          <p:nvPr/>
        </p:nvSpPr>
        <p:spPr>
          <a:xfrm>
            <a:off x="3523434" y="5971039"/>
            <a:ext cx="593102" cy="210120"/>
          </a:xfrm>
          <a:prstGeom prst="rect">
            <a:avLst/>
          </a:prstGeom>
          <a:noFill/>
        </p:spPr>
        <p:txBody>
          <a:bodyPr wrap="square" rtlCol="0">
            <a:spAutoFit/>
          </a:bodyPr>
          <a:lstStyle/>
          <a:p>
            <a:r>
              <a:rPr lang="en-US" altLang="ja-JP" sz="600" dirty="0"/>
              <a:t>H(m)</a:t>
            </a:r>
          </a:p>
        </p:txBody>
      </p:sp>
      <p:sp>
        <p:nvSpPr>
          <p:cNvPr id="49" name="テキスト ボックス 48">
            <a:extLst>
              <a:ext uri="{FF2B5EF4-FFF2-40B4-BE49-F238E27FC236}">
                <a16:creationId xmlns:a16="http://schemas.microsoft.com/office/drawing/2014/main" id="{EA517342-1E21-BED9-6510-E4D52AFB9DE6}"/>
              </a:ext>
            </a:extLst>
          </p:cNvPr>
          <p:cNvSpPr txBox="1"/>
          <p:nvPr/>
        </p:nvSpPr>
        <p:spPr>
          <a:xfrm>
            <a:off x="4045214" y="3319979"/>
            <a:ext cx="593102" cy="210120"/>
          </a:xfrm>
          <a:prstGeom prst="rect">
            <a:avLst/>
          </a:prstGeom>
          <a:noFill/>
        </p:spPr>
        <p:txBody>
          <a:bodyPr wrap="square" rtlCol="0">
            <a:spAutoFit/>
          </a:bodyPr>
          <a:lstStyle/>
          <a:p>
            <a:r>
              <a:rPr lang="en-US" altLang="ja-JP" sz="600" dirty="0"/>
              <a:t>H(m)</a:t>
            </a:r>
          </a:p>
        </p:txBody>
      </p:sp>
      <p:sp>
        <p:nvSpPr>
          <p:cNvPr id="50" name="テキスト ボックス 49">
            <a:extLst>
              <a:ext uri="{FF2B5EF4-FFF2-40B4-BE49-F238E27FC236}">
                <a16:creationId xmlns:a16="http://schemas.microsoft.com/office/drawing/2014/main" id="{E2D92197-C526-74B8-A1E9-4842F7F0D504}"/>
              </a:ext>
            </a:extLst>
          </p:cNvPr>
          <p:cNvSpPr txBox="1"/>
          <p:nvPr/>
        </p:nvSpPr>
        <p:spPr>
          <a:xfrm>
            <a:off x="9690250" y="3341117"/>
            <a:ext cx="593102" cy="210120"/>
          </a:xfrm>
          <a:prstGeom prst="rect">
            <a:avLst/>
          </a:prstGeom>
          <a:noFill/>
        </p:spPr>
        <p:txBody>
          <a:bodyPr wrap="square" rtlCol="0">
            <a:spAutoFit/>
          </a:bodyPr>
          <a:lstStyle/>
          <a:p>
            <a:r>
              <a:rPr lang="en-US" altLang="ja-JP" sz="600" dirty="0"/>
              <a:t>H(m)</a:t>
            </a:r>
          </a:p>
        </p:txBody>
      </p:sp>
      <p:sp>
        <p:nvSpPr>
          <p:cNvPr id="51" name="テキスト ボックス 50">
            <a:extLst>
              <a:ext uri="{FF2B5EF4-FFF2-40B4-BE49-F238E27FC236}">
                <a16:creationId xmlns:a16="http://schemas.microsoft.com/office/drawing/2014/main" id="{EB73D244-5146-DA88-935F-6B2CB0A7F41D}"/>
              </a:ext>
            </a:extLst>
          </p:cNvPr>
          <p:cNvSpPr txBox="1"/>
          <p:nvPr/>
        </p:nvSpPr>
        <p:spPr>
          <a:xfrm>
            <a:off x="312093" y="6182061"/>
            <a:ext cx="620355" cy="210120"/>
          </a:xfrm>
          <a:prstGeom prst="rect">
            <a:avLst/>
          </a:prstGeom>
          <a:noFill/>
        </p:spPr>
        <p:txBody>
          <a:bodyPr wrap="square" rtlCol="0">
            <a:spAutoFit/>
          </a:bodyPr>
          <a:lstStyle/>
          <a:p>
            <a:r>
              <a:rPr lang="en-US" altLang="ja-JP" sz="600" dirty="0"/>
              <a:t>(dB)</a:t>
            </a:r>
          </a:p>
        </p:txBody>
      </p:sp>
      <p:sp>
        <p:nvSpPr>
          <p:cNvPr id="52" name="テキスト ボックス 51">
            <a:extLst>
              <a:ext uri="{FF2B5EF4-FFF2-40B4-BE49-F238E27FC236}">
                <a16:creationId xmlns:a16="http://schemas.microsoft.com/office/drawing/2014/main" id="{0D2BF93D-D803-5F41-35B1-0A0F27D38DA0}"/>
              </a:ext>
            </a:extLst>
          </p:cNvPr>
          <p:cNvSpPr txBox="1"/>
          <p:nvPr/>
        </p:nvSpPr>
        <p:spPr>
          <a:xfrm>
            <a:off x="448585" y="1271575"/>
            <a:ext cx="620355" cy="210120"/>
          </a:xfrm>
          <a:prstGeom prst="rect">
            <a:avLst/>
          </a:prstGeom>
          <a:noFill/>
        </p:spPr>
        <p:txBody>
          <a:bodyPr wrap="square" rtlCol="0">
            <a:spAutoFit/>
          </a:bodyPr>
          <a:lstStyle/>
          <a:p>
            <a:r>
              <a:rPr lang="en-US" altLang="ja-JP" sz="600" dirty="0"/>
              <a:t>(dB)</a:t>
            </a:r>
          </a:p>
        </p:txBody>
      </p:sp>
      <p:sp>
        <p:nvSpPr>
          <p:cNvPr id="53" name="テキスト ボックス 52">
            <a:extLst>
              <a:ext uri="{FF2B5EF4-FFF2-40B4-BE49-F238E27FC236}">
                <a16:creationId xmlns:a16="http://schemas.microsoft.com/office/drawing/2014/main" id="{7DCAAE49-0E23-8D9B-2AAB-7E95F1BAC0E1}"/>
              </a:ext>
            </a:extLst>
          </p:cNvPr>
          <p:cNvSpPr txBox="1"/>
          <p:nvPr/>
        </p:nvSpPr>
        <p:spPr>
          <a:xfrm>
            <a:off x="6283649" y="998291"/>
            <a:ext cx="987910" cy="210120"/>
          </a:xfrm>
          <a:prstGeom prst="rect">
            <a:avLst/>
          </a:prstGeom>
          <a:noFill/>
        </p:spPr>
        <p:txBody>
          <a:bodyPr wrap="square" rtlCol="0">
            <a:spAutoFit/>
          </a:bodyPr>
          <a:lstStyle/>
          <a:p>
            <a:r>
              <a:rPr lang="en-US" altLang="ja-JP" sz="600" dirty="0"/>
              <a:t>(</a:t>
            </a:r>
            <a:r>
              <a:rPr lang="en-US" altLang="ja-JP" sz="600" dirty="0" err="1"/>
              <a:t>dBW</a:t>
            </a:r>
            <a:r>
              <a:rPr lang="en-US" altLang="ja-JP" sz="600" dirty="0"/>
              <a:t>/m^2/MHz)</a:t>
            </a:r>
          </a:p>
        </p:txBody>
      </p:sp>
      <p:pic>
        <p:nvPicPr>
          <p:cNvPr id="54" name="図 53">
            <a:extLst>
              <a:ext uri="{FF2B5EF4-FFF2-40B4-BE49-F238E27FC236}">
                <a16:creationId xmlns:a16="http://schemas.microsoft.com/office/drawing/2014/main" id="{BBC49229-4AEA-5C77-F55B-41A8D6E741F6}"/>
              </a:ext>
            </a:extLst>
          </p:cNvPr>
          <p:cNvPicPr>
            <a:picLocks noChangeAspect="1"/>
          </p:cNvPicPr>
          <p:nvPr/>
        </p:nvPicPr>
        <p:blipFill>
          <a:blip r:embed="rId6"/>
          <a:stretch>
            <a:fillRect/>
          </a:stretch>
        </p:blipFill>
        <p:spPr>
          <a:xfrm>
            <a:off x="7867359" y="3349497"/>
            <a:ext cx="3765422" cy="2937288"/>
          </a:xfrm>
          <a:prstGeom prst="rect">
            <a:avLst/>
          </a:prstGeom>
        </p:spPr>
      </p:pic>
      <p:sp>
        <p:nvSpPr>
          <p:cNvPr id="56" name="テキスト ボックス 55">
            <a:extLst>
              <a:ext uri="{FF2B5EF4-FFF2-40B4-BE49-F238E27FC236}">
                <a16:creationId xmlns:a16="http://schemas.microsoft.com/office/drawing/2014/main" id="{8C2CEDB1-4C30-8EFC-2460-A4CEFF57BF13}"/>
              </a:ext>
            </a:extLst>
          </p:cNvPr>
          <p:cNvSpPr txBox="1"/>
          <p:nvPr/>
        </p:nvSpPr>
        <p:spPr>
          <a:xfrm>
            <a:off x="288929" y="788028"/>
            <a:ext cx="2539939" cy="338554"/>
          </a:xfrm>
          <a:prstGeom prst="rect">
            <a:avLst/>
          </a:prstGeom>
          <a:solidFill>
            <a:schemeClr val="bg1"/>
          </a:solidFill>
        </p:spPr>
        <p:txBody>
          <a:bodyPr wrap="square" rtlCol="0">
            <a:spAutoFit/>
          </a:bodyPr>
          <a:lstStyle/>
          <a:p>
            <a:pPr algn="ctr"/>
            <a:r>
              <a:rPr lang="en-US" altLang="ja-JP" sz="1600" dirty="0">
                <a:solidFill>
                  <a:srgbClr val="FF0000"/>
                </a:solidFill>
              </a:rPr>
              <a:t>Interference margin</a:t>
            </a:r>
            <a:endParaRPr kumimoji="1" lang="ja-JP" altLang="en-US" sz="1600" dirty="0">
              <a:solidFill>
                <a:srgbClr val="FF0000"/>
              </a:solidFill>
            </a:endParaRPr>
          </a:p>
        </p:txBody>
      </p:sp>
      <p:sp>
        <p:nvSpPr>
          <p:cNvPr id="57" name="テキスト ボックス 56">
            <a:extLst>
              <a:ext uri="{FF2B5EF4-FFF2-40B4-BE49-F238E27FC236}">
                <a16:creationId xmlns:a16="http://schemas.microsoft.com/office/drawing/2014/main" id="{7F5645B7-2713-E0B3-6C30-0570C4488888}"/>
              </a:ext>
            </a:extLst>
          </p:cNvPr>
          <p:cNvSpPr txBox="1"/>
          <p:nvPr/>
        </p:nvSpPr>
        <p:spPr>
          <a:xfrm>
            <a:off x="288929" y="3513034"/>
            <a:ext cx="2539939" cy="338554"/>
          </a:xfrm>
          <a:prstGeom prst="rect">
            <a:avLst/>
          </a:prstGeom>
          <a:solidFill>
            <a:schemeClr val="bg1"/>
          </a:solidFill>
        </p:spPr>
        <p:txBody>
          <a:bodyPr wrap="square" rtlCol="0">
            <a:spAutoFit/>
          </a:bodyPr>
          <a:lstStyle/>
          <a:p>
            <a:pPr algn="ctr"/>
            <a:r>
              <a:rPr lang="en-US" altLang="ja-JP" sz="1600" dirty="0">
                <a:solidFill>
                  <a:srgbClr val="FF0000"/>
                </a:solidFill>
              </a:rPr>
              <a:t>Interference margin</a:t>
            </a:r>
            <a:endParaRPr kumimoji="1" lang="ja-JP" altLang="en-US" sz="1600" dirty="0">
              <a:solidFill>
                <a:srgbClr val="FF0000"/>
              </a:solidFill>
            </a:endParaRPr>
          </a:p>
        </p:txBody>
      </p:sp>
      <p:sp>
        <p:nvSpPr>
          <p:cNvPr id="58" name="テキスト ボックス 57">
            <a:extLst>
              <a:ext uri="{FF2B5EF4-FFF2-40B4-BE49-F238E27FC236}">
                <a16:creationId xmlns:a16="http://schemas.microsoft.com/office/drawing/2014/main" id="{DC6E7FC7-EF8A-C8F0-2DB5-CA8688513D7B}"/>
              </a:ext>
            </a:extLst>
          </p:cNvPr>
          <p:cNvSpPr txBox="1"/>
          <p:nvPr/>
        </p:nvSpPr>
        <p:spPr>
          <a:xfrm>
            <a:off x="314506" y="6274978"/>
            <a:ext cx="4926560" cy="646331"/>
          </a:xfrm>
          <a:prstGeom prst="rect">
            <a:avLst/>
          </a:prstGeom>
          <a:noFill/>
        </p:spPr>
        <p:txBody>
          <a:bodyPr wrap="square">
            <a:spAutoFit/>
          </a:bodyPr>
          <a:lstStyle/>
          <a:p>
            <a:pPr algn="ctr"/>
            <a:r>
              <a:rPr lang="en-US" altLang="ja-JP" sz="1800" dirty="0">
                <a:solidFill>
                  <a:srgbClr val="FF0000"/>
                </a:solidFill>
              </a:rPr>
              <a:t>The minimum interference margin is obtained at the closest position.</a:t>
            </a:r>
            <a:endParaRPr lang="en-US" sz="1800" dirty="0">
              <a:solidFill>
                <a:srgbClr val="FF0000"/>
              </a:solidFill>
            </a:endParaRPr>
          </a:p>
        </p:txBody>
      </p:sp>
      <p:cxnSp>
        <p:nvCxnSpPr>
          <p:cNvPr id="59" name="直線矢印コネクタ 58">
            <a:extLst>
              <a:ext uri="{FF2B5EF4-FFF2-40B4-BE49-F238E27FC236}">
                <a16:creationId xmlns:a16="http://schemas.microsoft.com/office/drawing/2014/main" id="{6B3A1EE7-50CB-C817-422B-B840058D68B0}"/>
              </a:ext>
            </a:extLst>
          </p:cNvPr>
          <p:cNvCxnSpPr>
            <a:cxnSpLocks/>
          </p:cNvCxnSpPr>
          <p:nvPr/>
        </p:nvCxnSpPr>
        <p:spPr>
          <a:xfrm flipH="1" flipV="1">
            <a:off x="616663" y="5933716"/>
            <a:ext cx="315785" cy="407465"/>
          </a:xfrm>
          <a:prstGeom prst="straightConnector1">
            <a:avLst/>
          </a:pr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19FB5B7D-5A7D-AD18-62DB-1FAEE107C43C}"/>
              </a:ext>
            </a:extLst>
          </p:cNvPr>
          <p:cNvSpPr txBox="1"/>
          <p:nvPr/>
        </p:nvSpPr>
        <p:spPr>
          <a:xfrm>
            <a:off x="10705864" y="821176"/>
            <a:ext cx="1456497" cy="1077218"/>
          </a:xfrm>
          <a:prstGeom prst="rect">
            <a:avLst/>
          </a:prstGeom>
          <a:noFill/>
        </p:spPr>
        <p:txBody>
          <a:bodyPr wrap="square" rtlCol="0">
            <a:spAutoFit/>
          </a:bodyPr>
          <a:lstStyle/>
          <a:p>
            <a:pPr algn="ctr"/>
            <a:r>
              <a:rPr kumimoji="1" lang="en-US" altLang="ja-JP" sz="1600" dirty="0">
                <a:solidFill>
                  <a:srgbClr val="FF0000"/>
                </a:solidFill>
              </a:rPr>
              <a:t>Power flux density of the 5G base station signal</a:t>
            </a:r>
            <a:endParaRPr kumimoji="1" lang="ja-JP" altLang="en-US" sz="1600" dirty="0">
              <a:solidFill>
                <a:srgbClr val="FF0000"/>
              </a:solidFill>
            </a:endParaRPr>
          </a:p>
        </p:txBody>
      </p:sp>
      <p:sp>
        <p:nvSpPr>
          <p:cNvPr id="2" name="テキスト ボックス 1">
            <a:extLst>
              <a:ext uri="{FF2B5EF4-FFF2-40B4-BE49-F238E27FC236}">
                <a16:creationId xmlns:a16="http://schemas.microsoft.com/office/drawing/2014/main" id="{F8715795-D448-6D60-33C2-0F368984AE70}"/>
              </a:ext>
            </a:extLst>
          </p:cNvPr>
          <p:cNvSpPr txBox="1"/>
          <p:nvPr/>
        </p:nvSpPr>
        <p:spPr>
          <a:xfrm>
            <a:off x="5367370" y="6161042"/>
            <a:ext cx="6808587" cy="673839"/>
          </a:xfrm>
          <a:prstGeom prst="rect">
            <a:avLst/>
          </a:prstGeom>
          <a:noFill/>
        </p:spPr>
        <p:txBody>
          <a:bodyPr wrap="square">
            <a:spAutoFit/>
          </a:bodyPr>
          <a:lstStyle/>
          <a:p>
            <a:pPr algn="just">
              <a:lnSpc>
                <a:spcPct val="107000"/>
              </a:lnSpc>
              <a:spcAft>
                <a:spcPts val="800"/>
              </a:spcAft>
            </a:pPr>
            <a:r>
              <a:rPr lang="en-US" sz="1800" kern="100" dirty="0">
                <a:solidFill>
                  <a:srgbClr val="002060"/>
                </a:solidFill>
                <a:effectLst/>
                <a:latin typeface="Calibri" panose="020F0502020204030204" pitchFamily="34" charset="0"/>
                <a:ea typeface="游明朝" panose="02020400000000000000" pitchFamily="18" charset="-128"/>
                <a:cs typeface="Calibri" panose="020F0502020204030204" pitchFamily="34" charset="0"/>
              </a:rPr>
              <a:t>Note that these results are based on the evaluation model and does not reflect the actual location of the base station at the airport.</a:t>
            </a:r>
          </a:p>
        </p:txBody>
      </p:sp>
    </p:spTree>
    <p:extLst>
      <p:ext uri="{BB962C8B-B14F-4D97-AF65-F5344CB8AC3E}">
        <p14:creationId xmlns:p14="http://schemas.microsoft.com/office/powerpoint/2010/main" val="776540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0CE212-2CAA-466D-80CC-FE92DC5C0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35FA9F-7CB5-417F-BFB2-7F5815EE92BD}">
  <ds:schemaRefs>
    <ds:schemaRef ds:uri="http://schemas.microsoft.com/sharepoint/v3/contenttype/forms"/>
  </ds:schemaRefs>
</ds:datastoreItem>
</file>

<file path=customXml/itemProps3.xml><?xml version="1.0" encoding="utf-8"?>
<ds:datastoreItem xmlns:ds="http://schemas.openxmlformats.org/officeDocument/2006/customXml" ds:itemID="{57E7E12A-16A7-4890-9000-996EF84188FC}">
  <ds:schemaRefs>
    <ds:schemaRef ds:uri="e4df6fb9-7f5d-4876-9a99-8ab4fa680755"/>
    <ds:schemaRef ds:uri="http://purl.org/dc/terms/"/>
    <ds:schemaRef ds:uri="71f32d46-6d44-42df-9bf9-b69fba18344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3106</TotalTime>
  <Words>756</Words>
  <Application>Microsoft Office PowerPoint</Application>
  <PresentationFormat>Widescreen</PresentationFormat>
  <Paragraphs>93</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MITRE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dc:creator>
  <cp:lastModifiedBy>Utsunomiya, Mie</cp:lastModifiedBy>
  <cp:revision>63</cp:revision>
  <dcterms:created xsi:type="dcterms:W3CDTF">2023-07-07T13:55:47Z</dcterms:created>
  <dcterms:modified xsi:type="dcterms:W3CDTF">2023-08-23T19:08:44Z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