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77" y="1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81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0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223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180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04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85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349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89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577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21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108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86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829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583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902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438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362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78EEECA-E90E-46A5-A57B-B07644E19952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E895527-CE77-4195-AC5F-1587FF717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88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0A2EBB0-FC54-4D7D-A007-98B8A6EE4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22298" y="785365"/>
            <a:ext cx="8637073" cy="2541431"/>
          </a:xfrm>
        </p:spPr>
        <p:txBody>
          <a:bodyPr>
            <a:normAutofit/>
          </a:bodyPr>
          <a:lstStyle/>
          <a:p>
            <a:r>
              <a:rPr lang="en-GB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LIST OF PRIORITIZED NATIONAL SAFETY ISSUES FOR STATE X (ORG CHALLENGES)</a:t>
            </a:r>
            <a:b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BB0A7-05F0-4FA6-A634-9DD16D3329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By Team Uganda</a:t>
            </a:r>
          </a:p>
        </p:txBody>
      </p:sp>
    </p:spTree>
    <p:extLst>
      <p:ext uri="{BB962C8B-B14F-4D97-AF65-F5344CB8AC3E}">
        <p14:creationId xmlns:p14="http://schemas.microsoft.com/office/powerpoint/2010/main" val="2771307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E3BDA42-BDCD-49A4-88A2-CAA039BD6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399" y="365125"/>
            <a:ext cx="10515600" cy="898068"/>
          </a:xfrm>
        </p:spPr>
        <p:txBody>
          <a:bodyPr>
            <a:normAutofit/>
          </a:bodyPr>
          <a:lstStyle/>
          <a:p>
            <a:pPr algn="ctr"/>
            <a:r>
              <a:rPr lang="en-GB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Prioritising State X Organisational Challenges</a:t>
            </a:r>
            <a:endParaRPr lang="en-US" sz="32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E73FE0A-5EE7-49EC-84F4-73F3381672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1249107"/>
              </p:ext>
            </p:extLst>
          </p:nvPr>
        </p:nvGraphicFramePr>
        <p:xfrm>
          <a:off x="669302" y="1263193"/>
          <a:ext cx="11522697" cy="47793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9244">
                  <a:extLst>
                    <a:ext uri="{9D8B030D-6E8A-4147-A177-3AD203B41FA5}">
                      <a16:colId xmlns:a16="http://schemas.microsoft.com/office/drawing/2014/main" val="3502290143"/>
                    </a:ext>
                  </a:extLst>
                </a:gridCol>
                <a:gridCol w="8943453">
                  <a:extLst>
                    <a:ext uri="{9D8B030D-6E8A-4147-A177-3AD203B41FA5}">
                      <a16:colId xmlns:a16="http://schemas.microsoft.com/office/drawing/2014/main" val="3508552099"/>
                    </a:ext>
                  </a:extLst>
                </a:gridCol>
              </a:tblGrid>
              <a:tr h="68631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ORG Challenges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Justification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3437142110"/>
                  </a:ext>
                </a:extLst>
              </a:tr>
              <a:tr h="4093069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2400" dirty="0">
                          <a:effectLst/>
                        </a:rPr>
                        <a:t>Lack of resources &amp; expertise</a:t>
                      </a: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Priority PQs;- PQ 2.051</a:t>
                      </a:r>
                      <a:endParaRPr lang="en-US" sz="2400" dirty="0"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Its RASP and GASP org challenge</a:t>
                      </a:r>
                      <a:endParaRPr lang="en-US" sz="2400" dirty="0"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Inadequate financial resource for safety oversight activities</a:t>
                      </a:r>
                      <a:endParaRPr lang="en-US" sz="2400" dirty="0"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Inadequate technical personnel to meet regulatory oversight activities</a:t>
                      </a:r>
                      <a:endParaRPr lang="en-US" sz="2400" dirty="0"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Lack of mechanism to attract and retain qualified technical staff</a:t>
                      </a:r>
                      <a:endParaRPr lang="en-US" sz="2400" dirty="0"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Lack of training for aerodrome inspectors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>
                    <a:gradFill>
                      <a:gsLst>
                        <a:gs pos="0">
                          <a:schemeClr val="bg2">
                            <a:tint val="94000"/>
                            <a:satMod val="80000"/>
                            <a:lumMod val="106000"/>
                          </a:schemeClr>
                        </a:gs>
                        <a:gs pos="100000">
                          <a:schemeClr val="bg2">
                            <a:shade val="8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280950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038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68011D4-0538-4703-8131-6FD966111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4028" y="220057"/>
            <a:ext cx="9603275" cy="1049235"/>
          </a:xfrm>
        </p:spPr>
        <p:txBody>
          <a:bodyPr/>
          <a:lstStyle/>
          <a:p>
            <a:r>
              <a:rPr lang="en-GB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Prioritising State X Organisational Challenges Cont’d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F3935E8-9495-4DF3-A8BC-92994AA95E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3679179"/>
              </p:ext>
            </p:extLst>
          </p:nvPr>
        </p:nvGraphicFramePr>
        <p:xfrm>
          <a:off x="1065229" y="1269292"/>
          <a:ext cx="10633436" cy="46695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1662">
                  <a:extLst>
                    <a:ext uri="{9D8B030D-6E8A-4147-A177-3AD203B41FA5}">
                      <a16:colId xmlns:a16="http://schemas.microsoft.com/office/drawing/2014/main" val="4141237081"/>
                    </a:ext>
                  </a:extLst>
                </a:gridCol>
                <a:gridCol w="7921774">
                  <a:extLst>
                    <a:ext uri="{9D8B030D-6E8A-4147-A177-3AD203B41FA5}">
                      <a16:colId xmlns:a16="http://schemas.microsoft.com/office/drawing/2014/main" val="1732443432"/>
                    </a:ext>
                  </a:extLst>
                </a:gridCol>
              </a:tblGrid>
              <a:tr h="67399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ORG Challenges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Justification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362334555"/>
                  </a:ext>
                </a:extLst>
              </a:tr>
              <a:tr h="39956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</a:rPr>
                        <a:t>The lack of effective safety oversight</a:t>
                      </a: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</a:rPr>
                        <a:t>Inadequate technical personnel to meet regulatory oversight activities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</a:rPr>
                        <a:t>Lack of aerodrome regulation 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</a:rPr>
                        <a:t>Lack of certification requirement for air operators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</a:rPr>
                        <a:t>State lacks mandatory implementation of SMS by service providers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</a:rPr>
                        <a:t>Surveillance challenges organisation other than air operators 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</a:rPr>
                        <a:t>Lack of training plan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</a:rPr>
                        <a:t>Lack of training for aerodrome inspectors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2844556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713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08A52B3-F653-4C1A-91A0-5A7C940F8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728" y="235670"/>
            <a:ext cx="9603071" cy="1061903"/>
          </a:xfrm>
        </p:spPr>
        <p:txBody>
          <a:bodyPr/>
          <a:lstStyle/>
          <a:p>
            <a:r>
              <a:rPr lang="en-GB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Prioritising State X Organisational Challenges Cont’d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C9F5C91-6E1B-4315-8892-7EB64FF70D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015619"/>
              </p:ext>
            </p:extLst>
          </p:nvPr>
        </p:nvGraphicFramePr>
        <p:xfrm>
          <a:off x="1137201" y="1297573"/>
          <a:ext cx="10118404" cy="42925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11187">
                  <a:extLst>
                    <a:ext uri="{9D8B030D-6E8A-4147-A177-3AD203B41FA5}">
                      <a16:colId xmlns:a16="http://schemas.microsoft.com/office/drawing/2014/main" val="1109070924"/>
                    </a:ext>
                  </a:extLst>
                </a:gridCol>
                <a:gridCol w="5807217">
                  <a:extLst>
                    <a:ext uri="{9D8B030D-6E8A-4147-A177-3AD203B41FA5}">
                      <a16:colId xmlns:a16="http://schemas.microsoft.com/office/drawing/2014/main" val="1575501209"/>
                    </a:ext>
                  </a:extLst>
                </a:gridCol>
              </a:tblGrid>
              <a:tr h="6799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ORG Challenges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Justification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392846732"/>
                  </a:ext>
                </a:extLst>
              </a:tr>
              <a:tr h="361258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</a:rPr>
                        <a:t>Difficulties in implementing an SSP</a:t>
                      </a:r>
                    </a:p>
                    <a:p>
                      <a:pPr marL="342900" marR="0" lvl="0" indent="-3429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</a:rPr>
                        <a:t>Incomplete SSP self-assessment on OLF at level of SSP implementation at 33%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</a:rPr>
                        <a:t>State lacks mandatory implementation of SMS by service providers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4232810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441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E8D10B5-A691-4B4A-BC1B-EC2FEAD55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Prioritising State X Organisational Challenges Cont’d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84775B4-C5F8-4BFF-8FF2-8EF87019AF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5984547"/>
              </p:ext>
            </p:extLst>
          </p:nvPr>
        </p:nvGraphicFramePr>
        <p:xfrm>
          <a:off x="1310326" y="1819374"/>
          <a:ext cx="10520313" cy="42341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82431">
                  <a:extLst>
                    <a:ext uri="{9D8B030D-6E8A-4147-A177-3AD203B41FA5}">
                      <a16:colId xmlns:a16="http://schemas.microsoft.com/office/drawing/2014/main" val="263791591"/>
                    </a:ext>
                  </a:extLst>
                </a:gridCol>
                <a:gridCol w="6037882">
                  <a:extLst>
                    <a:ext uri="{9D8B030D-6E8A-4147-A177-3AD203B41FA5}">
                      <a16:colId xmlns:a16="http://schemas.microsoft.com/office/drawing/2014/main" val="3167284936"/>
                    </a:ext>
                  </a:extLst>
                </a:gridCol>
              </a:tblGrid>
              <a:tr h="70985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ORG Challenges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Justification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2431053500"/>
                  </a:ext>
                </a:extLst>
              </a:tr>
              <a:tr h="3524255">
                <a:tc>
                  <a:txBody>
                    <a:bodyPr/>
                    <a:lstStyle/>
                    <a:p>
                      <a:pPr marL="0" marR="0" lvl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Poor development of aircraft accident and incident investigation structure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285750" lvl="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Priority PQ;  PQ 6.507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Lack of database for incidents and accidents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Lack of mechanism for resolution of safety concerns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Its RASP org challenge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24365154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5901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BE2ED28-4B6C-45B9-9A9D-2BF31DC8E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Prioritising State X Organisational Challenges Cont’d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EA966E7-5934-40B2-8609-A6D0405073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0715380"/>
              </p:ext>
            </p:extLst>
          </p:nvPr>
        </p:nvGraphicFramePr>
        <p:xfrm>
          <a:off x="1294362" y="1847654"/>
          <a:ext cx="9829267" cy="42514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87994">
                  <a:extLst>
                    <a:ext uri="{9D8B030D-6E8A-4147-A177-3AD203B41FA5}">
                      <a16:colId xmlns:a16="http://schemas.microsoft.com/office/drawing/2014/main" val="3590932173"/>
                    </a:ext>
                  </a:extLst>
                </a:gridCol>
                <a:gridCol w="5641273">
                  <a:extLst>
                    <a:ext uri="{9D8B030D-6E8A-4147-A177-3AD203B41FA5}">
                      <a16:colId xmlns:a16="http://schemas.microsoft.com/office/drawing/2014/main" val="1087403202"/>
                    </a:ext>
                  </a:extLst>
                </a:gridCol>
              </a:tblGrid>
              <a:tr h="78010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ORG Challenges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Justification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1371515186"/>
                  </a:ext>
                </a:extLst>
              </a:tr>
              <a:tr h="3471386">
                <a:tc>
                  <a:txBody>
                    <a:bodyPr/>
                    <a:lstStyle/>
                    <a:p>
                      <a:pPr marL="0" marR="0" lvl="0" indent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Inadequate implementation of PBN</a:t>
                      </a:r>
                      <a:endParaRPr lang="en-US" sz="2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State X terrain comprise of mountains and valleys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Foggy conditions hence low visibility operations 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Increased traffic volumes</a:t>
                      </a:r>
                      <a:endParaRPr lang="en-US" sz="2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586840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6340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9426AB2-0F66-4979-A688-2E740A547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Prioritising State X Organisational Challenges Cont’d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06B9E04-6352-434A-90B9-A1FCD9EAE7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1929595"/>
              </p:ext>
            </p:extLst>
          </p:nvPr>
        </p:nvGraphicFramePr>
        <p:xfrm>
          <a:off x="1451579" y="1941922"/>
          <a:ext cx="9936000" cy="40578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33470">
                  <a:extLst>
                    <a:ext uri="{9D8B030D-6E8A-4147-A177-3AD203B41FA5}">
                      <a16:colId xmlns:a16="http://schemas.microsoft.com/office/drawing/2014/main" val="210800969"/>
                    </a:ext>
                  </a:extLst>
                </a:gridCol>
                <a:gridCol w="5702530">
                  <a:extLst>
                    <a:ext uri="{9D8B030D-6E8A-4147-A177-3AD203B41FA5}">
                      <a16:colId xmlns:a16="http://schemas.microsoft.com/office/drawing/2014/main" val="1763013343"/>
                    </a:ext>
                  </a:extLst>
                </a:gridCol>
              </a:tblGrid>
              <a:tr h="61175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ORG Challenges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Justification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797753497"/>
                  </a:ext>
                </a:extLst>
              </a:tr>
              <a:tr h="3413490">
                <a:tc>
                  <a:txBody>
                    <a:bodyPr/>
                    <a:lstStyle/>
                    <a:p>
                      <a:pPr lvl="0"/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Cybersecurity</a:t>
                      </a: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ahoma" panose="020B0604030504040204" pitchFamily="34" charset="0"/>
                        <a:buChar char="-"/>
                        <a:tabLst>
                          <a:tab pos="685800" algn="l"/>
                          <a:tab pos="914400" algn="l"/>
                          <a:tab pos="1143000" algn="l"/>
                          <a:tab pos="13716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Its RASP org challenge hence the State X will be monitoring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 anchor="ctr"/>
                </a:tc>
                <a:extLst>
                  <a:ext uri="{0D108BD9-81ED-4DB2-BD59-A6C34878D82A}">
                    <a16:rowId xmlns:a16="http://schemas.microsoft.com/office/drawing/2014/main" val="3745627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9667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93</TotalTime>
  <Words>264</Words>
  <Application>Microsoft Office PowerPoint</Application>
  <PresentationFormat>Widescreen</PresentationFormat>
  <Paragraphs>52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Corbel</vt:lpstr>
      <vt:lpstr>Symbol</vt:lpstr>
      <vt:lpstr>Tahoma</vt:lpstr>
      <vt:lpstr>Times New Roman</vt:lpstr>
      <vt:lpstr>Parallax</vt:lpstr>
      <vt:lpstr>LIST OF PRIORITIZED NATIONAL SAFETY ISSUES FOR STATE X (ORG CHALLENGES) </vt:lpstr>
      <vt:lpstr>Prioritising State X Organisational Challenges</vt:lpstr>
      <vt:lpstr>Prioritising State X Organisational Challenges Cont’d</vt:lpstr>
      <vt:lpstr>Prioritising State X Organisational Challenges Cont’d</vt:lpstr>
      <vt:lpstr>Prioritising State X Organisational Challenges Cont’d</vt:lpstr>
      <vt:lpstr>Prioritising State X Organisational Challenges Cont’d</vt:lpstr>
      <vt:lpstr>Prioritising State X Organisational Challenges Cont’d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LIST OF PRIORITIZED NATIONAL SAFETY ISSUES FOR STATE X (ORG CHALLENGES)</dc:title>
  <dc:creator>hp1</dc:creator>
  <cp:lastModifiedBy>hp1</cp:lastModifiedBy>
  <cp:revision>10</cp:revision>
  <dcterms:created xsi:type="dcterms:W3CDTF">2024-05-29T07:48:05Z</dcterms:created>
  <dcterms:modified xsi:type="dcterms:W3CDTF">2024-05-29T09:37:30Z</dcterms:modified>
</cp:coreProperties>
</file>