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48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632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54771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471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817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8725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8294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3614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5657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538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4424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794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5075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846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573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124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5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AC7D781-B03D-40C0-B6C2-AC983DD68FA9}" type="datetimeFigureOut">
              <a:rPr lang="en-US" smtClean="0"/>
              <a:t>5/28/2024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321EAA2-0B40-4BEF-955F-96AFDEB37C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80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75FC2-67F3-4C5F-BBF2-1E2EEE59D0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b="1" dirty="0"/>
              <a:t>PRESENTATION ON NHRCS FOR STATE X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39DBE1-FA44-4666-8643-A565B7DBD9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Presented by Uganda</a:t>
            </a:r>
          </a:p>
        </p:txBody>
      </p:sp>
    </p:spTree>
    <p:extLst>
      <p:ext uri="{BB962C8B-B14F-4D97-AF65-F5344CB8AC3E}">
        <p14:creationId xmlns:p14="http://schemas.microsoft.com/office/powerpoint/2010/main" val="827172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0F227-DD7A-484C-97DE-D26A46B01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64746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/>
              <a:t>List of National hazards and safety deficiencies of State 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C43A9-07D1-4ECC-A176-3DD30266D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614" y="2601797"/>
            <a:ext cx="10515600" cy="3575165"/>
          </a:xfrm>
        </p:spPr>
        <p:txBody>
          <a:bodyPr>
            <a:normAutofit fontScale="47500" lnSpcReduction="20000"/>
          </a:bodyPr>
          <a:lstStyle/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Midair collision</a:t>
            </a:r>
          </a:p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Abnormal runway contact</a:t>
            </a:r>
          </a:p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Turbulence</a:t>
            </a:r>
          </a:p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Runway excursion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027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459E1-9C06-438F-A125-72EC33530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List of National hazards and safety deficiencies of State X Cont’d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EBDA77-56C7-40E7-9AFF-EC6B37ECD3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Runway incursion</a:t>
            </a:r>
          </a:p>
          <a:p>
            <a:pPr marL="0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Unstable approaches</a:t>
            </a:r>
          </a:p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System component failures</a:t>
            </a:r>
          </a:p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Flight control malfunction</a:t>
            </a:r>
          </a:p>
          <a:p>
            <a:pPr marL="0" marR="0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Loss of separation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317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209E-456F-42B8-B295-67B5E8259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706023"/>
            <a:ext cx="9601196" cy="868253"/>
          </a:xfrm>
        </p:spPr>
        <p:txBody>
          <a:bodyPr>
            <a:normAutofit fontScale="90000"/>
          </a:bodyPr>
          <a:lstStyle/>
          <a:p>
            <a:br>
              <a:rPr lang="en-CA" sz="3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3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List Of Prioritized National Safety Issues -OPS Safety Risks-</a:t>
            </a:r>
            <a:r>
              <a:rPr lang="en-US" sz="3100" b="1" dirty="0">
                <a:effectLst/>
              </a:rPr>
              <a:t> ‘N-HRCs.’</a:t>
            </a: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CA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40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95123E4-F2DF-41B8-9698-4177B27D4B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696245"/>
              </p:ext>
            </p:extLst>
          </p:nvPr>
        </p:nvGraphicFramePr>
        <p:xfrm>
          <a:off x="904973" y="1416001"/>
          <a:ext cx="9991625" cy="53440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9183">
                  <a:extLst>
                    <a:ext uri="{9D8B030D-6E8A-4147-A177-3AD203B41FA5}">
                      <a16:colId xmlns:a16="http://schemas.microsoft.com/office/drawing/2014/main" val="378100456"/>
                    </a:ext>
                  </a:extLst>
                </a:gridCol>
                <a:gridCol w="8832442">
                  <a:extLst>
                    <a:ext uri="{9D8B030D-6E8A-4147-A177-3AD203B41FA5}">
                      <a16:colId xmlns:a16="http://schemas.microsoft.com/office/drawing/2014/main" val="3910561563"/>
                    </a:ext>
                  </a:extLst>
                </a:gridCol>
              </a:tblGrid>
              <a:tr h="4971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N-HRCs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Justification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6952688"/>
                  </a:ext>
                </a:extLst>
              </a:tr>
              <a:tr h="1790548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MAC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2400" dirty="0">
                          <a:effectLst/>
                        </a:rPr>
                        <a:t>Has a high fatality risk </a:t>
                      </a:r>
                    </a:p>
                    <a:p>
                      <a:pPr lvl="0"/>
                      <a:r>
                        <a:rPr lang="en-US" sz="2400" dirty="0">
                          <a:effectLst/>
                        </a:rPr>
                        <a:t>(</a:t>
                      </a:r>
                      <a:r>
                        <a:rPr lang="en-C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Air proximity issues, 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C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Collision Avoidance System (TCAS) /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C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Airborne Collision Avoidance System (ACAS) alerts, and 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Loss of separation between aircraft in flight.</a:t>
                      </a:r>
                      <a:r>
                        <a:rPr lang="en-US" sz="2400" dirty="0">
                          <a:effectLst/>
                        </a:rPr>
                        <a:t>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3997283"/>
                  </a:ext>
                </a:extLst>
              </a:tr>
              <a:tr h="783786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ARC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It resulted in the highest number of accidents in that category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7022987"/>
                  </a:ext>
                </a:extLst>
              </a:tr>
              <a:tr h="113629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RE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The five-year rolling average is high (2 excursion)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It’s linked with categories with highest level of fin 5 </a:t>
                      </a:r>
                      <a:r>
                        <a:rPr lang="en-US" sz="2400" dirty="0" err="1">
                          <a:effectLst/>
                        </a:rPr>
                        <a:t>yearsatalities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5886561"/>
                  </a:ext>
                </a:extLst>
              </a:tr>
              <a:tr h="113629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RI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The five-year rolling average is high (3 runway incursions)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It’s linked with categories with highest level of fatalities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3057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5007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48688-240E-4B07-8F3A-2B651179D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8157"/>
            <a:ext cx="10515600" cy="1011958"/>
          </a:xfrm>
        </p:spPr>
        <p:txBody>
          <a:bodyPr>
            <a:normAutofit fontScale="90000"/>
          </a:bodyPr>
          <a:lstStyle/>
          <a:p>
            <a:br>
              <a:rPr lang="en-CA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List of Prioritized National Safety Issues -OPS Safety Risks ‘</a:t>
            </a:r>
            <a:r>
              <a:rPr lang="en-GB" sz="3600" b="1" dirty="0">
                <a:effectLst/>
              </a:rPr>
              <a:t>Other National OPS Safety Risks’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CA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,)</a:t>
            </a:r>
            <a:endParaRPr lang="en-US" sz="36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59387DA-E289-4431-BA8A-0E7EC93A36F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5307552"/>
              </p:ext>
            </p:extLst>
          </p:nvPr>
        </p:nvGraphicFramePr>
        <p:xfrm>
          <a:off x="970961" y="1791092"/>
          <a:ext cx="9756742" cy="44458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17956">
                  <a:extLst>
                    <a:ext uri="{9D8B030D-6E8A-4147-A177-3AD203B41FA5}">
                      <a16:colId xmlns:a16="http://schemas.microsoft.com/office/drawing/2014/main" val="2368068544"/>
                    </a:ext>
                  </a:extLst>
                </a:gridCol>
                <a:gridCol w="6638786">
                  <a:extLst>
                    <a:ext uri="{9D8B030D-6E8A-4147-A177-3AD203B41FA5}">
                      <a16:colId xmlns:a16="http://schemas.microsoft.com/office/drawing/2014/main" val="1663539859"/>
                    </a:ext>
                  </a:extLst>
                </a:gridCol>
              </a:tblGrid>
              <a:tr h="102809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Other National OPS Safety Risks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Justification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1496457746"/>
                  </a:ext>
                </a:extLst>
              </a:tr>
              <a:tr h="60885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TURB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Increase in encounters leading to injuries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85584960"/>
                  </a:ext>
                </a:extLst>
              </a:tr>
              <a:tr h="60885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>
                          <a:effectLst/>
                        </a:rPr>
                        <a:t>Unstable approaches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Contributes to runway excursion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214858457"/>
                  </a:ext>
                </a:extLst>
              </a:tr>
              <a:tr h="608858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System component</a:t>
                      </a:r>
                    </a:p>
                    <a:p>
                      <a:pPr marL="0" marR="0" algn="just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endParaRPr lang="en-GB" sz="2400" dirty="0">
                        <a:effectLst/>
                      </a:endParaRPr>
                    </a:p>
                    <a:p>
                      <a:pPr marL="0" marR="0" algn="just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 failures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Increase in occurrences and surveillance reports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542658641"/>
                  </a:ext>
                </a:extLst>
              </a:tr>
              <a:tr h="60885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>
                          <a:effectLst/>
                        </a:rPr>
                        <a:t>CFIT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Globally high fatality rate.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1984798601"/>
                  </a:ext>
                </a:extLst>
              </a:tr>
              <a:tr h="60885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>
                          <a:effectLst/>
                        </a:rPr>
                        <a:t>LOC-I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Globally high fatality rate.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1029133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00798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62</TotalTime>
  <Words>221</Words>
  <Application>Microsoft Office PowerPoint</Application>
  <PresentationFormat>Widescreen</PresentationFormat>
  <Paragraphs>45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Garamond</vt:lpstr>
      <vt:lpstr>Times New Roman</vt:lpstr>
      <vt:lpstr>Organic</vt:lpstr>
      <vt:lpstr>PRESENTATION ON NHRCS FOR STATE X</vt:lpstr>
      <vt:lpstr>List of National hazards and safety deficiencies of State X</vt:lpstr>
      <vt:lpstr>List of National hazards and safety deficiencies of State X Cont’d</vt:lpstr>
      <vt:lpstr> List Of Prioritized National Safety Issues -OPS Safety Risks- ‘N-HRCs.’  </vt:lpstr>
      <vt:lpstr> List of Prioritized National Safety Issues -OPS Safety Risks ‘Other National OPS Safety Risks’ ,)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on NHRCs for State X</dc:title>
  <dc:creator>hp1</dc:creator>
  <cp:lastModifiedBy>hp1</cp:lastModifiedBy>
  <cp:revision>11</cp:revision>
  <dcterms:created xsi:type="dcterms:W3CDTF">2024-05-28T12:44:12Z</dcterms:created>
  <dcterms:modified xsi:type="dcterms:W3CDTF">2024-05-28T13:46:51Z</dcterms:modified>
</cp:coreProperties>
</file>