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73" r:id="rId5"/>
    <p:sldId id="326" r:id="rId6"/>
    <p:sldId id="327" r:id="rId7"/>
    <p:sldId id="359" r:id="rId8"/>
    <p:sldId id="361" r:id="rId9"/>
    <p:sldId id="363" r:id="rId10"/>
    <p:sldId id="364" r:id="rId11"/>
    <p:sldId id="365" r:id="rId12"/>
    <p:sldId id="366" r:id="rId13"/>
    <p:sldId id="367" r:id="rId14"/>
    <p:sldId id="368" r:id="rId15"/>
    <p:sldId id="369" r:id="rId16"/>
    <p:sldId id="370" r:id="rId17"/>
    <p:sldId id="371" r:id="rId18"/>
    <p:sldId id="374" r:id="rId19"/>
    <p:sldId id="372" r:id="rId20"/>
    <p:sldId id="262"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075"/>
    <a:srgbClr val="CC8004"/>
    <a:srgbClr val="0054A4"/>
    <a:srgbClr val="279DD9"/>
    <a:srgbClr val="F37021"/>
    <a:srgbClr val="A74233"/>
    <a:srgbClr val="5A6870"/>
    <a:srgbClr val="7B0052"/>
    <a:srgbClr val="006EB7"/>
    <a:srgbClr val="A2C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96" y="372"/>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E77B4-B930-47E0-9E41-8FE6EEB49F0A}" type="datetimeFigureOut">
              <a:rPr lang="fr-FR" smtClean="0"/>
              <a:t>26/04/2018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615E8-63E0-4A75-9041-193C2335351A}" type="slidenum">
              <a:rPr lang="fr-FR" smtClean="0"/>
              <a:t>‹#›</a:t>
            </a:fld>
            <a:endParaRPr lang="fr-FR"/>
          </a:p>
        </p:txBody>
      </p:sp>
    </p:spTree>
    <p:extLst>
      <p:ext uri="{BB962C8B-B14F-4D97-AF65-F5344CB8AC3E}">
        <p14:creationId xmlns:p14="http://schemas.microsoft.com/office/powerpoint/2010/main" val="3556924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A15C1-472C-4C07-8335-8E12178B81A5}" type="slidenum">
              <a:rPr lang="en-GB" smtClean="0"/>
              <a:t>1</a:t>
            </a:fld>
            <a:endParaRPr lang="en-GB"/>
          </a:p>
        </p:txBody>
      </p:sp>
    </p:spTree>
    <p:extLst>
      <p:ext uri="{BB962C8B-B14F-4D97-AF65-F5344CB8AC3E}">
        <p14:creationId xmlns:p14="http://schemas.microsoft.com/office/powerpoint/2010/main" val="206269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consultation with member States, we have</a:t>
            </a:r>
            <a:r>
              <a:rPr lang="en-US" baseline="0" dirty="0" smtClean="0"/>
              <a:t> ascertained the following challenges when implementing the current areas of priority of the GANP:</a:t>
            </a:r>
          </a:p>
          <a:p>
            <a:pPr defTabSz="897102">
              <a:defRPr/>
            </a:pPr>
            <a:endParaRPr lang="en-US" dirty="0" smtClean="0"/>
          </a:p>
          <a:p>
            <a:pPr defTabSz="897102">
              <a:defRPr/>
            </a:pPr>
            <a:r>
              <a:rPr lang="en-US" dirty="0" smtClean="0"/>
              <a:t>It is</a:t>
            </a:r>
            <a:r>
              <a:rPr lang="en-US" baseline="0" dirty="0" smtClean="0"/>
              <a:t> </a:t>
            </a:r>
            <a:r>
              <a:rPr lang="en-US" dirty="0" smtClean="0"/>
              <a:t>challenging for some States to make the best allocation</a:t>
            </a:r>
            <a:r>
              <a:rPr lang="en-US" baseline="0" dirty="0" smtClean="0"/>
              <a:t> and use of the available resources when they do not know their needs. The lack of need analysis and national air navigation planning or strategy drive States to invest in systems that they do not need to solve problems that they do not have. Not all the States have the same implementation needs, some of them are facing problems with capacity, others with efficiency or interoperability. In addition, there is not one unique best solution for States with the same problem, due to the different operational scenarios. Resources are always limited and States that know what they need and the challenges they are facing, are reticent to invest in specific implementation solutions that might not solve their problems. </a:t>
            </a:r>
          </a:p>
          <a:p>
            <a:endParaRPr lang="en-US" dirty="0" smtClean="0"/>
          </a:p>
          <a:p>
            <a:r>
              <a:rPr lang="en-US" baseline="0" dirty="0" smtClean="0"/>
              <a:t>Secretariat is also facing some challenges for improved understanding:</a:t>
            </a:r>
          </a:p>
          <a:p>
            <a:endParaRPr lang="en-US" dirty="0" smtClean="0"/>
          </a:p>
          <a:p>
            <a:r>
              <a:rPr lang="en-US" dirty="0" smtClean="0"/>
              <a:t>ICAO needs a campaign to improve the common understanding of the ASBU framework and the method to be followed</a:t>
            </a:r>
            <a:r>
              <a:rPr lang="en-US" baseline="0" dirty="0" smtClean="0"/>
              <a:t> </a:t>
            </a:r>
            <a:r>
              <a:rPr lang="en-US" dirty="0" smtClean="0"/>
              <a:t>for the proper</a:t>
            </a:r>
            <a:r>
              <a:rPr lang="en-US" baseline="0" dirty="0" smtClean="0"/>
              <a:t> utilization of the ASBU framework based on needs analysis and identification of optimum solutions. Due to the different States needs, this method should be based on a need analysis and optimum solution identification to improve the overall performance of the air navigation system making the best of the resources available. </a:t>
            </a:r>
          </a:p>
          <a:p>
            <a:r>
              <a:rPr lang="en-US" dirty="0" smtClean="0"/>
              <a:t>A mechanism is needed to assist the States</a:t>
            </a:r>
            <a:r>
              <a:rPr lang="en-US" baseline="0" dirty="0" smtClean="0"/>
              <a:t> in the definition of national air navigation planning strategies within the national development umbrella to ensure the necessary investments in the air navigation system to cope with challenges such as the increase in traffic, the increase in the number and type of airspace users in a safe, secure and sustainable manner</a:t>
            </a:r>
            <a:r>
              <a:rPr lang="en-US" dirty="0" smtClean="0"/>
              <a:t>.</a:t>
            </a:r>
            <a:r>
              <a:rPr lang="en-US" baseline="0" dirty="0" smtClean="0"/>
              <a:t> The focus should be in the final performance expected from the system. As well as in the GASP, there is a need for greater emphasis on implementation support, by way of tools, subject matter expertise sharing and workshops.</a:t>
            </a:r>
            <a:endParaRPr lang="en-GB"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EC5A15C1-472C-4C07-8335-8E12178B81A5}" type="slidenum">
              <a:rPr lang="en-GB" smtClean="0"/>
              <a:t>15</a:t>
            </a:fld>
            <a:endParaRPr lang="en-GB"/>
          </a:p>
        </p:txBody>
      </p:sp>
    </p:spTree>
    <p:extLst>
      <p:ext uri="{BB962C8B-B14F-4D97-AF65-F5344CB8AC3E}">
        <p14:creationId xmlns:p14="http://schemas.microsoft.com/office/powerpoint/2010/main" val="1236451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a:xfrm>
            <a:off x="3124200" y="4948014"/>
            <a:ext cx="2895600" cy="273844"/>
          </a:xfrm>
        </p:spPr>
        <p:txBody>
          <a:bodyPr/>
          <a:lstStyle/>
          <a:p>
            <a:endParaRPr lang="en-CA"/>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39799"/>
            <a:ext cx="9217023" cy="4152900"/>
          </a:xfrm>
          <a:prstGeom prst="rect">
            <a:avLst/>
          </a:prstGeom>
        </p:spPr>
      </p:pic>
    </p:spTree>
    <p:extLst>
      <p:ext uri="{BB962C8B-B14F-4D97-AF65-F5344CB8AC3E}">
        <p14:creationId xmlns:p14="http://schemas.microsoft.com/office/powerpoint/2010/main" val="23313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21053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3877812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76746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 y="1599883"/>
            <a:ext cx="9142286" cy="3291223"/>
          </a:xfrm>
          <a:prstGeom prst="rect">
            <a:avLst/>
          </a:prstGeom>
        </p:spPr>
      </p:pic>
    </p:spTree>
    <p:extLst>
      <p:ext uri="{BB962C8B-B14F-4D97-AF65-F5344CB8AC3E}">
        <p14:creationId xmlns:p14="http://schemas.microsoft.com/office/powerpoint/2010/main" val="130384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356"/>
            <a:ext cx="9144000" cy="4176465"/>
          </a:xfrm>
          <a:prstGeom prst="rect">
            <a:avLst/>
          </a:prstGeom>
        </p:spPr>
      </p:pic>
    </p:spTree>
    <p:extLst>
      <p:ext uri="{BB962C8B-B14F-4D97-AF65-F5344CB8AC3E}">
        <p14:creationId xmlns:p14="http://schemas.microsoft.com/office/powerpoint/2010/main" val="3387783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9654"/>
            <a:ext cx="9144000" cy="3810000"/>
          </a:xfrm>
          <a:prstGeom prst="rect">
            <a:avLst/>
          </a:prstGeom>
        </p:spPr>
      </p:pic>
    </p:spTree>
    <p:extLst>
      <p:ext uri="{BB962C8B-B14F-4D97-AF65-F5344CB8AC3E}">
        <p14:creationId xmlns:p14="http://schemas.microsoft.com/office/powerpoint/2010/main" val="2720376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3CCFB2-92B4-465A-974C-2B5A599BCF7D}" type="datetime3">
              <a:rPr lang="en-CA" smtClean="0"/>
              <a:t>26 April 2018</a:t>
            </a:fld>
            <a:endParaRPr lang="en-CA" dirty="0"/>
          </a:p>
        </p:txBody>
      </p:sp>
      <p:sp>
        <p:nvSpPr>
          <p:cNvPr id="4" name="Footer Placeholder 3"/>
          <p:cNvSpPr>
            <a:spLocks noGrp="1"/>
          </p:cNvSpPr>
          <p:nvPr>
            <p:ph type="ftr" sz="quarter" idx="11"/>
          </p:nvPr>
        </p:nvSpPr>
        <p:spPr/>
        <p:txBody>
          <a:bodyPr/>
          <a:lstStyle/>
          <a:p>
            <a:r>
              <a:rPr lang="en-US" smtClean="0"/>
              <a:t>Footer</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2984"/>
            <a:ext cx="9144000" cy="4152900"/>
          </a:xfrm>
          <a:prstGeom prst="rect">
            <a:avLst/>
          </a:prstGeom>
        </p:spPr>
      </p:pic>
      <p:sp>
        <p:nvSpPr>
          <p:cNvPr id="7" name="Title 1"/>
          <p:cNvSpPr>
            <a:spLocks noGrp="1"/>
          </p:cNvSpPr>
          <p:nvPr>
            <p:ph type="ctrTitle"/>
          </p:nvPr>
        </p:nvSpPr>
        <p:spPr>
          <a:xfrm>
            <a:off x="395536" y="1203607"/>
            <a:ext cx="5182344" cy="1102519"/>
          </a:xfrm>
          <a:prstGeom prst="rect">
            <a:avLst/>
          </a:prstGeom>
        </p:spPr>
        <p:txBody>
          <a:bodyPr lIns="91422" tIns="45711" rIns="91422" bIns="45711"/>
          <a:lstStyle/>
          <a:p>
            <a:endParaRPr lang="en-CA" sz="3200" dirty="0">
              <a:solidFill>
                <a:schemeClr val="bg1"/>
              </a:solidFill>
            </a:endParaRPr>
          </a:p>
        </p:txBody>
      </p:sp>
      <p:sp>
        <p:nvSpPr>
          <p:cNvPr id="8" name="Subtitle 2"/>
          <p:cNvSpPr>
            <a:spLocks noGrp="1"/>
          </p:cNvSpPr>
          <p:nvPr>
            <p:ph type="subTitle" idx="1"/>
          </p:nvPr>
        </p:nvSpPr>
        <p:spPr>
          <a:xfrm>
            <a:off x="395536" y="2499742"/>
            <a:ext cx="5184576" cy="936104"/>
          </a:xfrm>
        </p:spPr>
        <p:txBody>
          <a:bodyPr>
            <a:normAutofit/>
          </a:bodyPr>
          <a:lstStyle>
            <a:lvl1pPr marL="0" indent="0" algn="ctr">
              <a:buNone/>
              <a:defRPr/>
            </a:lvl1pPr>
          </a:lstStyle>
          <a:p>
            <a:endParaRPr lang="en-CA" sz="2400" dirty="0">
              <a:solidFill>
                <a:schemeClr val="accent1"/>
              </a:solidFill>
            </a:endParaRPr>
          </a:p>
        </p:txBody>
      </p:sp>
    </p:spTree>
    <p:extLst>
      <p:ext uri="{BB962C8B-B14F-4D97-AF65-F5344CB8AC3E}">
        <p14:creationId xmlns:p14="http://schemas.microsoft.com/office/powerpoint/2010/main" val="311733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t>2018-04-26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t>2018-04-26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2018-04-26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2018-04-26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3" y="-1"/>
            <a:ext cx="9143972" cy="981072"/>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2018-04-26</a:t>
            </a:fld>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t>Footer</a:t>
            </a:r>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7" r:id="rId8"/>
    <p:sldLayoutId id="2147483658" r:id="rId9"/>
    <p:sldLayoutId id="2147483659" r:id="rId10"/>
    <p:sldLayoutId id="2147483660" r:id="rId11"/>
    <p:sldLayoutId id="2147483666" r:id="rId12"/>
    <p:sldLayoutId id="2147483661" r:id="rId13"/>
    <p:sldLayoutId id="2147483663" r:id="rId14"/>
    <p:sldLayoutId id="2147483664" r:id="rId15"/>
    <p:sldLayoutId id="2147483665" r:id="rId16"/>
    <p:sldLayoutId id="2147483667" r:id="rId17"/>
    <p:sldLayoutId id="2147483668"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53548" y="993620"/>
            <a:ext cx="8566924" cy="1741488"/>
          </a:xfrm>
          <a:prstGeom prst="rect">
            <a:avLst/>
          </a:prstGeom>
        </p:spPr>
        <p:txBody>
          <a:bodyPr lIns="91422" tIns="45711" rIns="91422" bIns="45711"/>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255430" algn="l"/>
              </a:tabLst>
              <a:defRPr/>
            </a:pPr>
            <a:r>
              <a:rPr lang="en-US" sz="3600" b="1" cap="all" spc="-20" dirty="0" smtClean="0">
                <a:solidFill>
                  <a:schemeClr val="bg1"/>
                </a:solidFill>
                <a:effectLst>
                  <a:outerShdw blurRad="38100" dist="38100" dir="2700000" algn="tl">
                    <a:srgbClr val="000000">
                      <a:alpha val="43137"/>
                    </a:srgbClr>
                  </a:outerShdw>
                </a:effectLst>
                <a:latin typeface="Arial Black" panose="020B0A04020102020204" pitchFamily="34" charset="0"/>
              </a:rPr>
              <a:t>TERMS OF REFERENCE</a:t>
            </a:r>
            <a:endParaRPr lang="en-US" sz="3600" b="1" cap="all" spc="-2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Rectangle 2"/>
          <p:cNvSpPr txBox="1">
            <a:spLocks noChangeArrowheads="1"/>
          </p:cNvSpPr>
          <p:nvPr/>
        </p:nvSpPr>
        <p:spPr>
          <a:xfrm>
            <a:off x="5076056" y="3993046"/>
            <a:ext cx="3911824" cy="810952"/>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tabLst>
                <a:tab pos="1255713" algn="l"/>
              </a:tabLst>
              <a:defRPr/>
            </a:pPr>
            <a:r>
              <a:rPr lang="en-US" sz="1200" b="1" spc="-20" dirty="0" smtClean="0">
                <a:solidFill>
                  <a:schemeClr val="accent6"/>
                </a:solidFill>
              </a:rPr>
              <a:t>Regional Workshop on African ANSP Peer Review </a:t>
            </a:r>
            <a:r>
              <a:rPr lang="en-US" sz="1200" b="1" spc="-20" dirty="0" err="1" smtClean="0">
                <a:solidFill>
                  <a:schemeClr val="accent6"/>
                </a:solidFill>
              </a:rPr>
              <a:t>Programme</a:t>
            </a:r>
            <a:r>
              <a:rPr lang="en-US" sz="1200" b="1" spc="-20" dirty="0" smtClean="0">
                <a:solidFill>
                  <a:schemeClr val="accent6"/>
                </a:solidFill>
              </a:rPr>
              <a:t> Manual</a:t>
            </a:r>
          </a:p>
          <a:p>
            <a:pPr algn="r">
              <a:tabLst>
                <a:tab pos="1255713" algn="l"/>
              </a:tabLst>
              <a:defRPr/>
            </a:pPr>
            <a:r>
              <a:rPr lang="en-US" sz="1200" i="1" spc="-20" dirty="0" smtClean="0">
                <a:solidFill>
                  <a:schemeClr val="accent6"/>
                </a:solidFill>
              </a:rPr>
              <a:t>25-27 April 2018, Grand Bassam, Cote d’Ivoire</a:t>
            </a:r>
            <a:endParaRPr lang="en-US" sz="1200" i="1" spc="-20" dirty="0">
              <a:solidFill>
                <a:schemeClr val="accent6"/>
              </a:solidFill>
            </a:endParaRPr>
          </a:p>
        </p:txBody>
      </p:sp>
      <p:sp>
        <p:nvSpPr>
          <p:cNvPr id="2" name="Date Placeholder 1"/>
          <p:cNvSpPr>
            <a:spLocks noGrp="1"/>
          </p:cNvSpPr>
          <p:nvPr>
            <p:ph type="dt" sz="half" idx="10"/>
          </p:nvPr>
        </p:nvSpPr>
        <p:spPr/>
        <p:txBody>
          <a:bodyPr/>
          <a:lstStyle/>
          <a:p>
            <a:fld id="{22174688-C405-44EC-B8FB-CFEA0AE14BC0}" type="datetime3">
              <a:rPr lang="en-CA" smtClean="0"/>
              <a:t>26 April 2018</a:t>
            </a:fld>
            <a:endParaRPr lang="en-CA" dirty="0"/>
          </a:p>
        </p:txBody>
      </p:sp>
      <p:sp>
        <p:nvSpPr>
          <p:cNvPr id="3" name="Slide Number Placeholder 2"/>
          <p:cNvSpPr>
            <a:spLocks noGrp="1"/>
          </p:cNvSpPr>
          <p:nvPr>
            <p:ph type="sldNum" sz="quarter" idx="12"/>
          </p:nvPr>
        </p:nvSpPr>
        <p:spPr/>
        <p:txBody>
          <a:bodyPr/>
          <a:lstStyle/>
          <a:p>
            <a:fld id="{3FF909EE-2C65-48BC-95E5-26F3591A45A6}" type="slidenum">
              <a:rPr lang="en-CA" smtClean="0"/>
              <a:pPr/>
              <a:t>1</a:t>
            </a:fld>
            <a:endParaRPr lang="en-CA" dirty="0"/>
          </a:p>
        </p:txBody>
      </p:sp>
      <p:sp>
        <p:nvSpPr>
          <p:cNvPr id="6" name="Subtitle 1"/>
          <p:cNvSpPr>
            <a:spLocks/>
          </p:cNvSpPr>
          <p:nvPr/>
        </p:nvSpPr>
        <p:spPr bwMode="auto">
          <a:xfrm>
            <a:off x="323528" y="3867894"/>
            <a:ext cx="4248472" cy="936104"/>
          </a:xfrm>
          <a:prstGeom prst="rect">
            <a:avLst/>
          </a:prstGeom>
          <a:noFill/>
          <a:ln w="9525">
            <a:noFill/>
            <a:miter lim="800000"/>
            <a:headEnd/>
            <a:tailEnd/>
          </a:ln>
        </p:spPr>
        <p:txBody>
          <a:bodyPr/>
          <a:lstStyle/>
          <a:p>
            <a:pPr>
              <a:buFont typeface="Arial" charset="0"/>
              <a:buNone/>
            </a:pPr>
            <a:r>
              <a:rPr lang="en-GB" sz="3200" b="1" dirty="0" smtClean="0">
                <a:solidFill>
                  <a:schemeClr val="accent1"/>
                </a:solidFill>
                <a:effectLst>
                  <a:glow rad="63500">
                    <a:schemeClr val="bg1">
                      <a:alpha val="40000"/>
                    </a:schemeClr>
                  </a:glow>
                </a:effectLst>
                <a:cs typeface="Arial" charset="0"/>
              </a:rPr>
              <a:t>Prosper Zo’o Minto’o</a:t>
            </a:r>
          </a:p>
          <a:p>
            <a:pPr>
              <a:buFont typeface="Arial" charset="0"/>
              <a:buNone/>
            </a:pPr>
            <a:r>
              <a:rPr lang="en-GB" sz="1200" dirty="0" smtClean="0">
                <a:solidFill>
                  <a:schemeClr val="accent6"/>
                </a:solidFill>
                <a:effectLst>
                  <a:glow rad="63500">
                    <a:schemeClr val="bg1">
                      <a:alpha val="40000"/>
                    </a:schemeClr>
                  </a:glow>
                </a:effectLst>
                <a:cs typeface="Arial" charset="0"/>
              </a:rPr>
              <a:t>Deputy Regional Director</a:t>
            </a:r>
            <a:r>
              <a:rPr lang="en-GB" sz="1200" dirty="0">
                <a:solidFill>
                  <a:schemeClr val="accent6"/>
                </a:solidFill>
                <a:effectLst>
                  <a:glow rad="63500">
                    <a:schemeClr val="bg1">
                      <a:alpha val="40000"/>
                    </a:schemeClr>
                  </a:glow>
                </a:effectLst>
                <a:cs typeface="Arial" charset="0"/>
              </a:rPr>
              <a:t>, </a:t>
            </a:r>
            <a:r>
              <a:rPr lang="en-GB" sz="1200" dirty="0" smtClean="0">
                <a:solidFill>
                  <a:schemeClr val="accent6"/>
                </a:solidFill>
                <a:effectLst>
                  <a:glow rad="63500">
                    <a:schemeClr val="bg1">
                      <a:alpha val="40000"/>
                    </a:schemeClr>
                  </a:glow>
                </a:effectLst>
                <a:cs typeface="Arial" charset="0"/>
              </a:rPr>
              <a:t>Western and Central Africa</a:t>
            </a:r>
            <a:r>
              <a:rPr lang="en-GB" sz="1200" dirty="0">
                <a:solidFill>
                  <a:schemeClr val="accent6"/>
                </a:solidFill>
                <a:effectLst>
                  <a:glow rad="63500">
                    <a:schemeClr val="bg1">
                      <a:alpha val="40000"/>
                    </a:schemeClr>
                  </a:glow>
                </a:effectLst>
                <a:cs typeface="Arial" charset="0"/>
              </a:rPr>
              <a:t/>
            </a:r>
            <a:br>
              <a:rPr lang="en-GB" sz="1200" dirty="0">
                <a:solidFill>
                  <a:schemeClr val="accent6"/>
                </a:solidFill>
                <a:effectLst>
                  <a:glow rad="63500">
                    <a:schemeClr val="bg1">
                      <a:alpha val="40000"/>
                    </a:schemeClr>
                  </a:glow>
                </a:effectLst>
                <a:cs typeface="Arial" charset="0"/>
              </a:rPr>
            </a:br>
            <a:r>
              <a:rPr lang="en-GB" sz="1200" dirty="0">
                <a:solidFill>
                  <a:schemeClr val="accent6"/>
                </a:solidFill>
                <a:effectLst>
                  <a:glow rad="63500">
                    <a:schemeClr val="bg1">
                      <a:alpha val="40000"/>
                    </a:schemeClr>
                  </a:glow>
                </a:effectLst>
                <a:cs typeface="Arial" charset="0"/>
              </a:rPr>
              <a:t>International Civil Aviation Organization (ICAO)</a:t>
            </a:r>
          </a:p>
          <a:p>
            <a:pPr>
              <a:buFont typeface="Arial" charset="0"/>
              <a:buNone/>
            </a:pPr>
            <a:endParaRPr lang="en-GB" b="1" dirty="0">
              <a:solidFill>
                <a:schemeClr val="accent1"/>
              </a:solidFill>
              <a:effectLst>
                <a:glow rad="63500">
                  <a:schemeClr val="bg1">
                    <a:alpha val="40000"/>
                  </a:schemeClr>
                </a:glow>
              </a:effectLst>
              <a:cs typeface="Arial" charset="0"/>
            </a:endParaRPr>
          </a:p>
        </p:txBody>
      </p:sp>
      <p:sp>
        <p:nvSpPr>
          <p:cNvPr id="8" name="TextBox 7"/>
          <p:cNvSpPr txBox="1"/>
          <p:nvPr/>
        </p:nvSpPr>
        <p:spPr>
          <a:xfrm>
            <a:off x="-253516" y="2440397"/>
            <a:ext cx="5688632" cy="769441"/>
          </a:xfrm>
          <a:prstGeom prst="rect">
            <a:avLst/>
          </a:prstGeom>
          <a:noFill/>
        </p:spPr>
        <p:txBody>
          <a:bodyPr wrap="square" rtlCol="0">
            <a:spAutoFit/>
          </a:bodyPr>
          <a:lstStyle/>
          <a:p>
            <a:pPr algn="ctr"/>
            <a:r>
              <a:rPr lang="en-US" sz="4400" dirty="0" smtClean="0">
                <a:solidFill>
                  <a:srgbClr val="FF0000"/>
                </a:solidFill>
              </a:rPr>
              <a:t>Module 1</a:t>
            </a:r>
            <a:endParaRPr lang="en-US" sz="4400" dirty="0">
              <a:solidFill>
                <a:srgbClr val="FF0000"/>
              </a:solidFill>
            </a:endParaRPr>
          </a:p>
        </p:txBody>
      </p:sp>
    </p:spTree>
    <p:extLst>
      <p:ext uri="{BB962C8B-B14F-4D97-AF65-F5344CB8AC3E}">
        <p14:creationId xmlns:p14="http://schemas.microsoft.com/office/powerpoint/2010/main" val="184812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Capacity Building </a:t>
            </a:r>
            <a:r>
              <a:rPr lang="en-US" sz="2800" dirty="0"/>
              <a:t/>
            </a:r>
            <a:br>
              <a:rPr lang="en-US" sz="2800" dirty="0"/>
            </a:br>
            <a:endParaRPr lang="en-US" sz="2800" dirty="0"/>
          </a:p>
        </p:txBody>
      </p:sp>
      <p:sp>
        <p:nvSpPr>
          <p:cNvPr id="3" name="Content Placeholder 2"/>
          <p:cNvSpPr>
            <a:spLocks noGrp="1"/>
          </p:cNvSpPr>
          <p:nvPr>
            <p:ph idx="1"/>
          </p:nvPr>
        </p:nvSpPr>
        <p:spPr/>
        <p:txBody>
          <a:bodyPr>
            <a:normAutofit/>
          </a:bodyPr>
          <a:lstStyle/>
          <a:p>
            <a:r>
              <a:rPr lang="en-GB" sz="2000" dirty="0" smtClean="0"/>
              <a:t>A </a:t>
            </a:r>
            <a:r>
              <a:rPr lang="en-GB" sz="2000" dirty="0"/>
              <a:t>training program for ASQA audits can be developed in order to build or strengthen capacity within ANSPs. </a:t>
            </a:r>
            <a:endParaRPr lang="en-US" sz="2000" dirty="0"/>
          </a:p>
          <a:p>
            <a:pPr marL="0" indent="0">
              <a:buNone/>
            </a:pPr>
            <a:endParaRPr lang="en-US" sz="2000" dirty="0"/>
          </a:p>
        </p:txBody>
      </p:sp>
    </p:spTree>
    <p:extLst>
      <p:ext uri="{BB962C8B-B14F-4D97-AF65-F5344CB8AC3E}">
        <p14:creationId xmlns:p14="http://schemas.microsoft.com/office/powerpoint/2010/main" val="3119640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Evaluation of the system </a:t>
            </a:r>
            <a:r>
              <a:rPr lang="en-US" sz="2800" dirty="0"/>
              <a:t/>
            </a:r>
            <a:br>
              <a:rPr lang="en-US" sz="2800" dirty="0"/>
            </a:br>
            <a:endParaRPr lang="en-US" sz="2800" dirty="0"/>
          </a:p>
        </p:txBody>
      </p:sp>
      <p:sp>
        <p:nvSpPr>
          <p:cNvPr id="3" name="Content Placeholder 2"/>
          <p:cNvSpPr>
            <a:spLocks noGrp="1"/>
          </p:cNvSpPr>
          <p:nvPr>
            <p:ph idx="1"/>
          </p:nvPr>
        </p:nvSpPr>
        <p:spPr/>
        <p:txBody>
          <a:bodyPr>
            <a:normAutofit/>
          </a:bodyPr>
          <a:lstStyle/>
          <a:p>
            <a:r>
              <a:rPr lang="en-GB" sz="2000" dirty="0" smtClean="0"/>
              <a:t>An </a:t>
            </a:r>
            <a:r>
              <a:rPr lang="en-GB" sz="2000" dirty="0"/>
              <a:t>assessment of the mechanism will be conducted annually in order to correct the imperfections and improve the results. </a:t>
            </a:r>
            <a:endParaRPr lang="en-US" sz="2000" dirty="0"/>
          </a:p>
          <a:p>
            <a:endParaRPr lang="en-US" sz="2000" dirty="0"/>
          </a:p>
        </p:txBody>
      </p:sp>
    </p:spTree>
    <p:extLst>
      <p:ext uri="{BB962C8B-B14F-4D97-AF65-F5344CB8AC3E}">
        <p14:creationId xmlns:p14="http://schemas.microsoft.com/office/powerpoint/2010/main" val="2625726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Benefits </a:t>
            </a:r>
            <a:r>
              <a:rPr lang="en-US" sz="2800" dirty="0"/>
              <a:t/>
            </a:r>
            <a:br>
              <a:rPr lang="en-US" sz="2800" dirty="0"/>
            </a:br>
            <a:endParaRPr lang="en-US" sz="2800" dirty="0"/>
          </a:p>
        </p:txBody>
      </p:sp>
      <p:sp>
        <p:nvSpPr>
          <p:cNvPr id="3" name="Content Placeholder 2"/>
          <p:cNvSpPr>
            <a:spLocks noGrp="1"/>
          </p:cNvSpPr>
          <p:nvPr>
            <p:ph idx="1"/>
          </p:nvPr>
        </p:nvSpPr>
        <p:spPr>
          <a:xfrm>
            <a:off x="457200" y="1491630"/>
            <a:ext cx="8229600" cy="3156999"/>
          </a:xfrm>
        </p:spPr>
        <p:txBody>
          <a:bodyPr>
            <a:noAutofit/>
          </a:bodyPr>
          <a:lstStyle/>
          <a:p>
            <a:pPr lvl="0"/>
            <a:r>
              <a:rPr lang="en-GB" sz="2000" dirty="0" smtClean="0"/>
              <a:t>Pooling </a:t>
            </a:r>
            <a:r>
              <a:rPr lang="en-GB" sz="2000" dirty="0"/>
              <a:t>of internal monitoring capabilities and cost reduction; </a:t>
            </a:r>
            <a:endParaRPr lang="en-US" sz="2000" dirty="0"/>
          </a:p>
          <a:p>
            <a:pPr lvl="0"/>
            <a:r>
              <a:rPr lang="en-GB" sz="2000" dirty="0"/>
              <a:t>Sustainability of the results of the </a:t>
            </a:r>
            <a:r>
              <a:rPr lang="en-GB" sz="2000" dirty="0" smtClean="0"/>
              <a:t>review due </a:t>
            </a:r>
            <a:r>
              <a:rPr lang="en-GB" sz="2000" dirty="0"/>
              <a:t>to the independence of the system;</a:t>
            </a:r>
            <a:endParaRPr lang="en-US" sz="2000" dirty="0"/>
          </a:p>
          <a:p>
            <a:pPr lvl="0"/>
            <a:r>
              <a:rPr lang="en-GB" sz="2000" dirty="0"/>
              <a:t>Effective preparation of ANSPs in the process towards safety oversight/certification </a:t>
            </a:r>
            <a:r>
              <a:rPr lang="en-GB" sz="2000" dirty="0" smtClean="0"/>
              <a:t>(as applicable) by </a:t>
            </a:r>
            <a:r>
              <a:rPr lang="en-GB" sz="2000" dirty="0"/>
              <a:t>Civil Aviation Authorities; </a:t>
            </a:r>
            <a:endParaRPr lang="en-US" sz="2000" dirty="0"/>
          </a:p>
          <a:p>
            <a:pPr lvl="0"/>
            <a:r>
              <a:rPr lang="en-GB" sz="2000" dirty="0"/>
              <a:t>Assurance on the continuous improvement of the safety and quality of air navigation services in the AFI region; </a:t>
            </a:r>
            <a:endParaRPr lang="en-US" sz="2000" dirty="0"/>
          </a:p>
          <a:p>
            <a:pPr lvl="0"/>
            <a:r>
              <a:rPr lang="en-GB" sz="2000" dirty="0"/>
              <a:t>Assurance of a minimum level of safety oversight of ANSPs in States where the National Authorities face some difficulties (no ANSP left behind in the oversight process). </a:t>
            </a:r>
            <a:endParaRPr lang="en-US" sz="2000" dirty="0"/>
          </a:p>
          <a:p>
            <a:endParaRPr lang="en-US" sz="2000" dirty="0"/>
          </a:p>
        </p:txBody>
      </p:sp>
    </p:spTree>
    <p:extLst>
      <p:ext uri="{BB962C8B-B14F-4D97-AF65-F5344CB8AC3E}">
        <p14:creationId xmlns:p14="http://schemas.microsoft.com/office/powerpoint/2010/main" val="1704388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504056"/>
          </a:xfrm>
        </p:spPr>
        <p:txBody>
          <a:bodyPr/>
          <a:lstStyle/>
          <a:p>
            <a:r>
              <a:rPr lang="en-GB" sz="2800" b="1" dirty="0" smtClean="0"/>
              <a:t>Qualifications of Peer Review Team Member</a:t>
            </a:r>
            <a:r>
              <a:rPr lang="en-US" sz="2800" b="1" dirty="0" smtClean="0"/>
              <a:t/>
            </a:r>
            <a:br>
              <a:rPr lang="en-US" sz="2800" b="1" dirty="0" smtClean="0"/>
            </a:br>
            <a:endParaRPr lang="en-US" sz="2800" b="1" dirty="0"/>
          </a:p>
        </p:txBody>
      </p:sp>
      <p:sp>
        <p:nvSpPr>
          <p:cNvPr id="3" name="Content Placeholder 2"/>
          <p:cNvSpPr>
            <a:spLocks noGrp="1"/>
          </p:cNvSpPr>
          <p:nvPr>
            <p:ph idx="1"/>
          </p:nvPr>
        </p:nvSpPr>
        <p:spPr>
          <a:xfrm>
            <a:off x="457200" y="1563638"/>
            <a:ext cx="8435280" cy="3229007"/>
          </a:xfrm>
        </p:spPr>
        <p:txBody>
          <a:bodyPr>
            <a:noAutofit/>
          </a:bodyPr>
          <a:lstStyle/>
          <a:p>
            <a:pPr marL="0" indent="0">
              <a:buNone/>
            </a:pPr>
            <a:r>
              <a:rPr lang="en-US" sz="2000" b="1" dirty="0" smtClean="0"/>
              <a:t>Essential</a:t>
            </a:r>
          </a:p>
          <a:p>
            <a:pPr marL="0" indent="0">
              <a:buNone/>
            </a:pPr>
            <a:endParaRPr lang="en-US" sz="2000" b="1" dirty="0" smtClean="0"/>
          </a:p>
          <a:p>
            <a:r>
              <a:rPr lang="en-GB" sz="2000" dirty="0" smtClean="0"/>
              <a:t>a</a:t>
            </a:r>
            <a:r>
              <a:rPr lang="en-GB" sz="2000" dirty="0"/>
              <a:t>) University degree, preferably in an aviation-related technical discipline or equivalent qualifications and experience; </a:t>
            </a:r>
            <a:endParaRPr lang="en-GB" sz="2000" dirty="0" smtClean="0"/>
          </a:p>
          <a:p>
            <a:pPr marL="0" indent="0">
              <a:buNone/>
            </a:pPr>
            <a:endParaRPr lang="en-US" sz="2000" dirty="0"/>
          </a:p>
          <a:p>
            <a:r>
              <a:rPr lang="en-GB" sz="2000" dirty="0"/>
              <a:t>b) Minimum </a:t>
            </a:r>
            <a:r>
              <a:rPr lang="en-GB" sz="2000" dirty="0" smtClean="0"/>
              <a:t>five </a:t>
            </a:r>
            <a:r>
              <a:rPr lang="en-GB" sz="2000" dirty="0"/>
              <a:t>years’ experience working with an </a:t>
            </a:r>
            <a:r>
              <a:rPr lang="en-GB" sz="2000" dirty="0" smtClean="0"/>
              <a:t>ANSP, </a:t>
            </a:r>
            <a:r>
              <a:rPr lang="en-GB" sz="2000" dirty="0"/>
              <a:t>as an engineer, an </a:t>
            </a:r>
            <a:r>
              <a:rPr lang="en-GB" sz="2000" dirty="0" smtClean="0"/>
              <a:t>ATCO, ATSEP, </a:t>
            </a:r>
            <a:r>
              <a:rPr lang="en-GB" sz="2000" dirty="0"/>
              <a:t>an inspector, auditor in any one of the following </a:t>
            </a:r>
            <a:r>
              <a:rPr lang="en-GB" sz="2000" dirty="0" smtClean="0"/>
              <a:t>ANS </a:t>
            </a:r>
            <a:r>
              <a:rPr lang="en-GB" sz="2000" dirty="0"/>
              <a:t>audit areas: </a:t>
            </a:r>
            <a:r>
              <a:rPr lang="en-GB" sz="2000" dirty="0" smtClean="0"/>
              <a:t>ATM, MET, AIM, CNS, SAR and SMS</a:t>
            </a:r>
            <a:endParaRPr lang="en-US" sz="2000" dirty="0"/>
          </a:p>
        </p:txBody>
      </p:sp>
    </p:spTree>
    <p:extLst>
      <p:ext uri="{BB962C8B-B14F-4D97-AF65-F5344CB8AC3E}">
        <p14:creationId xmlns:p14="http://schemas.microsoft.com/office/powerpoint/2010/main" val="2506982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5646"/>
            <a:ext cx="8229600" cy="3156999"/>
          </a:xfrm>
        </p:spPr>
        <p:txBody>
          <a:bodyPr>
            <a:normAutofit/>
          </a:bodyPr>
          <a:lstStyle/>
          <a:p>
            <a:pPr marL="0" indent="0" algn="just">
              <a:buNone/>
            </a:pPr>
            <a:r>
              <a:rPr lang="en-GB" sz="2000" b="1" dirty="0" smtClean="0"/>
              <a:t>Essential</a:t>
            </a:r>
          </a:p>
          <a:p>
            <a:pPr marL="0" indent="0" algn="just">
              <a:buNone/>
            </a:pPr>
            <a:endParaRPr lang="en-GB" sz="2000" b="1" dirty="0" smtClean="0"/>
          </a:p>
          <a:p>
            <a:pPr algn="just"/>
            <a:r>
              <a:rPr lang="en-GB" sz="2000" dirty="0" smtClean="0"/>
              <a:t>c</a:t>
            </a:r>
            <a:r>
              <a:rPr lang="en-GB" sz="2000" dirty="0"/>
              <a:t>) Working knowledge of the Convention on International Civil Aviation (Doc 7300), the adoption and implementation of </a:t>
            </a:r>
            <a:r>
              <a:rPr lang="en-GB" sz="2000" dirty="0" smtClean="0"/>
              <a:t>SARPs, </a:t>
            </a:r>
            <a:r>
              <a:rPr lang="en-GB" sz="2000" dirty="0"/>
              <a:t>and of related ICAO documentation and guidance material </a:t>
            </a:r>
            <a:r>
              <a:rPr lang="en-GB" sz="2000" dirty="0" smtClean="0"/>
              <a:t>pertaining </a:t>
            </a:r>
            <a:r>
              <a:rPr lang="en-GB" sz="2000" dirty="0"/>
              <a:t>to ANS; </a:t>
            </a:r>
            <a:endParaRPr lang="en-US" sz="2000" dirty="0"/>
          </a:p>
          <a:p>
            <a:pPr algn="just"/>
            <a:r>
              <a:rPr lang="en-GB" sz="2000" dirty="0"/>
              <a:t>d) Working knowledge of States safety oversight systems and responsibilities of national, regional and supranational safety oversight organizations. </a:t>
            </a:r>
            <a:endParaRPr lang="en-US" sz="2000" dirty="0"/>
          </a:p>
          <a:p>
            <a:pPr marL="0" indent="0" algn="just">
              <a:buNone/>
            </a:pPr>
            <a:endParaRPr lang="en-US" sz="2000" dirty="0"/>
          </a:p>
        </p:txBody>
      </p:sp>
      <p:sp>
        <p:nvSpPr>
          <p:cNvPr id="4" name="Title 1"/>
          <p:cNvSpPr>
            <a:spLocks noGrp="1"/>
          </p:cNvSpPr>
          <p:nvPr>
            <p:ph type="title"/>
          </p:nvPr>
        </p:nvSpPr>
        <p:spPr>
          <a:xfrm>
            <a:off x="457200" y="987574"/>
            <a:ext cx="8229600" cy="504056"/>
          </a:xfrm>
        </p:spPr>
        <p:txBody>
          <a:bodyPr/>
          <a:lstStyle/>
          <a:p>
            <a:r>
              <a:rPr lang="en-GB" sz="2800" b="1" dirty="0" smtClean="0"/>
              <a:t>Qualifications of Peer Review Team Member</a:t>
            </a:r>
            <a:r>
              <a:rPr lang="en-US" sz="2800" b="1" dirty="0" smtClean="0"/>
              <a:t/>
            </a:r>
            <a:br>
              <a:rPr lang="en-US" sz="2800" b="1" dirty="0" smtClean="0"/>
            </a:br>
            <a:r>
              <a:rPr lang="en-US" sz="2800" b="1" dirty="0" smtClean="0"/>
              <a:t/>
            </a:r>
            <a:br>
              <a:rPr lang="en-US" sz="2800" b="1" dirty="0" smtClean="0"/>
            </a:br>
            <a:endParaRPr lang="en-US" sz="2800" b="1" dirty="0"/>
          </a:p>
        </p:txBody>
      </p:sp>
    </p:spTree>
    <p:extLst>
      <p:ext uri="{BB962C8B-B14F-4D97-AF65-F5344CB8AC3E}">
        <p14:creationId xmlns:p14="http://schemas.microsoft.com/office/powerpoint/2010/main" val="1519089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sz="3200" b="1" dirty="0"/>
              <a:t>Main Challenges</a:t>
            </a:r>
          </a:p>
        </p:txBody>
      </p:sp>
      <p:sp>
        <p:nvSpPr>
          <p:cNvPr id="5" name="Content Placeholder 4"/>
          <p:cNvSpPr>
            <a:spLocks noGrp="1"/>
          </p:cNvSpPr>
          <p:nvPr>
            <p:ph idx="1"/>
          </p:nvPr>
        </p:nvSpPr>
        <p:spPr/>
        <p:txBody>
          <a:bodyPr>
            <a:noAutofit/>
          </a:bodyPr>
          <a:lstStyle/>
          <a:p>
            <a:r>
              <a:rPr lang="en-US" sz="2000" b="1" dirty="0"/>
              <a:t>Member States</a:t>
            </a:r>
            <a:r>
              <a:rPr lang="en-US" sz="2000" b="1" dirty="0" smtClean="0"/>
              <a:t>:</a:t>
            </a:r>
            <a:endParaRPr lang="en-US" sz="2000" b="1" dirty="0" smtClean="0">
              <a:solidFill>
                <a:schemeClr val="accent6">
                  <a:lumMod val="50000"/>
                </a:schemeClr>
              </a:solidFill>
            </a:endParaRPr>
          </a:p>
          <a:p>
            <a:pPr lvl="1"/>
            <a:r>
              <a:rPr lang="en-US" sz="1600" dirty="0" smtClean="0">
                <a:solidFill>
                  <a:schemeClr val="accent6"/>
                </a:solidFill>
              </a:rPr>
              <a:t>Need </a:t>
            </a:r>
            <a:r>
              <a:rPr lang="en-US" sz="1600" dirty="0">
                <a:solidFill>
                  <a:schemeClr val="accent6"/>
                </a:solidFill>
              </a:rPr>
              <a:t>for national, regional and global </a:t>
            </a:r>
            <a:r>
              <a:rPr lang="en-US" sz="1600" b="1" dirty="0">
                <a:solidFill>
                  <a:schemeClr val="accent6"/>
                </a:solidFill>
              </a:rPr>
              <a:t>air</a:t>
            </a:r>
            <a:r>
              <a:rPr lang="en-US" sz="1600" dirty="0">
                <a:solidFill>
                  <a:schemeClr val="accent6"/>
                </a:solidFill>
              </a:rPr>
              <a:t> </a:t>
            </a:r>
            <a:r>
              <a:rPr lang="en-US" sz="1600" b="1" dirty="0">
                <a:solidFill>
                  <a:schemeClr val="accent6"/>
                </a:solidFill>
              </a:rPr>
              <a:t>navigation planning alignment</a:t>
            </a:r>
          </a:p>
          <a:p>
            <a:pPr lvl="1"/>
            <a:r>
              <a:rPr lang="en-US" sz="1600" dirty="0">
                <a:solidFill>
                  <a:schemeClr val="accent6"/>
                </a:solidFill>
              </a:rPr>
              <a:t>Not same </a:t>
            </a:r>
            <a:r>
              <a:rPr lang="en-US" sz="1600" b="1" dirty="0">
                <a:solidFill>
                  <a:schemeClr val="accent6"/>
                </a:solidFill>
              </a:rPr>
              <a:t>implementation needs</a:t>
            </a:r>
          </a:p>
          <a:p>
            <a:pPr lvl="1">
              <a:spcAft>
                <a:spcPts val="1200"/>
              </a:spcAft>
            </a:pPr>
            <a:r>
              <a:rPr lang="en-US" sz="1600" dirty="0" smtClean="0">
                <a:solidFill>
                  <a:schemeClr val="accent6"/>
                </a:solidFill>
              </a:rPr>
              <a:t>Optimize </a:t>
            </a:r>
            <a:r>
              <a:rPr lang="en-US" sz="1600" b="1" dirty="0">
                <a:solidFill>
                  <a:schemeClr val="accent6"/>
                </a:solidFill>
              </a:rPr>
              <a:t>allocation and use of resources </a:t>
            </a:r>
            <a:r>
              <a:rPr lang="en-US" sz="1600" dirty="0">
                <a:solidFill>
                  <a:schemeClr val="accent6"/>
                </a:solidFill>
              </a:rPr>
              <a:t>for air </a:t>
            </a:r>
            <a:r>
              <a:rPr lang="en-US" sz="1600" dirty="0" smtClean="0">
                <a:solidFill>
                  <a:schemeClr val="accent6"/>
                </a:solidFill>
              </a:rPr>
              <a:t>navigation</a:t>
            </a:r>
            <a:endParaRPr lang="en-US" sz="1600" dirty="0"/>
          </a:p>
          <a:p>
            <a:r>
              <a:rPr lang="en-US" sz="2000" b="1" dirty="0"/>
              <a:t>Secretariat:</a:t>
            </a:r>
          </a:p>
          <a:p>
            <a:pPr lvl="1"/>
            <a:r>
              <a:rPr lang="en-US" sz="1600" dirty="0">
                <a:solidFill>
                  <a:schemeClr val="accent6"/>
                </a:solidFill>
              </a:rPr>
              <a:t>Need </a:t>
            </a:r>
            <a:r>
              <a:rPr lang="en-US" sz="1600" dirty="0" smtClean="0">
                <a:solidFill>
                  <a:schemeClr val="accent6"/>
                </a:solidFill>
              </a:rPr>
              <a:t>to improve the </a:t>
            </a:r>
            <a:r>
              <a:rPr lang="en-US" sz="1600" b="1" dirty="0" smtClean="0">
                <a:solidFill>
                  <a:schemeClr val="accent6"/>
                </a:solidFill>
              </a:rPr>
              <a:t>communication with different stakeholders to better explain the  purpose</a:t>
            </a:r>
            <a:r>
              <a:rPr lang="en-US" sz="1600" dirty="0" smtClean="0">
                <a:solidFill>
                  <a:schemeClr val="accent6"/>
                </a:solidFill>
              </a:rPr>
              <a:t> of the ASBU framework</a:t>
            </a:r>
            <a:endParaRPr lang="en-US" sz="1600" dirty="0">
              <a:solidFill>
                <a:schemeClr val="accent6"/>
              </a:solidFill>
            </a:endParaRPr>
          </a:p>
          <a:p>
            <a:pPr lvl="1"/>
            <a:r>
              <a:rPr lang="en-US" sz="1600" dirty="0" smtClean="0">
                <a:solidFill>
                  <a:schemeClr val="accent6"/>
                </a:solidFill>
              </a:rPr>
              <a:t>Need to provide better guidance on how stakeholders would benefit if </a:t>
            </a:r>
            <a:r>
              <a:rPr lang="en-US" sz="1600" b="1" dirty="0" smtClean="0">
                <a:solidFill>
                  <a:schemeClr val="accent6"/>
                </a:solidFill>
              </a:rPr>
              <a:t>focused on performance</a:t>
            </a:r>
            <a:endParaRPr lang="en-US" sz="1600" b="1" dirty="0">
              <a:solidFill>
                <a:schemeClr val="accent6"/>
              </a:solidFill>
            </a:endParaRPr>
          </a:p>
        </p:txBody>
      </p:sp>
    </p:spTree>
    <p:extLst>
      <p:ext uri="{BB962C8B-B14F-4D97-AF65-F5344CB8AC3E}">
        <p14:creationId xmlns:p14="http://schemas.microsoft.com/office/powerpoint/2010/main" val="128575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GB" b="1" dirty="0" smtClean="0"/>
              <a:t>Desirable</a:t>
            </a:r>
          </a:p>
          <a:p>
            <a:pPr marL="0" indent="0">
              <a:buNone/>
            </a:pPr>
            <a:endParaRPr lang="en-GB" dirty="0" smtClean="0"/>
          </a:p>
          <a:p>
            <a:pPr marL="0" indent="0">
              <a:buNone/>
            </a:pPr>
            <a:r>
              <a:rPr lang="en-GB" dirty="0" smtClean="0"/>
              <a:t>a</a:t>
            </a:r>
            <a:r>
              <a:rPr lang="en-GB" dirty="0"/>
              <a:t>) Knowledge of ICAO organization, functions and activities</a:t>
            </a:r>
            <a:r>
              <a:rPr lang="en-GB" dirty="0" smtClean="0"/>
              <a:t>;</a:t>
            </a:r>
            <a:endParaRPr lang="en-US" dirty="0"/>
          </a:p>
          <a:p>
            <a:pPr marL="0" indent="0">
              <a:buNone/>
            </a:pPr>
            <a:r>
              <a:rPr lang="en-GB" dirty="0"/>
              <a:t>b) Aviation industry experience with one of the following entities: air operator, aviation training organization, air traffic service provider, aerodrome operator, or aircraft accident and incident investigation authority or similar organizations; </a:t>
            </a:r>
            <a:endParaRPr lang="en-US" dirty="0"/>
          </a:p>
          <a:p>
            <a:pPr marL="0" indent="0">
              <a:buNone/>
            </a:pPr>
            <a:r>
              <a:rPr lang="en-GB" dirty="0"/>
              <a:t>c) Certification as a Quality Management System (QMS) </a:t>
            </a:r>
            <a:r>
              <a:rPr lang="en-GB" dirty="0" smtClean="0"/>
              <a:t>Expert. </a:t>
            </a:r>
            <a:endParaRPr lang="en-US" dirty="0"/>
          </a:p>
        </p:txBody>
      </p:sp>
      <p:sp>
        <p:nvSpPr>
          <p:cNvPr id="4" name="Title 1"/>
          <p:cNvSpPr>
            <a:spLocks noGrp="1"/>
          </p:cNvSpPr>
          <p:nvPr>
            <p:ph type="title"/>
          </p:nvPr>
        </p:nvSpPr>
        <p:spPr/>
        <p:txBody>
          <a:bodyPr/>
          <a:lstStyle/>
          <a:p>
            <a:r>
              <a:rPr lang="en-GB" sz="2800" b="1" dirty="0" smtClean="0"/>
              <a:t>Qualifications of Peer Review Team Member</a:t>
            </a:r>
            <a:r>
              <a:rPr lang="en-US" sz="2800" b="1" dirty="0" smtClean="0"/>
              <a:t/>
            </a:r>
            <a:br>
              <a:rPr lang="en-US" sz="2800" b="1" dirty="0" smtClean="0"/>
            </a:br>
            <a:endParaRPr lang="en-US" sz="2800" b="1" dirty="0"/>
          </a:p>
        </p:txBody>
      </p:sp>
    </p:spTree>
    <p:extLst>
      <p:ext uri="{BB962C8B-B14F-4D97-AF65-F5344CB8AC3E}">
        <p14:creationId xmlns:p14="http://schemas.microsoft.com/office/powerpoint/2010/main" val="33699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188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43558"/>
            <a:ext cx="8229600" cy="648072"/>
          </a:xfrm>
        </p:spPr>
        <p:txBody>
          <a:bodyPr/>
          <a:lstStyle/>
          <a:p>
            <a:pPr lvl="0"/>
            <a:r>
              <a:rPr lang="en-GB" sz="3200" b="1" dirty="0" smtClean="0"/>
              <a:t>Mandate </a:t>
            </a:r>
            <a:r>
              <a:rPr lang="en-US" sz="3200" dirty="0"/>
              <a:t/>
            </a:r>
            <a:br>
              <a:rPr lang="en-US" sz="3200" dirty="0"/>
            </a:br>
            <a:endParaRPr lang="en-US" sz="3200" dirty="0"/>
          </a:p>
        </p:txBody>
      </p:sp>
      <p:sp>
        <p:nvSpPr>
          <p:cNvPr id="3" name="Espace réservé du contenu 2"/>
          <p:cNvSpPr>
            <a:spLocks noGrp="1"/>
          </p:cNvSpPr>
          <p:nvPr>
            <p:ph idx="1"/>
          </p:nvPr>
        </p:nvSpPr>
        <p:spPr>
          <a:xfrm>
            <a:off x="457200" y="1563638"/>
            <a:ext cx="8229600" cy="3229007"/>
          </a:xfrm>
        </p:spPr>
        <p:txBody>
          <a:bodyPr>
            <a:noAutofit/>
          </a:bodyPr>
          <a:lstStyle/>
          <a:p>
            <a:pPr lvl="0"/>
            <a:r>
              <a:rPr lang="en-GB" sz="2000" dirty="0" smtClean="0"/>
              <a:t>The Peer Review </a:t>
            </a:r>
            <a:r>
              <a:rPr lang="en-GB" sz="2000" dirty="0"/>
              <a:t>Initiative </a:t>
            </a:r>
            <a:r>
              <a:rPr lang="en-GB" sz="2000" dirty="0" smtClean="0"/>
              <a:t>was </a:t>
            </a:r>
            <a:r>
              <a:rPr lang="en-GB" sz="2000" dirty="0"/>
              <a:t>created pursuant to the Coordination meeting between African Air Navigation Services Providers organized by ICAO in Montreal, 4 February 2015</a:t>
            </a:r>
            <a:r>
              <a:rPr lang="en-GB" sz="2000" dirty="0" smtClean="0"/>
              <a:t>;</a:t>
            </a:r>
          </a:p>
          <a:p>
            <a:pPr marL="0" lvl="0" indent="0">
              <a:buNone/>
            </a:pPr>
            <a:endParaRPr lang="en-US" sz="2000" dirty="0"/>
          </a:p>
          <a:p>
            <a:pPr lvl="0"/>
            <a:r>
              <a:rPr lang="en-GB" sz="2000" dirty="0"/>
              <a:t>The main objective is to establish a peer review mechanism among and between ANSPs </a:t>
            </a:r>
            <a:r>
              <a:rPr lang="en-GB" sz="2000" dirty="0" smtClean="0"/>
              <a:t>to </a:t>
            </a:r>
            <a:r>
              <a:rPr lang="en-GB" sz="2000" dirty="0"/>
              <a:t>improve the capabilities of the ANSPs and enhance the safety and quality of air navigation services in the AFI region.</a:t>
            </a:r>
            <a:endParaRPr lang="en-US" sz="2000" dirty="0"/>
          </a:p>
        </p:txBody>
      </p:sp>
    </p:spTree>
    <p:extLst>
      <p:ext uri="{BB962C8B-B14F-4D97-AF65-F5344CB8AC3E}">
        <p14:creationId xmlns:p14="http://schemas.microsoft.com/office/powerpoint/2010/main" val="1766823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63638"/>
            <a:ext cx="8229600" cy="3312368"/>
          </a:xfrm>
        </p:spPr>
        <p:txBody>
          <a:bodyPr>
            <a:noAutofit/>
          </a:bodyPr>
          <a:lstStyle/>
          <a:p>
            <a:pPr marL="0" indent="0">
              <a:buNone/>
            </a:pPr>
            <a:r>
              <a:rPr lang="en-GB" sz="2000" dirty="0" smtClean="0"/>
              <a:t>The initiative </a:t>
            </a:r>
            <a:r>
              <a:rPr lang="en-GB" sz="2000" dirty="0"/>
              <a:t>aims </a:t>
            </a:r>
            <a:r>
              <a:rPr lang="en-GB" sz="2000" dirty="0" smtClean="0"/>
              <a:t>at continuously help ANSPs </a:t>
            </a:r>
            <a:r>
              <a:rPr lang="en-GB" sz="2000" dirty="0"/>
              <a:t>improve the safety of air navigation in their areas of responsibility. Its activities will be based on:</a:t>
            </a:r>
            <a:endParaRPr lang="en-US" sz="2000" dirty="0"/>
          </a:p>
          <a:p>
            <a:pPr lvl="1"/>
            <a:r>
              <a:rPr lang="en-GB" sz="2000" dirty="0"/>
              <a:t>cross audits by independent teams of auditors from other ANSPs and other bodies of civil aviation;</a:t>
            </a:r>
            <a:endParaRPr lang="en-US" sz="2000" dirty="0"/>
          </a:p>
          <a:p>
            <a:pPr lvl="1"/>
            <a:r>
              <a:rPr lang="en-GB" sz="2000" dirty="0"/>
              <a:t>sharing of experiences and best practices;</a:t>
            </a:r>
            <a:endParaRPr lang="en-US" sz="2000" dirty="0"/>
          </a:p>
          <a:p>
            <a:pPr lvl="1"/>
            <a:r>
              <a:rPr lang="en-GB" sz="2000" dirty="0"/>
              <a:t>mutual assistance;</a:t>
            </a:r>
            <a:endParaRPr lang="en-US" sz="2000" dirty="0"/>
          </a:p>
          <a:p>
            <a:pPr lvl="1"/>
            <a:r>
              <a:rPr lang="en-GB" sz="2000" dirty="0"/>
              <a:t>data protection.</a:t>
            </a:r>
            <a:endParaRPr lang="en-US" sz="2000" dirty="0"/>
          </a:p>
          <a:p>
            <a:endParaRPr lang="en-US" sz="2000" dirty="0">
              <a:solidFill>
                <a:schemeClr val="tx2"/>
              </a:solidFill>
            </a:endParaRPr>
          </a:p>
          <a:p>
            <a:endParaRPr lang="en-US" sz="2000" dirty="0">
              <a:solidFill>
                <a:schemeClr val="tx2"/>
              </a:solidFill>
            </a:endParaRPr>
          </a:p>
        </p:txBody>
      </p:sp>
      <p:sp>
        <p:nvSpPr>
          <p:cNvPr id="4" name="Titre 1"/>
          <p:cNvSpPr>
            <a:spLocks noGrp="1"/>
          </p:cNvSpPr>
          <p:nvPr>
            <p:ph type="title"/>
          </p:nvPr>
        </p:nvSpPr>
        <p:spPr>
          <a:xfrm>
            <a:off x="457200" y="843558"/>
            <a:ext cx="8229600" cy="648072"/>
          </a:xfrm>
        </p:spPr>
        <p:txBody>
          <a:bodyPr/>
          <a:lstStyle/>
          <a:p>
            <a:r>
              <a:rPr lang="en-GB" sz="3200" b="1" dirty="0" smtClean="0"/>
              <a:t>What </a:t>
            </a:r>
            <a:r>
              <a:rPr lang="en-GB" sz="3200" b="1" dirty="0"/>
              <a:t>is </a:t>
            </a:r>
            <a:r>
              <a:rPr lang="en-GB" sz="3200" b="1" dirty="0" smtClean="0"/>
              <a:t>it </a:t>
            </a:r>
            <a:r>
              <a:rPr lang="en-GB" sz="3200" b="1" dirty="0"/>
              <a:t>all about?</a:t>
            </a:r>
            <a:r>
              <a:rPr lang="en-US" sz="3200" dirty="0"/>
              <a:t/>
            </a:r>
            <a:br>
              <a:rPr lang="en-US" sz="3200" dirty="0"/>
            </a:br>
            <a:r>
              <a:rPr lang="en-GB" sz="3200" dirty="0"/>
              <a:t> </a:t>
            </a:r>
            <a:r>
              <a:rPr lang="en-US" sz="3200" dirty="0"/>
              <a:t/>
            </a:r>
            <a:br>
              <a:rPr lang="en-US" sz="3200" dirty="0"/>
            </a:br>
            <a:r>
              <a:rPr lang="en-US" sz="3200" dirty="0"/>
              <a:t/>
            </a:r>
            <a:br>
              <a:rPr lang="en-US" sz="3200" dirty="0"/>
            </a:br>
            <a:endParaRPr lang="en-US" sz="3200" dirty="0"/>
          </a:p>
        </p:txBody>
      </p:sp>
    </p:spTree>
    <p:extLst>
      <p:ext uri="{BB962C8B-B14F-4D97-AF65-F5344CB8AC3E}">
        <p14:creationId xmlns:p14="http://schemas.microsoft.com/office/powerpoint/2010/main" val="3435843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65805"/>
            <a:ext cx="8229600" cy="857250"/>
          </a:xfrm>
        </p:spPr>
        <p:txBody>
          <a:bodyPr/>
          <a:lstStyle/>
          <a:p>
            <a:r>
              <a:rPr lang="en-US" sz="2800" b="1" dirty="0" smtClean="0"/>
              <a:t>Vision &amp; Mission</a:t>
            </a:r>
            <a:endParaRPr lang="en-US" sz="2800" b="1" dirty="0"/>
          </a:p>
        </p:txBody>
      </p:sp>
      <p:sp>
        <p:nvSpPr>
          <p:cNvPr id="3" name="Content Placeholder 2"/>
          <p:cNvSpPr>
            <a:spLocks noGrp="1"/>
          </p:cNvSpPr>
          <p:nvPr>
            <p:ph sz="half" idx="1"/>
          </p:nvPr>
        </p:nvSpPr>
        <p:spPr>
          <a:xfrm>
            <a:off x="251520" y="1690177"/>
            <a:ext cx="4038600" cy="3077317"/>
          </a:xfrm>
        </p:spPr>
        <p:style>
          <a:lnRef idx="3">
            <a:schemeClr val="lt1"/>
          </a:lnRef>
          <a:fillRef idx="1">
            <a:schemeClr val="accent3"/>
          </a:fillRef>
          <a:effectRef idx="1">
            <a:schemeClr val="accent3"/>
          </a:effectRef>
          <a:fontRef idx="minor">
            <a:schemeClr val="lt1"/>
          </a:fontRef>
        </p:style>
        <p:txBody>
          <a:bodyPr>
            <a:normAutofit/>
          </a:bodyPr>
          <a:lstStyle/>
          <a:p>
            <a:pPr marL="0" indent="0" algn="just">
              <a:buNone/>
            </a:pPr>
            <a:r>
              <a:rPr lang="en-GB" sz="1800" b="1" dirty="0" smtClean="0"/>
              <a:t>Vision</a:t>
            </a:r>
          </a:p>
          <a:p>
            <a:pPr algn="just"/>
            <a:r>
              <a:rPr lang="en-GB" sz="1800" dirty="0" smtClean="0"/>
              <a:t>Define </a:t>
            </a:r>
            <a:r>
              <a:rPr lang="en-GB" sz="1800" dirty="0"/>
              <a:t>a required minimum level of safety and quality of air navigation services and to assist ANSPs to reach that level by a process of continuous improvement.</a:t>
            </a:r>
            <a:endParaRPr lang="en-US" sz="1800" dirty="0"/>
          </a:p>
          <a:p>
            <a:endParaRPr lang="en-US" sz="1800" dirty="0"/>
          </a:p>
        </p:txBody>
      </p:sp>
      <p:sp>
        <p:nvSpPr>
          <p:cNvPr id="4" name="Content Placeholder 3"/>
          <p:cNvSpPr>
            <a:spLocks noGrp="1"/>
          </p:cNvSpPr>
          <p:nvPr>
            <p:ph sz="half" idx="2"/>
          </p:nvPr>
        </p:nvSpPr>
        <p:spPr>
          <a:xfrm>
            <a:off x="4495800" y="1700215"/>
            <a:ext cx="4396680" cy="3067280"/>
          </a:xfrm>
        </p:spPr>
        <p:style>
          <a:lnRef idx="3">
            <a:schemeClr val="lt1"/>
          </a:lnRef>
          <a:fillRef idx="1">
            <a:schemeClr val="dk1"/>
          </a:fillRef>
          <a:effectRef idx="1">
            <a:schemeClr val="dk1"/>
          </a:effectRef>
          <a:fontRef idx="minor">
            <a:schemeClr val="lt1"/>
          </a:fontRef>
        </p:style>
        <p:txBody>
          <a:bodyPr>
            <a:noAutofit/>
          </a:bodyPr>
          <a:lstStyle/>
          <a:p>
            <a:pPr marL="0" indent="0">
              <a:buNone/>
            </a:pPr>
            <a:r>
              <a:rPr lang="en-GB" sz="1800" b="1" dirty="0" smtClean="0"/>
              <a:t>Mission </a:t>
            </a:r>
            <a:endParaRPr lang="en-US" sz="1800" dirty="0"/>
          </a:p>
          <a:p>
            <a:pPr lvl="0"/>
            <a:r>
              <a:rPr lang="en-GB" sz="1800" dirty="0"/>
              <a:t>Conduct cross audits among ANSPs, upon their request; </a:t>
            </a:r>
            <a:endParaRPr lang="en-US" sz="1800" dirty="0"/>
          </a:p>
          <a:p>
            <a:pPr lvl="0"/>
            <a:r>
              <a:rPr lang="en-GB" sz="1800" dirty="0"/>
              <a:t>Issue recommendations leading to the improvement of safety and quality; </a:t>
            </a:r>
            <a:endParaRPr lang="en-US" sz="1800" dirty="0"/>
          </a:p>
          <a:p>
            <a:pPr lvl="0"/>
            <a:r>
              <a:rPr lang="en-GB" sz="1800" dirty="0"/>
              <a:t>Ensure the monitoring of the status of implementation of corrective actions arising from the audits; and </a:t>
            </a:r>
            <a:endParaRPr lang="en-US" sz="1800" dirty="0"/>
          </a:p>
          <a:p>
            <a:pPr lvl="0"/>
            <a:r>
              <a:rPr lang="en-GB" sz="1800" dirty="0"/>
              <a:t>Promote mutual assistance among ANSPs. </a:t>
            </a:r>
            <a:endParaRPr lang="en-US" sz="1800" dirty="0"/>
          </a:p>
          <a:p>
            <a:pPr marL="0" indent="0">
              <a:buNone/>
            </a:pPr>
            <a:endParaRPr lang="en-US" sz="1800" dirty="0"/>
          </a:p>
        </p:txBody>
      </p:sp>
    </p:spTree>
    <p:extLst>
      <p:ext uri="{BB962C8B-B14F-4D97-AF65-F5344CB8AC3E}">
        <p14:creationId xmlns:p14="http://schemas.microsoft.com/office/powerpoint/2010/main" val="987872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550"/>
            <a:ext cx="8229600" cy="504056"/>
          </a:xfrm>
        </p:spPr>
        <p:txBody>
          <a:bodyPr/>
          <a:lstStyle/>
          <a:p>
            <a:r>
              <a:rPr lang="en-GB" sz="2800" b="1" dirty="0" smtClean="0"/>
              <a:t>Objectives </a:t>
            </a:r>
            <a:r>
              <a:rPr lang="en-US" sz="2800" dirty="0"/>
              <a:t/>
            </a:r>
            <a:br>
              <a:rPr lang="en-US" sz="2800" dirty="0"/>
            </a:br>
            <a:endParaRPr lang="en-US" sz="2800" dirty="0"/>
          </a:p>
        </p:txBody>
      </p:sp>
      <p:sp>
        <p:nvSpPr>
          <p:cNvPr id="3" name="Content Placeholder 2"/>
          <p:cNvSpPr>
            <a:spLocks noGrp="1"/>
          </p:cNvSpPr>
          <p:nvPr>
            <p:ph idx="1"/>
          </p:nvPr>
        </p:nvSpPr>
        <p:spPr>
          <a:xfrm>
            <a:off x="251520" y="1419622"/>
            <a:ext cx="8640960" cy="2886968"/>
          </a:xfrm>
        </p:spPr>
        <p:txBody>
          <a:bodyPr>
            <a:noAutofit/>
          </a:bodyPr>
          <a:lstStyle/>
          <a:p>
            <a:pPr lvl="0"/>
            <a:r>
              <a:rPr lang="en-GB" sz="1800" dirty="0" smtClean="0"/>
              <a:t>Establish </a:t>
            </a:r>
            <a:r>
              <a:rPr lang="en-GB" sz="1800" dirty="0"/>
              <a:t>and maintain a uniform level of safety for the AFI region which should at least be equal to the international requirements; </a:t>
            </a:r>
            <a:endParaRPr lang="en-GB" sz="1800" dirty="0" smtClean="0"/>
          </a:p>
          <a:p>
            <a:pPr marL="0" lvl="0" indent="0">
              <a:buNone/>
            </a:pPr>
            <a:endParaRPr lang="en-US" sz="1800" dirty="0"/>
          </a:p>
          <a:p>
            <a:pPr lvl="0"/>
            <a:r>
              <a:rPr lang="en-GB" sz="1800" dirty="0"/>
              <a:t>Assist ANSP members of the initiative to fulfil their obligations stemming from the Chicago Convention, particularly in terms of air navigation services, including: ATS, the design of flight procedures, AIS, mapping, MET, CNS, SAR; and SMS; </a:t>
            </a:r>
            <a:endParaRPr lang="en-GB" sz="1800" dirty="0" smtClean="0"/>
          </a:p>
          <a:p>
            <a:pPr marL="0" lvl="0" indent="0">
              <a:buNone/>
            </a:pPr>
            <a:endParaRPr lang="en-US" sz="1800" dirty="0"/>
          </a:p>
          <a:p>
            <a:pPr lvl="0"/>
            <a:r>
              <a:rPr lang="en-GB" sz="1800" dirty="0"/>
              <a:t>Pooling toolkits, human resources and available training and integrating safety and quality audits within a safety and quality assurance </a:t>
            </a:r>
            <a:r>
              <a:rPr lang="en-GB" sz="1800" dirty="0" smtClean="0"/>
              <a:t>programme </a:t>
            </a:r>
            <a:r>
              <a:rPr lang="en-GB" sz="1800" dirty="0"/>
              <a:t>specific to the ANSPs in order to reduce certification costs. </a:t>
            </a:r>
            <a:endParaRPr lang="en-US" sz="1800" dirty="0"/>
          </a:p>
          <a:p>
            <a:endParaRPr lang="en-US" sz="1800" dirty="0"/>
          </a:p>
        </p:txBody>
      </p:sp>
    </p:spTree>
    <p:extLst>
      <p:ext uri="{BB962C8B-B14F-4D97-AF65-F5344CB8AC3E}">
        <p14:creationId xmlns:p14="http://schemas.microsoft.com/office/powerpoint/2010/main" val="2264027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20839"/>
            <a:ext cx="8229600" cy="482759"/>
          </a:xfrm>
        </p:spPr>
        <p:txBody>
          <a:bodyPr/>
          <a:lstStyle/>
          <a:p>
            <a:r>
              <a:rPr lang="en-US" sz="2800" b="1" dirty="0" smtClean="0"/>
              <a:t>Strategy :</a:t>
            </a:r>
            <a:r>
              <a:rPr lang="en-GB" sz="2800" b="1" dirty="0" smtClean="0"/>
              <a:t> </a:t>
            </a:r>
            <a:r>
              <a:rPr lang="en-GB" sz="2800" b="1" dirty="0"/>
              <a:t>Establish a mechanism of action </a:t>
            </a:r>
            <a:endParaRPr lang="en-US" sz="2800" b="1" dirty="0"/>
          </a:p>
        </p:txBody>
      </p:sp>
      <p:sp>
        <p:nvSpPr>
          <p:cNvPr id="3" name="Content Placeholder 2"/>
          <p:cNvSpPr>
            <a:spLocks noGrp="1"/>
          </p:cNvSpPr>
          <p:nvPr>
            <p:ph idx="1"/>
          </p:nvPr>
        </p:nvSpPr>
        <p:spPr>
          <a:xfrm>
            <a:off x="436078" y="1275606"/>
            <a:ext cx="8229600" cy="2886968"/>
          </a:xfrm>
        </p:spPr>
        <p:txBody>
          <a:bodyPr>
            <a:noAutofit/>
          </a:bodyPr>
          <a:lstStyle/>
          <a:p>
            <a:pPr lvl="0"/>
            <a:r>
              <a:rPr lang="en-GB" sz="1800" dirty="0" smtClean="0"/>
              <a:t>Create a </a:t>
            </a:r>
            <a:r>
              <a:rPr lang="en-GB" sz="1800" dirty="0"/>
              <a:t>coordination team </a:t>
            </a:r>
            <a:r>
              <a:rPr lang="en-GB" sz="1800" dirty="0" smtClean="0"/>
              <a:t>(CT) that </a:t>
            </a:r>
            <a:r>
              <a:rPr lang="en-GB" sz="1800" dirty="0"/>
              <a:t>meets at defined periods of time to organize the implementation of the chosen mechanism. The </a:t>
            </a:r>
            <a:r>
              <a:rPr lang="en-GB" sz="1800" dirty="0" smtClean="0"/>
              <a:t>team is </a:t>
            </a:r>
            <a:r>
              <a:rPr lang="en-GB" sz="1800" dirty="0"/>
              <a:t>composed of executives appointed by the ANSP members; </a:t>
            </a:r>
            <a:endParaRPr lang="en-US" sz="1800" dirty="0"/>
          </a:p>
          <a:p>
            <a:pPr lvl="0"/>
            <a:r>
              <a:rPr lang="en-GB" sz="1800" dirty="0"/>
              <a:t>Draft a frame document (MOU) which specifies the terms of cooperation (modalities of assistance and review by peers); </a:t>
            </a:r>
            <a:endParaRPr lang="en-US" sz="1800" dirty="0"/>
          </a:p>
          <a:p>
            <a:pPr lvl="0"/>
            <a:r>
              <a:rPr lang="en-GB" sz="1800" dirty="0"/>
              <a:t>Define a standardized frame of reference: all ANSPs will have at their disposal a SMS and a SMQ both integrated (or not); </a:t>
            </a:r>
            <a:endParaRPr lang="en-US" sz="1800" dirty="0"/>
          </a:p>
          <a:p>
            <a:pPr lvl="0"/>
            <a:r>
              <a:rPr lang="en-GB" sz="1800" dirty="0"/>
              <a:t>Establish a partnership (MOU) with other organizations (ICAO, RSOO, CAAs, etc.), in order to take advantage of their experts in air navigation field, if necessary; </a:t>
            </a:r>
            <a:endParaRPr lang="en-US" sz="1800" dirty="0"/>
          </a:p>
          <a:p>
            <a:pPr lvl="0"/>
            <a:r>
              <a:rPr lang="en-GB" sz="1800" dirty="0"/>
              <a:t>Identify and establish a database of competent experts in all ANS </a:t>
            </a:r>
            <a:r>
              <a:rPr lang="en-GB" sz="1800" dirty="0" smtClean="0"/>
              <a:t>areas; </a:t>
            </a:r>
            <a:endParaRPr lang="en-US" sz="1800" dirty="0"/>
          </a:p>
          <a:p>
            <a:endParaRPr lang="en-US" sz="1800" dirty="0"/>
          </a:p>
        </p:txBody>
      </p:sp>
    </p:spTree>
    <p:extLst>
      <p:ext uri="{BB962C8B-B14F-4D97-AF65-F5344CB8AC3E}">
        <p14:creationId xmlns:p14="http://schemas.microsoft.com/office/powerpoint/2010/main" val="3736470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9938"/>
            <a:ext cx="8229600" cy="3084991"/>
          </a:xfrm>
        </p:spPr>
        <p:txBody>
          <a:bodyPr>
            <a:noAutofit/>
          </a:bodyPr>
          <a:lstStyle/>
          <a:p>
            <a:pPr lvl="0"/>
            <a:r>
              <a:rPr lang="en-GB" sz="1800" dirty="0"/>
              <a:t>Develop the </a:t>
            </a:r>
            <a:r>
              <a:rPr lang="en-GB" sz="1800" dirty="0" smtClean="0"/>
              <a:t>documentation</a:t>
            </a:r>
            <a:r>
              <a:rPr lang="en-GB" sz="1800" dirty="0"/>
              <a:t>: </a:t>
            </a:r>
            <a:endParaRPr lang="en-US" sz="1800" dirty="0"/>
          </a:p>
          <a:p>
            <a:pPr lvl="1"/>
            <a:r>
              <a:rPr lang="en-GB" sz="1800" dirty="0"/>
              <a:t>A program manual; </a:t>
            </a:r>
            <a:endParaRPr lang="en-US" sz="1800" dirty="0"/>
          </a:p>
          <a:p>
            <a:pPr lvl="1"/>
            <a:r>
              <a:rPr lang="en-GB" sz="1800" dirty="0"/>
              <a:t>A referential </a:t>
            </a:r>
            <a:r>
              <a:rPr lang="en-GB" sz="1800" dirty="0" smtClean="0"/>
              <a:t>for </a:t>
            </a:r>
            <a:r>
              <a:rPr lang="en-GB" sz="1800" dirty="0"/>
              <a:t>standards based on ICAO SARPs, Quality Standards and Best Practices in ANS domain; </a:t>
            </a:r>
            <a:endParaRPr lang="en-US" sz="1800" dirty="0"/>
          </a:p>
          <a:p>
            <a:pPr lvl="1"/>
            <a:r>
              <a:rPr lang="fr-CA" sz="1800" dirty="0"/>
              <a:t>ANS </a:t>
            </a:r>
            <a:r>
              <a:rPr lang="fr-CA" sz="1800" dirty="0" err="1" smtClean="0"/>
              <a:t>Review</a:t>
            </a:r>
            <a:r>
              <a:rPr lang="fr-CA" sz="1800" dirty="0" smtClean="0"/>
              <a:t> </a:t>
            </a:r>
            <a:r>
              <a:rPr lang="fr-CA" sz="1800" dirty="0"/>
              <a:t>Protocol Questionnaires (</a:t>
            </a:r>
            <a:r>
              <a:rPr lang="fr-CA" sz="1800" dirty="0" err="1"/>
              <a:t>PQs</a:t>
            </a:r>
            <a:r>
              <a:rPr lang="fr-CA" sz="1800" dirty="0"/>
              <a:t>); </a:t>
            </a:r>
            <a:endParaRPr lang="en-US" sz="1800" dirty="0"/>
          </a:p>
          <a:p>
            <a:pPr lvl="1"/>
            <a:r>
              <a:rPr lang="en-GB" sz="1800" dirty="0"/>
              <a:t>Checklists of mandatory evaluations; </a:t>
            </a:r>
            <a:endParaRPr lang="en-US" sz="1800" dirty="0"/>
          </a:p>
          <a:p>
            <a:pPr lvl="1"/>
            <a:r>
              <a:rPr lang="en-GB" sz="1800" dirty="0" smtClean="0"/>
              <a:t>A </a:t>
            </a:r>
            <a:r>
              <a:rPr lang="en-GB" sz="1800" dirty="0"/>
              <a:t>Standards of qualification of </a:t>
            </a:r>
            <a:r>
              <a:rPr lang="en-GB" sz="1800" dirty="0" smtClean="0"/>
              <a:t>reviewers</a:t>
            </a:r>
            <a:r>
              <a:rPr lang="en-GB" sz="1800" dirty="0"/>
              <a:t>. </a:t>
            </a:r>
            <a:endParaRPr lang="en-US" sz="1800" dirty="0"/>
          </a:p>
          <a:p>
            <a:pPr lvl="0"/>
            <a:r>
              <a:rPr lang="en-GB" sz="1800" dirty="0"/>
              <a:t>Establish a mechanism of </a:t>
            </a:r>
            <a:r>
              <a:rPr lang="en-GB" sz="1800" dirty="0" smtClean="0"/>
              <a:t>recognition </a:t>
            </a:r>
            <a:r>
              <a:rPr lang="en-GB" sz="1800" dirty="0"/>
              <a:t>of </a:t>
            </a:r>
            <a:r>
              <a:rPr lang="en-GB" sz="1800" dirty="0" smtClean="0"/>
              <a:t>Peer </a:t>
            </a:r>
            <a:r>
              <a:rPr lang="en-GB" sz="1800" dirty="0"/>
              <a:t>Review Team Members </a:t>
            </a:r>
            <a:r>
              <a:rPr lang="en-US" sz="1800" dirty="0" smtClean="0"/>
              <a:t>based on agreed requirements.</a:t>
            </a:r>
            <a:endParaRPr lang="en-US" sz="1800" dirty="0"/>
          </a:p>
          <a:p>
            <a:pPr marL="0" indent="0">
              <a:buNone/>
            </a:pPr>
            <a:endParaRPr lang="en-US" sz="1800" dirty="0"/>
          </a:p>
        </p:txBody>
      </p:sp>
      <p:sp>
        <p:nvSpPr>
          <p:cNvPr id="4" name="Title 1"/>
          <p:cNvSpPr>
            <a:spLocks noGrp="1"/>
          </p:cNvSpPr>
          <p:nvPr>
            <p:ph type="title"/>
          </p:nvPr>
        </p:nvSpPr>
        <p:spPr>
          <a:xfrm>
            <a:off x="457200" y="987574"/>
            <a:ext cx="8229600" cy="576064"/>
          </a:xfrm>
        </p:spPr>
        <p:txBody>
          <a:bodyPr/>
          <a:lstStyle/>
          <a:p>
            <a:r>
              <a:rPr lang="en-US" sz="2800" dirty="0" smtClean="0"/>
              <a:t>Strategy : </a:t>
            </a:r>
            <a:r>
              <a:rPr lang="en-GB" sz="2800" b="1" dirty="0" smtClean="0"/>
              <a:t>Establish </a:t>
            </a:r>
            <a:r>
              <a:rPr lang="en-GB" sz="2800" b="1" dirty="0"/>
              <a:t>a mechanism of action </a:t>
            </a:r>
            <a:endParaRPr lang="en-US" sz="2800" dirty="0"/>
          </a:p>
        </p:txBody>
      </p:sp>
    </p:spTree>
    <p:extLst>
      <p:ext uri="{BB962C8B-B14F-4D97-AF65-F5344CB8AC3E}">
        <p14:creationId xmlns:p14="http://schemas.microsoft.com/office/powerpoint/2010/main" val="836135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Strategy : Conduct of Reviews </a:t>
            </a:r>
            <a:r>
              <a:rPr lang="en-US" sz="2800" b="1" dirty="0"/>
              <a:t/>
            </a:r>
            <a:br>
              <a:rPr lang="en-US" sz="2800" b="1" dirty="0"/>
            </a:br>
            <a:endParaRPr lang="en-US" sz="2800" b="1" dirty="0"/>
          </a:p>
        </p:txBody>
      </p:sp>
      <p:sp>
        <p:nvSpPr>
          <p:cNvPr id="3" name="Content Placeholder 2"/>
          <p:cNvSpPr>
            <a:spLocks noGrp="1"/>
          </p:cNvSpPr>
          <p:nvPr>
            <p:ph idx="1"/>
          </p:nvPr>
        </p:nvSpPr>
        <p:spPr/>
        <p:txBody>
          <a:bodyPr>
            <a:normAutofit fontScale="70000" lnSpcReduction="20000"/>
          </a:bodyPr>
          <a:lstStyle/>
          <a:p>
            <a:pPr lvl="0"/>
            <a:r>
              <a:rPr lang="en-GB" dirty="0" smtClean="0"/>
              <a:t>Reviews </a:t>
            </a:r>
            <a:r>
              <a:rPr lang="en-GB" dirty="0"/>
              <a:t>are carried out by teams of </a:t>
            </a:r>
            <a:r>
              <a:rPr lang="en-GB" dirty="0" smtClean="0"/>
              <a:t>recognized Peer </a:t>
            </a:r>
            <a:r>
              <a:rPr lang="en-GB" dirty="0"/>
              <a:t>Review Team Members. No </a:t>
            </a:r>
            <a:r>
              <a:rPr lang="en-GB" dirty="0" smtClean="0"/>
              <a:t>Reviewer </a:t>
            </a:r>
            <a:r>
              <a:rPr lang="en-GB" dirty="0"/>
              <a:t>can be part of the team mandated to </a:t>
            </a:r>
            <a:r>
              <a:rPr lang="en-GB" dirty="0" smtClean="0"/>
              <a:t>review </a:t>
            </a:r>
            <a:r>
              <a:rPr lang="en-GB" dirty="0"/>
              <a:t>his own organization; </a:t>
            </a:r>
            <a:endParaRPr lang="en-US" dirty="0"/>
          </a:p>
          <a:p>
            <a:pPr lvl="0"/>
            <a:r>
              <a:rPr lang="en-GB" dirty="0"/>
              <a:t>The </a:t>
            </a:r>
            <a:r>
              <a:rPr lang="en-GB" dirty="0" smtClean="0"/>
              <a:t>review </a:t>
            </a:r>
            <a:r>
              <a:rPr lang="en-GB" dirty="0"/>
              <a:t>reports are sent to the concerned ANSP which will develop the corrective/preventive action plans accordingly; </a:t>
            </a:r>
            <a:endParaRPr lang="en-US" dirty="0"/>
          </a:p>
          <a:p>
            <a:pPr lvl="0"/>
            <a:r>
              <a:rPr lang="en-GB" dirty="0"/>
              <a:t>The corrective/preventive action plans are returned to the CT which will conduct a regular assessment of the status of implementation. </a:t>
            </a:r>
            <a:endParaRPr lang="en-US" dirty="0"/>
          </a:p>
          <a:p>
            <a:endParaRPr lang="en-US" dirty="0"/>
          </a:p>
        </p:txBody>
      </p:sp>
    </p:spTree>
    <p:extLst>
      <p:ext uri="{BB962C8B-B14F-4D97-AF65-F5344CB8AC3E}">
        <p14:creationId xmlns:p14="http://schemas.microsoft.com/office/powerpoint/2010/main" val="2897866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824" y="771550"/>
            <a:ext cx="8229600" cy="857250"/>
          </a:xfrm>
        </p:spPr>
        <p:txBody>
          <a:bodyPr/>
          <a:lstStyle/>
          <a:p>
            <a:r>
              <a:rPr lang="en-GB" sz="2800" b="1" dirty="0" smtClean="0"/>
              <a:t>Strategy :</a:t>
            </a:r>
            <a:br>
              <a:rPr lang="en-GB" sz="2800" b="1" dirty="0" smtClean="0"/>
            </a:br>
            <a:r>
              <a:rPr lang="en-GB" sz="2800" b="1" dirty="0" smtClean="0"/>
              <a:t>Organize </a:t>
            </a:r>
            <a:r>
              <a:rPr lang="en-GB" sz="2800" b="1" dirty="0"/>
              <a:t>and conduct follow-up of corrective </a:t>
            </a:r>
            <a:r>
              <a:rPr lang="en-GB" sz="2800" b="1" dirty="0" smtClean="0"/>
              <a:t>actions</a:t>
            </a:r>
            <a:endParaRPr lang="en-US" sz="2800" dirty="0"/>
          </a:p>
        </p:txBody>
      </p:sp>
      <p:sp>
        <p:nvSpPr>
          <p:cNvPr id="3" name="Content Placeholder 2"/>
          <p:cNvSpPr>
            <a:spLocks noGrp="1"/>
          </p:cNvSpPr>
          <p:nvPr>
            <p:ph idx="1"/>
          </p:nvPr>
        </p:nvSpPr>
        <p:spPr>
          <a:xfrm>
            <a:off x="441824" y="1707654"/>
            <a:ext cx="8450655" cy="2886968"/>
          </a:xfrm>
        </p:spPr>
        <p:txBody>
          <a:bodyPr>
            <a:noAutofit/>
          </a:bodyPr>
          <a:lstStyle/>
          <a:p>
            <a:pPr lvl="0"/>
            <a:r>
              <a:rPr lang="en-GB" sz="1800" dirty="0" smtClean="0"/>
              <a:t>The </a:t>
            </a:r>
            <a:r>
              <a:rPr lang="en-GB" sz="1800" dirty="0"/>
              <a:t>CT will conduct, in coordination with the concerned ANSP, a regular assessment of the status of implementation of </a:t>
            </a:r>
            <a:r>
              <a:rPr lang="en-GB" sz="1800" dirty="0" smtClean="0"/>
              <a:t>a CAP</a:t>
            </a:r>
            <a:r>
              <a:rPr lang="en-GB" sz="1800" dirty="0"/>
              <a:t>; </a:t>
            </a:r>
            <a:endParaRPr lang="en-GB" sz="1800" dirty="0" smtClean="0"/>
          </a:p>
          <a:p>
            <a:pPr lvl="0"/>
            <a:endParaRPr lang="en-US" sz="1800" dirty="0"/>
          </a:p>
          <a:p>
            <a:pPr lvl="0"/>
            <a:r>
              <a:rPr lang="en-GB" sz="1800" dirty="0"/>
              <a:t>The CT will develop and update an anonymous database of the findings and opportunities for improvement stemming from the various audits and share them with all ANSPs involved in the initiative, in order to enable them to eventually make corrections to their system and/or adopt the best practices implemented by other ANSPs; </a:t>
            </a:r>
            <a:endParaRPr lang="en-GB" sz="1800" dirty="0" smtClean="0"/>
          </a:p>
          <a:p>
            <a:pPr lvl="0"/>
            <a:r>
              <a:rPr lang="en-GB" sz="1800" dirty="0" smtClean="0"/>
              <a:t>The </a:t>
            </a:r>
            <a:r>
              <a:rPr lang="en-GB" sz="1800" dirty="0"/>
              <a:t>CT will enable ANSPs to have access to a network of Experts in an ANS area who will be able to provide them support in the implementation of their action plan. </a:t>
            </a:r>
            <a:endParaRPr lang="en-US" sz="1800" dirty="0"/>
          </a:p>
          <a:p>
            <a:endParaRPr lang="en-US" sz="1800" dirty="0"/>
          </a:p>
        </p:txBody>
      </p:sp>
    </p:spTree>
    <p:extLst>
      <p:ext uri="{BB962C8B-B14F-4D97-AF65-F5344CB8AC3E}">
        <p14:creationId xmlns:p14="http://schemas.microsoft.com/office/powerpoint/2010/main" val="3937957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5DAC1B849C5248A75D522085A8150D" ma:contentTypeVersion="1" ma:contentTypeDescription="Create a new document." ma:contentTypeScope="" ma:versionID="b654f6bf7eaa89e470a560a41e4d7b5d">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8AE2DF-BBA2-4018-B7DB-4627B6FB9D86}"/>
</file>

<file path=customXml/itemProps2.xml><?xml version="1.0" encoding="utf-8"?>
<ds:datastoreItem xmlns:ds="http://schemas.openxmlformats.org/officeDocument/2006/customXml" ds:itemID="{E383FA3E-891C-4707-AC07-B6A0C8853148}"/>
</file>

<file path=customXml/itemProps3.xml><?xml version="1.0" encoding="utf-8"?>
<ds:datastoreItem xmlns:ds="http://schemas.openxmlformats.org/officeDocument/2006/customXml" ds:itemID="{1D9C13E5-E380-41BE-99FD-664A74BB64EC}"/>
</file>

<file path=docProps/app.xml><?xml version="1.0" encoding="utf-8"?>
<Properties xmlns="http://schemas.openxmlformats.org/officeDocument/2006/extended-properties" xmlns:vt="http://schemas.openxmlformats.org/officeDocument/2006/docPropsVTypes">
  <Template/>
  <TotalTime>1846</TotalTime>
  <Words>1485</Words>
  <Application>Microsoft Office PowerPoint</Application>
  <PresentationFormat>On-screen Show (16:9)</PresentationFormat>
  <Paragraphs>100</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Black</vt:lpstr>
      <vt:lpstr>Calibri</vt:lpstr>
      <vt:lpstr>Office Theme</vt:lpstr>
      <vt:lpstr>PowerPoint Presentation</vt:lpstr>
      <vt:lpstr>Mandate  </vt:lpstr>
      <vt:lpstr>What is it all about?    </vt:lpstr>
      <vt:lpstr>Vision &amp; Mission</vt:lpstr>
      <vt:lpstr>Objectives  </vt:lpstr>
      <vt:lpstr>Strategy : Establish a mechanism of action </vt:lpstr>
      <vt:lpstr>Strategy : Establish a mechanism of action </vt:lpstr>
      <vt:lpstr>Strategy : Conduct of Reviews  </vt:lpstr>
      <vt:lpstr>Strategy : Organize and conduct follow-up of corrective actions</vt:lpstr>
      <vt:lpstr>Capacity Building  </vt:lpstr>
      <vt:lpstr>Evaluation of the system  </vt:lpstr>
      <vt:lpstr>Benefits  </vt:lpstr>
      <vt:lpstr>Qualifications of Peer Review Team Member </vt:lpstr>
      <vt:lpstr>Qualifications of Peer Review Team Member  </vt:lpstr>
      <vt:lpstr>Main Challenges</vt:lpstr>
      <vt:lpstr>Qualifications of Peer Review Team Member </vt:lpstr>
      <vt:lpstr>PowerPoint Presentation</vt:lpstr>
    </vt:vector>
  </TitlesOfParts>
  <Company>I.C.A.O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Zo'o Minto'o, Prosper</cp:lastModifiedBy>
  <cp:revision>309</cp:revision>
  <dcterms:created xsi:type="dcterms:W3CDTF">2013-08-20T15:49:37Z</dcterms:created>
  <dcterms:modified xsi:type="dcterms:W3CDTF">2018-04-26T08:28:41Z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0x010100A85DAC1B849C5248A75D522085A8150D</vt:lpwstr>
  </property>
</Properties>
</file>