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2.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notesSlides/notesSlide8.xml" ContentType="application/vnd.openxmlformats-officedocument.presentationml.notesSlide+xml"/>
  <Override PartName="/ppt/notesSlides/notesSlide4.xml" ContentType="application/vnd.openxmlformats-officedocument.presentationml.notesSlide+xml"/>
  <Override PartName="/ppt/slideMasters/slideMaster1.xml" ContentType="application/vnd.openxmlformats-officedocument.presentationml.slideMaster+xml"/>
  <Override PartName="/ppt/notesSlides/notesSlide3.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5.xml" ContentType="application/vnd.openxmlformats-officedocument.presentationml.notesSlide+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2.xml" ContentType="application/vnd.openxmlformats-officedocument.presentationml.notesSlide+xml"/>
  <Override PartName="/ppt/notesSlides/notesSlide1.xml" ContentType="application/vnd.openxmlformats-officedocument.presentationml.notesSlide+xml"/>
  <Override PartName="/ppt/commentAuthors.xml" ContentType="application/vnd.openxmlformats-officedocument.presentationml.commentAuthors+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56" r:id="rId2"/>
    <p:sldId id="665" r:id="rId3"/>
    <p:sldId id="909" r:id="rId4"/>
    <p:sldId id="910" r:id="rId5"/>
    <p:sldId id="667" r:id="rId6"/>
    <p:sldId id="668" r:id="rId7"/>
    <p:sldId id="669" r:id="rId8"/>
    <p:sldId id="670" r:id="rId9"/>
    <p:sldId id="660" r:id="rId10"/>
    <p:sldId id="661" r:id="rId11"/>
    <p:sldId id="662" r:id="rId12"/>
    <p:sldId id="607" r:id="rId13"/>
  </p:sldIdLst>
  <p:sldSz cx="12192000" cy="6858000"/>
  <p:notesSz cx="7104063" cy="102346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HIVKUMAR akshaya" initials="Sa" lastIdx="1" clrIdx="0">
    <p:extLst>
      <p:ext uri="{19B8F6BF-5375-455C-9EA6-DF929625EA0E}">
        <p15:presenceInfo xmlns:p15="http://schemas.microsoft.com/office/powerpoint/2012/main" userId="SHIVKUMAR akshay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56B1A6"/>
    <a:srgbClr val="569C7C"/>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695" autoAdjust="0"/>
    <p:restoredTop sz="84298" autoAdjust="0"/>
  </p:normalViewPr>
  <p:slideViewPr>
    <p:cSldViewPr>
      <p:cViewPr varScale="1">
        <p:scale>
          <a:sx n="93" d="100"/>
          <a:sy n="93" d="100"/>
        </p:scale>
        <p:origin x="1434" y="78"/>
      </p:cViewPr>
      <p:guideLst>
        <p:guide orient="horz" pos="2160"/>
        <p:guide pos="3840"/>
      </p:guideLst>
    </p:cSldViewPr>
  </p:slideViewPr>
  <p:notesTextViewPr>
    <p:cViewPr>
      <p:scale>
        <a:sx n="3" d="2"/>
        <a:sy n="3" d="2"/>
      </p:scale>
      <p:origin x="0" y="0"/>
    </p:cViewPr>
  </p:notesTextViewPr>
  <p:sorterViewPr>
    <p:cViewPr>
      <p:scale>
        <a:sx n="100" d="100"/>
        <a:sy n="100" d="100"/>
      </p:scale>
      <p:origin x="0" y="0"/>
    </p:cViewPr>
  </p:sorterViewPr>
  <p:notesViewPr>
    <p:cSldViewPr>
      <p:cViewPr varScale="1">
        <p:scale>
          <a:sx n="52" d="100"/>
          <a:sy n="52" d="100"/>
        </p:scale>
        <p:origin x="309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23"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customXml" Target="../customXml/item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79145" cy="513202"/>
          </a:xfrm>
          <a:prstGeom prst="rect">
            <a:avLst/>
          </a:prstGeom>
        </p:spPr>
        <p:txBody>
          <a:bodyPr vert="horz" lIns="94650" tIns="47325" rIns="94650" bIns="47325" rtlCol="0"/>
          <a:lstStyle>
            <a:lvl1pPr algn="l">
              <a:defRPr sz="1200"/>
            </a:lvl1pPr>
          </a:lstStyle>
          <a:p>
            <a:endParaRPr lang="en-US" dirty="0"/>
          </a:p>
        </p:txBody>
      </p:sp>
      <p:sp>
        <p:nvSpPr>
          <p:cNvPr id="3" name="Date Placeholder 2"/>
          <p:cNvSpPr>
            <a:spLocks noGrp="1"/>
          </p:cNvSpPr>
          <p:nvPr>
            <p:ph type="dt" sz="quarter" idx="1"/>
          </p:nvPr>
        </p:nvSpPr>
        <p:spPr>
          <a:xfrm>
            <a:off x="4023262" y="0"/>
            <a:ext cx="3079144" cy="513202"/>
          </a:xfrm>
          <a:prstGeom prst="rect">
            <a:avLst/>
          </a:prstGeom>
        </p:spPr>
        <p:txBody>
          <a:bodyPr vert="horz" lIns="94650" tIns="47325" rIns="94650" bIns="47325" rtlCol="0"/>
          <a:lstStyle>
            <a:lvl1pPr algn="r">
              <a:defRPr sz="1200"/>
            </a:lvl1pPr>
          </a:lstStyle>
          <a:p>
            <a:fld id="{9EFE9821-623A-4383-8226-11A7EFB4B4C1}" type="datetimeFigureOut">
              <a:rPr lang="en-US" smtClean="0"/>
              <a:t>4/6/2022</a:t>
            </a:fld>
            <a:endParaRPr lang="en-US" dirty="0"/>
          </a:p>
        </p:txBody>
      </p:sp>
      <p:sp>
        <p:nvSpPr>
          <p:cNvPr id="4" name="Footer Placeholder 3"/>
          <p:cNvSpPr>
            <a:spLocks noGrp="1"/>
          </p:cNvSpPr>
          <p:nvPr>
            <p:ph type="ftr" sz="quarter" idx="2"/>
          </p:nvPr>
        </p:nvSpPr>
        <p:spPr>
          <a:xfrm>
            <a:off x="1" y="9721412"/>
            <a:ext cx="3079145" cy="513202"/>
          </a:xfrm>
          <a:prstGeom prst="rect">
            <a:avLst/>
          </a:prstGeom>
        </p:spPr>
        <p:txBody>
          <a:bodyPr vert="horz" lIns="94650" tIns="47325" rIns="94650" bIns="47325" rtlCol="0" anchor="b"/>
          <a:lstStyle>
            <a:lvl1pPr algn="l">
              <a:defRPr sz="1200"/>
            </a:lvl1pPr>
          </a:lstStyle>
          <a:p>
            <a:endParaRPr lang="en-US" dirty="0"/>
          </a:p>
        </p:txBody>
      </p:sp>
      <p:sp>
        <p:nvSpPr>
          <p:cNvPr id="5" name="Slide Number Placeholder 4"/>
          <p:cNvSpPr>
            <a:spLocks noGrp="1"/>
          </p:cNvSpPr>
          <p:nvPr>
            <p:ph type="sldNum" sz="quarter" idx="3"/>
          </p:nvPr>
        </p:nvSpPr>
        <p:spPr>
          <a:xfrm>
            <a:off x="4023262" y="9721412"/>
            <a:ext cx="3079144" cy="513202"/>
          </a:xfrm>
          <a:prstGeom prst="rect">
            <a:avLst/>
          </a:prstGeom>
        </p:spPr>
        <p:txBody>
          <a:bodyPr vert="horz" lIns="94650" tIns="47325" rIns="94650" bIns="47325" rtlCol="0" anchor="b"/>
          <a:lstStyle>
            <a:lvl1pPr algn="r">
              <a:defRPr sz="1200"/>
            </a:lvl1pPr>
          </a:lstStyle>
          <a:p>
            <a:fld id="{93B6D4DF-5545-45D7-AF4C-80D343F34E7B}" type="slidenum">
              <a:rPr lang="en-US" smtClean="0"/>
              <a:t>‹N°›</a:t>
            </a:fld>
            <a:endParaRPr lang="en-US" dirty="0"/>
          </a:p>
        </p:txBody>
      </p:sp>
    </p:spTree>
    <p:extLst>
      <p:ext uri="{BB962C8B-B14F-4D97-AF65-F5344CB8AC3E}">
        <p14:creationId xmlns:p14="http://schemas.microsoft.com/office/powerpoint/2010/main" val="40472704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0"/>
            <a:ext cx="3079145" cy="513202"/>
          </a:xfrm>
          <a:prstGeom prst="rect">
            <a:avLst/>
          </a:prstGeom>
        </p:spPr>
        <p:txBody>
          <a:bodyPr vert="horz" lIns="94650" tIns="47325" rIns="94650" bIns="47325" rtlCol="0"/>
          <a:lstStyle>
            <a:lvl1pPr algn="l">
              <a:defRPr sz="1200"/>
            </a:lvl1pPr>
          </a:lstStyle>
          <a:p>
            <a:endParaRPr lang="LID4096"/>
          </a:p>
        </p:txBody>
      </p:sp>
      <p:sp>
        <p:nvSpPr>
          <p:cNvPr id="3" name="Espace réservé de la date 2"/>
          <p:cNvSpPr>
            <a:spLocks noGrp="1"/>
          </p:cNvSpPr>
          <p:nvPr>
            <p:ph type="dt" idx="1"/>
          </p:nvPr>
        </p:nvSpPr>
        <p:spPr>
          <a:xfrm>
            <a:off x="4023262" y="0"/>
            <a:ext cx="3079144" cy="513202"/>
          </a:xfrm>
          <a:prstGeom prst="rect">
            <a:avLst/>
          </a:prstGeom>
        </p:spPr>
        <p:txBody>
          <a:bodyPr vert="horz" lIns="94650" tIns="47325" rIns="94650" bIns="47325" rtlCol="0"/>
          <a:lstStyle>
            <a:lvl1pPr algn="r">
              <a:defRPr sz="1200"/>
            </a:lvl1pPr>
          </a:lstStyle>
          <a:p>
            <a:fld id="{578B1098-F26C-482E-BEF3-CC5B2274A979}" type="datetimeFigureOut">
              <a:rPr lang="LID4096" smtClean="0"/>
              <a:t>04/06/2022</a:t>
            </a:fld>
            <a:endParaRPr lang="LID4096"/>
          </a:p>
        </p:txBody>
      </p:sp>
      <p:sp>
        <p:nvSpPr>
          <p:cNvPr id="4" name="Espace réservé de l'image des diapositives 3"/>
          <p:cNvSpPr>
            <a:spLocks noGrp="1" noRot="1" noChangeAspect="1"/>
          </p:cNvSpPr>
          <p:nvPr>
            <p:ph type="sldImg" idx="2"/>
          </p:nvPr>
        </p:nvSpPr>
        <p:spPr>
          <a:xfrm>
            <a:off x="481013" y="1279525"/>
            <a:ext cx="6142037" cy="3454400"/>
          </a:xfrm>
          <a:prstGeom prst="rect">
            <a:avLst/>
          </a:prstGeom>
          <a:noFill/>
          <a:ln w="12700">
            <a:solidFill>
              <a:prstClr val="black"/>
            </a:solidFill>
          </a:ln>
        </p:spPr>
        <p:txBody>
          <a:bodyPr vert="horz" lIns="94650" tIns="47325" rIns="94650" bIns="47325" rtlCol="0" anchor="ctr"/>
          <a:lstStyle/>
          <a:p>
            <a:endParaRPr lang="LID4096"/>
          </a:p>
        </p:txBody>
      </p:sp>
      <p:sp>
        <p:nvSpPr>
          <p:cNvPr id="5" name="Espace réservé des notes 4"/>
          <p:cNvSpPr>
            <a:spLocks noGrp="1"/>
          </p:cNvSpPr>
          <p:nvPr>
            <p:ph type="body" sz="quarter" idx="3"/>
          </p:nvPr>
        </p:nvSpPr>
        <p:spPr>
          <a:xfrm>
            <a:off x="710573" y="4926081"/>
            <a:ext cx="5682918" cy="4028797"/>
          </a:xfrm>
          <a:prstGeom prst="rect">
            <a:avLst/>
          </a:prstGeom>
        </p:spPr>
        <p:txBody>
          <a:bodyPr vert="horz" lIns="94650" tIns="47325" rIns="94650" bIns="47325"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LID4096"/>
          </a:p>
        </p:txBody>
      </p:sp>
      <p:sp>
        <p:nvSpPr>
          <p:cNvPr id="6" name="Espace réservé du pied de page 5"/>
          <p:cNvSpPr>
            <a:spLocks noGrp="1"/>
          </p:cNvSpPr>
          <p:nvPr>
            <p:ph type="ftr" sz="quarter" idx="4"/>
          </p:nvPr>
        </p:nvSpPr>
        <p:spPr>
          <a:xfrm>
            <a:off x="1" y="9721412"/>
            <a:ext cx="3079145" cy="513202"/>
          </a:xfrm>
          <a:prstGeom prst="rect">
            <a:avLst/>
          </a:prstGeom>
        </p:spPr>
        <p:txBody>
          <a:bodyPr vert="horz" lIns="94650" tIns="47325" rIns="94650" bIns="47325" rtlCol="0" anchor="b"/>
          <a:lstStyle>
            <a:lvl1pPr algn="l">
              <a:defRPr sz="1200"/>
            </a:lvl1pPr>
          </a:lstStyle>
          <a:p>
            <a:endParaRPr lang="LID4096"/>
          </a:p>
        </p:txBody>
      </p:sp>
      <p:sp>
        <p:nvSpPr>
          <p:cNvPr id="7" name="Espace réservé du numéro de diapositive 6"/>
          <p:cNvSpPr>
            <a:spLocks noGrp="1"/>
          </p:cNvSpPr>
          <p:nvPr>
            <p:ph type="sldNum" sz="quarter" idx="5"/>
          </p:nvPr>
        </p:nvSpPr>
        <p:spPr>
          <a:xfrm>
            <a:off x="4023262" y="9721412"/>
            <a:ext cx="3079144" cy="513202"/>
          </a:xfrm>
          <a:prstGeom prst="rect">
            <a:avLst/>
          </a:prstGeom>
        </p:spPr>
        <p:txBody>
          <a:bodyPr vert="horz" lIns="94650" tIns="47325" rIns="94650" bIns="47325" rtlCol="0" anchor="b"/>
          <a:lstStyle>
            <a:lvl1pPr algn="r">
              <a:defRPr sz="1200"/>
            </a:lvl1pPr>
          </a:lstStyle>
          <a:p>
            <a:fld id="{02A68150-7416-4F58-A961-2901A2E80BA1}" type="slidenum">
              <a:rPr lang="LID4096" smtClean="0"/>
              <a:t>‹N°›</a:t>
            </a:fld>
            <a:endParaRPr lang="LID4096"/>
          </a:p>
        </p:txBody>
      </p:sp>
    </p:spTree>
    <p:extLst>
      <p:ext uri="{BB962C8B-B14F-4D97-AF65-F5344CB8AC3E}">
        <p14:creationId xmlns:p14="http://schemas.microsoft.com/office/powerpoint/2010/main" val="26148441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A68150-7416-4F58-A961-2901A2E80BA1}" type="slidenum">
              <a:rPr lang="LID4096" smtClean="0"/>
              <a:t>1</a:t>
            </a:fld>
            <a:endParaRPr lang="LID4096"/>
          </a:p>
        </p:txBody>
      </p:sp>
    </p:spTree>
    <p:extLst>
      <p:ext uri="{BB962C8B-B14F-4D97-AF65-F5344CB8AC3E}">
        <p14:creationId xmlns:p14="http://schemas.microsoft.com/office/powerpoint/2010/main" val="12473375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2075" y="746125"/>
            <a:ext cx="6624638" cy="3727450"/>
          </a:xfrm>
        </p:spPr>
      </p:sp>
      <p:sp>
        <p:nvSpPr>
          <p:cNvPr id="3" name="Espace réservé des commentaires 2"/>
          <p:cNvSpPr>
            <a:spLocks noGrp="1"/>
          </p:cNvSpPr>
          <p:nvPr>
            <p:ph type="body" idx="1"/>
          </p:nvPr>
        </p:nvSpPr>
        <p:spPr/>
        <p:txBody>
          <a:bodyPr/>
          <a:lstStyle/>
          <a:p>
            <a:endParaRPr lang="fr-CH" dirty="0"/>
          </a:p>
        </p:txBody>
      </p:sp>
      <p:sp>
        <p:nvSpPr>
          <p:cNvPr id="4" name="Espace réservé du pied de page 3"/>
          <p:cNvSpPr>
            <a:spLocks noGrp="1"/>
          </p:cNvSpPr>
          <p:nvPr>
            <p:ph type="ftr" sz="quarter" idx="10"/>
          </p:nvPr>
        </p:nvSpPr>
        <p:spPr/>
        <p:txBody>
          <a:bodyPr/>
          <a:lstStyle/>
          <a:p>
            <a:pPr marL="0" marR="0" lvl="0" indent="0" algn="l" defTabSz="914341" rtl="0" eaLnBrk="1" fontAlgn="auto" latinLnBrk="0" hangingPunct="1">
              <a:lnSpc>
                <a:spcPct val="100000"/>
              </a:lnSpc>
              <a:spcBef>
                <a:spcPts val="0"/>
              </a:spcBef>
              <a:spcAft>
                <a:spcPts val="0"/>
              </a:spcAft>
              <a:buClrTx/>
              <a:buSzTx/>
              <a:buFontTx/>
              <a:buNone/>
              <a:tabLst/>
              <a:defRPr/>
            </a:pPr>
            <a:endParaRPr kumimoji="0" lang="fr-CH"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5" name="Espace réservé du numéro de diapositive 4"/>
          <p:cNvSpPr>
            <a:spLocks noGrp="1"/>
          </p:cNvSpPr>
          <p:nvPr>
            <p:ph type="sldNum" sz="quarter" idx="11"/>
          </p:nvPr>
        </p:nvSpPr>
        <p:spPr/>
        <p:txBody>
          <a:bodyPr/>
          <a:lstStyle/>
          <a:p>
            <a:pPr marL="0" marR="0" lvl="0" indent="0" algn="r" defTabSz="914341" rtl="0" eaLnBrk="1" fontAlgn="auto" latinLnBrk="0" hangingPunct="1">
              <a:lnSpc>
                <a:spcPct val="100000"/>
              </a:lnSpc>
              <a:spcBef>
                <a:spcPts val="0"/>
              </a:spcBef>
              <a:spcAft>
                <a:spcPts val="0"/>
              </a:spcAft>
              <a:buClrTx/>
              <a:buSzTx/>
              <a:buFontTx/>
              <a:buNone/>
              <a:tabLst/>
              <a:defRPr/>
            </a:pPr>
            <a:fld id="{7A2DCC4B-DFCC-43DA-8E07-68E8BBBE6D78}" type="slidenum">
              <a:rPr kumimoji="0" lang="fr-CH"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341" rtl="0" eaLnBrk="1" fontAlgn="auto" latinLnBrk="0" hangingPunct="1">
                <a:lnSpc>
                  <a:spcPct val="100000"/>
                </a:lnSpc>
                <a:spcBef>
                  <a:spcPts val="0"/>
                </a:spcBef>
                <a:spcAft>
                  <a:spcPts val="0"/>
                </a:spcAft>
                <a:buClrTx/>
                <a:buSzTx/>
                <a:buFontTx/>
                <a:buNone/>
                <a:tabLst/>
                <a:defRPr/>
              </a:pPr>
              <a:t>2</a:t>
            </a:fld>
            <a:endParaRPr kumimoji="0" lang="fr-CH"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222603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2075" y="746125"/>
            <a:ext cx="6624638" cy="3727450"/>
          </a:xfrm>
        </p:spPr>
      </p:sp>
      <p:sp>
        <p:nvSpPr>
          <p:cNvPr id="3" name="Espace réservé des commentaires 2"/>
          <p:cNvSpPr>
            <a:spLocks noGrp="1"/>
          </p:cNvSpPr>
          <p:nvPr>
            <p:ph type="body" idx="1"/>
          </p:nvPr>
        </p:nvSpPr>
        <p:spPr/>
        <p:txBody>
          <a:bodyPr/>
          <a:lstStyle/>
          <a:p>
            <a:endParaRPr lang="fr-CH" dirty="0"/>
          </a:p>
        </p:txBody>
      </p:sp>
      <p:sp>
        <p:nvSpPr>
          <p:cNvPr id="4" name="Espace réservé du pied de page 3"/>
          <p:cNvSpPr>
            <a:spLocks noGrp="1"/>
          </p:cNvSpPr>
          <p:nvPr>
            <p:ph type="ftr" sz="quarter" idx="10"/>
          </p:nvPr>
        </p:nvSpPr>
        <p:spPr/>
        <p:txBody>
          <a:bodyPr/>
          <a:lstStyle/>
          <a:p>
            <a:pPr marL="0" marR="0" lvl="0" indent="0" algn="l" defTabSz="914341" rtl="0" eaLnBrk="1" fontAlgn="auto" latinLnBrk="0" hangingPunct="1">
              <a:lnSpc>
                <a:spcPct val="100000"/>
              </a:lnSpc>
              <a:spcBef>
                <a:spcPts val="0"/>
              </a:spcBef>
              <a:spcAft>
                <a:spcPts val="0"/>
              </a:spcAft>
              <a:buClrTx/>
              <a:buSzTx/>
              <a:buFontTx/>
              <a:buNone/>
              <a:tabLst/>
              <a:defRPr/>
            </a:pPr>
            <a:endParaRPr kumimoji="0" lang="fr-CH"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5" name="Espace réservé du numéro de diapositive 4"/>
          <p:cNvSpPr>
            <a:spLocks noGrp="1"/>
          </p:cNvSpPr>
          <p:nvPr>
            <p:ph type="sldNum" sz="quarter" idx="11"/>
          </p:nvPr>
        </p:nvSpPr>
        <p:spPr/>
        <p:txBody>
          <a:bodyPr/>
          <a:lstStyle/>
          <a:p>
            <a:pPr marL="0" marR="0" lvl="0" indent="0" algn="r" defTabSz="914341" rtl="0" eaLnBrk="1" fontAlgn="auto" latinLnBrk="0" hangingPunct="1">
              <a:lnSpc>
                <a:spcPct val="100000"/>
              </a:lnSpc>
              <a:spcBef>
                <a:spcPts val="0"/>
              </a:spcBef>
              <a:spcAft>
                <a:spcPts val="0"/>
              </a:spcAft>
              <a:buClrTx/>
              <a:buSzTx/>
              <a:buFontTx/>
              <a:buNone/>
              <a:tabLst/>
              <a:defRPr/>
            </a:pPr>
            <a:fld id="{7A2DCC4B-DFCC-43DA-8E07-68E8BBBE6D78}" type="slidenum">
              <a:rPr kumimoji="0" lang="fr-CH"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341" rtl="0" eaLnBrk="1" fontAlgn="auto" latinLnBrk="0" hangingPunct="1">
                <a:lnSpc>
                  <a:spcPct val="100000"/>
                </a:lnSpc>
                <a:spcBef>
                  <a:spcPts val="0"/>
                </a:spcBef>
                <a:spcAft>
                  <a:spcPts val="0"/>
                </a:spcAft>
                <a:buClrTx/>
                <a:buSzTx/>
                <a:buFontTx/>
                <a:buNone/>
                <a:tabLst/>
                <a:defRPr/>
              </a:pPr>
              <a:t>6</a:t>
            </a:fld>
            <a:endParaRPr kumimoji="0" lang="fr-CH"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352237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2075" y="746125"/>
            <a:ext cx="6624638" cy="3727450"/>
          </a:xfrm>
        </p:spPr>
      </p:sp>
      <p:sp>
        <p:nvSpPr>
          <p:cNvPr id="3" name="Espace réservé des commentaires 2"/>
          <p:cNvSpPr>
            <a:spLocks noGrp="1"/>
          </p:cNvSpPr>
          <p:nvPr>
            <p:ph type="body" idx="1"/>
          </p:nvPr>
        </p:nvSpPr>
        <p:spPr/>
        <p:txBody>
          <a:bodyPr/>
          <a:lstStyle/>
          <a:p>
            <a:endParaRPr lang="fr-CH" dirty="0"/>
          </a:p>
        </p:txBody>
      </p:sp>
      <p:sp>
        <p:nvSpPr>
          <p:cNvPr id="4" name="Espace réservé du pied de page 3"/>
          <p:cNvSpPr>
            <a:spLocks noGrp="1"/>
          </p:cNvSpPr>
          <p:nvPr>
            <p:ph type="ftr" sz="quarter" idx="10"/>
          </p:nvPr>
        </p:nvSpPr>
        <p:spPr/>
        <p:txBody>
          <a:bodyPr/>
          <a:lstStyle/>
          <a:p>
            <a:pPr marL="0" marR="0" lvl="0" indent="0" algn="l" defTabSz="914341" rtl="0" eaLnBrk="1" fontAlgn="auto" latinLnBrk="0" hangingPunct="1">
              <a:lnSpc>
                <a:spcPct val="100000"/>
              </a:lnSpc>
              <a:spcBef>
                <a:spcPts val="0"/>
              </a:spcBef>
              <a:spcAft>
                <a:spcPts val="0"/>
              </a:spcAft>
              <a:buClrTx/>
              <a:buSzTx/>
              <a:buFontTx/>
              <a:buNone/>
              <a:tabLst/>
              <a:defRPr/>
            </a:pPr>
            <a:endParaRPr kumimoji="0" lang="fr-CH"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5" name="Espace réservé du numéro de diapositive 4"/>
          <p:cNvSpPr>
            <a:spLocks noGrp="1"/>
          </p:cNvSpPr>
          <p:nvPr>
            <p:ph type="sldNum" sz="quarter" idx="11"/>
          </p:nvPr>
        </p:nvSpPr>
        <p:spPr/>
        <p:txBody>
          <a:bodyPr/>
          <a:lstStyle/>
          <a:p>
            <a:pPr marL="0" marR="0" lvl="0" indent="0" algn="r" defTabSz="914341" rtl="0" eaLnBrk="1" fontAlgn="auto" latinLnBrk="0" hangingPunct="1">
              <a:lnSpc>
                <a:spcPct val="100000"/>
              </a:lnSpc>
              <a:spcBef>
                <a:spcPts val="0"/>
              </a:spcBef>
              <a:spcAft>
                <a:spcPts val="0"/>
              </a:spcAft>
              <a:buClrTx/>
              <a:buSzTx/>
              <a:buFontTx/>
              <a:buNone/>
              <a:tabLst/>
              <a:defRPr/>
            </a:pPr>
            <a:fld id="{7A2DCC4B-DFCC-43DA-8E07-68E8BBBE6D78}" type="slidenum">
              <a:rPr kumimoji="0" lang="fr-CH"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341" rtl="0" eaLnBrk="1" fontAlgn="auto" latinLnBrk="0" hangingPunct="1">
                <a:lnSpc>
                  <a:spcPct val="100000"/>
                </a:lnSpc>
                <a:spcBef>
                  <a:spcPts val="0"/>
                </a:spcBef>
                <a:spcAft>
                  <a:spcPts val="0"/>
                </a:spcAft>
                <a:buClrTx/>
                <a:buSzTx/>
                <a:buFontTx/>
                <a:buNone/>
                <a:tabLst/>
                <a:defRPr/>
              </a:pPr>
              <a:t>7</a:t>
            </a:fld>
            <a:endParaRPr kumimoji="0" lang="fr-CH"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064547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2075" y="746125"/>
            <a:ext cx="6624638" cy="3727450"/>
          </a:xfrm>
        </p:spPr>
      </p:sp>
      <p:sp>
        <p:nvSpPr>
          <p:cNvPr id="3" name="Espace réservé des commentaires 2"/>
          <p:cNvSpPr>
            <a:spLocks noGrp="1"/>
          </p:cNvSpPr>
          <p:nvPr>
            <p:ph type="body" idx="1"/>
          </p:nvPr>
        </p:nvSpPr>
        <p:spPr/>
        <p:txBody>
          <a:bodyPr/>
          <a:lstStyle/>
          <a:p>
            <a:endParaRPr lang="fr-CH" dirty="0"/>
          </a:p>
        </p:txBody>
      </p:sp>
      <p:sp>
        <p:nvSpPr>
          <p:cNvPr id="4" name="Espace réservé du pied de page 3"/>
          <p:cNvSpPr>
            <a:spLocks noGrp="1"/>
          </p:cNvSpPr>
          <p:nvPr>
            <p:ph type="ftr" sz="quarter" idx="10"/>
          </p:nvPr>
        </p:nvSpPr>
        <p:spPr/>
        <p:txBody>
          <a:bodyPr/>
          <a:lstStyle/>
          <a:p>
            <a:pPr marL="0" marR="0" lvl="0" indent="0" algn="l" defTabSz="914341" rtl="0" eaLnBrk="1" fontAlgn="auto" latinLnBrk="0" hangingPunct="1">
              <a:lnSpc>
                <a:spcPct val="100000"/>
              </a:lnSpc>
              <a:spcBef>
                <a:spcPts val="0"/>
              </a:spcBef>
              <a:spcAft>
                <a:spcPts val="0"/>
              </a:spcAft>
              <a:buClrTx/>
              <a:buSzTx/>
              <a:buFontTx/>
              <a:buNone/>
              <a:tabLst/>
              <a:defRPr/>
            </a:pPr>
            <a:endParaRPr kumimoji="0" lang="fr-CH"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5" name="Espace réservé du numéro de diapositive 4"/>
          <p:cNvSpPr>
            <a:spLocks noGrp="1"/>
          </p:cNvSpPr>
          <p:nvPr>
            <p:ph type="sldNum" sz="quarter" idx="11"/>
          </p:nvPr>
        </p:nvSpPr>
        <p:spPr/>
        <p:txBody>
          <a:bodyPr/>
          <a:lstStyle/>
          <a:p>
            <a:pPr marL="0" marR="0" lvl="0" indent="0" algn="r" defTabSz="914341" rtl="0" eaLnBrk="1" fontAlgn="auto" latinLnBrk="0" hangingPunct="1">
              <a:lnSpc>
                <a:spcPct val="100000"/>
              </a:lnSpc>
              <a:spcBef>
                <a:spcPts val="0"/>
              </a:spcBef>
              <a:spcAft>
                <a:spcPts val="0"/>
              </a:spcAft>
              <a:buClrTx/>
              <a:buSzTx/>
              <a:buFontTx/>
              <a:buNone/>
              <a:tabLst/>
              <a:defRPr/>
            </a:pPr>
            <a:fld id="{7A2DCC4B-DFCC-43DA-8E07-68E8BBBE6D78}" type="slidenum">
              <a:rPr kumimoji="0" lang="fr-CH"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341" rtl="0" eaLnBrk="1" fontAlgn="auto" latinLnBrk="0" hangingPunct="1">
                <a:lnSpc>
                  <a:spcPct val="100000"/>
                </a:lnSpc>
                <a:spcBef>
                  <a:spcPts val="0"/>
                </a:spcBef>
                <a:spcAft>
                  <a:spcPts val="0"/>
                </a:spcAft>
                <a:buClrTx/>
                <a:buSzTx/>
                <a:buFontTx/>
                <a:buNone/>
                <a:tabLst/>
                <a:defRPr/>
              </a:pPr>
              <a:t>8</a:t>
            </a:fld>
            <a:endParaRPr kumimoji="0" lang="fr-CH"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064996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H" dirty="0"/>
          </a:p>
        </p:txBody>
      </p:sp>
      <p:sp>
        <p:nvSpPr>
          <p:cNvPr id="4" name="Espace réservé du pied de page 3"/>
          <p:cNvSpPr>
            <a:spLocks noGrp="1"/>
          </p:cNvSpPr>
          <p:nvPr>
            <p:ph type="ftr" sz="quarter" idx="10"/>
          </p:nvPr>
        </p:nvSpPr>
        <p:spPr/>
        <p:txBody>
          <a:bodyPr/>
          <a:lstStyle/>
          <a:p>
            <a:endParaRPr lang="fr-CH" dirty="0">
              <a:solidFill>
                <a:prstClr val="black"/>
              </a:solidFill>
            </a:endParaRPr>
          </a:p>
        </p:txBody>
      </p:sp>
      <p:sp>
        <p:nvSpPr>
          <p:cNvPr id="5" name="Espace réservé du numéro de diapositive 4"/>
          <p:cNvSpPr>
            <a:spLocks noGrp="1"/>
          </p:cNvSpPr>
          <p:nvPr>
            <p:ph type="sldNum" sz="quarter" idx="11"/>
          </p:nvPr>
        </p:nvSpPr>
        <p:spPr/>
        <p:txBody>
          <a:bodyPr/>
          <a:lstStyle/>
          <a:p>
            <a:fld id="{7A2DCC4B-DFCC-43DA-8E07-68E8BBBE6D78}" type="slidenum">
              <a:rPr lang="fr-CH" smtClean="0">
                <a:solidFill>
                  <a:prstClr val="black"/>
                </a:solidFill>
              </a:rPr>
              <a:pPr/>
              <a:t>9</a:t>
            </a:fld>
            <a:endParaRPr lang="fr-CH" dirty="0">
              <a:solidFill>
                <a:prstClr val="black"/>
              </a:solidFill>
            </a:endParaRPr>
          </a:p>
        </p:txBody>
      </p:sp>
    </p:spTree>
    <p:extLst>
      <p:ext uri="{BB962C8B-B14F-4D97-AF65-F5344CB8AC3E}">
        <p14:creationId xmlns:p14="http://schemas.microsoft.com/office/powerpoint/2010/main" val="37822603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H" dirty="0"/>
          </a:p>
        </p:txBody>
      </p:sp>
      <p:sp>
        <p:nvSpPr>
          <p:cNvPr id="4" name="Espace réservé du pied de page 3"/>
          <p:cNvSpPr>
            <a:spLocks noGrp="1"/>
          </p:cNvSpPr>
          <p:nvPr>
            <p:ph type="ftr" sz="quarter" idx="10"/>
          </p:nvPr>
        </p:nvSpPr>
        <p:spPr/>
        <p:txBody>
          <a:bodyPr/>
          <a:lstStyle/>
          <a:p>
            <a:endParaRPr lang="fr-CH" dirty="0">
              <a:solidFill>
                <a:prstClr val="black"/>
              </a:solidFill>
            </a:endParaRPr>
          </a:p>
        </p:txBody>
      </p:sp>
      <p:sp>
        <p:nvSpPr>
          <p:cNvPr id="5" name="Espace réservé du numéro de diapositive 4"/>
          <p:cNvSpPr>
            <a:spLocks noGrp="1"/>
          </p:cNvSpPr>
          <p:nvPr>
            <p:ph type="sldNum" sz="quarter" idx="11"/>
          </p:nvPr>
        </p:nvSpPr>
        <p:spPr/>
        <p:txBody>
          <a:bodyPr/>
          <a:lstStyle/>
          <a:p>
            <a:fld id="{7A2DCC4B-DFCC-43DA-8E07-68E8BBBE6D78}" type="slidenum">
              <a:rPr lang="fr-CH" smtClean="0">
                <a:solidFill>
                  <a:prstClr val="black"/>
                </a:solidFill>
              </a:rPr>
              <a:pPr/>
              <a:t>10</a:t>
            </a:fld>
            <a:endParaRPr lang="fr-CH" dirty="0">
              <a:solidFill>
                <a:prstClr val="black"/>
              </a:solidFill>
            </a:endParaRPr>
          </a:p>
        </p:txBody>
      </p:sp>
    </p:spTree>
    <p:extLst>
      <p:ext uri="{BB962C8B-B14F-4D97-AF65-F5344CB8AC3E}">
        <p14:creationId xmlns:p14="http://schemas.microsoft.com/office/powerpoint/2010/main" val="25724875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H" dirty="0"/>
          </a:p>
        </p:txBody>
      </p:sp>
      <p:sp>
        <p:nvSpPr>
          <p:cNvPr id="4" name="Espace réservé du pied de page 3"/>
          <p:cNvSpPr>
            <a:spLocks noGrp="1"/>
          </p:cNvSpPr>
          <p:nvPr>
            <p:ph type="ftr" sz="quarter" idx="10"/>
          </p:nvPr>
        </p:nvSpPr>
        <p:spPr/>
        <p:txBody>
          <a:bodyPr/>
          <a:lstStyle/>
          <a:p>
            <a:endParaRPr lang="fr-CH" dirty="0">
              <a:solidFill>
                <a:prstClr val="black"/>
              </a:solidFill>
            </a:endParaRPr>
          </a:p>
        </p:txBody>
      </p:sp>
      <p:sp>
        <p:nvSpPr>
          <p:cNvPr id="5" name="Espace réservé du numéro de diapositive 4"/>
          <p:cNvSpPr>
            <a:spLocks noGrp="1"/>
          </p:cNvSpPr>
          <p:nvPr>
            <p:ph type="sldNum" sz="quarter" idx="11"/>
          </p:nvPr>
        </p:nvSpPr>
        <p:spPr/>
        <p:txBody>
          <a:bodyPr/>
          <a:lstStyle/>
          <a:p>
            <a:fld id="{7A2DCC4B-DFCC-43DA-8E07-68E8BBBE6D78}" type="slidenum">
              <a:rPr lang="fr-CH" smtClean="0">
                <a:solidFill>
                  <a:prstClr val="black"/>
                </a:solidFill>
              </a:rPr>
              <a:pPr/>
              <a:t>11</a:t>
            </a:fld>
            <a:endParaRPr lang="fr-CH" dirty="0">
              <a:solidFill>
                <a:prstClr val="black"/>
              </a:solidFill>
            </a:endParaRPr>
          </a:p>
        </p:txBody>
      </p:sp>
    </p:spTree>
    <p:extLst>
      <p:ext uri="{BB962C8B-B14F-4D97-AF65-F5344CB8AC3E}">
        <p14:creationId xmlns:p14="http://schemas.microsoft.com/office/powerpoint/2010/main" val="30329044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7" name="Picture 9" descr="fond_page_titre_ppt_en"/>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350"/>
            <a:ext cx="12192000" cy="6864350"/>
          </a:xfrm>
          <a:prstGeom prst="rect">
            <a:avLst/>
          </a:prstGeom>
          <a:noFill/>
          <a:extLst>
            <a:ext uri="{909E8E84-426E-40DD-AFC4-6F175D3DCCD1}">
              <a14:hiddenFill xmlns:a14="http://schemas.microsoft.com/office/drawing/2010/main">
                <a:solidFill>
                  <a:srgbClr val="FFFFFF"/>
                </a:solidFill>
              </a14:hiddenFill>
            </a:ext>
          </a:extLst>
        </p:spPr>
      </p:pic>
      <p:sp>
        <p:nvSpPr>
          <p:cNvPr id="2" name="Titre 1"/>
          <p:cNvSpPr>
            <a:spLocks noGrp="1"/>
          </p:cNvSpPr>
          <p:nvPr>
            <p:ph type="ctrTitle" hasCustomPrompt="1"/>
          </p:nvPr>
        </p:nvSpPr>
        <p:spPr>
          <a:xfrm>
            <a:off x="624491" y="2061008"/>
            <a:ext cx="9888000" cy="1440000"/>
          </a:xfrm>
        </p:spPr>
        <p:txBody>
          <a:bodyPr anchor="t" anchorCtr="0">
            <a:normAutofit/>
          </a:bodyPr>
          <a:lstStyle>
            <a:lvl1pPr marL="0" indent="0" algn="l">
              <a:tabLst/>
              <a:defRPr sz="3000" b="1">
                <a:solidFill>
                  <a:schemeClr val="bg1"/>
                </a:solidFill>
                <a:latin typeface="Helvetica" panose="020B0604020202020204" pitchFamily="34" charset="0"/>
                <a:ea typeface="Verdana" pitchFamily="34" charset="0"/>
                <a:cs typeface="Helvetica" panose="020B0604020202020204" pitchFamily="34" charset="0"/>
              </a:defRPr>
            </a:lvl1pPr>
          </a:lstStyle>
          <a:p>
            <a:r>
              <a:rPr lang="en-GB" noProof="0" dirty="0"/>
              <a:t>Title of presentation (</a:t>
            </a:r>
            <a:r>
              <a:rPr lang="en-GB" noProof="0" dirty="0" err="1"/>
              <a:t>verdana</a:t>
            </a:r>
            <a:r>
              <a:rPr lang="en-GB" noProof="0" dirty="0"/>
              <a:t> font size 30-40)</a:t>
            </a:r>
          </a:p>
        </p:txBody>
      </p:sp>
      <p:sp>
        <p:nvSpPr>
          <p:cNvPr id="3" name="Sous-titre 2"/>
          <p:cNvSpPr>
            <a:spLocks noGrp="1"/>
          </p:cNvSpPr>
          <p:nvPr>
            <p:ph type="subTitle" idx="1" hasCustomPrompt="1"/>
          </p:nvPr>
        </p:nvSpPr>
        <p:spPr>
          <a:xfrm>
            <a:off x="623392" y="3859388"/>
            <a:ext cx="9888000" cy="900000"/>
          </a:xfrm>
        </p:spPr>
        <p:txBody>
          <a:bodyPr>
            <a:normAutofit/>
          </a:bodyPr>
          <a:lstStyle>
            <a:lvl1pPr marL="0" indent="0" algn="l">
              <a:spcBef>
                <a:spcPts val="0"/>
              </a:spcBef>
              <a:buNone/>
              <a:defRPr sz="2200">
                <a:solidFill>
                  <a:schemeClr val="bg1"/>
                </a:solidFill>
                <a:latin typeface="Helvetica" panose="020B0604020202020204" pitchFamily="34" charset="0"/>
                <a:ea typeface="Verdana" pitchFamily="34" charset="0"/>
                <a:cs typeface="Helvetica"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a:t>Subtitle (</a:t>
            </a:r>
            <a:r>
              <a:rPr lang="en-GB" noProof="0" dirty="0" err="1"/>
              <a:t>verdana</a:t>
            </a:r>
            <a:r>
              <a:rPr lang="en-GB" noProof="0" dirty="0"/>
              <a:t> font size 22-32)</a:t>
            </a:r>
          </a:p>
          <a:p>
            <a:endParaRPr lang="en-GB" noProof="0" dirty="0"/>
          </a:p>
        </p:txBody>
      </p:sp>
      <p:sp>
        <p:nvSpPr>
          <p:cNvPr id="11" name="Espace réservé du texte 10"/>
          <p:cNvSpPr>
            <a:spLocks noGrp="1"/>
          </p:cNvSpPr>
          <p:nvPr>
            <p:ph type="body" sz="quarter" idx="14"/>
          </p:nvPr>
        </p:nvSpPr>
        <p:spPr>
          <a:xfrm>
            <a:off x="239184" y="6453188"/>
            <a:ext cx="5856816" cy="215900"/>
          </a:xfrm>
        </p:spPr>
        <p:txBody>
          <a:bodyPr>
            <a:noAutofit/>
          </a:bodyPr>
          <a:lstStyle>
            <a:lvl1pPr marL="0" indent="0">
              <a:buNone/>
              <a:defRPr sz="1000">
                <a:solidFill>
                  <a:schemeClr val="bg1"/>
                </a:solidFill>
                <a:latin typeface="Helvetica" panose="020B0604020202020204" pitchFamily="34" charset="0"/>
                <a:cs typeface="Helvetica" panose="020B0604020202020204" pitchFamily="34" charset="0"/>
              </a:defRPr>
            </a:lvl1pPr>
          </a:lstStyle>
          <a:p>
            <a:pPr lvl="0"/>
            <a:r>
              <a:rPr lang="en-US" noProof="0" dirty="0"/>
              <a:t>Edit Master text styles</a:t>
            </a:r>
          </a:p>
        </p:txBody>
      </p:sp>
      <p:sp>
        <p:nvSpPr>
          <p:cNvPr id="12" name="ZoneTexte 11"/>
          <p:cNvSpPr txBox="1"/>
          <p:nvPr userDrawn="1"/>
        </p:nvSpPr>
        <p:spPr>
          <a:xfrm>
            <a:off x="7344139" y="6453337"/>
            <a:ext cx="4320480" cy="246221"/>
          </a:xfrm>
          <a:prstGeom prst="rect">
            <a:avLst/>
          </a:prstGeom>
          <a:noFill/>
        </p:spPr>
        <p:txBody>
          <a:bodyPr wrap="square" rtlCol="0">
            <a:spAutoFit/>
          </a:bodyPr>
          <a:lstStyle/>
          <a:p>
            <a:pPr marL="0" marR="0" lvl="0" indent="0" algn="r" defTabSz="914400" rtl="0" eaLnBrk="1" fontAlgn="base" latinLnBrk="0" hangingPunct="1">
              <a:lnSpc>
                <a:spcPct val="100000"/>
              </a:lnSpc>
              <a:spcBef>
                <a:spcPct val="5000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Helvetica" panose="020B0604020202020204" pitchFamily="34" charset="0"/>
                <a:ea typeface="+mn-ea"/>
                <a:cs typeface="Helvetica" panose="020B0604020202020204" pitchFamily="34" charset="0"/>
              </a:rPr>
              <a:t>© UPU 2022 – All rights reserved</a:t>
            </a:r>
          </a:p>
        </p:txBody>
      </p:sp>
    </p:spTree>
    <p:extLst>
      <p:ext uri="{BB962C8B-B14F-4D97-AF65-F5344CB8AC3E}">
        <p14:creationId xmlns:p14="http://schemas.microsoft.com/office/powerpoint/2010/main" val="415714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6432715" y="332656"/>
            <a:ext cx="5327915" cy="648072"/>
          </a:xfrm>
        </p:spPr>
        <p:txBody>
          <a:bodyPr lIns="0" tIns="0" rIns="0" bIns="0" anchor="t" anchorCtr="0"/>
          <a:lstStyle>
            <a:lvl1pPr algn="r">
              <a:defRPr>
                <a:solidFill>
                  <a:schemeClr val="bg1"/>
                </a:solidFill>
                <a:latin typeface="Helvetica" panose="020B0604020202020204" pitchFamily="34" charset="0"/>
                <a:cs typeface="Helvetica" panose="020B0604020202020204" pitchFamily="34" charset="0"/>
              </a:defRPr>
            </a:lvl1pPr>
          </a:lstStyle>
          <a:p>
            <a:r>
              <a:rPr lang="en-GB" noProof="0" dirty="0"/>
              <a:t>Title (</a:t>
            </a:r>
            <a:r>
              <a:rPr lang="en-GB" noProof="0" dirty="0" err="1"/>
              <a:t>verdana</a:t>
            </a:r>
            <a:r>
              <a:rPr lang="en-GB" noProof="0" dirty="0"/>
              <a:t> font size 18-28)</a:t>
            </a:r>
          </a:p>
        </p:txBody>
      </p:sp>
      <p:sp>
        <p:nvSpPr>
          <p:cNvPr id="3" name="Espace réservé du contenu 2"/>
          <p:cNvSpPr>
            <a:spLocks noGrp="1"/>
          </p:cNvSpPr>
          <p:nvPr>
            <p:ph idx="1" hasCustomPrompt="1"/>
          </p:nvPr>
        </p:nvSpPr>
        <p:spPr>
          <a:xfrm>
            <a:off x="623392" y="1556792"/>
            <a:ext cx="11376587" cy="4824536"/>
          </a:xfrm>
        </p:spPr>
        <p:txBody>
          <a:bodyPr lIns="0" tIns="0" rIns="0" bIns="0"/>
          <a:lstStyle>
            <a:lvl1pPr marL="0" indent="0">
              <a:buFont typeface="Arial" pitchFamily="34" charset="0"/>
              <a:buNone/>
              <a:tabLst/>
              <a:defRPr lang="de-CH" sz="1600" kern="1200" dirty="0" smtClean="0">
                <a:solidFill>
                  <a:schemeClr val="tx1"/>
                </a:solidFill>
                <a:latin typeface="Helvetica" panose="020B0604020202020204" pitchFamily="34" charset="0"/>
                <a:ea typeface="Verdana" pitchFamily="34" charset="0"/>
                <a:cs typeface="Helvetica" panose="020B0604020202020204" pitchFamily="34" charset="0"/>
              </a:defRPr>
            </a:lvl1pPr>
            <a:lvl2pPr marL="358775" indent="-358775">
              <a:spcBef>
                <a:spcPts val="600"/>
              </a:spcBef>
              <a:defRPr sz="1600"/>
            </a:lvl2pPr>
            <a:lvl3pPr marL="715963" indent="-357188">
              <a:spcBef>
                <a:spcPts val="600"/>
              </a:spcBef>
              <a:defRPr sz="1600"/>
            </a:lvl3pPr>
            <a:lvl4pPr marL="1074738" indent="-358775">
              <a:spcBef>
                <a:spcPts val="600"/>
              </a:spcBef>
              <a:defRPr sz="1600"/>
            </a:lvl4pPr>
            <a:lvl5pPr>
              <a:defRPr sz="1600"/>
            </a:lvl5pPr>
          </a:lstStyle>
          <a:p>
            <a:pPr lvl="0"/>
            <a:r>
              <a:rPr lang="en-GB" noProof="0" dirty="0"/>
              <a:t>Insert text here (</a:t>
            </a:r>
            <a:r>
              <a:rPr lang="en-GB" noProof="0" dirty="0" err="1"/>
              <a:t>verdana</a:t>
            </a:r>
            <a:r>
              <a:rPr lang="en-GB" noProof="0" dirty="0"/>
              <a:t> font size 16-26).</a:t>
            </a:r>
          </a:p>
          <a:p>
            <a:pPr lvl="0"/>
            <a:r>
              <a:rPr lang="en-GB" noProof="0" dirty="0"/>
              <a:t>Click to edit Master text styles</a:t>
            </a:r>
          </a:p>
        </p:txBody>
      </p:sp>
    </p:spTree>
    <p:extLst>
      <p:ext uri="{BB962C8B-B14F-4D97-AF65-F5344CB8AC3E}">
        <p14:creationId xmlns:p14="http://schemas.microsoft.com/office/powerpoint/2010/main" val="4369284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fr-FR"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fr-FR" dirty="0">
              <a:solidFill>
                <a:srgbClr val="000000"/>
              </a:solidFill>
            </a:endParaRPr>
          </a:p>
        </p:txBody>
      </p:sp>
    </p:spTree>
    <p:extLst>
      <p:ext uri="{BB962C8B-B14F-4D97-AF65-F5344CB8AC3E}">
        <p14:creationId xmlns:p14="http://schemas.microsoft.com/office/powerpoint/2010/main" val="4228302643"/>
      </p:ext>
    </p:extLst>
  </p:cSld>
  <p:clrMapOvr>
    <a:masterClrMapping/>
  </p:clrMapOvr>
  <p:transition spd="med">
    <p:split orient="vert"/>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11" descr="fond_page_courante_ppt_en"/>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0" y="0"/>
            <a:ext cx="12192000" cy="6864350"/>
          </a:xfrm>
          <a:prstGeom prst="rect">
            <a:avLst/>
          </a:prstGeom>
          <a:noFill/>
          <a:extLst>
            <a:ext uri="{909E8E84-426E-40DD-AFC4-6F175D3DCCD1}">
              <a14:hiddenFill xmlns:a14="http://schemas.microsoft.com/office/drawing/2010/main">
                <a:solidFill>
                  <a:srgbClr val="FFFFFF"/>
                </a:solidFill>
              </a14:hiddenFill>
            </a:ext>
          </a:extLst>
        </p:spPr>
      </p:pic>
      <p:sp>
        <p:nvSpPr>
          <p:cNvPr id="2" name="Espace réservé du titre 1"/>
          <p:cNvSpPr>
            <a:spLocks noGrp="1"/>
          </p:cNvSpPr>
          <p:nvPr>
            <p:ph type="title"/>
          </p:nvPr>
        </p:nvSpPr>
        <p:spPr>
          <a:xfrm>
            <a:off x="6244795" y="332656"/>
            <a:ext cx="5611845" cy="648072"/>
          </a:xfrm>
          <a:prstGeom prst="rect">
            <a:avLst/>
          </a:prstGeom>
        </p:spPr>
        <p:txBody>
          <a:bodyPr vert="horz" lIns="0" tIns="0" rIns="0" bIns="0" rtlCol="0" anchor="t" anchorCtr="0">
            <a:normAutofit/>
          </a:bodyPr>
          <a:lstStyle/>
          <a:p>
            <a:r>
              <a:rPr lang="en-GB" noProof="0" dirty="0"/>
              <a:t>Title (</a:t>
            </a:r>
            <a:r>
              <a:rPr lang="en-GB" noProof="0" dirty="0" err="1"/>
              <a:t>verdana</a:t>
            </a:r>
            <a:r>
              <a:rPr lang="en-GB" noProof="0" dirty="0"/>
              <a:t> font size 18-28)</a:t>
            </a:r>
          </a:p>
        </p:txBody>
      </p:sp>
      <p:sp>
        <p:nvSpPr>
          <p:cNvPr id="3" name="Espace réservé du texte 2"/>
          <p:cNvSpPr>
            <a:spLocks noGrp="1"/>
          </p:cNvSpPr>
          <p:nvPr>
            <p:ph type="body" idx="1"/>
          </p:nvPr>
        </p:nvSpPr>
        <p:spPr>
          <a:xfrm>
            <a:off x="623392" y="1556792"/>
            <a:ext cx="11233248" cy="4731751"/>
          </a:xfrm>
          <a:prstGeom prst="rect">
            <a:avLst/>
          </a:prstGeom>
        </p:spPr>
        <p:txBody>
          <a:bodyPr vert="horz" lIns="0" tIns="0" rIns="0" bIns="0" rtlCol="0">
            <a:normAutofit/>
          </a:bodyPr>
          <a:lstStyle/>
          <a:p>
            <a:pPr lvl="0"/>
            <a:r>
              <a:rPr lang="en-GB" noProof="0" dirty="0"/>
              <a:t>Insert text here (</a:t>
            </a:r>
            <a:r>
              <a:rPr lang="en-GB" noProof="0" dirty="0" err="1"/>
              <a:t>verdana</a:t>
            </a:r>
            <a:r>
              <a:rPr lang="en-GB" noProof="0" dirty="0"/>
              <a:t> font size 16-26).</a:t>
            </a:r>
          </a:p>
        </p:txBody>
      </p:sp>
      <p:sp>
        <p:nvSpPr>
          <p:cNvPr id="8" name="ZoneTexte 7"/>
          <p:cNvSpPr txBox="1"/>
          <p:nvPr userDrawn="1"/>
        </p:nvSpPr>
        <p:spPr>
          <a:xfrm>
            <a:off x="7344139" y="6453337"/>
            <a:ext cx="4320480" cy="246221"/>
          </a:xfrm>
          <a:prstGeom prst="rect">
            <a:avLst/>
          </a:prstGeom>
          <a:noFill/>
        </p:spPr>
        <p:txBody>
          <a:bodyPr wrap="square" rtlCol="0">
            <a:spAutoFit/>
          </a:bodyPr>
          <a:lstStyle/>
          <a:p>
            <a:pPr marL="0" marR="0" lvl="0" indent="0" algn="r" defTabSz="914400" rtl="0" eaLnBrk="1" fontAlgn="base" latinLnBrk="0" hangingPunct="1">
              <a:lnSpc>
                <a:spcPct val="100000"/>
              </a:lnSpc>
              <a:spcBef>
                <a:spcPct val="50000"/>
              </a:spcBef>
              <a:spcAft>
                <a:spcPct val="0"/>
              </a:spcAft>
              <a:buClrTx/>
              <a:buSzTx/>
              <a:buFontTx/>
              <a:buNone/>
              <a:tabLst/>
              <a:defRPr/>
            </a:pPr>
            <a:fld id="{A9ED1230-D57C-43F6-BC3D-888758FDD2FD}" type="slidenum">
              <a:rPr kumimoji="0" lang="en-GB" sz="1000" b="0" i="0" u="none" strike="noStrike" kern="1200" cap="none" spc="0" normalizeH="0" baseline="0" noProof="0" smtClean="0">
                <a:ln>
                  <a:noFill/>
                </a:ln>
                <a:solidFill>
                  <a:schemeClr val="tx2"/>
                </a:solidFill>
                <a:effectLst/>
                <a:uLnTx/>
                <a:uFillTx/>
                <a:latin typeface="Verdana" pitchFamily="34" charset="0"/>
                <a:ea typeface="+mn-ea"/>
                <a:cs typeface="Arial" charset="0"/>
              </a:rPr>
              <a:pPr marL="0" marR="0" lvl="0" indent="0" algn="r" defTabSz="914400" rtl="0" eaLnBrk="1" fontAlgn="base" latinLnBrk="0" hangingPunct="1">
                <a:lnSpc>
                  <a:spcPct val="100000"/>
                </a:lnSpc>
                <a:spcBef>
                  <a:spcPct val="50000"/>
                </a:spcBef>
                <a:spcAft>
                  <a:spcPct val="0"/>
                </a:spcAft>
                <a:buClrTx/>
                <a:buSzTx/>
                <a:buFontTx/>
                <a:buNone/>
                <a:tabLst/>
                <a:defRPr/>
              </a:pPr>
              <a:t>‹N°›</a:t>
            </a:fld>
            <a:endParaRPr kumimoji="0" lang="en-GB" sz="1000" b="0" i="0" u="none" strike="noStrike" kern="1200" cap="none" spc="0" normalizeH="0" baseline="0" noProof="0" dirty="0">
              <a:ln>
                <a:noFill/>
              </a:ln>
              <a:solidFill>
                <a:schemeClr val="tx2"/>
              </a:solidFill>
              <a:effectLst/>
              <a:uLnTx/>
              <a:uFillTx/>
              <a:latin typeface="Verdana" pitchFamily="34" charset="0"/>
              <a:ea typeface="+mn-ea"/>
              <a:cs typeface="Arial" charset="0"/>
            </a:endParaRPr>
          </a:p>
        </p:txBody>
      </p:sp>
    </p:spTree>
    <p:extLst>
      <p:ext uri="{BB962C8B-B14F-4D97-AF65-F5344CB8AC3E}">
        <p14:creationId xmlns:p14="http://schemas.microsoft.com/office/powerpoint/2010/main" val="20888961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r" defTabSz="914400" rtl="0" eaLnBrk="1" latinLnBrk="0" hangingPunct="1">
        <a:spcBef>
          <a:spcPct val="0"/>
        </a:spcBef>
        <a:buNone/>
        <a:defRPr sz="1800" b="1" kern="1200">
          <a:solidFill>
            <a:schemeClr val="bg1"/>
          </a:solidFill>
          <a:latin typeface="Verdana" pitchFamily="34" charset="0"/>
          <a:ea typeface="Verdana" pitchFamily="34" charset="0"/>
          <a:cs typeface="Verdana" pitchFamily="34" charset="0"/>
        </a:defRPr>
      </a:lvl1pPr>
    </p:titleStyle>
    <p:bodyStyle>
      <a:lvl1pPr marL="0" indent="0" algn="l" defTabSz="914400" rtl="0" eaLnBrk="1" latinLnBrk="0" hangingPunct="1">
        <a:spcBef>
          <a:spcPts val="0"/>
        </a:spcBef>
        <a:buFont typeface="Arial" pitchFamily="34" charset="0"/>
        <a:buNone/>
        <a:tabLst/>
        <a:defRPr sz="1600" kern="1200">
          <a:solidFill>
            <a:schemeClr val="tx1"/>
          </a:solidFill>
          <a:latin typeface="Verdana" pitchFamily="34" charset="0"/>
          <a:ea typeface="Verdana" pitchFamily="34" charset="0"/>
          <a:cs typeface="Verdana" pitchFamily="34" charset="0"/>
        </a:defRPr>
      </a:lvl1pPr>
      <a:lvl2pPr marL="360363" indent="-360363" algn="l" defTabSz="914400" rtl="0" eaLnBrk="1" latinLnBrk="0" hangingPunct="1">
        <a:spcBef>
          <a:spcPts val="600"/>
        </a:spcBef>
        <a:buFont typeface="Arial" pitchFamily="34" charset="0"/>
        <a:buChar char="–"/>
        <a:defRPr sz="1600" kern="1200">
          <a:solidFill>
            <a:schemeClr val="tx1"/>
          </a:solidFill>
          <a:latin typeface="Verdana" pitchFamily="34" charset="0"/>
          <a:ea typeface="Verdana" pitchFamily="34" charset="0"/>
          <a:cs typeface="Verdana" pitchFamily="34" charset="0"/>
        </a:defRPr>
      </a:lvl2pPr>
      <a:lvl3pPr marL="712788" indent="-358775" algn="l" defTabSz="914400" rtl="0" eaLnBrk="1" latinLnBrk="0" hangingPunct="1">
        <a:spcBef>
          <a:spcPts val="600"/>
        </a:spcBef>
        <a:buFont typeface="Arial" pitchFamily="34" charset="0"/>
        <a:buChar char="•"/>
        <a:defRPr sz="1600" kern="1200">
          <a:solidFill>
            <a:schemeClr val="tx1"/>
          </a:solidFill>
          <a:latin typeface="Verdana" pitchFamily="34" charset="0"/>
          <a:ea typeface="Verdana" pitchFamily="34" charset="0"/>
          <a:cs typeface="Verdana" pitchFamily="34" charset="0"/>
        </a:defRPr>
      </a:lvl3pPr>
      <a:lvl4pPr marL="1074738" indent="-360363" algn="l" defTabSz="914400" rtl="0" eaLnBrk="1" latinLnBrk="0" hangingPunct="1">
        <a:spcBef>
          <a:spcPts val="600"/>
        </a:spcBef>
        <a:buFont typeface="Arial" pitchFamily="34" charset="0"/>
        <a:buChar char="–"/>
        <a:defRPr sz="16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svg"/><Relationship Id="rId7" Type="http://schemas.openxmlformats.org/officeDocument/2006/relationships/image" Target="../media/image9.sv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 Id="rId9" Type="http://schemas.openxmlformats.org/officeDocument/2006/relationships/image" Target="../media/image11.svg"/></Relationships>
</file>

<file path=ppt/slides/_rels/slide4.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3.svg"/><Relationship Id="rId18" Type="http://schemas.openxmlformats.org/officeDocument/2006/relationships/image" Target="../media/image28.png"/><Relationship Id="rId3" Type="http://schemas.openxmlformats.org/officeDocument/2006/relationships/image" Target="../media/image13.svg"/><Relationship Id="rId7" Type="http://schemas.openxmlformats.org/officeDocument/2006/relationships/image" Target="../media/image17.svg"/><Relationship Id="rId12" Type="http://schemas.openxmlformats.org/officeDocument/2006/relationships/image" Target="../media/image22.png"/><Relationship Id="rId17" Type="http://schemas.openxmlformats.org/officeDocument/2006/relationships/image" Target="../media/image27.svg"/><Relationship Id="rId2" Type="http://schemas.openxmlformats.org/officeDocument/2006/relationships/image" Target="../media/image12.png"/><Relationship Id="rId16"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21.svg"/><Relationship Id="rId5" Type="http://schemas.openxmlformats.org/officeDocument/2006/relationships/image" Target="../media/image15.svg"/><Relationship Id="rId15" Type="http://schemas.openxmlformats.org/officeDocument/2006/relationships/image" Target="../media/image25.svg"/><Relationship Id="rId10" Type="http://schemas.openxmlformats.org/officeDocument/2006/relationships/image" Target="../media/image20.png"/><Relationship Id="rId19" Type="http://schemas.openxmlformats.org/officeDocument/2006/relationships/image" Target="../media/image29.svg"/><Relationship Id="rId4" Type="http://schemas.openxmlformats.org/officeDocument/2006/relationships/image" Target="../media/image14.png"/><Relationship Id="rId9" Type="http://schemas.openxmlformats.org/officeDocument/2006/relationships/image" Target="../media/image19.svg"/><Relationship Id="rId14" Type="http://schemas.openxmlformats.org/officeDocument/2006/relationships/image" Target="../media/image2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3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4"/>
          </p:nvPr>
        </p:nvSpPr>
        <p:spPr>
          <a:xfrm>
            <a:off x="1217982" y="6309320"/>
            <a:ext cx="5958138" cy="288032"/>
          </a:xfrm>
        </p:spPr>
        <p:txBody>
          <a:bodyPr/>
          <a:lstStyle/>
          <a:p>
            <a:pPr lvl="0" eaLnBrk="0" fontAlgn="base" hangingPunct="0">
              <a:spcBef>
                <a:spcPct val="0"/>
              </a:spcBef>
              <a:spcAft>
                <a:spcPct val="0"/>
              </a:spcAft>
            </a:pPr>
            <a:r>
              <a:rPr lang="en-GB" b="1" dirty="0">
                <a:solidFill>
                  <a:srgbClr val="FFFFFF"/>
                </a:solidFill>
                <a:ea typeface="ＭＳ Ｐゴシック" pitchFamily="34" charset="-128"/>
              </a:rPr>
              <a:t>International Bureau – Executive Office – Research &amp; Strategy Programme (DIRCAB.STRAT)</a:t>
            </a:r>
          </a:p>
          <a:p>
            <a:endParaRPr lang="en-GB" dirty="0"/>
          </a:p>
        </p:txBody>
      </p:sp>
      <p:sp>
        <p:nvSpPr>
          <p:cNvPr id="5" name="Rectangle 7"/>
          <p:cNvSpPr>
            <a:spLocks noChangeArrowheads="1"/>
          </p:cNvSpPr>
          <p:nvPr/>
        </p:nvSpPr>
        <p:spPr bwMode="auto">
          <a:xfrm>
            <a:off x="1166654" y="5409530"/>
            <a:ext cx="7416000" cy="53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r>
              <a:rPr lang="en-GB" dirty="0">
                <a:solidFill>
                  <a:schemeClr val="bg1"/>
                </a:solidFill>
                <a:latin typeface="Helvetica" panose="020B0604020202020204" pitchFamily="34" charset="0"/>
                <a:cs typeface="Helvetica" panose="020B0604020202020204" pitchFamily="34" charset="0"/>
              </a:rPr>
              <a:t>April 2022</a:t>
            </a:r>
          </a:p>
        </p:txBody>
      </p:sp>
      <p:sp>
        <p:nvSpPr>
          <p:cNvPr id="7" name="Titre 1"/>
          <p:cNvSpPr>
            <a:spLocks noGrp="1"/>
          </p:cNvSpPr>
          <p:nvPr>
            <p:ph type="ctrTitle"/>
          </p:nvPr>
        </p:nvSpPr>
        <p:spPr>
          <a:xfrm>
            <a:off x="1166654" y="2020464"/>
            <a:ext cx="9033802" cy="1439863"/>
          </a:xfrm>
        </p:spPr>
        <p:txBody>
          <a:bodyPr anchor="t" anchorCtr="0">
            <a:noAutofit/>
          </a:bodyPr>
          <a:lstStyle>
            <a:lvl1pPr marL="0" indent="0" algn="l">
              <a:defRPr sz="3000" b="1">
                <a:solidFill>
                  <a:schemeClr val="bg1"/>
                </a:solidFill>
                <a:latin typeface="Verdana" pitchFamily="34" charset="0"/>
                <a:ea typeface="Verdana" pitchFamily="34" charset="0"/>
                <a:cs typeface="Verdana" pitchFamily="34" charset="0"/>
              </a:defRPr>
            </a:lvl1pPr>
          </a:lstStyle>
          <a:p>
            <a:r>
              <a:rPr lang="en-US" sz="4000" dirty="0">
                <a:latin typeface="Helvetica" panose="020B0604020202020204" pitchFamily="34" charset="0"/>
                <a:cs typeface="Helvetica" panose="020B0604020202020204" pitchFamily="34" charset="0"/>
              </a:rPr>
              <a:t>UPU-ICAO collaboration</a:t>
            </a:r>
            <a:endParaRPr lang="en-GB" sz="4000" dirty="0">
              <a:latin typeface="Helvetica" panose="020B0604020202020204" pitchFamily="34" charset="0"/>
              <a:cs typeface="Helvetica" panose="020B0604020202020204" pitchFamily="34" charset="0"/>
            </a:endParaRPr>
          </a:p>
        </p:txBody>
      </p:sp>
      <p:sp>
        <p:nvSpPr>
          <p:cNvPr id="8" name="Sous-titre 2"/>
          <p:cNvSpPr>
            <a:spLocks noGrp="1"/>
          </p:cNvSpPr>
          <p:nvPr>
            <p:ph type="subTitle" idx="1"/>
          </p:nvPr>
        </p:nvSpPr>
        <p:spPr>
          <a:xfrm>
            <a:off x="1166653" y="4041055"/>
            <a:ext cx="9465851" cy="900113"/>
          </a:xfrm>
        </p:spPr>
        <p:txBody>
          <a:bodyPr>
            <a:noAutofit/>
          </a:bodyPr>
          <a:lstStyle>
            <a:lvl1pPr marL="0" indent="0" algn="l">
              <a:spcBef>
                <a:spcPts val="0"/>
              </a:spcBef>
              <a:buNone/>
              <a:defRPr sz="2200">
                <a:solidFill>
                  <a:schemeClr val="bg1"/>
                </a:solidFill>
                <a:latin typeface="Verdana" pitchFamily="34" charset="0"/>
                <a:ea typeface="Verdana" pitchFamily="34" charset="0"/>
                <a:cs typeface="Verdan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z="3000" dirty="0">
                <a:latin typeface="Helvetica" panose="020B0604020202020204" pitchFamily="34" charset="0"/>
                <a:cs typeface="Helvetica" panose="020B0604020202020204" pitchFamily="34" charset="0"/>
              </a:rPr>
              <a:t>Joint research project on international logistics constraints for e-commerce</a:t>
            </a:r>
          </a:p>
        </p:txBody>
      </p:sp>
    </p:spTree>
    <p:extLst>
      <p:ext uri="{BB962C8B-B14F-4D97-AF65-F5344CB8AC3E}">
        <p14:creationId xmlns:p14="http://schemas.microsoft.com/office/powerpoint/2010/main" val="23942240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29"/>
          <p:cNvSpPr>
            <a:spLocks noChangeArrowheads="1"/>
          </p:cNvSpPr>
          <p:nvPr/>
        </p:nvSpPr>
        <p:spPr bwMode="auto">
          <a:xfrm>
            <a:off x="2351089" y="1556792"/>
            <a:ext cx="8061325" cy="453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eaLnBrk="0" hangingPunct="0">
              <a:spcBef>
                <a:spcPct val="20000"/>
              </a:spcBef>
              <a:buClr>
                <a:srgbClr val="00529D"/>
              </a:buClr>
            </a:pPr>
            <a:endParaRPr lang="en-US" sz="1400" b="1" dirty="0">
              <a:solidFill>
                <a:srgbClr val="000000"/>
              </a:solidFill>
              <a:latin typeface="Verdana" pitchFamily="34" charset="0"/>
            </a:endParaRPr>
          </a:p>
          <a:p>
            <a:pPr marL="742950" lvl="1" indent="-285750" eaLnBrk="0" hangingPunct="0">
              <a:spcBef>
                <a:spcPct val="20000"/>
              </a:spcBef>
              <a:buClr>
                <a:srgbClr val="00529D"/>
              </a:buClr>
              <a:buFont typeface="Arial" panose="020B0604020202020204" pitchFamily="34" charset="0"/>
              <a:buChar char="•"/>
            </a:pPr>
            <a:endParaRPr lang="en-US" sz="1400" dirty="0">
              <a:solidFill>
                <a:srgbClr val="000000"/>
              </a:solidFill>
              <a:latin typeface="Verdana" pitchFamily="34" charset="0"/>
            </a:endParaRPr>
          </a:p>
          <a:p>
            <a:pPr marL="742950" lvl="1" indent="-285750" eaLnBrk="0" hangingPunct="0">
              <a:spcBef>
                <a:spcPct val="20000"/>
              </a:spcBef>
              <a:buClr>
                <a:srgbClr val="00529D"/>
              </a:buClr>
              <a:buFont typeface="Arial" panose="020B0604020202020204" pitchFamily="34" charset="0"/>
              <a:buChar char="•"/>
            </a:pPr>
            <a:endParaRPr lang="en-US" sz="1400" dirty="0">
              <a:solidFill>
                <a:srgbClr val="000000"/>
              </a:solidFill>
              <a:latin typeface="Verdana" pitchFamily="34" charset="0"/>
            </a:endParaRPr>
          </a:p>
        </p:txBody>
      </p:sp>
      <p:sp>
        <p:nvSpPr>
          <p:cNvPr id="8" name="Rectangle 1029"/>
          <p:cNvSpPr>
            <a:spLocks noChangeArrowheads="1"/>
          </p:cNvSpPr>
          <p:nvPr/>
        </p:nvSpPr>
        <p:spPr bwMode="auto">
          <a:xfrm>
            <a:off x="2297114" y="1556792"/>
            <a:ext cx="8061325" cy="460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eaLnBrk="0" hangingPunct="0">
              <a:spcBef>
                <a:spcPct val="20000"/>
              </a:spcBef>
              <a:buClr>
                <a:srgbClr val="00529D"/>
              </a:buClr>
            </a:pPr>
            <a:endParaRPr lang="en-US" sz="1400" b="1" dirty="0">
              <a:solidFill>
                <a:srgbClr val="000000"/>
              </a:solidFill>
              <a:latin typeface="Verdana" pitchFamily="34" charset="0"/>
            </a:endParaRPr>
          </a:p>
          <a:p>
            <a:pPr eaLnBrk="0" hangingPunct="0">
              <a:spcBef>
                <a:spcPct val="20000"/>
              </a:spcBef>
              <a:buClr>
                <a:srgbClr val="00529D"/>
              </a:buClr>
            </a:pPr>
            <a:r>
              <a:rPr lang="en-US" sz="1400" dirty="0">
                <a:solidFill>
                  <a:srgbClr val="000000"/>
                </a:solidFill>
                <a:latin typeface="Verdana" pitchFamily="34" charset="0"/>
              </a:rPr>
              <a:t>What role, if any, play logistics inefficiencies in promoting/hampering e-commerce?</a:t>
            </a:r>
          </a:p>
          <a:p>
            <a:pPr eaLnBrk="0" hangingPunct="0">
              <a:spcBef>
                <a:spcPct val="20000"/>
              </a:spcBef>
              <a:buClr>
                <a:srgbClr val="00529D"/>
              </a:buClr>
            </a:pPr>
            <a:endParaRPr lang="fr-CH" sz="1400" b="1" dirty="0">
              <a:solidFill>
                <a:srgbClr val="000000"/>
              </a:solidFill>
              <a:latin typeface="Verdana" pitchFamily="34" charset="0"/>
            </a:endParaRPr>
          </a:p>
          <a:p>
            <a:pPr eaLnBrk="0" hangingPunct="0">
              <a:spcBef>
                <a:spcPct val="20000"/>
              </a:spcBef>
              <a:buClr>
                <a:srgbClr val="00529D"/>
              </a:buClr>
            </a:pPr>
            <a:endParaRPr lang="fr-CH" sz="1400" b="1" dirty="0">
              <a:solidFill>
                <a:srgbClr val="000000"/>
              </a:solidFill>
              <a:latin typeface="Verdana" pitchFamily="34" charset="0"/>
            </a:endParaRPr>
          </a:p>
          <a:p>
            <a:pPr eaLnBrk="0" hangingPunct="0">
              <a:spcBef>
                <a:spcPct val="20000"/>
              </a:spcBef>
              <a:buClr>
                <a:srgbClr val="00529D"/>
              </a:buClr>
            </a:pPr>
            <a:endParaRPr lang="fr-CH" sz="1400" b="1" dirty="0">
              <a:solidFill>
                <a:srgbClr val="000000"/>
              </a:solidFill>
              <a:latin typeface="Verdana" pitchFamily="34" charset="0"/>
            </a:endParaRPr>
          </a:p>
          <a:p>
            <a:pPr eaLnBrk="0" hangingPunct="0">
              <a:spcBef>
                <a:spcPct val="20000"/>
              </a:spcBef>
              <a:buClr>
                <a:srgbClr val="00529D"/>
              </a:buClr>
            </a:pPr>
            <a:endParaRPr lang="fr-CH" sz="1400" b="1" dirty="0">
              <a:solidFill>
                <a:srgbClr val="000000"/>
              </a:solidFill>
              <a:latin typeface="Verdana" pitchFamily="34"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71664" y="2348880"/>
            <a:ext cx="5943600" cy="3600450"/>
          </a:xfrm>
          <a:prstGeom prst="rect">
            <a:avLst/>
          </a:prstGeom>
        </p:spPr>
      </p:pic>
      <p:sp>
        <p:nvSpPr>
          <p:cNvPr id="3" name="TextBox 2"/>
          <p:cNvSpPr txBox="1"/>
          <p:nvPr/>
        </p:nvSpPr>
        <p:spPr bwMode="auto">
          <a:xfrm>
            <a:off x="3033786" y="5944022"/>
            <a:ext cx="3350246" cy="400110"/>
          </a:xfrm>
          <a:prstGeom prst="rect">
            <a:avLst/>
          </a:prstGeom>
          <a:solidFill>
            <a:schemeClr val="bg1"/>
          </a:solidFill>
          <a:ln>
            <a:noFill/>
          </a:ln>
          <a:effectLst/>
          <a:extLst/>
        </p:spPr>
        <p:txBody>
          <a:bodyPr wrap="square" rtlCol="0">
            <a:spAutoFit/>
          </a:bodyPr>
          <a:lstStyle/>
          <a:p>
            <a:pPr>
              <a:spcBef>
                <a:spcPct val="50000"/>
              </a:spcBef>
            </a:pPr>
            <a:r>
              <a:rPr lang="en-US" sz="1000" dirty="0">
                <a:solidFill>
                  <a:srgbClr val="00509E"/>
                </a:solidFill>
                <a:latin typeface="Verdana" pitchFamily="34" charset="0"/>
              </a:rPr>
              <a:t>Source: South China Morning Post Publishers Limited</a:t>
            </a:r>
          </a:p>
        </p:txBody>
      </p:sp>
      <p:sp>
        <p:nvSpPr>
          <p:cNvPr id="6" name="Titre 1">
            <a:extLst>
              <a:ext uri="{FF2B5EF4-FFF2-40B4-BE49-F238E27FC236}">
                <a16:creationId xmlns:a16="http://schemas.microsoft.com/office/drawing/2014/main" id="{D2A6CD5F-10D8-4096-9BDD-EFB4B943C1F1}"/>
              </a:ext>
            </a:extLst>
          </p:cNvPr>
          <p:cNvSpPr txBox="1">
            <a:spLocks/>
          </p:cNvSpPr>
          <p:nvPr/>
        </p:nvSpPr>
        <p:spPr>
          <a:xfrm>
            <a:off x="4511824" y="332656"/>
            <a:ext cx="7199907" cy="647700"/>
          </a:xfrm>
          <a:prstGeom prst="rect">
            <a:avLst/>
          </a:prstGeom>
        </p:spPr>
        <p:txBody>
          <a:bodyPr vert="horz" lIns="0" tIns="0" rIns="0" bIns="0" rtlCol="0" anchor="t" anchorCtr="0">
            <a:noAutofit/>
          </a:bodyPr>
          <a:lstStyle>
            <a:lvl1pPr algn="r" defTabSz="914400" rtl="0" eaLnBrk="1" latinLnBrk="0" hangingPunct="1">
              <a:spcBef>
                <a:spcPct val="0"/>
              </a:spcBef>
              <a:buNone/>
              <a:defRPr sz="1800" b="1" kern="1200">
                <a:solidFill>
                  <a:schemeClr val="bg1"/>
                </a:solidFill>
                <a:latin typeface="Verdana" pitchFamily="34" charset="0"/>
                <a:ea typeface="Verdana" pitchFamily="34" charset="0"/>
                <a:cs typeface="Verdana" pitchFamily="34" charset="0"/>
              </a:defRPr>
            </a:lvl1pPr>
          </a:lstStyle>
          <a:p>
            <a:r>
              <a:rPr lang="en-GB" sz="1600" dirty="0">
                <a:latin typeface="Helvetica" panose="020B0604020202020204" pitchFamily="34" charset="0"/>
                <a:cs typeface="Helvetica" panose="020B0604020202020204" pitchFamily="34" charset="0"/>
              </a:rPr>
              <a:t>2 – Joint partnership </a:t>
            </a:r>
            <a:br>
              <a:rPr lang="en-GB" sz="1600" dirty="0">
                <a:latin typeface="Helvetica" panose="020B0604020202020204" pitchFamily="34" charset="0"/>
                <a:cs typeface="Helvetica" panose="020B0604020202020204" pitchFamily="34" charset="0"/>
              </a:rPr>
            </a:br>
            <a:br>
              <a:rPr lang="en-GB" sz="1600" dirty="0">
                <a:latin typeface="Helvetica" panose="020B0604020202020204" pitchFamily="34" charset="0"/>
                <a:cs typeface="Helvetica" panose="020B0604020202020204" pitchFamily="34" charset="0"/>
              </a:rPr>
            </a:br>
            <a:r>
              <a:rPr lang="en-GB" sz="1600" i="1" dirty="0">
                <a:latin typeface="Helvetica" panose="020B0604020202020204" pitchFamily="34" charset="0"/>
                <a:cs typeface="Helvetica" panose="020B0604020202020204" pitchFamily="34" charset="0"/>
              </a:rPr>
              <a:t>Understanding the logistics inefficiencies along the supply chain requires knowledge of airport logistics</a:t>
            </a:r>
          </a:p>
        </p:txBody>
      </p:sp>
    </p:spTree>
    <p:extLst>
      <p:ext uri="{BB962C8B-B14F-4D97-AF65-F5344CB8AC3E}">
        <p14:creationId xmlns:p14="http://schemas.microsoft.com/office/powerpoint/2010/main" val="3755217995"/>
      </p:ext>
    </p:extLst>
  </p:cSld>
  <p:clrMapOvr>
    <a:masterClrMapping/>
  </p:clrMapOvr>
  <p:transition spd="med">
    <p:split orient="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29"/>
          <p:cNvSpPr>
            <a:spLocks noChangeArrowheads="1"/>
          </p:cNvSpPr>
          <p:nvPr/>
        </p:nvSpPr>
        <p:spPr bwMode="auto">
          <a:xfrm>
            <a:off x="2351089" y="1556792"/>
            <a:ext cx="8061325" cy="453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eaLnBrk="0" hangingPunct="0">
              <a:spcBef>
                <a:spcPct val="20000"/>
              </a:spcBef>
              <a:buClr>
                <a:srgbClr val="00529D"/>
              </a:buClr>
            </a:pPr>
            <a:endParaRPr lang="en-US" sz="1400" b="1" dirty="0">
              <a:solidFill>
                <a:srgbClr val="000000"/>
              </a:solidFill>
              <a:latin typeface="Verdana" pitchFamily="34" charset="0"/>
            </a:endParaRPr>
          </a:p>
          <a:p>
            <a:pPr marL="742950" lvl="1" indent="-285750" eaLnBrk="0" hangingPunct="0">
              <a:spcBef>
                <a:spcPct val="20000"/>
              </a:spcBef>
              <a:buClr>
                <a:srgbClr val="00529D"/>
              </a:buClr>
              <a:buFont typeface="Arial" panose="020B0604020202020204" pitchFamily="34" charset="0"/>
              <a:buChar char="•"/>
            </a:pPr>
            <a:endParaRPr lang="en-US" sz="1400" dirty="0">
              <a:solidFill>
                <a:srgbClr val="000000"/>
              </a:solidFill>
              <a:latin typeface="Verdana" pitchFamily="34" charset="0"/>
            </a:endParaRPr>
          </a:p>
          <a:p>
            <a:pPr marL="742950" lvl="1" indent="-285750" eaLnBrk="0" hangingPunct="0">
              <a:spcBef>
                <a:spcPct val="20000"/>
              </a:spcBef>
              <a:buClr>
                <a:srgbClr val="00529D"/>
              </a:buClr>
              <a:buFont typeface="Arial" panose="020B0604020202020204" pitchFamily="34" charset="0"/>
              <a:buChar char="•"/>
            </a:pPr>
            <a:endParaRPr lang="en-US" sz="1400" dirty="0">
              <a:solidFill>
                <a:srgbClr val="000000"/>
              </a:solidFill>
              <a:latin typeface="Verdana" pitchFamily="34" charset="0"/>
            </a:endParaRPr>
          </a:p>
        </p:txBody>
      </p:sp>
      <p:sp>
        <p:nvSpPr>
          <p:cNvPr id="8" name="Rectangle 1029"/>
          <p:cNvSpPr>
            <a:spLocks noChangeArrowheads="1"/>
          </p:cNvSpPr>
          <p:nvPr/>
        </p:nvSpPr>
        <p:spPr bwMode="auto">
          <a:xfrm>
            <a:off x="408632" y="1628800"/>
            <a:ext cx="11376000" cy="48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eaLnBrk="0" hangingPunct="0">
              <a:spcBef>
                <a:spcPct val="20000"/>
              </a:spcBef>
              <a:buClr>
                <a:srgbClr val="00529D"/>
              </a:buClr>
            </a:pPr>
            <a:r>
              <a:rPr lang="en-US" sz="1600" b="1" dirty="0">
                <a:solidFill>
                  <a:srgbClr val="000000"/>
                </a:solidFill>
                <a:latin typeface="Verdana" pitchFamily="34" charset="0"/>
              </a:rPr>
              <a:t>Combine UPU big data with ICAO plane schedules</a:t>
            </a:r>
          </a:p>
          <a:p>
            <a:pPr marL="742950" lvl="1" indent="-285750" eaLnBrk="0" hangingPunct="0">
              <a:spcBef>
                <a:spcPct val="20000"/>
              </a:spcBef>
              <a:buClr>
                <a:srgbClr val="00529D"/>
              </a:buClr>
              <a:buFont typeface="Arial" panose="020B0604020202020204" pitchFamily="34" charset="0"/>
              <a:buChar char="•"/>
            </a:pPr>
            <a:r>
              <a:rPr lang="en-US" sz="1600" dirty="0">
                <a:solidFill>
                  <a:srgbClr val="000000"/>
                </a:solidFill>
                <a:latin typeface="Verdana" pitchFamily="34" charset="0"/>
              </a:rPr>
              <a:t>Construction of shipping tonnage and international delivery times from UPU big-data platform Merge of bilateral flows with ICAO plane schedules.</a:t>
            </a:r>
          </a:p>
          <a:p>
            <a:pPr marL="742950" lvl="1" indent="-285750" eaLnBrk="0" hangingPunct="0">
              <a:spcBef>
                <a:spcPct val="20000"/>
              </a:spcBef>
              <a:buClr>
                <a:srgbClr val="00529D"/>
              </a:buClr>
              <a:buFont typeface="Arial" panose="020B0604020202020204" pitchFamily="34" charset="0"/>
              <a:buChar char="•"/>
            </a:pPr>
            <a:endParaRPr lang="en-US" sz="1600" dirty="0">
              <a:solidFill>
                <a:srgbClr val="000000"/>
              </a:solidFill>
              <a:latin typeface="Verdana" pitchFamily="34" charset="0"/>
            </a:endParaRPr>
          </a:p>
          <a:p>
            <a:pPr eaLnBrk="0" hangingPunct="0">
              <a:spcBef>
                <a:spcPct val="20000"/>
              </a:spcBef>
              <a:buClr>
                <a:srgbClr val="00529D"/>
              </a:buClr>
            </a:pPr>
            <a:r>
              <a:rPr lang="en-US" sz="1600" b="1" dirty="0">
                <a:solidFill>
                  <a:srgbClr val="000000"/>
                </a:solidFill>
                <a:latin typeface="Verdana" pitchFamily="34" charset="0"/>
              </a:rPr>
              <a:t>Estimate the elasticity of cross-border mail with respect to flight schedules</a:t>
            </a:r>
          </a:p>
          <a:p>
            <a:pPr marL="742950" lvl="1" indent="-285750" eaLnBrk="0" hangingPunct="0">
              <a:spcBef>
                <a:spcPct val="20000"/>
              </a:spcBef>
              <a:buClr>
                <a:srgbClr val="00529D"/>
              </a:buClr>
              <a:buFont typeface="Arial" panose="020B0604020202020204" pitchFamily="34" charset="0"/>
              <a:buChar char="•"/>
            </a:pPr>
            <a:r>
              <a:rPr lang="en-US" sz="1600" dirty="0">
                <a:solidFill>
                  <a:srgbClr val="000000"/>
                </a:solidFill>
                <a:latin typeface="Verdana" pitchFamily="34" charset="0"/>
              </a:rPr>
              <a:t>Establishing the impact of reduced flight schedules in 2020, due to COVID-19, on bilateral delivery times.</a:t>
            </a:r>
          </a:p>
          <a:p>
            <a:pPr marL="742950" lvl="1" indent="-285750" eaLnBrk="0" hangingPunct="0">
              <a:spcBef>
                <a:spcPct val="20000"/>
              </a:spcBef>
              <a:buClr>
                <a:srgbClr val="00529D"/>
              </a:buClr>
              <a:buFont typeface="Arial" panose="020B0604020202020204" pitchFamily="34" charset="0"/>
              <a:buChar char="•"/>
            </a:pPr>
            <a:r>
              <a:rPr lang="en-US" sz="1600" dirty="0">
                <a:solidFill>
                  <a:srgbClr val="000000"/>
                </a:solidFill>
                <a:latin typeface="Verdana" pitchFamily="34" charset="0"/>
              </a:rPr>
              <a:t>Investigating the shift in the economics of the postal sector and the aviation industry, including any implications in terms of costs for both airlines, postal operators and consumers.</a:t>
            </a:r>
          </a:p>
          <a:p>
            <a:pPr marL="742950" lvl="1" indent="-285750" eaLnBrk="0" hangingPunct="0">
              <a:spcBef>
                <a:spcPct val="20000"/>
              </a:spcBef>
              <a:buClr>
                <a:srgbClr val="00529D"/>
              </a:buClr>
              <a:buFont typeface="Arial" panose="020B0604020202020204" pitchFamily="34" charset="0"/>
              <a:buChar char="•"/>
            </a:pPr>
            <a:r>
              <a:rPr lang="en-US" sz="1600" dirty="0">
                <a:solidFill>
                  <a:srgbClr val="000000"/>
                </a:solidFill>
                <a:latin typeface="Verdana" pitchFamily="34" charset="0"/>
              </a:rPr>
              <a:t>Analyzing the economic impact of shocks to the international logistics supply chain on postal operators and air transportation companies.</a:t>
            </a:r>
          </a:p>
          <a:p>
            <a:pPr marL="742950" lvl="1" indent="-285750" eaLnBrk="0" hangingPunct="0">
              <a:spcBef>
                <a:spcPct val="20000"/>
              </a:spcBef>
              <a:buClr>
                <a:srgbClr val="00529D"/>
              </a:buClr>
              <a:buFont typeface="Arial" panose="020B0604020202020204" pitchFamily="34" charset="0"/>
              <a:buChar char="•"/>
            </a:pPr>
            <a:endParaRPr lang="en-US" sz="1600" b="1" dirty="0">
              <a:solidFill>
                <a:srgbClr val="000000"/>
              </a:solidFill>
              <a:latin typeface="Verdana" pitchFamily="34" charset="0"/>
            </a:endParaRPr>
          </a:p>
          <a:p>
            <a:pPr eaLnBrk="0" hangingPunct="0">
              <a:spcBef>
                <a:spcPct val="20000"/>
              </a:spcBef>
              <a:buClr>
                <a:srgbClr val="00529D"/>
              </a:buClr>
            </a:pPr>
            <a:r>
              <a:rPr lang="en-US" sz="1600" b="1" dirty="0">
                <a:solidFill>
                  <a:srgbClr val="000000"/>
                </a:solidFill>
                <a:latin typeface="Verdana" pitchFamily="34" charset="0"/>
              </a:rPr>
              <a:t>Identify the logistical barriers to the development of international e-commerce (in a world that has gone through a major pandemic such as COVID-19)</a:t>
            </a:r>
          </a:p>
          <a:p>
            <a:pPr marL="742950" lvl="1" indent="-285750" eaLnBrk="0" hangingPunct="0">
              <a:spcBef>
                <a:spcPct val="20000"/>
              </a:spcBef>
              <a:buClr>
                <a:srgbClr val="00529D"/>
              </a:buClr>
              <a:buFont typeface="Arial" panose="020B0604020202020204" pitchFamily="34" charset="0"/>
              <a:buChar char="•"/>
            </a:pPr>
            <a:r>
              <a:rPr lang="en-US" sz="1600" dirty="0">
                <a:solidFill>
                  <a:srgbClr val="000000"/>
                </a:solidFill>
                <a:latin typeface="Verdana" pitchFamily="34" charset="0"/>
              </a:rPr>
              <a:t>Provide factual advise to policy-makers in order to avoid major disruptions in during crises.</a:t>
            </a:r>
          </a:p>
          <a:p>
            <a:pPr marL="742950" lvl="1" indent="-285750" eaLnBrk="0" hangingPunct="0">
              <a:spcBef>
                <a:spcPct val="20000"/>
              </a:spcBef>
              <a:buClr>
                <a:srgbClr val="00529D"/>
              </a:buClr>
              <a:buFont typeface="Arial" panose="020B0604020202020204" pitchFamily="34" charset="0"/>
              <a:buChar char="•"/>
            </a:pPr>
            <a:r>
              <a:rPr lang="en-US" sz="1600" dirty="0">
                <a:solidFill>
                  <a:srgbClr val="000000"/>
                </a:solidFill>
                <a:latin typeface="Verdana" pitchFamily="34" charset="0"/>
              </a:rPr>
              <a:t>Report baseline estimates for forecasts and impact studies on the role of aviation for international mail.</a:t>
            </a:r>
          </a:p>
          <a:p>
            <a:pPr marL="742950" lvl="1" indent="-285750" eaLnBrk="0" hangingPunct="0">
              <a:spcBef>
                <a:spcPct val="20000"/>
              </a:spcBef>
              <a:buClr>
                <a:srgbClr val="00529D"/>
              </a:buClr>
              <a:buFont typeface="Arial" panose="020B0604020202020204" pitchFamily="34" charset="0"/>
              <a:buChar char="•"/>
            </a:pPr>
            <a:endParaRPr lang="en-US" sz="1600" b="1" dirty="0">
              <a:solidFill>
                <a:srgbClr val="000000"/>
              </a:solidFill>
              <a:latin typeface="Verdana" pitchFamily="34" charset="0"/>
            </a:endParaRPr>
          </a:p>
          <a:p>
            <a:pPr eaLnBrk="0" hangingPunct="0">
              <a:spcBef>
                <a:spcPct val="20000"/>
              </a:spcBef>
              <a:buClr>
                <a:srgbClr val="00529D"/>
              </a:buClr>
            </a:pPr>
            <a:endParaRPr lang="en-US" sz="1600" b="1" dirty="0">
              <a:solidFill>
                <a:srgbClr val="000000"/>
              </a:solidFill>
              <a:latin typeface="Verdana" pitchFamily="34" charset="0"/>
            </a:endParaRPr>
          </a:p>
          <a:p>
            <a:pPr eaLnBrk="0" hangingPunct="0">
              <a:spcBef>
                <a:spcPct val="20000"/>
              </a:spcBef>
              <a:buClr>
                <a:srgbClr val="00529D"/>
              </a:buClr>
            </a:pPr>
            <a:endParaRPr lang="en-US" sz="1600" b="1" dirty="0">
              <a:solidFill>
                <a:srgbClr val="000000"/>
              </a:solidFill>
              <a:latin typeface="Verdana" pitchFamily="34" charset="0"/>
            </a:endParaRPr>
          </a:p>
          <a:p>
            <a:pPr eaLnBrk="0" hangingPunct="0">
              <a:spcBef>
                <a:spcPct val="20000"/>
              </a:spcBef>
              <a:buClr>
                <a:srgbClr val="00529D"/>
              </a:buClr>
            </a:pPr>
            <a:endParaRPr lang="en-US" sz="1600" b="1" dirty="0">
              <a:solidFill>
                <a:srgbClr val="000000"/>
              </a:solidFill>
              <a:latin typeface="Verdana" pitchFamily="34" charset="0"/>
            </a:endParaRPr>
          </a:p>
        </p:txBody>
      </p:sp>
      <p:sp>
        <p:nvSpPr>
          <p:cNvPr id="6" name="Titre 1">
            <a:extLst>
              <a:ext uri="{FF2B5EF4-FFF2-40B4-BE49-F238E27FC236}">
                <a16:creationId xmlns:a16="http://schemas.microsoft.com/office/drawing/2014/main" id="{D2A6CD5F-10D8-4096-9BDD-EFB4B943C1F1}"/>
              </a:ext>
            </a:extLst>
          </p:cNvPr>
          <p:cNvSpPr txBox="1">
            <a:spLocks/>
          </p:cNvSpPr>
          <p:nvPr/>
        </p:nvSpPr>
        <p:spPr>
          <a:xfrm>
            <a:off x="4511824" y="332656"/>
            <a:ext cx="7199907" cy="647700"/>
          </a:xfrm>
          <a:prstGeom prst="rect">
            <a:avLst/>
          </a:prstGeom>
        </p:spPr>
        <p:txBody>
          <a:bodyPr vert="horz" lIns="0" tIns="0" rIns="0" bIns="0" rtlCol="0" anchor="t" anchorCtr="0">
            <a:noAutofit/>
          </a:bodyPr>
          <a:lstStyle>
            <a:lvl1pPr algn="r" defTabSz="914400" rtl="0" eaLnBrk="1" latinLnBrk="0" hangingPunct="1">
              <a:spcBef>
                <a:spcPct val="0"/>
              </a:spcBef>
              <a:buNone/>
              <a:defRPr sz="1800" b="1" kern="1200">
                <a:solidFill>
                  <a:schemeClr val="bg1"/>
                </a:solidFill>
                <a:latin typeface="Verdana" pitchFamily="34" charset="0"/>
                <a:ea typeface="Verdana" pitchFamily="34" charset="0"/>
                <a:cs typeface="Verdana" pitchFamily="34" charset="0"/>
              </a:defRPr>
            </a:lvl1pPr>
          </a:lstStyle>
          <a:p>
            <a:r>
              <a:rPr lang="en-GB" sz="1600" dirty="0">
                <a:latin typeface="Helvetica" panose="020B0604020202020204" pitchFamily="34" charset="0"/>
                <a:cs typeface="Helvetica" panose="020B0604020202020204" pitchFamily="34" charset="0"/>
              </a:rPr>
              <a:t>2 – Joint partnership </a:t>
            </a:r>
            <a:br>
              <a:rPr lang="en-GB" sz="1600" dirty="0">
                <a:latin typeface="Helvetica" panose="020B0604020202020204" pitchFamily="34" charset="0"/>
                <a:cs typeface="Helvetica" panose="020B0604020202020204" pitchFamily="34" charset="0"/>
              </a:rPr>
            </a:br>
            <a:br>
              <a:rPr lang="en-GB" sz="1600" dirty="0">
                <a:latin typeface="Helvetica" panose="020B0604020202020204" pitchFamily="34" charset="0"/>
                <a:cs typeface="Helvetica" panose="020B0604020202020204" pitchFamily="34" charset="0"/>
              </a:rPr>
            </a:br>
            <a:r>
              <a:rPr lang="en-GB" sz="1600" i="1" dirty="0">
                <a:latin typeface="Helvetica" panose="020B0604020202020204" pitchFamily="34" charset="0"/>
                <a:cs typeface="Helvetica" panose="020B0604020202020204" pitchFamily="34" charset="0"/>
              </a:rPr>
              <a:t>Main tasks and objectives</a:t>
            </a:r>
          </a:p>
        </p:txBody>
      </p:sp>
    </p:spTree>
    <p:extLst>
      <p:ext uri="{BB962C8B-B14F-4D97-AF65-F5344CB8AC3E}">
        <p14:creationId xmlns:p14="http://schemas.microsoft.com/office/powerpoint/2010/main" val="3536917597"/>
      </p:ext>
    </p:extLst>
  </p:cSld>
  <p:clrMapOvr>
    <a:masterClrMapping/>
  </p:clrMapOvr>
  <p:transition spd="med">
    <p:split orient="ver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1"/>
          <p:cNvSpPr>
            <a:spLocks noGrp="1"/>
          </p:cNvSpPr>
          <p:nvPr>
            <p:ph type="ctrTitle"/>
          </p:nvPr>
        </p:nvSpPr>
        <p:spPr>
          <a:xfrm>
            <a:off x="1166654" y="2020464"/>
            <a:ext cx="7415213" cy="1439863"/>
          </a:xfrm>
        </p:spPr>
        <p:txBody>
          <a:bodyPr anchor="t" anchorCtr="0">
            <a:normAutofit fontScale="90000"/>
          </a:bodyPr>
          <a:lstStyle>
            <a:lvl1pPr marL="0" indent="0" algn="l">
              <a:defRPr sz="3000" b="1">
                <a:solidFill>
                  <a:schemeClr val="bg1"/>
                </a:solidFill>
                <a:latin typeface="Verdana" pitchFamily="34" charset="0"/>
                <a:ea typeface="Verdana" pitchFamily="34" charset="0"/>
                <a:cs typeface="Verdana" pitchFamily="34" charset="0"/>
              </a:defRPr>
            </a:lvl1pPr>
          </a:lstStyle>
          <a:p>
            <a:br>
              <a:rPr lang="en-GB" sz="6600" dirty="0">
                <a:latin typeface="Helvetica" panose="020B0604020202020204" pitchFamily="34" charset="0"/>
                <a:cs typeface="Helvetica" panose="020B0604020202020204" pitchFamily="34" charset="0"/>
              </a:rPr>
            </a:br>
            <a:r>
              <a:rPr lang="en-GB" sz="6600" dirty="0">
                <a:latin typeface="Helvetica" panose="020B0604020202020204" pitchFamily="34" charset="0"/>
                <a:cs typeface="Helvetica" panose="020B0604020202020204" pitchFamily="34" charset="0"/>
              </a:rPr>
              <a:t>Thank you!</a:t>
            </a:r>
          </a:p>
        </p:txBody>
      </p:sp>
      <p:sp>
        <p:nvSpPr>
          <p:cNvPr id="6" name="Espace réservé du texte 3">
            <a:extLst>
              <a:ext uri="{FF2B5EF4-FFF2-40B4-BE49-F238E27FC236}">
                <a16:creationId xmlns:a16="http://schemas.microsoft.com/office/drawing/2014/main" id="{6349BA63-22DD-4F57-B216-6218BF215B79}"/>
              </a:ext>
            </a:extLst>
          </p:cNvPr>
          <p:cNvSpPr txBox="1">
            <a:spLocks/>
          </p:cNvSpPr>
          <p:nvPr/>
        </p:nvSpPr>
        <p:spPr>
          <a:xfrm>
            <a:off x="1217982" y="6309320"/>
            <a:ext cx="5958138" cy="288032"/>
          </a:xfrm>
          <a:prstGeom prst="rect">
            <a:avLst/>
          </a:prstGeom>
        </p:spPr>
        <p:txBody>
          <a:bodyPr vert="horz" lIns="0" tIns="0" rIns="0" bIns="0" rtlCol="0">
            <a:noAutofit/>
          </a:bodyPr>
          <a:lstStyle>
            <a:lvl1pPr marL="0" indent="0" algn="l" defTabSz="914400" rtl="0" eaLnBrk="1" latinLnBrk="0" hangingPunct="1">
              <a:spcBef>
                <a:spcPts val="0"/>
              </a:spcBef>
              <a:buFont typeface="Arial" pitchFamily="34" charset="0"/>
              <a:buNone/>
              <a:tabLst/>
              <a:defRPr sz="1000" kern="1200">
                <a:solidFill>
                  <a:schemeClr val="bg1"/>
                </a:solidFill>
                <a:latin typeface="Helvetica" panose="020B0604020202020204" pitchFamily="34" charset="0"/>
                <a:ea typeface="Verdana" pitchFamily="34" charset="0"/>
                <a:cs typeface="Helvetica" panose="020B0604020202020204" pitchFamily="34" charset="0"/>
              </a:defRPr>
            </a:lvl1pPr>
            <a:lvl2pPr marL="360363" indent="-360363" algn="l" defTabSz="914400" rtl="0" eaLnBrk="1" latinLnBrk="0" hangingPunct="1">
              <a:spcBef>
                <a:spcPts val="600"/>
              </a:spcBef>
              <a:buFont typeface="Arial" pitchFamily="34" charset="0"/>
              <a:buChar char="–"/>
              <a:defRPr sz="1600" kern="1200">
                <a:solidFill>
                  <a:schemeClr val="tx1"/>
                </a:solidFill>
                <a:latin typeface="Verdana" pitchFamily="34" charset="0"/>
                <a:ea typeface="Verdana" pitchFamily="34" charset="0"/>
                <a:cs typeface="Verdana" pitchFamily="34" charset="0"/>
              </a:defRPr>
            </a:lvl2pPr>
            <a:lvl3pPr marL="712788" indent="-358775" algn="l" defTabSz="914400" rtl="0" eaLnBrk="1" latinLnBrk="0" hangingPunct="1">
              <a:spcBef>
                <a:spcPts val="600"/>
              </a:spcBef>
              <a:buFont typeface="Arial" pitchFamily="34" charset="0"/>
              <a:buChar char="•"/>
              <a:defRPr sz="1600" kern="1200">
                <a:solidFill>
                  <a:schemeClr val="tx1"/>
                </a:solidFill>
                <a:latin typeface="Verdana" pitchFamily="34" charset="0"/>
                <a:ea typeface="Verdana" pitchFamily="34" charset="0"/>
                <a:cs typeface="Verdana" pitchFamily="34" charset="0"/>
              </a:defRPr>
            </a:lvl3pPr>
            <a:lvl4pPr marL="1074738" indent="-360363" algn="l" defTabSz="914400" rtl="0" eaLnBrk="1" latinLnBrk="0" hangingPunct="1">
              <a:spcBef>
                <a:spcPts val="600"/>
              </a:spcBef>
              <a:buFont typeface="Arial" pitchFamily="34" charset="0"/>
              <a:buChar char="–"/>
              <a:defRPr sz="16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0" fontAlgn="base" hangingPunct="0">
              <a:spcBef>
                <a:spcPct val="0"/>
              </a:spcBef>
              <a:spcAft>
                <a:spcPct val="0"/>
              </a:spcAft>
            </a:pPr>
            <a:r>
              <a:rPr lang="en-GB" b="1">
                <a:solidFill>
                  <a:srgbClr val="FFFFFF"/>
                </a:solidFill>
                <a:ea typeface="ＭＳ Ｐゴシック" pitchFamily="34" charset="-128"/>
              </a:rPr>
              <a:t>International Bureau – Executive Office – Research &amp; Strategy Programme (DIRCAB.STRAT)</a:t>
            </a:r>
          </a:p>
          <a:p>
            <a:endParaRPr lang="en-GB" dirty="0"/>
          </a:p>
        </p:txBody>
      </p:sp>
    </p:spTree>
    <p:extLst>
      <p:ext uri="{BB962C8B-B14F-4D97-AF65-F5344CB8AC3E}">
        <p14:creationId xmlns:p14="http://schemas.microsoft.com/office/powerpoint/2010/main" val="40352032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a:extLst>
              <a:ext uri="{FF2B5EF4-FFF2-40B4-BE49-F238E27FC236}">
                <a16:creationId xmlns:a16="http://schemas.microsoft.com/office/drawing/2014/main" id="{D2A6CD5F-10D8-4096-9BDD-EFB4B943C1F1}"/>
              </a:ext>
            </a:extLst>
          </p:cNvPr>
          <p:cNvSpPr txBox="1">
            <a:spLocks/>
          </p:cNvSpPr>
          <p:nvPr/>
        </p:nvSpPr>
        <p:spPr>
          <a:xfrm>
            <a:off x="4511824" y="332656"/>
            <a:ext cx="7199907" cy="647700"/>
          </a:xfrm>
          <a:prstGeom prst="rect">
            <a:avLst/>
          </a:prstGeom>
        </p:spPr>
        <p:txBody>
          <a:bodyPr vert="horz" lIns="0" tIns="0" rIns="0" bIns="0" rtlCol="0" anchor="t" anchorCtr="0">
            <a:noAutofit/>
          </a:bodyPr>
          <a:lstStyle>
            <a:lvl1pPr algn="r" defTabSz="914400" rtl="0" eaLnBrk="1" latinLnBrk="0" hangingPunct="1">
              <a:spcBef>
                <a:spcPct val="0"/>
              </a:spcBef>
              <a:buNone/>
              <a:defRPr sz="1800" b="1" kern="1200">
                <a:solidFill>
                  <a:schemeClr val="bg1"/>
                </a:solidFill>
                <a:latin typeface="Verdana" pitchFamily="34" charset="0"/>
                <a:ea typeface="Verdana" pitchFamily="34" charset="0"/>
                <a:cs typeface="Verdana" pitchFamily="34" charset="0"/>
              </a:defRPr>
            </a:lvl1pPr>
          </a:lstStyle>
          <a:p>
            <a:r>
              <a:rPr lang="en-GB" sz="1600" dirty="0">
                <a:latin typeface="Helvetica" panose="020B0604020202020204" pitchFamily="34" charset="0"/>
                <a:cs typeface="Helvetica" panose="020B0604020202020204" pitchFamily="34" charset="0"/>
              </a:rPr>
              <a:t>1 - Context </a:t>
            </a:r>
            <a:br>
              <a:rPr lang="en-GB" sz="1600" dirty="0">
                <a:latin typeface="Helvetica" panose="020B0604020202020204" pitchFamily="34" charset="0"/>
                <a:cs typeface="Helvetica" panose="020B0604020202020204" pitchFamily="34" charset="0"/>
              </a:rPr>
            </a:br>
            <a:br>
              <a:rPr lang="en-GB" sz="1600" dirty="0">
                <a:latin typeface="Helvetica" panose="020B0604020202020204" pitchFamily="34" charset="0"/>
                <a:cs typeface="Helvetica" panose="020B0604020202020204" pitchFamily="34" charset="0"/>
              </a:rPr>
            </a:br>
            <a:r>
              <a:rPr lang="en-GB" sz="1600" i="1" dirty="0">
                <a:latin typeface="Helvetica" panose="020B0604020202020204" pitchFamily="34" charset="0"/>
                <a:cs typeface="Helvetica" panose="020B0604020202020204" pitchFamily="34" charset="0"/>
              </a:rPr>
              <a:t>The UPU’s mission</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06285" y="1412776"/>
            <a:ext cx="6185715" cy="4108423"/>
          </a:xfrm>
          <a:prstGeom prst="rect">
            <a:avLst/>
          </a:prstGeom>
        </p:spPr>
      </p:pic>
      <p:sp>
        <p:nvSpPr>
          <p:cNvPr id="5" name="TextBox 4"/>
          <p:cNvSpPr txBox="1"/>
          <p:nvPr/>
        </p:nvSpPr>
        <p:spPr>
          <a:xfrm>
            <a:off x="191343" y="1412775"/>
            <a:ext cx="5814941" cy="2677656"/>
          </a:xfrm>
          <a:prstGeom prst="rect">
            <a:avLst/>
          </a:prstGeom>
          <a:noFill/>
        </p:spPr>
        <p:txBody>
          <a:bodyPr wrap="square" rtlCol="0">
            <a:spAutoFit/>
          </a:bodyPr>
          <a:lstStyle/>
          <a:p>
            <a:r>
              <a:rPr lang="en-US" sz="2400" dirty="0"/>
              <a:t>“[…] to stimulate the lasting development of efficient and accessible universal postal services of quality in order to facilitate communication between the inhabitants of the world”.</a:t>
            </a:r>
          </a:p>
          <a:p>
            <a:endParaRPr lang="en-US" sz="2400" dirty="0"/>
          </a:p>
          <a:p>
            <a:r>
              <a:rPr lang="en-US" sz="2400" dirty="0"/>
              <a:t>Preamble of the UPU Constitution</a:t>
            </a:r>
          </a:p>
        </p:txBody>
      </p:sp>
    </p:spTree>
    <p:extLst>
      <p:ext uri="{BB962C8B-B14F-4D97-AF65-F5344CB8AC3E}">
        <p14:creationId xmlns:p14="http://schemas.microsoft.com/office/powerpoint/2010/main" val="3526053771"/>
      </p:ext>
    </p:extLst>
  </p:cSld>
  <p:clrMapOvr>
    <a:masterClrMapping/>
  </p:clrMapOvr>
  <p:transition spd="med">
    <p:split orient="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itre 1">
            <a:extLst>
              <a:ext uri="{FF2B5EF4-FFF2-40B4-BE49-F238E27FC236}">
                <a16:creationId xmlns:a16="http://schemas.microsoft.com/office/drawing/2014/main" id="{2B332E7A-33E2-4DB2-8AC9-4CC09D64AED2}"/>
              </a:ext>
            </a:extLst>
          </p:cNvPr>
          <p:cNvSpPr>
            <a:spLocks noGrp="1"/>
          </p:cNvSpPr>
          <p:nvPr>
            <p:ph type="title"/>
          </p:nvPr>
        </p:nvSpPr>
        <p:spPr>
          <a:xfrm>
            <a:off x="4511824" y="332656"/>
            <a:ext cx="7199907" cy="647700"/>
          </a:xfrm>
        </p:spPr>
        <p:txBody>
          <a:bodyPr vert="horz" lIns="0" tIns="0" rIns="0" bIns="0" rtlCol="0" anchor="t" anchorCtr="0">
            <a:normAutofit/>
          </a:bodyPr>
          <a:lstStyle>
            <a:lvl1pPr>
              <a:defRPr>
                <a:solidFill>
                  <a:schemeClr val="bg1"/>
                </a:solidFill>
              </a:defRPr>
            </a:lvl1pPr>
          </a:lstStyle>
          <a:p>
            <a:br>
              <a:rPr lang="en-US" dirty="0"/>
            </a:br>
            <a:r>
              <a:rPr lang="en-US" i="1" dirty="0"/>
              <a:t>Abidjan Postal Strategy – Postal Vision 2030</a:t>
            </a:r>
          </a:p>
        </p:txBody>
      </p:sp>
      <p:sp>
        <p:nvSpPr>
          <p:cNvPr id="32" name="Rectangle 31">
            <a:extLst>
              <a:ext uri="{FF2B5EF4-FFF2-40B4-BE49-F238E27FC236}">
                <a16:creationId xmlns:a16="http://schemas.microsoft.com/office/drawing/2014/main" id="{1EB5BC20-CADD-4807-A915-5C1883E75864}"/>
              </a:ext>
            </a:extLst>
          </p:cNvPr>
          <p:cNvSpPr/>
          <p:nvPr/>
        </p:nvSpPr>
        <p:spPr>
          <a:xfrm>
            <a:off x="1175212" y="1921624"/>
            <a:ext cx="4483928" cy="2162454"/>
          </a:xfrm>
          <a:prstGeom prst="rect">
            <a:avLst/>
          </a:prstGeom>
          <a:solidFill>
            <a:schemeClr val="accent5"/>
          </a:solidFill>
          <a:ln>
            <a:solidFill>
              <a:schemeClr val="accent1"/>
            </a:solidFill>
            <a:prstDash val="sysDot"/>
          </a:ln>
          <a:effectLst/>
        </p:spPr>
        <p:style>
          <a:lnRef idx="1">
            <a:schemeClr val="accent1"/>
          </a:lnRef>
          <a:fillRef idx="3">
            <a:schemeClr val="accent1"/>
          </a:fillRef>
          <a:effectRef idx="2">
            <a:schemeClr val="accent1"/>
          </a:effectRef>
          <a:fontRef idx="minor">
            <a:schemeClr val="lt1"/>
          </a:fontRef>
        </p:style>
        <p:txBody>
          <a:bodyPr rtlCol="0" anchor="t"/>
          <a:lstStyle/>
          <a:p>
            <a:pPr fontAlgn="base">
              <a:spcBef>
                <a:spcPct val="0"/>
              </a:spcBef>
              <a:spcAft>
                <a:spcPct val="0"/>
              </a:spcAft>
            </a:pPr>
            <a:r>
              <a:rPr lang="en-US" sz="2400" b="1" dirty="0">
                <a:solidFill>
                  <a:schemeClr val="bg1"/>
                </a:solidFill>
                <a:latin typeface="Helvetica" panose="020B0604020202020204" pitchFamily="34" charset="0"/>
                <a:ea typeface="Verdana" panose="020B0604030504040204" pitchFamily="34" charset="0"/>
                <a:cs typeface="Helvetica" panose="020B0604020202020204" pitchFamily="34" charset="0"/>
              </a:rPr>
              <a:t>Governments</a:t>
            </a:r>
            <a:r>
              <a:rPr lang="en-US" sz="1600" dirty="0">
                <a:solidFill>
                  <a:schemeClr val="bg1"/>
                </a:solidFill>
                <a:latin typeface="Helvetica" panose="020B0604020202020204" pitchFamily="34" charset="0"/>
                <a:ea typeface="Verdana" panose="020B0604030504040204" pitchFamily="34" charset="0"/>
                <a:cs typeface="Helvetica" panose="020B0604020202020204" pitchFamily="34" charset="0"/>
              </a:rPr>
              <a:t> should </a:t>
            </a:r>
            <a:r>
              <a:rPr lang="en-US" sz="2400" b="1" dirty="0">
                <a:solidFill>
                  <a:schemeClr val="bg1"/>
                </a:solidFill>
                <a:latin typeface="Helvetica" panose="020B0604020202020204" pitchFamily="34" charset="0"/>
                <a:ea typeface="Verdana" panose="020B0604030504040204" pitchFamily="34" charset="0"/>
                <a:cs typeface="Helvetica" panose="020B0604020202020204" pitchFamily="34" charset="0"/>
              </a:rPr>
              <a:t>decrease gaps in postal development </a:t>
            </a:r>
            <a:r>
              <a:rPr lang="en-US" sz="1600" dirty="0">
                <a:solidFill>
                  <a:schemeClr val="bg1"/>
                </a:solidFill>
                <a:latin typeface="Helvetica" panose="020B0604020202020204" pitchFamily="34" charset="0"/>
                <a:ea typeface="Verdana" panose="020B0604030504040204" pitchFamily="34" charset="0"/>
                <a:cs typeface="Helvetica" panose="020B0604020202020204" pitchFamily="34" charset="0"/>
              </a:rPr>
              <a:t>through increased investments and focused policies, and promote various ways to utilize the postal network for socio-economic development</a:t>
            </a:r>
          </a:p>
        </p:txBody>
      </p:sp>
      <p:sp>
        <p:nvSpPr>
          <p:cNvPr id="33" name="Rectangle 32">
            <a:extLst>
              <a:ext uri="{FF2B5EF4-FFF2-40B4-BE49-F238E27FC236}">
                <a16:creationId xmlns:a16="http://schemas.microsoft.com/office/drawing/2014/main" id="{4868CD62-6DBC-46E4-8918-D2FAB1045494}"/>
              </a:ext>
            </a:extLst>
          </p:cNvPr>
          <p:cNvSpPr/>
          <p:nvPr/>
        </p:nvSpPr>
        <p:spPr>
          <a:xfrm>
            <a:off x="6970653" y="1927798"/>
            <a:ext cx="4483928" cy="2162454"/>
          </a:xfrm>
          <a:prstGeom prst="rect">
            <a:avLst/>
          </a:prstGeom>
          <a:solidFill>
            <a:schemeClr val="accent5"/>
          </a:solidFill>
          <a:ln>
            <a:solidFill>
              <a:schemeClr val="accent1"/>
            </a:solidFill>
            <a:prstDash val="sysDot"/>
          </a:ln>
          <a:effectLst/>
        </p:spPr>
        <p:style>
          <a:lnRef idx="1">
            <a:schemeClr val="accent1"/>
          </a:lnRef>
          <a:fillRef idx="3">
            <a:schemeClr val="accent1"/>
          </a:fillRef>
          <a:effectRef idx="2">
            <a:schemeClr val="accent1"/>
          </a:effectRef>
          <a:fontRef idx="minor">
            <a:schemeClr val="lt1"/>
          </a:fontRef>
        </p:style>
        <p:txBody>
          <a:bodyPr rtlCol="0" anchor="t"/>
          <a:lstStyle/>
          <a:p>
            <a:pPr fontAlgn="base">
              <a:spcBef>
                <a:spcPct val="0"/>
              </a:spcBef>
              <a:spcAft>
                <a:spcPct val="0"/>
              </a:spcAft>
            </a:pPr>
            <a:r>
              <a:rPr lang="en-US" sz="2400" b="1" dirty="0">
                <a:solidFill>
                  <a:schemeClr val="bg1"/>
                </a:solidFill>
                <a:latin typeface="Helvetica" panose="020B0604020202020204" pitchFamily="34" charset="0"/>
                <a:ea typeface="Verdana" panose="020B0604030504040204" pitchFamily="34" charset="0"/>
                <a:cs typeface="Helvetica" panose="020B0604020202020204" pitchFamily="34" charset="0"/>
              </a:rPr>
              <a:t>Regulators </a:t>
            </a:r>
            <a:r>
              <a:rPr lang="en-US" sz="1600" dirty="0">
                <a:solidFill>
                  <a:schemeClr val="bg1"/>
                </a:solidFill>
                <a:latin typeface="Helvetica" panose="020B0604020202020204" pitchFamily="34" charset="0"/>
                <a:ea typeface="Verdana" panose="020B0604030504040204" pitchFamily="34" charset="0"/>
                <a:cs typeface="Helvetica" panose="020B0604020202020204" pitchFamily="34" charset="0"/>
              </a:rPr>
              <a:t>should </a:t>
            </a:r>
            <a:r>
              <a:rPr lang="en-US" sz="2400" b="1" dirty="0">
                <a:solidFill>
                  <a:schemeClr val="bg1"/>
                </a:solidFill>
                <a:latin typeface="Helvetica" panose="020B0604020202020204" pitchFamily="34" charset="0"/>
                <a:ea typeface="Verdana" panose="020B0604030504040204" pitchFamily="34" charset="0"/>
                <a:cs typeface="Helvetica" panose="020B0604020202020204" pitchFamily="34" charset="0"/>
              </a:rPr>
              <a:t>harmonize and enhance the sector’s regulatory framework</a:t>
            </a:r>
          </a:p>
        </p:txBody>
      </p:sp>
      <p:sp>
        <p:nvSpPr>
          <p:cNvPr id="35" name="Rectangle 34">
            <a:extLst>
              <a:ext uri="{FF2B5EF4-FFF2-40B4-BE49-F238E27FC236}">
                <a16:creationId xmlns:a16="http://schemas.microsoft.com/office/drawing/2014/main" id="{E1A99B89-9BD4-4434-992C-772620EAB015}"/>
              </a:ext>
            </a:extLst>
          </p:cNvPr>
          <p:cNvSpPr/>
          <p:nvPr/>
        </p:nvSpPr>
        <p:spPr>
          <a:xfrm>
            <a:off x="1175212" y="4382657"/>
            <a:ext cx="4483928" cy="2142687"/>
          </a:xfrm>
          <a:prstGeom prst="rect">
            <a:avLst/>
          </a:prstGeom>
          <a:solidFill>
            <a:schemeClr val="accent5"/>
          </a:solidFill>
          <a:ln>
            <a:solidFill>
              <a:schemeClr val="accent1"/>
            </a:solidFill>
            <a:prstDash val="sysDot"/>
          </a:ln>
          <a:effectLst/>
        </p:spPr>
        <p:style>
          <a:lnRef idx="1">
            <a:schemeClr val="accent1"/>
          </a:lnRef>
          <a:fillRef idx="3">
            <a:schemeClr val="accent1"/>
          </a:fillRef>
          <a:effectRef idx="2">
            <a:schemeClr val="accent1"/>
          </a:effectRef>
          <a:fontRef idx="minor">
            <a:schemeClr val="lt1"/>
          </a:fontRef>
        </p:style>
        <p:txBody>
          <a:bodyPr rtlCol="0" anchor="t"/>
          <a:lstStyle/>
          <a:p>
            <a:pPr fontAlgn="base">
              <a:spcBef>
                <a:spcPct val="0"/>
              </a:spcBef>
              <a:spcAft>
                <a:spcPct val="0"/>
              </a:spcAft>
            </a:pPr>
            <a:r>
              <a:rPr lang="en-US" sz="2400" b="1" dirty="0">
                <a:solidFill>
                  <a:schemeClr val="bg1"/>
                </a:solidFill>
                <a:latin typeface="Helvetica" panose="020B0604020202020204" pitchFamily="34" charset="0"/>
                <a:ea typeface="Verdana" panose="020B0604030504040204" pitchFamily="34" charset="0"/>
                <a:cs typeface="Helvetica" panose="020B0604020202020204" pitchFamily="34" charset="0"/>
              </a:rPr>
              <a:t>Operators </a:t>
            </a:r>
            <a:r>
              <a:rPr lang="en-US" sz="1600" dirty="0">
                <a:solidFill>
                  <a:schemeClr val="bg1"/>
                </a:solidFill>
                <a:latin typeface="Helvetica" panose="020B0604020202020204" pitchFamily="34" charset="0"/>
                <a:ea typeface="Verdana" panose="020B0604030504040204" pitchFamily="34" charset="0"/>
                <a:cs typeface="Helvetica" panose="020B0604020202020204" pitchFamily="34" charset="0"/>
              </a:rPr>
              <a:t>should seek to </a:t>
            </a:r>
            <a:r>
              <a:rPr lang="en-US" sz="2400" b="1" dirty="0">
                <a:solidFill>
                  <a:schemeClr val="bg1"/>
                </a:solidFill>
                <a:latin typeface="Helvetica" panose="020B0604020202020204" pitchFamily="34" charset="0"/>
                <a:ea typeface="Verdana" panose="020B0604030504040204" pitchFamily="34" charset="0"/>
                <a:cs typeface="Helvetica" panose="020B0604020202020204" pitchFamily="34" charset="0"/>
              </a:rPr>
              <a:t>enhance their performance </a:t>
            </a:r>
            <a:r>
              <a:rPr lang="en-US" sz="1600" dirty="0">
                <a:solidFill>
                  <a:schemeClr val="bg1"/>
                </a:solidFill>
                <a:latin typeface="Helvetica" panose="020B0604020202020204" pitchFamily="34" charset="0"/>
                <a:ea typeface="Verdana" panose="020B0604030504040204" pitchFamily="34" charset="0"/>
                <a:cs typeface="Helvetica" panose="020B0604020202020204" pitchFamily="34" charset="0"/>
              </a:rPr>
              <a:t>by implementing diversified strategies and operational improvements</a:t>
            </a:r>
          </a:p>
        </p:txBody>
      </p:sp>
      <p:sp>
        <p:nvSpPr>
          <p:cNvPr id="36" name="Rectangle 35">
            <a:extLst>
              <a:ext uri="{FF2B5EF4-FFF2-40B4-BE49-F238E27FC236}">
                <a16:creationId xmlns:a16="http://schemas.microsoft.com/office/drawing/2014/main" id="{AD1A2AE5-9AB5-4A72-B76B-F3EB3DBEE484}"/>
              </a:ext>
            </a:extLst>
          </p:cNvPr>
          <p:cNvSpPr/>
          <p:nvPr/>
        </p:nvSpPr>
        <p:spPr>
          <a:xfrm>
            <a:off x="6970653" y="4382657"/>
            <a:ext cx="4483928" cy="2142686"/>
          </a:xfrm>
          <a:prstGeom prst="rect">
            <a:avLst/>
          </a:prstGeom>
          <a:solidFill>
            <a:schemeClr val="accent5"/>
          </a:solidFill>
          <a:ln>
            <a:solidFill>
              <a:schemeClr val="accent1"/>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fontAlgn="base">
              <a:spcBef>
                <a:spcPct val="0"/>
              </a:spcBef>
              <a:spcAft>
                <a:spcPct val="0"/>
              </a:spcAft>
            </a:pPr>
            <a:r>
              <a:rPr lang="en-US" sz="2400" b="1" dirty="0">
                <a:solidFill>
                  <a:schemeClr val="bg1"/>
                </a:solidFill>
                <a:latin typeface="Helvetica" panose="020B0604020202020204" pitchFamily="34" charset="0"/>
                <a:ea typeface="Verdana" panose="020B0604030504040204" pitchFamily="34" charset="0"/>
                <a:cs typeface="Helvetica" panose="020B0604020202020204" pitchFamily="34" charset="0"/>
              </a:rPr>
              <a:t>Other stakeholders </a:t>
            </a:r>
            <a:r>
              <a:rPr lang="en-US" sz="1600" dirty="0">
                <a:solidFill>
                  <a:schemeClr val="bg1"/>
                </a:solidFill>
                <a:latin typeface="Helvetica" panose="020B0604020202020204" pitchFamily="34" charset="0"/>
                <a:ea typeface="Verdana" panose="020B0604030504040204" pitchFamily="34" charset="0"/>
                <a:cs typeface="Helvetica" panose="020B0604020202020204" pitchFamily="34" charset="0"/>
              </a:rPr>
              <a:t>from the private sector and public institutions </a:t>
            </a:r>
            <a:r>
              <a:rPr lang="en-US" sz="2400" b="1" dirty="0">
                <a:solidFill>
                  <a:schemeClr val="bg1"/>
                </a:solidFill>
                <a:latin typeface="Helvetica" panose="020B0604020202020204" pitchFamily="34" charset="0"/>
                <a:ea typeface="Verdana" panose="020B0604030504040204" pitchFamily="34" charset="0"/>
                <a:cs typeface="Helvetica" panose="020B0604020202020204" pitchFamily="34" charset="0"/>
              </a:rPr>
              <a:t>should pursue integration into the sector </a:t>
            </a:r>
            <a:r>
              <a:rPr lang="en-US" sz="1600" dirty="0">
                <a:solidFill>
                  <a:schemeClr val="bg1"/>
                </a:solidFill>
                <a:latin typeface="Helvetica" panose="020B0604020202020204" pitchFamily="34" charset="0"/>
                <a:ea typeface="Verdana" panose="020B0604030504040204" pitchFamily="34" charset="0"/>
                <a:cs typeface="Helvetica" panose="020B0604020202020204" pitchFamily="34" charset="0"/>
              </a:rPr>
              <a:t>by engaging with traditional stakeholders, and vice-versa. This means opening up the market, fostering partnerships and enhancing the role of the UPU</a:t>
            </a:r>
          </a:p>
        </p:txBody>
      </p:sp>
      <p:pic>
        <p:nvPicPr>
          <p:cNvPr id="38" name="Graphique 5" descr="Banque">
            <a:extLst>
              <a:ext uri="{FF2B5EF4-FFF2-40B4-BE49-F238E27FC236}">
                <a16:creationId xmlns:a16="http://schemas.microsoft.com/office/drawing/2014/main" id="{3FCD5005-1B77-4422-8513-C32CF1F3EAE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5360" y="1916832"/>
            <a:ext cx="914400" cy="914400"/>
          </a:xfrm>
          <a:prstGeom prst="rect">
            <a:avLst/>
          </a:prstGeom>
        </p:spPr>
      </p:pic>
      <p:pic>
        <p:nvPicPr>
          <p:cNvPr id="39" name="Graphique 25" descr="Carte avec repère">
            <a:extLst>
              <a:ext uri="{FF2B5EF4-FFF2-40B4-BE49-F238E27FC236}">
                <a16:creationId xmlns:a16="http://schemas.microsoft.com/office/drawing/2014/main" id="{E929A086-3091-49C3-9F84-86D4139DC30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023992" y="1933328"/>
            <a:ext cx="914400" cy="914400"/>
          </a:xfrm>
          <a:prstGeom prst="rect">
            <a:avLst/>
          </a:prstGeom>
        </p:spPr>
      </p:pic>
      <p:pic>
        <p:nvPicPr>
          <p:cNvPr id="40" name="Graphique 29" descr="Engrenages">
            <a:extLst>
              <a:ext uri="{FF2B5EF4-FFF2-40B4-BE49-F238E27FC236}">
                <a16:creationId xmlns:a16="http://schemas.microsoft.com/office/drawing/2014/main" id="{F899DEE8-B0D7-49D0-9579-4FBFB87C5BA1}"/>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35360" y="4466351"/>
            <a:ext cx="914400" cy="914400"/>
          </a:xfrm>
          <a:prstGeom prst="rect">
            <a:avLst/>
          </a:prstGeom>
        </p:spPr>
      </p:pic>
      <p:pic>
        <p:nvPicPr>
          <p:cNvPr id="41" name="Graphique 49" descr="Connexions">
            <a:extLst>
              <a:ext uri="{FF2B5EF4-FFF2-40B4-BE49-F238E27FC236}">
                <a16:creationId xmlns:a16="http://schemas.microsoft.com/office/drawing/2014/main" id="{03B3CD3E-443C-4927-BF4A-88F8FA11CD36}"/>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028209" y="4443336"/>
            <a:ext cx="914400" cy="914400"/>
          </a:xfrm>
          <a:prstGeom prst="rect">
            <a:avLst/>
          </a:prstGeom>
        </p:spPr>
      </p:pic>
    </p:spTree>
    <p:extLst>
      <p:ext uri="{BB962C8B-B14F-4D97-AF65-F5344CB8AC3E}">
        <p14:creationId xmlns:p14="http://schemas.microsoft.com/office/powerpoint/2010/main" val="2830264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itre 1">
            <a:extLst>
              <a:ext uri="{FF2B5EF4-FFF2-40B4-BE49-F238E27FC236}">
                <a16:creationId xmlns:a16="http://schemas.microsoft.com/office/drawing/2014/main" id="{2B332E7A-33E2-4DB2-8AC9-4CC09D64AED2}"/>
              </a:ext>
            </a:extLst>
          </p:cNvPr>
          <p:cNvSpPr>
            <a:spLocks noGrp="1"/>
          </p:cNvSpPr>
          <p:nvPr>
            <p:ph type="title"/>
          </p:nvPr>
        </p:nvSpPr>
        <p:spPr>
          <a:xfrm>
            <a:off x="4511824" y="332656"/>
            <a:ext cx="7199907" cy="647700"/>
          </a:xfrm>
        </p:spPr>
        <p:txBody>
          <a:bodyPr vert="horz" lIns="0" tIns="0" rIns="0" bIns="0" rtlCol="0" anchor="t" anchorCtr="0">
            <a:normAutofit/>
          </a:bodyPr>
          <a:lstStyle>
            <a:lvl1pPr>
              <a:defRPr>
                <a:solidFill>
                  <a:schemeClr val="bg1"/>
                </a:solidFill>
              </a:defRPr>
            </a:lvl1pPr>
          </a:lstStyle>
          <a:p>
            <a:br>
              <a:rPr lang="en-US" dirty="0"/>
            </a:br>
            <a:r>
              <a:rPr lang="en-US" i="1" dirty="0"/>
              <a:t>The Abidjan Postal Strategy – Strategic pillars by 2025</a:t>
            </a:r>
          </a:p>
        </p:txBody>
      </p:sp>
      <p:sp>
        <p:nvSpPr>
          <p:cNvPr id="8" name="Rectangle 7">
            <a:extLst>
              <a:ext uri="{FF2B5EF4-FFF2-40B4-BE49-F238E27FC236}">
                <a16:creationId xmlns:a16="http://schemas.microsoft.com/office/drawing/2014/main" id="{020677EE-8771-4DC9-BF5B-F8C3B8EE6627}"/>
              </a:ext>
            </a:extLst>
          </p:cNvPr>
          <p:cNvSpPr/>
          <p:nvPr/>
        </p:nvSpPr>
        <p:spPr>
          <a:xfrm>
            <a:off x="4404072" y="1556792"/>
            <a:ext cx="3492128" cy="1656048"/>
          </a:xfrm>
          <a:prstGeom prst="rect">
            <a:avLst/>
          </a:prstGeom>
          <a:solidFill>
            <a:schemeClr val="accent5"/>
          </a:solidFill>
          <a:ln>
            <a:solidFill>
              <a:schemeClr val="accent1"/>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r>
              <a:rPr lang="en-US" dirty="0">
                <a:solidFill>
                  <a:schemeClr val="bg1"/>
                </a:solidFill>
                <a:latin typeface="Helvetica" panose="020B0604020202020204" pitchFamily="34" charset="0"/>
                <a:ea typeface="Verdana" panose="020B0604030504040204" pitchFamily="34" charset="0"/>
                <a:cs typeface="Helvetica" panose="020B0604020202020204" pitchFamily="34" charset="0"/>
              </a:rPr>
              <a:t>Reinforce the UPU’s role as a </a:t>
            </a:r>
            <a:r>
              <a:rPr lang="en-US" sz="2400" b="1" dirty="0">
                <a:solidFill>
                  <a:schemeClr val="bg1"/>
                </a:solidFill>
                <a:latin typeface="Helvetica" panose="020B0604020202020204" pitchFamily="34" charset="0"/>
                <a:ea typeface="Verdana" panose="020B0604030504040204" pitchFamily="34" charset="0"/>
                <a:cs typeface="Helvetica" panose="020B0604020202020204" pitchFamily="34" charset="0"/>
              </a:rPr>
              <a:t>provider </a:t>
            </a:r>
            <a:r>
              <a:rPr lang="en-US" dirty="0">
                <a:solidFill>
                  <a:schemeClr val="bg1"/>
                </a:solidFill>
                <a:latin typeface="Helvetica" panose="020B0604020202020204" pitchFamily="34" charset="0"/>
                <a:ea typeface="Verdana" panose="020B0604030504040204" pitchFamily="34" charset="0"/>
                <a:cs typeface="Helvetica" panose="020B0604020202020204" pitchFamily="34" charset="0"/>
              </a:rPr>
              <a:t>of innovative and affordable </a:t>
            </a:r>
            <a:r>
              <a:rPr lang="en-US" sz="2400" b="1" dirty="0">
                <a:solidFill>
                  <a:schemeClr val="bg1"/>
                </a:solidFill>
                <a:latin typeface="Helvetica" panose="020B0604020202020204" pitchFamily="34" charset="0"/>
                <a:ea typeface="Verdana" panose="020B0604030504040204" pitchFamily="34" charset="0"/>
                <a:cs typeface="Helvetica" panose="020B0604020202020204" pitchFamily="34" charset="0"/>
              </a:rPr>
              <a:t>technical solutions</a:t>
            </a:r>
          </a:p>
          <a:p>
            <a:pPr algn="ctr" fontAlgn="base">
              <a:spcBef>
                <a:spcPct val="0"/>
              </a:spcBef>
              <a:spcAft>
                <a:spcPct val="0"/>
              </a:spcAft>
            </a:pPr>
            <a:r>
              <a:rPr lang="en-US" dirty="0">
                <a:solidFill>
                  <a:schemeClr val="bg1"/>
                </a:solidFill>
                <a:latin typeface="Helvetica" panose="020B0604020202020204" pitchFamily="34" charset="0"/>
                <a:ea typeface="Verdana" panose="020B0604030504040204" pitchFamily="34" charset="0"/>
                <a:cs typeface="Helvetica" panose="020B0604020202020204" pitchFamily="34" charset="0"/>
              </a:rPr>
              <a:t>for postal sector stakeholders</a:t>
            </a:r>
          </a:p>
        </p:txBody>
      </p:sp>
      <p:sp>
        <p:nvSpPr>
          <p:cNvPr id="9" name="Rectangle 8">
            <a:extLst>
              <a:ext uri="{FF2B5EF4-FFF2-40B4-BE49-F238E27FC236}">
                <a16:creationId xmlns:a16="http://schemas.microsoft.com/office/drawing/2014/main" id="{3FD6F31A-3DD2-45B2-921E-88424E08EA38}"/>
              </a:ext>
            </a:extLst>
          </p:cNvPr>
          <p:cNvSpPr/>
          <p:nvPr/>
        </p:nvSpPr>
        <p:spPr>
          <a:xfrm>
            <a:off x="8256240" y="1556792"/>
            <a:ext cx="3492128" cy="1656048"/>
          </a:xfrm>
          <a:prstGeom prst="rect">
            <a:avLst/>
          </a:prstGeom>
          <a:solidFill>
            <a:schemeClr val="accent5"/>
          </a:solidFill>
          <a:ln>
            <a:solidFill>
              <a:schemeClr val="accent1"/>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r>
              <a:rPr lang="en-US" dirty="0">
                <a:solidFill>
                  <a:schemeClr val="bg1"/>
                </a:solidFill>
                <a:latin typeface="Helvetica" panose="020B0604020202020204" pitchFamily="34" charset="0"/>
                <a:ea typeface="Verdana" panose="020B0604030504040204" pitchFamily="34" charset="0"/>
                <a:cs typeface="Helvetica" panose="020B0604020202020204" pitchFamily="34" charset="0"/>
              </a:rPr>
              <a:t>Enable the UPU to become the prime  information and </a:t>
            </a:r>
            <a:r>
              <a:rPr lang="en-US" sz="2400" b="1" dirty="0">
                <a:solidFill>
                  <a:schemeClr val="bg1"/>
                </a:solidFill>
                <a:latin typeface="Helvetica" panose="020B0604020202020204" pitchFamily="34" charset="0"/>
                <a:ea typeface="Verdana" panose="020B0604030504040204" pitchFamily="34" charset="0"/>
                <a:cs typeface="Helvetica" panose="020B0604020202020204" pitchFamily="34" charset="0"/>
              </a:rPr>
              <a:t>knowledge center</a:t>
            </a:r>
          </a:p>
          <a:p>
            <a:pPr algn="ctr" fontAlgn="base">
              <a:spcBef>
                <a:spcPct val="0"/>
              </a:spcBef>
              <a:spcAft>
                <a:spcPct val="0"/>
              </a:spcAft>
            </a:pPr>
            <a:r>
              <a:rPr lang="en-US" dirty="0">
                <a:solidFill>
                  <a:schemeClr val="bg1"/>
                </a:solidFill>
                <a:latin typeface="Helvetica" panose="020B0604020202020204" pitchFamily="34" charset="0"/>
                <a:ea typeface="Verdana" panose="020B0604030504040204" pitchFamily="34" charset="0"/>
                <a:cs typeface="Helvetica" panose="020B0604020202020204" pitchFamily="34" charset="0"/>
              </a:rPr>
              <a:t>of the postal sector</a:t>
            </a:r>
          </a:p>
        </p:txBody>
      </p:sp>
      <p:sp>
        <p:nvSpPr>
          <p:cNvPr id="10" name="Rounded Rectangle 1">
            <a:extLst>
              <a:ext uri="{FF2B5EF4-FFF2-40B4-BE49-F238E27FC236}">
                <a16:creationId xmlns:a16="http://schemas.microsoft.com/office/drawing/2014/main" id="{C11B1FF5-A56F-434C-81CC-0E2A6039E426}"/>
              </a:ext>
            </a:extLst>
          </p:cNvPr>
          <p:cNvSpPr/>
          <p:nvPr/>
        </p:nvSpPr>
        <p:spPr>
          <a:xfrm>
            <a:off x="1122897" y="3604083"/>
            <a:ext cx="2848607" cy="72008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solidFill>
                  <a:schemeClr val="tx1"/>
                </a:solidFill>
                <a:latin typeface="Helvetica" panose="020B0604020202020204" pitchFamily="34" charset="0"/>
                <a:ea typeface="Verdana" panose="020B0604030504040204" pitchFamily="34" charset="0"/>
                <a:cs typeface="Helvetica" panose="020B0604020202020204" pitchFamily="34" charset="0"/>
              </a:rPr>
              <a:t>Organization of events and meetings of technical working groups</a:t>
            </a:r>
          </a:p>
        </p:txBody>
      </p:sp>
      <p:sp>
        <p:nvSpPr>
          <p:cNvPr id="11" name="Rounded Rectangle 9">
            <a:extLst>
              <a:ext uri="{FF2B5EF4-FFF2-40B4-BE49-F238E27FC236}">
                <a16:creationId xmlns:a16="http://schemas.microsoft.com/office/drawing/2014/main" id="{469E0715-49F7-42C7-AAF0-7469155354F0}"/>
              </a:ext>
            </a:extLst>
          </p:cNvPr>
          <p:cNvSpPr/>
          <p:nvPr/>
        </p:nvSpPr>
        <p:spPr>
          <a:xfrm>
            <a:off x="1122897" y="4670397"/>
            <a:ext cx="2848608" cy="72008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solidFill>
                  <a:schemeClr val="tx1"/>
                </a:solidFill>
                <a:latin typeface="Helvetica" panose="020B0604020202020204" pitchFamily="34" charset="0"/>
                <a:ea typeface="Verdana" panose="020B0604030504040204" pitchFamily="34" charset="0"/>
                <a:cs typeface="Helvetica" panose="020B0604020202020204" pitchFamily="34" charset="0"/>
              </a:rPr>
              <a:t>Treaties and international agreements</a:t>
            </a:r>
          </a:p>
        </p:txBody>
      </p:sp>
      <p:sp>
        <p:nvSpPr>
          <p:cNvPr id="12" name="Rounded Rectangle 10">
            <a:extLst>
              <a:ext uri="{FF2B5EF4-FFF2-40B4-BE49-F238E27FC236}">
                <a16:creationId xmlns:a16="http://schemas.microsoft.com/office/drawing/2014/main" id="{0896BB91-878F-479E-BEB7-4401EA22BF1E}"/>
              </a:ext>
            </a:extLst>
          </p:cNvPr>
          <p:cNvSpPr/>
          <p:nvPr/>
        </p:nvSpPr>
        <p:spPr>
          <a:xfrm>
            <a:off x="1122897" y="5805264"/>
            <a:ext cx="2848608" cy="72008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solidFill>
                  <a:schemeClr val="tx1"/>
                </a:solidFill>
                <a:latin typeface="Helvetica" panose="020B0604020202020204" pitchFamily="34" charset="0"/>
                <a:ea typeface="Verdana" panose="020B0604030504040204" pitchFamily="34" charset="0"/>
                <a:cs typeface="Helvetica" panose="020B0604020202020204" pitchFamily="34" charset="0"/>
              </a:rPr>
              <a:t>Settlement mechanisms</a:t>
            </a:r>
          </a:p>
        </p:txBody>
      </p:sp>
      <p:sp>
        <p:nvSpPr>
          <p:cNvPr id="13" name="Rounded Rectangle 11">
            <a:extLst>
              <a:ext uri="{FF2B5EF4-FFF2-40B4-BE49-F238E27FC236}">
                <a16:creationId xmlns:a16="http://schemas.microsoft.com/office/drawing/2014/main" id="{AEA64730-8416-406D-A9A5-4774FCED93CE}"/>
              </a:ext>
            </a:extLst>
          </p:cNvPr>
          <p:cNvSpPr/>
          <p:nvPr/>
        </p:nvSpPr>
        <p:spPr>
          <a:xfrm>
            <a:off x="5047593" y="3604083"/>
            <a:ext cx="2848607" cy="720080"/>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solidFill>
                  <a:schemeClr val="tx1"/>
                </a:solidFill>
                <a:latin typeface="Helvetica" panose="020B0604020202020204" pitchFamily="34" charset="0"/>
                <a:ea typeface="Verdana" panose="020B0604030504040204" pitchFamily="34" charset="0"/>
                <a:cs typeface="Helvetica" panose="020B0604020202020204" pitchFamily="34" charset="0"/>
              </a:rPr>
              <a:t>Consulting and capacity building</a:t>
            </a:r>
          </a:p>
        </p:txBody>
      </p:sp>
      <p:sp>
        <p:nvSpPr>
          <p:cNvPr id="14" name="Rounded Rectangle 12">
            <a:extLst>
              <a:ext uri="{FF2B5EF4-FFF2-40B4-BE49-F238E27FC236}">
                <a16:creationId xmlns:a16="http://schemas.microsoft.com/office/drawing/2014/main" id="{BE9669B6-3867-4886-9B10-234104F492A4}"/>
              </a:ext>
            </a:extLst>
          </p:cNvPr>
          <p:cNvSpPr/>
          <p:nvPr/>
        </p:nvSpPr>
        <p:spPr>
          <a:xfrm>
            <a:off x="5047593" y="4670397"/>
            <a:ext cx="2848607" cy="72008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solidFill>
                  <a:schemeClr val="tx1"/>
                </a:solidFill>
                <a:latin typeface="Helvetica" panose="020B0604020202020204" pitchFamily="34" charset="0"/>
                <a:ea typeface="Verdana" panose="020B0604030504040204" pitchFamily="34" charset="0"/>
                <a:cs typeface="Helvetica" panose="020B0604020202020204" pitchFamily="34" charset="0"/>
              </a:rPr>
              <a:t>IT solutions</a:t>
            </a:r>
          </a:p>
        </p:txBody>
      </p:sp>
      <p:sp>
        <p:nvSpPr>
          <p:cNvPr id="15" name="Rounded Rectangle 13">
            <a:extLst>
              <a:ext uri="{FF2B5EF4-FFF2-40B4-BE49-F238E27FC236}">
                <a16:creationId xmlns:a16="http://schemas.microsoft.com/office/drawing/2014/main" id="{0B08EF01-2CB6-4058-966C-9F38923A1699}"/>
              </a:ext>
            </a:extLst>
          </p:cNvPr>
          <p:cNvSpPr/>
          <p:nvPr/>
        </p:nvSpPr>
        <p:spPr>
          <a:xfrm>
            <a:off x="5047593" y="5805264"/>
            <a:ext cx="2848607" cy="72008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solidFill>
                  <a:schemeClr val="tx1"/>
                </a:solidFill>
                <a:latin typeface="Helvetica" panose="020B0604020202020204" pitchFamily="34" charset="0"/>
                <a:ea typeface="Verdana" panose="020B0604030504040204" pitchFamily="34" charset="0"/>
                <a:cs typeface="Helvetica" panose="020B0604020202020204" pitchFamily="34" charset="0"/>
              </a:rPr>
              <a:t>Standards</a:t>
            </a:r>
          </a:p>
        </p:txBody>
      </p:sp>
      <p:sp>
        <p:nvSpPr>
          <p:cNvPr id="16" name="Rounded Rectangle 14">
            <a:extLst>
              <a:ext uri="{FF2B5EF4-FFF2-40B4-BE49-F238E27FC236}">
                <a16:creationId xmlns:a16="http://schemas.microsoft.com/office/drawing/2014/main" id="{2AC6A6DD-AFE0-47DC-AE59-987D47AF7FD9}"/>
              </a:ext>
            </a:extLst>
          </p:cNvPr>
          <p:cNvSpPr/>
          <p:nvPr/>
        </p:nvSpPr>
        <p:spPr>
          <a:xfrm>
            <a:off x="8904312" y="3604083"/>
            <a:ext cx="2837433" cy="720080"/>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solidFill>
                  <a:schemeClr val="tx1"/>
                </a:solidFill>
                <a:latin typeface="Helvetica" panose="020B0604020202020204" pitchFamily="34" charset="0"/>
                <a:ea typeface="Verdana" panose="020B0604030504040204" pitchFamily="34" charset="0"/>
                <a:cs typeface="Helvetica" panose="020B0604020202020204" pitchFamily="34" charset="0"/>
              </a:rPr>
              <a:t>Research and insights on market trends</a:t>
            </a:r>
          </a:p>
        </p:txBody>
      </p:sp>
      <p:sp>
        <p:nvSpPr>
          <p:cNvPr id="17" name="Rounded Rectangle 16">
            <a:extLst>
              <a:ext uri="{FF2B5EF4-FFF2-40B4-BE49-F238E27FC236}">
                <a16:creationId xmlns:a16="http://schemas.microsoft.com/office/drawing/2014/main" id="{80FDC657-88C6-496E-B5AD-5A494FAD6BEC}"/>
              </a:ext>
            </a:extLst>
          </p:cNvPr>
          <p:cNvSpPr/>
          <p:nvPr/>
        </p:nvSpPr>
        <p:spPr>
          <a:xfrm>
            <a:off x="8904313" y="4670397"/>
            <a:ext cx="2837432" cy="72008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solidFill>
                  <a:schemeClr val="tx1"/>
                </a:solidFill>
                <a:latin typeface="Helvetica" panose="020B0604020202020204" pitchFamily="34" charset="0"/>
                <a:ea typeface="Verdana" panose="020B0604030504040204" pitchFamily="34" charset="0"/>
                <a:cs typeface="Helvetica" panose="020B0604020202020204" pitchFamily="34" charset="0"/>
              </a:rPr>
              <a:t>Focused analysis on various topical issues</a:t>
            </a:r>
          </a:p>
        </p:txBody>
      </p:sp>
      <p:sp>
        <p:nvSpPr>
          <p:cNvPr id="18" name="Rounded Rectangle 17">
            <a:extLst>
              <a:ext uri="{FF2B5EF4-FFF2-40B4-BE49-F238E27FC236}">
                <a16:creationId xmlns:a16="http://schemas.microsoft.com/office/drawing/2014/main" id="{0F9EE52C-8256-47CE-8D67-16C55825F1F3}"/>
              </a:ext>
            </a:extLst>
          </p:cNvPr>
          <p:cNvSpPr/>
          <p:nvPr/>
        </p:nvSpPr>
        <p:spPr>
          <a:xfrm>
            <a:off x="8904313" y="5805264"/>
            <a:ext cx="2837432" cy="72008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solidFill>
                  <a:schemeClr val="tx1"/>
                </a:solidFill>
                <a:latin typeface="Helvetica" panose="020B0604020202020204" pitchFamily="34" charset="0"/>
                <a:ea typeface="Verdana" panose="020B0604030504040204" pitchFamily="34" charset="0"/>
                <a:cs typeface="Helvetica" panose="020B0604020202020204" pitchFamily="34" charset="0"/>
              </a:rPr>
              <a:t>Data storage and protection</a:t>
            </a:r>
          </a:p>
        </p:txBody>
      </p:sp>
      <p:pic>
        <p:nvPicPr>
          <p:cNvPr id="19" name="Graphique 2" descr="Réunion">
            <a:extLst>
              <a:ext uri="{FF2B5EF4-FFF2-40B4-BE49-F238E27FC236}">
                <a16:creationId xmlns:a16="http://schemas.microsoft.com/office/drawing/2014/main" id="{16242511-F26B-46F3-90E9-B7B6D7A69A71}"/>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97174" y="3622123"/>
            <a:ext cx="684000" cy="684000"/>
          </a:xfrm>
          <a:prstGeom prst="rect">
            <a:avLst/>
          </a:prstGeom>
        </p:spPr>
      </p:pic>
      <p:pic>
        <p:nvPicPr>
          <p:cNvPr id="20" name="Graphique 4" descr="Contrat (droite à gauche)">
            <a:extLst>
              <a:ext uri="{FF2B5EF4-FFF2-40B4-BE49-F238E27FC236}">
                <a16:creationId xmlns:a16="http://schemas.microsoft.com/office/drawing/2014/main" id="{8DA68BB6-3E5A-4C7A-893A-A044373E2B3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97174" y="4667370"/>
            <a:ext cx="684000" cy="684000"/>
          </a:xfrm>
          <a:prstGeom prst="rect">
            <a:avLst/>
          </a:prstGeom>
        </p:spPr>
      </p:pic>
      <p:pic>
        <p:nvPicPr>
          <p:cNvPr id="21" name="Graphique 6" descr="Poignée de main">
            <a:extLst>
              <a:ext uri="{FF2B5EF4-FFF2-40B4-BE49-F238E27FC236}">
                <a16:creationId xmlns:a16="http://schemas.microsoft.com/office/drawing/2014/main" id="{17056C5A-81AD-4EAF-B069-8C28C512654C}"/>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97174" y="5769518"/>
            <a:ext cx="684000" cy="684000"/>
          </a:xfrm>
          <a:prstGeom prst="rect">
            <a:avLst/>
          </a:prstGeom>
        </p:spPr>
      </p:pic>
      <p:pic>
        <p:nvPicPr>
          <p:cNvPr id="22" name="Graphique 65" descr="Personne avec une idée">
            <a:extLst>
              <a:ext uri="{FF2B5EF4-FFF2-40B4-BE49-F238E27FC236}">
                <a16:creationId xmlns:a16="http://schemas.microsoft.com/office/drawing/2014/main" id="{FF474E9B-C090-4B0B-9D2E-337FDE5FFDDE}"/>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402293" y="3612875"/>
            <a:ext cx="684000" cy="684000"/>
          </a:xfrm>
          <a:prstGeom prst="rect">
            <a:avLst/>
          </a:prstGeom>
        </p:spPr>
      </p:pic>
      <p:pic>
        <p:nvPicPr>
          <p:cNvPr id="23" name="Graphique 67" descr="Cloud Computing">
            <a:extLst>
              <a:ext uri="{FF2B5EF4-FFF2-40B4-BE49-F238E27FC236}">
                <a16:creationId xmlns:a16="http://schemas.microsoft.com/office/drawing/2014/main" id="{C5C91A0E-23B2-4389-B0BA-C6524CC8CC5C}"/>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4402293" y="4624768"/>
            <a:ext cx="684000" cy="684000"/>
          </a:xfrm>
          <a:prstGeom prst="rect">
            <a:avLst/>
          </a:prstGeom>
        </p:spPr>
      </p:pic>
      <p:pic>
        <p:nvPicPr>
          <p:cNvPr id="24" name="Graphique 71" descr="Base de données">
            <a:extLst>
              <a:ext uri="{FF2B5EF4-FFF2-40B4-BE49-F238E27FC236}">
                <a16:creationId xmlns:a16="http://schemas.microsoft.com/office/drawing/2014/main" id="{3DB4FEFC-991E-474E-B125-CAF72975F467}"/>
              </a:ext>
            </a:extLst>
          </p:cNvPr>
          <p:cNvPicPr>
            <a:picLocks noChangeAspect="1"/>
          </p:cNvPicPr>
          <p:nvPr/>
        </p:nvPicPr>
        <p:blipFill>
          <a:blip r:embed="rId12" cstate="print">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8220312" y="5766972"/>
            <a:ext cx="684000" cy="684000"/>
          </a:xfrm>
          <a:prstGeom prst="rect">
            <a:avLst/>
          </a:prstGeom>
        </p:spPr>
      </p:pic>
      <p:pic>
        <p:nvPicPr>
          <p:cNvPr id="25" name="Graphique 73" descr="Recherches">
            <a:extLst>
              <a:ext uri="{FF2B5EF4-FFF2-40B4-BE49-F238E27FC236}">
                <a16:creationId xmlns:a16="http://schemas.microsoft.com/office/drawing/2014/main" id="{3BA427A8-39BE-4BBB-8670-9D7C8470187C}"/>
              </a:ext>
            </a:extLst>
          </p:cNvPr>
          <p:cNvPicPr>
            <a:picLocks noChangeAspect="1"/>
          </p:cNvPicPr>
          <p:nvPr/>
        </p:nvPicPr>
        <p:blipFill>
          <a:blip r:embed="rId14" cstate="print">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8220312" y="4667370"/>
            <a:ext cx="684000" cy="684000"/>
          </a:xfrm>
          <a:prstGeom prst="rect">
            <a:avLst/>
          </a:prstGeom>
        </p:spPr>
      </p:pic>
      <p:pic>
        <p:nvPicPr>
          <p:cNvPr id="27" name="Graphique 77" descr="Code-barres">
            <a:extLst>
              <a:ext uri="{FF2B5EF4-FFF2-40B4-BE49-F238E27FC236}">
                <a16:creationId xmlns:a16="http://schemas.microsoft.com/office/drawing/2014/main" id="{EEDF7AFA-4D52-4A22-854E-85F36FC9B1EC}"/>
              </a:ext>
            </a:extLst>
          </p:cNvPr>
          <p:cNvPicPr>
            <a:picLocks noChangeAspect="1"/>
          </p:cNvPicPr>
          <p:nvPr/>
        </p:nvPicPr>
        <p:blipFill>
          <a:blip r:embed="rId16" cstate="print">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4402293" y="5802237"/>
            <a:ext cx="684000" cy="684000"/>
          </a:xfrm>
          <a:prstGeom prst="rect">
            <a:avLst/>
          </a:prstGeom>
        </p:spPr>
      </p:pic>
      <p:sp>
        <p:nvSpPr>
          <p:cNvPr id="28" name="Rectangle 27">
            <a:extLst>
              <a:ext uri="{FF2B5EF4-FFF2-40B4-BE49-F238E27FC236}">
                <a16:creationId xmlns:a16="http://schemas.microsoft.com/office/drawing/2014/main" id="{9D033865-98B8-424B-9547-115A389B2468}"/>
              </a:ext>
            </a:extLst>
          </p:cNvPr>
          <p:cNvSpPr/>
          <p:nvPr/>
        </p:nvSpPr>
        <p:spPr>
          <a:xfrm>
            <a:off x="479376" y="1556794"/>
            <a:ext cx="3492128" cy="1656048"/>
          </a:xfrm>
          <a:prstGeom prst="rect">
            <a:avLst/>
          </a:prstGeom>
          <a:solidFill>
            <a:schemeClr val="accent5"/>
          </a:solidFill>
          <a:ln>
            <a:solidFill>
              <a:schemeClr val="accent1"/>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r>
              <a:rPr lang="en-US" dirty="0">
                <a:solidFill>
                  <a:schemeClr val="bg1"/>
                </a:solidFill>
                <a:latin typeface="Helvetica" panose="020B0604020202020204" pitchFamily="34" charset="0"/>
                <a:ea typeface="Verdana" panose="020B0604030504040204" pitchFamily="34" charset="0"/>
                <a:cs typeface="Helvetica" panose="020B0604020202020204" pitchFamily="34" charset="0"/>
              </a:rPr>
              <a:t>Strengthen the UPU’s mandate as the foremost</a:t>
            </a:r>
          </a:p>
          <a:p>
            <a:pPr algn="ctr" fontAlgn="base">
              <a:spcBef>
                <a:spcPct val="0"/>
              </a:spcBef>
              <a:spcAft>
                <a:spcPct val="0"/>
              </a:spcAft>
            </a:pPr>
            <a:r>
              <a:rPr lang="en-US" sz="2400" b="1" dirty="0">
                <a:solidFill>
                  <a:schemeClr val="bg1"/>
                </a:solidFill>
                <a:latin typeface="Helvetica" panose="020B0604020202020204" pitchFamily="34" charset="0"/>
                <a:ea typeface="Verdana" panose="020B0604030504040204" pitchFamily="34" charset="0"/>
                <a:cs typeface="Helvetica" panose="020B0604020202020204" pitchFamily="34" charset="0"/>
              </a:rPr>
              <a:t>forum</a:t>
            </a:r>
          </a:p>
          <a:p>
            <a:pPr algn="ctr" fontAlgn="base">
              <a:spcBef>
                <a:spcPct val="0"/>
              </a:spcBef>
              <a:spcAft>
                <a:spcPct val="0"/>
              </a:spcAft>
            </a:pPr>
            <a:r>
              <a:rPr lang="en-US" dirty="0">
                <a:solidFill>
                  <a:schemeClr val="bg1"/>
                </a:solidFill>
                <a:latin typeface="Helvetica" panose="020B0604020202020204" pitchFamily="34" charset="0"/>
                <a:ea typeface="Verdana" panose="020B0604030504040204" pitchFamily="34" charset="0"/>
                <a:cs typeface="Helvetica" panose="020B0604020202020204" pitchFamily="34" charset="0"/>
              </a:rPr>
              <a:t>for postal sector development</a:t>
            </a:r>
          </a:p>
        </p:txBody>
      </p:sp>
      <p:pic>
        <p:nvPicPr>
          <p:cNvPr id="26" name="Graphique 75" descr="Graphique à barres">
            <a:extLst>
              <a:ext uri="{FF2B5EF4-FFF2-40B4-BE49-F238E27FC236}">
                <a16:creationId xmlns:a16="http://schemas.microsoft.com/office/drawing/2014/main" id="{2BCD8822-941A-49E6-977A-7FCE92E09E49}"/>
              </a:ext>
            </a:extLst>
          </p:cNvPr>
          <p:cNvPicPr>
            <a:picLocks noChangeAspect="1"/>
          </p:cNvPicPr>
          <p:nvPr/>
        </p:nvPicPr>
        <p:blipFill>
          <a:blip r:embed="rId18" cstate="print">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8220312" y="3601056"/>
            <a:ext cx="684000" cy="684000"/>
          </a:xfrm>
          <a:prstGeom prst="rect">
            <a:avLst/>
          </a:prstGeom>
        </p:spPr>
      </p:pic>
    </p:spTree>
    <p:extLst>
      <p:ext uri="{BB962C8B-B14F-4D97-AF65-F5344CB8AC3E}">
        <p14:creationId xmlns:p14="http://schemas.microsoft.com/office/powerpoint/2010/main" val="37458221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32715" y="332656"/>
            <a:ext cx="5327915" cy="576064"/>
          </a:xfrm>
        </p:spPr>
        <p:txBody>
          <a:bodyPr>
            <a:normAutofit fontScale="90000"/>
          </a:bodyPr>
          <a:lstStyle/>
          <a:p>
            <a:r>
              <a:rPr lang="en-GB" dirty="0"/>
              <a:t>1 - Context</a:t>
            </a:r>
            <a:br>
              <a:rPr lang="en-GB" dirty="0"/>
            </a:br>
            <a:br>
              <a:rPr lang="en-GB" dirty="0"/>
            </a:br>
            <a:r>
              <a:rPr lang="en-GB" i="1" dirty="0"/>
              <a:t>Postal statistics and Electronic Data Interchange messages</a:t>
            </a:r>
            <a:br>
              <a:rPr lang="en-GB" i="1" dirty="0"/>
            </a:br>
            <a:endParaRPr lang="en-US" dirty="0"/>
          </a:p>
        </p:txBody>
      </p:sp>
      <p:sp>
        <p:nvSpPr>
          <p:cNvPr id="3" name="Content Placeholder 2"/>
          <p:cNvSpPr>
            <a:spLocks noGrp="1"/>
          </p:cNvSpPr>
          <p:nvPr>
            <p:ph idx="1"/>
          </p:nvPr>
        </p:nvSpPr>
        <p:spPr/>
        <p:txBody>
          <a:bodyPr/>
          <a:lstStyle/>
          <a:p>
            <a:r>
              <a:rPr lang="en-US" sz="2400" b="1" dirty="0">
                <a:latin typeface="+mj-lt"/>
              </a:rPr>
              <a:t>The UPU collects two types of data:</a:t>
            </a:r>
          </a:p>
          <a:p>
            <a:pPr marL="285750" indent="-285750">
              <a:buFont typeface="Arial" panose="020B0604020202020204" pitchFamily="34" charset="0"/>
              <a:buChar char="•"/>
            </a:pPr>
            <a:endParaRPr lang="en-US" sz="2400" b="1" dirty="0">
              <a:latin typeface="+mj-lt"/>
            </a:endParaRPr>
          </a:p>
          <a:p>
            <a:pPr marL="285750" indent="-285750">
              <a:buFont typeface="Arial" panose="020B0604020202020204" pitchFamily="34" charset="0"/>
              <a:buChar char="•"/>
            </a:pPr>
            <a:r>
              <a:rPr lang="en-US" sz="2400" b="1" dirty="0">
                <a:latin typeface="+mj-lt"/>
              </a:rPr>
              <a:t>Postal statistics </a:t>
            </a:r>
            <a:r>
              <a:rPr lang="en-US" sz="2400" dirty="0">
                <a:latin typeface="+mj-lt"/>
              </a:rPr>
              <a:t>contain data from over 200 countries or territories and include approximately 100 indicators of postal development. The data is collected annually from all UPU member countries.</a:t>
            </a:r>
          </a:p>
          <a:p>
            <a:pPr marL="285750" indent="-285750">
              <a:buFont typeface="Arial" panose="020B0604020202020204" pitchFamily="34" charset="0"/>
              <a:buChar char="•"/>
            </a:pPr>
            <a:endParaRPr lang="en-US" sz="2400" dirty="0">
              <a:latin typeface="+mj-lt"/>
            </a:endParaRPr>
          </a:p>
          <a:p>
            <a:pPr marL="285750" indent="-285750">
              <a:buFont typeface="Arial" panose="020B0604020202020204" pitchFamily="34" charset="0"/>
              <a:buChar char="•"/>
            </a:pPr>
            <a:r>
              <a:rPr lang="en-US" sz="2400" b="1" dirty="0">
                <a:latin typeface="+mj-lt"/>
              </a:rPr>
              <a:t>High-frequency data </a:t>
            </a:r>
            <a:r>
              <a:rPr lang="en-US" sz="2400" dirty="0">
                <a:latin typeface="+mj-lt"/>
              </a:rPr>
              <a:t>extracted from EDI messages are sent between postal operators with operation information about mail items. They contain data on mail type, tonnage, nature of transaction, value of shipment, postage and delivery times.</a:t>
            </a:r>
          </a:p>
          <a:p>
            <a:pPr marL="285750" indent="-285750">
              <a:buFont typeface="Arial" panose="020B0604020202020204" pitchFamily="34" charset="0"/>
              <a:buChar char="•"/>
            </a:pPr>
            <a:endParaRPr lang="en-US" sz="2400" dirty="0">
              <a:latin typeface="+mj-lt"/>
            </a:endParaRPr>
          </a:p>
          <a:p>
            <a:r>
              <a:rPr lang="en-US" sz="2400" b="1" dirty="0">
                <a:latin typeface="+mj-lt"/>
              </a:rPr>
              <a:t>These are proxies of physically delivered </a:t>
            </a:r>
            <a:r>
              <a:rPr lang="en-US" sz="2400" dirty="0">
                <a:latin typeface="+mj-lt"/>
              </a:rPr>
              <a:t>e-commerce purchases.</a:t>
            </a:r>
          </a:p>
        </p:txBody>
      </p:sp>
    </p:spTree>
    <p:extLst>
      <p:ext uri="{BB962C8B-B14F-4D97-AF65-F5344CB8AC3E}">
        <p14:creationId xmlns:p14="http://schemas.microsoft.com/office/powerpoint/2010/main" val="3089098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a:extLst>
              <a:ext uri="{FF2B5EF4-FFF2-40B4-BE49-F238E27FC236}">
                <a16:creationId xmlns:a16="http://schemas.microsoft.com/office/drawing/2014/main" id="{D2A6CD5F-10D8-4096-9BDD-EFB4B943C1F1}"/>
              </a:ext>
            </a:extLst>
          </p:cNvPr>
          <p:cNvSpPr txBox="1">
            <a:spLocks/>
          </p:cNvSpPr>
          <p:nvPr/>
        </p:nvSpPr>
        <p:spPr>
          <a:xfrm>
            <a:off x="4511824" y="332656"/>
            <a:ext cx="7199907" cy="647700"/>
          </a:xfrm>
          <a:prstGeom prst="rect">
            <a:avLst/>
          </a:prstGeom>
        </p:spPr>
        <p:txBody>
          <a:bodyPr vert="horz" lIns="0" tIns="0" rIns="0" bIns="0" rtlCol="0" anchor="t" anchorCtr="0">
            <a:noAutofit/>
          </a:bodyPr>
          <a:lstStyle>
            <a:lvl1pPr algn="r" defTabSz="914400" rtl="0" eaLnBrk="1" latinLnBrk="0" hangingPunct="1">
              <a:spcBef>
                <a:spcPct val="0"/>
              </a:spcBef>
              <a:buNone/>
              <a:defRPr sz="1800" b="1" kern="1200">
                <a:solidFill>
                  <a:schemeClr val="bg1"/>
                </a:solidFill>
                <a:latin typeface="Verdana" pitchFamily="34" charset="0"/>
                <a:ea typeface="Verdana" pitchFamily="34" charset="0"/>
                <a:cs typeface="Verdana" pitchFamily="34" charset="0"/>
              </a:defRPr>
            </a:lvl1pPr>
          </a:lstStyle>
          <a:p>
            <a:r>
              <a:rPr lang="en-GB" sz="1600" dirty="0">
                <a:latin typeface="Helvetica" panose="020B0604020202020204" pitchFamily="34" charset="0"/>
                <a:cs typeface="Helvetica" panose="020B0604020202020204" pitchFamily="34" charset="0"/>
              </a:rPr>
              <a:t>1 - Context </a:t>
            </a:r>
            <a:br>
              <a:rPr lang="en-GB" sz="1600" dirty="0">
                <a:latin typeface="Helvetica" panose="020B0604020202020204" pitchFamily="34" charset="0"/>
                <a:cs typeface="Helvetica" panose="020B0604020202020204" pitchFamily="34" charset="0"/>
              </a:rPr>
            </a:br>
            <a:br>
              <a:rPr lang="en-GB" sz="1600" dirty="0">
                <a:latin typeface="Helvetica" panose="020B0604020202020204" pitchFamily="34" charset="0"/>
                <a:cs typeface="Helvetica" panose="020B0604020202020204" pitchFamily="34" charset="0"/>
              </a:rPr>
            </a:br>
            <a:r>
              <a:rPr lang="en-GB" sz="1600" i="1" dirty="0">
                <a:latin typeface="Helvetica" panose="020B0604020202020204" pitchFamily="34" charset="0"/>
                <a:cs typeface="Helvetica" panose="020B0604020202020204" pitchFamily="34" charset="0"/>
              </a:rPr>
              <a:t>Example 1, the postal supply chain</a:t>
            </a:r>
          </a:p>
        </p:txBody>
      </p:sp>
      <p:pic>
        <p:nvPicPr>
          <p:cNvPr id="2" name="Picture 1"/>
          <p:cNvPicPr>
            <a:picLocks noChangeAspect="1"/>
          </p:cNvPicPr>
          <p:nvPr/>
        </p:nvPicPr>
        <p:blipFill>
          <a:blip r:embed="rId3"/>
          <a:stretch>
            <a:fillRect/>
          </a:stretch>
        </p:blipFill>
        <p:spPr>
          <a:xfrm>
            <a:off x="2135560" y="1401505"/>
            <a:ext cx="7704856" cy="5456495"/>
          </a:xfrm>
          <a:prstGeom prst="rect">
            <a:avLst/>
          </a:prstGeom>
        </p:spPr>
      </p:pic>
    </p:spTree>
    <p:extLst>
      <p:ext uri="{BB962C8B-B14F-4D97-AF65-F5344CB8AC3E}">
        <p14:creationId xmlns:p14="http://schemas.microsoft.com/office/powerpoint/2010/main" val="3892450703"/>
      </p:ext>
    </p:extLst>
  </p:cSld>
  <p:clrMapOvr>
    <a:masterClrMapping/>
  </p:clrMapOvr>
  <p:transition spd="med">
    <p:split orient="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a:extLst>
              <a:ext uri="{FF2B5EF4-FFF2-40B4-BE49-F238E27FC236}">
                <a16:creationId xmlns:a16="http://schemas.microsoft.com/office/drawing/2014/main" id="{D2A6CD5F-10D8-4096-9BDD-EFB4B943C1F1}"/>
              </a:ext>
            </a:extLst>
          </p:cNvPr>
          <p:cNvSpPr txBox="1">
            <a:spLocks/>
          </p:cNvSpPr>
          <p:nvPr/>
        </p:nvSpPr>
        <p:spPr>
          <a:xfrm>
            <a:off x="4511824" y="332656"/>
            <a:ext cx="7199907" cy="647700"/>
          </a:xfrm>
          <a:prstGeom prst="rect">
            <a:avLst/>
          </a:prstGeom>
        </p:spPr>
        <p:txBody>
          <a:bodyPr vert="horz" lIns="0" tIns="0" rIns="0" bIns="0" rtlCol="0" anchor="t" anchorCtr="0">
            <a:noAutofit/>
          </a:bodyPr>
          <a:lstStyle>
            <a:lvl1pPr algn="r" defTabSz="914400" rtl="0" eaLnBrk="1" latinLnBrk="0" hangingPunct="1">
              <a:spcBef>
                <a:spcPct val="0"/>
              </a:spcBef>
              <a:buNone/>
              <a:defRPr sz="1800" b="1" kern="1200">
                <a:solidFill>
                  <a:schemeClr val="bg1"/>
                </a:solidFill>
                <a:latin typeface="Verdana" pitchFamily="34" charset="0"/>
                <a:ea typeface="Verdana" pitchFamily="34" charset="0"/>
                <a:cs typeface="Verdana" pitchFamily="34" charset="0"/>
              </a:defRPr>
            </a:lvl1pPr>
          </a:lstStyle>
          <a:p>
            <a:r>
              <a:rPr lang="en-GB" sz="1600" dirty="0">
                <a:latin typeface="Helvetica" panose="020B0604020202020204" pitchFamily="34" charset="0"/>
                <a:cs typeface="Helvetica" panose="020B0604020202020204" pitchFamily="34" charset="0"/>
              </a:rPr>
              <a:t>1 - Context </a:t>
            </a:r>
            <a:br>
              <a:rPr lang="en-GB" sz="1600" dirty="0">
                <a:latin typeface="Helvetica" panose="020B0604020202020204" pitchFamily="34" charset="0"/>
                <a:cs typeface="Helvetica" panose="020B0604020202020204" pitchFamily="34" charset="0"/>
              </a:rPr>
            </a:br>
            <a:br>
              <a:rPr lang="en-GB" sz="1600" dirty="0">
                <a:latin typeface="Helvetica" panose="020B0604020202020204" pitchFamily="34" charset="0"/>
                <a:cs typeface="Helvetica" panose="020B0604020202020204" pitchFamily="34" charset="0"/>
              </a:rPr>
            </a:br>
            <a:r>
              <a:rPr lang="en-GB" sz="1600" i="1" dirty="0">
                <a:latin typeface="Helvetica" panose="020B0604020202020204" pitchFamily="34" charset="0"/>
                <a:cs typeface="Helvetica" panose="020B0604020202020204" pitchFamily="34" charset="0"/>
              </a:rPr>
              <a:t>Example 2, an EDI </a:t>
            </a:r>
          </a:p>
        </p:txBody>
      </p:sp>
      <p:pic>
        <p:nvPicPr>
          <p:cNvPr id="10"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87488" y="1498286"/>
            <a:ext cx="9361040" cy="5265585"/>
          </a:xfrm>
          <a:prstGeom prst="rect">
            <a:avLst/>
          </a:prstGeom>
        </p:spPr>
      </p:pic>
    </p:spTree>
    <p:extLst>
      <p:ext uri="{BB962C8B-B14F-4D97-AF65-F5344CB8AC3E}">
        <p14:creationId xmlns:p14="http://schemas.microsoft.com/office/powerpoint/2010/main" val="1695944295"/>
      </p:ext>
    </p:extLst>
  </p:cSld>
  <p:clrMapOvr>
    <a:masterClrMapping/>
  </p:clrMapOvr>
  <p:transition spd="med">
    <p:split orient="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a:extLst>
              <a:ext uri="{FF2B5EF4-FFF2-40B4-BE49-F238E27FC236}">
                <a16:creationId xmlns:a16="http://schemas.microsoft.com/office/drawing/2014/main" id="{D2A6CD5F-10D8-4096-9BDD-EFB4B943C1F1}"/>
              </a:ext>
            </a:extLst>
          </p:cNvPr>
          <p:cNvSpPr txBox="1">
            <a:spLocks/>
          </p:cNvSpPr>
          <p:nvPr/>
        </p:nvSpPr>
        <p:spPr>
          <a:xfrm>
            <a:off x="4511824" y="332656"/>
            <a:ext cx="7199907" cy="647700"/>
          </a:xfrm>
          <a:prstGeom prst="rect">
            <a:avLst/>
          </a:prstGeom>
        </p:spPr>
        <p:txBody>
          <a:bodyPr vert="horz" lIns="0" tIns="0" rIns="0" bIns="0" rtlCol="0" anchor="t" anchorCtr="0">
            <a:noAutofit/>
          </a:bodyPr>
          <a:lstStyle>
            <a:lvl1pPr algn="r" defTabSz="914400" rtl="0" eaLnBrk="1" latinLnBrk="0" hangingPunct="1">
              <a:spcBef>
                <a:spcPct val="0"/>
              </a:spcBef>
              <a:buNone/>
              <a:defRPr sz="1800" b="1" kern="1200">
                <a:solidFill>
                  <a:schemeClr val="bg1"/>
                </a:solidFill>
                <a:latin typeface="Verdana" pitchFamily="34" charset="0"/>
                <a:ea typeface="Verdana" pitchFamily="34" charset="0"/>
                <a:cs typeface="Verdana" pitchFamily="34" charset="0"/>
              </a:defRPr>
            </a:lvl1pPr>
          </a:lstStyle>
          <a:p>
            <a:r>
              <a:rPr lang="en-GB" sz="1600" dirty="0">
                <a:latin typeface="Helvetica" panose="020B0604020202020204" pitchFamily="34" charset="0"/>
                <a:cs typeface="Helvetica" panose="020B0604020202020204" pitchFamily="34" charset="0"/>
              </a:rPr>
              <a:t>1 - Context </a:t>
            </a:r>
            <a:br>
              <a:rPr lang="en-GB" sz="1600" dirty="0">
                <a:latin typeface="Helvetica" panose="020B0604020202020204" pitchFamily="34" charset="0"/>
                <a:cs typeface="Helvetica" panose="020B0604020202020204" pitchFamily="34" charset="0"/>
              </a:rPr>
            </a:br>
            <a:br>
              <a:rPr lang="en-GB" sz="1600" dirty="0">
                <a:latin typeface="Helvetica" panose="020B0604020202020204" pitchFamily="34" charset="0"/>
                <a:cs typeface="Helvetica" panose="020B0604020202020204" pitchFamily="34" charset="0"/>
              </a:rPr>
            </a:br>
            <a:r>
              <a:rPr lang="en-GB" sz="1600" i="1" dirty="0">
                <a:latin typeface="Helvetica" panose="020B0604020202020204" pitchFamily="34" charset="0"/>
                <a:cs typeface="Helvetica" panose="020B0604020202020204" pitchFamily="34" charset="0"/>
              </a:rPr>
              <a:t>Example 3, customs declarations </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40" y="1433862"/>
            <a:ext cx="3915331" cy="5424138"/>
          </a:xfrm>
          <a:prstGeom prst="rect">
            <a:avLst/>
          </a:prstGeom>
        </p:spPr>
      </p:pic>
      <p:sp>
        <p:nvSpPr>
          <p:cNvPr id="8" name="Content Placeholder 2"/>
          <p:cNvSpPr txBox="1">
            <a:spLocks/>
          </p:cNvSpPr>
          <p:nvPr/>
        </p:nvSpPr>
        <p:spPr>
          <a:xfrm>
            <a:off x="3945171" y="1433862"/>
            <a:ext cx="8054808" cy="4875458"/>
          </a:xfrm>
          <a:prstGeom prst="rect">
            <a:avLst/>
          </a:prstGeom>
        </p:spPr>
        <p:txBody>
          <a:bodyPr/>
          <a:lstStyle>
            <a:lvl1pPr marL="0" indent="0" algn="l" defTabSz="914400" rtl="0" eaLnBrk="1" latinLnBrk="0" hangingPunct="1">
              <a:spcBef>
                <a:spcPts val="0"/>
              </a:spcBef>
              <a:buFont typeface="Arial" pitchFamily="34" charset="0"/>
              <a:buNone/>
              <a:tabLst/>
              <a:defRPr sz="1600" kern="1200">
                <a:solidFill>
                  <a:schemeClr val="tx1"/>
                </a:solidFill>
                <a:latin typeface="Verdana" pitchFamily="34" charset="0"/>
                <a:ea typeface="Verdana" pitchFamily="34" charset="0"/>
                <a:cs typeface="Verdana" pitchFamily="34" charset="0"/>
              </a:defRPr>
            </a:lvl1pPr>
            <a:lvl2pPr marL="360363" indent="-360363" algn="l" defTabSz="914400" rtl="0" eaLnBrk="1" latinLnBrk="0" hangingPunct="1">
              <a:spcBef>
                <a:spcPts val="600"/>
              </a:spcBef>
              <a:buFont typeface="Arial" pitchFamily="34" charset="0"/>
              <a:buChar char="–"/>
              <a:defRPr sz="1600" kern="1200">
                <a:solidFill>
                  <a:schemeClr val="tx1"/>
                </a:solidFill>
                <a:latin typeface="Verdana" pitchFamily="34" charset="0"/>
                <a:ea typeface="Verdana" pitchFamily="34" charset="0"/>
                <a:cs typeface="Verdana" pitchFamily="34" charset="0"/>
              </a:defRPr>
            </a:lvl2pPr>
            <a:lvl3pPr marL="712788" indent="-358775" algn="l" defTabSz="914400" rtl="0" eaLnBrk="1" latinLnBrk="0" hangingPunct="1">
              <a:spcBef>
                <a:spcPts val="600"/>
              </a:spcBef>
              <a:buFont typeface="Arial" pitchFamily="34" charset="0"/>
              <a:buChar char="•"/>
              <a:defRPr sz="1600" kern="1200">
                <a:solidFill>
                  <a:schemeClr val="tx1"/>
                </a:solidFill>
                <a:latin typeface="Verdana" pitchFamily="34" charset="0"/>
                <a:ea typeface="Verdana" pitchFamily="34" charset="0"/>
                <a:cs typeface="Verdana" pitchFamily="34" charset="0"/>
              </a:defRPr>
            </a:lvl3pPr>
            <a:lvl4pPr marL="1074738" indent="-360363" algn="l" defTabSz="914400" rtl="0" eaLnBrk="1" latinLnBrk="0" hangingPunct="1">
              <a:spcBef>
                <a:spcPts val="600"/>
              </a:spcBef>
              <a:buFont typeface="Arial" pitchFamily="34" charset="0"/>
              <a:buChar char="–"/>
              <a:defRPr sz="16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2400" dirty="0">
              <a:latin typeface="+mj-lt"/>
            </a:endParaRPr>
          </a:p>
        </p:txBody>
      </p:sp>
      <p:pic>
        <p:nvPicPr>
          <p:cNvPr id="2050" name="Picture 2" descr="OECD iLibrary | Ho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5619" y="1433862"/>
            <a:ext cx="7389833" cy="54241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0815195"/>
      </p:ext>
    </p:extLst>
  </p:cSld>
  <p:clrMapOvr>
    <a:masterClrMapping/>
  </p:clrMapOvr>
  <p:transition spd="med">
    <p:split orient="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29"/>
          <p:cNvSpPr>
            <a:spLocks noChangeArrowheads="1"/>
          </p:cNvSpPr>
          <p:nvPr/>
        </p:nvSpPr>
        <p:spPr bwMode="auto">
          <a:xfrm>
            <a:off x="2351089" y="1556792"/>
            <a:ext cx="8061325" cy="453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eaLnBrk="0" hangingPunct="0">
              <a:spcBef>
                <a:spcPct val="20000"/>
              </a:spcBef>
              <a:buClr>
                <a:srgbClr val="00529D"/>
              </a:buClr>
            </a:pPr>
            <a:endParaRPr lang="en-US" sz="1400" b="1" dirty="0">
              <a:solidFill>
                <a:srgbClr val="000000"/>
              </a:solidFill>
              <a:latin typeface="Verdana" pitchFamily="34" charset="0"/>
            </a:endParaRPr>
          </a:p>
          <a:p>
            <a:pPr marL="742950" lvl="1" indent="-285750" eaLnBrk="0" hangingPunct="0">
              <a:spcBef>
                <a:spcPct val="20000"/>
              </a:spcBef>
              <a:buClr>
                <a:srgbClr val="00529D"/>
              </a:buClr>
              <a:buFont typeface="Arial" panose="020B0604020202020204" pitchFamily="34" charset="0"/>
              <a:buChar char="•"/>
            </a:pPr>
            <a:endParaRPr lang="en-US" sz="1400" dirty="0">
              <a:solidFill>
                <a:srgbClr val="000000"/>
              </a:solidFill>
              <a:latin typeface="Verdana" pitchFamily="34" charset="0"/>
            </a:endParaRPr>
          </a:p>
          <a:p>
            <a:pPr marL="742950" lvl="1" indent="-285750" eaLnBrk="0" hangingPunct="0">
              <a:spcBef>
                <a:spcPct val="20000"/>
              </a:spcBef>
              <a:buClr>
                <a:srgbClr val="00529D"/>
              </a:buClr>
              <a:buFont typeface="Arial" panose="020B0604020202020204" pitchFamily="34" charset="0"/>
              <a:buChar char="•"/>
            </a:pPr>
            <a:endParaRPr lang="en-US" sz="1400" dirty="0">
              <a:solidFill>
                <a:srgbClr val="000000"/>
              </a:solidFill>
              <a:latin typeface="Verdana" pitchFamily="34" charset="0"/>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63552" y="1772817"/>
            <a:ext cx="3367658" cy="1421035"/>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04113" y="1700808"/>
            <a:ext cx="2466975" cy="1847850"/>
          </a:xfrm>
          <a:prstGeom prst="rect">
            <a:avLst/>
          </a:prstGeom>
        </p:spPr>
      </p:pic>
      <p:sp>
        <p:nvSpPr>
          <p:cNvPr id="10" name="Rectangle 1029"/>
          <p:cNvSpPr>
            <a:spLocks noChangeArrowheads="1"/>
          </p:cNvSpPr>
          <p:nvPr/>
        </p:nvSpPr>
        <p:spPr bwMode="auto">
          <a:xfrm>
            <a:off x="479376" y="1679908"/>
            <a:ext cx="11089232" cy="48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eaLnBrk="0" hangingPunct="0">
              <a:spcBef>
                <a:spcPct val="20000"/>
              </a:spcBef>
              <a:buClr>
                <a:srgbClr val="00529D"/>
              </a:buClr>
            </a:pPr>
            <a:endParaRPr lang="en-US" sz="1600" b="1" dirty="0">
              <a:solidFill>
                <a:srgbClr val="000000"/>
              </a:solidFill>
              <a:latin typeface="Verdana" pitchFamily="34" charset="0"/>
            </a:endParaRPr>
          </a:p>
          <a:p>
            <a:pPr lvl="1" eaLnBrk="0" hangingPunct="0">
              <a:spcBef>
                <a:spcPct val="20000"/>
              </a:spcBef>
              <a:buClr>
                <a:srgbClr val="00529D"/>
              </a:buClr>
            </a:pPr>
            <a:endParaRPr lang="fr-CH" sz="1600" b="1" dirty="0">
              <a:solidFill>
                <a:srgbClr val="000000"/>
              </a:solidFill>
              <a:latin typeface="Verdana" pitchFamily="34" charset="0"/>
            </a:endParaRPr>
          </a:p>
          <a:p>
            <a:pPr lvl="1" eaLnBrk="0" hangingPunct="0">
              <a:spcBef>
                <a:spcPct val="20000"/>
              </a:spcBef>
              <a:buClr>
                <a:srgbClr val="00529D"/>
              </a:buClr>
            </a:pPr>
            <a:endParaRPr lang="fr-CH" sz="1600" b="1" dirty="0">
              <a:solidFill>
                <a:srgbClr val="000000"/>
              </a:solidFill>
              <a:latin typeface="Verdana" pitchFamily="34" charset="0"/>
            </a:endParaRPr>
          </a:p>
          <a:p>
            <a:pPr lvl="1" eaLnBrk="0" hangingPunct="0">
              <a:spcBef>
                <a:spcPct val="20000"/>
              </a:spcBef>
              <a:buClr>
                <a:srgbClr val="00529D"/>
              </a:buClr>
            </a:pPr>
            <a:endParaRPr lang="fr-CH" sz="1600" b="1" dirty="0">
              <a:solidFill>
                <a:srgbClr val="000000"/>
              </a:solidFill>
              <a:latin typeface="Verdana" pitchFamily="34" charset="0"/>
            </a:endParaRPr>
          </a:p>
          <a:p>
            <a:pPr lvl="1" eaLnBrk="0" hangingPunct="0">
              <a:spcBef>
                <a:spcPct val="20000"/>
              </a:spcBef>
              <a:buClr>
                <a:srgbClr val="00529D"/>
              </a:buClr>
            </a:pPr>
            <a:endParaRPr lang="fr-CH" sz="1600" b="1" dirty="0">
              <a:solidFill>
                <a:srgbClr val="000000"/>
              </a:solidFill>
              <a:latin typeface="Verdana" pitchFamily="34" charset="0"/>
            </a:endParaRPr>
          </a:p>
          <a:p>
            <a:pPr lvl="1" eaLnBrk="0" hangingPunct="0">
              <a:spcBef>
                <a:spcPct val="20000"/>
              </a:spcBef>
              <a:buClr>
                <a:srgbClr val="00529D"/>
              </a:buClr>
            </a:pPr>
            <a:endParaRPr lang="fr-CH" sz="1600" b="1" dirty="0">
              <a:solidFill>
                <a:srgbClr val="000000"/>
              </a:solidFill>
              <a:latin typeface="Verdana" pitchFamily="34" charset="0"/>
            </a:endParaRPr>
          </a:p>
          <a:p>
            <a:pPr eaLnBrk="0" hangingPunct="0">
              <a:spcBef>
                <a:spcPct val="20000"/>
              </a:spcBef>
              <a:buClr>
                <a:srgbClr val="00529D"/>
              </a:buClr>
            </a:pPr>
            <a:r>
              <a:rPr lang="en-US" sz="1600" b="1" dirty="0">
                <a:solidFill>
                  <a:srgbClr val="000000"/>
                </a:solidFill>
                <a:latin typeface="Verdana" pitchFamily="34" charset="0"/>
              </a:rPr>
              <a:t>Goal of the project</a:t>
            </a:r>
          </a:p>
          <a:p>
            <a:pPr marL="742950" lvl="1" indent="-285750" eaLnBrk="0" hangingPunct="0">
              <a:spcBef>
                <a:spcPct val="20000"/>
              </a:spcBef>
              <a:buClr>
                <a:srgbClr val="00529D"/>
              </a:buClr>
              <a:buFont typeface="Arial" panose="020B0604020202020204" pitchFamily="34" charset="0"/>
              <a:buChar char="•"/>
            </a:pPr>
            <a:r>
              <a:rPr lang="en-US" sz="1600" dirty="0">
                <a:solidFill>
                  <a:srgbClr val="000000"/>
                </a:solidFill>
                <a:latin typeface="Verdana" pitchFamily="34" charset="0"/>
              </a:rPr>
              <a:t>Understand the role of logistics constraints in the development of cross-border e-commerce</a:t>
            </a:r>
          </a:p>
          <a:p>
            <a:pPr marL="742950" lvl="1" indent="-285750" eaLnBrk="0" hangingPunct="0">
              <a:spcBef>
                <a:spcPct val="20000"/>
              </a:spcBef>
              <a:buClr>
                <a:srgbClr val="00529D"/>
              </a:buClr>
              <a:buFont typeface="Arial" panose="020B0604020202020204" pitchFamily="34" charset="0"/>
              <a:buChar char="•"/>
            </a:pPr>
            <a:endParaRPr lang="en-US" sz="1600" dirty="0">
              <a:solidFill>
                <a:srgbClr val="000000"/>
              </a:solidFill>
              <a:latin typeface="Verdana" pitchFamily="34" charset="0"/>
            </a:endParaRPr>
          </a:p>
          <a:p>
            <a:pPr eaLnBrk="0" hangingPunct="0">
              <a:spcBef>
                <a:spcPct val="20000"/>
              </a:spcBef>
              <a:buClr>
                <a:srgbClr val="00529D"/>
              </a:buClr>
            </a:pPr>
            <a:r>
              <a:rPr lang="en-US" sz="1600" b="1" dirty="0">
                <a:solidFill>
                  <a:srgbClr val="000000"/>
                </a:solidFill>
                <a:latin typeface="Verdana" pitchFamily="34" charset="0"/>
              </a:rPr>
              <a:t>Work framework</a:t>
            </a:r>
          </a:p>
          <a:p>
            <a:pPr marL="742950" lvl="1" indent="-285750" eaLnBrk="0" hangingPunct="0">
              <a:spcBef>
                <a:spcPct val="20000"/>
              </a:spcBef>
              <a:buClr>
                <a:srgbClr val="00529D"/>
              </a:buClr>
              <a:buFont typeface="Arial" panose="020B0604020202020204" pitchFamily="34" charset="0"/>
              <a:buChar char="•"/>
            </a:pPr>
            <a:r>
              <a:rPr lang="en-US" sz="1600" dirty="0">
                <a:solidFill>
                  <a:srgbClr val="000000"/>
                </a:solidFill>
                <a:latin typeface="Verdana" pitchFamily="34" charset="0"/>
              </a:rPr>
              <a:t>Interagency research team, backed by an MOU</a:t>
            </a:r>
          </a:p>
          <a:p>
            <a:pPr marL="742950" lvl="1" indent="-285750" eaLnBrk="0" hangingPunct="0">
              <a:spcBef>
                <a:spcPct val="20000"/>
              </a:spcBef>
              <a:buClr>
                <a:srgbClr val="00529D"/>
              </a:buClr>
              <a:buFont typeface="Arial" panose="020B0604020202020204" pitchFamily="34" charset="0"/>
              <a:buChar char="•"/>
            </a:pPr>
            <a:endParaRPr lang="en-US" sz="1600" dirty="0">
              <a:solidFill>
                <a:srgbClr val="000000"/>
              </a:solidFill>
              <a:latin typeface="Verdana" pitchFamily="34" charset="0"/>
            </a:endParaRPr>
          </a:p>
          <a:p>
            <a:pPr eaLnBrk="0" hangingPunct="0">
              <a:spcBef>
                <a:spcPct val="20000"/>
              </a:spcBef>
              <a:buClr>
                <a:srgbClr val="00529D"/>
              </a:buClr>
            </a:pPr>
            <a:r>
              <a:rPr lang="en-US" sz="1600" b="1" dirty="0">
                <a:solidFill>
                  <a:srgbClr val="000000"/>
                </a:solidFill>
                <a:latin typeface="Verdana" pitchFamily="34" charset="0"/>
              </a:rPr>
              <a:t>Expected outcome</a:t>
            </a:r>
          </a:p>
          <a:p>
            <a:pPr marL="742950" lvl="1" indent="-285750" eaLnBrk="0" hangingPunct="0">
              <a:spcBef>
                <a:spcPct val="20000"/>
              </a:spcBef>
              <a:buClr>
                <a:srgbClr val="00529D"/>
              </a:buClr>
              <a:buFont typeface="Arial" panose="020B0604020202020204" pitchFamily="34" charset="0"/>
              <a:buChar char="•"/>
            </a:pPr>
            <a:r>
              <a:rPr lang="en-US" sz="1600" dirty="0">
                <a:solidFill>
                  <a:srgbClr val="000000"/>
                </a:solidFill>
                <a:latin typeface="Verdana" pitchFamily="34" charset="0"/>
              </a:rPr>
              <a:t>Joint UPU-ICAO results presented</a:t>
            </a:r>
          </a:p>
          <a:p>
            <a:pPr marL="742950" lvl="1" indent="-285750" eaLnBrk="0" hangingPunct="0">
              <a:spcBef>
                <a:spcPct val="20000"/>
              </a:spcBef>
              <a:buClr>
                <a:srgbClr val="00529D"/>
              </a:buClr>
              <a:buFont typeface="Arial" panose="020B0604020202020204" pitchFamily="34" charset="0"/>
              <a:buChar char="•"/>
            </a:pPr>
            <a:endParaRPr lang="fr-CH" sz="1600" dirty="0">
              <a:solidFill>
                <a:srgbClr val="000000"/>
              </a:solidFill>
              <a:latin typeface="Verdana" pitchFamily="34" charset="0"/>
            </a:endParaRPr>
          </a:p>
          <a:p>
            <a:pPr marL="742950" lvl="1" indent="-285750" eaLnBrk="0" hangingPunct="0">
              <a:spcBef>
                <a:spcPct val="20000"/>
              </a:spcBef>
              <a:buClr>
                <a:srgbClr val="00529D"/>
              </a:buClr>
              <a:buFont typeface="Arial" panose="020B0604020202020204" pitchFamily="34" charset="0"/>
              <a:buChar char="•"/>
            </a:pPr>
            <a:endParaRPr lang="en-US" sz="1600" dirty="0">
              <a:solidFill>
                <a:srgbClr val="000000"/>
              </a:solidFill>
              <a:latin typeface="Verdana" pitchFamily="34" charset="0"/>
            </a:endParaRPr>
          </a:p>
          <a:p>
            <a:pPr marL="742950" lvl="1" indent="-285750" eaLnBrk="0" hangingPunct="0">
              <a:spcBef>
                <a:spcPct val="20000"/>
              </a:spcBef>
              <a:buClr>
                <a:srgbClr val="00529D"/>
              </a:buClr>
              <a:buFont typeface="Arial" panose="020B0604020202020204" pitchFamily="34" charset="0"/>
              <a:buChar char="•"/>
            </a:pPr>
            <a:endParaRPr lang="en-US" sz="1600" dirty="0">
              <a:solidFill>
                <a:srgbClr val="000000"/>
              </a:solidFill>
              <a:latin typeface="Verdana" pitchFamily="34" charset="0"/>
            </a:endParaRPr>
          </a:p>
          <a:p>
            <a:pPr marL="742950" lvl="1" indent="-285750" eaLnBrk="0" hangingPunct="0">
              <a:spcBef>
                <a:spcPct val="20000"/>
              </a:spcBef>
              <a:buClr>
                <a:srgbClr val="00529D"/>
              </a:buClr>
              <a:buFont typeface="Arial" panose="020B0604020202020204" pitchFamily="34" charset="0"/>
              <a:buChar char="•"/>
            </a:pPr>
            <a:endParaRPr lang="en-US" sz="1600" dirty="0">
              <a:solidFill>
                <a:srgbClr val="000000"/>
              </a:solidFill>
              <a:latin typeface="Verdana" pitchFamily="34" charset="0"/>
            </a:endParaRPr>
          </a:p>
        </p:txBody>
      </p:sp>
      <p:sp>
        <p:nvSpPr>
          <p:cNvPr id="7" name="Titre 1">
            <a:extLst>
              <a:ext uri="{FF2B5EF4-FFF2-40B4-BE49-F238E27FC236}">
                <a16:creationId xmlns:a16="http://schemas.microsoft.com/office/drawing/2014/main" id="{D2A6CD5F-10D8-4096-9BDD-EFB4B943C1F1}"/>
              </a:ext>
            </a:extLst>
          </p:cNvPr>
          <p:cNvSpPr txBox="1">
            <a:spLocks/>
          </p:cNvSpPr>
          <p:nvPr/>
        </p:nvSpPr>
        <p:spPr>
          <a:xfrm>
            <a:off x="4511824" y="332656"/>
            <a:ext cx="7199907" cy="647700"/>
          </a:xfrm>
          <a:prstGeom prst="rect">
            <a:avLst/>
          </a:prstGeom>
        </p:spPr>
        <p:txBody>
          <a:bodyPr vert="horz" lIns="0" tIns="0" rIns="0" bIns="0" rtlCol="0" anchor="t" anchorCtr="0">
            <a:noAutofit/>
          </a:bodyPr>
          <a:lstStyle>
            <a:lvl1pPr algn="r" defTabSz="914400" rtl="0" eaLnBrk="1" latinLnBrk="0" hangingPunct="1">
              <a:spcBef>
                <a:spcPct val="0"/>
              </a:spcBef>
              <a:buNone/>
              <a:defRPr sz="1800" b="1" kern="1200">
                <a:solidFill>
                  <a:schemeClr val="bg1"/>
                </a:solidFill>
                <a:latin typeface="Verdana" pitchFamily="34" charset="0"/>
                <a:ea typeface="Verdana" pitchFamily="34" charset="0"/>
                <a:cs typeface="Verdana" pitchFamily="34" charset="0"/>
              </a:defRPr>
            </a:lvl1pPr>
          </a:lstStyle>
          <a:p>
            <a:r>
              <a:rPr lang="en-GB" sz="1600" dirty="0">
                <a:latin typeface="Helvetica" panose="020B0604020202020204" pitchFamily="34" charset="0"/>
                <a:cs typeface="Helvetica" panose="020B0604020202020204" pitchFamily="34" charset="0"/>
              </a:rPr>
              <a:t>2 – Joint partnership </a:t>
            </a:r>
            <a:br>
              <a:rPr lang="en-GB" sz="1600" dirty="0">
                <a:latin typeface="Helvetica" panose="020B0604020202020204" pitchFamily="34" charset="0"/>
                <a:cs typeface="Helvetica" panose="020B0604020202020204" pitchFamily="34" charset="0"/>
              </a:rPr>
            </a:br>
            <a:br>
              <a:rPr lang="en-GB" sz="1600" dirty="0">
                <a:latin typeface="Helvetica" panose="020B0604020202020204" pitchFamily="34" charset="0"/>
                <a:cs typeface="Helvetica" panose="020B0604020202020204" pitchFamily="34" charset="0"/>
              </a:rPr>
            </a:br>
            <a:r>
              <a:rPr lang="en-GB" sz="1600" i="1" dirty="0">
                <a:latin typeface="Helvetica" panose="020B0604020202020204" pitchFamily="34" charset="0"/>
                <a:cs typeface="Helvetica" panose="020B0604020202020204" pitchFamily="34" charset="0"/>
              </a:rPr>
              <a:t>Current collaboration framework</a:t>
            </a:r>
          </a:p>
        </p:txBody>
      </p:sp>
    </p:spTree>
    <p:extLst>
      <p:ext uri="{BB962C8B-B14F-4D97-AF65-F5344CB8AC3E}">
        <p14:creationId xmlns:p14="http://schemas.microsoft.com/office/powerpoint/2010/main" val="697523618"/>
      </p:ext>
    </p:extLst>
  </p:cSld>
  <p:clrMapOvr>
    <a:masterClrMapping/>
  </p:clrMapOvr>
  <p:transition spd="med">
    <p:split orient="vert"/>
  </p:transition>
</p:sld>
</file>

<file path=ppt/theme/theme1.xml><?xml version="1.0" encoding="utf-8"?>
<a:theme xmlns:a="http://schemas.openxmlformats.org/drawingml/2006/main" name="Thème Office">
  <a:themeElements>
    <a:clrScheme name="Personnalisé 1">
      <a:dk1>
        <a:sysClr val="windowText" lastClr="000000"/>
      </a:dk1>
      <a:lt1>
        <a:sysClr val="window" lastClr="FFFFFF"/>
      </a:lt1>
      <a:dk2>
        <a:srgbClr val="1F497D"/>
      </a:dk2>
      <a:lt2>
        <a:srgbClr val="EEECE1"/>
      </a:lt2>
      <a:accent1>
        <a:srgbClr val="4F81BD"/>
      </a:accent1>
      <a:accent2>
        <a:srgbClr val="C0504D"/>
      </a:accent2>
      <a:accent3>
        <a:srgbClr val="D7E3BC"/>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EN PowerPoint presentation.potx" id="{2C38FAEC-481B-4C19-8BBD-B785B76BECFA}" vid="{46B796A0-EDA6-4901-9FE1-E053472EF99F}"/>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AFC15041FA98444BA56D5768D6C48AC" ma:contentTypeVersion="1" ma:contentTypeDescription="Create a new document." ma:contentTypeScope="" ma:versionID="a42707a28e552bac4d31f83f2cf807e7">
  <xsd:schema xmlns:xsd="http://www.w3.org/2001/XMLSchema" xmlns:xs="http://www.w3.org/2001/XMLSchema" xmlns:p="http://schemas.microsoft.com/office/2006/metadata/properties" xmlns:ns1="http://schemas.microsoft.com/sharepoint/v3" targetNamespace="http://schemas.microsoft.com/office/2006/metadata/properties" ma:root="true" ma:fieldsID="48c5b5cd9b8d25ff6dd15848836f4270"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61019038-5DEA-4CEE-A7BC-BEA9A4F43CBC}"/>
</file>

<file path=customXml/itemProps2.xml><?xml version="1.0" encoding="utf-8"?>
<ds:datastoreItem xmlns:ds="http://schemas.openxmlformats.org/officeDocument/2006/customXml" ds:itemID="{BB32297E-5555-499E-9573-19ADDFAABF40}"/>
</file>

<file path=customXml/itemProps3.xml><?xml version="1.0" encoding="utf-8"?>
<ds:datastoreItem xmlns:ds="http://schemas.openxmlformats.org/officeDocument/2006/customXml" ds:itemID="{50C17F1B-E646-4944-AA17-206DC24F7C2E}"/>
</file>

<file path=docProps/app.xml><?xml version="1.0" encoding="utf-8"?>
<Properties xmlns="http://schemas.openxmlformats.org/officeDocument/2006/extended-properties" xmlns:vt="http://schemas.openxmlformats.org/officeDocument/2006/docPropsVTypes">
  <Template>EN PowerPoint presentation</Template>
  <TotalTime>27358</TotalTime>
  <Words>676</Words>
  <Application>Microsoft Office PowerPoint</Application>
  <PresentationFormat>Grand écran</PresentationFormat>
  <Paragraphs>91</Paragraphs>
  <Slides>12</Slides>
  <Notes>8</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12</vt:i4>
      </vt:variant>
    </vt:vector>
  </HeadingPairs>
  <TitlesOfParts>
    <vt:vector size="18" baseType="lpstr">
      <vt:lpstr>ＭＳ Ｐゴシック</vt:lpstr>
      <vt:lpstr>Arial</vt:lpstr>
      <vt:lpstr>Calibri</vt:lpstr>
      <vt:lpstr>Helvetica</vt:lpstr>
      <vt:lpstr>Verdana</vt:lpstr>
      <vt:lpstr>Thème Office</vt:lpstr>
      <vt:lpstr>UPU-ICAO collaboration</vt:lpstr>
      <vt:lpstr>Présentation PowerPoint</vt:lpstr>
      <vt:lpstr> Abidjan Postal Strategy – Postal Vision 2030</vt:lpstr>
      <vt:lpstr> The Abidjan Postal Strategy – Strategic pillars by 2025</vt:lpstr>
      <vt:lpstr>1 - Context  Postal statistics and Electronic Data Interchange messages </vt:lpstr>
      <vt:lpstr>Présentation PowerPoint</vt:lpstr>
      <vt:lpstr>Présentation PowerPoint</vt:lpstr>
      <vt:lpstr>Présentation PowerPoint</vt:lpstr>
      <vt:lpstr>Présentation PowerPoint</vt:lpstr>
      <vt:lpstr>Présentation PowerPoint</vt:lpstr>
      <vt:lpstr>Présentation PowerPoint</vt:lpstr>
      <vt:lpstr> 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presentation (verdana font size 30-40)</dc:title>
  <dc:creator>International Bureau</dc:creator>
  <cp:lastModifiedBy>DE BORBA fernao</cp:lastModifiedBy>
  <cp:revision>567</cp:revision>
  <cp:lastPrinted>2019-02-01T10:26:55Z</cp:lastPrinted>
  <dcterms:created xsi:type="dcterms:W3CDTF">2020-11-18T15:35:17Z</dcterms:created>
  <dcterms:modified xsi:type="dcterms:W3CDTF">2022-04-06T13:51:59Z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0x010100FAFC15041FA98444BA56D5768D6C48AC</vt:lpwstr>
  </property>
</Properties>
</file>