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ACCF"/>
    <a:srgbClr val="113954"/>
    <a:srgbClr val="368FB5"/>
    <a:srgbClr val="0074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1812" y="8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486E28-8031-4493-82C1-8704A5164F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38D0074-9224-4AAC-8445-808A21CB16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B7008D6-68F3-4387-B5FE-7AD35ACE7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56FDE-F3F5-4C62-A132-540096337229}" type="datetimeFigureOut">
              <a:rPr lang="pt-BR" smtClean="0"/>
              <a:t>05/04/2022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2085304-89C4-4DFA-B587-52452ACE6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7398613-6735-48D3-B38B-8B362185D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1CB0-376B-466B-B070-2FAF5E97A61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7735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6140B1-697A-4F34-986E-F88EFF855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BBA14DB8-6546-40F8-B378-9CFA1C3A4C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4FE354E-8365-4A25-83B2-10F75147B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56FDE-F3F5-4C62-A132-540096337229}" type="datetimeFigureOut">
              <a:rPr lang="pt-BR" smtClean="0"/>
              <a:t>05/04/2022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53B5150-99E8-4ADA-9565-421C5CCD7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03A2CD3-044C-489C-BDF5-3D339DC2A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1CB0-376B-466B-B070-2FAF5E97A61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4539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BEE531A-B4D3-47FE-96AA-CC0BD0DF1A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D07E0FD-880F-4526-96AF-CA28F87A78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5F836FE-DEFE-43A0-AC70-8D33C9E2D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56FDE-F3F5-4C62-A132-540096337229}" type="datetimeFigureOut">
              <a:rPr lang="pt-BR" smtClean="0"/>
              <a:t>05/04/2022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5607575-1C5A-40D8-9352-E2C91FD14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5B6F754-53DA-4042-9819-8FCB55110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1CB0-376B-466B-B070-2FAF5E97A61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73361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8C2C61-814F-4598-8F7F-39410866F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F43713F-3394-4117-AD60-05CFFB309A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3B227F0-FAB2-4773-BF00-1F3FE7867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56FDE-F3F5-4C62-A132-540096337229}" type="datetimeFigureOut">
              <a:rPr lang="pt-BR" smtClean="0"/>
              <a:t>05/04/2022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EB8B0E5-A7EE-48F5-B782-D6D31300B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70574A1-88ED-431F-B668-3C828CD1B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1CB0-376B-466B-B070-2FAF5E97A61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91691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BCDB0E-297A-4AEB-973A-580B5770B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C5320C2-CC09-4DA5-8CA4-3034958450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42D7D21-A24F-4671-B260-D67ACAA85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56FDE-F3F5-4C62-A132-540096337229}" type="datetimeFigureOut">
              <a:rPr lang="pt-BR" smtClean="0"/>
              <a:t>05/04/2022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25CFA1B-64A2-4F59-A5B3-D2867AF04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42220A1-CD1B-4BE5-91FA-D70150325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1CB0-376B-466B-B070-2FAF5E97A61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77070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373663-4F83-4DE6-B726-07C2860600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981D67A-522B-4A86-B81B-2F02FBC55D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18D9FF6-937E-447D-8C7A-597D9AC967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EA4661A-35C2-420A-86CC-E9355D4E7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56FDE-F3F5-4C62-A132-540096337229}" type="datetimeFigureOut">
              <a:rPr lang="pt-BR" smtClean="0"/>
              <a:t>05/04/2022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9B0A5D8C-23F5-4A22-B6B0-BD837A893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EBABC08-2351-4AD2-8554-A018F115B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1CB0-376B-466B-B070-2FAF5E97A61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25033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EBE77C-5107-4144-ACA4-106636414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C2D839C-3654-472A-810E-09FDF50FA1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21D4687-3092-42C6-9ADF-2E8CF23B4B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A5DEA88D-3D01-4C5C-985F-F3B1409A5C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4CDFB8B7-2EC4-41FD-8F6A-7691E1BFF1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21107A49-E305-4F2F-B597-4CBDE957D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56FDE-F3F5-4C62-A132-540096337229}" type="datetimeFigureOut">
              <a:rPr lang="pt-BR" smtClean="0"/>
              <a:t>05/04/2022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A1F406E4-5DE3-4B8F-ACBB-55696E625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5CAFFC15-4CDB-4BDD-94EF-5F3A6AE49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1CB0-376B-466B-B070-2FAF5E97A61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56397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BBEE04-35AD-4146-B3D6-0B92B4A7D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2AFC393F-5E7D-4A39-9DA4-983B174F1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56FDE-F3F5-4C62-A132-540096337229}" type="datetimeFigureOut">
              <a:rPr lang="pt-BR" smtClean="0"/>
              <a:t>05/04/2022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CCBEBB16-57FE-4108-8A14-255546324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AFD1B874-52E8-47C3-BFF5-44E6A6148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1CB0-376B-466B-B070-2FAF5E97A61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1389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C53318D3-72F0-4792-B0DE-5E10F1E6C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56FDE-F3F5-4C62-A132-540096337229}" type="datetimeFigureOut">
              <a:rPr lang="pt-BR" smtClean="0"/>
              <a:t>05/04/2022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4F7E0851-E7AF-4BCD-A3F9-B2553AF69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BBA048C5-D1D0-4C3C-AD6F-777D272C5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1CB0-376B-466B-B070-2FAF5E97A61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043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B8FEC7-C5A3-4D8E-B24C-42900201D7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A2A9372-DD45-4119-8B16-0F01FAA79D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E117F499-8B3B-4A5F-874D-DE693C8006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7024C38-0060-40A7-8C99-8A60740AE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56FDE-F3F5-4C62-A132-540096337229}" type="datetimeFigureOut">
              <a:rPr lang="pt-BR" smtClean="0"/>
              <a:t>05/04/2022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2364C4D-987A-42B9-96C2-33419BF37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FD3719E0-90B0-4708-830C-63668CE53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1CB0-376B-466B-B070-2FAF5E97A61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08514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FB31F0-A690-45E3-8719-66E75FE9A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F4BCFFBA-CB33-485A-8112-0FA8251CD3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7AD41BD5-2E8A-4D19-AFB9-D38821A88F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ECF2748-2ED5-46FD-A588-A6CB8ED7E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56FDE-F3F5-4C62-A132-540096337229}" type="datetimeFigureOut">
              <a:rPr lang="pt-BR" smtClean="0"/>
              <a:t>05/04/2022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9D3AE87-01C4-4929-88AA-1D00D2955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CCC3864-C516-4ACC-A86C-DC100D8E2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1CB0-376B-466B-B070-2FAF5E97A61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5716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18BA8FDB-566F-4E18-9EBA-072C87F97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8459ABB-3ECE-4BBF-84B4-1B43ABA7CA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405EF89-54DC-4B81-87F1-6965EA85A8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656FDE-F3F5-4C62-A132-540096337229}" type="datetimeFigureOut">
              <a:rPr lang="pt-BR" smtClean="0"/>
              <a:t>05/04/2022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C21C4E1-5159-47A6-81F7-389C58729B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5C904E1-A1EA-4689-95AB-CCD244398F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81CB0-376B-466B-B070-2FAF5E97A61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7316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AB9739A2-939A-4E1A-AC22-B2DCE1A1831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1395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E0DDCE52-DCCD-4815-914B-1D59D3C532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225" y="5600016"/>
            <a:ext cx="972084" cy="8001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7BC3060E-7BBD-46FE-94E4-05D2D5AA4C3F}"/>
              </a:ext>
            </a:extLst>
          </p:cNvPr>
          <p:cNvSpPr txBox="1"/>
          <p:nvPr/>
        </p:nvSpPr>
        <p:spPr>
          <a:xfrm>
            <a:off x="736600" y="1175434"/>
            <a:ext cx="10718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Gotham Ultra" pitchFamily="50" charset="0"/>
                <a:cs typeface="Gotham Ultra" pitchFamily="50" charset="0"/>
              </a:rPr>
              <a:t>Application of a Contestable Market Approach to the Aviation Competitiveness Index</a:t>
            </a:r>
          </a:p>
          <a:p>
            <a:endParaRPr lang="pt-BR" i="1" dirty="0">
              <a:solidFill>
                <a:schemeClr val="bg1"/>
              </a:solidFill>
              <a:latin typeface="Gotham Book" pitchFamily="50" charset="0"/>
              <a:cs typeface="Gotham Book" pitchFamily="50" charset="0"/>
            </a:endParaRPr>
          </a:p>
          <a:p>
            <a:r>
              <a:rPr lang="pt-BR" i="1" dirty="0">
                <a:solidFill>
                  <a:schemeClr val="bg1"/>
                </a:solidFill>
                <a:latin typeface="Gotham Book" pitchFamily="50" charset="0"/>
                <a:cs typeface="Gotham Book" pitchFamily="50" charset="0"/>
              </a:rPr>
              <a:t>(</a:t>
            </a:r>
            <a:r>
              <a:rPr lang="pt-BR" i="1" dirty="0" err="1">
                <a:solidFill>
                  <a:schemeClr val="bg1"/>
                </a:solidFill>
                <a:latin typeface="Gotham Book" pitchFamily="50" charset="0"/>
                <a:cs typeface="Gotham Book" pitchFamily="50" charset="0"/>
              </a:rPr>
              <a:t>Presented</a:t>
            </a:r>
            <a:r>
              <a:rPr lang="pt-BR" i="1" dirty="0">
                <a:solidFill>
                  <a:schemeClr val="bg1"/>
                </a:solidFill>
                <a:latin typeface="Gotham Book" pitchFamily="50" charset="0"/>
                <a:cs typeface="Gotham Book" pitchFamily="50" charset="0"/>
              </a:rPr>
              <a:t> </a:t>
            </a:r>
            <a:r>
              <a:rPr lang="pt-BR" i="1" dirty="0" err="1">
                <a:solidFill>
                  <a:schemeClr val="bg1"/>
                </a:solidFill>
                <a:latin typeface="Gotham Book" pitchFamily="50" charset="0"/>
                <a:cs typeface="Gotham Book" pitchFamily="50" charset="0"/>
              </a:rPr>
              <a:t>by</a:t>
            </a:r>
            <a:r>
              <a:rPr lang="pt-BR" i="1" dirty="0">
                <a:solidFill>
                  <a:schemeClr val="bg1"/>
                </a:solidFill>
                <a:latin typeface="Gotham Book" pitchFamily="50" charset="0"/>
                <a:cs typeface="Gotham Book" pitchFamily="50" charset="0"/>
              </a:rPr>
              <a:t> </a:t>
            </a:r>
            <a:r>
              <a:rPr lang="pt-BR" i="1" dirty="0" err="1">
                <a:solidFill>
                  <a:schemeClr val="bg1"/>
                </a:solidFill>
                <a:latin typeface="Gotham Book" pitchFamily="50" charset="0"/>
                <a:cs typeface="Gotham Book" pitchFamily="50" charset="0"/>
              </a:rPr>
              <a:t>Brazil</a:t>
            </a:r>
            <a:r>
              <a:rPr lang="pt-BR" i="1" dirty="0">
                <a:solidFill>
                  <a:schemeClr val="bg1"/>
                </a:solidFill>
                <a:latin typeface="Gotham Book" pitchFamily="50" charset="0"/>
                <a:cs typeface="Gotham Book" pitchFamily="50" charset="0"/>
              </a:rPr>
              <a:t>)</a:t>
            </a:r>
            <a:endParaRPr lang="pt-BR" sz="4800" i="1" dirty="0">
              <a:solidFill>
                <a:schemeClr val="bg1"/>
              </a:solidFill>
              <a:latin typeface="Gotham Book" pitchFamily="50" charset="0"/>
              <a:cs typeface="Gotham Book" pitchFamily="50" charset="0"/>
            </a:endParaRPr>
          </a:p>
        </p:txBody>
      </p:sp>
      <p:pic>
        <p:nvPicPr>
          <p:cNvPr id="1026" name="Picture 2" descr="Bandeira do Brasil — Português (Brasil)">
            <a:extLst>
              <a:ext uri="{FF2B5EF4-FFF2-40B4-BE49-F238E27FC236}">
                <a16:creationId xmlns:a16="http://schemas.microsoft.com/office/drawing/2014/main" id="{F54D996B-E72F-4F0C-BBD2-77E2244242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0375" y="5600016"/>
            <a:ext cx="1142921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5913DC12-15D2-4D65-96FD-26A4632D81B5}"/>
              </a:ext>
            </a:extLst>
          </p:cNvPr>
          <p:cNvCxnSpPr>
            <a:cxnSpLocks/>
          </p:cNvCxnSpPr>
          <p:nvPr/>
        </p:nvCxnSpPr>
        <p:spPr>
          <a:xfrm>
            <a:off x="-127000" y="3429000"/>
            <a:ext cx="128016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3524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AB9739A2-939A-4E1A-AC22-B2DCE1A1831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74A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25" name="Agrupar 24">
            <a:extLst>
              <a:ext uri="{FF2B5EF4-FFF2-40B4-BE49-F238E27FC236}">
                <a16:creationId xmlns:a16="http://schemas.microsoft.com/office/drawing/2014/main" id="{F18A520F-6CD5-448B-B097-71FC74827620}"/>
              </a:ext>
            </a:extLst>
          </p:cNvPr>
          <p:cNvGrpSpPr/>
          <p:nvPr/>
        </p:nvGrpSpPr>
        <p:grpSpPr>
          <a:xfrm>
            <a:off x="437978" y="935000"/>
            <a:ext cx="11316044" cy="4988000"/>
            <a:chOff x="538126" y="935000"/>
            <a:chExt cx="11316044" cy="4988000"/>
          </a:xfrm>
        </p:grpSpPr>
        <p:sp>
          <p:nvSpPr>
            <p:cNvPr id="20" name="CaixaDeTexto 19">
              <a:extLst>
                <a:ext uri="{FF2B5EF4-FFF2-40B4-BE49-F238E27FC236}">
                  <a16:creationId xmlns:a16="http://schemas.microsoft.com/office/drawing/2014/main" id="{3D523D0E-3471-48F5-89DE-0D1F20A1607D}"/>
                </a:ext>
              </a:extLst>
            </p:cNvPr>
            <p:cNvSpPr txBox="1"/>
            <p:nvPr/>
          </p:nvSpPr>
          <p:spPr>
            <a:xfrm>
              <a:off x="5255198" y="2551837"/>
              <a:ext cx="6598972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5400" dirty="0">
                  <a:solidFill>
                    <a:schemeClr val="bg1"/>
                  </a:solidFill>
                  <a:latin typeface="Gotham Ultra" pitchFamily="50" charset="0"/>
                  <a:cs typeface="Gotham Ultra" pitchFamily="50" charset="0"/>
                </a:rPr>
                <a:t>MARKET CONTESTABILITY</a:t>
              </a:r>
            </a:p>
          </p:txBody>
        </p:sp>
        <p:grpSp>
          <p:nvGrpSpPr>
            <p:cNvPr id="24" name="Agrupar 23">
              <a:extLst>
                <a:ext uri="{FF2B5EF4-FFF2-40B4-BE49-F238E27FC236}">
                  <a16:creationId xmlns:a16="http://schemas.microsoft.com/office/drawing/2014/main" id="{3510C057-C3AD-4485-8819-B6A61DD5C897}"/>
                </a:ext>
              </a:extLst>
            </p:cNvPr>
            <p:cNvGrpSpPr/>
            <p:nvPr/>
          </p:nvGrpSpPr>
          <p:grpSpPr>
            <a:xfrm>
              <a:off x="538126" y="935000"/>
              <a:ext cx="4518780" cy="4988000"/>
              <a:chOff x="302995" y="992694"/>
              <a:chExt cx="4518780" cy="4988000"/>
            </a:xfrm>
          </p:grpSpPr>
          <p:grpSp>
            <p:nvGrpSpPr>
              <p:cNvPr id="22" name="Agrupar 21">
                <a:extLst>
                  <a:ext uri="{FF2B5EF4-FFF2-40B4-BE49-F238E27FC236}">
                    <a16:creationId xmlns:a16="http://schemas.microsoft.com/office/drawing/2014/main" id="{2D1DE39F-BB3E-42E5-ABA7-C89347BFCBA1}"/>
                  </a:ext>
                </a:extLst>
              </p:cNvPr>
              <p:cNvGrpSpPr/>
              <p:nvPr/>
            </p:nvGrpSpPr>
            <p:grpSpPr>
              <a:xfrm>
                <a:off x="1017875" y="992694"/>
                <a:ext cx="3803900" cy="1080000"/>
                <a:chOff x="1320670" y="1032510"/>
                <a:chExt cx="3803900" cy="1080000"/>
              </a:xfrm>
            </p:grpSpPr>
            <p:grpSp>
              <p:nvGrpSpPr>
                <p:cNvPr id="9" name="Agrupar 8">
                  <a:extLst>
                    <a:ext uri="{FF2B5EF4-FFF2-40B4-BE49-F238E27FC236}">
                      <a16:creationId xmlns:a16="http://schemas.microsoft.com/office/drawing/2014/main" id="{51EFC025-FEE7-47E9-A8C4-3AAB69E2DFD3}"/>
                    </a:ext>
                  </a:extLst>
                </p:cNvPr>
                <p:cNvGrpSpPr/>
                <p:nvPr/>
              </p:nvGrpSpPr>
              <p:grpSpPr>
                <a:xfrm>
                  <a:off x="1320670" y="1032510"/>
                  <a:ext cx="3803900" cy="1080000"/>
                  <a:chOff x="626110" y="842010"/>
                  <a:chExt cx="3803900" cy="1080000"/>
                </a:xfrm>
              </p:grpSpPr>
              <p:sp>
                <p:nvSpPr>
                  <p:cNvPr id="8" name="Forma Livre: Forma 7">
                    <a:extLst>
                      <a:ext uri="{FF2B5EF4-FFF2-40B4-BE49-F238E27FC236}">
                        <a16:creationId xmlns:a16="http://schemas.microsoft.com/office/drawing/2014/main" id="{B803D8DF-8B59-4A19-B775-D44ACC8A5926}"/>
                      </a:ext>
                    </a:extLst>
                  </p:cNvPr>
                  <p:cNvSpPr/>
                  <p:nvPr/>
                </p:nvSpPr>
                <p:spPr>
                  <a:xfrm>
                    <a:off x="626110" y="842010"/>
                    <a:ext cx="3263900" cy="1080000"/>
                  </a:xfrm>
                  <a:custGeom>
                    <a:avLst/>
                    <a:gdLst>
                      <a:gd name="connsiteX0" fmla="*/ 0 w 3263900"/>
                      <a:gd name="connsiteY0" fmla="*/ 0 h 1080000"/>
                      <a:gd name="connsiteX1" fmla="*/ 3263900 w 3263900"/>
                      <a:gd name="connsiteY1" fmla="*/ 0 h 1080000"/>
                      <a:gd name="connsiteX2" fmla="*/ 3263900 w 3263900"/>
                      <a:gd name="connsiteY2" fmla="*/ 1080000 h 1080000"/>
                      <a:gd name="connsiteX3" fmla="*/ 0 w 3263900"/>
                      <a:gd name="connsiteY3" fmla="*/ 1080000 h 1080000"/>
                      <a:gd name="connsiteX4" fmla="*/ 540000 w 3263900"/>
                      <a:gd name="connsiteY4" fmla="*/ 540000 h 1080000"/>
                      <a:gd name="connsiteX5" fmla="*/ 0 w 3263900"/>
                      <a:gd name="connsiteY5" fmla="*/ 0 h 1080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63900" h="1080000">
                        <a:moveTo>
                          <a:pt x="0" y="0"/>
                        </a:moveTo>
                        <a:lnTo>
                          <a:pt x="3263900" y="0"/>
                        </a:lnTo>
                        <a:lnTo>
                          <a:pt x="3263900" y="1080000"/>
                        </a:lnTo>
                        <a:lnTo>
                          <a:pt x="0" y="1080000"/>
                        </a:lnTo>
                        <a:cubicBezTo>
                          <a:pt x="298234" y="1080000"/>
                          <a:pt x="540000" y="838234"/>
                          <a:pt x="540000" y="540000"/>
                        </a:cubicBezTo>
                        <a:cubicBezTo>
                          <a:pt x="540000" y="241766"/>
                          <a:pt x="298234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pt-BR"/>
                  </a:p>
                </p:txBody>
              </p:sp>
              <p:sp>
                <p:nvSpPr>
                  <p:cNvPr id="5" name="Elipse 4">
                    <a:extLst>
                      <a:ext uri="{FF2B5EF4-FFF2-40B4-BE49-F238E27FC236}">
                        <a16:creationId xmlns:a16="http://schemas.microsoft.com/office/drawing/2014/main" id="{B2D00DEC-C8B4-4C9B-9644-70391FE7AB23}"/>
                      </a:ext>
                    </a:extLst>
                  </p:cNvPr>
                  <p:cNvSpPr/>
                  <p:nvPr/>
                </p:nvSpPr>
                <p:spPr>
                  <a:xfrm>
                    <a:off x="3350010" y="842010"/>
                    <a:ext cx="1080000" cy="108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BR" dirty="0"/>
                  </a:p>
                </p:txBody>
              </p:sp>
            </p:grpSp>
            <p:sp>
              <p:nvSpPr>
                <p:cNvPr id="10" name="CaixaDeTexto 9">
                  <a:extLst>
                    <a:ext uri="{FF2B5EF4-FFF2-40B4-BE49-F238E27FC236}">
                      <a16:creationId xmlns:a16="http://schemas.microsoft.com/office/drawing/2014/main" id="{ED6FE6FC-3884-4483-A161-66566A7D1E76}"/>
                    </a:ext>
                  </a:extLst>
                </p:cNvPr>
                <p:cNvSpPr txBox="1"/>
                <p:nvPr/>
              </p:nvSpPr>
              <p:spPr>
                <a:xfrm>
                  <a:off x="1913630" y="1372455"/>
                  <a:ext cx="307594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t-BR" sz="2000" dirty="0">
                      <a:solidFill>
                        <a:srgbClr val="113954"/>
                      </a:solidFill>
                      <a:latin typeface="Gotham Ultra" pitchFamily="50" charset="0"/>
                      <a:cs typeface="Gotham Ultra" pitchFamily="50" charset="0"/>
                    </a:rPr>
                    <a:t>FREEDOM OF ENTRY</a:t>
                  </a:r>
                </a:p>
              </p:txBody>
            </p:sp>
          </p:grpSp>
          <p:grpSp>
            <p:nvGrpSpPr>
              <p:cNvPr id="23" name="Agrupar 22">
                <a:extLst>
                  <a:ext uri="{FF2B5EF4-FFF2-40B4-BE49-F238E27FC236}">
                    <a16:creationId xmlns:a16="http://schemas.microsoft.com/office/drawing/2014/main" id="{90618835-5D8A-497D-A74E-F3B0140D07AF}"/>
                  </a:ext>
                </a:extLst>
              </p:cNvPr>
              <p:cNvGrpSpPr/>
              <p:nvPr/>
            </p:nvGrpSpPr>
            <p:grpSpPr>
              <a:xfrm>
                <a:off x="302995" y="2946694"/>
                <a:ext cx="3803900" cy="1080000"/>
                <a:chOff x="727710" y="2928202"/>
                <a:chExt cx="3803900" cy="1080000"/>
              </a:xfrm>
            </p:grpSpPr>
            <p:grpSp>
              <p:nvGrpSpPr>
                <p:cNvPr id="12" name="Agrupar 11">
                  <a:extLst>
                    <a:ext uri="{FF2B5EF4-FFF2-40B4-BE49-F238E27FC236}">
                      <a16:creationId xmlns:a16="http://schemas.microsoft.com/office/drawing/2014/main" id="{C1525F27-66B0-481E-8DE0-572F4036E090}"/>
                    </a:ext>
                  </a:extLst>
                </p:cNvPr>
                <p:cNvGrpSpPr/>
                <p:nvPr/>
              </p:nvGrpSpPr>
              <p:grpSpPr>
                <a:xfrm>
                  <a:off x="727710" y="2928202"/>
                  <a:ext cx="3803900" cy="1080000"/>
                  <a:chOff x="626110" y="842010"/>
                  <a:chExt cx="3803900" cy="1080000"/>
                </a:xfrm>
              </p:grpSpPr>
              <p:sp>
                <p:nvSpPr>
                  <p:cNvPr id="13" name="Forma Livre: Forma 12">
                    <a:extLst>
                      <a:ext uri="{FF2B5EF4-FFF2-40B4-BE49-F238E27FC236}">
                        <a16:creationId xmlns:a16="http://schemas.microsoft.com/office/drawing/2014/main" id="{E9174F96-BC10-4DE0-A22B-2BE14BC495E2}"/>
                      </a:ext>
                    </a:extLst>
                  </p:cNvPr>
                  <p:cNvSpPr/>
                  <p:nvPr/>
                </p:nvSpPr>
                <p:spPr>
                  <a:xfrm>
                    <a:off x="626110" y="842010"/>
                    <a:ext cx="3263900" cy="1080000"/>
                  </a:xfrm>
                  <a:custGeom>
                    <a:avLst/>
                    <a:gdLst>
                      <a:gd name="connsiteX0" fmla="*/ 0 w 3263900"/>
                      <a:gd name="connsiteY0" fmla="*/ 0 h 1080000"/>
                      <a:gd name="connsiteX1" fmla="*/ 3263900 w 3263900"/>
                      <a:gd name="connsiteY1" fmla="*/ 0 h 1080000"/>
                      <a:gd name="connsiteX2" fmla="*/ 3263900 w 3263900"/>
                      <a:gd name="connsiteY2" fmla="*/ 1080000 h 1080000"/>
                      <a:gd name="connsiteX3" fmla="*/ 0 w 3263900"/>
                      <a:gd name="connsiteY3" fmla="*/ 1080000 h 1080000"/>
                      <a:gd name="connsiteX4" fmla="*/ 540000 w 3263900"/>
                      <a:gd name="connsiteY4" fmla="*/ 540000 h 1080000"/>
                      <a:gd name="connsiteX5" fmla="*/ 0 w 3263900"/>
                      <a:gd name="connsiteY5" fmla="*/ 0 h 1080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63900" h="1080000">
                        <a:moveTo>
                          <a:pt x="0" y="0"/>
                        </a:moveTo>
                        <a:lnTo>
                          <a:pt x="3263900" y="0"/>
                        </a:lnTo>
                        <a:lnTo>
                          <a:pt x="3263900" y="1080000"/>
                        </a:lnTo>
                        <a:lnTo>
                          <a:pt x="0" y="1080000"/>
                        </a:lnTo>
                        <a:cubicBezTo>
                          <a:pt x="298234" y="1080000"/>
                          <a:pt x="540000" y="838234"/>
                          <a:pt x="540000" y="540000"/>
                        </a:cubicBezTo>
                        <a:cubicBezTo>
                          <a:pt x="540000" y="241766"/>
                          <a:pt x="298234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pt-BR"/>
                  </a:p>
                </p:txBody>
              </p:sp>
              <p:sp>
                <p:nvSpPr>
                  <p:cNvPr id="14" name="Elipse 13">
                    <a:extLst>
                      <a:ext uri="{FF2B5EF4-FFF2-40B4-BE49-F238E27FC236}">
                        <a16:creationId xmlns:a16="http://schemas.microsoft.com/office/drawing/2014/main" id="{4F96CC6B-203B-40E6-B7C6-B541A3BA7F3A}"/>
                      </a:ext>
                    </a:extLst>
                  </p:cNvPr>
                  <p:cNvSpPr/>
                  <p:nvPr/>
                </p:nvSpPr>
                <p:spPr>
                  <a:xfrm>
                    <a:off x="3350010" y="842010"/>
                    <a:ext cx="1080000" cy="108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BR" dirty="0"/>
                  </a:p>
                </p:txBody>
              </p:sp>
            </p:grpSp>
            <p:sp>
              <p:nvSpPr>
                <p:cNvPr id="15" name="CaixaDeTexto 14">
                  <a:extLst>
                    <a:ext uri="{FF2B5EF4-FFF2-40B4-BE49-F238E27FC236}">
                      <a16:creationId xmlns:a16="http://schemas.microsoft.com/office/drawing/2014/main" id="{4B75A181-6654-4B55-8ABA-03B0162F5A7A}"/>
                    </a:ext>
                  </a:extLst>
                </p:cNvPr>
                <p:cNvSpPr txBox="1"/>
                <p:nvPr/>
              </p:nvSpPr>
              <p:spPr>
                <a:xfrm>
                  <a:off x="1320670" y="3268147"/>
                  <a:ext cx="280594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t-BR" sz="2000" dirty="0">
                      <a:solidFill>
                        <a:srgbClr val="113954"/>
                      </a:solidFill>
                      <a:latin typeface="Gotham Ultra" pitchFamily="50" charset="0"/>
                      <a:cs typeface="Gotham Ultra" pitchFamily="50" charset="0"/>
                    </a:rPr>
                    <a:t>FREEDOM OF EXIT</a:t>
                  </a:r>
                </a:p>
              </p:txBody>
            </p:sp>
          </p:grpSp>
          <p:grpSp>
            <p:nvGrpSpPr>
              <p:cNvPr id="21" name="Agrupar 20">
                <a:extLst>
                  <a:ext uri="{FF2B5EF4-FFF2-40B4-BE49-F238E27FC236}">
                    <a16:creationId xmlns:a16="http://schemas.microsoft.com/office/drawing/2014/main" id="{FEE37AA1-1178-44F9-A745-9A87AFC43436}"/>
                  </a:ext>
                </a:extLst>
              </p:cNvPr>
              <p:cNvGrpSpPr/>
              <p:nvPr/>
            </p:nvGrpSpPr>
            <p:grpSpPr>
              <a:xfrm>
                <a:off x="1017875" y="4900694"/>
                <a:ext cx="3803900" cy="1080000"/>
                <a:chOff x="727710" y="4823894"/>
                <a:chExt cx="3803900" cy="1080000"/>
              </a:xfrm>
            </p:grpSpPr>
            <p:grpSp>
              <p:nvGrpSpPr>
                <p:cNvPr id="16" name="Agrupar 15">
                  <a:extLst>
                    <a:ext uri="{FF2B5EF4-FFF2-40B4-BE49-F238E27FC236}">
                      <a16:creationId xmlns:a16="http://schemas.microsoft.com/office/drawing/2014/main" id="{2A168B54-0514-495D-A524-A00B320105B2}"/>
                    </a:ext>
                  </a:extLst>
                </p:cNvPr>
                <p:cNvGrpSpPr/>
                <p:nvPr/>
              </p:nvGrpSpPr>
              <p:grpSpPr>
                <a:xfrm>
                  <a:off x="727710" y="4823894"/>
                  <a:ext cx="3803900" cy="1080000"/>
                  <a:chOff x="626110" y="842010"/>
                  <a:chExt cx="3803900" cy="1080000"/>
                </a:xfrm>
              </p:grpSpPr>
              <p:sp>
                <p:nvSpPr>
                  <p:cNvPr id="17" name="Forma Livre: Forma 16">
                    <a:extLst>
                      <a:ext uri="{FF2B5EF4-FFF2-40B4-BE49-F238E27FC236}">
                        <a16:creationId xmlns:a16="http://schemas.microsoft.com/office/drawing/2014/main" id="{31F2C809-CE45-459A-867C-F36CF9703F31}"/>
                      </a:ext>
                    </a:extLst>
                  </p:cNvPr>
                  <p:cNvSpPr/>
                  <p:nvPr/>
                </p:nvSpPr>
                <p:spPr>
                  <a:xfrm>
                    <a:off x="626110" y="842010"/>
                    <a:ext cx="3263900" cy="1080000"/>
                  </a:xfrm>
                  <a:custGeom>
                    <a:avLst/>
                    <a:gdLst>
                      <a:gd name="connsiteX0" fmla="*/ 0 w 3263900"/>
                      <a:gd name="connsiteY0" fmla="*/ 0 h 1080000"/>
                      <a:gd name="connsiteX1" fmla="*/ 3263900 w 3263900"/>
                      <a:gd name="connsiteY1" fmla="*/ 0 h 1080000"/>
                      <a:gd name="connsiteX2" fmla="*/ 3263900 w 3263900"/>
                      <a:gd name="connsiteY2" fmla="*/ 1080000 h 1080000"/>
                      <a:gd name="connsiteX3" fmla="*/ 0 w 3263900"/>
                      <a:gd name="connsiteY3" fmla="*/ 1080000 h 1080000"/>
                      <a:gd name="connsiteX4" fmla="*/ 540000 w 3263900"/>
                      <a:gd name="connsiteY4" fmla="*/ 540000 h 1080000"/>
                      <a:gd name="connsiteX5" fmla="*/ 0 w 3263900"/>
                      <a:gd name="connsiteY5" fmla="*/ 0 h 1080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263900" h="1080000">
                        <a:moveTo>
                          <a:pt x="0" y="0"/>
                        </a:moveTo>
                        <a:lnTo>
                          <a:pt x="3263900" y="0"/>
                        </a:lnTo>
                        <a:lnTo>
                          <a:pt x="3263900" y="1080000"/>
                        </a:lnTo>
                        <a:lnTo>
                          <a:pt x="0" y="1080000"/>
                        </a:lnTo>
                        <a:cubicBezTo>
                          <a:pt x="298234" y="1080000"/>
                          <a:pt x="540000" y="838234"/>
                          <a:pt x="540000" y="540000"/>
                        </a:cubicBezTo>
                        <a:cubicBezTo>
                          <a:pt x="540000" y="241766"/>
                          <a:pt x="298234" y="0"/>
                          <a:pt x="0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pt-BR" dirty="0"/>
                  </a:p>
                </p:txBody>
              </p:sp>
              <p:sp>
                <p:nvSpPr>
                  <p:cNvPr id="18" name="Elipse 17">
                    <a:extLst>
                      <a:ext uri="{FF2B5EF4-FFF2-40B4-BE49-F238E27FC236}">
                        <a16:creationId xmlns:a16="http://schemas.microsoft.com/office/drawing/2014/main" id="{ABBA6075-4949-4A14-A013-7BAC63D38145}"/>
                      </a:ext>
                    </a:extLst>
                  </p:cNvPr>
                  <p:cNvSpPr/>
                  <p:nvPr/>
                </p:nvSpPr>
                <p:spPr>
                  <a:xfrm>
                    <a:off x="3350010" y="842010"/>
                    <a:ext cx="1080000" cy="108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BR" dirty="0"/>
                  </a:p>
                </p:txBody>
              </p:sp>
            </p:grpSp>
            <p:sp>
              <p:nvSpPr>
                <p:cNvPr id="19" name="CaixaDeTexto 18">
                  <a:extLst>
                    <a:ext uri="{FF2B5EF4-FFF2-40B4-BE49-F238E27FC236}">
                      <a16:creationId xmlns:a16="http://schemas.microsoft.com/office/drawing/2014/main" id="{C55E719C-B75C-46E7-8B01-08148A7A0B93}"/>
                    </a:ext>
                  </a:extLst>
                </p:cNvPr>
                <p:cNvSpPr txBox="1"/>
                <p:nvPr/>
              </p:nvSpPr>
              <p:spPr>
                <a:xfrm>
                  <a:off x="1320670" y="5040728"/>
                  <a:ext cx="3075940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t-BR" dirty="0">
                      <a:solidFill>
                        <a:srgbClr val="113954"/>
                      </a:solidFill>
                      <a:latin typeface="Gotham Ultra" pitchFamily="50" charset="0"/>
                      <a:cs typeface="Gotham Ultra" pitchFamily="50" charset="0"/>
                    </a:rPr>
                    <a:t>VULNERABILITY TO “HIT-AND-RUN” ENTRY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132319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AB9739A2-939A-4E1A-AC22-B2DCE1A1831F}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74A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Retângulo 20">
            <a:extLst>
              <a:ext uri="{FF2B5EF4-FFF2-40B4-BE49-F238E27FC236}">
                <a16:creationId xmlns:a16="http://schemas.microsoft.com/office/drawing/2014/main" id="{41B84EB4-A2E9-4EA3-9D27-EAC3E2C4F8A0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11395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Elipse 1">
            <a:extLst>
              <a:ext uri="{FF2B5EF4-FFF2-40B4-BE49-F238E27FC236}">
                <a16:creationId xmlns:a16="http://schemas.microsoft.com/office/drawing/2014/main" id="{075AFC3F-E16E-4A0F-8D53-A22BF0B97B05}"/>
              </a:ext>
            </a:extLst>
          </p:cNvPr>
          <p:cNvSpPr/>
          <p:nvPr/>
        </p:nvSpPr>
        <p:spPr>
          <a:xfrm>
            <a:off x="5456605" y="2109598"/>
            <a:ext cx="1325789" cy="1325789"/>
          </a:xfrm>
          <a:prstGeom prst="ellipse">
            <a:avLst/>
          </a:prstGeom>
          <a:solidFill>
            <a:srgbClr val="1139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5" name="Elipse 24">
            <a:extLst>
              <a:ext uri="{FF2B5EF4-FFF2-40B4-BE49-F238E27FC236}">
                <a16:creationId xmlns:a16="http://schemas.microsoft.com/office/drawing/2014/main" id="{FA3AAC53-94AB-49EC-85FE-476447898C57}"/>
              </a:ext>
            </a:extLst>
          </p:cNvPr>
          <p:cNvSpPr/>
          <p:nvPr/>
        </p:nvSpPr>
        <p:spPr>
          <a:xfrm>
            <a:off x="5456753" y="3435387"/>
            <a:ext cx="1325788" cy="1325788"/>
          </a:xfrm>
          <a:prstGeom prst="ellipse">
            <a:avLst/>
          </a:prstGeom>
          <a:solidFill>
            <a:srgbClr val="0074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A4B7397C-4A5F-4F41-90F7-93808C9C5C26}"/>
              </a:ext>
            </a:extLst>
          </p:cNvPr>
          <p:cNvSpPr txBox="1"/>
          <p:nvPr/>
        </p:nvSpPr>
        <p:spPr>
          <a:xfrm>
            <a:off x="6536820" y="537255"/>
            <a:ext cx="52143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>
                <a:solidFill>
                  <a:schemeClr val="bg1"/>
                </a:solidFill>
                <a:latin typeface="Gotham Ultra" pitchFamily="50" charset="0"/>
                <a:cs typeface="Gotham Ultra" pitchFamily="50" charset="0"/>
              </a:rPr>
              <a:t>Services Trade </a:t>
            </a:r>
            <a:r>
              <a:rPr lang="pt-BR" sz="3200" dirty="0" err="1">
                <a:solidFill>
                  <a:schemeClr val="bg1"/>
                </a:solidFill>
                <a:latin typeface="Gotham Ultra" pitchFamily="50" charset="0"/>
                <a:cs typeface="Gotham Ultra" pitchFamily="50" charset="0"/>
              </a:rPr>
              <a:t>Restrictiveness</a:t>
            </a:r>
            <a:r>
              <a:rPr lang="pt-BR" sz="3200" dirty="0">
                <a:solidFill>
                  <a:schemeClr val="bg1"/>
                </a:solidFill>
                <a:latin typeface="Gotham Ultra" pitchFamily="50" charset="0"/>
                <a:cs typeface="Gotham Ultra" pitchFamily="50" charset="0"/>
              </a:rPr>
              <a:t> Index</a:t>
            </a:r>
          </a:p>
          <a:p>
            <a:r>
              <a:rPr lang="pt-BR" sz="4800" dirty="0">
                <a:solidFill>
                  <a:srgbClr val="FFC000"/>
                </a:solidFill>
                <a:latin typeface="Gotham Ultra" pitchFamily="50" charset="0"/>
                <a:cs typeface="Gotham Ultra" pitchFamily="50" charset="0"/>
              </a:rPr>
              <a:t>STRI</a:t>
            </a:r>
            <a:r>
              <a:rPr lang="pt-BR" sz="4800" dirty="0">
                <a:solidFill>
                  <a:schemeClr val="bg1"/>
                </a:solidFill>
                <a:latin typeface="Gotham Ultra" pitchFamily="50" charset="0"/>
                <a:cs typeface="Gotham Ultra" pitchFamily="50" charset="0"/>
              </a:rPr>
              <a:t>/OECD</a:t>
            </a:r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E0CA103E-8583-4B33-AF56-5D0DB7E03335}"/>
              </a:ext>
            </a:extLst>
          </p:cNvPr>
          <p:cNvSpPr txBox="1"/>
          <p:nvPr/>
        </p:nvSpPr>
        <p:spPr>
          <a:xfrm>
            <a:off x="661230" y="498731"/>
            <a:ext cx="52143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>
                <a:solidFill>
                  <a:schemeClr val="bg1"/>
                </a:solidFill>
                <a:latin typeface="Gotham Ultra" pitchFamily="50" charset="0"/>
                <a:cs typeface="Gotham Ultra" pitchFamily="50" charset="0"/>
              </a:rPr>
              <a:t>Global </a:t>
            </a:r>
            <a:r>
              <a:rPr lang="pt-BR" sz="3200" dirty="0" err="1">
                <a:solidFill>
                  <a:schemeClr val="bg1"/>
                </a:solidFill>
                <a:latin typeface="Gotham Ultra" pitchFamily="50" charset="0"/>
                <a:cs typeface="Gotham Ultra" pitchFamily="50" charset="0"/>
              </a:rPr>
              <a:t>Competitiveness</a:t>
            </a:r>
            <a:r>
              <a:rPr lang="pt-BR" sz="3200" dirty="0">
                <a:solidFill>
                  <a:schemeClr val="bg1"/>
                </a:solidFill>
                <a:latin typeface="Gotham Ultra" pitchFamily="50" charset="0"/>
                <a:cs typeface="Gotham Ultra" pitchFamily="50" charset="0"/>
              </a:rPr>
              <a:t> Index </a:t>
            </a:r>
          </a:p>
          <a:p>
            <a:r>
              <a:rPr lang="pt-BR" sz="4800" dirty="0">
                <a:solidFill>
                  <a:srgbClr val="FFC000"/>
                </a:solidFill>
                <a:latin typeface="Gotham Ultra" pitchFamily="50" charset="0"/>
                <a:cs typeface="Gotham Ultra" pitchFamily="50" charset="0"/>
              </a:rPr>
              <a:t>GCI</a:t>
            </a: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E8D44BB7-1933-40E2-829E-6B4D64F3EB17}"/>
              </a:ext>
            </a:extLst>
          </p:cNvPr>
          <p:cNvSpPr txBox="1"/>
          <p:nvPr/>
        </p:nvSpPr>
        <p:spPr>
          <a:xfrm>
            <a:off x="679491" y="2813344"/>
            <a:ext cx="5214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>
                <a:solidFill>
                  <a:schemeClr val="bg1"/>
                </a:solidFill>
                <a:latin typeface="Gotham Ultra" pitchFamily="50" charset="0"/>
                <a:cs typeface="Gotham Ultra" pitchFamily="50" charset="0"/>
              </a:rPr>
              <a:t>TFP </a:t>
            </a:r>
            <a:r>
              <a:rPr lang="pt-BR" sz="2400" dirty="0" err="1">
                <a:solidFill>
                  <a:schemeClr val="bg1"/>
                </a:solidFill>
                <a:latin typeface="Gotham Ultra" pitchFamily="50" charset="0"/>
                <a:cs typeface="Gotham Ultra" pitchFamily="50" charset="0"/>
              </a:rPr>
              <a:t>Growth</a:t>
            </a:r>
            <a:r>
              <a:rPr lang="pt-BR" sz="2400" dirty="0">
                <a:solidFill>
                  <a:schemeClr val="bg1"/>
                </a:solidFill>
                <a:latin typeface="Gotham Ultra" pitchFamily="50" charset="0"/>
                <a:cs typeface="Gotham Ultra" pitchFamily="50" charset="0"/>
              </a:rPr>
              <a:t> Drivers</a:t>
            </a:r>
            <a:endParaRPr lang="pt-BR" sz="3200" dirty="0">
              <a:solidFill>
                <a:schemeClr val="bg1"/>
              </a:solidFill>
              <a:latin typeface="Gotham Ultra" pitchFamily="50" charset="0"/>
              <a:cs typeface="Gotham Ultra" pitchFamily="50" charset="0"/>
            </a:endParaRPr>
          </a:p>
          <a:p>
            <a:r>
              <a:rPr lang="pt-BR" sz="1600" i="1" dirty="0">
                <a:solidFill>
                  <a:schemeClr val="bg1"/>
                </a:solidFill>
                <a:latin typeface="Gotham Thin" pitchFamily="50" charset="0"/>
                <a:cs typeface="Gotham Thin" pitchFamily="50" charset="0"/>
              </a:rPr>
              <a:t>(Total Factor Productivity)</a:t>
            </a:r>
            <a:endParaRPr lang="pt-BR" sz="2800" i="1" dirty="0">
              <a:solidFill>
                <a:schemeClr val="bg1"/>
              </a:solidFill>
              <a:latin typeface="Gotham Thin" pitchFamily="50" charset="0"/>
              <a:cs typeface="Gotham Thin" pitchFamily="50" charset="0"/>
            </a:endParaRPr>
          </a:p>
        </p:txBody>
      </p:sp>
      <p:sp>
        <p:nvSpPr>
          <p:cNvPr id="30" name="CaixaDeTexto 29">
            <a:extLst>
              <a:ext uri="{FF2B5EF4-FFF2-40B4-BE49-F238E27FC236}">
                <a16:creationId xmlns:a16="http://schemas.microsoft.com/office/drawing/2014/main" id="{EF4E1752-525C-465B-93F1-23D9A0E18187}"/>
              </a:ext>
            </a:extLst>
          </p:cNvPr>
          <p:cNvSpPr txBox="1"/>
          <p:nvPr/>
        </p:nvSpPr>
        <p:spPr>
          <a:xfrm>
            <a:off x="1952199" y="1605779"/>
            <a:ext cx="25182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i="1" dirty="0">
                <a:solidFill>
                  <a:schemeClr val="bg1"/>
                </a:solidFill>
                <a:latin typeface="Gotham Ultra" pitchFamily="50" charset="0"/>
                <a:cs typeface="Gotham Ultra" pitchFamily="50" charset="0"/>
              </a:rPr>
              <a:t>WEF</a:t>
            </a:r>
          </a:p>
          <a:p>
            <a:r>
              <a:rPr lang="pt-BR" sz="1200" i="1" dirty="0">
                <a:solidFill>
                  <a:schemeClr val="bg1"/>
                </a:solidFill>
                <a:latin typeface="Gotham Medium" pitchFamily="50" charset="0"/>
                <a:cs typeface="Gotham Medium" pitchFamily="50" charset="0"/>
              </a:rPr>
              <a:t>(World </a:t>
            </a:r>
            <a:r>
              <a:rPr lang="pt-BR" sz="1200" i="1" dirty="0" err="1">
                <a:solidFill>
                  <a:schemeClr val="bg1"/>
                </a:solidFill>
                <a:latin typeface="Gotham Medium" pitchFamily="50" charset="0"/>
                <a:cs typeface="Gotham Medium" pitchFamily="50" charset="0"/>
              </a:rPr>
              <a:t>Economic</a:t>
            </a:r>
            <a:r>
              <a:rPr lang="pt-BR" sz="1200" i="1" dirty="0">
                <a:solidFill>
                  <a:schemeClr val="bg1"/>
                </a:solidFill>
                <a:latin typeface="Gotham Medium" pitchFamily="50" charset="0"/>
                <a:cs typeface="Gotham Medium" pitchFamily="50" charset="0"/>
              </a:rPr>
              <a:t> </a:t>
            </a:r>
            <a:r>
              <a:rPr lang="pt-BR" sz="1200" i="1" dirty="0" err="1">
                <a:solidFill>
                  <a:schemeClr val="bg1"/>
                </a:solidFill>
                <a:latin typeface="Gotham Medium" pitchFamily="50" charset="0"/>
                <a:cs typeface="Gotham Medium" pitchFamily="50" charset="0"/>
              </a:rPr>
              <a:t>Forum</a:t>
            </a:r>
            <a:r>
              <a:rPr lang="pt-BR" sz="1200" i="1" dirty="0">
                <a:solidFill>
                  <a:schemeClr val="bg1"/>
                </a:solidFill>
                <a:latin typeface="Gotham Medium" pitchFamily="50" charset="0"/>
                <a:cs typeface="Gotham Medium" pitchFamily="50" charset="0"/>
              </a:rPr>
              <a:t>)</a:t>
            </a:r>
            <a:endParaRPr lang="pt-BR" sz="2000" i="1" dirty="0">
              <a:solidFill>
                <a:schemeClr val="bg1"/>
              </a:solidFill>
              <a:latin typeface="Gotham Medium" pitchFamily="50" charset="0"/>
              <a:cs typeface="Gotham Medium" pitchFamily="50" charset="0"/>
            </a:endParaRPr>
          </a:p>
        </p:txBody>
      </p:sp>
      <p:sp>
        <p:nvSpPr>
          <p:cNvPr id="31" name="CaixaDeTexto 30">
            <a:extLst>
              <a:ext uri="{FF2B5EF4-FFF2-40B4-BE49-F238E27FC236}">
                <a16:creationId xmlns:a16="http://schemas.microsoft.com/office/drawing/2014/main" id="{595E9E14-1AFB-41EE-A510-0F7CEA54598F}"/>
              </a:ext>
            </a:extLst>
          </p:cNvPr>
          <p:cNvSpPr txBox="1"/>
          <p:nvPr/>
        </p:nvSpPr>
        <p:spPr>
          <a:xfrm>
            <a:off x="733829" y="3726045"/>
            <a:ext cx="5214360" cy="1028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dirty="0" err="1">
                <a:solidFill>
                  <a:schemeClr val="bg1"/>
                </a:solidFill>
                <a:latin typeface="Gotham Medium" pitchFamily="50" charset="0"/>
                <a:cs typeface="Gotham Medium" pitchFamily="50" charset="0"/>
              </a:rPr>
              <a:t>Increase</a:t>
            </a:r>
            <a:r>
              <a:rPr lang="pt-BR" dirty="0">
                <a:solidFill>
                  <a:schemeClr val="bg1"/>
                </a:solidFill>
                <a:latin typeface="Gotham Medium" pitchFamily="50" charset="0"/>
                <a:cs typeface="Gotham Medium" pitchFamily="50" charset="0"/>
              </a:rPr>
              <a:t> </a:t>
            </a:r>
            <a:r>
              <a:rPr lang="pt-BR" dirty="0" err="1">
                <a:solidFill>
                  <a:schemeClr val="bg1"/>
                </a:solidFill>
                <a:latin typeface="Gotham Medium" pitchFamily="50" charset="0"/>
                <a:cs typeface="Gotham Medium" pitchFamily="50" charset="0"/>
              </a:rPr>
              <a:t>equality</a:t>
            </a:r>
            <a:r>
              <a:rPr lang="pt-BR" dirty="0">
                <a:solidFill>
                  <a:schemeClr val="bg1"/>
                </a:solidFill>
                <a:latin typeface="Gotham Medium" pitchFamily="50" charset="0"/>
                <a:cs typeface="Gotham Medium" pitchFamily="50" charset="0"/>
              </a:rPr>
              <a:t> </a:t>
            </a:r>
            <a:r>
              <a:rPr lang="pt-BR" dirty="0" err="1">
                <a:solidFill>
                  <a:schemeClr val="bg1"/>
                </a:solidFill>
                <a:latin typeface="Gotham Medium" pitchFamily="50" charset="0"/>
                <a:cs typeface="Gotham Medium" pitchFamily="50" charset="0"/>
              </a:rPr>
              <a:t>of</a:t>
            </a:r>
            <a:r>
              <a:rPr lang="pt-BR" dirty="0">
                <a:solidFill>
                  <a:schemeClr val="bg1"/>
                </a:solidFill>
                <a:latin typeface="Gotham Medium" pitchFamily="50" charset="0"/>
                <a:cs typeface="Gotham Medium" pitchFamily="50" charset="0"/>
              </a:rPr>
              <a:t> </a:t>
            </a:r>
            <a:r>
              <a:rPr lang="pt-BR" dirty="0" err="1">
                <a:solidFill>
                  <a:schemeClr val="bg1"/>
                </a:solidFill>
                <a:latin typeface="Gotham Medium" pitchFamily="50" charset="0"/>
                <a:cs typeface="Gotham Medium" pitchFamily="50" charset="0"/>
              </a:rPr>
              <a:t>opportunities</a:t>
            </a:r>
            <a:r>
              <a:rPr lang="pt-BR" dirty="0">
                <a:solidFill>
                  <a:schemeClr val="bg1"/>
                </a:solidFill>
                <a:latin typeface="Gotham Medium" pitchFamily="50" charset="0"/>
                <a:cs typeface="Gotham Medium" pitchFamily="50" charset="0"/>
              </a:rPr>
              <a:t>;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dirty="0" err="1">
                <a:solidFill>
                  <a:schemeClr val="bg1"/>
                </a:solidFill>
                <a:latin typeface="Gotham Medium" pitchFamily="50" charset="0"/>
                <a:cs typeface="Gotham Medium" pitchFamily="50" charset="0"/>
              </a:rPr>
              <a:t>Regulation</a:t>
            </a:r>
            <a:r>
              <a:rPr lang="pt-BR" dirty="0">
                <a:solidFill>
                  <a:schemeClr val="bg1"/>
                </a:solidFill>
                <a:latin typeface="Gotham Medium" pitchFamily="50" charset="0"/>
                <a:cs typeface="Gotham Medium" pitchFamily="50" charset="0"/>
              </a:rPr>
              <a:t> </a:t>
            </a:r>
            <a:r>
              <a:rPr lang="pt-BR" dirty="0" err="1">
                <a:solidFill>
                  <a:schemeClr val="bg1"/>
                </a:solidFill>
                <a:latin typeface="Gotham Medium" pitchFamily="50" charset="0"/>
                <a:cs typeface="Gotham Medium" pitchFamily="50" charset="0"/>
              </a:rPr>
              <a:t>that</a:t>
            </a:r>
            <a:r>
              <a:rPr lang="pt-BR" dirty="0">
                <a:solidFill>
                  <a:schemeClr val="bg1"/>
                </a:solidFill>
                <a:latin typeface="Gotham Medium" pitchFamily="50" charset="0"/>
                <a:cs typeface="Gotham Medium" pitchFamily="50" charset="0"/>
              </a:rPr>
              <a:t> </a:t>
            </a:r>
            <a:r>
              <a:rPr lang="pt-BR" dirty="0" err="1">
                <a:solidFill>
                  <a:schemeClr val="bg1"/>
                </a:solidFill>
                <a:latin typeface="Gotham Medium" pitchFamily="50" charset="0"/>
                <a:cs typeface="Gotham Medium" pitchFamily="50" charset="0"/>
              </a:rPr>
              <a:t>fosters</a:t>
            </a:r>
            <a:r>
              <a:rPr lang="pt-BR" dirty="0">
                <a:solidFill>
                  <a:schemeClr val="bg1"/>
                </a:solidFill>
                <a:latin typeface="Gotham Medium" pitchFamily="50" charset="0"/>
                <a:cs typeface="Gotham Medium" pitchFamily="50" charset="0"/>
              </a:rPr>
              <a:t> fair </a:t>
            </a:r>
            <a:r>
              <a:rPr lang="pt-BR" dirty="0" err="1">
                <a:solidFill>
                  <a:schemeClr val="bg1"/>
                </a:solidFill>
                <a:latin typeface="Gotham Medium" pitchFamily="50" charset="0"/>
                <a:cs typeface="Gotham Medium" pitchFamily="50" charset="0"/>
              </a:rPr>
              <a:t>competition</a:t>
            </a:r>
            <a:r>
              <a:rPr lang="pt-BR" dirty="0">
                <a:solidFill>
                  <a:schemeClr val="bg1"/>
                </a:solidFill>
                <a:latin typeface="Gotham Medium" pitchFamily="50" charset="0"/>
                <a:cs typeface="Gotham Medium" pitchFamily="50" charset="0"/>
              </a:rPr>
              <a:t>.</a:t>
            </a:r>
          </a:p>
        </p:txBody>
      </p:sp>
      <p:sp>
        <p:nvSpPr>
          <p:cNvPr id="32" name="CaixaDeTexto 31">
            <a:extLst>
              <a:ext uri="{FF2B5EF4-FFF2-40B4-BE49-F238E27FC236}">
                <a16:creationId xmlns:a16="http://schemas.microsoft.com/office/drawing/2014/main" id="{B6B20B71-2A71-439B-97E9-9A231069FE74}"/>
              </a:ext>
            </a:extLst>
          </p:cNvPr>
          <p:cNvSpPr txBox="1"/>
          <p:nvPr/>
        </p:nvSpPr>
        <p:spPr>
          <a:xfrm>
            <a:off x="6757230" y="2496068"/>
            <a:ext cx="2465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chemeClr val="bg1"/>
                </a:solidFill>
                <a:latin typeface="Gotham Ultra" pitchFamily="50" charset="0"/>
                <a:cs typeface="Gotham Ultra" pitchFamily="50" charset="0"/>
              </a:rPr>
              <a:t>48 Countries</a:t>
            </a:r>
          </a:p>
        </p:txBody>
      </p:sp>
      <p:pic>
        <p:nvPicPr>
          <p:cNvPr id="2050" name="Picture 2" descr="Bandeira do Brasil — Português (Brasil)">
            <a:extLst>
              <a:ext uri="{FF2B5EF4-FFF2-40B4-BE49-F238E27FC236}">
                <a16:creationId xmlns:a16="http://schemas.microsoft.com/office/drawing/2014/main" id="{EC5E7F05-69BE-42DA-8E6A-1CB68F21B1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4800" y="496479"/>
            <a:ext cx="440472" cy="30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Significado da Bandeira da China (cores, estrelas, história,...) -  Significados">
            <a:extLst>
              <a:ext uri="{FF2B5EF4-FFF2-40B4-BE49-F238E27FC236}">
                <a16:creationId xmlns:a16="http://schemas.microsoft.com/office/drawing/2014/main" id="{AB9C3CCF-F07D-42F0-998D-E1BE7A9704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14273" y="496480"/>
            <a:ext cx="462528" cy="30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Bandeira da Costa Rica – Wikipédia, a enciclopédia livre">
            <a:extLst>
              <a:ext uri="{FF2B5EF4-FFF2-40B4-BE49-F238E27FC236}">
                <a16:creationId xmlns:a16="http://schemas.microsoft.com/office/drawing/2014/main" id="{51982309-36D7-4EAB-8F42-10E19AA3A7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5803" y="465091"/>
            <a:ext cx="513922" cy="30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Bandeira da Índia – Wikipédia, a enciclopédia livre">
            <a:extLst>
              <a:ext uri="{FF2B5EF4-FFF2-40B4-BE49-F238E27FC236}">
                <a16:creationId xmlns:a16="http://schemas.microsoft.com/office/drawing/2014/main" id="{207E80BF-E231-42B5-8F98-E9D5FB491C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28727" y="496479"/>
            <a:ext cx="462528" cy="308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azaquistão – Wikipédia, a enciclopédia livre">
            <a:extLst>
              <a:ext uri="{FF2B5EF4-FFF2-40B4-BE49-F238E27FC236}">
                <a16:creationId xmlns:a16="http://schemas.microsoft.com/office/drawing/2014/main" id="{88CC5CCC-7DFC-4777-88F4-ED40FDD5F2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39410" y="465091"/>
            <a:ext cx="616706" cy="30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Bandeira da Indonésia • Bandeiras do Mundo">
            <a:extLst>
              <a:ext uri="{FF2B5EF4-FFF2-40B4-BE49-F238E27FC236}">
                <a16:creationId xmlns:a16="http://schemas.microsoft.com/office/drawing/2014/main" id="{513150CB-FCA5-4442-A6C1-A087E4AE5F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21138" y="465091"/>
            <a:ext cx="462672" cy="30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Bandeira da Malásia • Bandeiras do Mundo">
            <a:extLst>
              <a:ext uri="{FF2B5EF4-FFF2-40B4-BE49-F238E27FC236}">
                <a16:creationId xmlns:a16="http://schemas.microsoft.com/office/drawing/2014/main" id="{2D4F466F-24FE-48D9-9775-985FBE66EF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5801" y="465090"/>
            <a:ext cx="616706" cy="30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Bandeira do Peru – Wikipédia, a enciclopédia livre">
            <a:extLst>
              <a:ext uri="{FF2B5EF4-FFF2-40B4-BE49-F238E27FC236}">
                <a16:creationId xmlns:a16="http://schemas.microsoft.com/office/drawing/2014/main" id="{88A48BFF-2846-4A8E-876A-B4B06A262E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4866" y="1017354"/>
            <a:ext cx="461605" cy="30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CaixaDeTexto 36">
            <a:extLst>
              <a:ext uri="{FF2B5EF4-FFF2-40B4-BE49-F238E27FC236}">
                <a16:creationId xmlns:a16="http://schemas.microsoft.com/office/drawing/2014/main" id="{278F2C08-CB1D-4080-8BCA-582F8204F92C}"/>
              </a:ext>
            </a:extLst>
          </p:cNvPr>
          <p:cNvSpPr txBox="1"/>
          <p:nvPr/>
        </p:nvSpPr>
        <p:spPr>
          <a:xfrm>
            <a:off x="6988081" y="3033323"/>
            <a:ext cx="455313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000" dirty="0" err="1">
                <a:solidFill>
                  <a:schemeClr val="bg1"/>
                </a:solidFill>
                <a:latin typeface="Gotham Ultra" pitchFamily="50" charset="0"/>
                <a:cs typeface="Gotham Ultra" pitchFamily="50" charset="0"/>
              </a:rPr>
              <a:t>Restrictions</a:t>
            </a:r>
            <a:r>
              <a:rPr lang="pt-BR" sz="2000" dirty="0">
                <a:solidFill>
                  <a:schemeClr val="bg1"/>
                </a:solidFill>
                <a:latin typeface="Gotham Ultra" pitchFamily="50" charset="0"/>
                <a:cs typeface="Gotham Ultra" pitchFamily="50" charset="0"/>
              </a:rPr>
              <a:t> </a:t>
            </a:r>
            <a:r>
              <a:rPr lang="pt-BR" sz="2000" dirty="0" err="1">
                <a:solidFill>
                  <a:schemeClr val="bg1"/>
                </a:solidFill>
                <a:latin typeface="Gotham Ultra" pitchFamily="50" charset="0"/>
                <a:cs typeface="Gotham Ultra" pitchFamily="50" charset="0"/>
              </a:rPr>
              <a:t>to</a:t>
            </a:r>
            <a:r>
              <a:rPr lang="pt-BR" sz="2000" dirty="0">
                <a:solidFill>
                  <a:schemeClr val="bg1"/>
                </a:solidFill>
                <a:latin typeface="Gotham Ultra" pitchFamily="50" charset="0"/>
                <a:cs typeface="Gotham Ultra" pitchFamily="50" charset="0"/>
              </a:rPr>
              <a:t> </a:t>
            </a:r>
            <a:r>
              <a:rPr lang="pt-BR" sz="2000" dirty="0" err="1">
                <a:solidFill>
                  <a:schemeClr val="bg1"/>
                </a:solidFill>
                <a:latin typeface="Gotham Ultra" pitchFamily="50" charset="0"/>
                <a:cs typeface="Gotham Ultra" pitchFamily="50" charset="0"/>
              </a:rPr>
              <a:t>foreign</a:t>
            </a:r>
            <a:r>
              <a:rPr lang="pt-BR" sz="2000" dirty="0">
                <a:solidFill>
                  <a:schemeClr val="bg1"/>
                </a:solidFill>
                <a:latin typeface="Gotham Ultra" pitchFamily="50" charset="0"/>
                <a:cs typeface="Gotham Ultra" pitchFamily="50" charset="0"/>
              </a:rPr>
              <a:t> </a:t>
            </a:r>
            <a:r>
              <a:rPr lang="pt-BR" sz="2000" dirty="0" err="1">
                <a:solidFill>
                  <a:schemeClr val="bg1"/>
                </a:solidFill>
                <a:latin typeface="Gotham Ultra" pitchFamily="50" charset="0"/>
                <a:cs typeface="Gotham Ultra" pitchFamily="50" charset="0"/>
              </a:rPr>
              <a:t>entry</a:t>
            </a:r>
            <a:r>
              <a:rPr lang="pt-BR" sz="2000" dirty="0">
                <a:solidFill>
                  <a:schemeClr val="bg1"/>
                </a:solidFill>
                <a:latin typeface="Gotham Ultra" pitchFamily="50" charset="0"/>
                <a:cs typeface="Gotham Ultra" pitchFamily="50" charset="0"/>
              </a:rPr>
              <a:t>;</a:t>
            </a:r>
          </a:p>
          <a:p>
            <a:pPr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000" dirty="0" err="1">
                <a:solidFill>
                  <a:schemeClr val="bg1"/>
                </a:solidFill>
                <a:latin typeface="Gotham Ultra" pitchFamily="50" charset="0"/>
                <a:cs typeface="Gotham Ultra" pitchFamily="50" charset="0"/>
              </a:rPr>
              <a:t>Barriers</a:t>
            </a:r>
            <a:r>
              <a:rPr lang="pt-BR" sz="2000" dirty="0">
                <a:solidFill>
                  <a:schemeClr val="bg1"/>
                </a:solidFill>
                <a:latin typeface="Gotham Ultra" pitchFamily="50" charset="0"/>
                <a:cs typeface="Gotham Ultra" pitchFamily="50" charset="0"/>
              </a:rPr>
              <a:t> </a:t>
            </a:r>
            <a:r>
              <a:rPr lang="pt-BR" sz="2000" dirty="0" err="1">
                <a:solidFill>
                  <a:schemeClr val="bg1"/>
                </a:solidFill>
                <a:latin typeface="Gotham Ultra" pitchFamily="50" charset="0"/>
                <a:cs typeface="Gotham Ultra" pitchFamily="50" charset="0"/>
              </a:rPr>
              <a:t>to</a:t>
            </a:r>
            <a:r>
              <a:rPr lang="pt-BR" sz="2000" dirty="0">
                <a:solidFill>
                  <a:schemeClr val="bg1"/>
                </a:solidFill>
                <a:latin typeface="Gotham Ultra" pitchFamily="50" charset="0"/>
                <a:cs typeface="Gotham Ultra" pitchFamily="50" charset="0"/>
              </a:rPr>
              <a:t> </a:t>
            </a:r>
            <a:r>
              <a:rPr lang="pt-BR" sz="2000" dirty="0" err="1">
                <a:solidFill>
                  <a:schemeClr val="bg1"/>
                </a:solidFill>
                <a:latin typeface="Gotham Ultra" pitchFamily="50" charset="0"/>
                <a:cs typeface="Gotham Ultra" pitchFamily="50" charset="0"/>
              </a:rPr>
              <a:t>competition</a:t>
            </a:r>
            <a:r>
              <a:rPr lang="pt-BR" sz="2000" dirty="0">
                <a:solidFill>
                  <a:schemeClr val="bg1"/>
                </a:solidFill>
                <a:latin typeface="Gotham Ultra" pitchFamily="50" charset="0"/>
                <a:cs typeface="Gotham Ultra" pitchFamily="50" charset="0"/>
              </a:rPr>
              <a:t>;</a:t>
            </a:r>
          </a:p>
          <a:p>
            <a:pPr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000" dirty="0" err="1">
                <a:solidFill>
                  <a:schemeClr val="bg1"/>
                </a:solidFill>
                <a:latin typeface="Gotham Ultra" pitchFamily="50" charset="0"/>
                <a:cs typeface="Gotham Ultra" pitchFamily="50" charset="0"/>
              </a:rPr>
              <a:t>Regulatory</a:t>
            </a:r>
            <a:r>
              <a:rPr lang="pt-BR" sz="2000" dirty="0">
                <a:solidFill>
                  <a:schemeClr val="bg1"/>
                </a:solidFill>
                <a:latin typeface="Gotham Ultra" pitchFamily="50" charset="0"/>
                <a:cs typeface="Gotham Ultra" pitchFamily="50" charset="0"/>
              </a:rPr>
              <a:t> </a:t>
            </a:r>
            <a:r>
              <a:rPr lang="pt-BR" sz="2000" dirty="0" err="1">
                <a:solidFill>
                  <a:schemeClr val="bg1"/>
                </a:solidFill>
                <a:latin typeface="Gotham Ultra" pitchFamily="50" charset="0"/>
                <a:cs typeface="Gotham Ultra" pitchFamily="50" charset="0"/>
              </a:rPr>
              <a:t>Transparency</a:t>
            </a:r>
            <a:endParaRPr lang="pt-BR" sz="2000" dirty="0">
              <a:solidFill>
                <a:schemeClr val="bg1"/>
              </a:solidFill>
              <a:latin typeface="Gotham Ultra" pitchFamily="50" charset="0"/>
              <a:cs typeface="Gotham Ultra" pitchFamily="50" charset="0"/>
            </a:endParaRPr>
          </a:p>
          <a:p>
            <a:pPr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000" dirty="0" err="1">
                <a:solidFill>
                  <a:schemeClr val="bg1"/>
                </a:solidFill>
                <a:latin typeface="Gotham Ultra" pitchFamily="50" charset="0"/>
                <a:cs typeface="Gotham Ultra" pitchFamily="50" charset="0"/>
              </a:rPr>
              <a:t>Other</a:t>
            </a:r>
            <a:r>
              <a:rPr lang="pt-BR" sz="2000" dirty="0">
                <a:solidFill>
                  <a:schemeClr val="bg1"/>
                </a:solidFill>
                <a:latin typeface="Gotham Ultra" pitchFamily="50" charset="0"/>
                <a:cs typeface="Gotham Ultra" pitchFamily="50" charset="0"/>
              </a:rPr>
              <a:t> </a:t>
            </a:r>
            <a:r>
              <a:rPr lang="pt-BR" sz="2000" dirty="0" err="1">
                <a:solidFill>
                  <a:schemeClr val="bg1"/>
                </a:solidFill>
                <a:latin typeface="Gotham Ultra" pitchFamily="50" charset="0"/>
                <a:cs typeface="Gotham Ultra" pitchFamily="50" charset="0"/>
              </a:rPr>
              <a:t>discriminatory</a:t>
            </a:r>
            <a:r>
              <a:rPr lang="pt-BR" sz="2000" dirty="0">
                <a:solidFill>
                  <a:schemeClr val="bg1"/>
                </a:solidFill>
                <a:latin typeface="Gotham Ultra" pitchFamily="50" charset="0"/>
                <a:cs typeface="Gotham Ultra" pitchFamily="50" charset="0"/>
              </a:rPr>
              <a:t> </a:t>
            </a:r>
            <a:r>
              <a:rPr lang="pt-BR" sz="2000" dirty="0" err="1">
                <a:solidFill>
                  <a:schemeClr val="bg1"/>
                </a:solidFill>
                <a:latin typeface="Gotham Ultra" pitchFamily="50" charset="0"/>
                <a:cs typeface="Gotham Ultra" pitchFamily="50" charset="0"/>
              </a:rPr>
              <a:t>measures</a:t>
            </a:r>
            <a:endParaRPr lang="pt-BR" sz="2000" dirty="0">
              <a:solidFill>
                <a:schemeClr val="bg1"/>
              </a:solidFill>
              <a:latin typeface="Gotham Ultra" pitchFamily="50" charset="0"/>
              <a:cs typeface="Gotham Ultra" pitchFamily="50" charset="0"/>
            </a:endParaRP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3ED35355-C8EC-4E78-99D1-CD12A9CB47AC}"/>
              </a:ext>
            </a:extLst>
          </p:cNvPr>
          <p:cNvSpPr txBox="1"/>
          <p:nvPr/>
        </p:nvSpPr>
        <p:spPr>
          <a:xfrm>
            <a:off x="7074047" y="3409179"/>
            <a:ext cx="5425227" cy="2911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1600" dirty="0" err="1">
                <a:solidFill>
                  <a:schemeClr val="bg1"/>
                </a:solidFill>
                <a:latin typeface="Gotham Thin" pitchFamily="50" charset="0"/>
                <a:cs typeface="Gotham Thin" pitchFamily="50" charset="0"/>
              </a:rPr>
              <a:t>Limitation</a:t>
            </a:r>
            <a:r>
              <a:rPr lang="pt-BR" sz="1600" dirty="0">
                <a:solidFill>
                  <a:schemeClr val="bg1"/>
                </a:solidFill>
                <a:latin typeface="Gotham Thin" pitchFamily="50" charset="0"/>
                <a:cs typeface="Gotham Thin" pitchFamily="50" charset="0"/>
              </a:rPr>
              <a:t> </a:t>
            </a:r>
            <a:r>
              <a:rPr lang="pt-BR" sz="1600" dirty="0" err="1">
                <a:solidFill>
                  <a:schemeClr val="bg1"/>
                </a:solidFill>
                <a:latin typeface="Gotham Thin" pitchFamily="50" charset="0"/>
                <a:cs typeface="Gotham Thin" pitchFamily="50" charset="0"/>
              </a:rPr>
              <a:t>to</a:t>
            </a:r>
            <a:r>
              <a:rPr lang="pt-BR" sz="1600" dirty="0">
                <a:solidFill>
                  <a:schemeClr val="bg1"/>
                </a:solidFill>
                <a:latin typeface="Gotham Thin" pitchFamily="50" charset="0"/>
                <a:cs typeface="Gotham Thin" pitchFamily="50" charset="0"/>
              </a:rPr>
              <a:t> </a:t>
            </a:r>
            <a:r>
              <a:rPr lang="pt-BR" sz="1600" dirty="0" err="1">
                <a:solidFill>
                  <a:schemeClr val="bg1"/>
                </a:solidFill>
                <a:latin typeface="Gotham Thin" pitchFamily="50" charset="0"/>
                <a:cs typeface="Gotham Thin" pitchFamily="50" charset="0"/>
              </a:rPr>
              <a:t>foreign</a:t>
            </a:r>
            <a:r>
              <a:rPr lang="pt-BR" sz="1600" dirty="0">
                <a:solidFill>
                  <a:schemeClr val="bg1"/>
                </a:solidFill>
                <a:latin typeface="Gotham Thin" pitchFamily="50" charset="0"/>
                <a:cs typeface="Gotham Thin" pitchFamily="50" charset="0"/>
              </a:rPr>
              <a:t> </a:t>
            </a:r>
            <a:r>
              <a:rPr lang="pt-BR" sz="1600" dirty="0" err="1">
                <a:solidFill>
                  <a:schemeClr val="bg1"/>
                </a:solidFill>
                <a:latin typeface="Gotham Thin" pitchFamily="50" charset="0"/>
                <a:cs typeface="Gotham Thin" pitchFamily="50" charset="0"/>
              </a:rPr>
              <a:t>equity</a:t>
            </a:r>
            <a:r>
              <a:rPr lang="pt-BR" sz="1600" dirty="0">
                <a:solidFill>
                  <a:schemeClr val="bg1"/>
                </a:solidFill>
                <a:latin typeface="Gotham Thin" pitchFamily="50" charset="0"/>
                <a:cs typeface="Gotham Thin" pitchFamily="50" charset="0"/>
              </a:rPr>
              <a:t>/leasing</a:t>
            </a:r>
          </a:p>
          <a:p>
            <a:pPr>
              <a:lnSpc>
                <a:spcPct val="2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1600" dirty="0" err="1">
                <a:solidFill>
                  <a:schemeClr val="bg1"/>
                </a:solidFill>
                <a:latin typeface="Gotham Thin" pitchFamily="50" charset="0"/>
                <a:cs typeface="Gotham Thin" pitchFamily="50" charset="0"/>
              </a:rPr>
              <a:t>Public</a:t>
            </a:r>
            <a:r>
              <a:rPr lang="pt-BR" sz="1600" dirty="0">
                <a:solidFill>
                  <a:schemeClr val="bg1"/>
                </a:solidFill>
                <a:latin typeface="Gotham Thin" pitchFamily="50" charset="0"/>
                <a:cs typeface="Gotham Thin" pitchFamily="50" charset="0"/>
              </a:rPr>
              <a:t> </a:t>
            </a:r>
            <a:r>
              <a:rPr lang="pt-BR" sz="1600" dirty="0" err="1">
                <a:solidFill>
                  <a:schemeClr val="bg1"/>
                </a:solidFill>
                <a:latin typeface="Gotham Thin" pitchFamily="50" charset="0"/>
                <a:cs typeface="Gotham Thin" pitchFamily="50" charset="0"/>
              </a:rPr>
              <a:t>ownership</a:t>
            </a:r>
            <a:r>
              <a:rPr lang="pt-BR" sz="1600" dirty="0">
                <a:solidFill>
                  <a:schemeClr val="bg1"/>
                </a:solidFill>
                <a:latin typeface="Gotham Thin" pitchFamily="50" charset="0"/>
                <a:cs typeface="Gotham Thin" pitchFamily="50" charset="0"/>
              </a:rPr>
              <a:t>/Non-</a:t>
            </a:r>
            <a:r>
              <a:rPr lang="pt-BR" sz="1600" dirty="0" err="1">
                <a:solidFill>
                  <a:schemeClr val="bg1"/>
                </a:solidFill>
                <a:latin typeface="Gotham Thin" pitchFamily="50" charset="0"/>
                <a:cs typeface="Gotham Thin" pitchFamily="50" charset="0"/>
              </a:rPr>
              <a:t>competitive</a:t>
            </a:r>
            <a:r>
              <a:rPr lang="pt-BR" sz="1600" dirty="0">
                <a:solidFill>
                  <a:schemeClr val="bg1"/>
                </a:solidFill>
                <a:latin typeface="Gotham Thin" pitchFamily="50" charset="0"/>
                <a:cs typeface="Gotham Thin" pitchFamily="50" charset="0"/>
              </a:rPr>
              <a:t> slot </a:t>
            </a:r>
            <a:r>
              <a:rPr lang="pt-BR" sz="1600" dirty="0" err="1">
                <a:solidFill>
                  <a:schemeClr val="bg1"/>
                </a:solidFill>
                <a:latin typeface="Gotham Thin" pitchFamily="50" charset="0"/>
                <a:cs typeface="Gotham Thin" pitchFamily="50" charset="0"/>
              </a:rPr>
              <a:t>allocation</a:t>
            </a:r>
            <a:endParaRPr lang="pt-BR" sz="1600" dirty="0">
              <a:solidFill>
                <a:schemeClr val="bg1"/>
              </a:solidFill>
              <a:latin typeface="Gotham Thin" pitchFamily="50" charset="0"/>
              <a:cs typeface="Gotham Thin" pitchFamily="50" charset="0"/>
            </a:endParaRPr>
          </a:p>
          <a:p>
            <a:pPr>
              <a:lnSpc>
                <a:spcPct val="2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1600" dirty="0">
                <a:solidFill>
                  <a:schemeClr val="bg1"/>
                </a:solidFill>
                <a:latin typeface="Gotham Thin" pitchFamily="50" charset="0"/>
                <a:cs typeface="Gotham Thin" pitchFamily="50" charset="0"/>
              </a:rPr>
              <a:t>Market </a:t>
            </a:r>
            <a:r>
              <a:rPr lang="pt-BR" sz="1600" dirty="0" err="1">
                <a:solidFill>
                  <a:schemeClr val="bg1"/>
                </a:solidFill>
                <a:latin typeface="Gotham Thin" pitchFamily="50" charset="0"/>
                <a:cs typeface="Gotham Thin" pitchFamily="50" charset="0"/>
              </a:rPr>
              <a:t>environment</a:t>
            </a:r>
            <a:endParaRPr lang="pt-BR" sz="1600" dirty="0">
              <a:solidFill>
                <a:schemeClr val="bg1"/>
              </a:solidFill>
              <a:latin typeface="Gotham Thin" pitchFamily="50" charset="0"/>
              <a:cs typeface="Gotham Thin" pitchFamily="50" charset="0"/>
            </a:endParaRPr>
          </a:p>
          <a:p>
            <a:pPr>
              <a:lnSpc>
                <a:spcPct val="2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1600" dirty="0">
                <a:solidFill>
                  <a:schemeClr val="bg1"/>
                </a:solidFill>
                <a:latin typeface="Gotham Thin" pitchFamily="50" charset="0"/>
                <a:cs typeface="Gotham Thin" pitchFamily="50" charset="0"/>
              </a:rPr>
              <a:t>Taxes, </a:t>
            </a:r>
            <a:r>
              <a:rPr lang="pt-BR" sz="1600" dirty="0" err="1">
                <a:solidFill>
                  <a:schemeClr val="bg1"/>
                </a:solidFill>
                <a:latin typeface="Gotham Thin" pitchFamily="50" charset="0"/>
                <a:cs typeface="Gotham Thin" pitchFamily="50" charset="0"/>
              </a:rPr>
              <a:t>subsides</a:t>
            </a:r>
            <a:r>
              <a:rPr lang="pt-BR" sz="1600" dirty="0">
                <a:solidFill>
                  <a:schemeClr val="bg1"/>
                </a:solidFill>
                <a:latin typeface="Gotham Thin" pitchFamily="50" charset="0"/>
                <a:cs typeface="Gotham Thin" pitchFamily="50" charset="0"/>
              </a:rPr>
              <a:t> </a:t>
            </a:r>
            <a:r>
              <a:rPr lang="pt-BR" sz="1600" dirty="0" err="1">
                <a:solidFill>
                  <a:schemeClr val="bg1"/>
                </a:solidFill>
                <a:latin typeface="Gotham Thin" pitchFamily="50" charset="0"/>
                <a:cs typeface="Gotham Thin" pitchFamily="50" charset="0"/>
              </a:rPr>
              <a:t>and</a:t>
            </a:r>
            <a:r>
              <a:rPr lang="pt-BR" sz="1600" dirty="0">
                <a:solidFill>
                  <a:schemeClr val="bg1"/>
                </a:solidFill>
                <a:latin typeface="Gotham Thin" pitchFamily="50" charset="0"/>
                <a:cs typeface="Gotham Thin" pitchFamily="50" charset="0"/>
              </a:rPr>
              <a:t> </a:t>
            </a:r>
            <a:r>
              <a:rPr lang="pt-BR" sz="1600" dirty="0" err="1">
                <a:solidFill>
                  <a:schemeClr val="bg1"/>
                </a:solidFill>
                <a:latin typeface="Gotham Thin" pitchFamily="50" charset="0"/>
                <a:cs typeface="Gotham Thin" pitchFamily="50" charset="0"/>
              </a:rPr>
              <a:t>public</a:t>
            </a:r>
            <a:r>
              <a:rPr lang="pt-BR" sz="1600" dirty="0">
                <a:solidFill>
                  <a:schemeClr val="bg1"/>
                </a:solidFill>
                <a:latin typeface="Gotham Thin" pitchFamily="50" charset="0"/>
                <a:cs typeface="Gotham Thin" pitchFamily="50" charset="0"/>
              </a:rPr>
              <a:t> </a:t>
            </a:r>
            <a:r>
              <a:rPr lang="pt-BR" sz="1600" dirty="0" err="1">
                <a:solidFill>
                  <a:schemeClr val="bg1"/>
                </a:solidFill>
                <a:latin typeface="Gotham Thin" pitchFamily="50" charset="0"/>
                <a:cs typeface="Gotham Thin" pitchFamily="50" charset="0"/>
              </a:rPr>
              <a:t>procurement</a:t>
            </a:r>
            <a:endParaRPr lang="pt-BR" sz="1600" dirty="0">
              <a:solidFill>
                <a:schemeClr val="bg1"/>
              </a:solidFill>
              <a:latin typeface="Gotham Thin" pitchFamily="50" charset="0"/>
              <a:cs typeface="Gotham Thin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105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AB9739A2-939A-4E1A-AC22-B2DCE1A1831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3D523D0E-3471-48F5-89DE-0D1F20A1607D}"/>
              </a:ext>
            </a:extLst>
          </p:cNvPr>
          <p:cNvSpPr txBox="1"/>
          <p:nvPr/>
        </p:nvSpPr>
        <p:spPr>
          <a:xfrm>
            <a:off x="693006" y="808518"/>
            <a:ext cx="8436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800" dirty="0">
                <a:solidFill>
                  <a:srgbClr val="113954"/>
                </a:solidFill>
                <a:latin typeface="Gotham Ultra" pitchFamily="50" charset="0"/>
                <a:cs typeface="Gotham Ultra" pitchFamily="50" charset="0"/>
              </a:rPr>
              <a:t>ACTION BY THE DIVISION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D3057E4F-7773-49CD-90B3-32F428DE2ACE}"/>
              </a:ext>
            </a:extLst>
          </p:cNvPr>
          <p:cNvSpPr txBox="1"/>
          <p:nvPr/>
        </p:nvSpPr>
        <p:spPr>
          <a:xfrm>
            <a:off x="1073539" y="1726056"/>
            <a:ext cx="10044921" cy="4337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>
                <a:solidFill>
                  <a:srgbClr val="113954"/>
                </a:solidFill>
                <a:latin typeface="Gotham Book" pitchFamily="50" charset="0"/>
                <a:cs typeface="Gotham Book" pitchFamily="50" charset="0"/>
              </a:rPr>
              <a:t>a) consider </a:t>
            </a:r>
            <a:r>
              <a:rPr lang="en-US" sz="1600" dirty="0">
                <a:solidFill>
                  <a:srgbClr val="113954"/>
                </a:solidFill>
                <a:latin typeface="Gotham Ultra" pitchFamily="50" charset="0"/>
                <a:cs typeface="Gotham Ultra" pitchFamily="50" charset="0"/>
              </a:rPr>
              <a:t>applying</a:t>
            </a:r>
            <a:r>
              <a:rPr lang="en-US" sz="1600" dirty="0">
                <a:solidFill>
                  <a:srgbClr val="113954"/>
                </a:solidFill>
                <a:latin typeface="Gotham Book" pitchFamily="50" charset="0"/>
                <a:cs typeface="Gotham Book" pitchFamily="50" charset="0"/>
              </a:rPr>
              <a:t> OECD/</a:t>
            </a:r>
            <a:r>
              <a:rPr lang="en-US" sz="1600" dirty="0">
                <a:solidFill>
                  <a:srgbClr val="113954"/>
                </a:solidFill>
                <a:latin typeface="Gotham Ultra" pitchFamily="50" charset="0"/>
                <a:cs typeface="Gotham Ultra" pitchFamily="50" charset="0"/>
              </a:rPr>
              <a:t>STRI</a:t>
            </a:r>
            <a:r>
              <a:rPr lang="en-US" sz="1600" dirty="0">
                <a:solidFill>
                  <a:srgbClr val="113954"/>
                </a:solidFill>
                <a:latin typeface="Gotham Book" pitchFamily="50" charset="0"/>
                <a:cs typeface="Gotham Book" pitchFamily="50" charset="0"/>
              </a:rPr>
              <a:t> </a:t>
            </a:r>
            <a:r>
              <a:rPr lang="en-US" sz="1600" dirty="0">
                <a:solidFill>
                  <a:srgbClr val="113954"/>
                </a:solidFill>
                <a:latin typeface="Gotham Medium" pitchFamily="50" charset="0"/>
                <a:cs typeface="Gotham Medium" pitchFamily="50" charset="0"/>
              </a:rPr>
              <a:t>methodologic framework to the Aviation Competitiveness Index</a:t>
            </a:r>
            <a:r>
              <a:rPr lang="en-US" sz="1600" dirty="0">
                <a:solidFill>
                  <a:srgbClr val="113954"/>
                </a:solidFill>
                <a:latin typeface="Gotham Book" pitchFamily="50" charset="0"/>
                <a:cs typeface="Gotham Book" pitchFamily="50" charset="0"/>
              </a:rPr>
              <a:t>;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>
                <a:solidFill>
                  <a:srgbClr val="113954"/>
                </a:solidFill>
                <a:latin typeface="Gotham Book" pitchFamily="50" charset="0"/>
                <a:cs typeface="Gotham Book" pitchFamily="50" charset="0"/>
              </a:rPr>
              <a:t>b) ensure that the Index accounts for the creation and maintenance of a regulatory environment that </a:t>
            </a:r>
            <a:r>
              <a:rPr lang="en-US" sz="1600" dirty="0">
                <a:solidFill>
                  <a:srgbClr val="113954"/>
                </a:solidFill>
                <a:latin typeface="Gotham Ultra" pitchFamily="50" charset="0"/>
                <a:cs typeface="Gotham Ultra" pitchFamily="50" charset="0"/>
              </a:rPr>
              <a:t>deals with information asymmetries among incumbents and entrants </a:t>
            </a:r>
            <a:r>
              <a:rPr lang="en-US" sz="1600" dirty="0">
                <a:solidFill>
                  <a:srgbClr val="113954"/>
                </a:solidFill>
                <a:latin typeface="Gotham Book" pitchFamily="50" charset="0"/>
                <a:cs typeface="Gotham Book" pitchFamily="50" charset="0"/>
              </a:rPr>
              <a:t>in the aviation market through efficient and trustworthy certifications;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>
                <a:solidFill>
                  <a:srgbClr val="113954"/>
                </a:solidFill>
                <a:latin typeface="Gotham Book" pitchFamily="50" charset="0"/>
                <a:cs typeface="Gotham Book" pitchFamily="50" charset="0"/>
              </a:rPr>
              <a:t>c) measure the </a:t>
            </a:r>
            <a:r>
              <a:rPr lang="en-US" sz="1600" dirty="0">
                <a:solidFill>
                  <a:srgbClr val="113954"/>
                </a:solidFill>
                <a:latin typeface="Gotham Ultra" pitchFamily="50" charset="0"/>
                <a:cs typeface="Gotham Ultra" pitchFamily="50" charset="0"/>
              </a:rPr>
              <a:t>compliance</a:t>
            </a:r>
            <a:r>
              <a:rPr lang="en-US" sz="1600" dirty="0">
                <a:solidFill>
                  <a:srgbClr val="113954"/>
                </a:solidFill>
                <a:latin typeface="Gotham Book" pitchFamily="50" charset="0"/>
                <a:cs typeface="Gotham Book" pitchFamily="50" charset="0"/>
              </a:rPr>
              <a:t> of each country's civil aviation business environment </a:t>
            </a:r>
            <a:r>
              <a:rPr lang="en-US" sz="1600" dirty="0">
                <a:solidFill>
                  <a:srgbClr val="113954"/>
                </a:solidFill>
                <a:latin typeface="Gotham Ultra" pitchFamily="50" charset="0"/>
                <a:cs typeface="Gotham Ultra" pitchFamily="50" charset="0"/>
              </a:rPr>
              <a:t>in relation to international standards</a:t>
            </a:r>
            <a:r>
              <a:rPr lang="en-US" sz="1600" dirty="0">
                <a:solidFill>
                  <a:srgbClr val="113954"/>
                </a:solidFill>
                <a:latin typeface="Gotham Book" pitchFamily="50" charset="0"/>
                <a:cs typeface="Gotham Book" pitchFamily="50" charset="0"/>
              </a:rPr>
              <a:t>, so that companies in the country have equal conditions to compete; and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dirty="0">
                <a:solidFill>
                  <a:srgbClr val="113954"/>
                </a:solidFill>
                <a:latin typeface="Gotham Book" pitchFamily="50" charset="0"/>
                <a:cs typeface="Gotham Book" pitchFamily="50" charset="0"/>
              </a:rPr>
              <a:t>d) propose measures that can relate to the “Freedom of Exit” pillar, such as the </a:t>
            </a:r>
            <a:r>
              <a:rPr lang="en-US" sz="1600" dirty="0">
                <a:solidFill>
                  <a:srgbClr val="113954"/>
                </a:solidFill>
                <a:latin typeface="Gotham Ultra" pitchFamily="50" charset="0"/>
                <a:cs typeface="Gotham Ultra" pitchFamily="50" charset="0"/>
              </a:rPr>
              <a:t>standardization of tax systems</a:t>
            </a:r>
            <a:r>
              <a:rPr lang="en-US" sz="1600" dirty="0">
                <a:solidFill>
                  <a:srgbClr val="113954"/>
                </a:solidFill>
                <a:latin typeface="Gotham Book" pitchFamily="50" charset="0"/>
                <a:cs typeface="Gotham Book" pitchFamily="50" charset="0"/>
              </a:rPr>
              <a:t> and </a:t>
            </a:r>
            <a:r>
              <a:rPr lang="en-US" sz="1600" dirty="0">
                <a:solidFill>
                  <a:srgbClr val="113954"/>
                </a:solidFill>
                <a:latin typeface="Gotham Ultra" pitchFamily="50" charset="0"/>
                <a:cs typeface="Gotham Ultra" pitchFamily="50" charset="0"/>
              </a:rPr>
              <a:t>reduction of transaction costs of investments </a:t>
            </a:r>
            <a:r>
              <a:rPr lang="en-US" sz="1600" dirty="0">
                <a:solidFill>
                  <a:srgbClr val="113954"/>
                </a:solidFill>
                <a:latin typeface="Gotham Book" pitchFamily="50" charset="0"/>
                <a:cs typeface="Gotham Book" pitchFamily="50" charset="0"/>
              </a:rPr>
              <a:t>made in the event of an eventual market exit.</a:t>
            </a:r>
          </a:p>
        </p:txBody>
      </p:sp>
    </p:spTree>
    <p:extLst>
      <p:ext uri="{BB962C8B-B14F-4D97-AF65-F5344CB8AC3E}">
        <p14:creationId xmlns:p14="http://schemas.microsoft.com/office/powerpoint/2010/main" val="917732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AB9739A2-939A-4E1A-AC22-B2DCE1A1831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1395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E0DDCE52-DCCD-4815-914B-1D59D3C532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4525" y="5511800"/>
            <a:ext cx="972084" cy="800100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6E69A299-7C96-4833-9CE1-110013DD11A8}"/>
              </a:ext>
            </a:extLst>
          </p:cNvPr>
          <p:cNvSpPr txBox="1"/>
          <p:nvPr/>
        </p:nvSpPr>
        <p:spPr>
          <a:xfrm>
            <a:off x="736600" y="685800"/>
            <a:ext cx="551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800" dirty="0">
                <a:solidFill>
                  <a:schemeClr val="bg1"/>
                </a:solidFill>
                <a:latin typeface="Gotham Ultra" pitchFamily="50" charset="0"/>
                <a:cs typeface="Gotham Ultra" pitchFamily="50" charset="0"/>
              </a:rPr>
              <a:t>REFERENCES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CC7E7259-434C-445B-AA41-23A511147855}"/>
              </a:ext>
            </a:extLst>
          </p:cNvPr>
          <p:cNvSpPr txBox="1"/>
          <p:nvPr/>
        </p:nvSpPr>
        <p:spPr>
          <a:xfrm>
            <a:off x="736600" y="1872397"/>
            <a:ext cx="10057925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Baumol</a:t>
            </a:r>
            <a:r>
              <a:rPr lang="en-US" dirty="0">
                <a:solidFill>
                  <a:schemeClr val="bg1"/>
                </a:solidFill>
              </a:rPr>
              <a:t>, William J., " Contestable Markets: An </a:t>
            </a:r>
            <a:r>
              <a:rPr lang="en-US" b="1" dirty="0">
                <a:solidFill>
                  <a:schemeClr val="bg1"/>
                </a:solidFill>
              </a:rPr>
              <a:t>Uprising in</a:t>
            </a:r>
            <a:r>
              <a:rPr lang="en-US" dirty="0">
                <a:solidFill>
                  <a:schemeClr val="bg1"/>
                </a:solidFill>
              </a:rPr>
              <a:t> the </a:t>
            </a:r>
            <a:r>
              <a:rPr lang="en-US" b="1" dirty="0">
                <a:solidFill>
                  <a:schemeClr val="bg1"/>
                </a:solidFill>
              </a:rPr>
              <a:t>Theory</a:t>
            </a:r>
            <a:r>
              <a:rPr lang="en-US" dirty="0">
                <a:solidFill>
                  <a:schemeClr val="bg1"/>
                </a:solidFill>
              </a:rPr>
              <a:t> of Industrial </a:t>
            </a:r>
            <a:r>
              <a:rPr lang="en-US" dirty="0" err="1">
                <a:solidFill>
                  <a:schemeClr val="bg1"/>
                </a:solidFill>
              </a:rPr>
              <a:t>Struc</a:t>
            </a:r>
            <a:r>
              <a:rPr lang="en-US" dirty="0">
                <a:solidFill>
                  <a:schemeClr val="bg1"/>
                </a:solidFill>
              </a:rPr>
              <a:t>- </a:t>
            </a:r>
            <a:r>
              <a:rPr lang="en-US" dirty="0" err="1">
                <a:solidFill>
                  <a:schemeClr val="bg1"/>
                </a:solidFill>
              </a:rPr>
              <a:t>ture</a:t>
            </a:r>
            <a:r>
              <a:rPr lang="en-US" dirty="0">
                <a:solidFill>
                  <a:schemeClr val="bg1"/>
                </a:solidFill>
              </a:rPr>
              <a:t>," American Economic Review, March 1982, 72, 1-15.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r>
              <a:rPr lang="en-US" b="1" dirty="0" err="1">
                <a:solidFill>
                  <a:schemeClr val="bg1"/>
                </a:solidFill>
              </a:rPr>
              <a:t>Fama</a:t>
            </a:r>
            <a:r>
              <a:rPr lang="en-US" b="1" dirty="0">
                <a:solidFill>
                  <a:schemeClr val="bg1"/>
                </a:solidFill>
              </a:rPr>
              <a:t>, Eugene F. and Laffer, Arthur B., "The Number of Firms and Competition," American Economic Review, September 1972, 62, 670-74.</a:t>
            </a:r>
          </a:p>
          <a:p>
            <a:endParaRPr lang="en-US" sz="2000" b="1" dirty="0">
              <a:solidFill>
                <a:schemeClr val="bg1"/>
              </a:solidFill>
              <a:latin typeface="Gotham Medium" pitchFamily="50" charset="0"/>
              <a:cs typeface="Gotham Medium" pitchFamily="50" charset="0"/>
            </a:endParaRPr>
          </a:p>
          <a:p>
            <a:r>
              <a:rPr lang="en-US" dirty="0">
                <a:solidFill>
                  <a:schemeClr val="bg1"/>
                </a:solidFill>
              </a:rPr>
              <a:t>VISCUSI, W. K.; HARRINGTON JR, J. E.; VERNON, J. M. Economics of Regulation and Antitrust. 4ª </a:t>
            </a:r>
            <a:r>
              <a:rPr lang="en-US" dirty="0" err="1">
                <a:solidFill>
                  <a:schemeClr val="bg1"/>
                </a:solidFill>
              </a:rPr>
              <a:t>Edição</a:t>
            </a:r>
            <a:r>
              <a:rPr lang="en-US" dirty="0">
                <a:solidFill>
                  <a:schemeClr val="bg1"/>
                </a:solidFill>
              </a:rPr>
              <a:t>. The MIT Press, 2005</a:t>
            </a:r>
            <a:endParaRPr lang="pt-BR" sz="2000" dirty="0">
              <a:solidFill>
                <a:schemeClr val="bg1"/>
              </a:solidFill>
              <a:latin typeface="Gotham Medium" pitchFamily="50" charset="0"/>
              <a:cs typeface="Gotham Medium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186999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AFC15041FA98444BA56D5768D6C48AC" ma:contentTypeVersion="1" ma:contentTypeDescription="Create a new document." ma:contentTypeScope="" ma:versionID="a42707a28e552bac4d31f83f2cf807e7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31621D63-54EE-4436-9FD8-F43ADC108E62}"/>
</file>

<file path=customXml/itemProps2.xml><?xml version="1.0" encoding="utf-8"?>
<ds:datastoreItem xmlns:ds="http://schemas.openxmlformats.org/officeDocument/2006/customXml" ds:itemID="{7DE19E7A-AB3E-4026-B87E-03579468B7C1}"/>
</file>

<file path=customXml/itemProps3.xml><?xml version="1.0" encoding="utf-8"?>
<ds:datastoreItem xmlns:ds="http://schemas.openxmlformats.org/officeDocument/2006/customXml" ds:itemID="{11F1DCF1-077F-47EF-AAA1-B3575059F9A6}"/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321</Words>
  <Application>Microsoft Office PowerPoint</Application>
  <PresentationFormat>Widescreen</PresentationFormat>
  <Paragraphs>37</Paragraphs>
  <Slides>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Gotham Book</vt:lpstr>
      <vt:lpstr>Gotham Medium</vt:lpstr>
      <vt:lpstr>Gotham Thin</vt:lpstr>
      <vt:lpstr>Gotham Ultra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Vinicius Medeiros de Lima</dc:creator>
  <cp:lastModifiedBy>Vinicius Medeiros de Lima</cp:lastModifiedBy>
  <cp:revision>12</cp:revision>
  <dcterms:created xsi:type="dcterms:W3CDTF">2022-04-05T17:34:24Z</dcterms:created>
  <dcterms:modified xsi:type="dcterms:W3CDTF">2022-04-05T19:04:09Z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0x010100FAFC15041FA98444BA56D5768D6C48AC</vt:lpwstr>
  </property>
</Properties>
</file>