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2"/>
  </p:notesMasterIdLst>
  <p:sldIdLst>
    <p:sldId id="339" r:id="rId2"/>
    <p:sldId id="712" r:id="rId3"/>
    <p:sldId id="296" r:id="rId4"/>
    <p:sldId id="714" r:id="rId5"/>
    <p:sldId id="342" r:id="rId6"/>
    <p:sldId id="713" r:id="rId7"/>
    <p:sldId id="715" r:id="rId8"/>
    <p:sldId id="716" r:id="rId9"/>
    <p:sldId id="717" r:id="rId10"/>
    <p:sldId id="3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196" autoAdjust="0"/>
  </p:normalViewPr>
  <p:slideViewPr>
    <p:cSldViewPr snapToGrid="0">
      <p:cViewPr varScale="1">
        <p:scale>
          <a:sx n="109" d="100"/>
          <a:sy n="109" d="100"/>
        </p:scale>
        <p:origin x="61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5E5EA-0DD3-497B-8741-A1E1949D7642}" type="datetimeFigureOut">
              <a:rPr lang="en-GB" smtClean="0"/>
              <a:t>04/04/2022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24A43-B1CA-4DFF-B2DB-1F52AF000D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53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4FD5-946F-4CBF-8BCC-F19DD2F8D0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47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4A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5A6870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29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5200" y="95410"/>
            <a:ext cx="7416800" cy="744791"/>
          </a:xfrm>
          <a:prstGeom prst="rect">
            <a:avLst/>
          </a:prstGeom>
        </p:spPr>
        <p:txBody>
          <a:bodyPr/>
          <a:lstStyle>
            <a:lvl1pPr algn="r">
              <a:defRPr sz="4400">
                <a:solidFill>
                  <a:srgbClr val="0054A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71847"/>
            <a:ext cx="10972800" cy="52702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799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02140-BB0C-456A-B4DA-839AFDA5D8C1}" type="datetime1">
              <a:rPr lang="en-CA" smtClean="0">
                <a:solidFill>
                  <a:prstClr val="white"/>
                </a:solidFill>
              </a:rPr>
              <a:t>04/04/2022</a:t>
            </a:fld>
            <a:endParaRPr lang="en-CA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>
                <a:solidFill>
                  <a:prstClr val="white"/>
                </a:solidFill>
              </a:rPr>
              <a:pPr/>
              <a:t>‹#›</a:t>
            </a:fld>
            <a:endParaRPr lang="en-CA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86399"/>
            <a:ext cx="121920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3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708370"/>
            <a:ext cx="12192000" cy="149629"/>
          </a:xfrm>
          <a:prstGeom prst="rect">
            <a:avLst/>
          </a:prstGeom>
          <a:solidFill>
            <a:srgbClr val="8C99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" y="-1"/>
            <a:ext cx="12191975" cy="13080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08095"/>
            <a:ext cx="10972800" cy="52922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923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3" r:id="rId2"/>
    <p:sldLayoutId id="2147483684" r:id="rId3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rgbClr val="0054A4"/>
          </a:solidFill>
          <a:latin typeface="Arial" pitchFamily="34" charset="0"/>
          <a:ea typeface="+mn-ea"/>
          <a:cs typeface="Arial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rgbClr val="279DD9"/>
          </a:solidFill>
          <a:latin typeface="Arial" pitchFamily="34" charset="0"/>
          <a:ea typeface="+mn-ea"/>
          <a:cs typeface="Arial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rgbClr val="5A6870"/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09EE-2C65-48BC-95E5-26F3591A45A6}" type="slidenum">
              <a:rPr lang="en-CA" smtClean="0">
                <a:solidFill>
                  <a:prstClr val="white"/>
                </a:solidFill>
              </a:rPr>
              <a:pPr/>
              <a:t>1</a:t>
            </a:fld>
            <a:endParaRPr lang="en-CA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1344" y="1988840"/>
            <a:ext cx="11449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  <a:latin typeface="Calibri" panose="020F0502020204030204" pitchFamily="34" charset="0"/>
                <a:ea typeface="DengXian"/>
                <a:cs typeface="Arial" panose="020B0604020202020204" pitchFamily="34" charset="0"/>
              </a:rPr>
              <a:t>Big data analysis practices</a:t>
            </a:r>
          </a:p>
          <a:p>
            <a:r>
              <a:rPr lang="en-US" sz="4000" b="1" dirty="0" smtClean="0">
                <a:solidFill>
                  <a:schemeClr val="accent1"/>
                </a:solidFill>
                <a:latin typeface="Calibri" panose="020F0502020204030204" pitchFamily="34" charset="0"/>
                <a:ea typeface="DengXian"/>
                <a:cs typeface="Arial" panose="020B0604020202020204" pitchFamily="34" charset="0"/>
              </a:rPr>
              <a:t>In Air Transportation Bureau</a:t>
            </a:r>
          </a:p>
          <a:p>
            <a:r>
              <a:rPr lang="en-US" sz="4000" b="1" dirty="0" smtClean="0">
                <a:solidFill>
                  <a:schemeClr val="accent1"/>
                </a:solidFill>
                <a:latin typeface="Calibri" panose="020F0502020204030204" pitchFamily="34" charset="0"/>
                <a:ea typeface="DengXian"/>
                <a:cs typeface="Arial" panose="020B0604020202020204" pitchFamily="34" charset="0"/>
              </a:rPr>
              <a:t>-ADSB &amp; MIDT. </a:t>
            </a:r>
            <a:r>
              <a:rPr lang="en-US" sz="4000" b="1" dirty="0">
                <a:solidFill>
                  <a:schemeClr val="accent1"/>
                </a:solidFill>
                <a:latin typeface="Calibri" panose="020F0502020204030204" pitchFamily="34" charset="0"/>
                <a:ea typeface="DengXian"/>
                <a:cs typeface="Arial" panose="020B0604020202020204" pitchFamily="34" charset="0"/>
              </a:rPr>
              <a:t>				</a:t>
            </a:r>
          </a:p>
        </p:txBody>
      </p:sp>
      <p:sp>
        <p:nvSpPr>
          <p:cNvPr id="3" name="Rectangle 2"/>
          <p:cNvSpPr/>
          <p:nvPr/>
        </p:nvSpPr>
        <p:spPr>
          <a:xfrm>
            <a:off x="479376" y="4797152"/>
            <a:ext cx="6096000" cy="1015663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 fontAlgn="base"/>
            <a:r>
              <a:rPr lang="en-US" sz="2000" b="1" dirty="0" smtClean="0">
                <a:solidFill>
                  <a:srgbClr val="0054A4"/>
                </a:solidFill>
                <a:latin typeface="Calibri"/>
                <a:cs typeface="Calibri"/>
              </a:rPr>
              <a:t>April 2022</a:t>
            </a:r>
            <a:endParaRPr lang="en-US" sz="2000" dirty="0" smtClean="0">
              <a:solidFill>
                <a:srgbClr val="279DD9"/>
              </a:solidFill>
              <a:latin typeface="Calibri"/>
              <a:cs typeface="Calibri"/>
            </a:endParaRPr>
          </a:p>
          <a:p>
            <a:pPr fontAlgn="base"/>
            <a:r>
              <a:rPr lang="en-US" altLang="zh-CN" sz="2000" dirty="0" smtClean="0">
                <a:solidFill>
                  <a:srgbClr val="279DD9"/>
                </a:solidFill>
                <a:latin typeface="Calibri"/>
                <a:cs typeface="Calibri"/>
              </a:rPr>
              <a:t>ATB\ADA</a:t>
            </a:r>
          </a:p>
          <a:p>
            <a:pPr fontAlgn="base"/>
            <a:r>
              <a:rPr lang="en-US" altLang="zh-CN" sz="2000" dirty="0" smtClean="0">
                <a:solidFill>
                  <a:srgbClr val="279DD9"/>
                </a:solidFill>
                <a:latin typeface="Calibri"/>
                <a:cs typeface="Calibri"/>
              </a:rPr>
              <a:t>ADB\ICT</a:t>
            </a:r>
            <a:endParaRPr lang="en-US" sz="2000" dirty="0">
              <a:solidFill>
                <a:srgbClr val="279DD9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92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10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650704" y="2967335"/>
            <a:ext cx="6890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Thank you!                     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4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12800" y="1423955"/>
            <a:ext cx="10972800" cy="6608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54A4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733" b="1" i="0" u="none" strike="noStrike" kern="1200" cap="none" spc="0" normalizeH="0" baseline="0" noProof="0" dirty="0">
                <a:ln>
                  <a:noFill/>
                </a:ln>
                <a:solidFill>
                  <a:srgbClr val="0054A4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Agenda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7381" y="2180861"/>
            <a:ext cx="10959008" cy="3456384"/>
          </a:xfrm>
        </p:spPr>
        <p:txBody>
          <a:bodyPr>
            <a:normAutofit/>
          </a:bodyPr>
          <a:lstStyle/>
          <a:p>
            <a:pPr marL="685783" indent="-685783">
              <a:buFont typeface="+mj-lt"/>
              <a:buAutoNum type="arabicPeriod"/>
            </a:pPr>
            <a:r>
              <a:rPr lang="en-US" sz="3733" dirty="0" smtClean="0"/>
              <a:t>ADSB and MIDT data</a:t>
            </a:r>
            <a:endParaRPr lang="en-US" sz="3733" dirty="0"/>
          </a:p>
          <a:p>
            <a:pPr marL="685783" indent="-685783">
              <a:buFont typeface="+mj-lt"/>
              <a:buAutoNum type="arabicPeriod"/>
            </a:pPr>
            <a:r>
              <a:rPr lang="en-US" sz="3733" dirty="0"/>
              <a:t>Reference Data repository</a:t>
            </a:r>
          </a:p>
          <a:p>
            <a:pPr marL="685783" indent="-685783">
              <a:buFont typeface="+mj-lt"/>
              <a:buAutoNum type="arabicPeriod"/>
            </a:pPr>
            <a:r>
              <a:rPr lang="en-US" sz="3733" dirty="0" smtClean="0"/>
              <a:t>Big Data process model</a:t>
            </a:r>
          </a:p>
          <a:p>
            <a:pPr marL="685783" indent="-685783">
              <a:buFont typeface="+mj-lt"/>
              <a:buAutoNum type="arabicPeriod"/>
            </a:pPr>
            <a:r>
              <a:rPr lang="en-US" altLang="zh-CN" sz="3733" dirty="0" smtClean="0"/>
              <a:t>BI visualizations as the big data analysis </a:t>
            </a:r>
            <a:r>
              <a:rPr lang="en-US" sz="3733" dirty="0" smtClean="0"/>
              <a:t>outcome</a:t>
            </a:r>
            <a:endParaRPr lang="en-US" sz="3733" dirty="0"/>
          </a:p>
        </p:txBody>
      </p:sp>
    </p:spTree>
    <p:extLst>
      <p:ext uri="{BB962C8B-B14F-4D97-AF65-F5344CB8AC3E}">
        <p14:creationId xmlns:p14="http://schemas.microsoft.com/office/powerpoint/2010/main" val="367029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12800" y="1423955"/>
            <a:ext cx="10972800" cy="6608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54A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733" b="1" dirty="0" smtClean="0"/>
              <a:t>ADSB (</a:t>
            </a:r>
            <a:r>
              <a:rPr lang="en-CA" b="1" dirty="0"/>
              <a:t>Automatic Dependent Surveillance–Broadcast</a:t>
            </a:r>
            <a:r>
              <a:rPr lang="en-US" sz="3733" b="1" dirty="0" smtClean="0"/>
              <a:t>) data</a:t>
            </a:r>
            <a:endParaRPr lang="en-US" sz="3733" b="1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C6366DE-AFB0-47FA-8BC6-1ACCDBBDB105}"/>
              </a:ext>
            </a:extLst>
          </p:cNvPr>
          <p:cNvSpPr txBox="1">
            <a:spLocks/>
          </p:cNvSpPr>
          <p:nvPr/>
        </p:nvSpPr>
        <p:spPr>
          <a:xfrm>
            <a:off x="527381" y="2180862"/>
            <a:ext cx="10959008" cy="394530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54A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279DD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4267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35A7AD-D4CF-4283-A478-105E22C33AD4}"/>
              </a:ext>
            </a:extLst>
          </p:cNvPr>
          <p:cNvSpPr txBox="1">
            <a:spLocks/>
          </p:cNvSpPr>
          <p:nvPr/>
        </p:nvSpPr>
        <p:spPr>
          <a:xfrm>
            <a:off x="317841" y="2848708"/>
            <a:ext cx="11467759" cy="3277455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54A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279DD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 err="1" smtClean="0"/>
              <a:t>FlightAware</a:t>
            </a:r>
            <a:r>
              <a:rPr lang="en-US" sz="2133" dirty="0" smtClean="0"/>
              <a:t> as the provider</a:t>
            </a:r>
          </a:p>
          <a:p>
            <a:r>
              <a:rPr lang="en-US" sz="2133" dirty="0"/>
              <a:t>Information included for each flight: Origin, Destination, Airline, Aircraft, Departure time, Arrival time</a:t>
            </a:r>
          </a:p>
          <a:p>
            <a:r>
              <a:rPr lang="en-US" sz="2133" dirty="0"/>
              <a:t>ADS-B raw data also include positions (Latitude, Longitude) for each aircraft during the flight. There are about 6 positions for each aircraft every minute</a:t>
            </a:r>
          </a:p>
          <a:p>
            <a:r>
              <a:rPr lang="en-US" sz="2133" dirty="0"/>
              <a:t>Size of ADSB data: 3-4 million rows per flight information and more than 600 million rows of aircraft positions per month</a:t>
            </a:r>
          </a:p>
        </p:txBody>
      </p:sp>
    </p:spTree>
    <p:extLst>
      <p:ext uri="{BB962C8B-B14F-4D97-AF65-F5344CB8AC3E}">
        <p14:creationId xmlns:p14="http://schemas.microsoft.com/office/powerpoint/2010/main" val="13430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12800" y="1423955"/>
            <a:ext cx="10972800" cy="6608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54A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733" b="1" dirty="0"/>
              <a:t>MIDT </a:t>
            </a:r>
            <a:r>
              <a:rPr lang="en-US" sz="3733" b="1" dirty="0" smtClean="0"/>
              <a:t>(</a:t>
            </a:r>
            <a:r>
              <a:rPr lang="en-CA" sz="3733" b="1" dirty="0"/>
              <a:t>Market Intelligence Data Transfer</a:t>
            </a:r>
            <a:r>
              <a:rPr lang="en-US" sz="3733" b="1" dirty="0" smtClean="0"/>
              <a:t>) </a:t>
            </a:r>
            <a:r>
              <a:rPr lang="en-US" sz="3733" b="1" dirty="0" smtClean="0"/>
              <a:t>data</a:t>
            </a:r>
            <a:endParaRPr lang="en-US" sz="3733" b="1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C6366DE-AFB0-47FA-8BC6-1ACCDBBDB105}"/>
              </a:ext>
            </a:extLst>
          </p:cNvPr>
          <p:cNvSpPr txBox="1">
            <a:spLocks/>
          </p:cNvSpPr>
          <p:nvPr/>
        </p:nvSpPr>
        <p:spPr>
          <a:xfrm>
            <a:off x="527381" y="2180862"/>
            <a:ext cx="10959008" cy="3945301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54A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279DD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4267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35A7AD-D4CF-4283-A478-105E22C33AD4}"/>
              </a:ext>
            </a:extLst>
          </p:cNvPr>
          <p:cNvSpPr txBox="1">
            <a:spLocks/>
          </p:cNvSpPr>
          <p:nvPr/>
        </p:nvSpPr>
        <p:spPr>
          <a:xfrm>
            <a:off x="317841" y="2848708"/>
            <a:ext cx="11467759" cy="3277455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54A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279DD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5A6870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33" dirty="0" smtClean="0"/>
              <a:t>OAG as the provider</a:t>
            </a:r>
          </a:p>
          <a:p>
            <a:r>
              <a:rPr lang="en-US" sz="2133" dirty="0"/>
              <a:t>MIDT raw data include information related to Origin, Destination, Gateway (2 maximum), Airline, Number of passengers</a:t>
            </a:r>
          </a:p>
          <a:p>
            <a:r>
              <a:rPr lang="en-US" sz="2133" dirty="0" smtClean="0"/>
              <a:t>Size </a:t>
            </a:r>
            <a:r>
              <a:rPr lang="en-US" sz="2133" dirty="0"/>
              <a:t>of </a:t>
            </a:r>
            <a:r>
              <a:rPr lang="en-US" sz="2133" dirty="0" smtClean="0"/>
              <a:t>MIDT </a:t>
            </a:r>
            <a:r>
              <a:rPr lang="en-US" sz="2133" dirty="0"/>
              <a:t>data: </a:t>
            </a:r>
            <a:r>
              <a:rPr lang="en-US" sz="2133" dirty="0" smtClean="0"/>
              <a:t>about </a:t>
            </a:r>
            <a:r>
              <a:rPr lang="en-US" sz="2133" dirty="0"/>
              <a:t>50 million rows per year</a:t>
            </a:r>
          </a:p>
        </p:txBody>
      </p:sp>
    </p:spTree>
    <p:extLst>
      <p:ext uri="{BB962C8B-B14F-4D97-AF65-F5344CB8AC3E}">
        <p14:creationId xmlns:p14="http://schemas.microsoft.com/office/powerpoint/2010/main" val="263368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091127" y="2259232"/>
            <a:ext cx="6894611" cy="37371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9E3808A-99CE-4234-908C-5DD7791D0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556891"/>
          </a:xfrm>
        </p:spPr>
        <p:txBody>
          <a:bodyPr/>
          <a:lstStyle/>
          <a:p>
            <a:pPr algn="l"/>
            <a:r>
              <a:rPr lang="en-US" sz="2000" dirty="0" smtClean="0"/>
              <a:t>Reference Data Repository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42023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6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E3808A-99CE-4234-908C-5DD7791D0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556891"/>
          </a:xfrm>
        </p:spPr>
        <p:txBody>
          <a:bodyPr/>
          <a:lstStyle/>
          <a:p>
            <a:pPr algn="l"/>
            <a:r>
              <a:rPr lang="en-US" sz="2000" dirty="0" smtClean="0"/>
              <a:t>Big Data Process Model</a:t>
            </a:r>
            <a:endParaRPr lang="en-CA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82320"/>
            <a:ext cx="10809524" cy="48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7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E3808A-99CE-4234-908C-5DD7791D0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556891"/>
          </a:xfrm>
        </p:spPr>
        <p:txBody>
          <a:bodyPr/>
          <a:lstStyle/>
          <a:p>
            <a:pPr algn="l"/>
            <a:r>
              <a:rPr lang="en-US" sz="2000" dirty="0" smtClean="0"/>
              <a:t>BI visualizations as an outcome of the big data analysis</a:t>
            </a:r>
            <a:endParaRPr lang="en-CA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382" y="1503914"/>
            <a:ext cx="7663217" cy="482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8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E3808A-99CE-4234-908C-5DD7791D0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556891"/>
          </a:xfrm>
        </p:spPr>
        <p:txBody>
          <a:bodyPr/>
          <a:lstStyle/>
          <a:p>
            <a:pPr algn="l"/>
            <a:r>
              <a:rPr lang="en-US" sz="2000" dirty="0" smtClean="0"/>
              <a:t>BI visualizations as an outcome of the big data analysis</a:t>
            </a:r>
            <a:endParaRPr lang="en-CA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221" y="1512700"/>
            <a:ext cx="7773379" cy="487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74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7CEEB86-3D66-4248-8E6D-643042A9D4C1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9E3808A-99CE-4234-908C-5DD7791D0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124744"/>
            <a:ext cx="10972800" cy="556891"/>
          </a:xfrm>
        </p:spPr>
        <p:txBody>
          <a:bodyPr/>
          <a:lstStyle/>
          <a:p>
            <a:pPr algn="l"/>
            <a:r>
              <a:rPr lang="en-US" sz="2000" dirty="0" smtClean="0"/>
              <a:t>BI visualizations as an outcome of the big data analysis</a:t>
            </a:r>
            <a:endParaRPr lang="en-CA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741" y="1522067"/>
            <a:ext cx="7971388" cy="489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9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ICAO - Capacity &amp; Efficiency">
      <a:dk1>
        <a:srgbClr val="279DD9"/>
      </a:dk1>
      <a:lt1>
        <a:sysClr val="window" lastClr="FFFFFF"/>
      </a:lt1>
      <a:dk2>
        <a:srgbClr val="006EB7"/>
      </a:dk2>
      <a:lt2>
        <a:srgbClr val="FFFFFF"/>
      </a:lt2>
      <a:accent1>
        <a:srgbClr val="0054A4"/>
      </a:accent1>
      <a:accent2>
        <a:srgbClr val="A1CFEF"/>
      </a:accent2>
      <a:accent3>
        <a:srgbClr val="8DC63F"/>
      </a:accent3>
      <a:accent4>
        <a:srgbClr val="CED8DD"/>
      </a:accent4>
      <a:accent5>
        <a:srgbClr val="8C99A1"/>
      </a:accent5>
      <a:accent6>
        <a:srgbClr val="5A6870"/>
      </a:accent6>
      <a:hlink>
        <a:srgbClr val="39474F"/>
      </a:hlink>
      <a:folHlink>
        <a:srgbClr val="C400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FC15041FA98444BA56D5768D6C48AC" ma:contentTypeVersion="1" ma:contentTypeDescription="Create a new document." ma:contentTypeScope="" ma:versionID="a42707a28e552bac4d31f83f2cf807e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6728EA8-794E-411F-9C22-1B2B1F3872A6}"/>
</file>

<file path=customXml/itemProps2.xml><?xml version="1.0" encoding="utf-8"?>
<ds:datastoreItem xmlns:ds="http://schemas.openxmlformats.org/officeDocument/2006/customXml" ds:itemID="{23587BEF-5154-4C74-BC9C-14326373B336}"/>
</file>

<file path=customXml/itemProps3.xml><?xml version="1.0" encoding="utf-8"?>
<ds:datastoreItem xmlns:ds="http://schemas.openxmlformats.org/officeDocument/2006/customXml" ds:itemID="{1A9DAB00-E666-4B17-9EAF-AC93863EB2F0}"/>
</file>

<file path=docProps/app.xml><?xml version="1.0" encoding="utf-8"?>
<Properties xmlns="http://schemas.openxmlformats.org/officeDocument/2006/extended-properties" xmlns:vt="http://schemas.openxmlformats.org/officeDocument/2006/docPropsVTypes">
  <TotalTime>3237</TotalTime>
  <Words>213</Words>
  <Application>Microsoft Office PowerPoint</Application>
  <PresentationFormat>Widescreen</PresentationFormat>
  <Paragraphs>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DengXian</vt:lpstr>
      <vt:lpstr>宋体</vt:lpstr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Reference Data Repository</vt:lpstr>
      <vt:lpstr>Big Data Process Model</vt:lpstr>
      <vt:lpstr>BI visualizations as an outcome of the big data analysis</vt:lpstr>
      <vt:lpstr>BI visualizations as an outcome of the big data analysis</vt:lpstr>
      <vt:lpstr>BI visualizations as an outcome of the big data analysis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HFZhao@icao.int</dc:creator>
  <cp:lastModifiedBy>Zhao, Hong Feng</cp:lastModifiedBy>
  <cp:revision>51</cp:revision>
  <dcterms:created xsi:type="dcterms:W3CDTF">2021-01-14T17:41:44Z</dcterms:created>
  <dcterms:modified xsi:type="dcterms:W3CDTF">2022-04-04T19:16:14Z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0x010100FAFC15041FA98444BA56D5768D6C48AC</vt:lpwstr>
  </property>
</Properties>
</file>