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diagrams/data1.xml" ContentType="application/vnd.openxmlformats-officedocument.drawingml.diagramData+xml"/>
  <Override PartName="/ppt/diagrams/data2.xml" ContentType="application/vnd.openxmlformats-officedocument.drawingml.diagramData+xml"/>
  <Override PartName="/ppt/presentation.xml" ContentType="application/vnd.openxmlformats-officedocument.presentationml.presentation.main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2.xml" ContentType="application/vnd.openxmlformats-officedocument.presentationml.slide+xml"/>
  <Override PartName="/ppt/slides/slide6.xml" ContentType="application/vnd.openxmlformats-officedocument.presentationml.slide+xml"/>
  <Override PartName="/ppt/slides/slide8.xml" ContentType="application/vnd.openxmlformats-officedocument.presentationml.slide+xml"/>
  <Override PartName="/ppt/slides/slide1.xml" ContentType="application/vnd.openxmlformats-officedocument.presentationml.slide+xml"/>
  <Override PartName="/ppt/slides/slide7.xml" ContentType="application/vnd.openxmlformats-officedocument.presentationml.slide+xml"/>
  <Override PartName="/ppt/notesSlides/notesSlide2.xml" ContentType="application/vnd.openxmlformats-officedocument.presentationml.notesSlid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3.xml" ContentType="application/vnd.openxmlformats-officedocument.presentationml.slideLayout+xml"/>
  <Override PartName="/ppt/notesMasters/notesMaster1.xml" ContentType="application/vnd.openxmlformats-officedocument.presentationml.notesMaster+xml"/>
  <Override PartName="/ppt/diagrams/layout1.xml" ContentType="application/vnd.openxmlformats-officedocument.drawingml.diagramLayout+xml"/>
  <Override PartName="/ppt/theme/theme1.xml" ContentType="application/vnd.openxmlformats-officedocument.theme+xml"/>
  <Override PartName="/ppt/theme/theme2.xml" ContentType="application/vnd.openxmlformats-officedocument.theme+xml"/>
  <Override PartName="/ppt/diagrams/quickStyle1.xml" ContentType="application/vnd.openxmlformats-officedocument.drawingml.diagramStyle+xml"/>
  <Override PartName="/ppt/diagrams/drawing1.xml" ContentType="application/vnd.ms-office.drawingml.diagramDrawing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6" r:id="rId2"/>
    <p:sldId id="263" r:id="rId3"/>
    <p:sldId id="267" r:id="rId4"/>
    <p:sldId id="259" r:id="rId5"/>
    <p:sldId id="261" r:id="rId6"/>
    <p:sldId id="266" r:id="rId7"/>
    <p:sldId id="262" r:id="rId8"/>
    <p:sldId id="257" r:id="rId9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 showGuides="1">
      <p:cViewPr varScale="1">
        <p:scale>
          <a:sx n="111" d="100"/>
          <a:sy n="111" d="100"/>
        </p:scale>
        <p:origin x="510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17" Type="http://schemas.openxmlformats.org/officeDocument/2006/relationships/customXml" Target="../customXml/item3.xml"/><Relationship Id="rId2" Type="http://schemas.openxmlformats.org/officeDocument/2006/relationships/slide" Target="slides/slide1.xml"/><Relationship Id="rId16" Type="http://schemas.openxmlformats.org/officeDocument/2006/relationships/customXml" Target="../customXml/item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customXml" Target="../customXml/item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FD36B87-E811-4C29-9523-71A54D3499E2}" type="doc">
      <dgm:prSet loTypeId="urn:microsoft.com/office/officeart/2005/8/layout/hList1" loCatId="list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0EE3F5ED-B408-49A1-A014-E37FFDE91803}">
      <dgm:prSet phldrT="[Text]" custT="1"/>
      <dgm:spPr/>
      <dgm:t>
        <a:bodyPr/>
        <a:lstStyle/>
        <a:p>
          <a:r>
            <a:rPr lang="en-US" sz="2800" dirty="0" smtClean="0"/>
            <a:t>Pillar One</a:t>
          </a:r>
          <a:endParaRPr lang="en-US" sz="2800" dirty="0"/>
        </a:p>
      </dgm:t>
    </dgm:pt>
    <dgm:pt modelId="{03EBAB93-28FE-4020-9E11-B251FA6C4B61}" type="parTrans" cxnId="{65D3A258-B5EC-468F-BA77-6F57F62242FB}">
      <dgm:prSet/>
      <dgm:spPr/>
      <dgm:t>
        <a:bodyPr/>
        <a:lstStyle/>
        <a:p>
          <a:endParaRPr lang="en-US"/>
        </a:p>
      </dgm:t>
    </dgm:pt>
    <dgm:pt modelId="{AB20BFA6-5D2B-483E-AB93-C840648E74E7}" type="sibTrans" cxnId="{65D3A258-B5EC-468F-BA77-6F57F62242FB}">
      <dgm:prSet/>
      <dgm:spPr/>
      <dgm:t>
        <a:bodyPr/>
        <a:lstStyle/>
        <a:p>
          <a:endParaRPr lang="en-US"/>
        </a:p>
      </dgm:t>
    </dgm:pt>
    <dgm:pt modelId="{E47FA3CF-AE21-431A-81ED-0751BB7D8FBC}">
      <dgm:prSet phldrT="[Text]"/>
      <dgm:spPr/>
      <dgm:t>
        <a:bodyPr/>
        <a:lstStyle/>
        <a:p>
          <a:r>
            <a:rPr lang="en-US" dirty="0" smtClean="0"/>
            <a:t>Taxing rights on </a:t>
          </a:r>
          <a:r>
            <a:rPr lang="en-US" b="0" dirty="0" smtClean="0"/>
            <a:t>25% of the residual profit </a:t>
          </a:r>
          <a:r>
            <a:rPr lang="en-US" dirty="0" smtClean="0"/>
            <a:t>of the largest and most profitable MNEs to b</a:t>
          </a:r>
          <a:r>
            <a:rPr lang="en-US" b="0" dirty="0" smtClean="0"/>
            <a:t>e re-allocated </a:t>
          </a:r>
          <a:r>
            <a:rPr lang="en-US" dirty="0" smtClean="0"/>
            <a:t>to market jurisdictions (over USD 125 billion of profit to be reallocated).</a:t>
          </a:r>
          <a:endParaRPr lang="en-US" dirty="0"/>
        </a:p>
      </dgm:t>
    </dgm:pt>
    <dgm:pt modelId="{FCA341A6-7714-41EF-959F-1B2E66FCABA7}" type="parTrans" cxnId="{9040F3CA-E703-4CB2-972F-735A5ECD3801}">
      <dgm:prSet/>
      <dgm:spPr/>
      <dgm:t>
        <a:bodyPr/>
        <a:lstStyle/>
        <a:p>
          <a:endParaRPr lang="en-US"/>
        </a:p>
      </dgm:t>
    </dgm:pt>
    <dgm:pt modelId="{5DF7C393-EE42-46CF-9203-87AD22136A6E}" type="sibTrans" cxnId="{9040F3CA-E703-4CB2-972F-735A5ECD3801}">
      <dgm:prSet/>
      <dgm:spPr/>
      <dgm:t>
        <a:bodyPr/>
        <a:lstStyle/>
        <a:p>
          <a:endParaRPr lang="en-US"/>
        </a:p>
      </dgm:t>
    </dgm:pt>
    <dgm:pt modelId="{AA111E8C-395B-4FDC-AB45-73544B6FBA15}">
      <dgm:prSet phldrT="[Text]" custT="1"/>
      <dgm:spPr/>
      <dgm:t>
        <a:bodyPr/>
        <a:lstStyle/>
        <a:p>
          <a:r>
            <a:rPr lang="en-US" sz="2800" smtClean="0"/>
            <a:t>Pillar Two </a:t>
          </a:r>
          <a:endParaRPr lang="en-US" sz="2800" dirty="0"/>
        </a:p>
      </dgm:t>
    </dgm:pt>
    <dgm:pt modelId="{D9C304FC-9541-401F-9ACC-80A86B07CCEF}" type="parTrans" cxnId="{76743D78-8C81-4B59-A988-F38F655E1522}">
      <dgm:prSet/>
      <dgm:spPr/>
      <dgm:t>
        <a:bodyPr/>
        <a:lstStyle/>
        <a:p>
          <a:endParaRPr lang="en-US"/>
        </a:p>
      </dgm:t>
    </dgm:pt>
    <dgm:pt modelId="{2F7C18FA-4BD3-4984-BE3E-1EB4C16401CF}" type="sibTrans" cxnId="{76743D78-8C81-4B59-A988-F38F655E1522}">
      <dgm:prSet/>
      <dgm:spPr/>
      <dgm:t>
        <a:bodyPr/>
        <a:lstStyle/>
        <a:p>
          <a:endParaRPr lang="en-US"/>
        </a:p>
      </dgm:t>
    </dgm:pt>
    <dgm:pt modelId="{CF15BE3E-5E13-4778-B0D1-2151CBA1B1C3}">
      <dgm:prSet phldrT="[Text]"/>
      <dgm:spPr/>
      <dgm:t>
        <a:bodyPr/>
        <a:lstStyle/>
        <a:p>
          <a:r>
            <a:rPr lang="en-US" dirty="0" smtClean="0"/>
            <a:t>GloBE rules for a new global minimum corporate tax rate at </a:t>
          </a:r>
          <a:r>
            <a:rPr lang="en-US" b="1" dirty="0" smtClean="0"/>
            <a:t>15% </a:t>
          </a:r>
          <a:r>
            <a:rPr lang="en-US" b="0" i="0" dirty="0" smtClean="0"/>
            <a:t>to apply to  </a:t>
          </a:r>
          <a:r>
            <a:rPr lang="en-US" b="0" dirty="0" smtClean="0"/>
            <a:t>all MNEs with annual revenue over </a:t>
          </a:r>
          <a:r>
            <a:rPr lang="en-US" b="1" dirty="0" smtClean="0"/>
            <a:t>750 million euros.</a:t>
          </a:r>
          <a:endParaRPr lang="en-US" b="1" dirty="0"/>
        </a:p>
      </dgm:t>
    </dgm:pt>
    <dgm:pt modelId="{8855B10A-1980-4CDA-B99E-9E20B371C2A9}" type="parTrans" cxnId="{F29656F6-AA69-4725-A21B-5C0573A03FE9}">
      <dgm:prSet/>
      <dgm:spPr/>
      <dgm:t>
        <a:bodyPr/>
        <a:lstStyle/>
        <a:p>
          <a:endParaRPr lang="en-US"/>
        </a:p>
      </dgm:t>
    </dgm:pt>
    <dgm:pt modelId="{633AB383-D834-44C9-8E14-C2C77D14D2C7}" type="sibTrans" cxnId="{F29656F6-AA69-4725-A21B-5C0573A03FE9}">
      <dgm:prSet/>
      <dgm:spPr/>
      <dgm:t>
        <a:bodyPr/>
        <a:lstStyle/>
        <a:p>
          <a:endParaRPr lang="en-US"/>
        </a:p>
      </dgm:t>
    </dgm:pt>
    <dgm:pt modelId="{A2BDD6C7-470F-4B57-84DC-AE12F56D8202}">
      <dgm:prSet phldrT="[Text]"/>
      <dgm:spPr/>
      <dgm:t>
        <a:bodyPr/>
        <a:lstStyle/>
        <a:p>
          <a:r>
            <a:rPr lang="en-US" dirty="0" smtClean="0"/>
            <a:t>Estimated to generate around </a:t>
          </a:r>
          <a:r>
            <a:rPr lang="en-US" b="1" dirty="0" smtClean="0"/>
            <a:t>USD 150 </a:t>
          </a:r>
          <a:r>
            <a:rPr lang="en-US" dirty="0" smtClean="0"/>
            <a:t>billion in additional global tax revenues annually.</a:t>
          </a:r>
          <a:endParaRPr lang="en-US" dirty="0"/>
        </a:p>
      </dgm:t>
    </dgm:pt>
    <dgm:pt modelId="{2EB580A4-E514-45D2-BBFF-7CA92E84DAB7}" type="parTrans" cxnId="{CE38181C-25CE-49B1-8660-B09A25BCF9A7}">
      <dgm:prSet/>
      <dgm:spPr/>
      <dgm:t>
        <a:bodyPr/>
        <a:lstStyle/>
        <a:p>
          <a:endParaRPr lang="en-US"/>
        </a:p>
      </dgm:t>
    </dgm:pt>
    <dgm:pt modelId="{DA89538E-F9FA-4EB7-8C8C-4B9B3BCFB1F9}" type="sibTrans" cxnId="{CE38181C-25CE-49B1-8660-B09A25BCF9A7}">
      <dgm:prSet/>
      <dgm:spPr/>
      <dgm:t>
        <a:bodyPr/>
        <a:lstStyle/>
        <a:p>
          <a:endParaRPr lang="en-US"/>
        </a:p>
      </dgm:t>
    </dgm:pt>
    <dgm:pt modelId="{674428DA-3009-4C97-B857-95DE4839DE81}">
      <dgm:prSet phldrT="[Text]"/>
      <dgm:spPr/>
      <dgm:t>
        <a:bodyPr/>
        <a:lstStyle/>
        <a:p>
          <a:r>
            <a:rPr lang="en-US" b="1" dirty="0" smtClean="0"/>
            <a:t>Tax certainty </a:t>
          </a:r>
          <a:r>
            <a:rPr lang="en-US" dirty="0" smtClean="0"/>
            <a:t>through mandatory and binding dispute resolutions</a:t>
          </a:r>
          <a:endParaRPr lang="en-US" dirty="0"/>
        </a:p>
      </dgm:t>
    </dgm:pt>
    <dgm:pt modelId="{AB2FA7B2-CED2-4599-9E78-D03FFB901733}" type="parTrans" cxnId="{1BAD1417-717C-4B9F-934E-EC029A0F5FB5}">
      <dgm:prSet/>
      <dgm:spPr/>
      <dgm:t>
        <a:bodyPr/>
        <a:lstStyle/>
        <a:p>
          <a:endParaRPr lang="en-US"/>
        </a:p>
      </dgm:t>
    </dgm:pt>
    <dgm:pt modelId="{9521C1A1-5161-46D4-AD2F-101D14CB17B3}" type="sibTrans" cxnId="{1BAD1417-717C-4B9F-934E-EC029A0F5FB5}">
      <dgm:prSet/>
      <dgm:spPr/>
      <dgm:t>
        <a:bodyPr/>
        <a:lstStyle/>
        <a:p>
          <a:endParaRPr lang="en-US"/>
        </a:p>
      </dgm:t>
    </dgm:pt>
    <dgm:pt modelId="{7E95F929-67D2-467F-8491-2F304F3ECDD8}">
      <dgm:prSet phldrT="[Text]"/>
      <dgm:spPr/>
      <dgm:t>
        <a:bodyPr/>
        <a:lstStyle/>
        <a:p>
          <a:r>
            <a:rPr lang="en-US" b="0" dirty="0" smtClean="0"/>
            <a:t>Removal/standstill of </a:t>
          </a:r>
          <a:r>
            <a:rPr lang="en-US" b="1" dirty="0" smtClean="0"/>
            <a:t>unilateral measures.</a:t>
          </a:r>
          <a:endParaRPr lang="en-US" b="1" dirty="0"/>
        </a:p>
      </dgm:t>
    </dgm:pt>
    <dgm:pt modelId="{F64EAA61-C2D9-48D3-ABF1-5A720DBFFA35}" type="parTrans" cxnId="{BD81EE47-EE71-47D0-81B3-1C0BA6CA6DBA}">
      <dgm:prSet/>
      <dgm:spPr/>
      <dgm:t>
        <a:bodyPr/>
        <a:lstStyle/>
        <a:p>
          <a:endParaRPr lang="en-US"/>
        </a:p>
      </dgm:t>
    </dgm:pt>
    <dgm:pt modelId="{2040BA24-D637-4064-97E1-01E7D325906F}" type="sibTrans" cxnId="{BD81EE47-EE71-47D0-81B3-1C0BA6CA6DBA}">
      <dgm:prSet/>
      <dgm:spPr/>
      <dgm:t>
        <a:bodyPr/>
        <a:lstStyle/>
        <a:p>
          <a:endParaRPr lang="en-US"/>
        </a:p>
      </dgm:t>
    </dgm:pt>
    <dgm:pt modelId="{7F1BC62C-E428-4273-9D3E-8E7FE419644F}">
      <dgm:prSet phldrT="[Text]"/>
      <dgm:spPr/>
      <dgm:t>
        <a:bodyPr/>
        <a:lstStyle/>
        <a:p>
          <a:r>
            <a:rPr lang="en-US" dirty="0" smtClean="0"/>
            <a:t>Simplified/streamlined approach to the application of the </a:t>
          </a:r>
          <a:r>
            <a:rPr lang="en-US" b="1" dirty="0" smtClean="0"/>
            <a:t>arm’s length principle.</a:t>
          </a:r>
          <a:endParaRPr lang="en-US" dirty="0"/>
        </a:p>
      </dgm:t>
    </dgm:pt>
    <dgm:pt modelId="{FD31AB96-4BCA-466F-BF26-81AED6D26A0C}" type="parTrans" cxnId="{2B670C48-BEC1-40DF-80BE-B1F0537922CA}">
      <dgm:prSet/>
      <dgm:spPr/>
      <dgm:t>
        <a:bodyPr/>
        <a:lstStyle/>
        <a:p>
          <a:endParaRPr lang="en-US"/>
        </a:p>
      </dgm:t>
    </dgm:pt>
    <dgm:pt modelId="{65C28D08-9339-41FD-BFC4-70E7903F2E57}" type="sibTrans" cxnId="{2B670C48-BEC1-40DF-80BE-B1F0537922CA}">
      <dgm:prSet/>
      <dgm:spPr/>
      <dgm:t>
        <a:bodyPr/>
        <a:lstStyle/>
        <a:p>
          <a:endParaRPr lang="en-US"/>
        </a:p>
      </dgm:t>
    </dgm:pt>
    <dgm:pt modelId="{98E23BEA-CDA3-4CA1-9064-AC7F665B2A89}">
      <dgm:prSet phldrT="[Text]"/>
      <dgm:spPr/>
      <dgm:t>
        <a:bodyPr/>
        <a:lstStyle/>
        <a:p>
          <a:r>
            <a:rPr lang="en-US" b="0" dirty="0" smtClean="0"/>
            <a:t>New </a:t>
          </a:r>
          <a:r>
            <a:rPr lang="en-US" b="1" dirty="0" smtClean="0"/>
            <a:t>Subject to Tax rule </a:t>
          </a:r>
          <a:r>
            <a:rPr lang="en-US" b="0" dirty="0" smtClean="0"/>
            <a:t>(STTR) for certain jurisdictions.</a:t>
          </a:r>
          <a:endParaRPr lang="en-US" b="1" dirty="0"/>
        </a:p>
      </dgm:t>
    </dgm:pt>
    <dgm:pt modelId="{D6D95A74-F40C-4F6E-B691-D6F4E770361A}" type="parTrans" cxnId="{30008313-41AF-4FDA-BC6D-DC67581330D9}">
      <dgm:prSet/>
      <dgm:spPr/>
      <dgm:t>
        <a:bodyPr/>
        <a:lstStyle/>
        <a:p>
          <a:endParaRPr lang="en-US"/>
        </a:p>
      </dgm:t>
    </dgm:pt>
    <dgm:pt modelId="{49894A62-C2FE-431C-9699-6EF1E9991961}" type="sibTrans" cxnId="{30008313-41AF-4FDA-BC6D-DC67581330D9}">
      <dgm:prSet/>
      <dgm:spPr/>
      <dgm:t>
        <a:bodyPr/>
        <a:lstStyle/>
        <a:p>
          <a:endParaRPr lang="en-US"/>
        </a:p>
      </dgm:t>
    </dgm:pt>
    <dgm:pt modelId="{E6367162-911C-4903-8B84-304C0180DB0A}">
      <dgm:prSet phldrT="[Text]"/>
      <dgm:spPr/>
      <dgm:t>
        <a:bodyPr/>
        <a:lstStyle/>
        <a:p>
          <a:endParaRPr lang="en-US" dirty="0"/>
        </a:p>
      </dgm:t>
    </dgm:pt>
    <dgm:pt modelId="{30D8E47D-2022-484A-ACF3-986E63F0A6C0}" type="parTrans" cxnId="{6DB8D16C-43A6-4D03-B9A1-7568AA494DD6}">
      <dgm:prSet/>
      <dgm:spPr/>
      <dgm:t>
        <a:bodyPr/>
        <a:lstStyle/>
        <a:p>
          <a:endParaRPr lang="en-US"/>
        </a:p>
      </dgm:t>
    </dgm:pt>
    <dgm:pt modelId="{A39299A4-7AFE-43F6-B0BB-301516768CBD}" type="sibTrans" cxnId="{6DB8D16C-43A6-4D03-B9A1-7568AA494DD6}">
      <dgm:prSet/>
      <dgm:spPr/>
      <dgm:t>
        <a:bodyPr/>
        <a:lstStyle/>
        <a:p>
          <a:endParaRPr lang="en-US"/>
        </a:p>
      </dgm:t>
    </dgm:pt>
    <dgm:pt modelId="{3FF17CAF-7E06-4C1E-A541-FBF8BE76194A}" type="pres">
      <dgm:prSet presAssocID="{FFD36B87-E811-4C29-9523-71A54D3499E2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CF290A4-D3A5-4394-80D2-99D592A5A33C}" type="pres">
      <dgm:prSet presAssocID="{0EE3F5ED-B408-49A1-A014-E37FFDE91803}" presName="composite" presStyleCnt="0"/>
      <dgm:spPr/>
      <dgm:t>
        <a:bodyPr/>
        <a:lstStyle/>
        <a:p>
          <a:endParaRPr lang="en-US"/>
        </a:p>
      </dgm:t>
    </dgm:pt>
    <dgm:pt modelId="{A934629E-454B-4C06-9E27-CDD2C6C45554}" type="pres">
      <dgm:prSet presAssocID="{0EE3F5ED-B408-49A1-A014-E37FFDE91803}" presName="parTx" presStyleLbl="align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5BBC90D-2240-4609-BE8C-7C350064F4A6}" type="pres">
      <dgm:prSet presAssocID="{0EE3F5ED-B408-49A1-A014-E37FFDE91803}" presName="desTx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947BC9B-52AF-4663-AB01-EB699968FA94}" type="pres">
      <dgm:prSet presAssocID="{AB20BFA6-5D2B-483E-AB93-C840648E74E7}" presName="space" presStyleCnt="0"/>
      <dgm:spPr/>
      <dgm:t>
        <a:bodyPr/>
        <a:lstStyle/>
        <a:p>
          <a:endParaRPr lang="en-US"/>
        </a:p>
      </dgm:t>
    </dgm:pt>
    <dgm:pt modelId="{644290A5-3612-4954-87D4-9CE71DFA6ACE}" type="pres">
      <dgm:prSet presAssocID="{AA111E8C-395B-4FDC-AB45-73544B6FBA15}" presName="composite" presStyleCnt="0"/>
      <dgm:spPr/>
      <dgm:t>
        <a:bodyPr/>
        <a:lstStyle/>
        <a:p>
          <a:endParaRPr lang="en-US"/>
        </a:p>
      </dgm:t>
    </dgm:pt>
    <dgm:pt modelId="{CB300F20-FFCD-42D2-9669-E6581C3AAF4B}" type="pres">
      <dgm:prSet presAssocID="{AA111E8C-395B-4FDC-AB45-73544B6FBA15}" presName="parTx" presStyleLbl="alignNode1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B1E155A-1630-4E0A-A726-1A4467B30F0C}" type="pres">
      <dgm:prSet presAssocID="{AA111E8C-395B-4FDC-AB45-73544B6FBA15}" presName="desTx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484212B-0D6C-422D-9E13-D365FF456940}" type="presOf" srcId="{7E95F929-67D2-467F-8491-2F304F3ECDD8}" destId="{65BBC90D-2240-4609-BE8C-7C350064F4A6}" srcOrd="0" destOrd="2" presId="urn:microsoft.com/office/officeart/2005/8/layout/hList1"/>
    <dgm:cxn modelId="{CAD80F8B-5977-4475-A1EA-5D5CEC4DF087}" type="presOf" srcId="{7F1BC62C-E428-4273-9D3E-8E7FE419644F}" destId="{65BBC90D-2240-4609-BE8C-7C350064F4A6}" srcOrd="0" destOrd="3" presId="urn:microsoft.com/office/officeart/2005/8/layout/hList1"/>
    <dgm:cxn modelId="{CFCCC653-4186-4D37-9E56-E7DC76AE0FBF}" type="presOf" srcId="{E6367162-911C-4903-8B84-304C0180DB0A}" destId="{5B1E155A-1630-4E0A-A726-1A4467B30F0C}" srcOrd="0" destOrd="3" presId="urn:microsoft.com/office/officeart/2005/8/layout/hList1"/>
    <dgm:cxn modelId="{AEB164F8-BDE0-4323-9085-D690FA646FB8}" type="presOf" srcId="{FFD36B87-E811-4C29-9523-71A54D3499E2}" destId="{3FF17CAF-7E06-4C1E-A541-FBF8BE76194A}" srcOrd="0" destOrd="0" presId="urn:microsoft.com/office/officeart/2005/8/layout/hList1"/>
    <dgm:cxn modelId="{65D3A258-B5EC-468F-BA77-6F57F62242FB}" srcId="{FFD36B87-E811-4C29-9523-71A54D3499E2}" destId="{0EE3F5ED-B408-49A1-A014-E37FFDE91803}" srcOrd="0" destOrd="0" parTransId="{03EBAB93-28FE-4020-9E11-B251FA6C4B61}" sibTransId="{AB20BFA6-5D2B-483E-AB93-C840648E74E7}"/>
    <dgm:cxn modelId="{CE38181C-25CE-49B1-8660-B09A25BCF9A7}" srcId="{AA111E8C-395B-4FDC-AB45-73544B6FBA15}" destId="{A2BDD6C7-470F-4B57-84DC-AE12F56D8202}" srcOrd="2" destOrd="0" parTransId="{2EB580A4-E514-45D2-BBFF-7CA92E84DAB7}" sibTransId="{DA89538E-F9FA-4EB7-8C8C-4B9B3BCFB1F9}"/>
    <dgm:cxn modelId="{BD81EE47-EE71-47D0-81B3-1C0BA6CA6DBA}" srcId="{0EE3F5ED-B408-49A1-A014-E37FFDE91803}" destId="{7E95F929-67D2-467F-8491-2F304F3ECDD8}" srcOrd="2" destOrd="0" parTransId="{F64EAA61-C2D9-48D3-ABF1-5A720DBFFA35}" sibTransId="{2040BA24-D637-4064-97E1-01E7D325906F}"/>
    <dgm:cxn modelId="{ACDEB78D-3511-4803-8C9E-FB9D38B11AFD}" type="presOf" srcId="{A2BDD6C7-470F-4B57-84DC-AE12F56D8202}" destId="{5B1E155A-1630-4E0A-A726-1A4467B30F0C}" srcOrd="0" destOrd="2" presId="urn:microsoft.com/office/officeart/2005/8/layout/hList1"/>
    <dgm:cxn modelId="{30008313-41AF-4FDA-BC6D-DC67581330D9}" srcId="{AA111E8C-395B-4FDC-AB45-73544B6FBA15}" destId="{98E23BEA-CDA3-4CA1-9064-AC7F665B2A89}" srcOrd="1" destOrd="0" parTransId="{D6D95A74-F40C-4F6E-B691-D6F4E770361A}" sibTransId="{49894A62-C2FE-431C-9699-6EF1E9991961}"/>
    <dgm:cxn modelId="{A4E9326F-D698-4837-B1F3-BEF8F2E61AFB}" type="presOf" srcId="{AA111E8C-395B-4FDC-AB45-73544B6FBA15}" destId="{CB300F20-FFCD-42D2-9669-E6581C3AAF4B}" srcOrd="0" destOrd="0" presId="urn:microsoft.com/office/officeart/2005/8/layout/hList1"/>
    <dgm:cxn modelId="{9040F3CA-E703-4CB2-972F-735A5ECD3801}" srcId="{0EE3F5ED-B408-49A1-A014-E37FFDE91803}" destId="{E47FA3CF-AE21-431A-81ED-0751BB7D8FBC}" srcOrd="0" destOrd="0" parTransId="{FCA341A6-7714-41EF-959F-1B2E66FCABA7}" sibTransId="{5DF7C393-EE42-46CF-9203-87AD22136A6E}"/>
    <dgm:cxn modelId="{6DB8D16C-43A6-4D03-B9A1-7568AA494DD6}" srcId="{AA111E8C-395B-4FDC-AB45-73544B6FBA15}" destId="{E6367162-911C-4903-8B84-304C0180DB0A}" srcOrd="3" destOrd="0" parTransId="{30D8E47D-2022-484A-ACF3-986E63F0A6C0}" sibTransId="{A39299A4-7AFE-43F6-B0BB-301516768CBD}"/>
    <dgm:cxn modelId="{646EBC77-4443-47C3-83AE-711EE96E6AA8}" type="presOf" srcId="{0EE3F5ED-B408-49A1-A014-E37FFDE91803}" destId="{A934629E-454B-4C06-9E27-CDD2C6C45554}" srcOrd="0" destOrd="0" presId="urn:microsoft.com/office/officeart/2005/8/layout/hList1"/>
    <dgm:cxn modelId="{F29656F6-AA69-4725-A21B-5C0573A03FE9}" srcId="{AA111E8C-395B-4FDC-AB45-73544B6FBA15}" destId="{CF15BE3E-5E13-4778-B0D1-2151CBA1B1C3}" srcOrd="0" destOrd="0" parTransId="{8855B10A-1980-4CDA-B99E-9E20B371C2A9}" sibTransId="{633AB383-D834-44C9-8E14-C2C77D14D2C7}"/>
    <dgm:cxn modelId="{1BAD1417-717C-4B9F-934E-EC029A0F5FB5}" srcId="{0EE3F5ED-B408-49A1-A014-E37FFDE91803}" destId="{674428DA-3009-4C97-B857-95DE4839DE81}" srcOrd="1" destOrd="0" parTransId="{AB2FA7B2-CED2-4599-9E78-D03FFB901733}" sibTransId="{9521C1A1-5161-46D4-AD2F-101D14CB17B3}"/>
    <dgm:cxn modelId="{2B670C48-BEC1-40DF-80BE-B1F0537922CA}" srcId="{0EE3F5ED-B408-49A1-A014-E37FFDE91803}" destId="{7F1BC62C-E428-4273-9D3E-8E7FE419644F}" srcOrd="3" destOrd="0" parTransId="{FD31AB96-4BCA-466F-BF26-81AED6D26A0C}" sibTransId="{65C28D08-9339-41FD-BFC4-70E7903F2E57}"/>
    <dgm:cxn modelId="{1DCE57AC-DB8F-43A2-942C-9BEE8C4DAE6A}" type="presOf" srcId="{E47FA3CF-AE21-431A-81ED-0751BB7D8FBC}" destId="{65BBC90D-2240-4609-BE8C-7C350064F4A6}" srcOrd="0" destOrd="0" presId="urn:microsoft.com/office/officeart/2005/8/layout/hList1"/>
    <dgm:cxn modelId="{76743D78-8C81-4B59-A988-F38F655E1522}" srcId="{FFD36B87-E811-4C29-9523-71A54D3499E2}" destId="{AA111E8C-395B-4FDC-AB45-73544B6FBA15}" srcOrd="1" destOrd="0" parTransId="{D9C304FC-9541-401F-9ACC-80A86B07CCEF}" sibTransId="{2F7C18FA-4BD3-4984-BE3E-1EB4C16401CF}"/>
    <dgm:cxn modelId="{10EDAA46-74C1-4060-BF80-64E17BAFF444}" type="presOf" srcId="{98E23BEA-CDA3-4CA1-9064-AC7F665B2A89}" destId="{5B1E155A-1630-4E0A-A726-1A4467B30F0C}" srcOrd="0" destOrd="1" presId="urn:microsoft.com/office/officeart/2005/8/layout/hList1"/>
    <dgm:cxn modelId="{66CF9FD5-43AD-4C7B-B860-BB16314DEDB8}" type="presOf" srcId="{CF15BE3E-5E13-4778-B0D1-2151CBA1B1C3}" destId="{5B1E155A-1630-4E0A-A726-1A4467B30F0C}" srcOrd="0" destOrd="0" presId="urn:microsoft.com/office/officeart/2005/8/layout/hList1"/>
    <dgm:cxn modelId="{C10ED6BF-17FF-4973-8EBA-289570F546A0}" type="presOf" srcId="{674428DA-3009-4C97-B857-95DE4839DE81}" destId="{65BBC90D-2240-4609-BE8C-7C350064F4A6}" srcOrd="0" destOrd="1" presId="urn:microsoft.com/office/officeart/2005/8/layout/hList1"/>
    <dgm:cxn modelId="{420CE1C3-91E1-4B17-AA9D-70E6E79FB893}" type="presParOf" srcId="{3FF17CAF-7E06-4C1E-A541-FBF8BE76194A}" destId="{1CF290A4-D3A5-4394-80D2-99D592A5A33C}" srcOrd="0" destOrd="0" presId="urn:microsoft.com/office/officeart/2005/8/layout/hList1"/>
    <dgm:cxn modelId="{D9B049FF-FA82-47B4-B004-DE36E792A090}" type="presParOf" srcId="{1CF290A4-D3A5-4394-80D2-99D592A5A33C}" destId="{A934629E-454B-4C06-9E27-CDD2C6C45554}" srcOrd="0" destOrd="0" presId="urn:microsoft.com/office/officeart/2005/8/layout/hList1"/>
    <dgm:cxn modelId="{CB5446E0-A79B-4903-AD46-AAB2ADA70B73}" type="presParOf" srcId="{1CF290A4-D3A5-4394-80D2-99D592A5A33C}" destId="{65BBC90D-2240-4609-BE8C-7C350064F4A6}" srcOrd="1" destOrd="0" presId="urn:microsoft.com/office/officeart/2005/8/layout/hList1"/>
    <dgm:cxn modelId="{1CEC79A0-7786-4A20-A6B5-D157FC6CFA09}" type="presParOf" srcId="{3FF17CAF-7E06-4C1E-A541-FBF8BE76194A}" destId="{A947BC9B-52AF-4663-AB01-EB699968FA94}" srcOrd="1" destOrd="0" presId="urn:microsoft.com/office/officeart/2005/8/layout/hList1"/>
    <dgm:cxn modelId="{B4DA6073-4483-4A65-A3C9-006EDF3A0DC2}" type="presParOf" srcId="{3FF17CAF-7E06-4C1E-A541-FBF8BE76194A}" destId="{644290A5-3612-4954-87D4-9CE71DFA6ACE}" srcOrd="2" destOrd="0" presId="urn:microsoft.com/office/officeart/2005/8/layout/hList1"/>
    <dgm:cxn modelId="{F69EC054-4376-4B02-95F8-70D590604D7E}" type="presParOf" srcId="{644290A5-3612-4954-87D4-9CE71DFA6ACE}" destId="{CB300F20-FFCD-42D2-9669-E6581C3AAF4B}" srcOrd="0" destOrd="0" presId="urn:microsoft.com/office/officeart/2005/8/layout/hList1"/>
    <dgm:cxn modelId="{3FA5645C-E42F-4A48-BCF1-8B610C01391B}" type="presParOf" srcId="{644290A5-3612-4954-87D4-9CE71DFA6ACE}" destId="{5B1E155A-1630-4E0A-A726-1A4467B30F0C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1797CB0-CF42-4346-B38C-A4B2D0BC99BB}" type="doc">
      <dgm:prSet loTypeId="urn:microsoft.com/office/officeart/2005/8/layout/vList2" loCatId="list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DE9CDC54-8890-464E-AEE9-21A31116C36E}">
      <dgm:prSet/>
      <dgm:spPr/>
      <dgm:t>
        <a:bodyPr/>
        <a:lstStyle/>
        <a:p>
          <a:pPr rtl="0"/>
          <a:r>
            <a:rPr lang="en-GB" dirty="0" smtClean="0"/>
            <a:t>Where does it come from? </a:t>
          </a:r>
          <a:endParaRPr lang="en-GB" dirty="0"/>
        </a:p>
      </dgm:t>
    </dgm:pt>
    <dgm:pt modelId="{7E65E2AC-E898-4506-86BE-F51BC4E8EF93}" type="parTrans" cxnId="{25E6A63B-54DA-4B13-9DB0-CF3057C51935}">
      <dgm:prSet/>
      <dgm:spPr/>
      <dgm:t>
        <a:bodyPr/>
        <a:lstStyle/>
        <a:p>
          <a:endParaRPr lang="en-US"/>
        </a:p>
      </dgm:t>
    </dgm:pt>
    <dgm:pt modelId="{82E43632-4504-42B3-AA25-9D4720673396}" type="sibTrans" cxnId="{25E6A63B-54DA-4B13-9DB0-CF3057C51935}">
      <dgm:prSet/>
      <dgm:spPr/>
      <dgm:t>
        <a:bodyPr/>
        <a:lstStyle/>
        <a:p>
          <a:endParaRPr lang="en-US"/>
        </a:p>
      </dgm:t>
    </dgm:pt>
    <dgm:pt modelId="{B50E9B03-D731-4FFE-B471-3B14296F1B00}">
      <dgm:prSet/>
      <dgm:spPr/>
      <dgm:t>
        <a:bodyPr/>
        <a:lstStyle/>
        <a:p>
          <a:pPr rtl="0"/>
          <a:r>
            <a:rPr lang="en-GB" smtClean="0"/>
            <a:t>How is it designed? </a:t>
          </a:r>
          <a:endParaRPr lang="en-GB"/>
        </a:p>
      </dgm:t>
    </dgm:pt>
    <dgm:pt modelId="{BFFAA012-77FB-4FC5-B1D9-83D5DB5FF1AC}" type="parTrans" cxnId="{4716B06B-C250-47E4-BA3E-A43D28E29D14}">
      <dgm:prSet/>
      <dgm:spPr/>
      <dgm:t>
        <a:bodyPr/>
        <a:lstStyle/>
        <a:p>
          <a:endParaRPr lang="en-US"/>
        </a:p>
      </dgm:t>
    </dgm:pt>
    <dgm:pt modelId="{F766EAF6-0C42-4F02-A0A0-12EAB348FF43}" type="sibTrans" cxnId="{4716B06B-C250-47E4-BA3E-A43D28E29D14}">
      <dgm:prSet/>
      <dgm:spPr/>
      <dgm:t>
        <a:bodyPr/>
        <a:lstStyle/>
        <a:p>
          <a:endParaRPr lang="en-US"/>
        </a:p>
      </dgm:t>
    </dgm:pt>
    <dgm:pt modelId="{237E7FB9-C73A-48CE-B3CF-CED4932D67EA}">
      <dgm:prSet/>
      <dgm:spPr/>
      <dgm:t>
        <a:bodyPr/>
        <a:lstStyle/>
        <a:p>
          <a:pPr rtl="0"/>
          <a:r>
            <a:rPr lang="en-GB" smtClean="0"/>
            <a:t>What’s next? </a:t>
          </a:r>
          <a:endParaRPr lang="en-GB"/>
        </a:p>
      </dgm:t>
    </dgm:pt>
    <dgm:pt modelId="{B8BDCE47-70F8-4852-9A04-7D885961D0CC}" type="parTrans" cxnId="{3A0DF74F-8F4B-4AFF-8BDB-B33F9DD4DC16}">
      <dgm:prSet/>
      <dgm:spPr/>
      <dgm:t>
        <a:bodyPr/>
        <a:lstStyle/>
        <a:p>
          <a:endParaRPr lang="en-US"/>
        </a:p>
      </dgm:t>
    </dgm:pt>
    <dgm:pt modelId="{B79EE5DA-5B86-4294-BC8F-CDAB44CEA379}" type="sibTrans" cxnId="{3A0DF74F-8F4B-4AFF-8BDB-B33F9DD4DC16}">
      <dgm:prSet/>
      <dgm:spPr/>
      <dgm:t>
        <a:bodyPr/>
        <a:lstStyle/>
        <a:p>
          <a:endParaRPr lang="en-US"/>
        </a:p>
      </dgm:t>
    </dgm:pt>
    <dgm:pt modelId="{373B2E7A-0C60-4DBB-A532-6F8DC7B7004D}" type="pres">
      <dgm:prSet presAssocID="{51797CB0-CF42-4346-B38C-A4B2D0BC99BB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0C8BA2B7-B455-4034-996D-C604A0C4C2C2}" type="pres">
      <dgm:prSet presAssocID="{DE9CDC54-8890-464E-AEE9-21A31116C36E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2AD458E-6E70-48B5-A454-D153615F10CD}" type="pres">
      <dgm:prSet presAssocID="{82E43632-4504-42B3-AA25-9D4720673396}" presName="spacer" presStyleCnt="0"/>
      <dgm:spPr/>
    </dgm:pt>
    <dgm:pt modelId="{8AF85D8D-20A8-4F7F-A402-9031228BD41E}" type="pres">
      <dgm:prSet presAssocID="{B50E9B03-D731-4FFE-B471-3B14296F1B00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E5CC65A-F0DF-447A-851E-E7F707498F51}" type="pres">
      <dgm:prSet presAssocID="{F766EAF6-0C42-4F02-A0A0-12EAB348FF43}" presName="spacer" presStyleCnt="0"/>
      <dgm:spPr/>
    </dgm:pt>
    <dgm:pt modelId="{8BEAFAAA-8EC1-4855-9490-7B34C099E57D}" type="pres">
      <dgm:prSet presAssocID="{237E7FB9-C73A-48CE-B3CF-CED4932D67EA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BCD27BC-4116-4A37-A8B3-9694A6D0BAE1}" type="presOf" srcId="{B50E9B03-D731-4FFE-B471-3B14296F1B00}" destId="{8AF85D8D-20A8-4F7F-A402-9031228BD41E}" srcOrd="0" destOrd="0" presId="urn:microsoft.com/office/officeart/2005/8/layout/vList2"/>
    <dgm:cxn modelId="{25E6A63B-54DA-4B13-9DB0-CF3057C51935}" srcId="{51797CB0-CF42-4346-B38C-A4B2D0BC99BB}" destId="{DE9CDC54-8890-464E-AEE9-21A31116C36E}" srcOrd="0" destOrd="0" parTransId="{7E65E2AC-E898-4506-86BE-F51BC4E8EF93}" sibTransId="{82E43632-4504-42B3-AA25-9D4720673396}"/>
    <dgm:cxn modelId="{4716B06B-C250-47E4-BA3E-A43D28E29D14}" srcId="{51797CB0-CF42-4346-B38C-A4B2D0BC99BB}" destId="{B50E9B03-D731-4FFE-B471-3B14296F1B00}" srcOrd="1" destOrd="0" parTransId="{BFFAA012-77FB-4FC5-B1D9-83D5DB5FF1AC}" sibTransId="{F766EAF6-0C42-4F02-A0A0-12EAB348FF43}"/>
    <dgm:cxn modelId="{3A0DF74F-8F4B-4AFF-8BDB-B33F9DD4DC16}" srcId="{51797CB0-CF42-4346-B38C-A4B2D0BC99BB}" destId="{237E7FB9-C73A-48CE-B3CF-CED4932D67EA}" srcOrd="2" destOrd="0" parTransId="{B8BDCE47-70F8-4852-9A04-7D885961D0CC}" sibTransId="{B79EE5DA-5B86-4294-BC8F-CDAB44CEA379}"/>
    <dgm:cxn modelId="{B9B737F9-5E46-40E1-BA44-ADEBF9C72BD7}" type="presOf" srcId="{DE9CDC54-8890-464E-AEE9-21A31116C36E}" destId="{0C8BA2B7-B455-4034-996D-C604A0C4C2C2}" srcOrd="0" destOrd="0" presId="urn:microsoft.com/office/officeart/2005/8/layout/vList2"/>
    <dgm:cxn modelId="{D0AD4E61-D09A-4976-86FD-DAE7ECD5CF6B}" type="presOf" srcId="{51797CB0-CF42-4346-B38C-A4B2D0BC99BB}" destId="{373B2E7A-0C60-4DBB-A532-6F8DC7B7004D}" srcOrd="0" destOrd="0" presId="urn:microsoft.com/office/officeart/2005/8/layout/vList2"/>
    <dgm:cxn modelId="{B2E97A73-C695-4A7C-BF22-5F36A23E8B64}" type="presOf" srcId="{237E7FB9-C73A-48CE-B3CF-CED4932D67EA}" destId="{8BEAFAAA-8EC1-4855-9490-7B34C099E57D}" srcOrd="0" destOrd="0" presId="urn:microsoft.com/office/officeart/2005/8/layout/vList2"/>
    <dgm:cxn modelId="{3EC6910A-2D3C-49D9-8E34-1140F34F100F}" type="presParOf" srcId="{373B2E7A-0C60-4DBB-A532-6F8DC7B7004D}" destId="{0C8BA2B7-B455-4034-996D-C604A0C4C2C2}" srcOrd="0" destOrd="0" presId="urn:microsoft.com/office/officeart/2005/8/layout/vList2"/>
    <dgm:cxn modelId="{EA405312-409D-4EF8-B3EB-60355C451E25}" type="presParOf" srcId="{373B2E7A-0C60-4DBB-A532-6F8DC7B7004D}" destId="{92AD458E-6E70-48B5-A454-D153615F10CD}" srcOrd="1" destOrd="0" presId="urn:microsoft.com/office/officeart/2005/8/layout/vList2"/>
    <dgm:cxn modelId="{22F3FC80-C245-4470-9BCC-A7401D6C9579}" type="presParOf" srcId="{373B2E7A-0C60-4DBB-A532-6F8DC7B7004D}" destId="{8AF85D8D-20A8-4F7F-A402-9031228BD41E}" srcOrd="2" destOrd="0" presId="urn:microsoft.com/office/officeart/2005/8/layout/vList2"/>
    <dgm:cxn modelId="{B93C22A0-561B-44AE-87DD-C7A8E52F9282}" type="presParOf" srcId="{373B2E7A-0C60-4DBB-A532-6F8DC7B7004D}" destId="{DE5CC65A-F0DF-447A-851E-E7F707498F51}" srcOrd="3" destOrd="0" presId="urn:microsoft.com/office/officeart/2005/8/layout/vList2"/>
    <dgm:cxn modelId="{2E176064-F57C-4743-8DBE-5348A63C441E}" type="presParOf" srcId="{373B2E7A-0C60-4DBB-A532-6F8DC7B7004D}" destId="{8BEAFAAA-8EC1-4855-9490-7B34C099E57D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934629E-454B-4C06-9E27-CDD2C6C45554}">
      <dsp:nvSpPr>
        <dsp:cNvPr id="0" name=""/>
        <dsp:cNvSpPr/>
      </dsp:nvSpPr>
      <dsp:spPr>
        <a:xfrm>
          <a:off x="53" y="115940"/>
          <a:ext cx="5120749" cy="604800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13792" rIns="199136" bIns="113792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Pillar One</a:t>
          </a:r>
          <a:endParaRPr lang="en-US" sz="2800" kern="1200" dirty="0"/>
        </a:p>
      </dsp:txBody>
      <dsp:txXfrm>
        <a:off x="53" y="115940"/>
        <a:ext cx="5120749" cy="604800"/>
      </dsp:txXfrm>
    </dsp:sp>
    <dsp:sp modelId="{65BBC90D-2240-4609-BE8C-7C350064F4A6}">
      <dsp:nvSpPr>
        <dsp:cNvPr id="0" name=""/>
        <dsp:cNvSpPr/>
      </dsp:nvSpPr>
      <dsp:spPr>
        <a:xfrm>
          <a:off x="53" y="720740"/>
          <a:ext cx="5120749" cy="3689280"/>
        </a:xfrm>
        <a:prstGeom prst="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2014" tIns="112014" rIns="149352" bIns="168021" numCol="1" spcCol="1270" anchor="t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100" kern="1200" dirty="0" smtClean="0"/>
            <a:t>Taxing rights on </a:t>
          </a:r>
          <a:r>
            <a:rPr lang="en-US" sz="2100" b="0" kern="1200" dirty="0" smtClean="0"/>
            <a:t>25% of the residual profit </a:t>
          </a:r>
          <a:r>
            <a:rPr lang="en-US" sz="2100" kern="1200" dirty="0" smtClean="0"/>
            <a:t>of the largest and most profitable MNEs to b</a:t>
          </a:r>
          <a:r>
            <a:rPr lang="en-US" sz="2100" b="0" kern="1200" dirty="0" smtClean="0"/>
            <a:t>e re-allocated </a:t>
          </a:r>
          <a:r>
            <a:rPr lang="en-US" sz="2100" kern="1200" dirty="0" smtClean="0"/>
            <a:t>to market jurisdictions (over USD 125 billion of profit to be reallocated).</a:t>
          </a:r>
          <a:endParaRPr lang="en-US" sz="2100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100" b="1" kern="1200" dirty="0" smtClean="0"/>
            <a:t>Tax certainty </a:t>
          </a:r>
          <a:r>
            <a:rPr lang="en-US" sz="2100" kern="1200" dirty="0" smtClean="0"/>
            <a:t>through mandatory and binding dispute resolutions</a:t>
          </a:r>
          <a:endParaRPr lang="en-US" sz="2100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100" b="0" kern="1200" dirty="0" smtClean="0"/>
            <a:t>Removal/standstill of </a:t>
          </a:r>
          <a:r>
            <a:rPr lang="en-US" sz="2100" b="1" kern="1200" dirty="0" smtClean="0"/>
            <a:t>unilateral measures.</a:t>
          </a:r>
          <a:endParaRPr lang="en-US" sz="2100" b="1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100" kern="1200" dirty="0" smtClean="0"/>
            <a:t>Simplified/streamlined approach to the application of the </a:t>
          </a:r>
          <a:r>
            <a:rPr lang="en-US" sz="2100" b="1" kern="1200" dirty="0" smtClean="0"/>
            <a:t>arm’s length principle.</a:t>
          </a:r>
          <a:endParaRPr lang="en-US" sz="2100" kern="1200" dirty="0"/>
        </a:p>
      </dsp:txBody>
      <dsp:txXfrm>
        <a:off x="53" y="720740"/>
        <a:ext cx="5120749" cy="3689280"/>
      </dsp:txXfrm>
    </dsp:sp>
    <dsp:sp modelId="{CB300F20-FFCD-42D2-9669-E6581C3AAF4B}">
      <dsp:nvSpPr>
        <dsp:cNvPr id="0" name=""/>
        <dsp:cNvSpPr/>
      </dsp:nvSpPr>
      <dsp:spPr>
        <a:xfrm>
          <a:off x="5837708" y="115940"/>
          <a:ext cx="5120749" cy="604800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13792" rIns="199136" bIns="113792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smtClean="0"/>
            <a:t>Pillar Two </a:t>
          </a:r>
          <a:endParaRPr lang="en-US" sz="2800" kern="1200" dirty="0"/>
        </a:p>
      </dsp:txBody>
      <dsp:txXfrm>
        <a:off x="5837708" y="115940"/>
        <a:ext cx="5120749" cy="604800"/>
      </dsp:txXfrm>
    </dsp:sp>
    <dsp:sp modelId="{5B1E155A-1630-4E0A-A726-1A4467B30F0C}">
      <dsp:nvSpPr>
        <dsp:cNvPr id="0" name=""/>
        <dsp:cNvSpPr/>
      </dsp:nvSpPr>
      <dsp:spPr>
        <a:xfrm>
          <a:off x="5837708" y="720740"/>
          <a:ext cx="5120749" cy="3689280"/>
        </a:xfrm>
        <a:prstGeom prst="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2014" tIns="112014" rIns="149352" bIns="168021" numCol="1" spcCol="1270" anchor="t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100" kern="1200" dirty="0" smtClean="0"/>
            <a:t>GloBE rules for a new global minimum corporate tax rate at </a:t>
          </a:r>
          <a:r>
            <a:rPr lang="en-US" sz="2100" b="1" kern="1200" dirty="0" smtClean="0"/>
            <a:t>15% </a:t>
          </a:r>
          <a:r>
            <a:rPr lang="en-US" sz="2100" b="0" i="0" kern="1200" dirty="0" smtClean="0"/>
            <a:t>to apply to  </a:t>
          </a:r>
          <a:r>
            <a:rPr lang="en-US" sz="2100" b="0" kern="1200" dirty="0" smtClean="0"/>
            <a:t>all MNEs with annual revenue over </a:t>
          </a:r>
          <a:r>
            <a:rPr lang="en-US" sz="2100" b="1" kern="1200" dirty="0" smtClean="0"/>
            <a:t>750 million euros.</a:t>
          </a:r>
          <a:endParaRPr lang="en-US" sz="2100" b="1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100" b="0" kern="1200" dirty="0" smtClean="0"/>
            <a:t>New </a:t>
          </a:r>
          <a:r>
            <a:rPr lang="en-US" sz="2100" b="1" kern="1200" dirty="0" smtClean="0"/>
            <a:t>Subject to Tax rule </a:t>
          </a:r>
          <a:r>
            <a:rPr lang="en-US" sz="2100" b="0" kern="1200" dirty="0" smtClean="0"/>
            <a:t>(STTR) for certain jurisdictions.</a:t>
          </a:r>
          <a:endParaRPr lang="en-US" sz="2100" b="1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100" kern="1200" dirty="0" smtClean="0"/>
            <a:t>Estimated to generate around </a:t>
          </a:r>
          <a:r>
            <a:rPr lang="en-US" sz="2100" b="1" kern="1200" dirty="0" smtClean="0"/>
            <a:t>USD 150 </a:t>
          </a:r>
          <a:r>
            <a:rPr lang="en-US" sz="2100" kern="1200" dirty="0" smtClean="0"/>
            <a:t>billion in additional global tax revenues annually.</a:t>
          </a:r>
          <a:endParaRPr lang="en-US" sz="2100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2100" kern="1200" dirty="0"/>
        </a:p>
      </dsp:txBody>
      <dsp:txXfrm>
        <a:off x="5837708" y="720740"/>
        <a:ext cx="5120749" cy="368928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C8BA2B7-B455-4034-996D-C604A0C4C2C2}">
      <dsp:nvSpPr>
        <dsp:cNvPr id="0" name=""/>
        <dsp:cNvSpPr/>
      </dsp:nvSpPr>
      <dsp:spPr>
        <a:xfrm>
          <a:off x="0" y="29049"/>
          <a:ext cx="10958399" cy="772200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l" defTabSz="1466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3300" kern="1200" dirty="0" smtClean="0"/>
            <a:t>Where does it come from? </a:t>
          </a:r>
          <a:endParaRPr lang="en-GB" sz="3300" kern="1200" dirty="0"/>
        </a:p>
      </dsp:txBody>
      <dsp:txXfrm>
        <a:off x="37696" y="66745"/>
        <a:ext cx="10883007" cy="696808"/>
      </dsp:txXfrm>
    </dsp:sp>
    <dsp:sp modelId="{8AF85D8D-20A8-4F7F-A402-9031228BD41E}">
      <dsp:nvSpPr>
        <dsp:cNvPr id="0" name=""/>
        <dsp:cNvSpPr/>
      </dsp:nvSpPr>
      <dsp:spPr>
        <a:xfrm>
          <a:off x="0" y="896289"/>
          <a:ext cx="10958399" cy="772200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l" defTabSz="1466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3300" kern="1200" smtClean="0"/>
            <a:t>How is it designed? </a:t>
          </a:r>
          <a:endParaRPr lang="en-GB" sz="3300" kern="1200"/>
        </a:p>
      </dsp:txBody>
      <dsp:txXfrm>
        <a:off x="37696" y="933985"/>
        <a:ext cx="10883007" cy="696808"/>
      </dsp:txXfrm>
    </dsp:sp>
    <dsp:sp modelId="{8BEAFAAA-8EC1-4855-9490-7B34C099E57D}">
      <dsp:nvSpPr>
        <dsp:cNvPr id="0" name=""/>
        <dsp:cNvSpPr/>
      </dsp:nvSpPr>
      <dsp:spPr>
        <a:xfrm>
          <a:off x="0" y="1763529"/>
          <a:ext cx="10958399" cy="772200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l" defTabSz="1466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3300" kern="1200" smtClean="0"/>
            <a:t>What’s next? </a:t>
          </a:r>
          <a:endParaRPr lang="en-GB" sz="3300" kern="1200"/>
        </a:p>
      </dsp:txBody>
      <dsp:txXfrm>
        <a:off x="37696" y="1801225"/>
        <a:ext cx="10883007" cy="69680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C136BE-5EAA-4C9C-B3F7-02586255E98E}" type="datetimeFigureOut">
              <a:rPr lang="en-GB" smtClean="0"/>
              <a:t>05/04/2022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8FD627-BFC9-48F6-BC67-3EA153B9D58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64918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59F899-0CA1-48DD-9992-089FAAA3EE19}" type="slidenum">
              <a:rPr lang="en-GB" smtClean="0"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084201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59F899-0CA1-48DD-9992-089FAAA3EE19}" type="slidenum">
              <a:rPr lang="en-GB" smtClean="0"/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002163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59F899-0CA1-48DD-9992-089FAAA3EE19}" type="slidenum">
              <a:rPr lang="en-GB" smtClean="0"/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733291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Image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88000" y="2628509"/>
            <a:ext cx="3504000" cy="4229631"/>
          </a:xfrm>
          <a:prstGeom prst="rect">
            <a:avLst/>
          </a:prstGeom>
        </p:spPr>
      </p:pic>
      <p:pic>
        <p:nvPicPr>
          <p:cNvPr id="36" name="Image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0" y="509"/>
            <a:ext cx="3504000" cy="4229631"/>
          </a:xfrm>
          <a:prstGeom prst="rect">
            <a:avLst/>
          </a:prstGeom>
        </p:spPr>
      </p:pic>
      <p:sp>
        <p:nvSpPr>
          <p:cNvPr id="8" name="Title 7"/>
          <p:cNvSpPr>
            <a:spLocks noGrp="1"/>
          </p:cNvSpPr>
          <p:nvPr>
            <p:ph type="ctrTitle" hasCustomPrompt="1"/>
          </p:nvPr>
        </p:nvSpPr>
        <p:spPr>
          <a:xfrm>
            <a:off x="1824000" y="2480400"/>
            <a:ext cx="8400000" cy="1267200"/>
          </a:xfrm>
          <a:prstGeom prst="rect">
            <a:avLst/>
          </a:prstGeom>
        </p:spPr>
        <p:txBody>
          <a:bodyPr lIns="90000" rIns="90000" anchor="b">
            <a:spAutoFit/>
          </a:bodyPr>
          <a:lstStyle>
            <a:lvl1pPr>
              <a:lnSpc>
                <a:spcPts val="4500"/>
              </a:lnSpc>
              <a:defRPr sz="4500" cap="all" baseline="0">
                <a:solidFill>
                  <a:schemeClr val="bg1"/>
                </a:solidFill>
              </a:defRPr>
            </a:lvl1pPr>
          </a:lstStyle>
          <a:p>
            <a:r>
              <a:rPr kumimoji="0" lang="en-US" dirty="0" smtClean="0"/>
              <a:t>Click to edit Presentation title</a:t>
            </a:r>
            <a:endParaRPr kumimoji="0"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 hasCustomPrompt="1"/>
          </p:nvPr>
        </p:nvSpPr>
        <p:spPr>
          <a:xfrm>
            <a:off x="1824000" y="3805200"/>
            <a:ext cx="8400000" cy="352800"/>
          </a:xfrm>
        </p:spPr>
        <p:txBody>
          <a:bodyPr lIns="90000" rIns="90000">
            <a:spAutoFit/>
          </a:bodyPr>
          <a:lstStyle>
            <a:lvl1pPr marL="0" indent="0" algn="l">
              <a:lnSpc>
                <a:spcPts val="2000"/>
              </a:lnSpc>
              <a:spcBef>
                <a:spcPts val="0"/>
              </a:spcBef>
              <a:buNone/>
              <a:defRPr sz="1800" baseline="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 dirty="0" smtClean="0"/>
              <a:t>Click to </a:t>
            </a:r>
            <a:r>
              <a:rPr kumimoji="0" lang="fr-FR" dirty="0" err="1" smtClean="0"/>
              <a:t>edit</a:t>
            </a:r>
            <a:r>
              <a:rPr kumimoji="0" lang="fr-FR" dirty="0" smtClean="0"/>
              <a:t> </a:t>
            </a:r>
            <a:r>
              <a:rPr kumimoji="0" lang="fr-FR" dirty="0" err="1" smtClean="0"/>
              <a:t>Subtitle</a:t>
            </a:r>
            <a:endParaRPr kumimoji="0" lang="en-US" dirty="0"/>
          </a:p>
        </p:txBody>
      </p:sp>
      <p:pic>
        <p:nvPicPr>
          <p:cNvPr id="37" name="Image 1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1601" y="432000"/>
            <a:ext cx="923076" cy="1440000"/>
          </a:xfrm>
          <a:prstGeom prst="rect">
            <a:avLst/>
          </a:prstGeom>
        </p:spPr>
      </p:pic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537600" y="6411600"/>
            <a:ext cx="1200000" cy="244800"/>
          </a:xfrm>
          <a:prstGeom prst="rect">
            <a:avLst/>
          </a:prstGeom>
        </p:spPr>
        <p:txBody>
          <a:bodyPr vert="horz" lIns="91440" tIns="45720" rIns="91440" bIns="45720" rtlCol="0" anchor="t" anchorCtr="0"/>
          <a:lstStyle>
            <a:lvl1pPr algn="l">
              <a:defRPr sz="1000" baseline="0">
                <a:solidFill>
                  <a:schemeClr val="bg1"/>
                </a:solidFill>
                <a:latin typeface="Arial"/>
              </a:defRPr>
            </a:lvl1pPr>
          </a:lstStyle>
          <a:p>
            <a:fld id="{760B7F4D-43C8-41B2-AD84-61D173C575E0}" type="datetime1">
              <a:rPr lang="en-GB" smtClean="0"/>
              <a:t>05/04/2022</a:t>
            </a:fld>
            <a:endParaRPr lang="en-GB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24000" y="6411600"/>
            <a:ext cx="6240000" cy="244800"/>
          </a:xfrm>
          <a:prstGeom prst="rect">
            <a:avLst/>
          </a:prstGeom>
        </p:spPr>
        <p:txBody>
          <a:bodyPr vert="horz" lIns="91440" tIns="45720" rIns="91440" bIns="45720" rtlCol="0" anchor="t" anchorCtr="0"/>
          <a:lstStyle>
            <a:lvl1pPr algn="l">
              <a:defRPr sz="1000" kern="1200" baseline="0">
                <a:solidFill>
                  <a:schemeClr val="bg1"/>
                </a:solidFill>
                <a:latin typeface="Arial"/>
              </a:defRPr>
            </a:lvl1pPr>
          </a:lstStyle>
          <a:p>
            <a:endParaRPr lang="en-GB"/>
          </a:p>
        </p:txBody>
      </p:sp>
      <p:pic>
        <p:nvPicPr>
          <p:cNvPr id="10" name="Image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52000" y="6055201"/>
            <a:ext cx="2323200" cy="5788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69960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eaLnBrk="1" latinLnBrk="0" hangingPunct="1">
              <a:defRPr/>
            </a:lvl1pPr>
            <a:lvl2pPr eaLnBrk="1" latinLnBrk="0" hangingPunct="1">
              <a:defRPr/>
            </a:lvl2pPr>
            <a:lvl3pPr eaLnBrk="1" latinLnBrk="0" hangingPunct="1">
              <a:defRPr/>
            </a:lvl3pPr>
            <a:lvl4pPr eaLnBrk="1" latinLnBrk="0" hangingPunct="1">
              <a:defRPr/>
            </a:lvl4pPr>
            <a:lvl5pPr eaLnBrk="1" latinLnBrk="0" hangingPunct="1">
              <a:defRPr/>
            </a:lvl5pPr>
          </a:lstStyle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537600" y="6411600"/>
            <a:ext cx="1200000" cy="244800"/>
          </a:xfrm>
          <a:prstGeom prst="rect">
            <a:avLst/>
          </a:prstGeom>
        </p:spPr>
        <p:txBody>
          <a:bodyPr vert="horz" lIns="91440" tIns="45720" rIns="91440" bIns="45720" rtlCol="0" anchor="t" anchorCtr="0"/>
          <a:lstStyle>
            <a:lvl1pPr algn="l">
              <a:defRPr sz="1000" baseline="0">
                <a:solidFill>
                  <a:srgbClr val="727272"/>
                </a:solidFill>
                <a:latin typeface="Arial"/>
              </a:defRPr>
            </a:lvl1pPr>
          </a:lstStyle>
          <a:p>
            <a:fld id="{002A9385-04D0-4D5C-A658-E5E3AE6293C3}" type="datetime1">
              <a:rPr lang="en-GB" smtClean="0"/>
              <a:t>05/04/2022</a:t>
            </a:fld>
            <a:endParaRPr lang="en-GB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24000" y="6411600"/>
            <a:ext cx="6240000" cy="244800"/>
          </a:xfrm>
          <a:prstGeom prst="rect">
            <a:avLst/>
          </a:prstGeom>
        </p:spPr>
        <p:txBody>
          <a:bodyPr vert="horz" lIns="91440" tIns="45720" rIns="91440" bIns="45720" rtlCol="0" anchor="t" anchorCtr="0"/>
          <a:lstStyle>
            <a:lvl1pPr algn="l">
              <a:defRPr sz="1000" kern="1200" baseline="0">
                <a:solidFill>
                  <a:srgbClr val="727272"/>
                </a:solidFill>
                <a:latin typeface="Arial"/>
              </a:defRPr>
            </a:lvl1pPr>
          </a:lstStyle>
          <a:p>
            <a:endParaRPr lang="en-GB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20000" y="6411600"/>
            <a:ext cx="456000" cy="244800"/>
          </a:xfrm>
          <a:prstGeom prst="rect">
            <a:avLst/>
          </a:prstGeom>
        </p:spPr>
        <p:txBody>
          <a:bodyPr vert="horz" wrap="none" lIns="91440" tIns="45720" rIns="91440" bIns="45720" rtlCol="0" anchor="t" anchorCtr="0"/>
          <a:lstStyle>
            <a:lvl1pPr algn="r">
              <a:defRPr sz="1000" baseline="0">
                <a:solidFill>
                  <a:schemeClr val="bg1"/>
                </a:solidFill>
                <a:latin typeface="Arial"/>
              </a:defRPr>
            </a:lvl1pPr>
          </a:lstStyle>
          <a:p>
            <a:fld id="{E47CBB3F-7BE2-4772-A398-9C1A63722DC5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1440000" y="237600"/>
            <a:ext cx="9888000" cy="1022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/>
            </a:lvl1pPr>
          </a:lstStyle>
          <a:p>
            <a:r>
              <a:rPr lang="en-US" dirty="0" smtClean="0"/>
              <a:t>Click to edit Slide title</a:t>
            </a:r>
            <a:br>
              <a:rPr lang="en-US" dirty="0" smtClean="0"/>
            </a:br>
            <a:r>
              <a:rPr lang="en-US" dirty="0" smtClean="0"/>
              <a:t>Slide title can be extended to two lines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90230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ection Header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924801" y="5328000"/>
            <a:ext cx="1267209" cy="1530000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72800" y="468000"/>
            <a:ext cx="923077" cy="1440000"/>
          </a:xfrm>
          <a:prstGeom prst="rect">
            <a:avLst/>
          </a:prstGeom>
        </p:spPr>
      </p:pic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1680000" y="2928144"/>
            <a:ext cx="8832000" cy="1041311"/>
          </a:xfrm>
        </p:spPr>
        <p:txBody>
          <a:bodyPr anchor="ctr" anchorCtr="0">
            <a:spAutoFit/>
          </a:bodyPr>
          <a:lstStyle>
            <a:lvl1pPr algn="ctr">
              <a:lnSpc>
                <a:spcPts val="3700"/>
              </a:lnSpc>
              <a:defRPr sz="3700" b="0" i="0" cap="all" baseline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Section Header title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537600" y="6411600"/>
            <a:ext cx="1200000" cy="244800"/>
          </a:xfrm>
          <a:prstGeom prst="rect">
            <a:avLst/>
          </a:prstGeom>
        </p:spPr>
        <p:txBody>
          <a:bodyPr vert="horz" lIns="91440" tIns="45720" rIns="91440" bIns="45720" rtlCol="0" anchor="t" anchorCtr="0"/>
          <a:lstStyle>
            <a:lvl1pPr algn="l">
              <a:defRPr sz="1000" baseline="0">
                <a:solidFill>
                  <a:schemeClr val="bg1"/>
                </a:solidFill>
                <a:latin typeface="Arial"/>
              </a:defRPr>
            </a:lvl1pPr>
          </a:lstStyle>
          <a:p>
            <a:fld id="{60AF31EA-B35A-4BED-8B48-0155CCCE5048}" type="datetime1">
              <a:rPr lang="en-GB" smtClean="0"/>
              <a:t>05/04/2022</a:t>
            </a:fld>
            <a:endParaRPr lang="en-GB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24000" y="6411600"/>
            <a:ext cx="6240000" cy="244800"/>
          </a:xfrm>
          <a:prstGeom prst="rect">
            <a:avLst/>
          </a:prstGeom>
        </p:spPr>
        <p:txBody>
          <a:bodyPr vert="horz" lIns="91440" tIns="45720" rIns="91440" bIns="45720" rtlCol="0" anchor="t" anchorCtr="0"/>
          <a:lstStyle>
            <a:lvl1pPr algn="l">
              <a:defRPr sz="1000" kern="1200" baseline="0">
                <a:solidFill>
                  <a:schemeClr val="bg1"/>
                </a:solidFill>
                <a:latin typeface="Arial"/>
              </a:defRPr>
            </a:lvl1pPr>
          </a:lstStyle>
          <a:p>
            <a:endParaRPr lang="en-GB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20000" y="6411600"/>
            <a:ext cx="456000" cy="244800"/>
          </a:xfrm>
          <a:prstGeom prst="rect">
            <a:avLst/>
          </a:prstGeom>
        </p:spPr>
        <p:txBody>
          <a:bodyPr vert="horz" wrap="none" lIns="91440" tIns="45720" rIns="91440" bIns="45720" rtlCol="0" anchor="t" anchorCtr="0"/>
          <a:lstStyle>
            <a:lvl1pPr algn="r">
              <a:defRPr sz="1000" baseline="0">
                <a:solidFill>
                  <a:schemeClr val="tx2"/>
                </a:solidFill>
                <a:latin typeface="Arial"/>
              </a:defRPr>
            </a:lvl1pPr>
          </a:lstStyle>
          <a:p>
            <a:fld id="{E47CBB3F-7BE2-4772-A398-9C1A63722DC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0685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emf"/><Relationship Id="rId5" Type="http://schemas.openxmlformats.org/officeDocument/2006/relationships/image" Target="../media/image2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Image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24801" y="5328185"/>
            <a:ext cx="1267209" cy="1529631"/>
          </a:xfrm>
          <a:prstGeom prst="rect">
            <a:avLst/>
          </a:prstGeom>
        </p:spPr>
      </p:pic>
      <p:sp>
        <p:nvSpPr>
          <p:cNvPr id="21" name="Rectangle 20"/>
          <p:cNvSpPr/>
          <p:nvPr/>
        </p:nvSpPr>
        <p:spPr bwMode="auto">
          <a:xfrm>
            <a:off x="672000" y="1306800"/>
            <a:ext cx="10872000" cy="0"/>
          </a:xfrm>
          <a:prstGeom prst="rect">
            <a:avLst/>
          </a:prstGeom>
          <a:noFill/>
          <a:ln w="6350" cap="flat" cmpd="sng" algn="ctr">
            <a:solidFill>
              <a:srgbClr val="727272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Helvetica 65 Medium" pitchFamily="34" charset="0"/>
            </a:endParaRPr>
          </a:p>
        </p:txBody>
      </p:sp>
      <p:pic>
        <p:nvPicPr>
          <p:cNvPr id="24" name="Image 7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67201" y="288000"/>
            <a:ext cx="611537" cy="954000"/>
          </a:xfrm>
          <a:prstGeom prst="rect">
            <a:avLst/>
          </a:prstGeom>
        </p:spPr>
      </p:pic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24000" y="1602000"/>
            <a:ext cx="10958400" cy="45252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 dirty="0"/>
          </a:p>
        </p:txBody>
      </p:sp>
      <p:sp>
        <p:nvSpPr>
          <p:cNvPr id="25" name="Title Placeholder 1"/>
          <p:cNvSpPr>
            <a:spLocks noGrp="1"/>
          </p:cNvSpPr>
          <p:nvPr>
            <p:ph type="title"/>
          </p:nvPr>
        </p:nvSpPr>
        <p:spPr>
          <a:xfrm>
            <a:off x="1440000" y="237600"/>
            <a:ext cx="9888000" cy="1022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 smtClean="0"/>
              <a:t>Click to edit Slide title</a:t>
            </a:r>
            <a:br>
              <a:rPr lang="en-US" dirty="0" smtClean="0"/>
            </a:br>
            <a:r>
              <a:rPr lang="en-US" dirty="0" smtClean="0"/>
              <a:t>Slide title can be extended to two lines</a:t>
            </a:r>
            <a:endParaRPr lang="en-US" dirty="0"/>
          </a:p>
        </p:txBody>
      </p:sp>
      <p:sp>
        <p:nvSpPr>
          <p:cNvPr id="26" name="Date Placeholder 3"/>
          <p:cNvSpPr>
            <a:spLocks noGrp="1"/>
          </p:cNvSpPr>
          <p:nvPr>
            <p:ph type="dt" sz="half" idx="2"/>
          </p:nvPr>
        </p:nvSpPr>
        <p:spPr>
          <a:xfrm>
            <a:off x="537600" y="6411600"/>
            <a:ext cx="1200000" cy="244800"/>
          </a:xfrm>
          <a:prstGeom prst="rect">
            <a:avLst/>
          </a:prstGeom>
        </p:spPr>
        <p:txBody>
          <a:bodyPr vert="horz" lIns="91440" tIns="45720" rIns="91440" bIns="45720" rtlCol="0" anchor="t" anchorCtr="0"/>
          <a:lstStyle>
            <a:lvl1pPr algn="l">
              <a:defRPr sz="1000" baseline="0">
                <a:solidFill>
                  <a:srgbClr val="727272"/>
                </a:solidFill>
                <a:latin typeface="Arial"/>
              </a:defRPr>
            </a:lvl1pPr>
          </a:lstStyle>
          <a:p>
            <a:fld id="{AF1FC632-24F0-4684-9016-0FBC4C34AE80}" type="datetime1">
              <a:rPr lang="en-GB" smtClean="0"/>
              <a:t>05/04/2022</a:t>
            </a:fld>
            <a:endParaRPr lang="en-GB"/>
          </a:p>
        </p:txBody>
      </p:sp>
      <p:sp>
        <p:nvSpPr>
          <p:cNvPr id="2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24000" y="6411600"/>
            <a:ext cx="6240000" cy="244800"/>
          </a:xfrm>
          <a:prstGeom prst="rect">
            <a:avLst/>
          </a:prstGeom>
        </p:spPr>
        <p:txBody>
          <a:bodyPr vert="horz" lIns="91440" tIns="45720" rIns="91440" bIns="45720" rtlCol="0" anchor="t" anchorCtr="0"/>
          <a:lstStyle>
            <a:lvl1pPr algn="l">
              <a:defRPr sz="1000" kern="1200" baseline="0">
                <a:solidFill>
                  <a:srgbClr val="727272"/>
                </a:solidFill>
                <a:latin typeface="Arial"/>
              </a:defRPr>
            </a:lvl1pPr>
          </a:lstStyle>
          <a:p>
            <a:endParaRPr lang="en-GB"/>
          </a:p>
        </p:txBody>
      </p:sp>
      <p:sp>
        <p:nvSpPr>
          <p:cNvPr id="4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20000" y="6411600"/>
            <a:ext cx="456000" cy="244800"/>
          </a:xfrm>
          <a:prstGeom prst="rect">
            <a:avLst/>
          </a:prstGeom>
        </p:spPr>
        <p:txBody>
          <a:bodyPr vert="horz" wrap="none" lIns="91440" tIns="45720" rIns="91440" bIns="45720" rtlCol="0" anchor="t" anchorCtr="0"/>
          <a:lstStyle>
            <a:lvl1pPr algn="r">
              <a:defRPr sz="1000" baseline="0">
                <a:solidFill>
                  <a:schemeClr val="bg1"/>
                </a:solidFill>
                <a:latin typeface="Arial"/>
              </a:defRPr>
            </a:lvl1pPr>
          </a:lstStyle>
          <a:p>
            <a:fld id="{E47CBB3F-7BE2-4772-A398-9C1A63722DC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12649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000" indent="-342000" algn="l" rtl="0" eaLnBrk="1" latinLnBrk="0" hangingPunct="1">
        <a:spcBef>
          <a:spcPts val="768"/>
        </a:spcBef>
        <a:buClr>
          <a:schemeClr val="tx1"/>
        </a:buClr>
        <a:buFont typeface="Arial" pitchFamily="34" charset="0"/>
        <a:buChar char="•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1600" indent="-284400" algn="l" rtl="0" eaLnBrk="1" latinLnBrk="0" hangingPunct="1">
        <a:spcBef>
          <a:spcPts val="672"/>
        </a:spcBef>
        <a:buClr>
          <a:schemeClr val="tx1"/>
        </a:buClr>
        <a:buFont typeface="Arial" pitchFamily="34" charset="0"/>
        <a:buChar char="–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4800" indent="-230400" algn="l" rtl="0" eaLnBrk="1" latinLnBrk="0" hangingPunct="1">
        <a:spcBef>
          <a:spcPts val="576"/>
        </a:spcBef>
        <a:buClr>
          <a:schemeClr val="tx1"/>
        </a:buClr>
        <a:buFont typeface="Arial" pitchFamily="34" charset="0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2000" indent="-230400" algn="l" rtl="0" eaLnBrk="1" latinLnBrk="0" hangingPunct="1">
        <a:spcBef>
          <a:spcPts val="480"/>
        </a:spcBef>
        <a:buClr>
          <a:schemeClr val="tx1"/>
        </a:buClr>
        <a:buFont typeface="Arial" pitchFamily="34" charset="0"/>
        <a:buChar char="–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9200" indent="-230400" algn="l" rtl="0" eaLnBrk="1" latinLnBrk="0" hangingPunct="1">
        <a:spcBef>
          <a:spcPts val="480"/>
        </a:spcBef>
        <a:buClr>
          <a:schemeClr val="tx1"/>
        </a:buClr>
        <a:buFont typeface="Arial" pitchFamily="34" charset="0"/>
        <a:buChar char="»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4000" y="3078186"/>
            <a:ext cx="8400000" cy="669414"/>
          </a:xfrm>
        </p:spPr>
        <p:txBody>
          <a:bodyPr/>
          <a:lstStyle/>
          <a:p>
            <a:r>
              <a:rPr lang="en-US" dirty="0"/>
              <a:t>the </a:t>
            </a:r>
            <a:r>
              <a:rPr lang="en-US" dirty="0" smtClean="0"/>
              <a:t>Global Minimum tax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30098" y="5778965"/>
            <a:ext cx="8400000" cy="605294"/>
          </a:xfrm>
        </p:spPr>
        <p:txBody>
          <a:bodyPr/>
          <a:lstStyle/>
          <a:p>
            <a:r>
              <a:rPr lang="fr-FR" dirty="0"/>
              <a:t>Félicie Bonnet, </a:t>
            </a:r>
            <a:r>
              <a:rPr lang="fr-FR" dirty="0" err="1"/>
              <a:t>Adviser</a:t>
            </a:r>
            <a:r>
              <a:rPr lang="fr-FR" dirty="0"/>
              <a:t>, International </a:t>
            </a:r>
            <a:r>
              <a:rPr lang="fr-FR" dirty="0" err="1"/>
              <a:t>Co-operation</a:t>
            </a:r>
            <a:r>
              <a:rPr lang="fr-FR" dirty="0"/>
              <a:t> and Tax Administration Division, </a:t>
            </a:r>
            <a:r>
              <a:rPr lang="fr-FR" dirty="0" smtClean="0"/>
              <a:t>CTPA</a:t>
            </a:r>
            <a:r>
              <a:rPr lang="en-GB" dirty="0" smtClean="0"/>
              <a:t>, OECD</a:t>
            </a:r>
            <a:endParaRPr lang="fr-FR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1032095" y="4351125"/>
            <a:ext cx="8400000" cy="605294"/>
          </a:xfrm>
          <a:prstGeom prst="rect">
            <a:avLst/>
          </a:prstGeom>
        </p:spPr>
        <p:txBody>
          <a:bodyPr vert="horz" lIns="90000" rIns="90000">
            <a:spAutoFit/>
          </a:bodyPr>
          <a:lstStyle>
            <a:lvl1pPr marL="0" indent="0" algn="l" rtl="0" eaLnBrk="1" latinLnBrk="0" hangingPunct="1">
              <a:lnSpc>
                <a:spcPts val="2000"/>
              </a:lnSpc>
              <a:spcBef>
                <a:spcPts val="0"/>
              </a:spcBef>
              <a:buClr>
                <a:schemeClr val="tx1"/>
              </a:buClr>
              <a:buFont typeface="Arial" pitchFamily="34" charset="0"/>
              <a:buNone/>
              <a:defRPr kumimoji="0" sz="1800" kern="1200" baseline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ts val="672"/>
              </a:spcBef>
              <a:buClr>
                <a:schemeClr val="tx1"/>
              </a:buClr>
              <a:buFont typeface="Arial" pitchFamily="34" charset="0"/>
              <a:buNone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ts val="576"/>
              </a:spcBef>
              <a:buClr>
                <a:schemeClr val="tx1"/>
              </a:buClr>
              <a:buFont typeface="Arial" pitchFamily="34" charset="0"/>
              <a:buNone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ts val="480"/>
              </a:spcBef>
              <a:buClr>
                <a:schemeClr val="tx1"/>
              </a:buClr>
              <a:buFont typeface="Arial" pitchFamily="34" charset="0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ts val="480"/>
              </a:spcBef>
              <a:buClr>
                <a:schemeClr val="tx1"/>
              </a:buClr>
              <a:buFont typeface="Arial" pitchFamily="34" charset="0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None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None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None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None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dirty="0" smtClean="0"/>
              <a:t>Eleventh Session of the Statistics Division, 5 April 2022</a:t>
            </a:r>
          </a:p>
          <a:p>
            <a:r>
              <a:rPr lang="en-CA" dirty="0"/>
              <a:t>International Civil Aviation Organization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280138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Autofit/>
          </a:bodyPr>
          <a:lstStyle/>
          <a:p>
            <a:r>
              <a:rPr lang="en-GB" b="1" dirty="0">
                <a:solidFill>
                  <a:schemeClr val="tx2"/>
                </a:solidFill>
                <a:latin typeface="Bahnschrift" panose="020B0502040204020203" pitchFamily="34" charset="0"/>
              </a:rPr>
              <a:t>Background: The Two-Pillar </a:t>
            </a:r>
            <a:r>
              <a:rPr lang="en-GB" b="1" dirty="0" smtClean="0">
                <a:solidFill>
                  <a:schemeClr val="tx2"/>
                </a:solidFill>
                <a:latin typeface="Bahnschrift" panose="020B0502040204020203" pitchFamily="34" charset="0"/>
              </a:rPr>
              <a:t>solution</a:t>
            </a:r>
            <a:br>
              <a:rPr lang="en-GB" b="1" dirty="0" smtClean="0">
                <a:solidFill>
                  <a:schemeClr val="tx2"/>
                </a:solidFill>
                <a:latin typeface="Bahnschrift" panose="020B0502040204020203" pitchFamily="34" charset="0"/>
              </a:rPr>
            </a:br>
            <a:r>
              <a:rPr lang="en-GB" sz="2800" i="1" dirty="0">
                <a:latin typeface="Bahnschrift" panose="020B0502040204020203" pitchFamily="34" charset="0"/>
              </a:rPr>
              <a:t>8 October 2021 Agreement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47CBB3F-7BE2-4772-A398-9C1A63722DC5}" type="slidenum">
              <a:rPr lang="en-GB" smtClean="0"/>
              <a:t>2</a:t>
            </a:fld>
            <a:endParaRPr lang="en-GB"/>
          </a:p>
        </p:txBody>
      </p:sp>
      <p:graphicFrame>
        <p:nvGraphicFramePr>
          <p:cNvPr id="7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07160938"/>
              </p:ext>
            </p:extLst>
          </p:nvPr>
        </p:nvGraphicFramePr>
        <p:xfrm>
          <a:off x="623888" y="1601788"/>
          <a:ext cx="10958512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097123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08052059"/>
              </p:ext>
            </p:extLst>
          </p:nvPr>
        </p:nvGraphicFramePr>
        <p:xfrm>
          <a:off x="689283" y="2102005"/>
          <a:ext cx="10958400" cy="256477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Autofit/>
          </a:bodyPr>
          <a:lstStyle/>
          <a:p>
            <a:r>
              <a:rPr lang="en-GB" b="1" dirty="0" smtClean="0">
                <a:solidFill>
                  <a:schemeClr val="tx2"/>
                </a:solidFill>
                <a:latin typeface="Bahnschrift" panose="020B0502040204020203" pitchFamily="34" charset="0"/>
              </a:rPr>
              <a:t>Focus on the global minimum tax</a:t>
            </a:r>
            <a:endParaRPr lang="en-GB" b="1" dirty="0">
              <a:solidFill>
                <a:schemeClr val="tx2"/>
              </a:solidFill>
              <a:latin typeface="Bahnschrift" panose="020B0502040204020203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47CBB3F-7BE2-4772-A398-9C1A63722DC5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4100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05A0A3B-EB6A-40A3-BFE0-92D920ABF519}" type="slidenum">
              <a:rPr lang="en-GB" smtClean="0"/>
              <a:t>4</a:t>
            </a:fld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Autofit/>
          </a:bodyPr>
          <a:lstStyle/>
          <a:p>
            <a:r>
              <a:rPr lang="en-GB" b="1" dirty="0" smtClean="0">
                <a:solidFill>
                  <a:schemeClr val="tx2"/>
                </a:solidFill>
                <a:latin typeface="Bahnschrift" panose="020B0502040204020203" pitchFamily="34" charset="0"/>
              </a:rPr>
              <a:t>Where does the global minimum tax come from?</a:t>
            </a:r>
            <a:endParaRPr lang="en-GB" sz="1800" dirty="0">
              <a:latin typeface="Bahnschrift" panose="020B0502040204020203" pitchFamily="34" charset="0"/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953820" y="2343206"/>
            <a:ext cx="4924800" cy="787635"/>
          </a:xfrm>
          <a:custGeom>
            <a:avLst/>
            <a:gdLst>
              <a:gd name="connsiteX0" fmla="*/ 0 w 1969087"/>
              <a:gd name="connsiteY0" fmla="*/ 0 h 787635"/>
              <a:gd name="connsiteX1" fmla="*/ 1969087 w 1969087"/>
              <a:gd name="connsiteY1" fmla="*/ 0 h 787635"/>
              <a:gd name="connsiteX2" fmla="*/ 1969087 w 1969087"/>
              <a:gd name="connsiteY2" fmla="*/ 787635 h 787635"/>
              <a:gd name="connsiteX3" fmla="*/ 0 w 1969087"/>
              <a:gd name="connsiteY3" fmla="*/ 787635 h 787635"/>
              <a:gd name="connsiteX4" fmla="*/ 0 w 1969087"/>
              <a:gd name="connsiteY4" fmla="*/ 0 h 7876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69087" h="787635">
                <a:moveTo>
                  <a:pt x="0" y="0"/>
                </a:moveTo>
                <a:lnTo>
                  <a:pt x="1969087" y="0"/>
                </a:lnTo>
                <a:lnTo>
                  <a:pt x="1969087" y="787635"/>
                </a:lnTo>
                <a:lnTo>
                  <a:pt x="0" y="787635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4008" tIns="36576" rIns="64008" bIns="36576" numCol="1" spcCol="1270" anchor="ctr" anchorCtr="0">
            <a:noAutofit/>
          </a:bodyPr>
          <a:lstStyle/>
          <a:p>
            <a:pPr lvl="0" algn="ctr" defTabSz="4000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GB" sz="2000" b="1" kern="1200" dirty="0" smtClean="0">
                <a:latin typeface="Bahnschrift" panose="020B0502040204020203" pitchFamily="34" charset="0"/>
              </a:rPr>
              <a:t>BEPS Action 3 </a:t>
            </a:r>
          </a:p>
          <a:p>
            <a:pPr lvl="0" algn="ctr" defTabSz="4000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GB" sz="2000" kern="1200" dirty="0" smtClean="0">
                <a:latin typeface="Bahnschrift" panose="020B0502040204020203" pitchFamily="34" charset="0"/>
              </a:rPr>
              <a:t>Controlled Foreign Company rules</a:t>
            </a:r>
            <a:endParaRPr lang="en-GB" sz="2000" kern="1200" dirty="0">
              <a:latin typeface="Bahnschrift" panose="020B0502040204020203" pitchFamily="34" charset="0"/>
            </a:endParaRPr>
          </a:p>
        </p:txBody>
      </p:sp>
      <p:sp>
        <p:nvSpPr>
          <p:cNvPr id="11" name="Freeform 10"/>
          <p:cNvSpPr/>
          <p:nvPr/>
        </p:nvSpPr>
        <p:spPr>
          <a:xfrm>
            <a:off x="6084719" y="2343206"/>
            <a:ext cx="4926034" cy="787635"/>
          </a:xfrm>
          <a:custGeom>
            <a:avLst/>
            <a:gdLst>
              <a:gd name="connsiteX0" fmla="*/ 0 w 1969087"/>
              <a:gd name="connsiteY0" fmla="*/ 0 h 787635"/>
              <a:gd name="connsiteX1" fmla="*/ 1969087 w 1969087"/>
              <a:gd name="connsiteY1" fmla="*/ 0 h 787635"/>
              <a:gd name="connsiteX2" fmla="*/ 1969087 w 1969087"/>
              <a:gd name="connsiteY2" fmla="*/ 787635 h 787635"/>
              <a:gd name="connsiteX3" fmla="*/ 0 w 1969087"/>
              <a:gd name="connsiteY3" fmla="*/ 787635 h 787635"/>
              <a:gd name="connsiteX4" fmla="*/ 0 w 1969087"/>
              <a:gd name="connsiteY4" fmla="*/ 0 h 7876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69087" h="787635">
                <a:moveTo>
                  <a:pt x="0" y="0"/>
                </a:moveTo>
                <a:lnTo>
                  <a:pt x="1969087" y="0"/>
                </a:lnTo>
                <a:lnTo>
                  <a:pt x="1969087" y="787635"/>
                </a:lnTo>
                <a:lnTo>
                  <a:pt x="0" y="787635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4008" tIns="36576" rIns="64008" bIns="36576" numCol="1" spcCol="1270" anchor="ctr" anchorCtr="0">
            <a:noAutofit/>
          </a:bodyPr>
          <a:lstStyle/>
          <a:p>
            <a:pPr lvl="0" algn="ctr" defTabSz="4000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GB" sz="2000" b="1" kern="1200" dirty="0" smtClean="0">
                <a:latin typeface="Bahnschrift" panose="020B0502040204020203" pitchFamily="34" charset="0"/>
              </a:rPr>
              <a:t>BEPS </a:t>
            </a:r>
            <a:r>
              <a:rPr lang="en-US" sz="2000" b="1" dirty="0" smtClean="0">
                <a:latin typeface="Bahnschrift" panose="020B0502040204020203" pitchFamily="34" charset="0"/>
              </a:rPr>
              <a:t>Action 5 </a:t>
            </a:r>
          </a:p>
          <a:p>
            <a:pPr lvl="0" algn="ctr" defTabSz="4000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000" dirty="0">
                <a:latin typeface="Bahnschrift" panose="020B0502040204020203" pitchFamily="34" charset="0"/>
              </a:rPr>
              <a:t>H</a:t>
            </a:r>
            <a:r>
              <a:rPr lang="en-US" sz="2000" dirty="0" smtClean="0">
                <a:latin typeface="Bahnschrift" panose="020B0502040204020203" pitchFamily="34" charset="0"/>
              </a:rPr>
              <a:t>armful </a:t>
            </a:r>
            <a:r>
              <a:rPr lang="en-US" sz="2000" dirty="0">
                <a:latin typeface="Bahnschrift" panose="020B0502040204020203" pitchFamily="34" charset="0"/>
              </a:rPr>
              <a:t>tax practices</a:t>
            </a:r>
            <a:endParaRPr lang="en-GB" sz="2000" kern="1200" dirty="0">
              <a:latin typeface="Bahnschrift" panose="020B0502040204020203" pitchFamily="34" charset="0"/>
            </a:endParaRPr>
          </a:p>
        </p:txBody>
      </p:sp>
      <p:sp>
        <p:nvSpPr>
          <p:cNvPr id="8" name="Freeform 7"/>
          <p:cNvSpPr/>
          <p:nvPr/>
        </p:nvSpPr>
        <p:spPr>
          <a:xfrm>
            <a:off x="953816" y="3225607"/>
            <a:ext cx="10056933" cy="1735243"/>
          </a:xfrm>
          <a:custGeom>
            <a:avLst/>
            <a:gdLst>
              <a:gd name="connsiteX0" fmla="*/ 0 w 1969087"/>
              <a:gd name="connsiteY0" fmla="*/ 0 h 2174039"/>
              <a:gd name="connsiteX1" fmla="*/ 1969087 w 1969087"/>
              <a:gd name="connsiteY1" fmla="*/ 0 h 2174039"/>
              <a:gd name="connsiteX2" fmla="*/ 1969087 w 1969087"/>
              <a:gd name="connsiteY2" fmla="*/ 2174039 h 2174039"/>
              <a:gd name="connsiteX3" fmla="*/ 0 w 1969087"/>
              <a:gd name="connsiteY3" fmla="*/ 2174039 h 2174039"/>
              <a:gd name="connsiteX4" fmla="*/ 0 w 1969087"/>
              <a:gd name="connsiteY4" fmla="*/ 0 h 217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69087" h="2174039">
                <a:moveTo>
                  <a:pt x="0" y="0"/>
                </a:moveTo>
                <a:lnTo>
                  <a:pt x="1969087" y="0"/>
                </a:lnTo>
                <a:lnTo>
                  <a:pt x="1969087" y="2174039"/>
                </a:lnTo>
                <a:lnTo>
                  <a:pt x="0" y="2174039"/>
                </a:lnTo>
                <a:lnTo>
                  <a:pt x="0" y="0"/>
                </a:lnTo>
                <a:close/>
              </a:path>
            </a:pathLst>
          </a:custGeom>
        </p:spPr>
        <p:style>
          <a:lnRef idx="2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48006" tIns="48006" rIns="64008" bIns="72009" numCol="1" spcCol="1270" anchor="t" anchorCtr="0">
            <a:noAutofit/>
          </a:bodyPr>
          <a:lstStyle/>
          <a:p>
            <a:pPr marL="342900" indent="-342900" defTabSz="4000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Font typeface="Arial" panose="020B0604020202020204" pitchFamily="34" charset="0"/>
              <a:buChar char="•"/>
            </a:pPr>
            <a:r>
              <a:rPr lang="en-US" dirty="0" smtClean="0">
                <a:latin typeface="Bahnschrift" panose="020B0502040204020203" pitchFamily="34" charset="0"/>
              </a:rPr>
              <a:t>Major </a:t>
            </a:r>
            <a:r>
              <a:rPr lang="en-US" dirty="0">
                <a:latin typeface="Bahnschrift" panose="020B0502040204020203" pitchFamily="34" charset="0"/>
              </a:rPr>
              <a:t>parts of the population, civil society and </a:t>
            </a:r>
            <a:r>
              <a:rPr lang="en-US" dirty="0" smtClean="0">
                <a:latin typeface="Bahnschrift" panose="020B0502040204020203" pitchFamily="34" charset="0"/>
              </a:rPr>
              <a:t>politicians saw and see harmful </a:t>
            </a:r>
            <a:r>
              <a:rPr lang="en-US" dirty="0">
                <a:latin typeface="Bahnschrift" panose="020B0502040204020203" pitchFamily="34" charset="0"/>
              </a:rPr>
              <a:t>tax competition only partly in terms of substance and transparency, but </a:t>
            </a:r>
            <a:r>
              <a:rPr lang="en-US" dirty="0" smtClean="0">
                <a:latin typeface="Bahnschrift" panose="020B0502040204020203" pitchFamily="34" charset="0"/>
              </a:rPr>
              <a:t>also in no or very low effective </a:t>
            </a:r>
            <a:r>
              <a:rPr lang="en-US" dirty="0">
                <a:latin typeface="Bahnschrift" panose="020B0502040204020203" pitchFamily="34" charset="0"/>
              </a:rPr>
              <a:t>tax rate; </a:t>
            </a:r>
            <a:endParaRPr lang="en-US" dirty="0" smtClean="0">
              <a:latin typeface="Bahnschrift" panose="020B0502040204020203" pitchFamily="34" charset="0"/>
            </a:endParaRPr>
          </a:p>
          <a:p>
            <a:pPr marL="342900" indent="-342900" defTabSz="4000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Font typeface="Arial" panose="020B0604020202020204" pitchFamily="34" charset="0"/>
              <a:buChar char="•"/>
            </a:pPr>
            <a:r>
              <a:rPr lang="en-US" dirty="0" smtClean="0">
                <a:latin typeface="Bahnschrift" panose="020B0502040204020203" pitchFamily="34" charset="0"/>
              </a:rPr>
              <a:t>Parts </a:t>
            </a:r>
            <a:r>
              <a:rPr lang="en-US" dirty="0">
                <a:latin typeface="Bahnschrift" panose="020B0502040204020203" pitchFamily="34" charset="0"/>
              </a:rPr>
              <a:t>of academia </a:t>
            </a:r>
            <a:r>
              <a:rPr lang="en-US" dirty="0" smtClean="0">
                <a:latin typeface="Bahnschrift" panose="020B0502040204020203" pitchFamily="34" charset="0"/>
              </a:rPr>
              <a:t>seek to make corporate income taxation more </a:t>
            </a:r>
            <a:r>
              <a:rPr lang="en-US" dirty="0">
                <a:latin typeface="Bahnschrift" panose="020B0502040204020203" pitchFamily="34" charset="0"/>
              </a:rPr>
              <a:t>resistant to manipulation, </a:t>
            </a:r>
            <a:r>
              <a:rPr lang="en-US" dirty="0" smtClean="0">
                <a:latin typeface="Bahnschrift" panose="020B0502040204020203" pitchFamily="34" charset="0"/>
              </a:rPr>
              <a:t>by </a:t>
            </a:r>
            <a:r>
              <a:rPr lang="en-US" dirty="0">
                <a:latin typeface="Bahnschrift" panose="020B0502040204020203" pitchFamily="34" charset="0"/>
              </a:rPr>
              <a:t>linking it more strongly to </a:t>
            </a:r>
            <a:r>
              <a:rPr lang="en-US" dirty="0" smtClean="0">
                <a:latin typeface="Bahnschrift" panose="020B0502040204020203" pitchFamily="34" charset="0"/>
              </a:rPr>
              <a:t>the </a:t>
            </a:r>
            <a:r>
              <a:rPr lang="en-US" dirty="0">
                <a:latin typeface="Bahnschrift" panose="020B0502040204020203" pitchFamily="34" charset="0"/>
              </a:rPr>
              <a:t>consumer </a:t>
            </a:r>
            <a:r>
              <a:rPr lang="en-US" dirty="0" smtClean="0">
                <a:latin typeface="Bahnschrift" panose="020B0502040204020203" pitchFamily="34" charset="0"/>
              </a:rPr>
              <a:t>(aspects of </a:t>
            </a:r>
            <a:r>
              <a:rPr lang="en-US" dirty="0">
                <a:latin typeface="Bahnschrift" panose="020B0502040204020203" pitchFamily="34" charset="0"/>
              </a:rPr>
              <a:t>Pillar 1) and/or </a:t>
            </a:r>
            <a:r>
              <a:rPr lang="en-US" dirty="0" smtClean="0">
                <a:latin typeface="Bahnschrift" panose="020B0502040204020203" pitchFamily="34" charset="0"/>
              </a:rPr>
              <a:t>to the residence </a:t>
            </a:r>
            <a:r>
              <a:rPr lang="en-US" dirty="0">
                <a:latin typeface="Bahnschrift" panose="020B0502040204020203" pitchFamily="34" charset="0"/>
              </a:rPr>
              <a:t>of the </a:t>
            </a:r>
            <a:r>
              <a:rPr lang="en-US" dirty="0" smtClean="0">
                <a:latin typeface="Bahnschrift" panose="020B0502040204020203" pitchFamily="34" charset="0"/>
              </a:rPr>
              <a:t>shareholder (aspects of Pillar </a:t>
            </a:r>
            <a:r>
              <a:rPr lang="en-US" dirty="0">
                <a:latin typeface="Bahnschrift" panose="020B0502040204020203" pitchFamily="34" charset="0"/>
              </a:rPr>
              <a:t>2</a:t>
            </a:r>
            <a:r>
              <a:rPr lang="en-US" dirty="0" smtClean="0">
                <a:latin typeface="Bahnschrift" panose="020B0502040204020203" pitchFamily="34" charset="0"/>
              </a:rPr>
              <a:t>)</a:t>
            </a:r>
            <a:endParaRPr lang="en-GB" dirty="0">
              <a:latin typeface="Bahnschrift" panose="020B0502040204020203" pitchFamily="34" charset="0"/>
            </a:endParaRPr>
          </a:p>
        </p:txBody>
      </p:sp>
      <p:sp>
        <p:nvSpPr>
          <p:cNvPr id="10" name="Freeform 9"/>
          <p:cNvSpPr/>
          <p:nvPr/>
        </p:nvSpPr>
        <p:spPr>
          <a:xfrm>
            <a:off x="953819" y="1449660"/>
            <a:ext cx="10056933" cy="787635"/>
          </a:xfrm>
          <a:custGeom>
            <a:avLst/>
            <a:gdLst>
              <a:gd name="connsiteX0" fmla="*/ 0 w 1969087"/>
              <a:gd name="connsiteY0" fmla="*/ 0 h 787635"/>
              <a:gd name="connsiteX1" fmla="*/ 1969087 w 1969087"/>
              <a:gd name="connsiteY1" fmla="*/ 0 h 787635"/>
              <a:gd name="connsiteX2" fmla="*/ 1969087 w 1969087"/>
              <a:gd name="connsiteY2" fmla="*/ 787635 h 787635"/>
              <a:gd name="connsiteX3" fmla="*/ 0 w 1969087"/>
              <a:gd name="connsiteY3" fmla="*/ 787635 h 787635"/>
              <a:gd name="connsiteX4" fmla="*/ 0 w 1969087"/>
              <a:gd name="connsiteY4" fmla="*/ 0 h 7876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69087" h="787635">
                <a:moveTo>
                  <a:pt x="0" y="0"/>
                </a:moveTo>
                <a:lnTo>
                  <a:pt x="1969087" y="0"/>
                </a:lnTo>
                <a:lnTo>
                  <a:pt x="1969087" y="787635"/>
                </a:lnTo>
                <a:lnTo>
                  <a:pt x="0" y="787635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4008" tIns="36576" rIns="64008" bIns="36576" numCol="1" spcCol="1270" anchor="ctr" anchorCtr="0">
            <a:noAutofit/>
          </a:bodyPr>
          <a:lstStyle/>
          <a:p>
            <a:pPr lvl="0" algn="ctr" defTabSz="4000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000" b="1" dirty="0">
                <a:latin typeface="Bahnschrift" panose="020B0502040204020203" pitchFamily="34" charset="0"/>
              </a:rPr>
              <a:t>Structural dimension </a:t>
            </a:r>
            <a:endParaRPr lang="en-US" sz="2000" b="1" dirty="0" smtClean="0">
              <a:latin typeface="Bahnschrift" panose="020B0502040204020203" pitchFamily="34" charset="0"/>
            </a:endParaRPr>
          </a:p>
          <a:p>
            <a:pPr lvl="0" algn="ctr" defTabSz="4000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000" dirty="0" smtClean="0">
                <a:latin typeface="Bahnschrift" panose="020B0502040204020203" pitchFamily="34" charset="0"/>
              </a:rPr>
              <a:t>What continues </a:t>
            </a:r>
            <a:r>
              <a:rPr lang="en-US" sz="2000" dirty="0">
                <a:latin typeface="Bahnschrift" panose="020B0502040204020203" pitchFamily="34" charset="0"/>
              </a:rPr>
              <a:t>beneath the surface after the completion of the BEPS work in 2015</a:t>
            </a:r>
            <a:endParaRPr lang="en-GB" sz="2000" kern="1200" dirty="0">
              <a:latin typeface="Bahnschrift" panose="020B0502040204020203" pitchFamily="34" charset="0"/>
            </a:endParaRPr>
          </a:p>
        </p:txBody>
      </p:sp>
      <p:sp>
        <p:nvSpPr>
          <p:cNvPr id="12" name="Freeform 11"/>
          <p:cNvSpPr/>
          <p:nvPr/>
        </p:nvSpPr>
        <p:spPr>
          <a:xfrm>
            <a:off x="953816" y="5483872"/>
            <a:ext cx="10056933" cy="464250"/>
          </a:xfrm>
          <a:custGeom>
            <a:avLst/>
            <a:gdLst>
              <a:gd name="connsiteX0" fmla="*/ 0 w 1969087"/>
              <a:gd name="connsiteY0" fmla="*/ 0 h 787635"/>
              <a:gd name="connsiteX1" fmla="*/ 1969087 w 1969087"/>
              <a:gd name="connsiteY1" fmla="*/ 0 h 787635"/>
              <a:gd name="connsiteX2" fmla="*/ 1969087 w 1969087"/>
              <a:gd name="connsiteY2" fmla="*/ 787635 h 787635"/>
              <a:gd name="connsiteX3" fmla="*/ 0 w 1969087"/>
              <a:gd name="connsiteY3" fmla="*/ 787635 h 787635"/>
              <a:gd name="connsiteX4" fmla="*/ 0 w 1969087"/>
              <a:gd name="connsiteY4" fmla="*/ 0 h 7876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69087" h="787635">
                <a:moveTo>
                  <a:pt x="0" y="0"/>
                </a:moveTo>
                <a:lnTo>
                  <a:pt x="1969087" y="0"/>
                </a:lnTo>
                <a:lnTo>
                  <a:pt x="1969087" y="787635"/>
                </a:lnTo>
                <a:lnTo>
                  <a:pt x="0" y="787635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4008" tIns="36576" rIns="64008" bIns="36576" numCol="1" spcCol="1270" anchor="ctr" anchorCtr="0">
            <a:noAutofit/>
          </a:bodyPr>
          <a:lstStyle/>
          <a:p>
            <a:pPr lvl="0" algn="ctr" defTabSz="4000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000" b="1" dirty="0" smtClean="0">
                <a:latin typeface="Bahnschrift" panose="020B0502040204020203" pitchFamily="34" charset="0"/>
              </a:rPr>
              <a:t>Politics and events</a:t>
            </a:r>
          </a:p>
        </p:txBody>
      </p:sp>
    </p:spTree>
    <p:extLst>
      <p:ext uri="{BB962C8B-B14F-4D97-AF65-F5344CB8AC3E}">
        <p14:creationId xmlns:p14="http://schemas.microsoft.com/office/powerpoint/2010/main" val="27500585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1" grpId="0" animBg="1"/>
      <p:bldP spid="8" grpId="0" animBg="1"/>
      <p:bldP spid="10" grpId="0" animBg="1"/>
      <p:bldP spid="1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05A0A3B-EB6A-40A3-BFE0-92D920ABF519}" type="slidenum">
              <a:rPr lang="en-GB" smtClean="0"/>
              <a:t>5</a:t>
            </a:fld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tx2"/>
                </a:solidFill>
                <a:latin typeface="Bahnschrift" panose="020B0502040204020203" pitchFamily="34" charset="0"/>
              </a:rPr>
              <a:t>How is the global minimum tax designed? </a:t>
            </a:r>
            <a:endParaRPr lang="de-CH" dirty="0">
              <a:latin typeface="Bahnschrift" panose="020B0502040204020203" pitchFamily="34" charset="0"/>
            </a:endParaRP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1312F269-DC67-DC40-BF30-CADD6BE22CA1}"/>
              </a:ext>
            </a:extLst>
          </p:cNvPr>
          <p:cNvCxnSpPr>
            <a:cxnSpLocks/>
          </p:cNvCxnSpPr>
          <p:nvPr/>
        </p:nvCxnSpPr>
        <p:spPr>
          <a:xfrm flipH="1">
            <a:off x="3666321" y="4269035"/>
            <a:ext cx="573" cy="6889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99569F7E-F16E-9A44-BB93-675155FA03AE}"/>
              </a:ext>
            </a:extLst>
          </p:cNvPr>
          <p:cNvSpPr txBox="1"/>
          <p:nvPr/>
        </p:nvSpPr>
        <p:spPr>
          <a:xfrm>
            <a:off x="1583395" y="1701636"/>
            <a:ext cx="4127790" cy="139320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54000" rIns="54000" rtlCol="0" anchor="ctr"/>
          <a:lstStyle>
            <a:defPPr>
              <a:defRPr lang="fr-FR"/>
            </a:defPPr>
            <a:lvl1pPr marL="228600" indent="-228600">
              <a:buFont typeface="+mj-lt"/>
              <a:buAutoNum type="arabicPeriod" startAt="2"/>
              <a:defRPr sz="1000">
                <a:solidFill>
                  <a:schemeClr val="lt1"/>
                </a:solidFill>
                <a:latin typeface="+mj-lt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marL="0" indent="0" algn="ctr">
              <a:buNone/>
              <a:defRPr/>
            </a:pPr>
            <a:r>
              <a:rPr lang="en-US" sz="2000" b="1" dirty="0" smtClean="0">
                <a:solidFill>
                  <a:schemeClr val="bg2">
                    <a:lumMod val="10000"/>
                  </a:schemeClr>
                </a:solidFill>
                <a:latin typeface="Bahnschrift" panose="020B0502040204020203" pitchFamily="34" charset="0"/>
              </a:rPr>
              <a:t>Scope of application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Bahnschrift" panose="020B0502040204020203" pitchFamily="34" charset="0"/>
              </a:rPr>
              <a:t> </a:t>
            </a:r>
          </a:p>
          <a:p>
            <a:pPr marL="0" indent="0" algn="ctr">
              <a:buNone/>
              <a:defRPr/>
            </a:pPr>
            <a:r>
              <a:rPr lang="en-US" sz="1400" dirty="0">
                <a:solidFill>
                  <a:schemeClr val="bg2">
                    <a:lumMod val="10000"/>
                  </a:schemeClr>
                </a:solidFill>
                <a:latin typeface="Bahnschrift" panose="020B0502040204020203" pitchFamily="34" charset="0"/>
              </a:rPr>
              <a:t>MNEs with </a:t>
            </a:r>
            <a:r>
              <a:rPr lang="en-US" sz="1400" dirty="0" smtClean="0">
                <a:solidFill>
                  <a:schemeClr val="bg2">
                    <a:lumMod val="10000"/>
                  </a:schemeClr>
                </a:solidFill>
                <a:latin typeface="Bahnschrift" panose="020B0502040204020203" pitchFamily="34" charset="0"/>
              </a:rPr>
              <a:t>revenues of </a:t>
            </a:r>
            <a:r>
              <a:rPr lang="en-US" sz="1400" dirty="0">
                <a:solidFill>
                  <a:schemeClr val="bg2">
                    <a:lumMod val="10000"/>
                  </a:schemeClr>
                </a:solidFill>
                <a:latin typeface="Bahnschrift" panose="020B0502040204020203" pitchFamily="34" charset="0"/>
              </a:rPr>
              <a:t>more than</a:t>
            </a:r>
          </a:p>
          <a:p>
            <a:pPr marL="0" indent="0" algn="ctr">
              <a:buNone/>
              <a:defRPr/>
            </a:pPr>
            <a:r>
              <a:rPr lang="en-US" sz="1400" dirty="0">
                <a:solidFill>
                  <a:schemeClr val="bg2">
                    <a:lumMod val="10000"/>
                  </a:schemeClr>
                </a:solidFill>
                <a:latin typeface="Bahnschrift" panose="020B0502040204020203" pitchFamily="34" charset="0"/>
              </a:rPr>
              <a:t> EUR 750 million 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Bahnschrift" panose="020B0502040204020203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CD7B250-5299-4640-B68E-DCC70293C332}"/>
              </a:ext>
            </a:extLst>
          </p:cNvPr>
          <p:cNvSpPr txBox="1"/>
          <p:nvPr/>
        </p:nvSpPr>
        <p:spPr>
          <a:xfrm>
            <a:off x="6611991" y="3429000"/>
            <a:ext cx="4127790" cy="13932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54000" rIns="54000" rtlCol="0" anchor="ctr"/>
          <a:lstStyle>
            <a:defPPr>
              <a:defRPr lang="fr-FR"/>
            </a:defPPr>
            <a:lvl1pPr marL="228600" indent="-228600">
              <a:buFont typeface="+mj-lt"/>
              <a:buAutoNum type="arabicPeriod" startAt="2"/>
              <a:defRPr sz="1000">
                <a:solidFill>
                  <a:schemeClr val="lt1"/>
                </a:solidFill>
                <a:latin typeface="+mj-lt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marL="0" lvl="0" indent="0" algn="ctr">
              <a:buNone/>
              <a:defRPr/>
            </a:pPr>
            <a:r>
              <a:rPr lang="en-US" sz="2000" b="1" dirty="0">
                <a:solidFill>
                  <a:schemeClr val="bg2">
                    <a:lumMod val="10000"/>
                  </a:schemeClr>
                </a:solidFill>
                <a:latin typeface="Bahnschrift" panose="020B0502040204020203" pitchFamily="34" charset="0"/>
              </a:rPr>
              <a:t>Common tax </a:t>
            </a:r>
            <a:r>
              <a:rPr lang="en-US" sz="2000" b="1" dirty="0" smtClean="0">
                <a:solidFill>
                  <a:schemeClr val="bg2">
                    <a:lumMod val="10000"/>
                  </a:schemeClr>
                </a:solidFill>
                <a:latin typeface="Bahnschrift" panose="020B0502040204020203" pitchFamily="34" charset="0"/>
              </a:rPr>
              <a:t>base</a:t>
            </a:r>
          </a:p>
          <a:p>
            <a:pPr marL="0" lvl="0" indent="0" algn="ctr">
              <a:buNone/>
              <a:defRPr/>
            </a:pPr>
            <a:r>
              <a:rPr lang="en-US" sz="1400" dirty="0">
                <a:solidFill>
                  <a:schemeClr val="bg2">
                    <a:lumMod val="10000"/>
                  </a:schemeClr>
                </a:solidFill>
                <a:latin typeface="Bahnschrift" panose="020B0502040204020203" pitchFamily="34" charset="0"/>
              </a:rPr>
              <a:t>The consolidated financial statements in accordance with </a:t>
            </a:r>
            <a:r>
              <a:rPr lang="en-US" sz="1400" dirty="0" smtClean="0">
                <a:solidFill>
                  <a:schemeClr val="bg2">
                    <a:lumMod val="10000"/>
                  </a:schemeClr>
                </a:solidFill>
                <a:latin typeface="Bahnschrift" panose="020B0502040204020203" pitchFamily="34" charset="0"/>
              </a:rPr>
              <a:t>an acceptable financial </a:t>
            </a:r>
            <a:r>
              <a:rPr lang="en-US" sz="1400" dirty="0">
                <a:solidFill>
                  <a:schemeClr val="bg2">
                    <a:lumMod val="10000"/>
                  </a:schemeClr>
                </a:solidFill>
                <a:latin typeface="Bahnschrift" panose="020B0502040204020203" pitchFamily="34" charset="0"/>
              </a:rPr>
              <a:t>accounting </a:t>
            </a:r>
            <a:r>
              <a:rPr lang="en-US" sz="1400" dirty="0" smtClean="0">
                <a:solidFill>
                  <a:schemeClr val="bg2">
                    <a:lumMod val="10000"/>
                  </a:schemeClr>
                </a:solidFill>
                <a:latin typeface="Bahnschrift" panose="020B0502040204020203" pitchFamily="34" charset="0"/>
              </a:rPr>
              <a:t>standard</a:t>
            </a:r>
            <a:endParaRPr lang="en-US" sz="1400" dirty="0">
              <a:solidFill>
                <a:schemeClr val="bg2">
                  <a:lumMod val="10000"/>
                </a:schemeClr>
              </a:solidFill>
              <a:latin typeface="Bahnschrift" panose="020B0502040204020203" pitchFamily="34" charset="0"/>
            </a:endParaRPr>
          </a:p>
          <a:p>
            <a:pPr marL="0" lvl="0" indent="0" algn="ctr">
              <a:buNone/>
              <a:defRPr/>
            </a:pPr>
            <a:r>
              <a:rPr lang="en-US" sz="1400" dirty="0">
                <a:solidFill>
                  <a:schemeClr val="bg2">
                    <a:lumMod val="10000"/>
                  </a:schemeClr>
                </a:solidFill>
                <a:latin typeface="Bahnschrift" panose="020B0502040204020203" pitchFamily="34" charset="0"/>
              </a:rPr>
              <a:t>(e.g. IFRS or GAAP)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Bahnschrift" panose="020B0502040204020203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F353D47-A9DF-3F45-A96F-E4B240AD1919}"/>
              </a:ext>
            </a:extLst>
          </p:cNvPr>
          <p:cNvSpPr txBox="1"/>
          <p:nvPr/>
        </p:nvSpPr>
        <p:spPr>
          <a:xfrm>
            <a:off x="1631461" y="5071488"/>
            <a:ext cx="4127790" cy="1393682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54000" rIns="54000" rtlCol="0" anchor="ctr"/>
          <a:lstStyle>
            <a:defPPr>
              <a:defRPr lang="fr-FR"/>
            </a:defPPr>
            <a:lvl1pPr marL="228600" indent="-228600">
              <a:buFont typeface="+mj-lt"/>
              <a:buAutoNum type="arabicPeriod" startAt="2"/>
              <a:defRPr sz="1000">
                <a:solidFill>
                  <a:schemeClr val="lt1"/>
                </a:solidFill>
                <a:latin typeface="+mj-lt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Bahnschrift" panose="020B0502040204020203" pitchFamily="34" charset="0"/>
              </a:rPr>
              <a:t>Substance carve-outs</a:t>
            </a:r>
          </a:p>
          <a:p>
            <a:pPr marL="0" lvl="0" indent="0" algn="ctr">
              <a:buNone/>
              <a:defRPr/>
            </a:pPr>
            <a:r>
              <a:rPr lang="en-US" sz="1400" dirty="0" smtClean="0">
                <a:solidFill>
                  <a:schemeClr val="bg2">
                    <a:lumMod val="10000"/>
                  </a:schemeClr>
                </a:solidFill>
                <a:latin typeface="Bahnschrift" panose="020B0502040204020203" pitchFamily="34" charset="0"/>
              </a:rPr>
              <a:t>Substance-based Income Exclusion on book </a:t>
            </a:r>
            <a:r>
              <a:rPr lang="en-US" sz="1400" dirty="0">
                <a:solidFill>
                  <a:schemeClr val="bg2">
                    <a:lumMod val="10000"/>
                  </a:schemeClr>
                </a:solidFill>
                <a:latin typeface="Bahnschrift" panose="020B0502040204020203" pitchFamily="34" charset="0"/>
              </a:rPr>
              <a:t>value of tangible assets and payroll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3119B42-B0E3-1443-B92D-480FB41D2CFA}"/>
              </a:ext>
            </a:extLst>
          </p:cNvPr>
          <p:cNvSpPr txBox="1"/>
          <p:nvPr/>
        </p:nvSpPr>
        <p:spPr>
          <a:xfrm>
            <a:off x="1631461" y="3386562"/>
            <a:ext cx="4127790" cy="1393200"/>
          </a:xfrm>
          <a:prstGeom prst="roundRect">
            <a:avLst>
              <a:gd name="adj" fmla="val 15330"/>
            </a:avLst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54000" rIns="54000" rtlCol="0" anchor="ctr"/>
          <a:lstStyle>
            <a:defPPr>
              <a:defRPr lang="fr-FR"/>
            </a:defPPr>
            <a:lvl1pPr marL="228600" indent="-228600">
              <a:buFont typeface="+mj-lt"/>
              <a:buAutoNum type="arabicPeriod" startAt="2"/>
              <a:defRPr sz="1000">
                <a:solidFill>
                  <a:schemeClr val="lt1"/>
                </a:solidFill>
                <a:latin typeface="+mj-lt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marL="0" lvl="0" indent="0" algn="ctr">
              <a:buNone/>
              <a:defRPr/>
            </a:pPr>
            <a:r>
              <a:rPr lang="de-CH" sz="2000" b="1" dirty="0" smtClean="0">
                <a:solidFill>
                  <a:schemeClr val="bg2">
                    <a:lumMod val="10000"/>
                  </a:schemeClr>
                </a:solidFill>
                <a:latin typeface="Bahnschrift" panose="020B0502040204020203" pitchFamily="34" charset="0"/>
              </a:rPr>
              <a:t>Jurisdictional blending</a:t>
            </a:r>
          </a:p>
          <a:p>
            <a:pPr marL="0" lvl="0" indent="0" algn="ctr">
              <a:buNone/>
              <a:defRPr/>
            </a:pPr>
            <a:r>
              <a:rPr lang="en-US" sz="1400" dirty="0">
                <a:solidFill>
                  <a:schemeClr val="bg2">
                    <a:lumMod val="10000"/>
                  </a:schemeClr>
                </a:solidFill>
                <a:latin typeface="Bahnschrift" panose="020B0502040204020203" pitchFamily="34" charset="0"/>
              </a:rPr>
              <a:t>Determination of </a:t>
            </a:r>
            <a:r>
              <a:rPr lang="en-US" sz="1400" dirty="0" smtClean="0">
                <a:solidFill>
                  <a:schemeClr val="bg2">
                    <a:lumMod val="10000"/>
                  </a:schemeClr>
                </a:solidFill>
                <a:latin typeface="Bahnschrift" panose="020B0502040204020203" pitchFamily="34" charset="0"/>
              </a:rPr>
              <a:t>the relevant income </a:t>
            </a:r>
            <a:r>
              <a:rPr lang="en-US" sz="1400" dirty="0">
                <a:solidFill>
                  <a:schemeClr val="bg2">
                    <a:lumMod val="10000"/>
                  </a:schemeClr>
                </a:solidFill>
                <a:latin typeface="Bahnschrift" panose="020B0502040204020203" pitchFamily="34" charset="0"/>
              </a:rPr>
              <a:t>and the effective tax rate on a jurisdictional basis</a:t>
            </a:r>
            <a:endParaRPr lang="en-GB" sz="1400" dirty="0">
              <a:solidFill>
                <a:schemeClr val="bg2">
                  <a:lumMod val="10000"/>
                </a:schemeClr>
              </a:solidFill>
              <a:latin typeface="Bahnschrift" panose="020B0502040204020203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D4EEEDF-A29E-7047-B80B-CD68E6FB6C86}"/>
              </a:ext>
            </a:extLst>
          </p:cNvPr>
          <p:cNvSpPr txBox="1"/>
          <p:nvPr/>
        </p:nvSpPr>
        <p:spPr>
          <a:xfrm>
            <a:off x="6611991" y="1700671"/>
            <a:ext cx="4127790" cy="1393682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54000" rIns="54000" rtlCol="0" anchor="ctr"/>
          <a:lstStyle>
            <a:defPPr>
              <a:defRPr lang="fr-FR"/>
            </a:defPPr>
            <a:lvl1pPr marL="228600" indent="-228600">
              <a:buFont typeface="+mj-lt"/>
              <a:buAutoNum type="arabicPeriod" startAt="2"/>
              <a:defRPr sz="1000">
                <a:solidFill>
                  <a:schemeClr val="lt1"/>
                </a:solidFill>
                <a:latin typeface="+mj-lt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Bahnschrift" panose="020B0502040204020203" pitchFamily="34" charset="0"/>
              </a:rPr>
              <a:t>Top-up Tax Concept</a:t>
            </a:r>
          </a:p>
          <a:p>
            <a:pPr marL="0" lvl="0" indent="0" algn="ctr">
              <a:buNone/>
              <a:defRPr/>
            </a:pPr>
            <a:r>
              <a:rPr lang="en-US" sz="1400" dirty="0">
                <a:solidFill>
                  <a:schemeClr val="bg2">
                    <a:lumMod val="10000"/>
                  </a:schemeClr>
                </a:solidFill>
                <a:latin typeface="Bahnschrift" panose="020B0502040204020203" pitchFamily="34" charset="0"/>
              </a:rPr>
              <a:t>The </a:t>
            </a:r>
            <a:r>
              <a:rPr lang="en-US" sz="1400" dirty="0" smtClean="0">
                <a:solidFill>
                  <a:schemeClr val="bg2">
                    <a:lumMod val="10000"/>
                  </a:schemeClr>
                </a:solidFill>
                <a:latin typeface="Bahnschrift" panose="020B0502040204020203" pitchFamily="34" charset="0"/>
              </a:rPr>
              <a:t>top up tax is charged to bring the tax on the income in the jurisdiction up to the  minimum rate 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Bahnschrift" panose="020B0502040204020203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382EE0C-A0A8-A246-AF1D-E5E6E8E3A422}"/>
              </a:ext>
            </a:extLst>
          </p:cNvPr>
          <p:cNvSpPr txBox="1"/>
          <p:nvPr/>
        </p:nvSpPr>
        <p:spPr>
          <a:xfrm>
            <a:off x="6575730" y="5156847"/>
            <a:ext cx="4127790" cy="139320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54000" rIns="54000" rtlCol="0" anchor="ctr"/>
          <a:lstStyle>
            <a:defPPr>
              <a:defRPr lang="fr-FR"/>
            </a:defPPr>
            <a:lvl1pPr marL="228600" indent="-228600">
              <a:buFont typeface="+mj-lt"/>
              <a:buAutoNum type="arabicPeriod" startAt="2"/>
              <a:defRPr sz="1000">
                <a:solidFill>
                  <a:schemeClr val="lt1"/>
                </a:solidFill>
                <a:latin typeface="+mj-lt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marL="0" lvl="0" indent="0" algn="ctr">
              <a:buNone/>
              <a:defRPr/>
            </a:pPr>
            <a:r>
              <a:rPr lang="en-US" sz="2000" b="1" dirty="0" smtClean="0">
                <a:solidFill>
                  <a:schemeClr val="bg2">
                    <a:lumMod val="10000"/>
                  </a:schemeClr>
                </a:solidFill>
                <a:latin typeface="Bahnschrift" panose="020B0502040204020203" pitchFamily="34" charset="0"/>
              </a:rPr>
              <a:t>CFC and reverse CFC</a:t>
            </a:r>
            <a:r>
              <a:rPr lang="en-US" sz="2000" dirty="0" smtClean="0">
                <a:solidFill>
                  <a:schemeClr val="bg2">
                    <a:lumMod val="10000"/>
                  </a:schemeClr>
                </a:solidFill>
                <a:latin typeface="Bahnschrift" panose="020B0502040204020203" pitchFamily="34" charset="0"/>
              </a:rPr>
              <a:t> </a:t>
            </a:r>
          </a:p>
          <a:p>
            <a:pPr marL="0" indent="0" algn="ctr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  <a:defRPr/>
            </a:pPr>
            <a:r>
              <a:rPr lang="en-US" sz="1400" dirty="0" smtClean="0">
                <a:solidFill>
                  <a:schemeClr val="bg2">
                    <a:lumMod val="10000"/>
                  </a:schemeClr>
                </a:solidFill>
                <a:latin typeface="Bahnschrift" panose="020B0502040204020203" pitchFamily="34" charset="0"/>
              </a:rPr>
              <a:t>Interaction of the Income Inclusion Rule (IIR) and the UTPR</a:t>
            </a:r>
            <a:endParaRPr lang="de-DE" sz="1400" dirty="0">
              <a:solidFill>
                <a:schemeClr val="bg2">
                  <a:lumMod val="10000"/>
                </a:schemeClr>
              </a:solidFill>
              <a:latin typeface="Bahnschrift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7994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tx2"/>
                </a:solidFill>
                <a:latin typeface="Bahnschrift" panose="020B0502040204020203" pitchFamily="34" charset="0"/>
              </a:rPr>
              <a:t>How </a:t>
            </a:r>
            <a:r>
              <a:rPr lang="en-US" b="1" dirty="0">
                <a:solidFill>
                  <a:schemeClr val="tx2"/>
                </a:solidFill>
                <a:latin typeface="Bahnschrift" panose="020B0502040204020203" pitchFamily="34" charset="0"/>
              </a:rPr>
              <a:t>is the global minimum tax designed? </a:t>
            </a:r>
            <a:r>
              <a:rPr lang="en-US" b="1" dirty="0" smtClean="0">
                <a:solidFill>
                  <a:schemeClr val="tx2"/>
                </a:solidFill>
                <a:latin typeface="Bahnschrift" panose="020B0502040204020203" pitchFamily="34" charset="0"/>
              </a:rPr>
              <a:t>(2)</a:t>
            </a:r>
            <a:br>
              <a:rPr lang="en-US" b="1" dirty="0" smtClean="0">
                <a:solidFill>
                  <a:schemeClr val="tx2"/>
                </a:solidFill>
                <a:latin typeface="Bahnschrift" panose="020B0502040204020203" pitchFamily="34" charset="0"/>
              </a:rPr>
            </a:br>
            <a:r>
              <a:rPr lang="en-US" sz="2800" i="1" dirty="0" smtClean="0">
                <a:latin typeface="Bahnschrift" panose="020B0502040204020203" pitchFamily="34" charset="0"/>
              </a:rPr>
              <a:t>ETR and top-up tax computation</a:t>
            </a:r>
            <a:endParaRPr lang="en-GB" i="1" dirty="0"/>
          </a:p>
        </p:txBody>
      </p:sp>
      <p:sp>
        <p:nvSpPr>
          <p:cNvPr id="5" name="Right Brace 4"/>
          <p:cNvSpPr/>
          <p:nvPr/>
        </p:nvSpPr>
        <p:spPr>
          <a:xfrm rot="5400000">
            <a:off x="6063259" y="2889844"/>
            <a:ext cx="194864" cy="4585754"/>
          </a:xfrm>
          <a:prstGeom prst="rightBrace">
            <a:avLst>
              <a:gd name="adj1" fmla="val 169260"/>
              <a:gd name="adj2" fmla="val 51258"/>
            </a:avLst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16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2" name="Down Arrow 21"/>
          <p:cNvSpPr/>
          <p:nvPr/>
        </p:nvSpPr>
        <p:spPr>
          <a:xfrm>
            <a:off x="7448797" y="3070544"/>
            <a:ext cx="211139" cy="94919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3" name="Down Arrow 22"/>
          <p:cNvSpPr/>
          <p:nvPr/>
        </p:nvSpPr>
        <p:spPr>
          <a:xfrm>
            <a:off x="4164963" y="3725427"/>
            <a:ext cx="211139" cy="29431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6504193" y="4060188"/>
            <a:ext cx="4580749" cy="102186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Top-up Tax % </a:t>
            </a:r>
            <a:r>
              <a:rPr lang="en-US" sz="16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=</a:t>
            </a:r>
          </a:p>
          <a:p>
            <a:pPr algn="ctr"/>
            <a:r>
              <a:rPr lang="en-US" sz="16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Minimum rate - Jurisdictional ETR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629728" y="4060188"/>
            <a:ext cx="5378334" cy="102185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b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Jurisdictional Excess Profit </a:t>
            </a:r>
            <a:r>
              <a:rPr lang="en-GB" sz="16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=</a:t>
            </a:r>
          </a:p>
          <a:p>
            <a:pPr algn="ctr"/>
            <a:r>
              <a:rPr lang="en-GB" sz="16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algn="r"/>
            <a:r>
              <a:rPr lang="en-GB" sz="160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GloBE</a:t>
            </a:r>
            <a:r>
              <a:rPr lang="en-GB" sz="16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Income      –	 Substance Based Income Exclusion</a:t>
            </a:r>
          </a:p>
        </p:txBody>
      </p:sp>
      <p:sp>
        <p:nvSpPr>
          <p:cNvPr id="10" name="Rounded Rectangle 9"/>
          <p:cNvSpPr/>
          <p:nvPr/>
        </p:nvSpPr>
        <p:spPr>
          <a:xfrm>
            <a:off x="629728" y="5343550"/>
            <a:ext cx="10455215" cy="983109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Jurisdictional Top-up Tax  </a:t>
            </a:r>
            <a:r>
              <a:rPr lang="en-US" sz="16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= (Top-up Tax % x Excess Profit)      – 	Qualified Domestic Minimum Top-up Tax</a:t>
            </a:r>
          </a:p>
        </p:txBody>
      </p:sp>
      <p:grpSp>
        <p:nvGrpSpPr>
          <p:cNvPr id="11" name="Group 10"/>
          <p:cNvGrpSpPr/>
          <p:nvPr/>
        </p:nvGrpSpPr>
        <p:grpSpPr>
          <a:xfrm>
            <a:off x="6188726" y="4518777"/>
            <a:ext cx="122339" cy="285698"/>
            <a:chOff x="5997092" y="4793968"/>
            <a:chExt cx="203529" cy="324826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5997092" y="4793968"/>
              <a:ext cx="203529" cy="324826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V="1">
              <a:off x="6018929" y="4793968"/>
              <a:ext cx="181692" cy="324826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Rounded Rectangle 11"/>
          <p:cNvSpPr/>
          <p:nvPr/>
        </p:nvSpPr>
        <p:spPr>
          <a:xfrm>
            <a:off x="2854411" y="1654520"/>
            <a:ext cx="3139621" cy="83960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Covered Taxes calculated on a jurisdictional basis</a:t>
            </a:r>
          </a:p>
        </p:txBody>
      </p:sp>
      <p:sp>
        <p:nvSpPr>
          <p:cNvPr id="18" name="Rounded Rectangle 17"/>
          <p:cNvSpPr/>
          <p:nvPr/>
        </p:nvSpPr>
        <p:spPr>
          <a:xfrm>
            <a:off x="2854411" y="2790964"/>
            <a:ext cx="3139621" cy="83960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GloBE</a:t>
            </a:r>
            <a:r>
              <a:rPr lang="en-US" sz="16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Income calculated on jurisdictional basis</a:t>
            </a:r>
          </a:p>
        </p:txBody>
      </p:sp>
      <p:cxnSp>
        <p:nvCxnSpPr>
          <p:cNvPr id="19" name="Straight Connector 18"/>
          <p:cNvCxnSpPr/>
          <p:nvPr/>
        </p:nvCxnSpPr>
        <p:spPr>
          <a:xfrm flipV="1">
            <a:off x="2854411" y="2638968"/>
            <a:ext cx="3139621" cy="2595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Group 13"/>
          <p:cNvGrpSpPr/>
          <p:nvPr/>
        </p:nvGrpSpPr>
        <p:grpSpPr>
          <a:xfrm>
            <a:off x="6096474" y="2293430"/>
            <a:ext cx="3010456" cy="638551"/>
            <a:chOff x="6010132" y="2257742"/>
            <a:chExt cx="3877939" cy="726005"/>
          </a:xfrm>
        </p:grpSpPr>
        <p:sp>
          <p:nvSpPr>
            <p:cNvPr id="15" name="Rounded Rectangle 14"/>
            <p:cNvSpPr/>
            <p:nvPr/>
          </p:nvSpPr>
          <p:spPr>
            <a:xfrm>
              <a:off x="6535340" y="2257742"/>
              <a:ext cx="3352731" cy="726005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600"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Jurisdictional Effective Tax Rate (ETR)</a:t>
              </a:r>
            </a:p>
          </p:txBody>
        </p:sp>
        <p:cxnSp>
          <p:nvCxnSpPr>
            <p:cNvPr id="16" name="Straight Connector 15"/>
            <p:cNvCxnSpPr/>
            <p:nvPr/>
          </p:nvCxnSpPr>
          <p:spPr>
            <a:xfrm>
              <a:off x="6010132" y="2571101"/>
              <a:ext cx="395263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>
              <a:off x="6010132" y="2724235"/>
              <a:ext cx="395263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CA32D4D-9F4A-416A-BE9E-11605A1A675D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98622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22" grpId="0" animBg="1"/>
      <p:bldP spid="23" grpId="0" animBg="1"/>
      <p:bldP spid="8" grpId="0" animBg="1"/>
      <p:bldP spid="9" grpId="0" animBg="1"/>
      <p:bldP spid="10" grpId="0" animBg="1"/>
      <p:bldP spid="12" grpId="0" animBg="1"/>
      <p:bldP spid="1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CH" sz="2400" dirty="0" err="1">
                <a:solidFill>
                  <a:schemeClr val="tx2"/>
                </a:solidFill>
                <a:latin typeface="Bahnschrift" panose="020B0502040204020203" pitchFamily="34" charset="0"/>
              </a:rPr>
              <a:t>GloBE</a:t>
            </a:r>
            <a:r>
              <a:rPr lang="de-CH" sz="2400" dirty="0">
                <a:solidFill>
                  <a:schemeClr val="tx2"/>
                </a:solidFill>
                <a:latin typeface="Bahnschrift" panose="020B0502040204020203" pitchFamily="34" charset="0"/>
              </a:rPr>
              <a:t> Rules</a:t>
            </a:r>
            <a:r>
              <a:rPr lang="de-CH" sz="2400" dirty="0">
                <a:latin typeface="Bahnschrift" panose="020B0502040204020203" pitchFamily="34" charset="0"/>
              </a:rPr>
              <a:t>: </a:t>
            </a:r>
            <a:r>
              <a:rPr lang="en-US" sz="2400" dirty="0">
                <a:latin typeface="Bahnschrift" panose="020B0502040204020203" pitchFamily="34" charset="0"/>
              </a:rPr>
              <a:t>Rules in December 2021 and Commentary in March 2022</a:t>
            </a:r>
          </a:p>
          <a:p>
            <a:r>
              <a:rPr lang="de-CH" sz="2400" dirty="0" err="1" smtClean="0">
                <a:solidFill>
                  <a:schemeClr val="tx2"/>
                </a:solidFill>
                <a:latin typeface="Bahnschrift" panose="020B0502040204020203" pitchFamily="34" charset="0"/>
              </a:rPr>
              <a:t>GloBE</a:t>
            </a:r>
            <a:r>
              <a:rPr lang="de-CH" sz="2400" dirty="0" smtClean="0">
                <a:solidFill>
                  <a:schemeClr val="tx2"/>
                </a:solidFill>
                <a:latin typeface="Bahnschrift" panose="020B0502040204020203" pitchFamily="34" charset="0"/>
              </a:rPr>
              <a:t> Implementation </a:t>
            </a:r>
            <a:r>
              <a:rPr lang="de-CH" sz="2400" dirty="0">
                <a:solidFill>
                  <a:schemeClr val="tx2"/>
                </a:solidFill>
                <a:latin typeface="Bahnschrift" panose="020B0502040204020203" pitchFamily="34" charset="0"/>
              </a:rPr>
              <a:t>Framework</a:t>
            </a:r>
            <a:r>
              <a:rPr lang="de-CH" sz="2400" dirty="0">
                <a:latin typeface="Bahnschrift" panose="020B0502040204020203" pitchFamily="34" charset="0"/>
              </a:rPr>
              <a:t>: </a:t>
            </a:r>
            <a:r>
              <a:rPr lang="en-US" sz="2400" dirty="0">
                <a:latin typeface="Bahnschrift" panose="020B0502040204020203" pitchFamily="34" charset="0"/>
              </a:rPr>
              <a:t>framework for a coordinated application and implementation; </a:t>
            </a:r>
            <a:r>
              <a:rPr lang="en-GB" sz="2400" dirty="0">
                <a:latin typeface="Bahnschrift" panose="020B0502040204020203" pitchFamily="34" charset="0"/>
              </a:rPr>
              <a:t> </a:t>
            </a:r>
          </a:p>
          <a:p>
            <a:pPr lvl="1"/>
            <a:r>
              <a:rPr lang="en-US" sz="2000" dirty="0" smtClean="0">
                <a:latin typeface="Bahnschrift" panose="020B0502040204020203" pitchFamily="34" charset="0"/>
              </a:rPr>
              <a:t>Balance tax </a:t>
            </a:r>
            <a:r>
              <a:rPr lang="en-US" sz="2000" dirty="0">
                <a:latin typeface="Bahnschrift" panose="020B0502040204020203" pitchFamily="34" charset="0"/>
              </a:rPr>
              <a:t>policy objective </a:t>
            </a:r>
            <a:r>
              <a:rPr lang="en-US" sz="2000" dirty="0" smtClean="0">
                <a:latin typeface="Bahnschrift" panose="020B0502040204020203" pitchFamily="34" charset="0"/>
              </a:rPr>
              <a:t>with compliance dimension </a:t>
            </a:r>
            <a:r>
              <a:rPr lang="en-US" sz="2000" dirty="0">
                <a:latin typeface="Bahnschrift" panose="020B0502040204020203" pitchFamily="34" charset="0"/>
              </a:rPr>
              <a:t>(e.g. </a:t>
            </a:r>
            <a:r>
              <a:rPr lang="en-US" sz="2000" dirty="0" smtClean="0">
                <a:latin typeface="Bahnschrift" panose="020B0502040204020203" pitchFamily="34" charset="0"/>
              </a:rPr>
              <a:t>GloBE Safe </a:t>
            </a:r>
            <a:r>
              <a:rPr lang="en-US" sz="2000" dirty="0">
                <a:latin typeface="Bahnschrift" panose="020B0502040204020203" pitchFamily="34" charset="0"/>
              </a:rPr>
              <a:t>H</a:t>
            </a:r>
            <a:r>
              <a:rPr lang="en-US" sz="2000" dirty="0" smtClean="0">
                <a:latin typeface="Bahnschrift" panose="020B0502040204020203" pitchFamily="34" charset="0"/>
              </a:rPr>
              <a:t>arbour </a:t>
            </a:r>
            <a:r>
              <a:rPr lang="en-US" sz="2000" dirty="0">
                <a:latin typeface="Bahnschrift" panose="020B0502040204020203" pitchFamily="34" charset="0"/>
              </a:rPr>
              <a:t>discussion);</a:t>
            </a:r>
          </a:p>
          <a:p>
            <a:pPr lvl="1"/>
            <a:r>
              <a:rPr lang="en-US" sz="2000" dirty="0">
                <a:latin typeface="Bahnschrift" panose="020B0502040204020203" pitchFamily="34" charset="0"/>
              </a:rPr>
              <a:t>Coordination mechanisms to avoid double taxation</a:t>
            </a:r>
            <a:endParaRPr lang="de-CH" sz="2000" dirty="0">
              <a:latin typeface="Bahnschrift" panose="020B0502040204020203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05A0A3B-EB6A-40A3-BFE0-92D920ABF519}" type="slidenum">
              <a:rPr lang="en-GB" smtClean="0"/>
              <a:t>7</a:t>
            </a:fld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>
                <a:solidFill>
                  <a:schemeClr val="tx2"/>
                </a:solidFill>
                <a:latin typeface="Bahnschrift" panose="020B0502040204020203" pitchFamily="34" charset="0"/>
              </a:rPr>
              <a:t>Global minimum tax - What is the current focus?</a:t>
            </a:r>
            <a:endParaRPr lang="en-GB" dirty="0">
              <a:latin typeface="Bahnschrift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0630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80000" y="1900468"/>
            <a:ext cx="8832000" cy="566822"/>
          </a:xfrm>
        </p:spPr>
        <p:txBody>
          <a:bodyPr lIns="0"/>
          <a:lstStyle/>
          <a:p>
            <a:pPr algn="l"/>
            <a:r>
              <a:rPr lang="de-DE" dirty="0" smtClean="0"/>
              <a:t>Thank YOU</a:t>
            </a:r>
            <a:endParaRPr lang="de-DE" dirty="0"/>
          </a:p>
        </p:txBody>
      </p:sp>
      <p:sp>
        <p:nvSpPr>
          <p:cNvPr id="3" name="TextBox 2"/>
          <p:cNvSpPr txBox="1"/>
          <p:nvPr/>
        </p:nvSpPr>
        <p:spPr>
          <a:xfrm>
            <a:off x="512374" y="2700205"/>
            <a:ext cx="4248473" cy="46166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de-DE" sz="2400" dirty="0" smtClean="0">
                <a:solidFill>
                  <a:schemeClr val="bg1"/>
                </a:solidFill>
                <a:latin typeface="+mj-lt"/>
              </a:rPr>
              <a:t>For more information:</a:t>
            </a:r>
            <a:endParaRPr lang="de-DE" sz="2400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011" y="4416849"/>
            <a:ext cx="314166" cy="31416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011" y="3822524"/>
            <a:ext cx="314166" cy="31416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003884" y="3301950"/>
            <a:ext cx="11275202" cy="46166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de-DE" sz="2400" dirty="0" smtClean="0">
                <a:solidFill>
                  <a:schemeClr val="bg1"/>
                </a:solidFill>
                <a:latin typeface="+mj-lt"/>
              </a:rPr>
              <a:t>Email: Felicie.Bonnet@oecd.org</a:t>
            </a:r>
            <a:endParaRPr lang="de-DE" sz="2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03883" y="3822524"/>
            <a:ext cx="7513928" cy="46166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de-DE" sz="2400" dirty="0" smtClean="0">
                <a:solidFill>
                  <a:schemeClr val="bg1"/>
                </a:solidFill>
                <a:latin typeface="+mj-lt"/>
              </a:rPr>
              <a:t>Visit our Homepage: www.oecd.org/tax</a:t>
            </a:r>
            <a:endParaRPr lang="de-DE" sz="2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03883" y="4344264"/>
            <a:ext cx="9331128" cy="46166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de-DE" sz="2400" dirty="0" smtClean="0">
                <a:solidFill>
                  <a:schemeClr val="bg1"/>
                </a:solidFill>
                <a:latin typeface="+mj-lt"/>
              </a:rPr>
              <a:t>Subscribe to our tax news alerts: http://oecd/taxnews-signup</a:t>
            </a:r>
            <a:endParaRPr lang="de-DE" sz="2400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011" y="3375699"/>
            <a:ext cx="314166" cy="314166"/>
          </a:xfrm>
          <a:prstGeom prst="rect">
            <a:avLst/>
          </a:prstGeom>
        </p:spPr>
      </p:pic>
      <p:sp>
        <p:nvSpPr>
          <p:cNvPr id="11" name="Slide Number Placeholder 10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D00DE2A-F607-4A34-B5C4-B4A93AD534AE}" type="slidenum">
              <a:rPr lang="de-DE" smtClean="0"/>
              <a:t>8</a:t>
            </a:fld>
            <a:endParaRPr lang="de-DE" dirty="0"/>
          </a:p>
        </p:txBody>
      </p:sp>
      <p:sp>
        <p:nvSpPr>
          <p:cNvPr id="10" name="TextBox 9"/>
          <p:cNvSpPr txBox="1"/>
          <p:nvPr/>
        </p:nvSpPr>
        <p:spPr>
          <a:xfrm>
            <a:off x="0" y="5383228"/>
            <a:ext cx="1219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i="1" dirty="0">
                <a:solidFill>
                  <a:schemeClr val="bg1"/>
                </a:solidFill>
                <a:latin typeface="+mj-lt"/>
              </a:rPr>
              <a:t>The views included in this presentation are personal and do not represent the consensus views of the Committee on Fiscal Affairs (CFA) or its subsidiary bodies</a:t>
            </a:r>
            <a:r>
              <a:rPr lang="en-GB" b="1" i="1" dirty="0" smtClean="0">
                <a:solidFill>
                  <a:schemeClr val="bg1"/>
                </a:solidFill>
                <a:latin typeface="+mj-lt"/>
              </a:rPr>
              <a:t>.</a:t>
            </a:r>
            <a:endParaRPr lang="en-GB" b="1" i="1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76764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ECD_English_white">
  <a:themeElements>
    <a:clrScheme name="OECD white">
      <a:dk1>
        <a:srgbClr val="727272"/>
      </a:dk1>
      <a:lt1>
        <a:sysClr val="window" lastClr="FFFFFF"/>
      </a:lt1>
      <a:dk2>
        <a:srgbClr val="006299"/>
      </a:dk2>
      <a:lt2>
        <a:srgbClr val="E6E6E6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ECD">
      <a:majorFont>
        <a:latin typeface="Arial"/>
        <a:ea typeface=""/>
        <a:cs typeface=""/>
      </a:majorFont>
      <a:minorFont>
        <a:latin typeface="Georgia"/>
        <a:ea typeface=""/>
        <a:cs typeface="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AFC15041FA98444BA56D5768D6C48AC" ma:contentTypeVersion="1" ma:contentTypeDescription="Create a new document." ma:contentTypeScope="" ma:versionID="a42707a28e552bac4d31f83f2cf807e7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48c5b5cd9b8d25ff6dd15848836f4270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Scheduling Start Date is a site column created by the Publishing feature. It is used to specify the date and time on which this page will first appear to site visitors.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Scheduling End Date is a site column created by the Publishing feature. It is used to specify the date and time on which this page will no longer appear to site visitors.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8A12FB0A-6D85-4A15-823C-7233461E4449}"/>
</file>

<file path=customXml/itemProps2.xml><?xml version="1.0" encoding="utf-8"?>
<ds:datastoreItem xmlns:ds="http://schemas.openxmlformats.org/officeDocument/2006/customXml" ds:itemID="{11F401AA-492A-41B1-B2BE-C47673683426}"/>
</file>

<file path=customXml/itemProps3.xml><?xml version="1.0" encoding="utf-8"?>
<ds:datastoreItem xmlns:ds="http://schemas.openxmlformats.org/officeDocument/2006/customXml" ds:itemID="{8BAC59BE-7362-4A74-8BD2-6384F89D01E2}"/>
</file>

<file path=docProps/app.xml><?xml version="1.0" encoding="utf-8"?>
<Properties xmlns="http://schemas.openxmlformats.org/officeDocument/2006/extended-properties" xmlns:vt="http://schemas.openxmlformats.org/officeDocument/2006/docPropsVTypes">
  <Template>OECD_English_white</Template>
  <TotalTime>49</TotalTime>
  <Words>603</Words>
  <Application>Microsoft Office PowerPoint</Application>
  <PresentationFormat>Widescreen</PresentationFormat>
  <Paragraphs>74</Paragraphs>
  <Slides>8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Arial</vt:lpstr>
      <vt:lpstr>Bahnschrift</vt:lpstr>
      <vt:lpstr>Calibri</vt:lpstr>
      <vt:lpstr>Georgia</vt:lpstr>
      <vt:lpstr>Helvetica 65 Medium</vt:lpstr>
      <vt:lpstr>OECD_English_white</vt:lpstr>
      <vt:lpstr>the Global Minimum tax</vt:lpstr>
      <vt:lpstr>Background: The Two-Pillar solution 8 October 2021 Agreement </vt:lpstr>
      <vt:lpstr>Focus on the global minimum tax</vt:lpstr>
      <vt:lpstr>Where does the global minimum tax come from?</vt:lpstr>
      <vt:lpstr>How is the global minimum tax designed? </vt:lpstr>
      <vt:lpstr>How is the global minimum tax designed? (2) ETR and top-up tax computation</vt:lpstr>
      <vt:lpstr>Global minimum tax - What is the current focus?</vt:lpstr>
      <vt:lpstr>Thank YOU</vt:lpstr>
    </vt:vector>
  </TitlesOfParts>
  <Company>OECD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BONNET Felicie, CTP/ICA</dc:creator>
  <cp:lastModifiedBy>BONNET Felicie, CTP/ICA</cp:lastModifiedBy>
  <cp:revision>8</cp:revision>
  <dcterms:created xsi:type="dcterms:W3CDTF">2022-04-01T09:00:28Z</dcterms:created>
  <dcterms:modified xsi:type="dcterms:W3CDTF">2022-04-05T07:56:03Z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0x010100FAFC15041FA98444BA56D5768D6C48AC</vt:lpwstr>
  </property>
</Properties>
</file>