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8.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3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48.xml" ContentType="application/vnd.openxmlformats-officedocument.presentationml.notesSlide+xml"/>
  <Override PartName="/ppt/notesSlides/notesSlide53.xml" ContentType="application/vnd.openxmlformats-officedocument.presentationml.notesSlide+xml"/>
  <Override PartName="/ppt/notesSlides/notesSlide46.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47.xml" ContentType="application/vnd.openxmlformats-officedocument.presentationml.notesSlide+xml"/>
  <Override PartName="/ppt/notesSlides/notesSlide40.xml" ContentType="application/vnd.openxmlformats-officedocument.presentationml.notesSlide+xml"/>
  <Override PartName="/ppt/notesSlides/notesSlide35.xml" ContentType="application/vnd.openxmlformats-officedocument.presentationml.notesSlide+xml"/>
  <Override PartName="/ppt/notesSlides/notesSlide42.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5"/>
  </p:notesMasterIdLst>
  <p:handoutMasterIdLst>
    <p:handoutMasterId r:id="rId66"/>
  </p:handoutMasterIdLst>
  <p:sldIdLst>
    <p:sldId id="417" r:id="rId2"/>
    <p:sldId id="452" r:id="rId3"/>
    <p:sldId id="467" r:id="rId4"/>
    <p:sldId id="620" r:id="rId5"/>
    <p:sldId id="610" r:id="rId6"/>
    <p:sldId id="611" r:id="rId7"/>
    <p:sldId id="612" r:id="rId8"/>
    <p:sldId id="613" r:id="rId9"/>
    <p:sldId id="614" r:id="rId10"/>
    <p:sldId id="615" r:id="rId11"/>
    <p:sldId id="616" r:id="rId12"/>
    <p:sldId id="617" r:id="rId13"/>
    <p:sldId id="618" r:id="rId14"/>
    <p:sldId id="619" r:id="rId15"/>
    <p:sldId id="621" r:id="rId16"/>
    <p:sldId id="622" r:id="rId17"/>
    <p:sldId id="623" r:id="rId18"/>
    <p:sldId id="624" r:id="rId19"/>
    <p:sldId id="625" r:id="rId20"/>
    <p:sldId id="626" r:id="rId21"/>
    <p:sldId id="627" r:id="rId22"/>
    <p:sldId id="628" r:id="rId23"/>
    <p:sldId id="629" r:id="rId24"/>
    <p:sldId id="630" r:id="rId25"/>
    <p:sldId id="631" r:id="rId26"/>
    <p:sldId id="632" r:id="rId27"/>
    <p:sldId id="633" r:id="rId28"/>
    <p:sldId id="634" r:id="rId29"/>
    <p:sldId id="635" r:id="rId30"/>
    <p:sldId id="636" r:id="rId31"/>
    <p:sldId id="637" r:id="rId32"/>
    <p:sldId id="638" r:id="rId33"/>
    <p:sldId id="548" r:id="rId34"/>
    <p:sldId id="596" r:id="rId35"/>
    <p:sldId id="597" r:id="rId36"/>
    <p:sldId id="598" r:id="rId37"/>
    <p:sldId id="599" r:id="rId38"/>
    <p:sldId id="600" r:id="rId39"/>
    <p:sldId id="601" r:id="rId40"/>
    <p:sldId id="602" r:id="rId41"/>
    <p:sldId id="603" r:id="rId42"/>
    <p:sldId id="604" r:id="rId43"/>
    <p:sldId id="605" r:id="rId44"/>
    <p:sldId id="606" r:id="rId45"/>
    <p:sldId id="607" r:id="rId46"/>
    <p:sldId id="585" r:id="rId47"/>
    <p:sldId id="595" r:id="rId48"/>
    <p:sldId id="591" r:id="rId49"/>
    <p:sldId id="592" r:id="rId50"/>
    <p:sldId id="593" r:id="rId51"/>
    <p:sldId id="594" r:id="rId52"/>
    <p:sldId id="587" r:id="rId53"/>
    <p:sldId id="588" r:id="rId54"/>
    <p:sldId id="589" r:id="rId55"/>
    <p:sldId id="590" r:id="rId56"/>
    <p:sldId id="558" r:id="rId57"/>
    <p:sldId id="557" r:id="rId58"/>
    <p:sldId id="554" r:id="rId59"/>
    <p:sldId id="581" r:id="rId60"/>
    <p:sldId id="555" r:id="rId61"/>
    <p:sldId id="556" r:id="rId62"/>
    <p:sldId id="609" r:id="rId63"/>
    <p:sldId id="453" r:id="rId64"/>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900"/>
    <a:srgbClr val="FFD757"/>
    <a:srgbClr val="003399"/>
    <a:srgbClr val="000099"/>
    <a:srgbClr val="FF0000"/>
    <a:srgbClr val="F8F8F8"/>
    <a:srgbClr val="CDC4DA"/>
    <a:srgbClr val="FFFF00"/>
    <a:srgbClr val="33CC33"/>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3" autoAdjust="0"/>
    <p:restoredTop sz="77052" autoAdjust="0"/>
  </p:normalViewPr>
  <p:slideViewPr>
    <p:cSldViewPr>
      <p:cViewPr>
        <p:scale>
          <a:sx n="50" d="100"/>
          <a:sy n="50" d="100"/>
        </p:scale>
        <p:origin x="472" y="216"/>
      </p:cViewPr>
      <p:guideLst>
        <p:guide orient="horz" pos="1620"/>
        <p:guide pos="2880"/>
      </p:guideLst>
    </p:cSldViewPr>
  </p:slideViewPr>
  <p:notesTextViewPr>
    <p:cViewPr>
      <p:scale>
        <a:sx n="100" d="100"/>
        <a:sy n="100" d="100"/>
      </p:scale>
      <p:origin x="0" y="0"/>
    </p:cViewPr>
  </p:notesTextViewPr>
  <p:sorterViewPr>
    <p:cViewPr>
      <p:scale>
        <a:sx n="75" d="100"/>
        <a:sy n="75" d="100"/>
      </p:scale>
      <p:origin x="0" y="-3448"/>
    </p:cViewPr>
  </p:sorterViewPr>
  <p:notesViewPr>
    <p:cSldViewPr>
      <p:cViewPr varScale="1">
        <p:scale>
          <a:sx n="52" d="100"/>
          <a:sy n="52" d="100"/>
        </p:scale>
        <p:origin x="-128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30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730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30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6A2983D-5CEF-40E9-8DAE-2B0323F050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EA21769A-3545-45EB-A1AA-27C766B581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C2805CA-0F02-44D1-9796-87A872F9028C}" type="slidenum">
              <a:rPr lang="en-US" altLang="en-US"/>
              <a:pPr algn="r" eaLnBrk="1" hangingPunct="1">
                <a:spcBef>
                  <a:spcPct val="0"/>
                </a:spcBef>
              </a:pPr>
              <a:t>1</a:t>
            </a:fld>
            <a:endParaRPr lang="en-US" altLang="en-US"/>
          </a:p>
        </p:txBody>
      </p:sp>
      <p:sp>
        <p:nvSpPr>
          <p:cNvPr id="7171" name="Rectangle 2"/>
          <p:cNvSpPr>
            <a:spLocks noGrp="1" noRot="1" noChangeAspect="1" noChangeArrowheads="1" noTextEdit="1"/>
          </p:cNvSpPr>
          <p:nvPr>
            <p:ph type="sldImg"/>
          </p:nvPr>
        </p:nvSpPr>
        <p:spPr>
          <a:xfrm>
            <a:off x="407988" y="696913"/>
            <a:ext cx="6197600" cy="3486150"/>
          </a:xfrm>
          <a:ln/>
        </p:spPr>
      </p:sp>
      <p:sp>
        <p:nvSpPr>
          <p:cNvPr id="717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Some associate</a:t>
            </a:r>
            <a:r>
              <a:rPr lang="en-US" altLang="en-US" baseline="0" dirty="0" smtClean="0">
                <a:latin typeface="Arial" panose="020B0604020202020204" pitchFamily="34" charset="0"/>
              </a:rPr>
              <a:t> stall with a pitch break or </a:t>
            </a:r>
            <a:r>
              <a:rPr lang="en-US" altLang="en-US" baseline="0" dirty="0" err="1" smtClean="0">
                <a:latin typeface="Arial" panose="020B0604020202020204" pitchFamily="34" charset="0"/>
              </a:rPr>
              <a:t>rolloff</a:t>
            </a:r>
            <a:r>
              <a:rPr lang="en-US" altLang="en-US" baseline="0" dirty="0" smtClean="0">
                <a:latin typeface="Arial" panose="020B0604020202020204" pitchFamily="34" charset="0"/>
              </a:rPr>
              <a:t>, and not all commercial transports have that characteristic…so that can be a stall identification problem operationally.</a:t>
            </a:r>
            <a:endParaRPr lang="en-US" altLang="en-US" dirty="0" smtClean="0">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F7A3BC-A674-4850-9680-1CC2DB455E96}"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365665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Still</a:t>
            </a:r>
            <a:r>
              <a:rPr lang="en-US" altLang="en-US" baseline="0" dirty="0" smtClean="0">
                <a:latin typeface="Arial" panose="020B0604020202020204" pitchFamily="34" charset="0"/>
              </a:rPr>
              <a:t> see rudder inputs operationally, especially in wake upsets.   See it in simulator too, rarely.   Saw it in the 737 Moscow stall incident in 2017.   </a:t>
            </a:r>
            <a:endParaRPr lang="en-US" altLang="en-US" dirty="0"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CE4D5A-56D3-4A13-B728-B0DD2FC1D40E}"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407946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Some want to apply thrust</a:t>
            </a:r>
            <a:r>
              <a:rPr lang="en-US" altLang="en-US" baseline="0" dirty="0" smtClean="0">
                <a:latin typeface="Arial" panose="020B0604020202020204" pitchFamily="34" charset="0"/>
              </a:rPr>
              <a:t> down low and reduce AOA when up high.</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There is only one recovery template, which is to reduce AOA until the stall warning stops…regardless of altitude.</a:t>
            </a:r>
            <a:endParaRPr lang="en-US" altLang="en-US" dirty="0"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F6F6AD-92AB-4EF7-9B0B-82D0C35440F9}"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3681813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Seems</a:t>
            </a:r>
            <a:r>
              <a:rPr lang="en-US" altLang="en-US" baseline="0" dirty="0" smtClean="0">
                <a:latin typeface="Arial" panose="020B0604020202020204" pitchFamily="34" charset="0"/>
              </a:rPr>
              <a:t> obvious, but many find this most important action counter-intuitive when inverted.</a:t>
            </a:r>
            <a:endParaRPr lang="en-US" altLang="en-US" dirty="0"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739BA6-5B27-4919-8CD7-E82EB0E8F97D}"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3246826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That</a:t>
            </a:r>
            <a:r>
              <a:rPr lang="en-US" altLang="en-US" baseline="0" dirty="0" smtClean="0">
                <a:latin typeface="Arial" panose="020B0604020202020204" pitchFamily="34" charset="0"/>
              </a:rPr>
              <a:t> is, what you hear, see, and feel may not occur at the same time, especially at high altitude</a:t>
            </a:r>
            <a:endParaRPr lang="en-US" altLang="en-US" dirty="0" smtClean="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F28C8E-1416-4AD9-9985-101D9C33B636}"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12387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Seeing more and more good simulator</a:t>
            </a:r>
            <a:r>
              <a:rPr lang="en-US" altLang="en-US" baseline="0" dirty="0" smtClean="0">
                <a:latin typeface="Arial" panose="020B0604020202020204" pitchFamily="34" charset="0"/>
              </a:rPr>
              <a:t> bounces, but it is acceptable for instructor to call the bounce</a:t>
            </a:r>
            <a:endParaRPr lang="en-US" altLang="en-US" dirty="0" smtClean="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39B838-FB23-4B28-86D8-4E47D2DA600C}"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2552907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Pros</a:t>
            </a:r>
            <a:r>
              <a:rPr lang="en-US" altLang="en-US" baseline="0" dirty="0" smtClean="0">
                <a:latin typeface="Arial" panose="020B0604020202020204" pitchFamily="34" charset="0"/>
              </a:rPr>
              <a:t> and cons probably obvious, but some initial conditions seem to be putting the trainee in a spot that recovering without exceeding some limit is impossible.</a:t>
            </a:r>
            <a:endParaRPr lang="en-US" altLang="en-US" dirty="0" smtClean="0">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C9F61D-EAA3-4893-82FB-9F9F67D0C935}"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501415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Remember</a:t>
            </a:r>
            <a:r>
              <a:rPr lang="en-US" altLang="en-US" baseline="0" dirty="0" smtClean="0">
                <a:latin typeface="Arial" panose="020B0604020202020204" pitchFamily="34" charset="0"/>
              </a:rPr>
              <a:t> there are many passes in the recurrent cycles, so don’t bite off more than you can chew</a:t>
            </a:r>
            <a:endParaRPr lang="en-US" altLang="en-US" dirty="0" smtClean="0">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BAB75-5BD9-4205-84B3-DCF8FE8474D3}"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4071441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Refinements by some</a:t>
            </a:r>
            <a:r>
              <a:rPr lang="en-US" altLang="en-US" baseline="0" dirty="0" smtClean="0">
                <a:latin typeface="Arial" panose="020B0604020202020204" pitchFamily="34" charset="0"/>
              </a:rPr>
              <a:t> OEMs are reducing these variations, but we still have some…like recommending taking thrust to MCT rather than “as needed”.</a:t>
            </a:r>
            <a:endParaRPr lang="en-US" altLang="en-US" dirty="0"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3AD86D-7BFB-4A68-A3AF-C1325E35108C}"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3942272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 know there are been issues here and there.  I have not heard anything major, but Nigel is probably going to correct me…</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43F492-74FD-4377-B5D3-B1A1EF87211B}"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174616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Self </a:t>
            </a:r>
            <a:r>
              <a:rPr lang="en-US" altLang="en-US" dirty="0" smtClean="0">
                <a:latin typeface="Arial" panose="020B0604020202020204" pitchFamily="34" charset="0"/>
              </a:rPr>
              <a:t>explanatory</a:t>
            </a:r>
            <a:endParaRPr lang="en-US" altLang="en-US" dirty="0" smtClean="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22A275-C5BB-4DD2-9166-60AB793140B1}" type="slidenum">
              <a:rPr lang="en-US" altLang="en-US" smtClean="0"/>
              <a:pPr>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When you</a:t>
            </a:r>
            <a:r>
              <a:rPr lang="en-US" altLang="en-US" baseline="0" dirty="0" smtClean="0">
                <a:latin typeface="Arial" panose="020B0604020202020204" pitchFamily="34" charset="0"/>
              </a:rPr>
              <a:t> see you are about to exceed </a:t>
            </a:r>
            <a:r>
              <a:rPr lang="en-US" altLang="en-US" baseline="0" dirty="0" err="1" smtClean="0">
                <a:latin typeface="Arial" panose="020B0604020202020204" pitchFamily="34" charset="0"/>
              </a:rPr>
              <a:t>Vmo</a:t>
            </a:r>
            <a:r>
              <a:rPr lang="en-US" altLang="en-US" baseline="0" dirty="0" smtClean="0">
                <a:latin typeface="Arial" panose="020B0604020202020204" pitchFamily="34" charset="0"/>
              </a:rPr>
              <a:t>/</a:t>
            </a:r>
            <a:r>
              <a:rPr lang="en-US" altLang="en-US" baseline="0" dirty="0" err="1" smtClean="0">
                <a:latin typeface="Arial" panose="020B0604020202020204" pitchFamily="34" charset="0"/>
              </a:rPr>
              <a:t>Mmo</a:t>
            </a:r>
            <a:r>
              <a:rPr lang="en-US" altLang="en-US" baseline="0" dirty="0" smtClean="0">
                <a:latin typeface="Arial" panose="020B0604020202020204" pitchFamily="34" charset="0"/>
              </a:rPr>
              <a:t>, some pull up too aggressively and substantially exceed a g-limit….this is where the instructor station becomes  helpful</a:t>
            </a:r>
            <a:endParaRPr lang="en-US" altLang="en-US" dirty="0"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CF7C62-AE67-47AC-9240-5A6BBCB4900F}"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1422106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anose="020B0604020202020204" pitchFamily="34" charset="0"/>
              </a:rPr>
              <a:t>Previously I’ve talked about the problems of hitting pitch targets in stall recoveries.   </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But now, some are hitting g targets, like 0.5g.   At one operator, an instructor thought it was -0.5g.</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There are no g targets in the Advisory Circulars nor the OEM recovery procedures to my knowledge.  You can stall at any g.  I have seen some instructors say that 3 </a:t>
            </a:r>
            <a:r>
              <a:rPr lang="en-US" altLang="en-US" baseline="0" dirty="0" err="1" smtClean="0">
                <a:latin typeface="Arial" panose="020B0604020202020204" pitchFamily="34" charset="0"/>
              </a:rPr>
              <a:t>deg</a:t>
            </a:r>
            <a:r>
              <a:rPr lang="en-US" altLang="en-US" baseline="0" dirty="0" smtClean="0">
                <a:latin typeface="Arial" panose="020B0604020202020204" pitchFamily="34" charset="0"/>
              </a:rPr>
              <a:t>/sec of pitch rate will give you 0.5g, but that is true for only one airspeed.  And I am not enthusiastic about someone at decision height in IMC getting a shaker and working towards an objective of hitting 0.5g. </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 also think this focus on g might be getting us into trouble with the </a:t>
            </a:r>
            <a:r>
              <a:rPr lang="en-US" altLang="en-US" baseline="0" dirty="0" err="1" smtClean="0">
                <a:latin typeface="Arial" panose="020B0604020202020204" pitchFamily="34" charset="0"/>
              </a:rPr>
              <a:t>overcontrols</a:t>
            </a:r>
            <a:r>
              <a:rPr lang="en-US" altLang="en-US" baseline="0" dirty="0" smtClean="0">
                <a:latin typeface="Arial" panose="020B0604020202020204" pitchFamily="34" charset="0"/>
              </a:rPr>
              <a:t> that we are seeing on the line.  </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What is better?   Follow the guidance by reducing angle of attack until the stall warning stops, which can be done with deliberate, but smooth forward motion of the column or stick.   Depending on the situation, that might give you 0.95g, which then does not add a disturbance to your flightpath that you now have to recover from.</a:t>
            </a:r>
            <a:endParaRPr lang="en-US" altLang="en-US" dirty="0" smtClean="0">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BFDA1C-E737-4911-BEA3-405030BE5CF8}"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3820848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When we do mix it up in OKC, we see some interesting results.</a:t>
            </a:r>
            <a:r>
              <a:rPr lang="en-US" altLang="en-US" baseline="0" dirty="0" smtClean="0">
                <a:latin typeface="Arial" panose="020B0604020202020204" pitchFamily="34" charset="0"/>
              </a:rPr>
              <a:t>  17 of the 18 upset accidents studied by the Commercial Aviation Safety Team were when the crew had a lack of external visual references.</a:t>
            </a:r>
            <a:endParaRPr lang="en-US" altLang="en-US" dirty="0" smtClean="0">
              <a:latin typeface="Arial" panose="020B060402020202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140E20-C626-4A51-B5F7-60469ABE7A6C}"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597141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Not necessarily bad, but maybe</a:t>
            </a:r>
            <a:r>
              <a:rPr lang="en-US" altLang="en-US" baseline="0" dirty="0" smtClean="0">
                <a:latin typeface="Arial" panose="020B0604020202020204" pitchFamily="34" charset="0"/>
              </a:rPr>
              <a:t> we can do better in academics, as we spend a lot of time there.</a:t>
            </a:r>
            <a:endParaRPr lang="en-US" altLang="en-US" dirty="0"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EC1E8B-3FD6-4313-9DF8-155A393AC962}"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2251144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Oh</a:t>
            </a:r>
            <a:r>
              <a:rPr lang="en-US" altLang="en-US" baseline="0" dirty="0" smtClean="0">
                <a:latin typeface="Arial" panose="020B0604020202020204" pitchFamily="34" charset="0"/>
              </a:rPr>
              <a:t> no, I have more than 10!</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For instance, some are trying to repeat AF447, and your IOS probably tells you that 35 </a:t>
            </a:r>
            <a:r>
              <a:rPr lang="en-US" altLang="en-US" baseline="0" dirty="0" err="1" smtClean="0">
                <a:latin typeface="Arial" panose="020B0604020202020204" pitchFamily="34" charset="0"/>
              </a:rPr>
              <a:t>deg</a:t>
            </a:r>
            <a:r>
              <a:rPr lang="en-US" altLang="en-US" baseline="0" dirty="0" smtClean="0">
                <a:latin typeface="Arial" panose="020B0604020202020204" pitchFamily="34" charset="0"/>
              </a:rPr>
              <a:t> AOA is too high for your simulator’s fidelity.</a:t>
            </a:r>
            <a:endParaRPr lang="en-US" altLang="en-US" dirty="0" smtClean="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21172A-DD0A-4D3D-9EC0-BD1D082D07EE}"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1945857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In Feb, Airbus</a:t>
            </a:r>
            <a:r>
              <a:rPr lang="en-US" altLang="en-US" baseline="0" dirty="0" smtClean="0">
                <a:latin typeface="Arial" panose="020B0604020202020204" pitchFamily="34" charset="0"/>
              </a:rPr>
              <a:t> sent out another Operations Training Transmission stating:</a:t>
            </a:r>
          </a:p>
          <a:p>
            <a:endParaRPr lang="en-US" altLang="en-US" baseline="0" dirty="0" smtClean="0">
              <a:latin typeface="Arial" panose="020B0604020202020204" pitchFamily="34" charset="0"/>
            </a:endParaRPr>
          </a:p>
          <a:p>
            <a:r>
              <a:rPr lang="en-US" sz="1200" b="0" i="0" u="none" strike="noStrike" kern="1200" baseline="0" dirty="0" smtClean="0">
                <a:solidFill>
                  <a:schemeClr val="tx1"/>
                </a:solidFill>
                <a:latin typeface="Arial" charset="0"/>
                <a:ea typeface="+mn-ea"/>
                <a:cs typeface="+mn-cs"/>
              </a:rPr>
              <a:t>“For unusual attitude training, Airbus recommends that the exercises are performed without the</a:t>
            </a:r>
          </a:p>
          <a:p>
            <a:r>
              <a:rPr lang="en-US" sz="1200" b="0" i="0" u="none" strike="noStrike" kern="1200" baseline="0" dirty="0" smtClean="0">
                <a:solidFill>
                  <a:schemeClr val="tx1"/>
                </a:solidFill>
                <a:latin typeface="Arial" charset="0"/>
                <a:ea typeface="+mn-ea"/>
                <a:cs typeface="+mn-cs"/>
              </a:rPr>
              <a:t>use of any motion system (unless otherwise specified) if there is a risk to go beyond the FSTD</a:t>
            </a:r>
          </a:p>
          <a:p>
            <a:r>
              <a:rPr lang="en-US" sz="1200" b="0" i="0" u="none" strike="noStrike" kern="1200" baseline="0" dirty="0" smtClean="0">
                <a:solidFill>
                  <a:schemeClr val="tx1"/>
                </a:solidFill>
                <a:latin typeface="Arial" charset="0"/>
                <a:ea typeface="+mn-ea"/>
                <a:cs typeface="+mn-cs"/>
              </a:rPr>
              <a:t>flight envelope. FSTD motion cues may be different from the motion cues perceived in the aircraft</a:t>
            </a:r>
          </a:p>
          <a:p>
            <a:r>
              <a:rPr lang="en-US" sz="1200" b="0" i="0" u="none" strike="noStrike" kern="1200" baseline="0" dirty="0" smtClean="0">
                <a:solidFill>
                  <a:schemeClr val="tx1"/>
                </a:solidFill>
                <a:latin typeface="Arial" charset="0"/>
                <a:ea typeface="+mn-ea"/>
                <a:cs typeface="+mn-cs"/>
              </a:rPr>
              <a:t>and this can result in negative learning.”</a:t>
            </a:r>
          </a:p>
          <a:p>
            <a:endParaRPr lang="en-US" altLang="en-US" sz="1200" b="0" i="0" u="none" strike="noStrike" kern="1200" baseline="0" dirty="0" smtClean="0">
              <a:solidFill>
                <a:schemeClr val="tx1"/>
              </a:solidFill>
              <a:latin typeface="Arial" charset="0"/>
              <a:ea typeface="+mn-ea"/>
              <a:cs typeface="+mn-cs"/>
            </a:endParaRPr>
          </a:p>
          <a:p>
            <a:r>
              <a:rPr lang="en-US" altLang="en-US" sz="1200" b="0" i="0" u="none" strike="noStrike" kern="1200" baseline="0" dirty="0" smtClean="0">
                <a:solidFill>
                  <a:schemeClr val="tx1"/>
                </a:solidFill>
                <a:latin typeface="Arial" charset="0"/>
                <a:ea typeface="+mn-ea"/>
                <a:cs typeface="+mn-cs"/>
              </a:rPr>
              <a:t>In the U.S., this recommendation violates EET regulation.  And, I must say that such recommendations are outside Airbus’s core competency.</a:t>
            </a:r>
            <a:endParaRPr lang="en-US" altLang="en-US" dirty="0"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37B5AD-4F7F-4EA2-99C1-C23E1C70ADA9}"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1020095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Sort</a:t>
            </a:r>
            <a:r>
              <a:rPr lang="en-US" altLang="en-US" baseline="0" dirty="0" smtClean="0">
                <a:latin typeface="Arial" panose="020B0604020202020204" pitchFamily="34" charset="0"/>
              </a:rPr>
              <a:t> of a repeat from 2016</a:t>
            </a:r>
            <a:endParaRPr lang="en-US" altLang="en-US" dirty="0" smtClean="0">
              <a:latin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5B9A55-13DC-420C-A043-D15796010919}"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4290019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We have had</a:t>
            </a:r>
            <a:r>
              <a:rPr lang="en-US" altLang="en-US" baseline="0" dirty="0" smtClean="0">
                <a:latin typeface="Arial" panose="020B0604020202020204" pitchFamily="34" charset="0"/>
              </a:rPr>
              <a:t> several instances now of the stall recovery procedure being applied when it was not applicable…leading to injuries or airplane damage.</a:t>
            </a:r>
            <a:endParaRPr lang="en-US" altLang="en-US" dirty="0"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325B9D-CB52-41F9-BCDD-D426252FA4CF}"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2927837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 topic for later, and</a:t>
            </a:r>
            <a:r>
              <a:rPr lang="en-US" altLang="en-US" baseline="0" dirty="0" smtClean="0">
                <a:latin typeface="Arial" panose="020B0604020202020204" pitchFamily="34" charset="0"/>
              </a:rPr>
              <a:t> I know some operators have been examining this, but the rationale is that stick pusher training is required and we have taken the abundance of caution position that all stall-like force feel activations should be verified and experienced in the simulator.</a:t>
            </a:r>
            <a:endParaRPr lang="en-US" altLang="en-US" dirty="0" smtClean="0">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662A2E-7C05-4232-B158-74914C8B4658}"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3539836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Have talked</a:t>
            </a:r>
            <a:r>
              <a:rPr lang="en-US" altLang="en-US" baseline="0" dirty="0" smtClean="0">
                <a:latin typeface="Arial" panose="020B0604020202020204" pitchFamily="34" charset="0"/>
              </a:rPr>
              <a:t> about sharing scenarios, but unfortunately it has been just talk.</a:t>
            </a:r>
            <a:endParaRPr lang="en-US" altLang="en-US" dirty="0" smtClean="0">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B85A5C-4C13-47D9-9109-F13E0A518C78}"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239737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anose="020B0604020202020204" pitchFamily="34" charset="0"/>
              </a:rPr>
              <a:t>First I’ll talk about the outreach on upset training…and that’s where all the lessons learned have come from.</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In 2016, at </a:t>
            </a:r>
            <a:r>
              <a:rPr lang="en-US" altLang="en-US" baseline="0" dirty="0" err="1" smtClean="0">
                <a:latin typeface="Arial" panose="020B0604020202020204" pitchFamily="34" charset="0"/>
              </a:rPr>
              <a:t>InfoShare</a:t>
            </a:r>
            <a:r>
              <a:rPr lang="en-US" altLang="en-US" baseline="0" dirty="0" smtClean="0">
                <a:latin typeface="Arial" panose="020B0604020202020204" pitchFamily="34" charset="0"/>
              </a:rPr>
              <a:t> and WATS, I gave a lessons learned presentation…those are repeated in this presentation’s background slides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In 2018, at an industry workshop, I added to that with more lessons learned…also repeated in this presentation’s background slides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Now, in 2019, I have the catchy original title of even-more lessons learned</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I’ll cover what our full stall training goal is, and it’s a high bar</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Then, the meat, which is what we’ve learned in the last year, and I have prioritized it</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Some math</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Some psychology</a:t>
            </a:r>
            <a:endParaRPr lang="en-US" altLang="en-US" dirty="0" smtClean="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35B2F1-F3F5-42BD-A45E-9AD8FE16A0B0}" type="slidenum">
              <a:rPr lang="en-US" altLang="en-US" smtClean="0"/>
              <a:pPr>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is a continuing problem,</a:t>
            </a:r>
            <a:r>
              <a:rPr lang="en-US" altLang="en-US" baseline="0" dirty="0" smtClean="0">
                <a:latin typeface="Arial" panose="020B0604020202020204" pitchFamily="34" charset="0"/>
              </a:rPr>
              <a:t> and I have talked about possible causes, but instructors have to keep an eye on this and make sure the proper procedures are being followed.</a:t>
            </a:r>
            <a:endParaRPr lang="en-US" altLang="en-US" dirty="0" smtClean="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0CDAC-B24B-47C5-9B96-96F21815B1D4}"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1412213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We had</a:t>
            </a:r>
            <a:r>
              <a:rPr lang="en-US" altLang="en-US" baseline="0" dirty="0" smtClean="0">
                <a:latin typeface="Arial" panose="020B0604020202020204" pitchFamily="34" charset="0"/>
              </a:rPr>
              <a:t> planned to have all of our inspectors take our course before March 12, 2019, but we failed.   Got more than half, and got at least someone from 64 of the roughly 80 operators.</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34</a:t>
            </a:fld>
            <a:endParaRPr lang="en-US" altLang="en-US" smtClean="0"/>
          </a:p>
        </p:txBody>
      </p:sp>
    </p:spTree>
    <p:extLst>
      <p:ext uri="{BB962C8B-B14F-4D97-AF65-F5344CB8AC3E}">
        <p14:creationId xmlns:p14="http://schemas.microsoft.com/office/powerpoint/2010/main" val="4228980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We</a:t>
            </a:r>
            <a:r>
              <a:rPr lang="en-US" altLang="en-US" baseline="0" dirty="0" smtClean="0">
                <a:latin typeface="Arial" panose="020B0604020202020204" pitchFamily="34" charset="0"/>
              </a:rPr>
              <a:t> have operators still flying aircraft and variants that required deviations.   We realize that doesn’t seem fair to those that satisfied the rule to the letter.   The moral is that life is not fair.</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35</a:t>
            </a:fld>
            <a:endParaRPr lang="en-US" altLang="en-US" smtClean="0"/>
          </a:p>
        </p:txBody>
      </p:sp>
    </p:spTree>
    <p:extLst>
      <p:ext uri="{BB962C8B-B14F-4D97-AF65-F5344CB8AC3E}">
        <p14:creationId xmlns:p14="http://schemas.microsoft.com/office/powerpoint/2010/main" val="847836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 have had Wikipedia</a:t>
            </a:r>
            <a:r>
              <a:rPr lang="en-US" altLang="en-US" baseline="0" dirty="0" smtClean="0">
                <a:latin typeface="Arial" panose="020B0604020202020204" pitchFamily="34" charset="0"/>
              </a:rPr>
              <a:t> quoted to me as a counterargument, and all I can say is that there is a lot of misinformation out there.   </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Don’t get me started on the MAX.</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36</a:t>
            </a:fld>
            <a:endParaRPr lang="en-US" altLang="en-US" smtClean="0"/>
          </a:p>
        </p:txBody>
      </p:sp>
    </p:spTree>
    <p:extLst>
      <p:ext uri="{BB962C8B-B14F-4D97-AF65-F5344CB8AC3E}">
        <p14:creationId xmlns:p14="http://schemas.microsoft.com/office/powerpoint/2010/main" val="2254683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ICAO published edition 3 of what</a:t>
            </a:r>
            <a:r>
              <a:rPr lang="en-US" altLang="en-US" baseline="0" dirty="0" smtClean="0">
                <a:latin typeface="Arial" panose="020B0604020202020204" pitchFamily="34" charset="0"/>
              </a:rPr>
              <a:t> is now called the Airplane Upset Prevention and Recovery Training Aid.   In it, the new definition is “an undesired airplane state characterized by unintentional divergences from parameters normally experienced during operations.”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Not a bad definition, but it is vague.   We want pilots to get to attitudes where they have to practice taking actions that, in some instances, might need unaccustomed levels of aggressive to save the day.</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 FAA has not recognized Ed 3 of this training aid, although there are some things in it that I admit are good.</a:t>
            </a:r>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37</a:t>
            </a:fld>
            <a:endParaRPr lang="en-US" altLang="en-US" smtClean="0"/>
          </a:p>
        </p:txBody>
      </p:sp>
    </p:spTree>
    <p:extLst>
      <p:ext uri="{BB962C8B-B14F-4D97-AF65-F5344CB8AC3E}">
        <p14:creationId xmlns:p14="http://schemas.microsoft.com/office/powerpoint/2010/main" val="1845511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The</a:t>
            </a:r>
            <a:r>
              <a:rPr lang="en-US" altLang="en-US" baseline="0" dirty="0" smtClean="0">
                <a:latin typeface="Arial" panose="020B0604020202020204" pitchFamily="34" charset="0"/>
              </a:rPr>
              <a:t> gusting crosswind takeoff and landing requirement is not EET, but the requirement started the same day.  The FAA created a profile based on an accident, and some have implemented it improperly, so we are revising our guidance on how to use it.</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38</a:t>
            </a:fld>
            <a:endParaRPr lang="en-US" altLang="en-US" smtClean="0"/>
          </a:p>
        </p:txBody>
      </p:sp>
    </p:spTree>
    <p:extLst>
      <p:ext uri="{BB962C8B-B14F-4D97-AF65-F5344CB8AC3E}">
        <p14:creationId xmlns:p14="http://schemas.microsoft.com/office/powerpoint/2010/main" val="2661512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instructor</a:t>
            </a:r>
            <a:r>
              <a:rPr lang="en-US" altLang="en-US" baseline="0" dirty="0" smtClean="0">
                <a:latin typeface="Arial" panose="020B0604020202020204" pitchFamily="34" charset="0"/>
              </a:rPr>
              <a:t> calls the recovery from the IOS, as even in the real world, detecting the full stall AOA is a challenge.   The instructor should point out and explain the characteristics.</a:t>
            </a:r>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39</a:t>
            </a:fld>
            <a:endParaRPr lang="en-US" altLang="en-US" smtClean="0"/>
          </a:p>
        </p:txBody>
      </p:sp>
    </p:spTree>
    <p:extLst>
      <p:ext uri="{BB962C8B-B14F-4D97-AF65-F5344CB8AC3E}">
        <p14:creationId xmlns:p14="http://schemas.microsoft.com/office/powerpoint/2010/main" val="2306771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What</a:t>
            </a:r>
            <a:r>
              <a:rPr lang="en-US" altLang="en-US" baseline="0" dirty="0" smtClean="0">
                <a:latin typeface="Arial" panose="020B0604020202020204" pitchFamily="34" charset="0"/>
              </a:rPr>
              <a:t> is important is using it to see if AOA was reduced, and that a pilot was not overaggressive.</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V-n: “</a:t>
            </a:r>
            <a:r>
              <a:rPr lang="en-US" sz="1200" kern="1200" dirty="0" smtClean="0">
                <a:solidFill>
                  <a:schemeClr val="tx1"/>
                </a:solidFill>
                <a:effectLst/>
                <a:latin typeface="Arial" charset="0"/>
                <a:ea typeface="+mn-ea"/>
                <a:cs typeface="+mn-cs"/>
              </a:rPr>
              <a:t>We typically provide 1g stall speeds at forward cg, idle power and a given altitude as a function of weight and flap deflection to the training device manufacturers that can be used to define the low speed portion of the V-n diagram.  We suggest that the effect of cg can easily be accounted for and can be addressed by the device manufacturers.  However there are other effects that can, to varying degrees, impact the stall speed (altitude, power, </a:t>
            </a:r>
            <a:r>
              <a:rPr lang="en-US" sz="1200" kern="1200" dirty="0" err="1" smtClean="0">
                <a:solidFill>
                  <a:schemeClr val="tx1"/>
                </a:solidFill>
                <a:effectLst/>
                <a:latin typeface="Arial" charset="0"/>
                <a:ea typeface="+mn-ea"/>
                <a:cs typeface="+mn-cs"/>
              </a:rPr>
              <a:t>speedbrakes</a:t>
            </a:r>
            <a:r>
              <a:rPr lang="en-US" sz="1200" kern="1200" dirty="0" smtClean="0">
                <a:solidFill>
                  <a:schemeClr val="tx1"/>
                </a:solidFill>
                <a:effectLst/>
                <a:latin typeface="Arial" charset="0"/>
                <a:ea typeface="+mn-ea"/>
                <a:cs typeface="+mn-cs"/>
              </a:rPr>
              <a:t>).” –an OEM.     </a:t>
            </a:r>
          </a:p>
          <a:p>
            <a:endParaRPr lang="en-US" sz="1200" kern="1200" smtClean="0">
              <a:solidFill>
                <a:schemeClr val="tx1"/>
              </a:solidFill>
              <a:effectLst/>
              <a:latin typeface="Arial" charset="0"/>
              <a:ea typeface="+mn-ea"/>
              <a:cs typeface="+mn-cs"/>
            </a:endParaRPr>
          </a:p>
          <a:p>
            <a:r>
              <a:rPr lang="en-US" sz="1200" kern="1200" smtClean="0">
                <a:solidFill>
                  <a:schemeClr val="tx1"/>
                </a:solidFill>
                <a:effectLst/>
                <a:latin typeface="Arial" charset="0"/>
                <a:ea typeface="+mn-ea"/>
                <a:cs typeface="+mn-cs"/>
              </a:rPr>
              <a:t>Equivalent</a:t>
            </a:r>
            <a:r>
              <a:rPr lang="en-US" sz="1200" kern="1200" baseline="0" smtClean="0">
                <a:solidFill>
                  <a:schemeClr val="tx1"/>
                </a:solidFill>
                <a:effectLst/>
                <a:latin typeface="Arial" charset="0"/>
                <a:ea typeface="+mn-ea"/>
                <a:cs typeface="+mn-cs"/>
              </a:rPr>
              <a:t> </a:t>
            </a:r>
            <a:r>
              <a:rPr lang="en-US" sz="1200" kern="1200" baseline="0" dirty="0" smtClean="0">
                <a:solidFill>
                  <a:schemeClr val="tx1"/>
                </a:solidFill>
                <a:effectLst/>
                <a:latin typeface="Arial" charset="0"/>
                <a:ea typeface="+mn-ea"/>
                <a:cs typeface="+mn-cs"/>
              </a:rPr>
              <a:t>airspeed.</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40</a:t>
            </a:fld>
            <a:endParaRPr lang="en-US" altLang="en-US" smtClean="0"/>
          </a:p>
        </p:txBody>
      </p:sp>
    </p:spTree>
    <p:extLst>
      <p:ext uri="{BB962C8B-B14F-4D97-AF65-F5344CB8AC3E}">
        <p14:creationId xmlns:p14="http://schemas.microsoft.com/office/powerpoint/2010/main" val="3378817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There is early speculation that Atlas Air may have been</a:t>
            </a:r>
            <a:r>
              <a:rPr lang="en-US" altLang="en-US" baseline="0" dirty="0" smtClean="0">
                <a:latin typeface="Arial" panose="020B0604020202020204" pitchFamily="34" charset="0"/>
              </a:rPr>
              <a:t> due to </a:t>
            </a:r>
            <a:r>
              <a:rPr lang="en-US" altLang="en-US" baseline="0" dirty="0" err="1" smtClean="0">
                <a:latin typeface="Arial" panose="020B0604020202020204" pitchFamily="34" charset="0"/>
              </a:rPr>
              <a:t>somatogravic</a:t>
            </a:r>
            <a:r>
              <a:rPr lang="en-US" altLang="en-US" baseline="0" dirty="0" smtClean="0">
                <a:latin typeface="Arial" panose="020B0604020202020204" pitchFamily="34" charset="0"/>
              </a:rPr>
              <a:t> illusion, and I have had people ask if simulators can create that.    It’s a complicated story, but the bottom line is that we have a way of improving it and hopefully will be evaluating it soon at an operator.</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41</a:t>
            </a:fld>
            <a:endParaRPr lang="en-US" altLang="en-US" smtClean="0"/>
          </a:p>
        </p:txBody>
      </p:sp>
    </p:spTree>
    <p:extLst>
      <p:ext uri="{BB962C8B-B14F-4D97-AF65-F5344CB8AC3E}">
        <p14:creationId xmlns:p14="http://schemas.microsoft.com/office/powerpoint/2010/main" val="4080483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Airbus has a button that you push in the simulator</a:t>
            </a:r>
            <a:r>
              <a:rPr lang="en-US" altLang="en-US" baseline="0" dirty="0" smtClean="0">
                <a:latin typeface="Arial" panose="020B0604020202020204" pitchFamily="34" charset="0"/>
              </a:rPr>
              <a:t> that flies the simulator into a stall.   It is a good way to get everyone to same condition for consistency, but the training cannot end there.   In the end, a trainee must manually fly the simulator into the full stall, under careful instructor guidance, to get a feel of the handling qualities between stall warning and full stall.</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42</a:t>
            </a:fld>
            <a:endParaRPr lang="en-US" altLang="en-US" smtClean="0"/>
          </a:p>
        </p:txBody>
      </p:sp>
    </p:spTree>
    <p:extLst>
      <p:ext uri="{BB962C8B-B14F-4D97-AF65-F5344CB8AC3E}">
        <p14:creationId xmlns:p14="http://schemas.microsoft.com/office/powerpoint/2010/main" val="42712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Here’s the top-10</a:t>
            </a:r>
            <a:r>
              <a:rPr lang="en-US" altLang="en-US" baseline="0" dirty="0" smtClean="0">
                <a:latin typeface="Arial" panose="020B0604020202020204" pitchFamily="34" charset="0"/>
              </a:rPr>
              <a:t> countdown of lessons learned that I presented 3 </a:t>
            </a:r>
            <a:r>
              <a:rPr lang="en-US" altLang="en-US" baseline="0" dirty="0" err="1" smtClean="0">
                <a:latin typeface="Arial" panose="020B0604020202020204" pitchFamily="34" charset="0"/>
              </a:rPr>
              <a:t>yrs</a:t>
            </a:r>
            <a:r>
              <a:rPr lang="en-US" altLang="en-US" baseline="0" dirty="0" smtClean="0">
                <a:latin typeface="Arial" panose="020B0604020202020204" pitchFamily="34" charset="0"/>
              </a:rPr>
              <a:t> ago.   Like David Letterman, I am from Indiana, so that gives me a royalty-free license to use top-10 lists.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#10 – Regulations define what a stall warning is.  They can be buffet or an artificial device in two cueing modalities that are pervasive.    Low airspeed alerts are not those, so if you are doing your maneuvering training and recovering from the low-airspeed alert, you need to go farther to the stall warning.</a:t>
            </a:r>
            <a:endParaRPr lang="en-US" alt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780C13-F9DD-4256-A41E-2DEE4AF0E05B}"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3527854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Have been concerns of repeatedly</a:t>
            </a:r>
            <a:r>
              <a:rPr lang="en-US" altLang="en-US" baseline="0" dirty="0" smtClean="0">
                <a:latin typeface="Arial" panose="020B0604020202020204" pitchFamily="34" charset="0"/>
              </a:rPr>
              <a:t> flying the simulator past the stall warning.   One operator starting the introduction to full stall training by de-activating the shaker to focus on the aircraft’s dynamics when approaching stall.   Then, at the end, full stalls are done with the shaker back on.</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43</a:t>
            </a:fld>
            <a:endParaRPr lang="en-US" altLang="en-US" smtClean="0"/>
          </a:p>
        </p:txBody>
      </p:sp>
    </p:spTree>
    <p:extLst>
      <p:ext uri="{BB962C8B-B14F-4D97-AF65-F5344CB8AC3E}">
        <p14:creationId xmlns:p14="http://schemas.microsoft.com/office/powerpoint/2010/main" val="1954022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Some have implemented</a:t>
            </a:r>
            <a:r>
              <a:rPr lang="en-US" altLang="en-US" baseline="0" dirty="0" smtClean="0">
                <a:latin typeface="Arial" panose="020B0604020202020204" pitchFamily="34" charset="0"/>
              </a:rPr>
              <a:t> a similar tailwind scenario that we have in OKC and asked “what if the </a:t>
            </a:r>
            <a:r>
              <a:rPr lang="en-US" altLang="en-US" baseline="0" dirty="0" err="1" smtClean="0">
                <a:latin typeface="Arial" panose="020B0604020202020204" pitchFamily="34" charset="0"/>
              </a:rPr>
              <a:t>windshear</a:t>
            </a:r>
            <a:r>
              <a:rPr lang="en-US" altLang="en-US" baseline="0" dirty="0" smtClean="0">
                <a:latin typeface="Arial" panose="020B0604020202020204" pitchFamily="34" charset="0"/>
              </a:rPr>
              <a:t> recovery technique is initiated first?”    Well, this scenario happens fast, but the answer depends on when the first action was taken.   If the trainee was not distracted and took applied thrust as the airspeed ran away, but before the stall warning activated, then that’s fine.   But, if the trainee was distracted and the stall warning activated, and then the first action was thrust, that is not the right first action.   Probably splitting hairs a bit there.</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44</a:t>
            </a:fld>
            <a:endParaRPr lang="en-US" altLang="en-US" smtClean="0"/>
          </a:p>
        </p:txBody>
      </p:sp>
    </p:spTree>
    <p:extLst>
      <p:ext uri="{BB962C8B-B14F-4D97-AF65-F5344CB8AC3E}">
        <p14:creationId xmlns:p14="http://schemas.microsoft.com/office/powerpoint/2010/main" val="287339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It’s logical to refer to the FSB reports for differences training, but for tasks</a:t>
            </a:r>
            <a:r>
              <a:rPr lang="en-US" altLang="en-US" baseline="0" dirty="0" smtClean="0">
                <a:latin typeface="Arial" panose="020B0604020202020204" pitchFamily="34" charset="0"/>
              </a:rPr>
              <a:t> like stall, you can’t, as the pilots in the FSB process do not stall the airplane.    We have a remedy planned for future variants.</a:t>
            </a:r>
            <a:endParaRPr lang="en-US" altLang="en-US" dirty="0" smtClean="0">
              <a:latin typeface="Arial" panose="020B0604020202020204" pitchFamily="34" charset="0"/>
            </a:endParaRPr>
          </a:p>
          <a:p>
            <a:endParaRPr lang="en-US" altLang="en-US" baseline="0"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45</a:t>
            </a:fld>
            <a:endParaRPr lang="en-US" altLang="en-US" smtClean="0"/>
          </a:p>
        </p:txBody>
      </p:sp>
    </p:spTree>
    <p:extLst>
      <p:ext uri="{BB962C8B-B14F-4D97-AF65-F5344CB8AC3E}">
        <p14:creationId xmlns:p14="http://schemas.microsoft.com/office/powerpoint/2010/main" val="1863425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Here</a:t>
            </a:r>
            <a:r>
              <a:rPr lang="en-US" altLang="en-US" baseline="0" dirty="0" smtClean="0">
                <a:latin typeface="Arial" panose="020B0604020202020204" pitchFamily="34" charset="0"/>
              </a:rPr>
              <a:t> is a challenging one.   Are you proficient if you get a secondary shaker during your return to the desired flightpath?</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Recoveries from approach-to-stall are still a checking requirement.   Many use the PTS for Appendix F checking.  The PTS says don’t worry about minimizing loss of altitude anymore, but it says you should not lose excessive altitude.    What is excessive?    Not hitting the ground?   In RVSM, if a safe recovery can be performed in 5000 </a:t>
            </a:r>
            <a:r>
              <a:rPr lang="en-US" altLang="en-US" baseline="0" dirty="0" err="1" smtClean="0">
                <a:latin typeface="Arial" panose="020B0604020202020204" pitchFamily="34" charset="0"/>
              </a:rPr>
              <a:t>ft</a:t>
            </a:r>
            <a:r>
              <a:rPr lang="en-US" altLang="en-US" baseline="0" dirty="0" smtClean="0">
                <a:latin typeface="Arial" panose="020B0604020202020204" pitchFamily="34" charset="0"/>
              </a:rPr>
              <a:t>, what do you say if someone recovers 100 </a:t>
            </a:r>
            <a:r>
              <a:rPr lang="en-US" altLang="en-US" baseline="0" dirty="0" err="1" smtClean="0">
                <a:latin typeface="Arial" panose="020B0604020202020204" pitchFamily="34" charset="0"/>
              </a:rPr>
              <a:t>kts</a:t>
            </a:r>
            <a:r>
              <a:rPr lang="en-US" altLang="en-US" baseline="0" dirty="0" smtClean="0">
                <a:latin typeface="Arial" panose="020B0604020202020204" pitchFamily="34" charset="0"/>
              </a:rPr>
              <a:t> faster than green dot and loses 10000 </a:t>
            </a:r>
            <a:r>
              <a:rPr lang="en-US" altLang="en-US" baseline="0" dirty="0" err="1" smtClean="0">
                <a:latin typeface="Arial" panose="020B0604020202020204" pitchFamily="34" charset="0"/>
              </a:rPr>
              <a:t>ft</a:t>
            </a:r>
            <a:r>
              <a:rPr lang="en-US" altLang="en-US" baseline="0" dirty="0" smtClean="0">
                <a:latin typeface="Arial" panose="020B0604020202020204" pitchFamily="34" charset="0"/>
              </a:rPr>
              <a:t>?   Have they learned proper energy management?</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We have mulled on this and have a position…maybe it will be topic here.</a:t>
            </a:r>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46</a:t>
            </a:fld>
            <a:endParaRPr lang="en-US" altLang="en-US" smtClean="0"/>
          </a:p>
        </p:txBody>
      </p:sp>
    </p:spTree>
    <p:extLst>
      <p:ext uri="{BB962C8B-B14F-4D97-AF65-F5344CB8AC3E}">
        <p14:creationId xmlns:p14="http://schemas.microsoft.com/office/powerpoint/2010/main" val="2958469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In the most recent</a:t>
            </a:r>
            <a:r>
              <a:rPr lang="en-US" altLang="en-US" baseline="0" dirty="0" smtClean="0">
                <a:latin typeface="Arial" panose="020B0604020202020204" pitchFamily="34" charset="0"/>
              </a:rPr>
              <a:t> FSB reports, recommendation is to do full stalls in all of the flight control modes.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That can be a learning experience.   Doesn’t have to be done each time, but it is something to consider throughout the recurrent cycles.</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47</a:t>
            </a:fld>
            <a:endParaRPr lang="en-US" altLang="en-US" smtClean="0"/>
          </a:p>
        </p:txBody>
      </p:sp>
    </p:spTree>
    <p:extLst>
      <p:ext uri="{BB962C8B-B14F-4D97-AF65-F5344CB8AC3E}">
        <p14:creationId xmlns:p14="http://schemas.microsoft.com/office/powerpoint/2010/main" val="1916302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Consternation by</a:t>
            </a:r>
            <a:r>
              <a:rPr lang="en-US" altLang="en-US" baseline="0" dirty="0" smtClean="0">
                <a:latin typeface="Arial" panose="020B0604020202020204" pitchFamily="34" charset="0"/>
              </a:rPr>
              <a:t> some on why banking to get the nose down is a back-up, but not preferred, method.   There are a couple reasons: (1) Boeing study [Bill Roberson is here] showing that the sideslip you get in the simulators sometimes can get outside the simulator limits; (2) occasionally, new trainees reflexively pull when they bank; (3) elevators probably still work.</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Now with the widening of most simulator envelopes in the simulator upgrades, I have been seeing the sideslip issue wane…but there still can be some motion issue, as you don’t feel much sideslip in the sim as you will in the aircraft, which might tempt you to start pedal inputs.</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48</a:t>
            </a:fld>
            <a:endParaRPr lang="en-US" altLang="en-US" smtClean="0"/>
          </a:p>
        </p:txBody>
      </p:sp>
    </p:spTree>
    <p:extLst>
      <p:ext uri="{BB962C8B-B14F-4D97-AF65-F5344CB8AC3E}">
        <p14:creationId xmlns:p14="http://schemas.microsoft.com/office/powerpoint/2010/main" val="20137935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We had some poor guidance in the</a:t>
            </a:r>
            <a:r>
              <a:rPr lang="en-US" altLang="en-US" baseline="0" dirty="0" smtClean="0">
                <a:latin typeface="Arial" panose="020B0604020202020204" pitchFamily="34" charset="0"/>
              </a:rPr>
              <a:t> upset AC saying </a:t>
            </a:r>
            <a:r>
              <a:rPr lang="en-US" altLang="en-US" baseline="0" dirty="0" err="1" smtClean="0">
                <a:latin typeface="Arial" panose="020B0604020202020204" pitchFamily="34" charset="0"/>
              </a:rPr>
              <a:t>Vref</a:t>
            </a:r>
            <a:r>
              <a:rPr lang="en-US" altLang="en-US" baseline="0" dirty="0" smtClean="0">
                <a:latin typeface="Arial" panose="020B0604020202020204" pitchFamily="34" charset="0"/>
              </a:rPr>
              <a:t> should be the target speed for the slow flight maneuvers.   Unless you fly something that approaches on the backside like the Concorde, then </a:t>
            </a:r>
            <a:r>
              <a:rPr lang="en-US" altLang="en-US" baseline="0" dirty="0" err="1" smtClean="0">
                <a:latin typeface="Arial" panose="020B0604020202020204" pitchFamily="34" charset="0"/>
              </a:rPr>
              <a:t>Vref</a:t>
            </a:r>
            <a:r>
              <a:rPr lang="en-US" altLang="en-US" baseline="0" dirty="0" smtClean="0">
                <a:latin typeface="Arial" panose="020B0604020202020204" pitchFamily="34" charset="0"/>
              </a:rPr>
              <a:t> doesn’t meet the training objectives of flying in the region of reversed command.   So, it has been changed to below minimum drag speed.</a:t>
            </a:r>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49</a:t>
            </a:fld>
            <a:endParaRPr lang="en-US" altLang="en-US" smtClean="0"/>
          </a:p>
        </p:txBody>
      </p:sp>
    </p:spTree>
    <p:extLst>
      <p:ext uri="{BB962C8B-B14F-4D97-AF65-F5344CB8AC3E}">
        <p14:creationId xmlns:p14="http://schemas.microsoft.com/office/powerpoint/2010/main" val="3442994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Which brings</a:t>
            </a:r>
            <a:r>
              <a:rPr lang="en-US" altLang="en-US" baseline="0" dirty="0" smtClean="0">
                <a:latin typeface="Arial" panose="020B0604020202020204" pitchFamily="34" charset="0"/>
              </a:rPr>
              <a:t> me to the next point, which is the question “how to I find minimum drag speed”?</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In an Airbus, it’s green dot.    In other makes, you can find several speeds that are essentially the minimum drag speed - close to the best angle climb speed, OEI </a:t>
            </a:r>
            <a:r>
              <a:rPr lang="en-US" altLang="en-US" baseline="0" dirty="0" err="1" smtClean="0">
                <a:latin typeface="Arial" panose="020B0604020202020204" pitchFamily="34" charset="0"/>
              </a:rPr>
              <a:t>driftdown</a:t>
            </a:r>
            <a:r>
              <a:rPr lang="en-US" altLang="en-US" baseline="0" dirty="0" smtClean="0">
                <a:latin typeface="Arial" panose="020B0604020202020204" pitchFamily="34" charset="0"/>
              </a:rPr>
              <a:t> speed, best hold speed may be best, as in big turbofans it can be less than the minimum drag speed.</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50</a:t>
            </a:fld>
            <a:endParaRPr lang="en-US" altLang="en-US" smtClean="0"/>
          </a:p>
        </p:txBody>
      </p:sp>
    </p:spTree>
    <p:extLst>
      <p:ext uri="{BB962C8B-B14F-4D97-AF65-F5344CB8AC3E}">
        <p14:creationId xmlns:p14="http://schemas.microsoft.com/office/powerpoint/2010/main" val="42445321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A repeat of last</a:t>
            </a:r>
            <a:r>
              <a:rPr lang="en-US" altLang="en-US" baseline="0" dirty="0" smtClean="0">
                <a:latin typeface="Arial" panose="020B0604020202020204" pitchFamily="34" charset="0"/>
              </a:rPr>
              <a:t> year’s lessons learned…a</a:t>
            </a:r>
            <a:r>
              <a:rPr lang="en-US" altLang="en-US" dirty="0" smtClean="0">
                <a:latin typeface="Arial" panose="020B0604020202020204" pitchFamily="34" charset="0"/>
              </a:rPr>
              <a:t> topic for later, and</a:t>
            </a:r>
            <a:r>
              <a:rPr lang="en-US" altLang="en-US" baseline="0" dirty="0" smtClean="0">
                <a:latin typeface="Arial" panose="020B0604020202020204" pitchFamily="34" charset="0"/>
              </a:rPr>
              <a:t> I know some operators have been examining this, but the rationale is that stick pusher training is required and we have taken the abundance of caution position that all stall-like force feel activations should be verified and experienced in the simulator.</a:t>
            </a:r>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51</a:t>
            </a:fld>
            <a:endParaRPr lang="en-US" altLang="en-US" smtClean="0"/>
          </a:p>
        </p:txBody>
      </p:sp>
    </p:spTree>
    <p:extLst>
      <p:ext uri="{BB962C8B-B14F-4D97-AF65-F5344CB8AC3E}">
        <p14:creationId xmlns:p14="http://schemas.microsoft.com/office/powerpoint/2010/main" val="8773272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 don’t know if the OEMs were just really smart, or lucky, or</a:t>
            </a:r>
            <a:r>
              <a:rPr lang="en-US" altLang="en-US" baseline="0" dirty="0" smtClean="0">
                <a:latin typeface="Arial" panose="020B0604020202020204" pitchFamily="34" charset="0"/>
              </a:rPr>
              <a:t> both.   For stall recovery, the guidance is still the best, which is to reduce AOA until the stall warning stops.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Some have instead said “unload”.   You would be surprised how many people say “what”?</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Some have said “push”, and I am of the opinion that that is a causal factor to problems we have seen operationally when people have definitely pushed.   I wish I had a dollar for everyone who has suggested to me that sometimes is it just relieving some of the pull.</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 have to admit, I used to think push was better, but now I don’t.   You do have to understand how to reduce angle of attack though…even when inverted…and I admit that push is compelling there.</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52</a:t>
            </a:fld>
            <a:endParaRPr lang="en-US" altLang="en-US" smtClean="0"/>
          </a:p>
        </p:txBody>
      </p:sp>
    </p:spTree>
    <p:extLst>
      <p:ext uri="{BB962C8B-B14F-4D97-AF65-F5344CB8AC3E}">
        <p14:creationId xmlns:p14="http://schemas.microsoft.com/office/powerpoint/2010/main" val="149686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Everyone knows thrust available goes down with altitude, but almost everyone is surprised by how much it does.</a:t>
            </a:r>
            <a:r>
              <a:rPr lang="en-US" altLang="en-US" baseline="0" dirty="0" smtClean="0">
                <a:latin typeface="Arial" panose="020B0604020202020204" pitchFamily="34" charset="0"/>
              </a:rPr>
              <a:t>    Air density goes down exponentially with altitude, and so does thrust, so if you get slow at high altitude, firewalling the throttles won’t save you.</a:t>
            </a:r>
            <a:endParaRPr lang="en-US" altLang="en-US" dirty="0" smtClean="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6BC469-93BE-4BF5-8F31-56E93FA8C2D4}"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17010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Here</a:t>
            </a:r>
            <a:r>
              <a:rPr lang="en-US" altLang="en-US" baseline="0" dirty="0" smtClean="0">
                <a:latin typeface="Arial" panose="020B0604020202020204" pitchFamily="34" charset="0"/>
              </a:rPr>
              <a:t> is a measure of good training.   Usually when the sim session was over, the instructor asks “want to see anything else?”    Now, we are getting “yes’s”, especially when UPRT is done at the end of the recurrent training.</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Have to be careful that instructors don’t start freewheeling</a:t>
            </a:r>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53</a:t>
            </a:fld>
            <a:endParaRPr lang="en-US" altLang="en-US" smtClean="0"/>
          </a:p>
        </p:txBody>
      </p:sp>
    </p:spTree>
    <p:extLst>
      <p:ext uri="{BB962C8B-B14F-4D97-AF65-F5344CB8AC3E}">
        <p14:creationId xmlns:p14="http://schemas.microsoft.com/office/powerpoint/2010/main" val="12931629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a:t>
            </a:r>
            <a:r>
              <a:rPr lang="en-US" altLang="en-US" baseline="0" dirty="0" smtClean="0">
                <a:latin typeface="Arial" panose="020B0604020202020204" pitchFamily="34" charset="0"/>
              </a:rPr>
              <a:t> other day, we were sitting around musing what scenario causes the most red screens of death.</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It’s unreliable airspeed.   They can happen so many ways.   They cause confusion.   They invite troubleshooting, as they can be insidious.   And, unfortunately, they happen.   So, I’m glad it is a required task every two years.</a:t>
            </a:r>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54</a:t>
            </a:fld>
            <a:endParaRPr lang="en-US" altLang="en-US" smtClean="0"/>
          </a:p>
        </p:txBody>
      </p:sp>
    </p:spTree>
    <p:extLst>
      <p:ext uri="{BB962C8B-B14F-4D97-AF65-F5344CB8AC3E}">
        <p14:creationId xmlns:p14="http://schemas.microsoft.com/office/powerpoint/2010/main" val="35368269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MCAS only made this more important,</a:t>
            </a:r>
            <a:r>
              <a:rPr lang="en-US" altLang="en-US" baseline="0" dirty="0" smtClean="0">
                <a:latin typeface="Arial" panose="020B0604020202020204" pitchFamily="34" charset="0"/>
              </a:rPr>
              <a:t> but we have had trim issues here and there too often in many of the fleets.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I’m sure we are going to see it become a focus for UPRT.</a:t>
            </a:r>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55</a:t>
            </a:fld>
            <a:endParaRPr lang="en-US" altLang="en-US" smtClean="0"/>
          </a:p>
        </p:txBody>
      </p:sp>
    </p:spTree>
    <p:extLst>
      <p:ext uri="{BB962C8B-B14F-4D97-AF65-F5344CB8AC3E}">
        <p14:creationId xmlns:p14="http://schemas.microsoft.com/office/powerpoint/2010/main" val="11225296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And finally, I have seen</a:t>
            </a:r>
            <a:r>
              <a:rPr lang="en-US" altLang="en-US" baseline="0" dirty="0" smtClean="0">
                <a:latin typeface="Arial" panose="020B0604020202020204" pitchFamily="34" charset="0"/>
              </a:rPr>
              <a:t> many great instructors and have learned a lot from them.</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However, a few need retraining, as here are some problems that I have either seen or been told about.    I think this area is ripe for mission creep too.   That is, with time, good instruction can degrade, so have to keep on your toes.   We have to be vigilant in our spot checks.</a:t>
            </a:r>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DA6A-E79A-43F4-8DD2-2A70E98595F5}" type="slidenum">
              <a:rPr lang="en-US" altLang="en-US" smtClean="0"/>
              <a:pPr>
                <a:spcBef>
                  <a:spcPct val="0"/>
                </a:spcBef>
              </a:pPr>
              <a:t>56</a:t>
            </a:fld>
            <a:endParaRPr lang="en-US" altLang="en-US" smtClean="0"/>
          </a:p>
        </p:txBody>
      </p:sp>
    </p:spTree>
    <p:extLst>
      <p:ext uri="{BB962C8B-B14F-4D97-AF65-F5344CB8AC3E}">
        <p14:creationId xmlns:p14="http://schemas.microsoft.com/office/powerpoint/2010/main" val="1691906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a:p>
            <a:r>
              <a:rPr lang="en-US" altLang="en-US" dirty="0" smtClean="0">
                <a:latin typeface="Arial" panose="020B0604020202020204" pitchFamily="34" charset="0"/>
              </a:rPr>
              <a:t>Finally, we</a:t>
            </a:r>
            <a:r>
              <a:rPr lang="en-US" altLang="en-US" baseline="0" dirty="0" smtClean="0">
                <a:latin typeface="Arial" panose="020B0604020202020204" pitchFamily="34" charset="0"/>
              </a:rPr>
              <a:t> need to do some math.</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Who has no idea what the central limit theorem is?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Good.   Hardly anyone feels ashamed to admit a lack of knowledge, especially when it is outside of your discipline.</a:t>
            </a:r>
            <a:endParaRPr lang="en-US" altLang="en-US" dirty="0"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DDAFEB-465F-4F37-A77F-978F5EE30D28}" type="slidenum">
              <a:rPr lang="en-US" altLang="en-US" smtClean="0"/>
              <a:pPr>
                <a:spcBef>
                  <a:spcPct val="0"/>
                </a:spcBef>
              </a:pPr>
              <a:t>57</a:t>
            </a:fld>
            <a:endParaRPr lang="en-US" altLang="en-US" smtClean="0"/>
          </a:p>
        </p:txBody>
      </p:sp>
    </p:spTree>
    <p:extLst>
      <p:ext uri="{BB962C8B-B14F-4D97-AF65-F5344CB8AC3E}">
        <p14:creationId xmlns:p14="http://schemas.microsoft.com/office/powerpoint/2010/main" val="37462762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a:p>
            <a:r>
              <a:rPr lang="en-US" altLang="en-US" dirty="0" smtClean="0">
                <a:latin typeface="Arial" panose="020B0604020202020204" pitchFamily="34" charset="0"/>
              </a:rPr>
              <a:t>Basically, and I’m</a:t>
            </a:r>
            <a:r>
              <a:rPr lang="en-US" altLang="en-US" baseline="0" dirty="0" smtClean="0">
                <a:latin typeface="Arial" panose="020B0604020202020204" pitchFamily="34" charset="0"/>
              </a:rPr>
              <a:t> paraphrasing, the central limit theorem suggests that, most of the time, life is a bell curve.   Take a bunch of independent samples, and you get a mean, and a spread around the mean that looks like this.    Lots clustered around the mean.   Very few that are far away from the mean.</a:t>
            </a:r>
            <a:endParaRPr lang="en-US" altLang="en-US" dirty="0"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DDAFEB-465F-4F37-A77F-978F5EE30D28}" type="slidenum">
              <a:rPr lang="en-US" altLang="en-US" smtClean="0"/>
              <a:pPr>
                <a:spcBef>
                  <a:spcPct val="0"/>
                </a:spcBef>
              </a:pPr>
              <a:t>58</a:t>
            </a:fld>
            <a:endParaRPr lang="en-US" altLang="en-US" smtClean="0"/>
          </a:p>
        </p:txBody>
      </p:sp>
    </p:spTree>
    <p:extLst>
      <p:ext uri="{BB962C8B-B14F-4D97-AF65-F5344CB8AC3E}">
        <p14:creationId xmlns:p14="http://schemas.microsoft.com/office/powerpoint/2010/main" val="16129319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Now</a:t>
            </a:r>
            <a:r>
              <a:rPr lang="en-US" altLang="en-US" baseline="0" dirty="0" smtClean="0">
                <a:latin typeface="Arial" panose="020B0604020202020204" pitchFamily="34" charset="0"/>
              </a:rPr>
              <a:t> let’s move to an application of the central limit theorem to psychology, or how people think.</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Most all of you are pilots.   Let’s say I had a way of measuring your pilot judgement in the cockpit.  I don’t, as far as you know, but let’s say I had.</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Now, I’m just considering the people in this room.   I measure your judgement, and your judgement, and your judgement is close to your judgement…and your judgement is really, really good, and you, well, you shouldn’t be flying…and I plot them all on a graph, and what I’ll get is..</a:t>
            </a:r>
          </a:p>
          <a:p>
            <a:endParaRPr lang="en-US" altLang="en-US" baseline="0" dirty="0" smtClean="0">
              <a:latin typeface="Arial" panose="020B0604020202020204" pitchFamily="34" charset="0"/>
            </a:endParaRPr>
          </a:p>
          <a:p>
            <a:endParaRPr lang="en-US" altLang="en-US" baseline="0" dirty="0"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DDAFEB-465F-4F37-A77F-978F5EE30D28}" type="slidenum">
              <a:rPr lang="en-US" altLang="en-US" smtClean="0"/>
              <a:pPr>
                <a:spcBef>
                  <a:spcPct val="0"/>
                </a:spcBef>
              </a:pPr>
              <a:t>59</a:t>
            </a:fld>
            <a:endParaRPr lang="en-US" altLang="en-US" smtClean="0"/>
          </a:p>
        </p:txBody>
      </p:sp>
    </p:spTree>
    <p:extLst>
      <p:ext uri="{BB962C8B-B14F-4D97-AF65-F5344CB8AC3E}">
        <p14:creationId xmlns:p14="http://schemas.microsoft.com/office/powerpoint/2010/main" val="3586148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We’ll have an</a:t>
            </a:r>
            <a:r>
              <a:rPr lang="en-US" altLang="en-US" baseline="0" dirty="0" smtClean="0">
                <a:latin typeface="Arial" panose="020B0604020202020204" pitchFamily="34" charset="0"/>
              </a:rPr>
              <a:t> average.   We’ll have those above the average, those below the average.   Half on each side, you see.</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Yes, if we look at pilot judgment of all the pilots in this room, half of you are below average.  &lt;pause&gt;</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Man, I’d hate to be you.</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Now comes the point, which is the “some psychology” piece of the presentation.</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Earlier, people weren’t shy raising their hand when they didn’t have knowledge outside their area of expertise…</a:t>
            </a:r>
          </a:p>
          <a:p>
            <a:endParaRPr lang="en-US" altLang="en-US" baseline="0" dirty="0" smtClean="0">
              <a:latin typeface="Arial" panose="020B0604020202020204" pitchFamily="34" charset="0"/>
            </a:endParaRPr>
          </a:p>
          <a:p>
            <a:endParaRPr lang="en-US" altLang="en-US" baseline="0" dirty="0"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DDAFEB-465F-4F37-A77F-978F5EE30D28}" type="slidenum">
              <a:rPr lang="en-US" altLang="en-US" smtClean="0"/>
              <a:pPr>
                <a:spcBef>
                  <a:spcPct val="0"/>
                </a:spcBef>
              </a:pPr>
              <a:t>60</a:t>
            </a:fld>
            <a:endParaRPr lang="en-US" altLang="en-US" smtClean="0"/>
          </a:p>
        </p:txBody>
      </p:sp>
    </p:spTree>
    <p:extLst>
      <p:ext uri="{BB962C8B-B14F-4D97-AF65-F5344CB8AC3E}">
        <p14:creationId xmlns:p14="http://schemas.microsoft.com/office/powerpoint/2010/main" val="1598071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a:p>
            <a:r>
              <a:rPr lang="en-US" altLang="en-US" dirty="0" smtClean="0">
                <a:latin typeface="Arial" panose="020B0604020202020204" pitchFamily="34" charset="0"/>
              </a:rPr>
              <a:t>But</a:t>
            </a:r>
            <a:r>
              <a:rPr lang="en-US" altLang="en-US" baseline="0" dirty="0" smtClean="0">
                <a:latin typeface="Arial" panose="020B0604020202020204" pitchFamily="34" charset="0"/>
              </a:rPr>
              <a:t> now, will the half of you in this region self identify yourself and raise your hand?</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Hmm….didn’t quite get half the people in the room…</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So, people might admit they don’t know things, but few will admit that their judgement is not as good as someone else’s.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So, what does this say about the frame of mind vastly experienced pilots might be in when they approach a topic that could affect their judgment skills?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Something that has stuck with me is a UPRT instructor at an operator who said “our biggest challenge is convincing experienced pilots that there might still be something they don’t know.”</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 think it’s one of our biggest challenges.  Not just for UPRT, but perhaps as a species.   And when people realize “gee, that could really happen to me,” well, that’s what success looks like…</a:t>
            </a:r>
          </a:p>
          <a:p>
            <a:endParaRPr lang="en-US" altLang="en-US" baseline="0" dirty="0"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DDAFEB-465F-4F37-A77F-978F5EE30D28}" type="slidenum">
              <a:rPr lang="en-US" altLang="en-US" smtClean="0"/>
              <a:pPr>
                <a:spcBef>
                  <a:spcPct val="0"/>
                </a:spcBef>
              </a:pPr>
              <a:t>61</a:t>
            </a:fld>
            <a:endParaRPr lang="en-US" altLang="en-US" smtClean="0"/>
          </a:p>
        </p:txBody>
      </p:sp>
    </p:spTree>
    <p:extLst>
      <p:ext uri="{BB962C8B-B14F-4D97-AF65-F5344CB8AC3E}">
        <p14:creationId xmlns:p14="http://schemas.microsoft.com/office/powerpoint/2010/main" val="34509176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a:p>
            <a:r>
              <a:rPr lang="en-US" altLang="en-US" dirty="0" smtClean="0">
                <a:latin typeface="Arial" panose="020B0604020202020204" pitchFamily="34" charset="0"/>
              </a:rPr>
              <a:t>But</a:t>
            </a:r>
            <a:r>
              <a:rPr lang="en-US" altLang="en-US" baseline="0" dirty="0" smtClean="0">
                <a:latin typeface="Arial" panose="020B0604020202020204" pitchFamily="34" charset="0"/>
              </a:rPr>
              <a:t> now, if you think you are in this half, can you raise your hand?</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Hmm….didn’t quite get half the people in the room…..(probably no one raises their hand)</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So, people might admit they don’t know things, but few will admit that their judgement is not as good as someone else’s.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So, what does this say about the frame of mind vastly experienced pilots might be in when they approach a topic that could affect their judgment skills?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Something that has stuck with me is a UPRT instructor at an operator who said “our biggest challenge is convincing experienced pilots that there might still be something they don’t know.”</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 think it’s one of our biggest challenges.  Not just for UPRT, but perhaps as a species.   And when people realize “gee, that could really happen to me,” well, that’s what success looks like…</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 call it “it’s not nice to fool human nature” because experiences like that can become future life savers, but they can shake you to your core.</a:t>
            </a:r>
            <a:endParaRPr lang="en-US" altLang="en-US" dirty="0"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DDAFEB-465F-4F37-A77F-978F5EE30D28}" type="slidenum">
              <a:rPr lang="en-US" altLang="en-US" smtClean="0"/>
              <a:pPr>
                <a:spcBef>
                  <a:spcPct val="0"/>
                </a:spcBef>
              </a:pPr>
              <a:t>62</a:t>
            </a:fld>
            <a:endParaRPr lang="en-US" altLang="en-US" smtClean="0"/>
          </a:p>
        </p:txBody>
      </p:sp>
    </p:spTree>
    <p:extLst>
      <p:ext uri="{BB962C8B-B14F-4D97-AF65-F5344CB8AC3E}">
        <p14:creationId xmlns:p14="http://schemas.microsoft.com/office/powerpoint/2010/main" val="113626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Some</a:t>
            </a:r>
            <a:r>
              <a:rPr lang="en-US" altLang="en-US" baseline="0" dirty="0" smtClean="0">
                <a:latin typeface="Arial" panose="020B0604020202020204" pitchFamily="34" charset="0"/>
              </a:rPr>
              <a:t> in accelerated, or banked stalls, think bank is the problem, so the first thing they try to do is roll the wings level.    It’s ok to reduce AOA in a bank.</a:t>
            </a:r>
            <a:endParaRPr lang="en-US" altLang="en-US" dirty="0" smtClean="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20EF06-C98B-4741-B5B6-11974E1470CA}"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105014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Some still confuse AOA</a:t>
            </a:r>
            <a:r>
              <a:rPr lang="en-US" altLang="en-US" baseline="0" dirty="0" smtClean="0">
                <a:latin typeface="Arial" panose="020B0604020202020204" pitchFamily="34" charset="0"/>
              </a:rPr>
              <a:t> with attitude (and we learned last week from Congressman Graves from Missouri that apparently you can use your attitude indicator to determine AOA…bless his heart, as he did make good points). </a:t>
            </a:r>
            <a:endParaRPr lang="en-US" altLang="en-US" dirty="0"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1807E4-3769-4FDA-9FAF-DB9331BABEBD}"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4204576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Confusion remains</a:t>
            </a:r>
            <a:r>
              <a:rPr lang="en-US" altLang="en-US" baseline="0" dirty="0" smtClean="0">
                <a:latin typeface="Arial" panose="020B0604020202020204" pitchFamily="34" charset="0"/>
              </a:rPr>
              <a:t> on distinguishing fundamentals of stall with things that change your stall speed</a:t>
            </a:r>
            <a:endParaRPr lang="en-US" altLang="en-US" dirty="0"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8C9052-31E4-4CD9-8165-0687224641C6}"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2219892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Strong buffet</a:t>
            </a:r>
            <a:r>
              <a:rPr lang="en-US" altLang="en-US" baseline="0" dirty="0" smtClean="0">
                <a:latin typeface="Arial" panose="020B0604020202020204" pitchFamily="34" charset="0"/>
              </a:rPr>
              <a:t> on commercial transports surprises many, and the airplane is often even worse than the simulator.</a:t>
            </a:r>
            <a:endParaRPr lang="en-US" altLang="en-US" dirty="0"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59FE9C-F886-4001-AD91-93DD6230EE15}"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253402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623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8E5ADB-1EEB-474C-A583-8418CC8CE3E3}" type="slidenum">
              <a:rPr lang="en-US" altLang="en-US"/>
              <a:pPr>
                <a:defRPr/>
              </a:pPr>
              <a:t>‹#›</a:t>
            </a:fld>
            <a:endParaRPr lang="en-US" altLang="en-US"/>
          </a:p>
        </p:txBody>
      </p:sp>
    </p:spTree>
    <p:extLst>
      <p:ext uri="{BB962C8B-B14F-4D97-AF65-F5344CB8AC3E}">
        <p14:creationId xmlns:p14="http://schemas.microsoft.com/office/powerpoint/2010/main" val="1333501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114300"/>
            <a:ext cx="8472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7" name="Rectangle 3"/>
          <p:cNvSpPr>
            <a:spLocks noGrp="1" noChangeArrowheads="1"/>
          </p:cNvSpPr>
          <p:nvPr>
            <p:ph type="body" idx="1"/>
          </p:nvPr>
        </p:nvSpPr>
        <p:spPr bwMode="auto">
          <a:xfrm>
            <a:off x="495300" y="1131888"/>
            <a:ext cx="80502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1556"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en-US"/>
          </a:p>
        </p:txBody>
      </p:sp>
      <p:sp>
        <p:nvSpPr>
          <p:cNvPr id="151557"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p>
        </p:txBody>
      </p:sp>
      <p:sp>
        <p:nvSpPr>
          <p:cNvPr id="151558"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Times New Roman" panose="02020603050405020304" pitchFamily="18" charset="0"/>
              </a:defRPr>
            </a:lvl1pPr>
          </a:lstStyle>
          <a:p>
            <a:pPr>
              <a:defRPr/>
            </a:pPr>
            <a:fld id="{9FCA8194-ADB6-4C3D-9EA4-2D696F15B015}" type="slidenum">
              <a:rPr lang="en-US" altLang="en-US"/>
              <a:pPr>
                <a:defRPr/>
              </a:pPr>
              <a:t>‹#›</a:t>
            </a:fld>
            <a:endParaRPr lang="en-US" altLang="en-US"/>
          </a:p>
        </p:txBody>
      </p:sp>
      <p:sp>
        <p:nvSpPr>
          <p:cNvPr id="1031" name="Rectangle 8"/>
          <p:cNvSpPr>
            <a:spLocks noChangeArrowheads="1"/>
          </p:cNvSpPr>
          <p:nvPr/>
        </p:nvSpPr>
        <p:spPr bwMode="auto">
          <a:xfrm>
            <a:off x="6940550" y="4729163"/>
            <a:ext cx="1905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5300093F-71B5-4D97-BD7A-6C9AC4A0160A}" type="slidenum">
              <a:rPr lang="en-US" altLang="en-US" sz="1200" b="1" smtClean="0"/>
              <a:pPr algn="r" eaLnBrk="1" hangingPunct="1">
                <a:defRPr/>
              </a:pPr>
              <a:t>‹#›</a:t>
            </a:fld>
            <a:endParaRPr lang="en-US" altLang="en-US" sz="1200" b="1" smtClean="0"/>
          </a:p>
        </p:txBody>
      </p:sp>
    </p:spTree>
  </p:cSld>
  <p:clrMap bg1="lt1" tx1="dk1" bg2="lt2" tx2="dk2" accent1="accent1" accent2="accent2" accent3="accent3" accent4="accent4" accent5="accent5" accent6="accent6" hlink="hlink" folHlink="folHlink"/>
  <p:sldLayoutIdLst>
    <p:sldLayoutId id="2147483747" r:id="rId1"/>
    <p:sldLayoutId id="2147483746" r:id="rId2"/>
  </p:sldLayoutIdLst>
  <p:txStyles>
    <p:titleStyle>
      <a:lvl1pPr algn="ctr" rtl="0" eaLnBrk="0" fontAlgn="base" hangingPunct="0">
        <a:spcBef>
          <a:spcPct val="0"/>
        </a:spcBef>
        <a:spcAft>
          <a:spcPct val="0"/>
        </a:spcAft>
        <a:defRPr sz="3600" b="1">
          <a:solidFill>
            <a:srgbClr val="1D2F68"/>
          </a:solidFill>
          <a:latin typeface="+mj-lt"/>
          <a:ea typeface="+mj-ea"/>
          <a:cs typeface="+mj-cs"/>
        </a:defRPr>
      </a:lvl1pPr>
      <a:lvl2pPr algn="ctr" rtl="0" eaLnBrk="0" fontAlgn="base" hangingPunct="0">
        <a:spcBef>
          <a:spcPct val="0"/>
        </a:spcBef>
        <a:spcAft>
          <a:spcPct val="0"/>
        </a:spcAft>
        <a:defRPr sz="3600" b="1">
          <a:solidFill>
            <a:srgbClr val="1D2F68"/>
          </a:solidFill>
          <a:latin typeface="Arial" charset="0"/>
        </a:defRPr>
      </a:lvl2pPr>
      <a:lvl3pPr algn="ctr" rtl="0" eaLnBrk="0" fontAlgn="base" hangingPunct="0">
        <a:spcBef>
          <a:spcPct val="0"/>
        </a:spcBef>
        <a:spcAft>
          <a:spcPct val="0"/>
        </a:spcAft>
        <a:defRPr sz="3600" b="1">
          <a:solidFill>
            <a:srgbClr val="1D2F68"/>
          </a:solidFill>
          <a:latin typeface="Arial" charset="0"/>
        </a:defRPr>
      </a:lvl3pPr>
      <a:lvl4pPr algn="ctr" rtl="0" eaLnBrk="0" fontAlgn="base" hangingPunct="0">
        <a:spcBef>
          <a:spcPct val="0"/>
        </a:spcBef>
        <a:spcAft>
          <a:spcPct val="0"/>
        </a:spcAft>
        <a:defRPr sz="3600" b="1">
          <a:solidFill>
            <a:srgbClr val="1D2F68"/>
          </a:solidFill>
          <a:latin typeface="Arial" charset="0"/>
        </a:defRPr>
      </a:lvl4pPr>
      <a:lvl5pPr algn="ctr" rtl="0" eaLnBrk="0" fontAlgn="base" hangingPunct="0">
        <a:spcBef>
          <a:spcPct val="0"/>
        </a:spcBef>
        <a:spcAft>
          <a:spcPct val="0"/>
        </a:spcAft>
        <a:defRPr sz="3600" b="1">
          <a:solidFill>
            <a:srgbClr val="1D2F68"/>
          </a:solidFill>
          <a:latin typeface="Arial" charset="0"/>
        </a:defRPr>
      </a:lvl5pPr>
      <a:lvl6pPr marL="457200" algn="ctr" rtl="0" fontAlgn="base">
        <a:spcBef>
          <a:spcPct val="0"/>
        </a:spcBef>
        <a:spcAft>
          <a:spcPct val="0"/>
        </a:spcAft>
        <a:defRPr sz="3600" b="1">
          <a:solidFill>
            <a:srgbClr val="1D2F68"/>
          </a:solidFill>
          <a:latin typeface="Arial" charset="0"/>
        </a:defRPr>
      </a:lvl6pPr>
      <a:lvl7pPr marL="914400" algn="ctr" rtl="0" fontAlgn="base">
        <a:spcBef>
          <a:spcPct val="0"/>
        </a:spcBef>
        <a:spcAft>
          <a:spcPct val="0"/>
        </a:spcAft>
        <a:defRPr sz="3600" b="1">
          <a:solidFill>
            <a:srgbClr val="1D2F68"/>
          </a:solidFill>
          <a:latin typeface="Arial" charset="0"/>
        </a:defRPr>
      </a:lvl7pPr>
      <a:lvl8pPr marL="1371600" algn="ctr" rtl="0" fontAlgn="base">
        <a:spcBef>
          <a:spcPct val="0"/>
        </a:spcBef>
        <a:spcAft>
          <a:spcPct val="0"/>
        </a:spcAft>
        <a:defRPr sz="3600" b="1">
          <a:solidFill>
            <a:srgbClr val="1D2F68"/>
          </a:solidFill>
          <a:latin typeface="Arial" charset="0"/>
        </a:defRPr>
      </a:lvl8pPr>
      <a:lvl9pPr marL="1828800" algn="ctr" rtl="0" fontAlgn="base">
        <a:spcBef>
          <a:spcPct val="0"/>
        </a:spcBef>
        <a:spcAft>
          <a:spcPct val="0"/>
        </a:spcAft>
        <a:defRPr sz="36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ctrTitle" idx="4294967295"/>
          </p:nvPr>
        </p:nvSpPr>
        <p:spPr>
          <a:xfrm>
            <a:off x="-134302" y="1943100"/>
            <a:ext cx="5059362" cy="1077218"/>
          </a:xfrm>
          <a:noFill/>
        </p:spPr>
        <p:txBody>
          <a:bodyPr anchor="t">
            <a:spAutoFit/>
          </a:bodyPr>
          <a:lstStyle/>
          <a:p>
            <a:pPr eaLnBrk="1" hangingPunct="1"/>
            <a:r>
              <a:rPr lang="en-US" altLang="en-US" sz="3200" dirty="0" smtClean="0">
                <a:solidFill>
                  <a:schemeClr val="bg1"/>
                </a:solidFill>
              </a:rPr>
              <a:t>Implementation</a:t>
            </a:r>
            <a:br>
              <a:rPr lang="en-US" altLang="en-US" sz="3200" dirty="0" smtClean="0">
                <a:solidFill>
                  <a:schemeClr val="bg1"/>
                </a:solidFill>
              </a:rPr>
            </a:br>
            <a:r>
              <a:rPr lang="en-US" altLang="en-US" sz="3200" dirty="0" smtClean="0">
                <a:solidFill>
                  <a:schemeClr val="bg1"/>
                </a:solidFill>
              </a:rPr>
              <a:t>Lessons Learned</a:t>
            </a:r>
            <a:endParaRPr lang="en-US" altLang="en-US" sz="3200" dirty="0" smtClean="0">
              <a:solidFill>
                <a:schemeClr val="tx1"/>
              </a:solidFill>
            </a:endParaRPr>
          </a:p>
        </p:txBody>
      </p:sp>
      <p:sp>
        <p:nvSpPr>
          <p:cNvPr id="6147" name="Text Box 9"/>
          <p:cNvSpPr txBox="1">
            <a:spLocks noChangeArrowheads="1"/>
          </p:cNvSpPr>
          <p:nvPr/>
        </p:nvSpPr>
        <p:spPr bwMode="auto">
          <a:xfrm>
            <a:off x="990600" y="1943100"/>
            <a:ext cx="394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endParaRPr lang="en-US" altLang="en-US" sz="1800">
              <a:solidFill>
                <a:schemeClr val="bg1"/>
              </a:solidFill>
            </a:endParaRPr>
          </a:p>
        </p:txBody>
      </p:sp>
      <p:pic>
        <p:nvPicPr>
          <p:cNvPr id="6148" name="Picture 7" descr="Full page fax 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175"/>
            <a:ext cx="4233863"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8"/>
          <p:cNvGrpSpPr>
            <a:grpSpLocks/>
          </p:cNvGrpSpPr>
          <p:nvPr/>
        </p:nvGrpSpPr>
        <p:grpSpPr bwMode="auto">
          <a:xfrm>
            <a:off x="5715000" y="342900"/>
            <a:ext cx="2895600" cy="703263"/>
            <a:chOff x="3700" y="170"/>
            <a:chExt cx="1824" cy="591"/>
          </a:xfrm>
        </p:grpSpPr>
        <p:sp>
          <p:nvSpPr>
            <p:cNvPr id="6156" name="Text Box 9"/>
            <p:cNvSpPr txBox="1">
              <a:spLocks noChangeArrowheads="1"/>
            </p:cNvSpPr>
            <p:nvPr/>
          </p:nvSpPr>
          <p:spPr bwMode="ltGray">
            <a:xfrm>
              <a:off x="4288" y="288"/>
              <a:ext cx="1236"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lnSpc>
                  <a:spcPct val="85000"/>
                </a:lnSpc>
                <a:spcBef>
                  <a:spcPct val="0"/>
                </a:spcBef>
                <a:buFontTx/>
                <a:buNone/>
              </a:pPr>
              <a:r>
                <a:rPr lang="en-US" altLang="en-US" sz="1800">
                  <a:solidFill>
                    <a:schemeClr val="bg1"/>
                  </a:solidFill>
                </a:rPr>
                <a:t>Federal Aviation</a:t>
              </a:r>
            </a:p>
            <a:p>
              <a:pPr eaLnBrk="1" hangingPunct="1">
                <a:lnSpc>
                  <a:spcPct val="85000"/>
                </a:lnSpc>
                <a:spcBef>
                  <a:spcPct val="0"/>
                </a:spcBef>
                <a:buFontTx/>
                <a:buNone/>
              </a:pPr>
              <a:r>
                <a:rPr lang="en-US" altLang="en-US" sz="1800">
                  <a:solidFill>
                    <a:schemeClr val="bg1"/>
                  </a:solidFill>
                </a:rPr>
                <a:t>Administration</a:t>
              </a:r>
            </a:p>
          </p:txBody>
        </p:sp>
        <p:pic>
          <p:nvPicPr>
            <p:cNvPr id="6157" name="Picture 10" descr="NEW FAA LOGO"/>
            <p:cNvPicPr>
              <a:picLocks noChangeAspect="1" noChangeArrowheads="1"/>
            </p:cNvPicPr>
            <p:nvPr/>
          </p:nvPicPr>
          <p:blipFill>
            <a:blip r:embed="rId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0"/>
            <a:ext cx="43434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51" name="Group 12"/>
          <p:cNvGrpSpPr>
            <a:grpSpLocks/>
          </p:cNvGrpSpPr>
          <p:nvPr/>
        </p:nvGrpSpPr>
        <p:grpSpPr bwMode="auto">
          <a:xfrm>
            <a:off x="5486400" y="209550"/>
            <a:ext cx="3810000" cy="1295400"/>
            <a:chOff x="3700" y="170"/>
            <a:chExt cx="1824" cy="591"/>
          </a:xfrm>
        </p:grpSpPr>
        <p:sp>
          <p:nvSpPr>
            <p:cNvPr id="6154" name="Text Box 13"/>
            <p:cNvSpPr txBox="1">
              <a:spLocks noChangeArrowheads="1"/>
            </p:cNvSpPr>
            <p:nvPr/>
          </p:nvSpPr>
          <p:spPr bwMode="ltGray">
            <a:xfrm>
              <a:off x="4288" y="288"/>
              <a:ext cx="1236"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lnSpc>
                  <a:spcPct val="85000"/>
                </a:lnSpc>
                <a:spcBef>
                  <a:spcPct val="0"/>
                </a:spcBef>
                <a:buFontTx/>
                <a:buNone/>
              </a:pPr>
              <a:r>
                <a:rPr lang="en-US" altLang="en-US" sz="1800">
                  <a:solidFill>
                    <a:schemeClr val="bg1"/>
                  </a:solidFill>
                </a:rPr>
                <a:t>Federal Aviation</a:t>
              </a:r>
            </a:p>
            <a:p>
              <a:pPr eaLnBrk="1" hangingPunct="1">
                <a:lnSpc>
                  <a:spcPct val="85000"/>
                </a:lnSpc>
                <a:spcBef>
                  <a:spcPct val="0"/>
                </a:spcBef>
                <a:buFontTx/>
                <a:buNone/>
              </a:pPr>
              <a:r>
                <a:rPr lang="en-US" altLang="en-US" sz="1800">
                  <a:solidFill>
                    <a:schemeClr val="bg1"/>
                  </a:solidFill>
                </a:rPr>
                <a:t>Administration</a:t>
              </a:r>
            </a:p>
          </p:txBody>
        </p:sp>
        <p:pic>
          <p:nvPicPr>
            <p:cNvPr id="6155" name="Picture 14" descr="NEW FAA LOGO"/>
            <p:cNvPicPr>
              <a:picLocks noChangeAspect="1" noChangeArrowheads="1"/>
            </p:cNvPicPr>
            <p:nvPr/>
          </p:nvPicPr>
          <p:blipFill>
            <a:blip r:embed="rId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3200" b="0" smtClean="0"/>
              <a:t>Summary of lessons learned in 2016</a:t>
            </a:r>
          </a:p>
        </p:txBody>
      </p:sp>
      <p:sp>
        <p:nvSpPr>
          <p:cNvPr id="26627" name="Content Placeholder 1"/>
          <p:cNvSpPr>
            <a:spLocks noGrp="1"/>
          </p:cNvSpPr>
          <p:nvPr>
            <p:ph idx="1"/>
          </p:nvPr>
        </p:nvSpPr>
        <p:spPr>
          <a:xfrm>
            <a:off x="228600" y="628650"/>
            <a:ext cx="8648700" cy="3294063"/>
          </a:xfrm>
        </p:spPr>
        <p:txBody>
          <a:bodyPr/>
          <a:lstStyle/>
          <a:p>
            <a:pPr marL="0" indent="0">
              <a:buFontTx/>
              <a:buNone/>
            </a:pPr>
            <a:r>
              <a:rPr lang="en-US" altLang="en-US" sz="2400" b="0" smtClean="0"/>
              <a:t>#10 – “Stall warning has a definition; not ‘AIRSPEED LOW’”</a:t>
            </a:r>
          </a:p>
          <a:p>
            <a:pPr marL="0" indent="0">
              <a:buFontTx/>
              <a:buNone/>
            </a:pPr>
            <a:r>
              <a:rPr lang="en-US" altLang="en-US" sz="2400" b="0" smtClean="0"/>
              <a:t>#  9 – “Thrust avail drops with altitude more than you think”</a:t>
            </a:r>
          </a:p>
          <a:p>
            <a:pPr marL="0" indent="0">
              <a:buFontTx/>
              <a:buNone/>
            </a:pPr>
            <a:r>
              <a:rPr lang="en-US" altLang="en-US" sz="2400" b="0" smtClean="0"/>
              <a:t>#  8 – “It is fine to reduce AoA when banked” </a:t>
            </a:r>
          </a:p>
          <a:p>
            <a:pPr marL="0" indent="0">
              <a:buFontTx/>
              <a:buNone/>
            </a:pPr>
            <a:r>
              <a:rPr lang="en-US" altLang="en-US" sz="2400" b="0" smtClean="0"/>
              <a:t>#  7 – “AoA is often still positive when you are upside down”</a:t>
            </a:r>
          </a:p>
          <a:p>
            <a:pPr marL="0" indent="0">
              <a:buFontTx/>
              <a:buNone/>
            </a:pPr>
            <a:r>
              <a:rPr lang="en-US" altLang="en-US" sz="2400" b="0" smtClean="0"/>
              <a:t>#  6 – “Aerodynamic stall does not depend on speed, bank…”</a:t>
            </a:r>
          </a:p>
          <a:p>
            <a:pPr marL="0" indent="0">
              <a:buFontTx/>
              <a:buNone/>
            </a:pPr>
            <a:r>
              <a:rPr lang="en-US" altLang="en-US" sz="2400" b="0" smtClean="0"/>
              <a:t>#  5 – “Wow, this airplane can really buffet” </a:t>
            </a:r>
          </a:p>
        </p:txBody>
      </p:sp>
    </p:spTree>
    <p:extLst>
      <p:ext uri="{BB962C8B-B14F-4D97-AF65-F5344CB8AC3E}">
        <p14:creationId xmlns:p14="http://schemas.microsoft.com/office/powerpoint/2010/main" val="3586111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3200" b="0" smtClean="0"/>
              <a:t>Summary of lessons learned in 2016</a:t>
            </a:r>
          </a:p>
        </p:txBody>
      </p:sp>
      <p:sp>
        <p:nvSpPr>
          <p:cNvPr id="28675" name="Content Placeholder 1"/>
          <p:cNvSpPr>
            <a:spLocks noGrp="1"/>
          </p:cNvSpPr>
          <p:nvPr>
            <p:ph idx="1"/>
          </p:nvPr>
        </p:nvSpPr>
        <p:spPr>
          <a:xfrm>
            <a:off x="228600" y="628650"/>
            <a:ext cx="8648700" cy="3294063"/>
          </a:xfrm>
        </p:spPr>
        <p:txBody>
          <a:bodyPr/>
          <a:lstStyle/>
          <a:p>
            <a:pPr marL="0" indent="0">
              <a:buFontTx/>
              <a:buNone/>
            </a:pPr>
            <a:r>
              <a:rPr lang="en-US" altLang="en-US" sz="2400" b="0" smtClean="0"/>
              <a:t>#10 – “Stall warning has a definition; not ‘AIRSPEED LOW’”</a:t>
            </a:r>
          </a:p>
          <a:p>
            <a:pPr marL="0" indent="0">
              <a:buFontTx/>
              <a:buNone/>
            </a:pPr>
            <a:r>
              <a:rPr lang="en-US" altLang="en-US" sz="2400" b="0" smtClean="0"/>
              <a:t>#  9 – “Thrust avail drops with altitude more than you think”</a:t>
            </a:r>
          </a:p>
          <a:p>
            <a:pPr marL="0" indent="0">
              <a:buFontTx/>
              <a:buNone/>
            </a:pPr>
            <a:r>
              <a:rPr lang="en-US" altLang="en-US" sz="2400" b="0" smtClean="0"/>
              <a:t>#  8 – “It is fine to reduce AoA when banked” </a:t>
            </a:r>
          </a:p>
          <a:p>
            <a:pPr marL="0" indent="0">
              <a:buFontTx/>
              <a:buNone/>
            </a:pPr>
            <a:r>
              <a:rPr lang="en-US" altLang="en-US" sz="2400" b="0" smtClean="0"/>
              <a:t>#  7 – “AoA is often still positive when you are upside down”</a:t>
            </a:r>
          </a:p>
          <a:p>
            <a:pPr marL="0" indent="0">
              <a:buFontTx/>
              <a:buNone/>
            </a:pPr>
            <a:r>
              <a:rPr lang="en-US" altLang="en-US" sz="2400" b="0" smtClean="0"/>
              <a:t>#  6 – “Aerodynamic stall does not depend on speed, bank…”</a:t>
            </a:r>
          </a:p>
          <a:p>
            <a:pPr marL="0" indent="0">
              <a:buFontTx/>
              <a:buNone/>
            </a:pPr>
            <a:r>
              <a:rPr lang="en-US" altLang="en-US" sz="2400" b="0" smtClean="0"/>
              <a:t>#  5 – “Wow, this airplane can really buffet” </a:t>
            </a:r>
          </a:p>
          <a:p>
            <a:pPr marL="0" indent="0">
              <a:buFontTx/>
              <a:buNone/>
            </a:pPr>
            <a:r>
              <a:rPr lang="en-US" altLang="en-US" sz="2400" b="0" smtClean="0"/>
              <a:t>#  4 – “Many airplanes have little-to-no pitch break or rolloff”</a:t>
            </a:r>
          </a:p>
        </p:txBody>
      </p:sp>
    </p:spTree>
    <p:extLst>
      <p:ext uri="{BB962C8B-B14F-4D97-AF65-F5344CB8AC3E}">
        <p14:creationId xmlns:p14="http://schemas.microsoft.com/office/powerpoint/2010/main" val="1951636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3200" b="0" smtClean="0"/>
              <a:t>Summary of lessons learned in 2016</a:t>
            </a:r>
          </a:p>
        </p:txBody>
      </p:sp>
      <p:sp>
        <p:nvSpPr>
          <p:cNvPr id="30723" name="Content Placeholder 1"/>
          <p:cNvSpPr>
            <a:spLocks noGrp="1"/>
          </p:cNvSpPr>
          <p:nvPr>
            <p:ph idx="1"/>
          </p:nvPr>
        </p:nvSpPr>
        <p:spPr>
          <a:xfrm>
            <a:off x="228600" y="628650"/>
            <a:ext cx="8648700" cy="3294063"/>
          </a:xfrm>
        </p:spPr>
        <p:txBody>
          <a:bodyPr/>
          <a:lstStyle/>
          <a:p>
            <a:pPr marL="0" indent="0">
              <a:buFontTx/>
              <a:buNone/>
            </a:pPr>
            <a:r>
              <a:rPr lang="en-US" altLang="en-US" sz="2400" b="0" smtClean="0"/>
              <a:t>#10 – “Stall warning has a definition; not ‘AIRSPEED LOW’”</a:t>
            </a:r>
          </a:p>
          <a:p>
            <a:pPr marL="0" indent="0">
              <a:buFontTx/>
              <a:buNone/>
            </a:pPr>
            <a:r>
              <a:rPr lang="en-US" altLang="en-US" sz="2400" b="0" smtClean="0"/>
              <a:t>#  9 – “Thrust avail drops with altitude more than you think”</a:t>
            </a:r>
          </a:p>
          <a:p>
            <a:pPr marL="0" indent="0">
              <a:buFontTx/>
              <a:buNone/>
            </a:pPr>
            <a:r>
              <a:rPr lang="en-US" altLang="en-US" sz="2400" b="0" smtClean="0"/>
              <a:t>#  8 – “It is fine to reduce AoA when banked” </a:t>
            </a:r>
          </a:p>
          <a:p>
            <a:pPr marL="0" indent="0">
              <a:buFontTx/>
              <a:buNone/>
            </a:pPr>
            <a:r>
              <a:rPr lang="en-US" altLang="en-US" sz="2400" b="0" smtClean="0"/>
              <a:t>#  7 – “AoA is often still positive when you are upside down”</a:t>
            </a:r>
          </a:p>
          <a:p>
            <a:pPr marL="0" indent="0">
              <a:buFontTx/>
              <a:buNone/>
            </a:pPr>
            <a:r>
              <a:rPr lang="en-US" altLang="en-US" sz="2400" b="0" smtClean="0"/>
              <a:t>#  6 – “Aerodynamic stall does not depend on speed, bank…”</a:t>
            </a:r>
          </a:p>
          <a:p>
            <a:pPr marL="0" indent="0">
              <a:buFontTx/>
              <a:buNone/>
            </a:pPr>
            <a:r>
              <a:rPr lang="en-US" altLang="en-US" sz="2400" b="0" smtClean="0"/>
              <a:t>#  5 – “Wow, this airplane can really buffet” </a:t>
            </a:r>
          </a:p>
          <a:p>
            <a:pPr marL="0" indent="0">
              <a:buFontTx/>
              <a:buNone/>
            </a:pPr>
            <a:r>
              <a:rPr lang="en-US" altLang="en-US" sz="2400" b="0" smtClean="0"/>
              <a:t>#  4 – “Many airplanes have little-to-no pitch break or rolloff”</a:t>
            </a:r>
          </a:p>
          <a:p>
            <a:pPr marL="0" indent="0">
              <a:buFontTx/>
              <a:buNone/>
            </a:pPr>
            <a:r>
              <a:rPr lang="en-US" altLang="en-US" sz="2400" b="0" smtClean="0"/>
              <a:t>#  3 – “Rudder in upsets is often hazardous and unpredictable”</a:t>
            </a:r>
          </a:p>
        </p:txBody>
      </p:sp>
    </p:spTree>
    <p:extLst>
      <p:ext uri="{BB962C8B-B14F-4D97-AF65-F5344CB8AC3E}">
        <p14:creationId xmlns:p14="http://schemas.microsoft.com/office/powerpoint/2010/main" val="2101137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z="3200" b="0" smtClean="0"/>
              <a:t>Summary of lessons learned in 2016</a:t>
            </a:r>
          </a:p>
        </p:txBody>
      </p:sp>
      <p:sp>
        <p:nvSpPr>
          <p:cNvPr id="32771" name="Content Placeholder 1"/>
          <p:cNvSpPr>
            <a:spLocks noGrp="1"/>
          </p:cNvSpPr>
          <p:nvPr>
            <p:ph idx="1"/>
          </p:nvPr>
        </p:nvSpPr>
        <p:spPr>
          <a:xfrm>
            <a:off x="228600" y="628650"/>
            <a:ext cx="8648700" cy="3294063"/>
          </a:xfrm>
        </p:spPr>
        <p:txBody>
          <a:bodyPr/>
          <a:lstStyle/>
          <a:p>
            <a:pPr marL="0" indent="0">
              <a:buFontTx/>
              <a:buNone/>
            </a:pPr>
            <a:r>
              <a:rPr lang="en-US" altLang="en-US" sz="2400" b="0" smtClean="0"/>
              <a:t>#10 – “Stall warning has a definition; not ‘AIRSPEED LOW’”</a:t>
            </a:r>
          </a:p>
          <a:p>
            <a:pPr marL="0" indent="0">
              <a:buFontTx/>
              <a:buNone/>
            </a:pPr>
            <a:r>
              <a:rPr lang="en-US" altLang="en-US" sz="2400" b="0" smtClean="0"/>
              <a:t>#  9 – “Thrust avail drops with altitude more than you think”</a:t>
            </a:r>
          </a:p>
          <a:p>
            <a:pPr marL="0" indent="0">
              <a:buFontTx/>
              <a:buNone/>
            </a:pPr>
            <a:r>
              <a:rPr lang="en-US" altLang="en-US" sz="2400" b="0" smtClean="0"/>
              <a:t>#  8 – “It is fine to reduce AoA when banked” </a:t>
            </a:r>
          </a:p>
          <a:p>
            <a:pPr marL="0" indent="0">
              <a:buFontTx/>
              <a:buNone/>
            </a:pPr>
            <a:r>
              <a:rPr lang="en-US" altLang="en-US" sz="2400" b="0" smtClean="0"/>
              <a:t>#  7 – “AoA is often still positive when you are upside down”</a:t>
            </a:r>
          </a:p>
          <a:p>
            <a:pPr marL="0" indent="0">
              <a:buFontTx/>
              <a:buNone/>
            </a:pPr>
            <a:r>
              <a:rPr lang="en-US" altLang="en-US" sz="2400" b="0" smtClean="0"/>
              <a:t>#  6 – “Aerodynamic stall does not depend on speed, bank…”</a:t>
            </a:r>
          </a:p>
          <a:p>
            <a:pPr marL="0" indent="0">
              <a:buFontTx/>
              <a:buNone/>
            </a:pPr>
            <a:r>
              <a:rPr lang="en-US" altLang="en-US" sz="2400" b="0" smtClean="0"/>
              <a:t>#  5 – “Wow, this airplane can really buffet” </a:t>
            </a:r>
          </a:p>
          <a:p>
            <a:pPr marL="0" indent="0">
              <a:buFontTx/>
              <a:buNone/>
            </a:pPr>
            <a:r>
              <a:rPr lang="en-US" altLang="en-US" sz="2400" b="0" smtClean="0"/>
              <a:t>#  4 – “Many airplanes have little-to-no pitch break or rolloff”</a:t>
            </a:r>
          </a:p>
          <a:p>
            <a:pPr marL="0" indent="0">
              <a:buFontTx/>
              <a:buNone/>
            </a:pPr>
            <a:r>
              <a:rPr lang="en-US" altLang="en-US" sz="2400" b="0" smtClean="0"/>
              <a:t>#  3 – “Rudder in upsets is often hazardous and unpredictable”</a:t>
            </a:r>
          </a:p>
          <a:p>
            <a:pPr marL="0" indent="0">
              <a:buFontTx/>
              <a:buNone/>
            </a:pPr>
            <a:r>
              <a:rPr lang="en-US" altLang="en-US" sz="2400" b="0" smtClean="0"/>
              <a:t>#  2 – “The stall recovery template applies to all altitudes”</a:t>
            </a:r>
          </a:p>
        </p:txBody>
      </p:sp>
    </p:spTree>
    <p:extLst>
      <p:ext uri="{BB962C8B-B14F-4D97-AF65-F5344CB8AC3E}">
        <p14:creationId xmlns:p14="http://schemas.microsoft.com/office/powerpoint/2010/main" val="2451058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3200" b="0" smtClean="0"/>
              <a:t>Summary of lessons learned in 2016</a:t>
            </a:r>
          </a:p>
        </p:txBody>
      </p:sp>
      <p:sp>
        <p:nvSpPr>
          <p:cNvPr id="34819" name="Content Placeholder 1"/>
          <p:cNvSpPr>
            <a:spLocks noGrp="1"/>
          </p:cNvSpPr>
          <p:nvPr>
            <p:ph idx="1"/>
          </p:nvPr>
        </p:nvSpPr>
        <p:spPr>
          <a:xfrm>
            <a:off x="228600" y="628650"/>
            <a:ext cx="8648700" cy="3294063"/>
          </a:xfrm>
        </p:spPr>
        <p:txBody>
          <a:bodyPr/>
          <a:lstStyle/>
          <a:p>
            <a:pPr marL="0" indent="0">
              <a:buFontTx/>
              <a:buNone/>
            </a:pPr>
            <a:r>
              <a:rPr lang="en-US" altLang="en-US" sz="2400" b="0" smtClean="0"/>
              <a:t>#10 – “Stall warning has a definition; not ‘AIRSPEED LOW’”</a:t>
            </a:r>
          </a:p>
          <a:p>
            <a:pPr marL="0" indent="0">
              <a:buFontTx/>
              <a:buNone/>
            </a:pPr>
            <a:r>
              <a:rPr lang="en-US" altLang="en-US" sz="2400" b="0" smtClean="0"/>
              <a:t>#  9 – “Thrust avail drops with altitude more than you think”</a:t>
            </a:r>
          </a:p>
          <a:p>
            <a:pPr marL="0" indent="0">
              <a:buFontTx/>
              <a:buNone/>
            </a:pPr>
            <a:r>
              <a:rPr lang="en-US" altLang="en-US" sz="2400" b="0" smtClean="0"/>
              <a:t>#  8 – “It is fine to reduce AoA when banked” </a:t>
            </a:r>
          </a:p>
          <a:p>
            <a:pPr marL="0" indent="0">
              <a:buFontTx/>
              <a:buNone/>
            </a:pPr>
            <a:r>
              <a:rPr lang="en-US" altLang="en-US" sz="2400" b="0" smtClean="0"/>
              <a:t>#  7 – “AoA is often still positive when you are upside down”</a:t>
            </a:r>
          </a:p>
          <a:p>
            <a:pPr marL="0" indent="0">
              <a:buFontTx/>
              <a:buNone/>
            </a:pPr>
            <a:r>
              <a:rPr lang="en-US" altLang="en-US" sz="2400" b="0" smtClean="0"/>
              <a:t>#  6 – “Aerodynamic stall does not depend on speed, bank…”</a:t>
            </a:r>
          </a:p>
          <a:p>
            <a:pPr marL="0" indent="0">
              <a:buFontTx/>
              <a:buNone/>
            </a:pPr>
            <a:r>
              <a:rPr lang="en-US" altLang="en-US" sz="2400" b="0" smtClean="0"/>
              <a:t>#  5 – “Wow, this airplane can really buffet” </a:t>
            </a:r>
          </a:p>
          <a:p>
            <a:pPr marL="0" indent="0">
              <a:buFontTx/>
              <a:buNone/>
            </a:pPr>
            <a:r>
              <a:rPr lang="en-US" altLang="en-US" sz="2400" b="0" smtClean="0"/>
              <a:t>#  4 – “Many airplanes have little-to-no pitch break or rolloff”</a:t>
            </a:r>
          </a:p>
          <a:p>
            <a:pPr marL="0" indent="0">
              <a:buFontTx/>
              <a:buNone/>
            </a:pPr>
            <a:r>
              <a:rPr lang="en-US" altLang="en-US" sz="2400" b="0" smtClean="0"/>
              <a:t>#  3 – “Rudder in upsets is often hazardous and unpredictable”</a:t>
            </a:r>
          </a:p>
          <a:p>
            <a:pPr marL="0" indent="0">
              <a:buFontTx/>
              <a:buNone/>
            </a:pPr>
            <a:r>
              <a:rPr lang="en-US" altLang="en-US" sz="2400" b="0" smtClean="0"/>
              <a:t>#  2 – “The stall recovery template applies to all altitudes”</a:t>
            </a:r>
          </a:p>
          <a:p>
            <a:pPr marL="0" indent="0">
              <a:buFontTx/>
              <a:buNone/>
            </a:pPr>
            <a:r>
              <a:rPr lang="en-US" altLang="en-US" sz="2400" b="0" smtClean="0"/>
              <a:t>#  1 – “Reducing angle of attack is the most important action”</a:t>
            </a:r>
          </a:p>
        </p:txBody>
      </p:sp>
    </p:spTree>
    <p:extLst>
      <p:ext uri="{BB962C8B-B14F-4D97-AF65-F5344CB8AC3E}">
        <p14:creationId xmlns:p14="http://schemas.microsoft.com/office/powerpoint/2010/main" val="942419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p:cNvSpPr txBox="1">
            <a:spLocks noChangeArrowheads="1"/>
          </p:cNvSpPr>
          <p:nvPr/>
        </p:nvSpPr>
        <p:spPr bwMode="auto">
          <a:xfrm>
            <a:off x="1066800" y="2266950"/>
            <a:ext cx="71868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b="0" dirty="0" smtClean="0"/>
              <a:t>Top 10 (I mean 17) lessons learning in 2018</a:t>
            </a:r>
            <a:endParaRPr lang="en-US" altLang="en-US" b="0" dirty="0"/>
          </a:p>
        </p:txBody>
      </p:sp>
    </p:spTree>
    <p:extLst>
      <p:ext uri="{BB962C8B-B14F-4D97-AF65-F5344CB8AC3E}">
        <p14:creationId xmlns:p14="http://schemas.microsoft.com/office/powerpoint/2010/main" val="3052706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3200" b="0" smtClean="0"/>
              <a:t>Summary of lessons learned in 2018</a:t>
            </a:r>
          </a:p>
        </p:txBody>
      </p:sp>
      <p:sp>
        <p:nvSpPr>
          <p:cNvPr id="36867" name="Content Placeholder 1"/>
          <p:cNvSpPr>
            <a:spLocks noGrp="1"/>
          </p:cNvSpPr>
          <p:nvPr>
            <p:ph idx="1"/>
          </p:nvPr>
        </p:nvSpPr>
        <p:spPr>
          <a:xfrm>
            <a:off x="495300" y="628650"/>
            <a:ext cx="8648700" cy="3294063"/>
          </a:xfrm>
        </p:spPr>
        <p:txBody>
          <a:bodyPr/>
          <a:lstStyle/>
          <a:p>
            <a:pPr marL="0" indent="0">
              <a:buFontTx/>
              <a:buNone/>
            </a:pPr>
            <a:r>
              <a:rPr lang="en-US" altLang="en-US" sz="2400" b="0" smtClean="0"/>
              <a:t>#10 – “Have stall warning sync issues in some types”</a:t>
            </a:r>
          </a:p>
        </p:txBody>
      </p:sp>
    </p:spTree>
    <p:extLst>
      <p:ext uri="{BB962C8B-B14F-4D97-AF65-F5344CB8AC3E}">
        <p14:creationId xmlns:p14="http://schemas.microsoft.com/office/powerpoint/2010/main" val="319139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z="3200" b="0" smtClean="0"/>
              <a:t>Summary of lessons learned in 2018</a:t>
            </a:r>
          </a:p>
        </p:txBody>
      </p:sp>
      <p:sp>
        <p:nvSpPr>
          <p:cNvPr id="38915" name="Content Placeholder 1"/>
          <p:cNvSpPr>
            <a:spLocks noGrp="1"/>
          </p:cNvSpPr>
          <p:nvPr>
            <p:ph idx="1"/>
          </p:nvPr>
        </p:nvSpPr>
        <p:spPr>
          <a:xfrm>
            <a:off x="495300" y="628650"/>
            <a:ext cx="8648700" cy="3294063"/>
          </a:xfrm>
        </p:spPr>
        <p:txBody>
          <a:bodyPr/>
          <a:lstStyle/>
          <a:p>
            <a:pPr marL="0" indent="0">
              <a:buFontTx/>
              <a:buNone/>
            </a:pPr>
            <a:r>
              <a:rPr lang="en-US" altLang="en-US" sz="2400" b="0" dirty="0" smtClean="0"/>
              <a:t>#10 – “Have stall warning sync issues in some types”</a:t>
            </a:r>
          </a:p>
          <a:p>
            <a:pPr marL="0" indent="0">
              <a:buFontTx/>
              <a:buNone/>
            </a:pPr>
            <a:r>
              <a:rPr lang="en-US" altLang="en-US" sz="2400" b="0" dirty="0" smtClean="0"/>
              <a:t>#  9 – “Seeing good and bad bounce landing scenarios”</a:t>
            </a:r>
          </a:p>
        </p:txBody>
      </p:sp>
    </p:spTree>
    <p:extLst>
      <p:ext uri="{BB962C8B-B14F-4D97-AF65-F5344CB8AC3E}">
        <p14:creationId xmlns:p14="http://schemas.microsoft.com/office/powerpoint/2010/main" val="3601907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z="3200" b="0" smtClean="0"/>
              <a:t>Summary of lessons learned in 2018</a:t>
            </a:r>
          </a:p>
        </p:txBody>
      </p:sp>
      <p:sp>
        <p:nvSpPr>
          <p:cNvPr id="40963" name="Content Placeholder 1"/>
          <p:cNvSpPr>
            <a:spLocks noGrp="1"/>
          </p:cNvSpPr>
          <p:nvPr>
            <p:ph idx="1"/>
          </p:nvPr>
        </p:nvSpPr>
        <p:spPr>
          <a:xfrm>
            <a:off x="495300" y="628650"/>
            <a:ext cx="8648700" cy="3294063"/>
          </a:xfrm>
        </p:spPr>
        <p:txBody>
          <a:bodyPr/>
          <a:lstStyle/>
          <a:p>
            <a:pPr marL="0" indent="0">
              <a:buFontTx/>
              <a:buNone/>
            </a:pPr>
            <a:r>
              <a:rPr lang="en-US" altLang="en-US" sz="2400" b="0" dirty="0" smtClean="0"/>
              <a:t>#10 – “Have stall warning sync issues in some types”</a:t>
            </a:r>
          </a:p>
          <a:p>
            <a:pPr marL="0" indent="0">
              <a:buFontTx/>
              <a:buNone/>
            </a:pPr>
            <a:r>
              <a:rPr lang="en-US" altLang="en-US" sz="2400" b="0" dirty="0" smtClean="0"/>
              <a:t>#  9 – “Seeing good and bad bounce landing scenarios”</a:t>
            </a:r>
          </a:p>
          <a:p>
            <a:pPr marL="0" indent="0">
              <a:buFontTx/>
              <a:buNone/>
            </a:pPr>
            <a:r>
              <a:rPr lang="en-US" altLang="en-US" sz="2400" b="0" dirty="0" smtClean="0"/>
              <a:t>#  8 – “Push buttons still have their pros and cons”</a:t>
            </a:r>
          </a:p>
        </p:txBody>
      </p:sp>
    </p:spTree>
    <p:extLst>
      <p:ext uri="{BB962C8B-B14F-4D97-AF65-F5344CB8AC3E}">
        <p14:creationId xmlns:p14="http://schemas.microsoft.com/office/powerpoint/2010/main" val="135029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3200" b="0" smtClean="0"/>
              <a:t>Summary of lessons learned in 2018</a:t>
            </a:r>
          </a:p>
        </p:txBody>
      </p:sp>
      <p:sp>
        <p:nvSpPr>
          <p:cNvPr id="43011" name="Content Placeholder 1"/>
          <p:cNvSpPr>
            <a:spLocks noGrp="1"/>
          </p:cNvSpPr>
          <p:nvPr>
            <p:ph idx="1"/>
          </p:nvPr>
        </p:nvSpPr>
        <p:spPr>
          <a:xfrm>
            <a:off x="495300" y="628650"/>
            <a:ext cx="8648700" cy="3294063"/>
          </a:xfrm>
        </p:spPr>
        <p:txBody>
          <a:bodyPr/>
          <a:lstStyle/>
          <a:p>
            <a:pPr marL="0" indent="0">
              <a:buFontTx/>
              <a:buNone/>
            </a:pPr>
            <a:r>
              <a:rPr lang="en-US" altLang="en-US" sz="2400" b="0" dirty="0" smtClean="0"/>
              <a:t>#10 – “Have stall warning sync issues in some types”</a:t>
            </a:r>
          </a:p>
          <a:p>
            <a:pPr marL="0" indent="0">
              <a:buFontTx/>
              <a:buNone/>
            </a:pPr>
            <a:r>
              <a:rPr lang="en-US" altLang="en-US" sz="2400" b="0" dirty="0" smtClean="0"/>
              <a:t>#  9 – “Seeing good and bad bounce landing scenarios”</a:t>
            </a:r>
          </a:p>
          <a:p>
            <a:pPr marL="0" indent="0">
              <a:buFontTx/>
              <a:buNone/>
            </a:pPr>
            <a:r>
              <a:rPr lang="en-US" altLang="en-US" sz="2400" b="0" dirty="0" smtClean="0"/>
              <a:t>#  8 – “Push buttons still have their pros and cons”</a:t>
            </a:r>
          </a:p>
          <a:p>
            <a:pPr marL="0" indent="0">
              <a:buFontTx/>
              <a:buNone/>
            </a:pPr>
            <a:r>
              <a:rPr lang="en-US" altLang="en-US" sz="2400" b="0" dirty="0" smtClean="0"/>
              <a:t>#  7 – “Some are trying to do too much in the first pass”</a:t>
            </a:r>
          </a:p>
        </p:txBody>
      </p:sp>
    </p:spTree>
    <p:extLst>
      <p:ext uri="{BB962C8B-B14F-4D97-AF65-F5344CB8AC3E}">
        <p14:creationId xmlns:p14="http://schemas.microsoft.com/office/powerpoint/2010/main" val="1637678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3200" smtClean="0"/>
              <a:t>Main points</a:t>
            </a:r>
          </a:p>
        </p:txBody>
      </p:sp>
      <p:sp>
        <p:nvSpPr>
          <p:cNvPr id="5123" name="Rectangle 3"/>
          <p:cNvSpPr>
            <a:spLocks noGrp="1" noChangeArrowheads="1"/>
          </p:cNvSpPr>
          <p:nvPr>
            <p:ph type="body" idx="1"/>
          </p:nvPr>
        </p:nvSpPr>
        <p:spPr>
          <a:xfrm>
            <a:off x="495300" y="719138"/>
            <a:ext cx="8050213" cy="3681412"/>
          </a:xfrm>
        </p:spPr>
        <p:txBody>
          <a:bodyPr/>
          <a:lstStyle/>
          <a:p>
            <a:pPr>
              <a:defRPr/>
            </a:pPr>
            <a:r>
              <a:rPr lang="en-US" b="0" dirty="0" smtClean="0"/>
              <a:t>Need focus on trim understanding, awareness, and use</a:t>
            </a:r>
            <a:endParaRPr lang="en-US" b="0" dirty="0"/>
          </a:p>
          <a:p>
            <a:pPr marL="0" indent="0">
              <a:buFontTx/>
              <a:buNone/>
              <a:defRPr/>
            </a:pPr>
            <a:r>
              <a:rPr lang="en-US" b="0" dirty="0" smtClean="0"/>
              <a:t> </a:t>
            </a:r>
          </a:p>
          <a:p>
            <a:pPr>
              <a:defRPr/>
            </a:pPr>
            <a:r>
              <a:rPr lang="en-US" b="0" dirty="0" smtClean="0"/>
              <a:t>Have to control instructor mutations</a:t>
            </a:r>
          </a:p>
          <a:p>
            <a:pPr marL="0" indent="0">
              <a:buNone/>
              <a:defRPr/>
            </a:pPr>
            <a:endParaRPr lang="en-US" dirty="0" smtClean="0"/>
          </a:p>
          <a:p>
            <a:pPr marL="0" indent="0">
              <a:buFontTx/>
              <a:buNone/>
              <a:defRPr/>
            </a:pPr>
            <a:endParaRPr lang="en-US" sz="1800" b="0" dirty="0" smtClean="0"/>
          </a:p>
          <a:p>
            <a:pPr>
              <a:defRPr/>
            </a:pPr>
            <a:r>
              <a:rPr lang="en-US" altLang="en-US" b="0" dirty="0" smtClean="0"/>
              <a:t>Need the RIGHT attitude</a:t>
            </a:r>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3200" b="0" smtClean="0"/>
              <a:t>Summary of lessons learned in 2018</a:t>
            </a:r>
          </a:p>
        </p:txBody>
      </p:sp>
      <p:sp>
        <p:nvSpPr>
          <p:cNvPr id="45059" name="Content Placeholder 1"/>
          <p:cNvSpPr>
            <a:spLocks noGrp="1"/>
          </p:cNvSpPr>
          <p:nvPr>
            <p:ph idx="1"/>
          </p:nvPr>
        </p:nvSpPr>
        <p:spPr>
          <a:xfrm>
            <a:off x="495300" y="628650"/>
            <a:ext cx="8648700" cy="3294063"/>
          </a:xfrm>
        </p:spPr>
        <p:txBody>
          <a:bodyPr/>
          <a:lstStyle/>
          <a:p>
            <a:pPr marL="0" indent="0">
              <a:buFontTx/>
              <a:buNone/>
            </a:pPr>
            <a:r>
              <a:rPr lang="en-US" altLang="en-US" sz="2400" b="0" dirty="0" smtClean="0"/>
              <a:t>#10 – “Have stall warning sync issues in some types”</a:t>
            </a:r>
          </a:p>
          <a:p>
            <a:pPr marL="0" indent="0">
              <a:buFontTx/>
              <a:buNone/>
            </a:pPr>
            <a:r>
              <a:rPr lang="en-US" altLang="en-US" sz="2400" b="0" dirty="0" smtClean="0"/>
              <a:t>#  9 – “Seeing good and bad bounce landing scenarios”</a:t>
            </a:r>
          </a:p>
          <a:p>
            <a:pPr marL="0" indent="0">
              <a:buFontTx/>
              <a:buNone/>
            </a:pPr>
            <a:r>
              <a:rPr lang="en-US" altLang="en-US" sz="2400" b="0" dirty="0" smtClean="0"/>
              <a:t>#  8 – “Push buttons still have their pros and cons”</a:t>
            </a:r>
          </a:p>
          <a:p>
            <a:pPr marL="0" indent="0">
              <a:buFontTx/>
              <a:buNone/>
            </a:pPr>
            <a:r>
              <a:rPr lang="en-US" altLang="en-US" sz="2400" b="0" dirty="0" smtClean="0"/>
              <a:t>#  7 – “Some are trying to do too much in the first pass”</a:t>
            </a:r>
          </a:p>
          <a:p>
            <a:pPr marL="0" indent="0">
              <a:buFontTx/>
              <a:buNone/>
            </a:pPr>
            <a:r>
              <a:rPr lang="en-US" altLang="en-US" sz="2400" b="0" dirty="0" smtClean="0"/>
              <a:t>#  6 – “Still have variations in OEM recovery techniques”</a:t>
            </a:r>
          </a:p>
        </p:txBody>
      </p:sp>
    </p:spTree>
    <p:extLst>
      <p:ext uri="{BB962C8B-B14F-4D97-AF65-F5344CB8AC3E}">
        <p14:creationId xmlns:p14="http://schemas.microsoft.com/office/powerpoint/2010/main" val="3468941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3200" b="0" smtClean="0"/>
              <a:t>Summary of lessons learned in 2018</a:t>
            </a:r>
          </a:p>
        </p:txBody>
      </p:sp>
      <p:sp>
        <p:nvSpPr>
          <p:cNvPr id="47107" name="Content Placeholder 1"/>
          <p:cNvSpPr>
            <a:spLocks noGrp="1"/>
          </p:cNvSpPr>
          <p:nvPr>
            <p:ph idx="1"/>
          </p:nvPr>
        </p:nvSpPr>
        <p:spPr>
          <a:xfrm>
            <a:off x="495300" y="628650"/>
            <a:ext cx="8648700" cy="3294063"/>
          </a:xfrm>
        </p:spPr>
        <p:txBody>
          <a:bodyPr/>
          <a:lstStyle/>
          <a:p>
            <a:pPr marL="0" indent="0">
              <a:buFontTx/>
              <a:buNone/>
            </a:pPr>
            <a:r>
              <a:rPr lang="en-US" altLang="en-US" sz="2400" b="0" dirty="0" smtClean="0"/>
              <a:t>#10 – “Have stall warning sync issues in some types”</a:t>
            </a:r>
          </a:p>
          <a:p>
            <a:pPr marL="0" indent="0">
              <a:buFontTx/>
              <a:buNone/>
            </a:pPr>
            <a:r>
              <a:rPr lang="en-US" altLang="en-US" sz="2400" b="0" dirty="0" smtClean="0"/>
              <a:t>#  9 – “Seeing good and bad bounce landing scenarios”</a:t>
            </a:r>
          </a:p>
          <a:p>
            <a:pPr marL="0" indent="0">
              <a:buFontTx/>
              <a:buNone/>
            </a:pPr>
            <a:r>
              <a:rPr lang="en-US" altLang="en-US" sz="2400" b="0" dirty="0" smtClean="0"/>
              <a:t>#  8 – “Push buttons still have their pros and cons”</a:t>
            </a:r>
          </a:p>
          <a:p>
            <a:pPr marL="0" indent="0">
              <a:buFontTx/>
              <a:buNone/>
            </a:pPr>
            <a:r>
              <a:rPr lang="en-US" altLang="en-US" sz="2400" b="0" dirty="0" smtClean="0"/>
              <a:t>#  7 – “Some are trying to do too much in the first pass”</a:t>
            </a:r>
          </a:p>
          <a:p>
            <a:pPr marL="0" indent="0">
              <a:buFontTx/>
              <a:buNone/>
            </a:pPr>
            <a:r>
              <a:rPr lang="en-US" altLang="en-US" sz="2400" b="0" dirty="0" smtClean="0"/>
              <a:t>#  6 – “Still have variations in OEM recovery techniques”</a:t>
            </a:r>
          </a:p>
          <a:p>
            <a:pPr marL="0" indent="0">
              <a:buFontTx/>
              <a:buNone/>
            </a:pPr>
            <a:r>
              <a:rPr lang="en-US" altLang="en-US" sz="2400" b="0" dirty="0" smtClean="0"/>
              <a:t>#  5 – “Taking a wait-and-see approach to sim maintenance” </a:t>
            </a:r>
          </a:p>
        </p:txBody>
      </p:sp>
    </p:spTree>
    <p:extLst>
      <p:ext uri="{BB962C8B-B14F-4D97-AF65-F5344CB8AC3E}">
        <p14:creationId xmlns:p14="http://schemas.microsoft.com/office/powerpoint/2010/main" val="4124750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3200" b="0" smtClean="0"/>
              <a:t>Summary of lessons learned in 2018</a:t>
            </a:r>
          </a:p>
        </p:txBody>
      </p:sp>
      <p:sp>
        <p:nvSpPr>
          <p:cNvPr id="49155" name="Content Placeholder 1"/>
          <p:cNvSpPr>
            <a:spLocks noGrp="1"/>
          </p:cNvSpPr>
          <p:nvPr>
            <p:ph idx="1"/>
          </p:nvPr>
        </p:nvSpPr>
        <p:spPr>
          <a:xfrm>
            <a:off x="495300" y="628650"/>
            <a:ext cx="8648700" cy="3294063"/>
          </a:xfrm>
        </p:spPr>
        <p:txBody>
          <a:bodyPr/>
          <a:lstStyle/>
          <a:p>
            <a:pPr marL="0" indent="0">
              <a:buFontTx/>
              <a:buNone/>
            </a:pPr>
            <a:r>
              <a:rPr lang="en-US" altLang="en-US" sz="2400" b="0" dirty="0" smtClean="0"/>
              <a:t>#10 – “Have stall warning sync issues in some types”</a:t>
            </a:r>
          </a:p>
          <a:p>
            <a:pPr marL="0" indent="0">
              <a:buFontTx/>
              <a:buNone/>
            </a:pPr>
            <a:r>
              <a:rPr lang="en-US" altLang="en-US" sz="2400" b="0" dirty="0" smtClean="0"/>
              <a:t>#  9 – “Seeing good and bad bounce landing scenarios”</a:t>
            </a:r>
          </a:p>
          <a:p>
            <a:pPr marL="0" indent="0">
              <a:buFontTx/>
              <a:buNone/>
            </a:pPr>
            <a:r>
              <a:rPr lang="en-US" altLang="en-US" sz="2400" b="0" dirty="0" smtClean="0"/>
              <a:t>#  8 – “Push buttons still have their pros and cons”</a:t>
            </a:r>
          </a:p>
          <a:p>
            <a:pPr marL="0" indent="0">
              <a:buFontTx/>
              <a:buNone/>
            </a:pPr>
            <a:r>
              <a:rPr lang="en-US" altLang="en-US" sz="2400" b="0" dirty="0" smtClean="0"/>
              <a:t>#  7 – “Some are trying to do too much in the first pass”</a:t>
            </a:r>
          </a:p>
          <a:p>
            <a:pPr marL="0" indent="0">
              <a:buFontTx/>
              <a:buNone/>
            </a:pPr>
            <a:r>
              <a:rPr lang="en-US" altLang="en-US" sz="2400" b="0" dirty="0" smtClean="0"/>
              <a:t>#  6 – “Still have variations in OEM recovery techniques”</a:t>
            </a:r>
          </a:p>
          <a:p>
            <a:pPr marL="0" indent="0">
              <a:buFontTx/>
              <a:buNone/>
            </a:pPr>
            <a:r>
              <a:rPr lang="en-US" altLang="en-US" sz="2400" b="0" dirty="0" smtClean="0"/>
              <a:t>#  5 – “Taking a wait-and-see approach to sim maintenance” </a:t>
            </a:r>
          </a:p>
          <a:p>
            <a:pPr marL="0" indent="0">
              <a:buFontTx/>
              <a:buNone/>
            </a:pPr>
            <a:r>
              <a:rPr lang="en-US" altLang="en-US" sz="2400" b="0" dirty="0" smtClean="0"/>
              <a:t>#  4 – “Some flying sim to the simulator limit perceived”</a:t>
            </a:r>
          </a:p>
        </p:txBody>
      </p:sp>
    </p:spTree>
    <p:extLst>
      <p:ext uri="{BB962C8B-B14F-4D97-AF65-F5344CB8AC3E}">
        <p14:creationId xmlns:p14="http://schemas.microsoft.com/office/powerpoint/2010/main" val="3186109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3200" b="0" smtClean="0"/>
              <a:t>Summary of lessons learned in 2018</a:t>
            </a:r>
          </a:p>
        </p:txBody>
      </p:sp>
      <p:sp>
        <p:nvSpPr>
          <p:cNvPr id="51203" name="Content Placeholder 1"/>
          <p:cNvSpPr>
            <a:spLocks noGrp="1"/>
          </p:cNvSpPr>
          <p:nvPr>
            <p:ph idx="1"/>
          </p:nvPr>
        </p:nvSpPr>
        <p:spPr>
          <a:xfrm>
            <a:off x="495300" y="628650"/>
            <a:ext cx="8648700" cy="3294063"/>
          </a:xfrm>
        </p:spPr>
        <p:txBody>
          <a:bodyPr/>
          <a:lstStyle/>
          <a:p>
            <a:pPr marL="0" indent="0">
              <a:buFontTx/>
              <a:buNone/>
            </a:pPr>
            <a:r>
              <a:rPr lang="en-US" altLang="en-US" sz="2400" b="0" dirty="0" smtClean="0"/>
              <a:t>#10 – “Have stall warning sync issues in some types”</a:t>
            </a:r>
          </a:p>
          <a:p>
            <a:pPr marL="0" indent="0">
              <a:buFontTx/>
              <a:buNone/>
            </a:pPr>
            <a:r>
              <a:rPr lang="en-US" altLang="en-US" sz="2400" b="0" dirty="0" smtClean="0"/>
              <a:t>#  9 – “Seeing good and bad bounce landing scenarios”</a:t>
            </a:r>
          </a:p>
          <a:p>
            <a:pPr marL="0" indent="0">
              <a:buFontTx/>
              <a:buNone/>
            </a:pPr>
            <a:r>
              <a:rPr lang="en-US" altLang="en-US" sz="2400" b="0" dirty="0" smtClean="0"/>
              <a:t>#  8 – “Push buttons still have their pros and cons”</a:t>
            </a:r>
          </a:p>
          <a:p>
            <a:pPr marL="0" indent="0">
              <a:buFontTx/>
              <a:buNone/>
            </a:pPr>
            <a:r>
              <a:rPr lang="en-US" altLang="en-US" sz="2400" b="0" dirty="0" smtClean="0"/>
              <a:t>#  7 – “Some are trying to do too much in the first pass”</a:t>
            </a:r>
          </a:p>
          <a:p>
            <a:pPr marL="0" indent="0">
              <a:buFontTx/>
              <a:buNone/>
            </a:pPr>
            <a:r>
              <a:rPr lang="en-US" altLang="en-US" sz="2400" b="0" dirty="0" smtClean="0"/>
              <a:t>#  6 – “Still have variations in OEM recovery techniques”</a:t>
            </a:r>
          </a:p>
          <a:p>
            <a:pPr marL="0" indent="0">
              <a:buFontTx/>
              <a:buNone/>
            </a:pPr>
            <a:r>
              <a:rPr lang="en-US" altLang="en-US" sz="2400" b="0" dirty="0" smtClean="0"/>
              <a:t>#  5 – “Taking a wait-and-see approach to sim maintenance” </a:t>
            </a:r>
          </a:p>
          <a:p>
            <a:pPr marL="0" indent="0">
              <a:buFontTx/>
              <a:buNone/>
            </a:pPr>
            <a:r>
              <a:rPr lang="en-US" altLang="en-US" sz="2400" b="0" dirty="0" smtClean="0"/>
              <a:t>#  4 – “Some flying sim to the simulator limit perceived”</a:t>
            </a:r>
          </a:p>
          <a:p>
            <a:pPr marL="0" indent="0">
              <a:buFontTx/>
              <a:buNone/>
            </a:pPr>
            <a:r>
              <a:rPr lang="en-US" altLang="en-US" sz="2400" b="0" dirty="0" smtClean="0"/>
              <a:t>#  3 – “Recovery targets can have unintended consequences”</a:t>
            </a:r>
          </a:p>
        </p:txBody>
      </p:sp>
    </p:spTree>
    <p:extLst>
      <p:ext uri="{BB962C8B-B14F-4D97-AF65-F5344CB8AC3E}">
        <p14:creationId xmlns:p14="http://schemas.microsoft.com/office/powerpoint/2010/main" val="2961703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z="3200" b="0" smtClean="0"/>
              <a:t>Summary of lessons learned in 2018</a:t>
            </a:r>
          </a:p>
        </p:txBody>
      </p:sp>
      <p:sp>
        <p:nvSpPr>
          <p:cNvPr id="53251" name="Content Placeholder 1"/>
          <p:cNvSpPr>
            <a:spLocks noGrp="1"/>
          </p:cNvSpPr>
          <p:nvPr>
            <p:ph idx="1"/>
          </p:nvPr>
        </p:nvSpPr>
        <p:spPr>
          <a:xfrm>
            <a:off x="495300" y="628650"/>
            <a:ext cx="8648700" cy="3294063"/>
          </a:xfrm>
        </p:spPr>
        <p:txBody>
          <a:bodyPr/>
          <a:lstStyle/>
          <a:p>
            <a:pPr marL="0" indent="0">
              <a:buFontTx/>
              <a:buNone/>
            </a:pPr>
            <a:r>
              <a:rPr lang="en-US" altLang="en-US" sz="2400" b="0" dirty="0" smtClean="0"/>
              <a:t>#10 – “Have stall warning sync issues in some types”</a:t>
            </a:r>
          </a:p>
          <a:p>
            <a:pPr marL="0" indent="0">
              <a:buFontTx/>
              <a:buNone/>
            </a:pPr>
            <a:r>
              <a:rPr lang="en-US" altLang="en-US" sz="2400" b="0" dirty="0" smtClean="0"/>
              <a:t>#  9 – “Seeing good and bad bounce landing scenarios”</a:t>
            </a:r>
          </a:p>
          <a:p>
            <a:pPr marL="0" indent="0">
              <a:buFontTx/>
              <a:buNone/>
            </a:pPr>
            <a:r>
              <a:rPr lang="en-US" altLang="en-US" sz="2400" b="0" dirty="0" smtClean="0"/>
              <a:t>#  8 – “Push buttons still have their pros and cons”</a:t>
            </a:r>
          </a:p>
          <a:p>
            <a:pPr marL="0" indent="0">
              <a:buFontTx/>
              <a:buNone/>
            </a:pPr>
            <a:r>
              <a:rPr lang="en-US" altLang="en-US" sz="2400" b="0" dirty="0" smtClean="0"/>
              <a:t>#  7 – “Some are trying to do too much in the first pass”</a:t>
            </a:r>
          </a:p>
          <a:p>
            <a:pPr marL="0" indent="0">
              <a:buFontTx/>
              <a:buNone/>
            </a:pPr>
            <a:r>
              <a:rPr lang="en-US" altLang="en-US" sz="2400" b="0" dirty="0" smtClean="0"/>
              <a:t>#  6 – “Still have variations in OEM recovery techniques”</a:t>
            </a:r>
          </a:p>
          <a:p>
            <a:pPr marL="0" indent="0">
              <a:buFontTx/>
              <a:buNone/>
            </a:pPr>
            <a:r>
              <a:rPr lang="en-US" altLang="en-US" sz="2400" b="0" dirty="0" smtClean="0"/>
              <a:t>#  5 – “Taking a wait-and-see approach to sim maintenance” </a:t>
            </a:r>
          </a:p>
          <a:p>
            <a:pPr marL="0" indent="0">
              <a:buFontTx/>
              <a:buNone/>
            </a:pPr>
            <a:r>
              <a:rPr lang="en-US" altLang="en-US" sz="2400" b="0" dirty="0" smtClean="0"/>
              <a:t>#  4 – “Some flying sim to the simulator limit perceived”</a:t>
            </a:r>
          </a:p>
          <a:p>
            <a:pPr marL="0" indent="0">
              <a:buFontTx/>
              <a:buNone/>
            </a:pPr>
            <a:r>
              <a:rPr lang="en-US" altLang="en-US" sz="2400" b="0" dirty="0" smtClean="0"/>
              <a:t>#  3 – “Recovery targets can have unintended consequences”</a:t>
            </a:r>
          </a:p>
          <a:p>
            <a:pPr marL="0" indent="0">
              <a:buFontTx/>
              <a:buNone/>
            </a:pPr>
            <a:r>
              <a:rPr lang="en-US" altLang="en-US" sz="2400" b="0" dirty="0" smtClean="0"/>
              <a:t>#  2 – “Some not mixing it up with VMC/IMC or day/night”</a:t>
            </a:r>
          </a:p>
        </p:txBody>
      </p:sp>
    </p:spTree>
    <p:extLst>
      <p:ext uri="{BB962C8B-B14F-4D97-AF65-F5344CB8AC3E}">
        <p14:creationId xmlns:p14="http://schemas.microsoft.com/office/powerpoint/2010/main" val="3513214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3200" b="0" smtClean="0"/>
              <a:t>Summary of lessons learned in 2018</a:t>
            </a:r>
          </a:p>
        </p:txBody>
      </p:sp>
      <p:sp>
        <p:nvSpPr>
          <p:cNvPr id="55299" name="Content Placeholder 1"/>
          <p:cNvSpPr>
            <a:spLocks noGrp="1"/>
          </p:cNvSpPr>
          <p:nvPr>
            <p:ph idx="1"/>
          </p:nvPr>
        </p:nvSpPr>
        <p:spPr>
          <a:xfrm>
            <a:off x="495300" y="628650"/>
            <a:ext cx="8648700" cy="3294063"/>
          </a:xfrm>
        </p:spPr>
        <p:txBody>
          <a:bodyPr/>
          <a:lstStyle/>
          <a:p>
            <a:pPr marL="0" indent="0">
              <a:buFontTx/>
              <a:buNone/>
            </a:pPr>
            <a:r>
              <a:rPr lang="en-US" altLang="en-US" sz="2400" b="0" dirty="0" smtClean="0"/>
              <a:t>#10 – “Have stall warning sync issues in some types”</a:t>
            </a:r>
          </a:p>
          <a:p>
            <a:pPr marL="0" indent="0">
              <a:buFontTx/>
              <a:buNone/>
            </a:pPr>
            <a:r>
              <a:rPr lang="en-US" altLang="en-US" sz="2400" b="0" dirty="0" smtClean="0"/>
              <a:t>#  9 – “Seeing good and bad bounce landing scenarios”</a:t>
            </a:r>
          </a:p>
          <a:p>
            <a:pPr marL="0" indent="0">
              <a:buFontTx/>
              <a:buNone/>
            </a:pPr>
            <a:r>
              <a:rPr lang="en-US" altLang="en-US" sz="2400" b="0" dirty="0" smtClean="0"/>
              <a:t>#  8 – “Push buttons still have their pros and cons”</a:t>
            </a:r>
          </a:p>
          <a:p>
            <a:pPr marL="0" indent="0">
              <a:buFontTx/>
              <a:buNone/>
            </a:pPr>
            <a:r>
              <a:rPr lang="en-US" altLang="en-US" sz="2400" b="0" dirty="0" smtClean="0"/>
              <a:t>#  7 – “Some are trying to do too much in the first pass”</a:t>
            </a:r>
          </a:p>
          <a:p>
            <a:pPr marL="0" indent="0">
              <a:buFontTx/>
              <a:buNone/>
            </a:pPr>
            <a:r>
              <a:rPr lang="en-US" altLang="en-US" sz="2400" b="0" dirty="0" smtClean="0"/>
              <a:t>#  6 – “Still have variations in OEM recovery techniques”</a:t>
            </a:r>
          </a:p>
          <a:p>
            <a:pPr marL="0" indent="0">
              <a:buFontTx/>
              <a:buNone/>
            </a:pPr>
            <a:r>
              <a:rPr lang="en-US" altLang="en-US" sz="2400" b="0" dirty="0" smtClean="0"/>
              <a:t>#  5 – “Taking a wait-and-see approach to sim maintenance” </a:t>
            </a:r>
          </a:p>
          <a:p>
            <a:pPr marL="0" indent="0">
              <a:buFontTx/>
              <a:buNone/>
            </a:pPr>
            <a:r>
              <a:rPr lang="en-US" altLang="en-US" sz="2400" b="0" dirty="0" smtClean="0"/>
              <a:t>#  4 – “Some flying sim to the simulator limit perceived”</a:t>
            </a:r>
          </a:p>
          <a:p>
            <a:pPr marL="0" indent="0">
              <a:buFontTx/>
              <a:buNone/>
            </a:pPr>
            <a:r>
              <a:rPr lang="en-US" altLang="en-US" sz="2400" b="0" dirty="0" smtClean="0"/>
              <a:t>#  3 – “Recovery targets can have unintended consequences”</a:t>
            </a:r>
          </a:p>
          <a:p>
            <a:pPr marL="0" indent="0">
              <a:buFontTx/>
              <a:buNone/>
            </a:pPr>
            <a:r>
              <a:rPr lang="en-US" altLang="en-US" sz="2400" b="0" dirty="0" smtClean="0"/>
              <a:t>#  2 – “Some not mixing it up with VMC/IMC or day/night”</a:t>
            </a:r>
          </a:p>
          <a:p>
            <a:pPr marL="0" indent="0">
              <a:buFontTx/>
              <a:buNone/>
            </a:pPr>
            <a:r>
              <a:rPr lang="en-US" altLang="en-US" sz="2400" b="0" dirty="0" smtClean="0"/>
              <a:t>#  1 – “The simulator is where we get everyone’s attention”</a:t>
            </a:r>
          </a:p>
        </p:txBody>
      </p:sp>
    </p:spTree>
    <p:extLst>
      <p:ext uri="{BB962C8B-B14F-4D97-AF65-F5344CB8AC3E}">
        <p14:creationId xmlns:p14="http://schemas.microsoft.com/office/powerpoint/2010/main" val="2308325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3200" b="0" smtClean="0"/>
              <a:t>Summary of lessons learned in 2018</a:t>
            </a:r>
          </a:p>
        </p:txBody>
      </p:sp>
      <p:sp>
        <p:nvSpPr>
          <p:cNvPr id="57347" name="Content Placeholder 1"/>
          <p:cNvSpPr>
            <a:spLocks noGrp="1"/>
          </p:cNvSpPr>
          <p:nvPr>
            <p:ph idx="1"/>
          </p:nvPr>
        </p:nvSpPr>
        <p:spPr>
          <a:xfrm>
            <a:off x="495300" y="628650"/>
            <a:ext cx="8648700" cy="3294063"/>
          </a:xfrm>
        </p:spPr>
        <p:txBody>
          <a:bodyPr/>
          <a:lstStyle/>
          <a:p>
            <a:pPr marL="0" indent="0">
              <a:buFontTx/>
              <a:buNone/>
            </a:pPr>
            <a:r>
              <a:rPr lang="en-US" altLang="en-US" sz="2400" b="0" smtClean="0"/>
              <a:t>#  0 – “Some not respecting sim envelope limits”</a:t>
            </a:r>
          </a:p>
          <a:p>
            <a:pPr marL="0" indent="0">
              <a:buFontTx/>
              <a:buNone/>
            </a:pPr>
            <a:endParaRPr lang="en-US" altLang="en-US" sz="2400" b="0" smtClean="0"/>
          </a:p>
        </p:txBody>
      </p:sp>
    </p:spTree>
    <p:extLst>
      <p:ext uri="{BB962C8B-B14F-4D97-AF65-F5344CB8AC3E}">
        <p14:creationId xmlns:p14="http://schemas.microsoft.com/office/powerpoint/2010/main" val="1511246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3200" b="0" smtClean="0"/>
              <a:t>Summary of lessons learned in 2018</a:t>
            </a:r>
          </a:p>
        </p:txBody>
      </p:sp>
      <p:sp>
        <p:nvSpPr>
          <p:cNvPr id="59395" name="Content Placeholder 1"/>
          <p:cNvSpPr>
            <a:spLocks noGrp="1"/>
          </p:cNvSpPr>
          <p:nvPr>
            <p:ph idx="1"/>
          </p:nvPr>
        </p:nvSpPr>
        <p:spPr>
          <a:xfrm>
            <a:off x="495300" y="628650"/>
            <a:ext cx="8648700" cy="3294063"/>
          </a:xfrm>
        </p:spPr>
        <p:txBody>
          <a:bodyPr/>
          <a:lstStyle/>
          <a:p>
            <a:pPr marL="0" indent="0">
              <a:buFontTx/>
              <a:buNone/>
            </a:pPr>
            <a:r>
              <a:rPr lang="en-US" altLang="en-US" sz="2400" b="0" smtClean="0"/>
              <a:t>#  0 – “Some not respecting sim envelope limits”</a:t>
            </a:r>
          </a:p>
          <a:p>
            <a:pPr marL="0" indent="0">
              <a:buFontTx/>
              <a:buNone/>
            </a:pPr>
            <a:r>
              <a:rPr lang="en-US" altLang="en-US" sz="2400" b="0" smtClean="0"/>
              <a:t># -1 – “Airbus motion-off recommendations does not meet reg,</a:t>
            </a:r>
          </a:p>
          <a:p>
            <a:pPr marL="0" indent="0">
              <a:buFontTx/>
              <a:buNone/>
            </a:pPr>
            <a:endParaRPr lang="en-US" altLang="en-US" sz="2400" b="0" smtClean="0"/>
          </a:p>
        </p:txBody>
      </p:sp>
    </p:spTree>
    <p:extLst>
      <p:ext uri="{BB962C8B-B14F-4D97-AF65-F5344CB8AC3E}">
        <p14:creationId xmlns:p14="http://schemas.microsoft.com/office/powerpoint/2010/main" val="2232222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z="3200" b="0" smtClean="0"/>
              <a:t>Summary of lessons learned in 2018</a:t>
            </a:r>
          </a:p>
        </p:txBody>
      </p:sp>
      <p:sp>
        <p:nvSpPr>
          <p:cNvPr id="61443" name="Content Placeholder 1"/>
          <p:cNvSpPr>
            <a:spLocks noGrp="1"/>
          </p:cNvSpPr>
          <p:nvPr>
            <p:ph idx="1"/>
          </p:nvPr>
        </p:nvSpPr>
        <p:spPr>
          <a:xfrm>
            <a:off x="495300" y="628650"/>
            <a:ext cx="8648700" cy="3294063"/>
          </a:xfrm>
        </p:spPr>
        <p:txBody>
          <a:bodyPr/>
          <a:lstStyle/>
          <a:p>
            <a:pPr marL="0" indent="0">
              <a:buFontTx/>
              <a:buNone/>
            </a:pPr>
            <a:r>
              <a:rPr lang="en-US" altLang="en-US" sz="2400" b="0" smtClean="0"/>
              <a:t>#  0 – “Some not respecting sim envelope limits”</a:t>
            </a:r>
          </a:p>
          <a:p>
            <a:pPr marL="0" indent="0">
              <a:buFontTx/>
              <a:buNone/>
            </a:pPr>
            <a:r>
              <a:rPr lang="en-US" altLang="en-US" sz="2400" b="0" smtClean="0"/>
              <a:t># -1 – “Airbus motion-off recommendations does not meet reg,</a:t>
            </a:r>
          </a:p>
          <a:p>
            <a:pPr marL="0" indent="0">
              <a:buFontTx/>
              <a:buNone/>
            </a:pPr>
            <a:r>
              <a:rPr lang="en-US" altLang="en-US" sz="2400" b="0" smtClean="0"/>
              <a:t># -2 – “Still seeing occasional use of pedals”</a:t>
            </a:r>
          </a:p>
          <a:p>
            <a:pPr marL="0" indent="0">
              <a:buFontTx/>
              <a:buNone/>
            </a:pPr>
            <a:endParaRPr lang="en-US" altLang="en-US" sz="2400" b="0" smtClean="0"/>
          </a:p>
        </p:txBody>
      </p:sp>
    </p:spTree>
    <p:extLst>
      <p:ext uri="{BB962C8B-B14F-4D97-AF65-F5344CB8AC3E}">
        <p14:creationId xmlns:p14="http://schemas.microsoft.com/office/powerpoint/2010/main" val="3833275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z="3200" b="0" smtClean="0"/>
              <a:t>Summary of lessons learned in 2018</a:t>
            </a:r>
          </a:p>
        </p:txBody>
      </p:sp>
      <p:sp>
        <p:nvSpPr>
          <p:cNvPr id="63491" name="Content Placeholder 1"/>
          <p:cNvSpPr>
            <a:spLocks noGrp="1"/>
          </p:cNvSpPr>
          <p:nvPr>
            <p:ph idx="1"/>
          </p:nvPr>
        </p:nvSpPr>
        <p:spPr>
          <a:xfrm>
            <a:off x="495300" y="628650"/>
            <a:ext cx="8648700" cy="3294063"/>
          </a:xfrm>
        </p:spPr>
        <p:txBody>
          <a:bodyPr/>
          <a:lstStyle/>
          <a:p>
            <a:pPr marL="0" indent="0">
              <a:buFontTx/>
              <a:buNone/>
            </a:pPr>
            <a:r>
              <a:rPr lang="en-US" altLang="en-US" sz="2400" b="0" smtClean="0"/>
              <a:t>#  0 – “Some not respecting sim envelope limits”</a:t>
            </a:r>
          </a:p>
          <a:p>
            <a:pPr marL="0" indent="0">
              <a:buFontTx/>
              <a:buNone/>
            </a:pPr>
            <a:r>
              <a:rPr lang="en-US" altLang="en-US" sz="2400" b="0" smtClean="0"/>
              <a:t># -1 – “Airbus motion-off recommendations does not meet reg,</a:t>
            </a:r>
          </a:p>
          <a:p>
            <a:pPr marL="0" indent="0">
              <a:buFontTx/>
              <a:buNone/>
            </a:pPr>
            <a:r>
              <a:rPr lang="en-US" altLang="en-US" sz="2400" b="0" smtClean="0"/>
              <a:t># -2 – “Still seeing occasional use of pedals”</a:t>
            </a:r>
          </a:p>
          <a:p>
            <a:pPr marL="0" indent="0">
              <a:buFontTx/>
              <a:buNone/>
            </a:pPr>
            <a:r>
              <a:rPr lang="en-US" altLang="en-US" sz="2400" b="0" smtClean="0"/>
              <a:t># -3 – “Recognize/confirm is often a forgotten first step”</a:t>
            </a:r>
          </a:p>
          <a:p>
            <a:pPr marL="0" indent="0">
              <a:buFontTx/>
              <a:buNone/>
            </a:pPr>
            <a:endParaRPr lang="en-US" altLang="en-US" sz="2400" b="0" smtClean="0"/>
          </a:p>
        </p:txBody>
      </p:sp>
    </p:spTree>
    <p:extLst>
      <p:ext uri="{BB962C8B-B14F-4D97-AF65-F5344CB8AC3E}">
        <p14:creationId xmlns:p14="http://schemas.microsoft.com/office/powerpoint/2010/main" val="1470718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3200" smtClean="0"/>
              <a:t>Outline</a:t>
            </a:r>
          </a:p>
        </p:txBody>
      </p:sp>
      <p:sp>
        <p:nvSpPr>
          <p:cNvPr id="10243" name="Rectangle 3"/>
          <p:cNvSpPr>
            <a:spLocks noGrp="1" noChangeArrowheads="1"/>
          </p:cNvSpPr>
          <p:nvPr>
            <p:ph type="body" idx="1"/>
          </p:nvPr>
        </p:nvSpPr>
        <p:spPr>
          <a:xfrm>
            <a:off x="639762" y="895350"/>
            <a:ext cx="8504238" cy="3681413"/>
          </a:xfrm>
        </p:spPr>
        <p:txBody>
          <a:bodyPr/>
          <a:lstStyle/>
          <a:p>
            <a:r>
              <a:rPr lang="en-US" altLang="en-US" b="0" dirty="0" smtClean="0"/>
              <a:t>Top 10 lessons learned in 2016</a:t>
            </a:r>
          </a:p>
          <a:p>
            <a:r>
              <a:rPr lang="en-US" altLang="en-US" b="0" dirty="0" smtClean="0"/>
              <a:t>Top 10 lessons learned in 2018</a:t>
            </a:r>
            <a:endParaRPr lang="en-US" altLang="en-US" b="0" dirty="0" smtClean="0"/>
          </a:p>
          <a:p>
            <a:r>
              <a:rPr lang="en-US" altLang="en-US" b="0" dirty="0" smtClean="0"/>
              <a:t>What </a:t>
            </a:r>
            <a:r>
              <a:rPr lang="en-US" altLang="en-US" b="0" dirty="0" smtClean="0"/>
              <a:t>we have learned in the last year?</a:t>
            </a:r>
          </a:p>
          <a:p>
            <a:r>
              <a:rPr lang="en-US" altLang="en-US" b="0" dirty="0" smtClean="0"/>
              <a:t>Some math</a:t>
            </a:r>
          </a:p>
          <a:p>
            <a:r>
              <a:rPr lang="en-US" altLang="en-US" b="0" dirty="0" smtClean="0"/>
              <a:t>Some psychology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z="3200" b="0" smtClean="0"/>
              <a:t>Summary of lessons learned in 2018</a:t>
            </a:r>
          </a:p>
        </p:txBody>
      </p:sp>
      <p:sp>
        <p:nvSpPr>
          <p:cNvPr id="65539" name="Content Placeholder 1"/>
          <p:cNvSpPr>
            <a:spLocks noGrp="1"/>
          </p:cNvSpPr>
          <p:nvPr>
            <p:ph idx="1"/>
          </p:nvPr>
        </p:nvSpPr>
        <p:spPr>
          <a:xfrm>
            <a:off x="495300" y="628650"/>
            <a:ext cx="8648700" cy="3294063"/>
          </a:xfrm>
        </p:spPr>
        <p:txBody>
          <a:bodyPr/>
          <a:lstStyle/>
          <a:p>
            <a:pPr marL="0" indent="0">
              <a:buFontTx/>
              <a:buNone/>
            </a:pPr>
            <a:r>
              <a:rPr lang="en-US" altLang="en-US" sz="2400" b="0" smtClean="0"/>
              <a:t>#  0 – “Some not respecting sim envelope limits”</a:t>
            </a:r>
          </a:p>
          <a:p>
            <a:pPr marL="0" indent="0">
              <a:buFontTx/>
              <a:buNone/>
            </a:pPr>
            <a:r>
              <a:rPr lang="en-US" altLang="en-US" sz="2400" b="0" smtClean="0"/>
              <a:t># -1 – “Airbus motion-off recommendations does not meet reg,</a:t>
            </a:r>
          </a:p>
          <a:p>
            <a:pPr marL="0" indent="0">
              <a:buFontTx/>
              <a:buNone/>
            </a:pPr>
            <a:r>
              <a:rPr lang="en-US" altLang="en-US" sz="2400" b="0" smtClean="0"/>
              <a:t># -2 – “Still seeing occasional use of pedals”</a:t>
            </a:r>
          </a:p>
          <a:p>
            <a:pPr marL="0" indent="0">
              <a:buFontTx/>
              <a:buNone/>
            </a:pPr>
            <a:r>
              <a:rPr lang="en-US" altLang="en-US" sz="2400" b="0" smtClean="0"/>
              <a:t># -3 – “Recognize/confirm is often a forgotten first step”</a:t>
            </a:r>
          </a:p>
          <a:p>
            <a:pPr marL="0" indent="0">
              <a:buFontTx/>
              <a:buNone/>
            </a:pPr>
            <a:r>
              <a:rPr lang="en-US" altLang="en-US" sz="2400" b="0" smtClean="0"/>
              <a:t># -4 – “You should experience any force-feel changes”</a:t>
            </a:r>
          </a:p>
          <a:p>
            <a:pPr marL="0" indent="0">
              <a:buFontTx/>
              <a:buNone/>
            </a:pPr>
            <a:endParaRPr lang="en-US" altLang="en-US" sz="2400" b="0" smtClean="0"/>
          </a:p>
        </p:txBody>
      </p:sp>
    </p:spTree>
    <p:extLst>
      <p:ext uri="{BB962C8B-B14F-4D97-AF65-F5344CB8AC3E}">
        <p14:creationId xmlns:p14="http://schemas.microsoft.com/office/powerpoint/2010/main" val="764910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z="3200" b="0" smtClean="0"/>
              <a:t>Summary of lessons learned in 2018</a:t>
            </a:r>
          </a:p>
        </p:txBody>
      </p:sp>
      <p:sp>
        <p:nvSpPr>
          <p:cNvPr id="67587" name="Content Placeholder 1"/>
          <p:cNvSpPr>
            <a:spLocks noGrp="1"/>
          </p:cNvSpPr>
          <p:nvPr>
            <p:ph idx="1"/>
          </p:nvPr>
        </p:nvSpPr>
        <p:spPr>
          <a:xfrm>
            <a:off x="495300" y="628650"/>
            <a:ext cx="8648700" cy="3294063"/>
          </a:xfrm>
        </p:spPr>
        <p:txBody>
          <a:bodyPr/>
          <a:lstStyle/>
          <a:p>
            <a:pPr marL="0" indent="0">
              <a:buFontTx/>
              <a:buNone/>
            </a:pPr>
            <a:r>
              <a:rPr lang="en-US" altLang="en-US" sz="2400" b="0" dirty="0" smtClean="0"/>
              <a:t>#  0 – “Some not respecting sim envelope limits”</a:t>
            </a:r>
          </a:p>
          <a:p>
            <a:pPr marL="0" indent="0">
              <a:buFontTx/>
              <a:buNone/>
            </a:pPr>
            <a:r>
              <a:rPr lang="en-US" altLang="en-US" sz="2400" b="0" dirty="0" smtClean="0"/>
              <a:t># -1 – “Airbus motion-off recommendations does not meet </a:t>
            </a:r>
            <a:r>
              <a:rPr lang="en-US" altLang="en-US" sz="2400" b="0" dirty="0" err="1" smtClean="0"/>
              <a:t>reg</a:t>
            </a:r>
            <a:r>
              <a:rPr lang="en-US" altLang="en-US" sz="2400" b="0" dirty="0" smtClean="0"/>
              <a:t>,</a:t>
            </a:r>
          </a:p>
          <a:p>
            <a:pPr marL="0" indent="0">
              <a:buFontTx/>
              <a:buNone/>
            </a:pPr>
            <a:r>
              <a:rPr lang="en-US" altLang="en-US" sz="2400" b="0" dirty="0" smtClean="0"/>
              <a:t># -2 – “Still seeing occasional use of pedals”</a:t>
            </a:r>
          </a:p>
          <a:p>
            <a:pPr marL="0" indent="0">
              <a:buFontTx/>
              <a:buNone/>
            </a:pPr>
            <a:r>
              <a:rPr lang="en-US" altLang="en-US" sz="2400" b="0" dirty="0" smtClean="0"/>
              <a:t># -3 – “Recognize/confirm is often a forgotten first step”</a:t>
            </a:r>
          </a:p>
          <a:p>
            <a:pPr marL="0" indent="0">
              <a:buFontTx/>
              <a:buNone/>
            </a:pPr>
            <a:r>
              <a:rPr lang="en-US" altLang="en-US" sz="2400" b="0" dirty="0" smtClean="0"/>
              <a:t># -4 – “You should experience any force-feel changes”</a:t>
            </a:r>
          </a:p>
          <a:p>
            <a:pPr marL="0" indent="0">
              <a:buFontTx/>
              <a:buNone/>
            </a:pPr>
            <a:r>
              <a:rPr lang="en-US" altLang="en-US" sz="2400" b="0" dirty="0" smtClean="0"/>
              <a:t># -5 – “The community is short on good surprise scenarios” </a:t>
            </a:r>
          </a:p>
          <a:p>
            <a:pPr marL="0" indent="0">
              <a:buFontTx/>
              <a:buNone/>
            </a:pPr>
            <a:endParaRPr lang="en-US" altLang="en-US" sz="2400" b="0" dirty="0" smtClean="0"/>
          </a:p>
        </p:txBody>
      </p:sp>
    </p:spTree>
    <p:extLst>
      <p:ext uri="{BB962C8B-B14F-4D97-AF65-F5344CB8AC3E}">
        <p14:creationId xmlns:p14="http://schemas.microsoft.com/office/powerpoint/2010/main" val="1693796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z="3200" b="0" smtClean="0"/>
              <a:t>Summary of lessons learned in 2018</a:t>
            </a:r>
          </a:p>
        </p:txBody>
      </p:sp>
      <p:sp>
        <p:nvSpPr>
          <p:cNvPr id="69635" name="Content Placeholder 1"/>
          <p:cNvSpPr>
            <a:spLocks noGrp="1"/>
          </p:cNvSpPr>
          <p:nvPr>
            <p:ph idx="1"/>
          </p:nvPr>
        </p:nvSpPr>
        <p:spPr>
          <a:xfrm>
            <a:off x="495300" y="628650"/>
            <a:ext cx="8648700" cy="3294063"/>
          </a:xfrm>
        </p:spPr>
        <p:txBody>
          <a:bodyPr/>
          <a:lstStyle/>
          <a:p>
            <a:pPr marL="0" indent="0">
              <a:buFontTx/>
              <a:buNone/>
            </a:pPr>
            <a:r>
              <a:rPr lang="en-US" altLang="en-US" sz="2400" b="0" dirty="0" smtClean="0"/>
              <a:t>#  0 – “Some not respecting sim envelope limits”</a:t>
            </a:r>
          </a:p>
          <a:p>
            <a:pPr marL="0" indent="0">
              <a:buFontTx/>
              <a:buNone/>
            </a:pPr>
            <a:r>
              <a:rPr lang="en-US" altLang="en-US" sz="2400" b="0" dirty="0" smtClean="0"/>
              <a:t># -1 – “Airbus motion-off recommendations does not meet </a:t>
            </a:r>
            <a:r>
              <a:rPr lang="en-US" altLang="en-US" sz="2400" b="0" dirty="0" err="1" smtClean="0"/>
              <a:t>reg</a:t>
            </a:r>
            <a:r>
              <a:rPr lang="en-US" altLang="en-US" sz="2400" b="0" dirty="0" smtClean="0"/>
              <a:t>,</a:t>
            </a:r>
          </a:p>
          <a:p>
            <a:pPr marL="0" indent="0">
              <a:buFontTx/>
              <a:buNone/>
            </a:pPr>
            <a:r>
              <a:rPr lang="en-US" altLang="en-US" sz="2400" b="0" dirty="0" smtClean="0"/>
              <a:t># -2 – “Still seeing occasional use of pedals”</a:t>
            </a:r>
          </a:p>
          <a:p>
            <a:pPr marL="0" indent="0">
              <a:buFontTx/>
              <a:buNone/>
            </a:pPr>
            <a:r>
              <a:rPr lang="en-US" altLang="en-US" sz="2400" b="0" dirty="0" smtClean="0"/>
              <a:t># -3 – “Recognize/confirm is often a forgotten first step”</a:t>
            </a:r>
          </a:p>
          <a:p>
            <a:pPr marL="0" indent="0">
              <a:buFontTx/>
              <a:buNone/>
            </a:pPr>
            <a:r>
              <a:rPr lang="en-US" altLang="en-US" sz="2400" b="0" dirty="0" smtClean="0"/>
              <a:t># -4 – “You should experience any force-feel changes”</a:t>
            </a:r>
          </a:p>
          <a:p>
            <a:pPr marL="0" indent="0">
              <a:buFontTx/>
              <a:buNone/>
            </a:pPr>
            <a:r>
              <a:rPr lang="en-US" altLang="en-US" sz="2400" b="0" dirty="0" smtClean="0"/>
              <a:t># -5 – “The community is short on good surprise scenarios” </a:t>
            </a:r>
          </a:p>
          <a:p>
            <a:pPr marL="0" indent="0">
              <a:buFontTx/>
              <a:buNone/>
            </a:pPr>
            <a:r>
              <a:rPr lang="en-US" altLang="en-US" sz="2400" b="0" dirty="0" smtClean="0"/>
              <a:t># -6 – “Seeing too much push too often”</a:t>
            </a:r>
          </a:p>
          <a:p>
            <a:pPr marL="0" indent="0">
              <a:buFontTx/>
              <a:buNone/>
            </a:pPr>
            <a:endParaRPr lang="en-US" altLang="en-US" sz="2400" b="0" dirty="0" smtClean="0"/>
          </a:p>
        </p:txBody>
      </p:sp>
    </p:spTree>
    <p:extLst>
      <p:ext uri="{BB962C8B-B14F-4D97-AF65-F5344CB8AC3E}">
        <p14:creationId xmlns:p14="http://schemas.microsoft.com/office/powerpoint/2010/main" val="2351711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p:cNvSpPr txBox="1">
            <a:spLocks noChangeArrowheads="1"/>
          </p:cNvSpPr>
          <p:nvPr/>
        </p:nvSpPr>
        <p:spPr bwMode="auto">
          <a:xfrm>
            <a:off x="1524000" y="2114550"/>
            <a:ext cx="64027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b="0" dirty="0"/>
              <a:t>W</a:t>
            </a:r>
            <a:r>
              <a:rPr lang="en-US" altLang="en-US" b="0" dirty="0" smtClean="0"/>
              <a:t>hat </a:t>
            </a:r>
            <a:r>
              <a:rPr lang="en-US" altLang="en-US" b="0" dirty="0"/>
              <a:t>have we learned in the last year?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p:txBody>
      </p:sp>
    </p:spTree>
    <p:extLst>
      <p:ext uri="{BB962C8B-B14F-4D97-AF65-F5344CB8AC3E}">
        <p14:creationId xmlns:p14="http://schemas.microsoft.com/office/powerpoint/2010/main" val="2612703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a:p>
            <a:pPr marL="0" indent="0">
              <a:buFontTx/>
              <a:buNone/>
            </a:pPr>
            <a:r>
              <a:rPr lang="en-US" altLang="en-US" sz="1800" b="0" dirty="0" smtClean="0"/>
              <a:t>#22 – Had challenges with operators flying less-common aircraft</a:t>
            </a:r>
          </a:p>
        </p:txBody>
      </p:sp>
    </p:spTree>
    <p:extLst>
      <p:ext uri="{BB962C8B-B14F-4D97-AF65-F5344CB8AC3E}">
        <p14:creationId xmlns:p14="http://schemas.microsoft.com/office/powerpoint/2010/main" val="1803010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a:p>
            <a:pPr marL="0" indent="0">
              <a:buFontTx/>
              <a:buNone/>
            </a:pPr>
            <a:r>
              <a:rPr lang="en-US" altLang="en-US" sz="1800" b="0" dirty="0" smtClean="0"/>
              <a:t>#22 – Had challenges with operators flying less-common aircraft</a:t>
            </a:r>
          </a:p>
          <a:p>
            <a:pPr marL="0" indent="0">
              <a:buFontTx/>
              <a:buNone/>
            </a:pPr>
            <a:r>
              <a:rPr lang="en-US" altLang="en-US" sz="1800" b="0" dirty="0" smtClean="0"/>
              <a:t>#21 – Wikipedia does not have a monopoly on knowledge</a:t>
            </a:r>
          </a:p>
        </p:txBody>
      </p:sp>
    </p:spTree>
    <p:extLst>
      <p:ext uri="{BB962C8B-B14F-4D97-AF65-F5344CB8AC3E}">
        <p14:creationId xmlns:p14="http://schemas.microsoft.com/office/powerpoint/2010/main" val="2601084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a:p>
            <a:pPr marL="0" indent="0">
              <a:buFontTx/>
              <a:buNone/>
            </a:pPr>
            <a:r>
              <a:rPr lang="en-US" altLang="en-US" sz="1800" b="0" dirty="0" smtClean="0"/>
              <a:t>#22 – Had challenges with operators flying less-common aircraft</a:t>
            </a:r>
          </a:p>
          <a:p>
            <a:pPr marL="0" indent="0">
              <a:buFontTx/>
              <a:buNone/>
            </a:pPr>
            <a:r>
              <a:rPr lang="en-US" altLang="en-US" sz="1800" b="0" dirty="0" smtClean="0"/>
              <a:t>#21 – Wikipedia does not have a monopoly on knowledge</a:t>
            </a:r>
          </a:p>
          <a:p>
            <a:pPr marL="0" indent="0">
              <a:buFontTx/>
              <a:buNone/>
            </a:pPr>
            <a:r>
              <a:rPr lang="en-US" altLang="en-US" sz="1800" b="0" dirty="0" smtClean="0"/>
              <a:t>#20 – ICAO has changed the definition of an upset;  the FAA has not</a:t>
            </a:r>
          </a:p>
        </p:txBody>
      </p:sp>
    </p:spTree>
    <p:extLst>
      <p:ext uri="{BB962C8B-B14F-4D97-AF65-F5344CB8AC3E}">
        <p14:creationId xmlns:p14="http://schemas.microsoft.com/office/powerpoint/2010/main" val="123813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a:p>
            <a:pPr marL="0" indent="0">
              <a:buFontTx/>
              <a:buNone/>
            </a:pPr>
            <a:r>
              <a:rPr lang="en-US" altLang="en-US" sz="1800" b="0" dirty="0" smtClean="0"/>
              <a:t>#22 – Had challenges with operators flying less-common aircraft</a:t>
            </a:r>
          </a:p>
          <a:p>
            <a:pPr marL="0" indent="0">
              <a:buFontTx/>
              <a:buNone/>
            </a:pPr>
            <a:r>
              <a:rPr lang="en-US" altLang="en-US" sz="1800" b="0" dirty="0" smtClean="0"/>
              <a:t>#21 – Wikipedia does not have a monopoly on knowledge</a:t>
            </a:r>
          </a:p>
          <a:p>
            <a:pPr marL="0" indent="0">
              <a:buFontTx/>
              <a:buNone/>
            </a:pPr>
            <a:r>
              <a:rPr lang="en-US" altLang="en-US" sz="1800" b="0" dirty="0" smtClean="0"/>
              <a:t>#20 – ICAO has changed the definition of an upset;  the FAA has not</a:t>
            </a:r>
          </a:p>
          <a:p>
            <a:pPr marL="0" indent="0">
              <a:buFontTx/>
              <a:buNone/>
            </a:pPr>
            <a:r>
              <a:rPr lang="en-US" altLang="en-US" sz="1800" b="0" dirty="0" smtClean="0"/>
              <a:t>#19 – </a:t>
            </a:r>
            <a:r>
              <a:rPr lang="en-US" altLang="en-US" sz="1800" b="0" dirty="0"/>
              <a:t>N</a:t>
            </a:r>
            <a:r>
              <a:rPr lang="en-US" altLang="en-US" sz="1800" b="0" dirty="0" smtClean="0"/>
              <a:t>ot UPRT, but challenges arose on incorporating crosswind with gusts</a:t>
            </a:r>
          </a:p>
        </p:txBody>
      </p:sp>
    </p:spTree>
    <p:extLst>
      <p:ext uri="{BB962C8B-B14F-4D97-AF65-F5344CB8AC3E}">
        <p14:creationId xmlns:p14="http://schemas.microsoft.com/office/powerpoint/2010/main" val="1201511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a:p>
            <a:pPr marL="0" indent="0">
              <a:buFontTx/>
              <a:buNone/>
            </a:pPr>
            <a:r>
              <a:rPr lang="en-US" altLang="en-US" sz="1800" b="0" dirty="0" smtClean="0"/>
              <a:t>#22 – Had challenges with operators flying less-common aircraft</a:t>
            </a:r>
          </a:p>
          <a:p>
            <a:pPr marL="0" indent="0">
              <a:buFontTx/>
              <a:buNone/>
            </a:pPr>
            <a:r>
              <a:rPr lang="en-US" altLang="en-US" sz="1800" b="0" dirty="0" smtClean="0"/>
              <a:t>#21 – Wikipedia does not have a monopoly on knowledge</a:t>
            </a:r>
          </a:p>
          <a:p>
            <a:pPr marL="0" indent="0">
              <a:buFontTx/>
              <a:buNone/>
            </a:pPr>
            <a:r>
              <a:rPr lang="en-US" altLang="en-US" sz="1800" b="0" dirty="0" smtClean="0"/>
              <a:t>#20 – ICAO has changed the definition of an upset;  the FAA has not</a:t>
            </a:r>
          </a:p>
          <a:p>
            <a:pPr marL="0" indent="0">
              <a:buFontTx/>
              <a:buNone/>
            </a:pPr>
            <a:r>
              <a:rPr lang="en-US" altLang="en-US" sz="1800" b="0" dirty="0" smtClean="0"/>
              <a:t>#19 – </a:t>
            </a:r>
            <a:r>
              <a:rPr lang="en-US" altLang="en-US" sz="1800" b="0" dirty="0"/>
              <a:t>N</a:t>
            </a:r>
            <a:r>
              <a:rPr lang="en-US" altLang="en-US" sz="1800" b="0" dirty="0" smtClean="0"/>
              <a:t>ot UPRT, but challenges arose on incorporating crosswind with gusts</a:t>
            </a:r>
          </a:p>
          <a:p>
            <a:pPr marL="0" indent="0">
              <a:buFontTx/>
              <a:buNone/>
            </a:pPr>
            <a:r>
              <a:rPr lang="en-US" altLang="en-US" sz="1800" b="0" dirty="0" smtClean="0"/>
              <a:t>#18 – Not a requirement for trainee to identify when to recover from full stall</a:t>
            </a:r>
          </a:p>
        </p:txBody>
      </p:sp>
    </p:spTree>
    <p:extLst>
      <p:ext uri="{BB962C8B-B14F-4D97-AF65-F5344CB8AC3E}">
        <p14:creationId xmlns:p14="http://schemas.microsoft.com/office/powerpoint/2010/main" val="3667740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p:cNvSpPr txBox="1">
            <a:spLocks noChangeArrowheads="1"/>
          </p:cNvSpPr>
          <p:nvPr/>
        </p:nvSpPr>
        <p:spPr bwMode="auto">
          <a:xfrm>
            <a:off x="1676400" y="2114550"/>
            <a:ext cx="59452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3200" b="0" dirty="0" smtClean="0"/>
              <a:t>Top 10 lessons learning in 2016</a:t>
            </a:r>
            <a:endParaRPr lang="en-US" altLang="en-US" sz="3200" b="0" dirty="0"/>
          </a:p>
        </p:txBody>
      </p:sp>
    </p:spTree>
    <p:extLst>
      <p:ext uri="{BB962C8B-B14F-4D97-AF65-F5344CB8AC3E}">
        <p14:creationId xmlns:p14="http://schemas.microsoft.com/office/powerpoint/2010/main" val="3896133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a:p>
            <a:pPr marL="0" indent="0">
              <a:buFontTx/>
              <a:buNone/>
            </a:pPr>
            <a:r>
              <a:rPr lang="en-US" altLang="en-US" sz="1800" b="0" dirty="0" smtClean="0"/>
              <a:t>#22 – Had challenges with operators flying less-common aircraft</a:t>
            </a:r>
          </a:p>
          <a:p>
            <a:pPr marL="0" indent="0">
              <a:buFontTx/>
              <a:buNone/>
            </a:pPr>
            <a:r>
              <a:rPr lang="en-US" altLang="en-US" sz="1800" b="0" dirty="0" smtClean="0"/>
              <a:t>#21 – Wikipedia does not have a monopoly on knowledge</a:t>
            </a:r>
          </a:p>
          <a:p>
            <a:pPr marL="0" indent="0">
              <a:buFontTx/>
              <a:buNone/>
            </a:pPr>
            <a:r>
              <a:rPr lang="en-US" altLang="en-US" sz="1800" b="0" dirty="0" smtClean="0"/>
              <a:t>#20 – ICAO has changed the definition of an upset;  the FAA has not</a:t>
            </a:r>
          </a:p>
          <a:p>
            <a:pPr marL="0" indent="0">
              <a:buFontTx/>
              <a:buNone/>
            </a:pPr>
            <a:r>
              <a:rPr lang="en-US" altLang="en-US" sz="1800" b="0" dirty="0" smtClean="0"/>
              <a:t>#19 – </a:t>
            </a:r>
            <a:r>
              <a:rPr lang="en-US" altLang="en-US" sz="1800" b="0" dirty="0"/>
              <a:t>N</a:t>
            </a:r>
            <a:r>
              <a:rPr lang="en-US" altLang="en-US" sz="1800" b="0" dirty="0" smtClean="0"/>
              <a:t>ot UPRT, but challenges arose on incorporating crosswind with gusts</a:t>
            </a:r>
          </a:p>
          <a:p>
            <a:pPr marL="0" indent="0">
              <a:buFontTx/>
              <a:buNone/>
            </a:pPr>
            <a:r>
              <a:rPr lang="en-US" altLang="en-US" sz="1800" b="0" dirty="0" smtClean="0"/>
              <a:t>#18 – Not a requirement for trainee to identify when to recover from full stall</a:t>
            </a:r>
          </a:p>
          <a:p>
            <a:pPr marL="0" indent="0">
              <a:buFontTx/>
              <a:buNone/>
            </a:pPr>
            <a:r>
              <a:rPr lang="en-US" altLang="en-US" sz="1800" b="0" dirty="0" smtClean="0"/>
              <a:t>#17 – Several V-n diagram rabbit holes</a:t>
            </a:r>
          </a:p>
        </p:txBody>
      </p:sp>
    </p:spTree>
    <p:extLst>
      <p:ext uri="{BB962C8B-B14F-4D97-AF65-F5344CB8AC3E}">
        <p14:creationId xmlns:p14="http://schemas.microsoft.com/office/powerpoint/2010/main" val="2775607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a:p>
            <a:pPr marL="0" indent="0">
              <a:buFontTx/>
              <a:buNone/>
            </a:pPr>
            <a:r>
              <a:rPr lang="en-US" altLang="en-US" sz="1800" b="0" dirty="0" smtClean="0"/>
              <a:t>#22 – Had challenges with operators flying less-common aircraft</a:t>
            </a:r>
          </a:p>
          <a:p>
            <a:pPr marL="0" indent="0">
              <a:buFontTx/>
              <a:buNone/>
            </a:pPr>
            <a:r>
              <a:rPr lang="en-US" altLang="en-US" sz="1800" b="0" dirty="0" smtClean="0"/>
              <a:t>#21 – Wikipedia does not have a monopoly on knowledge</a:t>
            </a:r>
          </a:p>
          <a:p>
            <a:pPr marL="0" indent="0">
              <a:buFontTx/>
              <a:buNone/>
            </a:pPr>
            <a:r>
              <a:rPr lang="en-US" altLang="en-US" sz="1800" b="0" dirty="0" smtClean="0"/>
              <a:t>#20 – ICAO has changed the definition of an upset;  the FAA has not</a:t>
            </a:r>
          </a:p>
          <a:p>
            <a:pPr marL="0" indent="0">
              <a:buFontTx/>
              <a:buNone/>
            </a:pPr>
            <a:r>
              <a:rPr lang="en-US" altLang="en-US" sz="1800" b="0" dirty="0" smtClean="0"/>
              <a:t>#19 – </a:t>
            </a:r>
            <a:r>
              <a:rPr lang="en-US" altLang="en-US" sz="1800" b="0" dirty="0"/>
              <a:t>N</a:t>
            </a:r>
            <a:r>
              <a:rPr lang="en-US" altLang="en-US" sz="1800" b="0" dirty="0" smtClean="0"/>
              <a:t>ot UPRT, but challenges arose on incorporating crosswind with gusts</a:t>
            </a:r>
          </a:p>
          <a:p>
            <a:pPr marL="0" indent="0">
              <a:buFontTx/>
              <a:buNone/>
            </a:pPr>
            <a:r>
              <a:rPr lang="en-US" altLang="en-US" sz="1800" b="0" dirty="0" smtClean="0"/>
              <a:t>#18 – Not a requirement for trainee to identify when to recover from full stall</a:t>
            </a:r>
          </a:p>
          <a:p>
            <a:pPr marL="0" indent="0">
              <a:buFontTx/>
              <a:buNone/>
            </a:pPr>
            <a:r>
              <a:rPr lang="en-US" altLang="en-US" sz="1800" b="0" dirty="0" smtClean="0"/>
              <a:t>#17 – Several V-n diagram rabbit holes</a:t>
            </a:r>
          </a:p>
          <a:p>
            <a:pPr marL="0" indent="0">
              <a:buFontTx/>
              <a:buNone/>
            </a:pPr>
            <a:r>
              <a:rPr lang="en-US" altLang="en-US" sz="1800" b="0" dirty="0" smtClean="0"/>
              <a:t>#16 – Simulators, right now, not good at teaching </a:t>
            </a:r>
            <a:r>
              <a:rPr lang="en-US" altLang="en-US" sz="1800" b="0" dirty="0" err="1" smtClean="0"/>
              <a:t>somatogravic</a:t>
            </a:r>
            <a:r>
              <a:rPr lang="en-US" altLang="en-US" sz="1800" b="0" dirty="0" smtClean="0"/>
              <a:t> illusion</a:t>
            </a:r>
          </a:p>
        </p:txBody>
      </p:sp>
    </p:spTree>
    <p:extLst>
      <p:ext uri="{BB962C8B-B14F-4D97-AF65-F5344CB8AC3E}">
        <p14:creationId xmlns:p14="http://schemas.microsoft.com/office/powerpoint/2010/main" val="192830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a:p>
            <a:pPr marL="0" indent="0">
              <a:buFontTx/>
              <a:buNone/>
            </a:pPr>
            <a:r>
              <a:rPr lang="en-US" altLang="en-US" sz="1800" b="0" dirty="0" smtClean="0"/>
              <a:t>#22 – Had challenges with operators flying less-common aircraft</a:t>
            </a:r>
          </a:p>
          <a:p>
            <a:pPr marL="0" indent="0">
              <a:buFontTx/>
              <a:buNone/>
            </a:pPr>
            <a:r>
              <a:rPr lang="en-US" altLang="en-US" sz="1800" b="0" dirty="0" smtClean="0"/>
              <a:t>#21 – Wikipedia does not have a monopoly on knowledge</a:t>
            </a:r>
          </a:p>
          <a:p>
            <a:pPr marL="0" indent="0">
              <a:buFontTx/>
              <a:buNone/>
            </a:pPr>
            <a:r>
              <a:rPr lang="en-US" altLang="en-US" sz="1800" b="0" dirty="0" smtClean="0"/>
              <a:t>#20 – ICAO has changed the definition of an upset;  the FAA has not</a:t>
            </a:r>
          </a:p>
          <a:p>
            <a:pPr marL="0" indent="0">
              <a:buFontTx/>
              <a:buNone/>
            </a:pPr>
            <a:r>
              <a:rPr lang="en-US" altLang="en-US" sz="1800" b="0" dirty="0" smtClean="0"/>
              <a:t>#19 – </a:t>
            </a:r>
            <a:r>
              <a:rPr lang="en-US" altLang="en-US" sz="1800" b="0" dirty="0"/>
              <a:t>N</a:t>
            </a:r>
            <a:r>
              <a:rPr lang="en-US" altLang="en-US" sz="1800" b="0" dirty="0" smtClean="0"/>
              <a:t>ot UPRT, but challenges arose on incorporating crosswind with gusts</a:t>
            </a:r>
          </a:p>
          <a:p>
            <a:pPr marL="0" indent="0">
              <a:buFontTx/>
              <a:buNone/>
            </a:pPr>
            <a:r>
              <a:rPr lang="en-US" altLang="en-US" sz="1800" b="0" dirty="0" smtClean="0"/>
              <a:t>#18 – Not a requirement for trainee to identify when to recover from full stall</a:t>
            </a:r>
          </a:p>
          <a:p>
            <a:pPr marL="0" indent="0">
              <a:buFontTx/>
              <a:buNone/>
            </a:pPr>
            <a:r>
              <a:rPr lang="en-US" altLang="en-US" sz="1800" b="0" dirty="0" smtClean="0"/>
              <a:t>#17 – Several V-n diagram rabbit holes</a:t>
            </a:r>
          </a:p>
          <a:p>
            <a:pPr marL="0" indent="0">
              <a:buFontTx/>
              <a:buNone/>
            </a:pPr>
            <a:r>
              <a:rPr lang="en-US" altLang="en-US" sz="1800" b="0" dirty="0" smtClean="0"/>
              <a:t>#16 – Simulators, right now, not good at teaching </a:t>
            </a:r>
            <a:r>
              <a:rPr lang="en-US" altLang="en-US" sz="1800" b="0" dirty="0" err="1" smtClean="0"/>
              <a:t>somatogravic</a:t>
            </a:r>
            <a:r>
              <a:rPr lang="en-US" altLang="en-US" sz="1800" b="0" dirty="0" smtClean="0"/>
              <a:t> illusion</a:t>
            </a:r>
          </a:p>
          <a:p>
            <a:pPr marL="0" indent="0">
              <a:buFontTx/>
              <a:buNone/>
            </a:pPr>
            <a:r>
              <a:rPr lang="en-US" altLang="en-US" sz="1800" b="0" dirty="0" smtClean="0"/>
              <a:t>#15 – Airbus “automated stall entry” - a starting point, but not an ending point</a:t>
            </a:r>
          </a:p>
        </p:txBody>
      </p:sp>
    </p:spTree>
    <p:extLst>
      <p:ext uri="{BB962C8B-B14F-4D97-AF65-F5344CB8AC3E}">
        <p14:creationId xmlns:p14="http://schemas.microsoft.com/office/powerpoint/2010/main" val="5039652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a:p>
            <a:pPr marL="0" indent="0">
              <a:buFontTx/>
              <a:buNone/>
            </a:pPr>
            <a:r>
              <a:rPr lang="en-US" altLang="en-US" sz="1800" b="0" dirty="0" smtClean="0"/>
              <a:t>#22 – Had challenges with operators flying less-common aircraft</a:t>
            </a:r>
          </a:p>
          <a:p>
            <a:pPr marL="0" indent="0">
              <a:buFontTx/>
              <a:buNone/>
            </a:pPr>
            <a:r>
              <a:rPr lang="en-US" altLang="en-US" sz="1800" b="0" dirty="0" smtClean="0"/>
              <a:t>#21 – Wikipedia does not have a monopoly on knowledge</a:t>
            </a:r>
          </a:p>
          <a:p>
            <a:pPr marL="0" indent="0">
              <a:buFontTx/>
              <a:buNone/>
            </a:pPr>
            <a:r>
              <a:rPr lang="en-US" altLang="en-US" sz="1800" b="0" dirty="0" smtClean="0"/>
              <a:t>#20 – ICAO has changed the definition of an upset;  the FAA has not</a:t>
            </a:r>
          </a:p>
          <a:p>
            <a:pPr marL="0" indent="0">
              <a:buFontTx/>
              <a:buNone/>
            </a:pPr>
            <a:r>
              <a:rPr lang="en-US" altLang="en-US" sz="1800" b="0" dirty="0" smtClean="0"/>
              <a:t>#19 – </a:t>
            </a:r>
            <a:r>
              <a:rPr lang="en-US" altLang="en-US" sz="1800" b="0" dirty="0"/>
              <a:t>N</a:t>
            </a:r>
            <a:r>
              <a:rPr lang="en-US" altLang="en-US" sz="1800" b="0" dirty="0" smtClean="0"/>
              <a:t>ot UPRT, but challenges arose on incorporating crosswind with gusts</a:t>
            </a:r>
          </a:p>
          <a:p>
            <a:pPr marL="0" indent="0">
              <a:buFontTx/>
              <a:buNone/>
            </a:pPr>
            <a:r>
              <a:rPr lang="en-US" altLang="en-US" sz="1800" b="0" dirty="0" smtClean="0"/>
              <a:t>#18 – Not a requirement for trainee to identify when to recover from full stall</a:t>
            </a:r>
          </a:p>
          <a:p>
            <a:pPr marL="0" indent="0">
              <a:buFontTx/>
              <a:buNone/>
            </a:pPr>
            <a:r>
              <a:rPr lang="en-US" altLang="en-US" sz="1800" b="0" dirty="0" smtClean="0"/>
              <a:t>#17 – Several V-n diagram rabbit holes</a:t>
            </a:r>
          </a:p>
          <a:p>
            <a:pPr marL="0" indent="0">
              <a:buFontTx/>
              <a:buNone/>
            </a:pPr>
            <a:r>
              <a:rPr lang="en-US" altLang="en-US" sz="1800" b="0" dirty="0" smtClean="0"/>
              <a:t>#16 – Simulators, right now, not good at teaching </a:t>
            </a:r>
            <a:r>
              <a:rPr lang="en-US" altLang="en-US" sz="1800" b="0" dirty="0" err="1" smtClean="0"/>
              <a:t>somatogravic</a:t>
            </a:r>
            <a:r>
              <a:rPr lang="en-US" altLang="en-US" sz="1800" b="0" dirty="0" smtClean="0"/>
              <a:t> illusion</a:t>
            </a:r>
          </a:p>
          <a:p>
            <a:pPr marL="0" indent="0">
              <a:buFontTx/>
              <a:buNone/>
            </a:pPr>
            <a:r>
              <a:rPr lang="en-US" altLang="en-US" sz="1800" b="0" dirty="0" smtClean="0"/>
              <a:t>#15 – Airbus “automated stall entry” - a starting point, but not an ending point</a:t>
            </a:r>
          </a:p>
          <a:p>
            <a:pPr marL="0" indent="0">
              <a:buFontTx/>
              <a:buNone/>
            </a:pPr>
            <a:r>
              <a:rPr lang="en-US" altLang="en-US" sz="1800" b="0" dirty="0" smtClean="0"/>
              <a:t>#14 – </a:t>
            </a:r>
            <a:r>
              <a:rPr lang="en-US" altLang="en-US" sz="1800" b="0" dirty="0"/>
              <a:t>O</a:t>
            </a:r>
            <a:r>
              <a:rPr lang="en-US" altLang="en-US" sz="1800" b="0" dirty="0" smtClean="0"/>
              <a:t>ne operator </a:t>
            </a:r>
            <a:r>
              <a:rPr lang="en-US" altLang="en-US" sz="1800" b="0" u="sng" dirty="0" smtClean="0"/>
              <a:t>starting, not ending,</a:t>
            </a:r>
            <a:r>
              <a:rPr lang="en-US" altLang="en-US" sz="1800" b="0" dirty="0" smtClean="0"/>
              <a:t> full-stall training with shaker de-activated</a:t>
            </a:r>
          </a:p>
        </p:txBody>
      </p:sp>
    </p:spTree>
    <p:extLst>
      <p:ext uri="{BB962C8B-B14F-4D97-AF65-F5344CB8AC3E}">
        <p14:creationId xmlns:p14="http://schemas.microsoft.com/office/powerpoint/2010/main" val="2131384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a:p>
            <a:pPr marL="0" indent="0">
              <a:buFontTx/>
              <a:buNone/>
            </a:pPr>
            <a:r>
              <a:rPr lang="en-US" altLang="en-US" sz="1800" b="0" dirty="0" smtClean="0"/>
              <a:t>#22 – Had challenges with operators flying less-common aircraft</a:t>
            </a:r>
          </a:p>
          <a:p>
            <a:pPr marL="0" indent="0">
              <a:buFontTx/>
              <a:buNone/>
            </a:pPr>
            <a:r>
              <a:rPr lang="en-US" altLang="en-US" sz="1800" b="0" dirty="0" smtClean="0"/>
              <a:t>#21 – Wikipedia does not have a monopoly on knowledge</a:t>
            </a:r>
          </a:p>
          <a:p>
            <a:pPr marL="0" indent="0">
              <a:buFontTx/>
              <a:buNone/>
            </a:pPr>
            <a:r>
              <a:rPr lang="en-US" altLang="en-US" sz="1800" b="0" dirty="0" smtClean="0"/>
              <a:t>#20 – ICAO has changed the definition of an upset;  the FAA has not</a:t>
            </a:r>
          </a:p>
          <a:p>
            <a:pPr marL="0" indent="0">
              <a:buFontTx/>
              <a:buNone/>
            </a:pPr>
            <a:r>
              <a:rPr lang="en-US" altLang="en-US" sz="1800" b="0" dirty="0" smtClean="0"/>
              <a:t>#19 – </a:t>
            </a:r>
            <a:r>
              <a:rPr lang="en-US" altLang="en-US" sz="1800" b="0" dirty="0"/>
              <a:t>N</a:t>
            </a:r>
            <a:r>
              <a:rPr lang="en-US" altLang="en-US" sz="1800" b="0" dirty="0" smtClean="0"/>
              <a:t>ot UPRT, but challenges arose on incorporating crosswind with gusts</a:t>
            </a:r>
          </a:p>
          <a:p>
            <a:pPr marL="0" indent="0">
              <a:buFontTx/>
              <a:buNone/>
            </a:pPr>
            <a:r>
              <a:rPr lang="en-US" altLang="en-US" sz="1800" b="0" dirty="0" smtClean="0"/>
              <a:t>#18 – Not a requirement for trainee to identify when to recover from full stall</a:t>
            </a:r>
          </a:p>
          <a:p>
            <a:pPr marL="0" indent="0">
              <a:buFontTx/>
              <a:buNone/>
            </a:pPr>
            <a:r>
              <a:rPr lang="en-US" altLang="en-US" sz="1800" b="0" dirty="0" smtClean="0"/>
              <a:t>#17 – Several V-n diagram rabbit holes</a:t>
            </a:r>
          </a:p>
          <a:p>
            <a:pPr marL="0" indent="0">
              <a:buFontTx/>
              <a:buNone/>
            </a:pPr>
            <a:r>
              <a:rPr lang="en-US" altLang="en-US" sz="1800" b="0" dirty="0" smtClean="0"/>
              <a:t>#16 – Simulators, right now, not good at teaching </a:t>
            </a:r>
            <a:r>
              <a:rPr lang="en-US" altLang="en-US" sz="1800" b="0" dirty="0" err="1" smtClean="0"/>
              <a:t>somatogravic</a:t>
            </a:r>
            <a:r>
              <a:rPr lang="en-US" altLang="en-US" sz="1800" b="0" dirty="0" smtClean="0"/>
              <a:t> illusion</a:t>
            </a:r>
          </a:p>
          <a:p>
            <a:pPr marL="0" indent="0">
              <a:buFontTx/>
              <a:buNone/>
            </a:pPr>
            <a:r>
              <a:rPr lang="en-US" altLang="en-US" sz="1800" b="0" dirty="0" smtClean="0"/>
              <a:t>#15 – Airbus “automated stall entry” - a starting point, but not an ending point</a:t>
            </a:r>
          </a:p>
          <a:p>
            <a:pPr marL="0" indent="0">
              <a:buFontTx/>
              <a:buNone/>
            </a:pPr>
            <a:r>
              <a:rPr lang="en-US" altLang="en-US" sz="1800" b="0" dirty="0" smtClean="0"/>
              <a:t>#14 – </a:t>
            </a:r>
            <a:r>
              <a:rPr lang="en-US" altLang="en-US" sz="1800" b="0" dirty="0"/>
              <a:t>O</a:t>
            </a:r>
            <a:r>
              <a:rPr lang="en-US" altLang="en-US" sz="1800" b="0" dirty="0" smtClean="0"/>
              <a:t>ne operator </a:t>
            </a:r>
            <a:r>
              <a:rPr lang="en-US" altLang="en-US" sz="1800" b="0" u="sng" dirty="0" smtClean="0"/>
              <a:t>starting, not ending,</a:t>
            </a:r>
            <a:r>
              <a:rPr lang="en-US" altLang="en-US" sz="1800" b="0" dirty="0" smtClean="0"/>
              <a:t> full-stall training with shaker de-activated</a:t>
            </a:r>
          </a:p>
          <a:p>
            <a:pPr marL="0" indent="0">
              <a:buFontTx/>
              <a:buNone/>
            </a:pPr>
            <a:r>
              <a:rPr lang="en-US" altLang="en-US" sz="1800" b="0" dirty="0" smtClean="0"/>
              <a:t>#13 – For tailwind scenarios, it is all about </a:t>
            </a:r>
            <a:r>
              <a:rPr lang="en-US" altLang="en-US" sz="1800" b="0" u="sng" dirty="0" smtClean="0"/>
              <a:t>timing</a:t>
            </a:r>
            <a:r>
              <a:rPr lang="en-US" altLang="en-US" sz="1800" b="0" dirty="0" smtClean="0"/>
              <a:t> on determining correct responses</a:t>
            </a:r>
          </a:p>
        </p:txBody>
      </p:sp>
    </p:spTree>
    <p:extLst>
      <p:ext uri="{BB962C8B-B14F-4D97-AF65-F5344CB8AC3E}">
        <p14:creationId xmlns:p14="http://schemas.microsoft.com/office/powerpoint/2010/main" val="3865083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a:p>
            <a:pPr marL="0" indent="0">
              <a:buFontTx/>
              <a:buNone/>
            </a:pPr>
            <a:r>
              <a:rPr lang="en-US" altLang="en-US" sz="1800" b="0" dirty="0" smtClean="0"/>
              <a:t>#22 – Had challenges with operators flying less-common aircraft</a:t>
            </a:r>
          </a:p>
          <a:p>
            <a:pPr marL="0" indent="0">
              <a:buFontTx/>
              <a:buNone/>
            </a:pPr>
            <a:r>
              <a:rPr lang="en-US" altLang="en-US" sz="1800" b="0" dirty="0" smtClean="0"/>
              <a:t>#21 – Wikipedia does not have a monopoly on knowledge</a:t>
            </a:r>
          </a:p>
          <a:p>
            <a:pPr marL="0" indent="0">
              <a:buFontTx/>
              <a:buNone/>
            </a:pPr>
            <a:r>
              <a:rPr lang="en-US" altLang="en-US" sz="1800" b="0" dirty="0" smtClean="0"/>
              <a:t>#20 – ICAO has changed the definition of an upset;  the FAA has not</a:t>
            </a:r>
          </a:p>
          <a:p>
            <a:pPr marL="0" indent="0">
              <a:buFontTx/>
              <a:buNone/>
            </a:pPr>
            <a:r>
              <a:rPr lang="en-US" altLang="en-US" sz="1800" b="0" dirty="0" smtClean="0"/>
              <a:t>#19 – </a:t>
            </a:r>
            <a:r>
              <a:rPr lang="en-US" altLang="en-US" sz="1800" b="0" dirty="0"/>
              <a:t>N</a:t>
            </a:r>
            <a:r>
              <a:rPr lang="en-US" altLang="en-US" sz="1800" b="0" dirty="0" smtClean="0"/>
              <a:t>ot UPRT, but challenges arose on incorporating crosswind with gusts</a:t>
            </a:r>
          </a:p>
          <a:p>
            <a:pPr marL="0" indent="0">
              <a:buFontTx/>
              <a:buNone/>
            </a:pPr>
            <a:r>
              <a:rPr lang="en-US" altLang="en-US" sz="1800" b="0" dirty="0" smtClean="0"/>
              <a:t>#18 – Not a requirement for trainee to identify when to recover from full stall</a:t>
            </a:r>
          </a:p>
          <a:p>
            <a:pPr marL="0" indent="0">
              <a:buFontTx/>
              <a:buNone/>
            </a:pPr>
            <a:r>
              <a:rPr lang="en-US" altLang="en-US" sz="1800" b="0" dirty="0" smtClean="0"/>
              <a:t>#17 – Several V-n diagram rabbit holes</a:t>
            </a:r>
          </a:p>
          <a:p>
            <a:pPr marL="0" indent="0">
              <a:buFontTx/>
              <a:buNone/>
            </a:pPr>
            <a:r>
              <a:rPr lang="en-US" altLang="en-US" sz="1800" b="0" dirty="0" smtClean="0"/>
              <a:t>#16 – Simulators, right now, not good at teaching </a:t>
            </a:r>
            <a:r>
              <a:rPr lang="en-US" altLang="en-US" sz="1800" b="0" dirty="0" err="1" smtClean="0"/>
              <a:t>somatogravic</a:t>
            </a:r>
            <a:r>
              <a:rPr lang="en-US" altLang="en-US" sz="1800" b="0" dirty="0" smtClean="0"/>
              <a:t> illusion</a:t>
            </a:r>
          </a:p>
          <a:p>
            <a:pPr marL="0" indent="0">
              <a:buFontTx/>
              <a:buNone/>
            </a:pPr>
            <a:r>
              <a:rPr lang="en-US" altLang="en-US" sz="1800" b="0" dirty="0" smtClean="0"/>
              <a:t>#15 – Airbus “automated stall entry” - a starting point, but not an ending point</a:t>
            </a:r>
          </a:p>
          <a:p>
            <a:pPr marL="0" indent="0">
              <a:buFontTx/>
              <a:buNone/>
            </a:pPr>
            <a:r>
              <a:rPr lang="en-US" altLang="en-US" sz="1800" b="0" dirty="0" smtClean="0"/>
              <a:t>#14 – </a:t>
            </a:r>
            <a:r>
              <a:rPr lang="en-US" altLang="en-US" sz="1800" b="0" dirty="0"/>
              <a:t>O</a:t>
            </a:r>
            <a:r>
              <a:rPr lang="en-US" altLang="en-US" sz="1800" b="0" dirty="0" smtClean="0"/>
              <a:t>ne operator </a:t>
            </a:r>
            <a:r>
              <a:rPr lang="en-US" altLang="en-US" sz="1800" b="0" u="sng" dirty="0" smtClean="0"/>
              <a:t>starting, not ending,</a:t>
            </a:r>
            <a:r>
              <a:rPr lang="en-US" altLang="en-US" sz="1800" b="0" dirty="0" smtClean="0"/>
              <a:t> full-stall training with shaker de-activated</a:t>
            </a:r>
          </a:p>
          <a:p>
            <a:pPr marL="0" indent="0">
              <a:buFontTx/>
              <a:buNone/>
            </a:pPr>
            <a:r>
              <a:rPr lang="en-US" altLang="en-US" sz="1800" b="0" dirty="0" smtClean="0"/>
              <a:t>#13 – For tailwind scenarios, it is all about </a:t>
            </a:r>
            <a:r>
              <a:rPr lang="en-US" altLang="en-US" sz="1800" b="0" u="sng" dirty="0" smtClean="0"/>
              <a:t>timing</a:t>
            </a:r>
            <a:r>
              <a:rPr lang="en-US" altLang="en-US" sz="1800" b="0" dirty="0" smtClean="0"/>
              <a:t> on determining correct responses</a:t>
            </a:r>
          </a:p>
          <a:p>
            <a:pPr marL="0" indent="0">
              <a:buFontTx/>
              <a:buNone/>
            </a:pPr>
            <a:r>
              <a:rPr lang="en-US" altLang="en-US" sz="1800" b="0" dirty="0" smtClean="0"/>
              <a:t>#12 – Some relying on FSB report for UPRT decisions</a:t>
            </a:r>
          </a:p>
        </p:txBody>
      </p:sp>
    </p:spTree>
    <p:extLst>
      <p:ext uri="{BB962C8B-B14F-4D97-AF65-F5344CB8AC3E}">
        <p14:creationId xmlns:p14="http://schemas.microsoft.com/office/powerpoint/2010/main" val="4240092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#23 – Still have ‘untrained UPRT’ FAA inspectors</a:t>
            </a:r>
          </a:p>
          <a:p>
            <a:pPr marL="0" indent="0">
              <a:buFontTx/>
              <a:buNone/>
            </a:pPr>
            <a:r>
              <a:rPr lang="en-US" altLang="en-US" sz="1800" b="0" dirty="0" smtClean="0"/>
              <a:t>#22 – Had challenges with operators flying less-common aircraft</a:t>
            </a:r>
          </a:p>
          <a:p>
            <a:pPr marL="0" indent="0">
              <a:buFontTx/>
              <a:buNone/>
            </a:pPr>
            <a:r>
              <a:rPr lang="en-US" altLang="en-US" sz="1800" b="0" dirty="0" smtClean="0"/>
              <a:t>#21 – Wikipedia does not have a monopoly on knowledge</a:t>
            </a:r>
          </a:p>
          <a:p>
            <a:pPr marL="0" indent="0">
              <a:buFontTx/>
              <a:buNone/>
            </a:pPr>
            <a:r>
              <a:rPr lang="en-US" altLang="en-US" sz="1800" b="0" dirty="0" smtClean="0"/>
              <a:t>#20 – ICAO has changed the definition of an upset;  the FAA has not</a:t>
            </a:r>
          </a:p>
          <a:p>
            <a:pPr marL="0" indent="0">
              <a:buFontTx/>
              <a:buNone/>
            </a:pPr>
            <a:r>
              <a:rPr lang="en-US" altLang="en-US" sz="1800" b="0" dirty="0" smtClean="0"/>
              <a:t>#19 – </a:t>
            </a:r>
            <a:r>
              <a:rPr lang="en-US" altLang="en-US" sz="1800" b="0" dirty="0"/>
              <a:t>N</a:t>
            </a:r>
            <a:r>
              <a:rPr lang="en-US" altLang="en-US" sz="1800" b="0" dirty="0" smtClean="0"/>
              <a:t>ot UPRT, but challenges arose on incorporating crosswind with gusts</a:t>
            </a:r>
          </a:p>
          <a:p>
            <a:pPr marL="0" indent="0">
              <a:buFontTx/>
              <a:buNone/>
            </a:pPr>
            <a:r>
              <a:rPr lang="en-US" altLang="en-US" sz="1800" b="0" dirty="0" smtClean="0"/>
              <a:t>#18 – Not a requirement for trainee to identify when to recover from full stall</a:t>
            </a:r>
          </a:p>
          <a:p>
            <a:pPr marL="0" indent="0">
              <a:buFontTx/>
              <a:buNone/>
            </a:pPr>
            <a:r>
              <a:rPr lang="en-US" altLang="en-US" sz="1800" b="0" dirty="0" smtClean="0"/>
              <a:t>#17 – Several V-n diagram rabbit holes</a:t>
            </a:r>
          </a:p>
          <a:p>
            <a:pPr marL="0" indent="0">
              <a:buFontTx/>
              <a:buNone/>
            </a:pPr>
            <a:r>
              <a:rPr lang="en-US" altLang="en-US" sz="1800" b="0" dirty="0" smtClean="0"/>
              <a:t>#16 – Simulators, right now, not good at teaching </a:t>
            </a:r>
            <a:r>
              <a:rPr lang="en-US" altLang="en-US" sz="1800" b="0" dirty="0" err="1" smtClean="0"/>
              <a:t>somatogravic</a:t>
            </a:r>
            <a:r>
              <a:rPr lang="en-US" altLang="en-US" sz="1800" b="0" dirty="0" smtClean="0"/>
              <a:t> illusion</a:t>
            </a:r>
          </a:p>
          <a:p>
            <a:pPr marL="0" indent="0">
              <a:buFontTx/>
              <a:buNone/>
            </a:pPr>
            <a:r>
              <a:rPr lang="en-US" altLang="en-US" sz="1800" b="0" dirty="0" smtClean="0"/>
              <a:t>#15 – Airbus “automated stall entry” - a starting point, but not an ending point</a:t>
            </a:r>
          </a:p>
          <a:p>
            <a:pPr marL="0" indent="0">
              <a:buFontTx/>
              <a:buNone/>
            </a:pPr>
            <a:r>
              <a:rPr lang="en-US" altLang="en-US" sz="1800" b="0" dirty="0" smtClean="0"/>
              <a:t>#14 – </a:t>
            </a:r>
            <a:r>
              <a:rPr lang="en-US" altLang="en-US" sz="1800" b="0" dirty="0"/>
              <a:t>O</a:t>
            </a:r>
            <a:r>
              <a:rPr lang="en-US" altLang="en-US" sz="1800" b="0" dirty="0" smtClean="0"/>
              <a:t>ne operator </a:t>
            </a:r>
            <a:r>
              <a:rPr lang="en-US" altLang="en-US" sz="1800" b="0" u="sng" dirty="0" smtClean="0"/>
              <a:t>starting, not ending,</a:t>
            </a:r>
            <a:r>
              <a:rPr lang="en-US" altLang="en-US" sz="1800" b="0" dirty="0" smtClean="0"/>
              <a:t> full-stall training with shaker de-activated</a:t>
            </a:r>
          </a:p>
          <a:p>
            <a:pPr marL="0" indent="0">
              <a:buFontTx/>
              <a:buNone/>
            </a:pPr>
            <a:r>
              <a:rPr lang="en-US" altLang="en-US" sz="1800" b="0" dirty="0" smtClean="0"/>
              <a:t>#13 – For tailwind scenarios, it is all about </a:t>
            </a:r>
            <a:r>
              <a:rPr lang="en-US" altLang="en-US" sz="1800" b="0" u="sng" dirty="0" smtClean="0"/>
              <a:t>timing</a:t>
            </a:r>
            <a:r>
              <a:rPr lang="en-US" altLang="en-US" sz="1800" b="0" dirty="0" smtClean="0"/>
              <a:t> on determining correct responses</a:t>
            </a:r>
          </a:p>
          <a:p>
            <a:pPr marL="0" indent="0">
              <a:buFontTx/>
              <a:buNone/>
            </a:pPr>
            <a:r>
              <a:rPr lang="en-US" altLang="en-US" sz="1800" b="0" dirty="0" smtClean="0"/>
              <a:t>#12 – Some relying on FSB report for UPRT decisions</a:t>
            </a:r>
          </a:p>
          <a:p>
            <a:pPr marL="0" indent="0">
              <a:buFontTx/>
              <a:buNone/>
            </a:pPr>
            <a:r>
              <a:rPr lang="en-US" altLang="en-US" sz="1800" b="0" dirty="0" smtClean="0"/>
              <a:t>#11 – </a:t>
            </a:r>
            <a:r>
              <a:rPr lang="en-US" altLang="en-US" sz="1800" b="0" dirty="0"/>
              <a:t>S</a:t>
            </a:r>
            <a:r>
              <a:rPr lang="en-US" altLang="en-US" sz="1800" b="0" dirty="0" smtClean="0"/>
              <a:t>truggles with defining proficiency, namely in ‘return to desired flightpath’</a:t>
            </a:r>
          </a:p>
        </p:txBody>
      </p:sp>
    </p:spTree>
    <p:extLst>
      <p:ext uri="{BB962C8B-B14F-4D97-AF65-F5344CB8AC3E}">
        <p14:creationId xmlns:p14="http://schemas.microsoft.com/office/powerpoint/2010/main" val="2186093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 10 – Some not doing full stall training in all flight control modes</a:t>
            </a:r>
          </a:p>
          <a:p>
            <a:pPr marL="0" indent="0">
              <a:buFontTx/>
              <a:buNone/>
            </a:pPr>
            <a:r>
              <a:rPr lang="en-US" altLang="en-US" sz="1800" b="0" dirty="0" smtClean="0"/>
              <a:t> </a:t>
            </a:r>
          </a:p>
        </p:txBody>
      </p:sp>
    </p:spTree>
    <p:extLst>
      <p:ext uri="{BB962C8B-B14F-4D97-AF65-F5344CB8AC3E}">
        <p14:creationId xmlns:p14="http://schemas.microsoft.com/office/powerpoint/2010/main" val="2394993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 10 – Some not doing full stall training in all flight control modes</a:t>
            </a:r>
          </a:p>
          <a:p>
            <a:pPr marL="0" indent="0">
              <a:buFontTx/>
              <a:buNone/>
            </a:pPr>
            <a:r>
              <a:rPr lang="en-US" altLang="en-US" sz="1800" b="0" dirty="0" smtClean="0"/>
              <a:t>#  9 – Many questions on best way to reduce pitch</a:t>
            </a:r>
          </a:p>
          <a:p>
            <a:pPr marL="0" indent="0">
              <a:buFontTx/>
              <a:buNone/>
            </a:pPr>
            <a:endParaRPr lang="en-US" altLang="en-US" sz="1800" b="0" dirty="0" smtClean="0"/>
          </a:p>
          <a:p>
            <a:pPr marL="0" indent="0">
              <a:buFontTx/>
              <a:buNone/>
            </a:pPr>
            <a:r>
              <a:rPr lang="en-US" altLang="en-US" sz="1800" b="0" dirty="0" smtClean="0"/>
              <a:t> </a:t>
            </a:r>
          </a:p>
        </p:txBody>
      </p:sp>
    </p:spTree>
    <p:extLst>
      <p:ext uri="{BB962C8B-B14F-4D97-AF65-F5344CB8AC3E}">
        <p14:creationId xmlns:p14="http://schemas.microsoft.com/office/powerpoint/2010/main" val="7451153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 10 – Some not doing full stall training in all flight control modes</a:t>
            </a:r>
          </a:p>
          <a:p>
            <a:pPr marL="0" indent="0">
              <a:buFontTx/>
              <a:buNone/>
            </a:pPr>
            <a:r>
              <a:rPr lang="en-US" altLang="en-US" sz="1800" b="0" dirty="0" smtClean="0"/>
              <a:t>#  9 – Many questions on best way to reduce pitch</a:t>
            </a:r>
          </a:p>
          <a:p>
            <a:pPr marL="0" indent="0">
              <a:buFontTx/>
              <a:buNone/>
            </a:pPr>
            <a:r>
              <a:rPr lang="en-US" altLang="en-US" sz="1800" b="0" dirty="0" smtClean="0"/>
              <a:t>#  8 – Changed target speeds for slow flight in AC 120-111 (from </a:t>
            </a:r>
            <a:r>
              <a:rPr lang="en-US" altLang="en-US" sz="1800" b="0" dirty="0" err="1" smtClean="0"/>
              <a:t>Vref</a:t>
            </a:r>
            <a:r>
              <a:rPr lang="en-US" altLang="en-US" sz="1800" b="0" dirty="0" smtClean="0"/>
              <a:t> to </a:t>
            </a:r>
            <a:r>
              <a:rPr lang="en-US" altLang="en-US" sz="1800" b="0" dirty="0" err="1" smtClean="0"/>
              <a:t>Vmd</a:t>
            </a:r>
            <a:r>
              <a:rPr lang="en-US" altLang="en-US" sz="1800" b="0" dirty="0" smtClean="0"/>
              <a:t>)</a:t>
            </a:r>
          </a:p>
          <a:p>
            <a:pPr marL="0" indent="0">
              <a:buFontTx/>
              <a:buNone/>
            </a:pPr>
            <a:r>
              <a:rPr lang="en-US" altLang="en-US" sz="1800" b="0" dirty="0" smtClean="0"/>
              <a:t> </a:t>
            </a:r>
          </a:p>
        </p:txBody>
      </p:sp>
    </p:spTree>
    <p:extLst>
      <p:ext uri="{BB962C8B-B14F-4D97-AF65-F5344CB8AC3E}">
        <p14:creationId xmlns:p14="http://schemas.microsoft.com/office/powerpoint/2010/main" val="802043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3200" b="0" smtClean="0"/>
              <a:t>Summary of lessons learned in 2016</a:t>
            </a:r>
          </a:p>
        </p:txBody>
      </p:sp>
      <p:sp>
        <p:nvSpPr>
          <p:cNvPr id="16387" name="Content Placeholder 1"/>
          <p:cNvSpPr>
            <a:spLocks noGrp="1"/>
          </p:cNvSpPr>
          <p:nvPr>
            <p:ph idx="1"/>
          </p:nvPr>
        </p:nvSpPr>
        <p:spPr>
          <a:xfrm>
            <a:off x="228600" y="628650"/>
            <a:ext cx="8648700" cy="3294063"/>
          </a:xfrm>
        </p:spPr>
        <p:txBody>
          <a:bodyPr/>
          <a:lstStyle/>
          <a:p>
            <a:pPr marL="0" indent="0">
              <a:buFontTx/>
              <a:buNone/>
            </a:pPr>
            <a:r>
              <a:rPr lang="en-US" altLang="en-US" sz="2400" b="0" smtClean="0"/>
              <a:t>#10 – “Stall warning has a definition; not ‘AIRSPEED LOW’”</a:t>
            </a:r>
          </a:p>
        </p:txBody>
      </p:sp>
    </p:spTree>
    <p:extLst>
      <p:ext uri="{BB962C8B-B14F-4D97-AF65-F5344CB8AC3E}">
        <p14:creationId xmlns:p14="http://schemas.microsoft.com/office/powerpoint/2010/main" val="42459414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 10 – Some not doing full stall training in all flight control modes</a:t>
            </a:r>
          </a:p>
          <a:p>
            <a:pPr marL="0" indent="0">
              <a:buFontTx/>
              <a:buNone/>
            </a:pPr>
            <a:r>
              <a:rPr lang="en-US" altLang="en-US" sz="1800" b="0" dirty="0" smtClean="0"/>
              <a:t>#  9 – Many questions on best way to reduce pitch</a:t>
            </a:r>
          </a:p>
          <a:p>
            <a:pPr marL="0" indent="0">
              <a:buFontTx/>
              <a:buNone/>
            </a:pPr>
            <a:r>
              <a:rPr lang="en-US" altLang="en-US" sz="1800" b="0" dirty="0" smtClean="0"/>
              <a:t>#  8 – Changed target speeds for slow flight in AC 120-111 (from </a:t>
            </a:r>
            <a:r>
              <a:rPr lang="en-US" altLang="en-US" sz="1800" b="0" dirty="0" err="1" smtClean="0"/>
              <a:t>Vref</a:t>
            </a:r>
            <a:r>
              <a:rPr lang="en-US" altLang="en-US" sz="1800" b="0" dirty="0" smtClean="0"/>
              <a:t> to </a:t>
            </a:r>
            <a:r>
              <a:rPr lang="en-US" altLang="en-US" sz="1800" b="0" dirty="0" err="1" smtClean="0"/>
              <a:t>Vmd</a:t>
            </a:r>
            <a:r>
              <a:rPr lang="en-US" altLang="en-US" sz="1800" b="0" dirty="0" smtClean="0"/>
              <a:t>)</a:t>
            </a:r>
          </a:p>
          <a:p>
            <a:pPr marL="0" indent="0">
              <a:buFontTx/>
              <a:buNone/>
            </a:pPr>
            <a:r>
              <a:rPr lang="en-US" altLang="en-US" sz="1800" b="0" dirty="0" smtClean="0"/>
              <a:t>#  7 – How can I find out the minimum drag speed?</a:t>
            </a:r>
          </a:p>
          <a:p>
            <a:pPr marL="0" indent="0">
              <a:buFontTx/>
              <a:buNone/>
            </a:pPr>
            <a:r>
              <a:rPr lang="en-US" altLang="en-US" sz="1800" b="0" dirty="0" smtClean="0"/>
              <a:t> </a:t>
            </a:r>
          </a:p>
        </p:txBody>
      </p:sp>
    </p:spTree>
    <p:extLst>
      <p:ext uri="{BB962C8B-B14F-4D97-AF65-F5344CB8AC3E}">
        <p14:creationId xmlns:p14="http://schemas.microsoft.com/office/powerpoint/2010/main" val="3463271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 10 – Some not doing full stall training in all flight control modes</a:t>
            </a:r>
          </a:p>
          <a:p>
            <a:pPr marL="0" indent="0">
              <a:buFontTx/>
              <a:buNone/>
            </a:pPr>
            <a:r>
              <a:rPr lang="en-US" altLang="en-US" sz="1800" b="0" dirty="0" smtClean="0"/>
              <a:t>#  9 – Many questions on best way to reduce pitch</a:t>
            </a:r>
          </a:p>
          <a:p>
            <a:pPr marL="0" indent="0">
              <a:buFontTx/>
              <a:buNone/>
            </a:pPr>
            <a:r>
              <a:rPr lang="en-US" altLang="en-US" sz="1800" b="0" dirty="0" smtClean="0"/>
              <a:t>#  8 – Changed target speeds for slow flight in AC 120-111 (from </a:t>
            </a:r>
            <a:r>
              <a:rPr lang="en-US" altLang="en-US" sz="1800" b="0" dirty="0" err="1" smtClean="0"/>
              <a:t>Vref</a:t>
            </a:r>
            <a:r>
              <a:rPr lang="en-US" altLang="en-US" sz="1800" b="0" dirty="0" smtClean="0"/>
              <a:t> to </a:t>
            </a:r>
            <a:r>
              <a:rPr lang="en-US" altLang="en-US" sz="1800" b="0" dirty="0" err="1" smtClean="0"/>
              <a:t>Vmd</a:t>
            </a:r>
            <a:r>
              <a:rPr lang="en-US" altLang="en-US" sz="1800" b="0" dirty="0" smtClean="0"/>
              <a:t>)</a:t>
            </a:r>
          </a:p>
          <a:p>
            <a:pPr marL="0" indent="0">
              <a:buFontTx/>
              <a:buNone/>
            </a:pPr>
            <a:r>
              <a:rPr lang="en-US" altLang="en-US" sz="1800" b="0" dirty="0" smtClean="0"/>
              <a:t>#  7 – How can I find out the minimum drag speed?</a:t>
            </a:r>
          </a:p>
          <a:p>
            <a:pPr marL="0" indent="0">
              <a:buFontTx/>
              <a:buNone/>
            </a:pPr>
            <a:r>
              <a:rPr lang="en-US" altLang="en-US" sz="1800" b="0" dirty="0" smtClean="0"/>
              <a:t>#  6 – Pilots need to understand and experience feel system changes at some point</a:t>
            </a:r>
          </a:p>
          <a:p>
            <a:pPr marL="0" indent="0">
              <a:buFontTx/>
              <a:buNone/>
            </a:pPr>
            <a:r>
              <a:rPr lang="en-US" altLang="en-US" sz="1800" b="0" dirty="0" smtClean="0"/>
              <a:t> </a:t>
            </a:r>
          </a:p>
        </p:txBody>
      </p:sp>
    </p:spTree>
    <p:extLst>
      <p:ext uri="{BB962C8B-B14F-4D97-AF65-F5344CB8AC3E}">
        <p14:creationId xmlns:p14="http://schemas.microsoft.com/office/powerpoint/2010/main" val="10889328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  5 – “Reduce AOA” (i.e., the guidance) still wins over “unload” or “push”</a:t>
            </a:r>
          </a:p>
        </p:txBody>
      </p:sp>
    </p:spTree>
    <p:extLst>
      <p:ext uri="{BB962C8B-B14F-4D97-AF65-F5344CB8AC3E}">
        <p14:creationId xmlns:p14="http://schemas.microsoft.com/office/powerpoint/2010/main" val="33483433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  5 – “Reduce AOA” (i.e., the guidance) still wins over “unload” or “push”</a:t>
            </a:r>
          </a:p>
          <a:p>
            <a:pPr marL="0" indent="0">
              <a:buFontTx/>
              <a:buNone/>
            </a:pPr>
            <a:r>
              <a:rPr lang="en-US" altLang="en-US" sz="1800" b="0" dirty="0" smtClean="0"/>
              <a:t>#  4 – Some pilots now saying “yes” when asked “do you want to see anything else”</a:t>
            </a:r>
          </a:p>
        </p:txBody>
      </p:sp>
    </p:spTree>
    <p:extLst>
      <p:ext uri="{BB962C8B-B14F-4D97-AF65-F5344CB8AC3E}">
        <p14:creationId xmlns:p14="http://schemas.microsoft.com/office/powerpoint/2010/main" val="3538511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  5 – “Reduce AOA” (i.e., the guidance) still wins over “unload” or “push”</a:t>
            </a:r>
          </a:p>
          <a:p>
            <a:pPr marL="0" indent="0">
              <a:buFontTx/>
              <a:buNone/>
            </a:pPr>
            <a:r>
              <a:rPr lang="en-US" altLang="en-US" sz="1800" b="0" dirty="0" smtClean="0"/>
              <a:t>#  4 – Some pilots now saying “yes” when asked “do you want to see anything else”</a:t>
            </a:r>
          </a:p>
          <a:p>
            <a:pPr marL="0" indent="0">
              <a:buFontTx/>
              <a:buNone/>
            </a:pPr>
            <a:r>
              <a:rPr lang="en-US" altLang="en-US" sz="1800" b="0" dirty="0" smtClean="0"/>
              <a:t>#  3 – See the most pilot difficulties in the unreliable airspeed scenarios</a:t>
            </a:r>
          </a:p>
        </p:txBody>
      </p:sp>
    </p:spTree>
    <p:extLst>
      <p:ext uri="{BB962C8B-B14F-4D97-AF65-F5344CB8AC3E}">
        <p14:creationId xmlns:p14="http://schemas.microsoft.com/office/powerpoint/2010/main" val="16919195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  5 – “Reduce AOA” (i.e., the guidance) still wins over “unload” or “push”</a:t>
            </a:r>
          </a:p>
          <a:p>
            <a:pPr marL="0" indent="0">
              <a:buFontTx/>
              <a:buNone/>
            </a:pPr>
            <a:r>
              <a:rPr lang="en-US" altLang="en-US" sz="1800" b="0" dirty="0" smtClean="0"/>
              <a:t>#  4 – Some pilots now saying “yes” when asked “do you want to see anything else”</a:t>
            </a:r>
          </a:p>
          <a:p>
            <a:pPr marL="0" indent="0">
              <a:buFontTx/>
              <a:buNone/>
            </a:pPr>
            <a:r>
              <a:rPr lang="en-US" altLang="en-US" sz="1800" b="0" dirty="0" smtClean="0"/>
              <a:t>#  3 – See the most pilot difficulties in the unreliable airspeed scenarios</a:t>
            </a:r>
          </a:p>
          <a:p>
            <a:pPr marL="0" indent="0">
              <a:buFontTx/>
              <a:buNone/>
            </a:pPr>
            <a:r>
              <a:rPr lang="en-US" altLang="en-US" sz="1800" b="0" dirty="0" smtClean="0"/>
              <a:t>#  2 – Trim understanding, awareness, and use needs more focus</a:t>
            </a:r>
          </a:p>
        </p:txBody>
      </p:sp>
    </p:spTree>
    <p:extLst>
      <p:ext uri="{BB962C8B-B14F-4D97-AF65-F5344CB8AC3E}">
        <p14:creationId xmlns:p14="http://schemas.microsoft.com/office/powerpoint/2010/main" val="5847591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3200" b="0" smtClean="0"/>
              <a:t>Lessons learned in the last year</a:t>
            </a:r>
          </a:p>
        </p:txBody>
      </p:sp>
      <p:sp>
        <p:nvSpPr>
          <p:cNvPr id="80899" name="Content Placeholder 1"/>
          <p:cNvSpPr>
            <a:spLocks noGrp="1"/>
          </p:cNvSpPr>
          <p:nvPr>
            <p:ph idx="1"/>
          </p:nvPr>
        </p:nvSpPr>
        <p:spPr>
          <a:xfrm>
            <a:off x="495300" y="628650"/>
            <a:ext cx="8648700" cy="3294063"/>
          </a:xfrm>
        </p:spPr>
        <p:txBody>
          <a:bodyPr/>
          <a:lstStyle/>
          <a:p>
            <a:pPr marL="0" indent="0">
              <a:buFontTx/>
              <a:buNone/>
            </a:pPr>
            <a:r>
              <a:rPr lang="en-US" altLang="en-US" sz="1800" b="0" dirty="0" smtClean="0"/>
              <a:t>#  5 – “Reduce AOA” (i.e., the guidance) still wins over “unload” or “push”</a:t>
            </a:r>
          </a:p>
          <a:p>
            <a:pPr marL="0" indent="0">
              <a:buFontTx/>
              <a:buNone/>
            </a:pPr>
            <a:r>
              <a:rPr lang="en-US" altLang="en-US" sz="1800" b="0" dirty="0" smtClean="0"/>
              <a:t>#  4 – Some pilots now saying “yes” when asked “do you want to see anything else”</a:t>
            </a:r>
          </a:p>
          <a:p>
            <a:pPr marL="0" indent="0">
              <a:buFontTx/>
              <a:buNone/>
            </a:pPr>
            <a:r>
              <a:rPr lang="en-US" altLang="en-US" sz="1800" b="0" dirty="0" smtClean="0"/>
              <a:t>#  3 – See the most pilot difficulties in the unreliable airspeed scenarios</a:t>
            </a:r>
          </a:p>
          <a:p>
            <a:pPr marL="0" indent="0">
              <a:buFontTx/>
              <a:buNone/>
            </a:pPr>
            <a:r>
              <a:rPr lang="en-US" altLang="en-US" sz="1800" b="0" dirty="0" smtClean="0"/>
              <a:t>#  2 – Trim understanding, awareness, and use needs more focus</a:t>
            </a:r>
          </a:p>
          <a:p>
            <a:pPr marL="0" indent="0">
              <a:buFontTx/>
              <a:buNone/>
            </a:pPr>
            <a:r>
              <a:rPr lang="en-US" altLang="en-US" sz="1800" b="0" dirty="0" smtClean="0"/>
              <a:t>#  1 – Have to control instructor mutations</a:t>
            </a:r>
          </a:p>
          <a:p>
            <a:pPr marL="0" indent="0">
              <a:buFontTx/>
              <a:buNone/>
            </a:pPr>
            <a:r>
              <a:rPr lang="en-US" altLang="en-US" sz="1800" b="0" dirty="0"/>
              <a:t>	</a:t>
            </a:r>
            <a:r>
              <a:rPr lang="en-US" altLang="en-US" sz="1800" b="0" dirty="0" smtClean="0"/>
              <a:t>Not noticing getting outside simulator envelope</a:t>
            </a:r>
          </a:p>
          <a:p>
            <a:pPr marL="0" indent="0">
              <a:buFontTx/>
              <a:buNone/>
            </a:pPr>
            <a:r>
              <a:rPr lang="en-US" altLang="en-US" sz="1800" b="0" dirty="0"/>
              <a:t>	</a:t>
            </a:r>
            <a:r>
              <a:rPr lang="en-US" altLang="en-US" sz="1800" b="0" dirty="0" smtClean="0"/>
              <a:t>Not diagnosing significant errors (e.g., rolling pullouts, steps out of order)</a:t>
            </a:r>
          </a:p>
          <a:p>
            <a:pPr marL="0" indent="0">
              <a:buFontTx/>
              <a:buNone/>
            </a:pPr>
            <a:r>
              <a:rPr lang="en-US" altLang="en-US" sz="1800" b="0" dirty="0"/>
              <a:t>	</a:t>
            </a:r>
            <a:r>
              <a:rPr lang="en-US" altLang="en-US" sz="1800" b="0" dirty="0" smtClean="0"/>
              <a:t>Not understanding the new instructor operating station</a:t>
            </a:r>
          </a:p>
          <a:p>
            <a:pPr marL="0" indent="0">
              <a:buFontTx/>
              <a:buNone/>
            </a:pPr>
            <a:r>
              <a:rPr lang="en-US" altLang="en-US" sz="1800" b="0" dirty="0"/>
              <a:t>	</a:t>
            </a:r>
            <a:r>
              <a:rPr lang="en-US" altLang="en-US" sz="1800" b="0" dirty="0" smtClean="0"/>
              <a:t>Not training to proficiency</a:t>
            </a:r>
          </a:p>
          <a:p>
            <a:pPr marL="0" indent="0">
              <a:buFontTx/>
              <a:buNone/>
            </a:pPr>
            <a:r>
              <a:rPr lang="en-US" altLang="en-US" sz="1800" b="0" dirty="0"/>
              <a:t>	</a:t>
            </a:r>
            <a:r>
              <a:rPr lang="en-US" altLang="en-US" sz="1800" b="0" dirty="0" smtClean="0"/>
              <a:t>Not understanding what proficiency is </a:t>
            </a:r>
          </a:p>
        </p:txBody>
      </p:sp>
    </p:spTree>
    <p:extLst>
      <p:ext uri="{BB962C8B-B14F-4D97-AF65-F5344CB8AC3E}">
        <p14:creationId xmlns:p14="http://schemas.microsoft.com/office/powerpoint/2010/main" val="42906219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1485900" y="206375"/>
            <a:ext cx="6286500" cy="857250"/>
          </a:xfrm>
          <a:prstGeom prst="rect">
            <a:avLst/>
          </a:prstGeom>
        </p:spPr>
        <p:txBody>
          <a:bodyPr lIns="68580" tIns="34290" rIns="68580" bIns="3429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000" dirty="0" smtClean="0"/>
              <a:t>Math:  Central Limit Theorem</a:t>
            </a:r>
            <a:endParaRPr lang="en-US" altLang="en-US" sz="3000" dirty="0"/>
          </a:p>
        </p:txBody>
      </p:sp>
    </p:spTree>
    <p:extLst>
      <p:ext uri="{BB962C8B-B14F-4D97-AF65-F5344CB8AC3E}">
        <p14:creationId xmlns:p14="http://schemas.microsoft.com/office/powerpoint/2010/main" val="11620924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1485900" y="206375"/>
            <a:ext cx="6286500" cy="857250"/>
          </a:xfrm>
          <a:prstGeom prst="rect">
            <a:avLst/>
          </a:prstGeom>
        </p:spPr>
        <p:txBody>
          <a:bodyPr lIns="68580" tIns="34290" rIns="68580" bIns="3429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000" dirty="0" smtClean="0"/>
              <a:t>Math:  Central Limit Theorem</a:t>
            </a:r>
            <a:endParaRPr lang="en-US" altLang="en-US" sz="3000" dirty="0"/>
          </a:p>
        </p:txBody>
      </p:sp>
      <p:grpSp>
        <p:nvGrpSpPr>
          <p:cNvPr id="6" name="Group 5"/>
          <p:cNvGrpSpPr/>
          <p:nvPr/>
        </p:nvGrpSpPr>
        <p:grpSpPr>
          <a:xfrm>
            <a:off x="990600" y="1352550"/>
            <a:ext cx="7848600" cy="2971800"/>
            <a:chOff x="990600" y="1352550"/>
            <a:chExt cx="7848600" cy="29718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28750"/>
              <a:ext cx="7620000" cy="2847975"/>
            </a:xfrm>
            <a:prstGeom prst="rect">
              <a:avLst/>
            </a:prstGeom>
          </p:spPr>
        </p:pic>
        <p:sp>
          <p:nvSpPr>
            <p:cNvPr id="4" name="Rectangle 3"/>
            <p:cNvSpPr/>
            <p:nvPr/>
          </p:nvSpPr>
          <p:spPr>
            <a:xfrm>
              <a:off x="990600" y="1352550"/>
              <a:ext cx="121919" cy="297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4171950"/>
              <a:ext cx="784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p:nvCxnSpPr>
        <p:spPr>
          <a:xfrm>
            <a:off x="4542183" y="971550"/>
            <a:ext cx="0" cy="2887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72000" y="1063625"/>
            <a:ext cx="762000" cy="288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0" y="876856"/>
            <a:ext cx="1039708" cy="369332"/>
          </a:xfrm>
          <a:prstGeom prst="rect">
            <a:avLst/>
          </a:prstGeom>
          <a:noFill/>
        </p:spPr>
        <p:txBody>
          <a:bodyPr wrap="none" rtlCol="0">
            <a:spAutoFit/>
          </a:bodyPr>
          <a:lstStyle/>
          <a:p>
            <a:r>
              <a:rPr lang="en-US" dirty="0" smtClean="0"/>
              <a:t>Average</a:t>
            </a:r>
            <a:endParaRPr lang="en-US" dirty="0"/>
          </a:p>
        </p:txBody>
      </p:sp>
      <p:sp>
        <p:nvSpPr>
          <p:cNvPr id="13" name="TextBox 12"/>
          <p:cNvSpPr txBox="1"/>
          <p:nvPr/>
        </p:nvSpPr>
        <p:spPr>
          <a:xfrm>
            <a:off x="3401373" y="2800350"/>
            <a:ext cx="1018227" cy="646331"/>
          </a:xfrm>
          <a:prstGeom prst="rect">
            <a:avLst/>
          </a:prstGeom>
          <a:noFill/>
        </p:spPr>
        <p:txBody>
          <a:bodyPr wrap="none" rtlCol="0">
            <a:spAutoFit/>
          </a:bodyPr>
          <a:lstStyle/>
          <a:p>
            <a:r>
              <a:rPr lang="en-US" dirty="0" smtClean="0"/>
              <a:t>Below</a:t>
            </a:r>
          </a:p>
          <a:p>
            <a:r>
              <a:rPr lang="en-US" dirty="0" smtClean="0"/>
              <a:t>average</a:t>
            </a:r>
            <a:endParaRPr lang="en-US" dirty="0"/>
          </a:p>
        </p:txBody>
      </p:sp>
      <p:sp>
        <p:nvSpPr>
          <p:cNvPr id="32" name="TextBox 31"/>
          <p:cNvSpPr txBox="1"/>
          <p:nvPr/>
        </p:nvSpPr>
        <p:spPr>
          <a:xfrm>
            <a:off x="4618384" y="2800349"/>
            <a:ext cx="1018227" cy="646331"/>
          </a:xfrm>
          <a:prstGeom prst="rect">
            <a:avLst/>
          </a:prstGeom>
          <a:noFill/>
        </p:spPr>
        <p:txBody>
          <a:bodyPr wrap="none" rtlCol="0">
            <a:spAutoFit/>
          </a:bodyPr>
          <a:lstStyle/>
          <a:p>
            <a:r>
              <a:rPr lang="en-US" dirty="0" smtClean="0"/>
              <a:t>Above</a:t>
            </a:r>
          </a:p>
          <a:p>
            <a:r>
              <a:rPr lang="en-US" dirty="0" smtClean="0"/>
              <a:t>average</a:t>
            </a:r>
            <a:endParaRPr lang="en-US" dirty="0"/>
          </a:p>
        </p:txBody>
      </p:sp>
    </p:spTree>
    <p:extLst>
      <p:ext uri="{BB962C8B-B14F-4D97-AF65-F5344CB8AC3E}">
        <p14:creationId xmlns:p14="http://schemas.microsoft.com/office/powerpoint/2010/main" val="27963672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762000" y="209550"/>
            <a:ext cx="7810500" cy="857250"/>
          </a:xfrm>
          <a:prstGeom prst="rect">
            <a:avLst/>
          </a:prstGeom>
        </p:spPr>
        <p:txBody>
          <a:bodyPr lIns="68580" tIns="34290" rIns="68580" bIns="3429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000" dirty="0" smtClean="0"/>
              <a:t>Psychology:  Central Limit Theorem application</a:t>
            </a:r>
            <a:endParaRPr lang="en-US" altLang="en-US" sz="3000" dirty="0"/>
          </a:p>
        </p:txBody>
      </p:sp>
      <p:grpSp>
        <p:nvGrpSpPr>
          <p:cNvPr id="6" name="Group 5"/>
          <p:cNvGrpSpPr/>
          <p:nvPr/>
        </p:nvGrpSpPr>
        <p:grpSpPr>
          <a:xfrm>
            <a:off x="990600" y="1352550"/>
            <a:ext cx="7848600" cy="2971800"/>
            <a:chOff x="990600" y="1352550"/>
            <a:chExt cx="7848600" cy="2971800"/>
          </a:xfrm>
        </p:grpSpPr>
        <p:sp>
          <p:nvSpPr>
            <p:cNvPr id="4" name="Rectangle 3"/>
            <p:cNvSpPr/>
            <p:nvPr/>
          </p:nvSpPr>
          <p:spPr>
            <a:xfrm>
              <a:off x="990600" y="1352550"/>
              <a:ext cx="121919" cy="297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4171950"/>
              <a:ext cx="784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676035" y="4279798"/>
            <a:ext cx="3505200" cy="369332"/>
          </a:xfrm>
          <a:prstGeom prst="rect">
            <a:avLst/>
          </a:prstGeom>
          <a:noFill/>
        </p:spPr>
        <p:txBody>
          <a:bodyPr wrap="square" rtlCol="0">
            <a:spAutoFit/>
          </a:bodyPr>
          <a:lstStyle/>
          <a:p>
            <a:r>
              <a:rPr lang="en-US" dirty="0" smtClean="0"/>
              <a:t>Pilot judgement</a:t>
            </a:r>
            <a:endParaRPr lang="en-US" dirty="0"/>
          </a:p>
        </p:txBody>
      </p:sp>
      <p:cxnSp>
        <p:nvCxnSpPr>
          <p:cNvPr id="8" name="Straight Arrow Connector 7"/>
          <p:cNvCxnSpPr/>
          <p:nvPr/>
        </p:nvCxnSpPr>
        <p:spPr>
          <a:xfrm>
            <a:off x="2209800" y="4242352"/>
            <a:ext cx="457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 y="1960053"/>
            <a:ext cx="1295400" cy="923330"/>
          </a:xfrm>
          <a:prstGeom prst="rect">
            <a:avLst/>
          </a:prstGeom>
          <a:noFill/>
        </p:spPr>
        <p:txBody>
          <a:bodyPr wrap="square" rtlCol="0">
            <a:spAutoFit/>
          </a:bodyPr>
          <a:lstStyle/>
          <a:p>
            <a:r>
              <a:rPr lang="en-US" dirty="0" smtClean="0"/>
              <a:t>People</a:t>
            </a:r>
          </a:p>
          <a:p>
            <a:r>
              <a:rPr lang="en-US" dirty="0" smtClean="0"/>
              <a:t>in this</a:t>
            </a:r>
          </a:p>
          <a:p>
            <a:r>
              <a:rPr lang="en-US" dirty="0" smtClean="0"/>
              <a:t>room</a:t>
            </a:r>
            <a:endParaRPr lang="en-US" dirty="0"/>
          </a:p>
        </p:txBody>
      </p:sp>
      <p:cxnSp>
        <p:nvCxnSpPr>
          <p:cNvPr id="11" name="Straight Arrow Connector 10"/>
          <p:cNvCxnSpPr/>
          <p:nvPr/>
        </p:nvCxnSpPr>
        <p:spPr>
          <a:xfrm flipV="1">
            <a:off x="1371600" y="1344823"/>
            <a:ext cx="0" cy="25146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992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200" b="0" smtClean="0"/>
              <a:t>Summary of lessons learned in 2016</a:t>
            </a:r>
          </a:p>
        </p:txBody>
      </p:sp>
      <p:sp>
        <p:nvSpPr>
          <p:cNvPr id="18435" name="Content Placeholder 1"/>
          <p:cNvSpPr>
            <a:spLocks noGrp="1"/>
          </p:cNvSpPr>
          <p:nvPr>
            <p:ph idx="1"/>
          </p:nvPr>
        </p:nvSpPr>
        <p:spPr>
          <a:xfrm>
            <a:off x="228600" y="628650"/>
            <a:ext cx="8648700" cy="3294063"/>
          </a:xfrm>
        </p:spPr>
        <p:txBody>
          <a:bodyPr/>
          <a:lstStyle/>
          <a:p>
            <a:pPr marL="0" indent="0">
              <a:buFontTx/>
              <a:buNone/>
            </a:pPr>
            <a:r>
              <a:rPr lang="en-US" altLang="en-US" sz="2400" b="0" dirty="0" smtClean="0"/>
              <a:t>#10 – “Stall warning has a definition; not ‘AIRSPEED LOW’”</a:t>
            </a:r>
          </a:p>
          <a:p>
            <a:pPr marL="0" indent="0">
              <a:buFontTx/>
              <a:buNone/>
            </a:pPr>
            <a:r>
              <a:rPr lang="en-US" altLang="en-US" sz="2400" b="0" dirty="0" smtClean="0"/>
              <a:t>#  9 – “Thrust avail drops with altitude more than you think”</a:t>
            </a:r>
          </a:p>
        </p:txBody>
      </p:sp>
    </p:spTree>
    <p:extLst>
      <p:ext uri="{BB962C8B-B14F-4D97-AF65-F5344CB8AC3E}">
        <p14:creationId xmlns:p14="http://schemas.microsoft.com/office/powerpoint/2010/main" val="38594128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762000" y="209550"/>
            <a:ext cx="7810500" cy="857250"/>
          </a:xfrm>
          <a:prstGeom prst="rect">
            <a:avLst/>
          </a:prstGeom>
        </p:spPr>
        <p:txBody>
          <a:bodyPr lIns="68580" tIns="34290" rIns="68580" bIns="3429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000" dirty="0" smtClean="0"/>
              <a:t>Psychology:  Central Limit Theorem application</a:t>
            </a:r>
            <a:endParaRPr lang="en-US" altLang="en-US" sz="3000" dirty="0"/>
          </a:p>
        </p:txBody>
      </p:sp>
      <p:grpSp>
        <p:nvGrpSpPr>
          <p:cNvPr id="6" name="Group 5"/>
          <p:cNvGrpSpPr/>
          <p:nvPr/>
        </p:nvGrpSpPr>
        <p:grpSpPr>
          <a:xfrm>
            <a:off x="990600" y="1352550"/>
            <a:ext cx="7848600" cy="2971800"/>
            <a:chOff x="990600" y="1352550"/>
            <a:chExt cx="7848600" cy="29718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28750"/>
              <a:ext cx="7620000" cy="2847975"/>
            </a:xfrm>
            <a:prstGeom prst="rect">
              <a:avLst/>
            </a:prstGeom>
          </p:spPr>
        </p:pic>
        <p:sp>
          <p:nvSpPr>
            <p:cNvPr id="4" name="Rectangle 3"/>
            <p:cNvSpPr/>
            <p:nvPr/>
          </p:nvSpPr>
          <p:spPr>
            <a:xfrm>
              <a:off x="990600" y="1352550"/>
              <a:ext cx="121919" cy="297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4171950"/>
              <a:ext cx="784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676035" y="4279798"/>
            <a:ext cx="3505200" cy="369332"/>
          </a:xfrm>
          <a:prstGeom prst="rect">
            <a:avLst/>
          </a:prstGeom>
          <a:noFill/>
        </p:spPr>
        <p:txBody>
          <a:bodyPr wrap="square" rtlCol="0">
            <a:spAutoFit/>
          </a:bodyPr>
          <a:lstStyle/>
          <a:p>
            <a:r>
              <a:rPr lang="en-US" dirty="0" smtClean="0"/>
              <a:t>Pilot judgement</a:t>
            </a:r>
            <a:endParaRPr lang="en-US" dirty="0"/>
          </a:p>
        </p:txBody>
      </p:sp>
      <p:cxnSp>
        <p:nvCxnSpPr>
          <p:cNvPr id="8" name="Straight Arrow Connector 7"/>
          <p:cNvCxnSpPr/>
          <p:nvPr/>
        </p:nvCxnSpPr>
        <p:spPr>
          <a:xfrm>
            <a:off x="2209800" y="4242352"/>
            <a:ext cx="457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 y="1960053"/>
            <a:ext cx="1295400" cy="923330"/>
          </a:xfrm>
          <a:prstGeom prst="rect">
            <a:avLst/>
          </a:prstGeom>
          <a:noFill/>
        </p:spPr>
        <p:txBody>
          <a:bodyPr wrap="square" rtlCol="0">
            <a:spAutoFit/>
          </a:bodyPr>
          <a:lstStyle/>
          <a:p>
            <a:r>
              <a:rPr lang="en-US" dirty="0" smtClean="0"/>
              <a:t>People</a:t>
            </a:r>
          </a:p>
          <a:p>
            <a:r>
              <a:rPr lang="en-US" dirty="0" smtClean="0"/>
              <a:t>in this</a:t>
            </a:r>
          </a:p>
          <a:p>
            <a:r>
              <a:rPr lang="en-US" dirty="0" smtClean="0"/>
              <a:t>room</a:t>
            </a:r>
            <a:endParaRPr lang="en-US" dirty="0"/>
          </a:p>
        </p:txBody>
      </p:sp>
      <p:cxnSp>
        <p:nvCxnSpPr>
          <p:cNvPr id="11" name="Straight Arrow Connector 10"/>
          <p:cNvCxnSpPr/>
          <p:nvPr/>
        </p:nvCxnSpPr>
        <p:spPr>
          <a:xfrm flipV="1">
            <a:off x="1371600" y="1344823"/>
            <a:ext cx="0" cy="25146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42183" y="971550"/>
            <a:ext cx="0" cy="2887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572000" y="1063625"/>
            <a:ext cx="762000" cy="288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34000" y="876856"/>
            <a:ext cx="1039708" cy="369332"/>
          </a:xfrm>
          <a:prstGeom prst="rect">
            <a:avLst/>
          </a:prstGeom>
          <a:noFill/>
        </p:spPr>
        <p:txBody>
          <a:bodyPr wrap="none" rtlCol="0">
            <a:spAutoFit/>
          </a:bodyPr>
          <a:lstStyle/>
          <a:p>
            <a:r>
              <a:rPr lang="en-US" dirty="0" smtClean="0"/>
              <a:t>Average</a:t>
            </a:r>
            <a:endParaRPr lang="en-US" dirty="0"/>
          </a:p>
        </p:txBody>
      </p:sp>
      <p:sp>
        <p:nvSpPr>
          <p:cNvPr id="17" name="TextBox 16"/>
          <p:cNvSpPr txBox="1"/>
          <p:nvPr/>
        </p:nvSpPr>
        <p:spPr>
          <a:xfrm>
            <a:off x="3401373" y="2800350"/>
            <a:ext cx="1018227" cy="646331"/>
          </a:xfrm>
          <a:prstGeom prst="rect">
            <a:avLst/>
          </a:prstGeom>
          <a:noFill/>
        </p:spPr>
        <p:txBody>
          <a:bodyPr wrap="none" rtlCol="0">
            <a:spAutoFit/>
          </a:bodyPr>
          <a:lstStyle/>
          <a:p>
            <a:r>
              <a:rPr lang="en-US" dirty="0" smtClean="0"/>
              <a:t>Below</a:t>
            </a:r>
          </a:p>
          <a:p>
            <a:r>
              <a:rPr lang="en-US" dirty="0" smtClean="0"/>
              <a:t>average</a:t>
            </a:r>
            <a:endParaRPr lang="en-US" dirty="0"/>
          </a:p>
        </p:txBody>
      </p:sp>
      <p:sp>
        <p:nvSpPr>
          <p:cNvPr id="18" name="TextBox 17"/>
          <p:cNvSpPr txBox="1"/>
          <p:nvPr/>
        </p:nvSpPr>
        <p:spPr>
          <a:xfrm>
            <a:off x="4618384" y="2800349"/>
            <a:ext cx="1018227" cy="646331"/>
          </a:xfrm>
          <a:prstGeom prst="rect">
            <a:avLst/>
          </a:prstGeom>
          <a:noFill/>
        </p:spPr>
        <p:txBody>
          <a:bodyPr wrap="none" rtlCol="0">
            <a:spAutoFit/>
          </a:bodyPr>
          <a:lstStyle/>
          <a:p>
            <a:r>
              <a:rPr lang="en-US" dirty="0" smtClean="0"/>
              <a:t>Above</a:t>
            </a:r>
          </a:p>
          <a:p>
            <a:r>
              <a:rPr lang="en-US" dirty="0" smtClean="0"/>
              <a:t>average</a:t>
            </a:r>
            <a:endParaRPr lang="en-US" dirty="0"/>
          </a:p>
        </p:txBody>
      </p:sp>
    </p:spTree>
    <p:extLst>
      <p:ext uri="{BB962C8B-B14F-4D97-AF65-F5344CB8AC3E}">
        <p14:creationId xmlns:p14="http://schemas.microsoft.com/office/powerpoint/2010/main" val="36322305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762000" y="209550"/>
            <a:ext cx="7810500" cy="857250"/>
          </a:xfrm>
          <a:prstGeom prst="rect">
            <a:avLst/>
          </a:prstGeom>
        </p:spPr>
        <p:txBody>
          <a:bodyPr lIns="68580" tIns="34290" rIns="68580" bIns="3429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000" dirty="0" smtClean="0"/>
              <a:t>Psychology:  Central Limit Theorem application</a:t>
            </a:r>
            <a:endParaRPr lang="en-US" altLang="en-US" sz="3000" dirty="0"/>
          </a:p>
        </p:txBody>
      </p:sp>
      <p:grpSp>
        <p:nvGrpSpPr>
          <p:cNvPr id="6" name="Group 5"/>
          <p:cNvGrpSpPr/>
          <p:nvPr/>
        </p:nvGrpSpPr>
        <p:grpSpPr>
          <a:xfrm>
            <a:off x="990600" y="1352550"/>
            <a:ext cx="7848600" cy="2971800"/>
            <a:chOff x="990600" y="1352550"/>
            <a:chExt cx="7848600" cy="29718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28750"/>
              <a:ext cx="7620000" cy="2847975"/>
            </a:xfrm>
            <a:prstGeom prst="rect">
              <a:avLst/>
            </a:prstGeom>
          </p:spPr>
        </p:pic>
        <p:sp>
          <p:nvSpPr>
            <p:cNvPr id="4" name="Rectangle 3"/>
            <p:cNvSpPr/>
            <p:nvPr/>
          </p:nvSpPr>
          <p:spPr>
            <a:xfrm>
              <a:off x="990600" y="1352550"/>
              <a:ext cx="121919" cy="297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4171950"/>
              <a:ext cx="784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676035" y="4279798"/>
            <a:ext cx="3505200" cy="369332"/>
          </a:xfrm>
          <a:prstGeom prst="rect">
            <a:avLst/>
          </a:prstGeom>
          <a:noFill/>
        </p:spPr>
        <p:txBody>
          <a:bodyPr wrap="square" rtlCol="0">
            <a:spAutoFit/>
          </a:bodyPr>
          <a:lstStyle/>
          <a:p>
            <a:r>
              <a:rPr lang="en-US" dirty="0" smtClean="0"/>
              <a:t>Pilot judgement</a:t>
            </a:r>
            <a:endParaRPr lang="en-US" dirty="0"/>
          </a:p>
        </p:txBody>
      </p:sp>
      <p:cxnSp>
        <p:nvCxnSpPr>
          <p:cNvPr id="8" name="Straight Arrow Connector 7"/>
          <p:cNvCxnSpPr/>
          <p:nvPr/>
        </p:nvCxnSpPr>
        <p:spPr>
          <a:xfrm>
            <a:off x="2209800" y="4242352"/>
            <a:ext cx="457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 y="1960053"/>
            <a:ext cx="1295400" cy="923330"/>
          </a:xfrm>
          <a:prstGeom prst="rect">
            <a:avLst/>
          </a:prstGeom>
          <a:noFill/>
        </p:spPr>
        <p:txBody>
          <a:bodyPr wrap="square" rtlCol="0">
            <a:spAutoFit/>
          </a:bodyPr>
          <a:lstStyle/>
          <a:p>
            <a:r>
              <a:rPr lang="en-US" dirty="0" smtClean="0"/>
              <a:t>People</a:t>
            </a:r>
          </a:p>
          <a:p>
            <a:r>
              <a:rPr lang="en-US" dirty="0" smtClean="0"/>
              <a:t>in this</a:t>
            </a:r>
          </a:p>
          <a:p>
            <a:r>
              <a:rPr lang="en-US" dirty="0" smtClean="0"/>
              <a:t>room</a:t>
            </a:r>
            <a:endParaRPr lang="en-US" dirty="0"/>
          </a:p>
        </p:txBody>
      </p:sp>
      <p:cxnSp>
        <p:nvCxnSpPr>
          <p:cNvPr id="11" name="Straight Arrow Connector 10"/>
          <p:cNvCxnSpPr/>
          <p:nvPr/>
        </p:nvCxnSpPr>
        <p:spPr>
          <a:xfrm flipV="1">
            <a:off x="1371600" y="1344823"/>
            <a:ext cx="0" cy="25146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42183" y="971550"/>
            <a:ext cx="0" cy="2887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572000" y="1063625"/>
            <a:ext cx="762000" cy="288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34000" y="876856"/>
            <a:ext cx="1039708" cy="369332"/>
          </a:xfrm>
          <a:prstGeom prst="rect">
            <a:avLst/>
          </a:prstGeom>
          <a:noFill/>
        </p:spPr>
        <p:txBody>
          <a:bodyPr wrap="none" rtlCol="0">
            <a:spAutoFit/>
          </a:bodyPr>
          <a:lstStyle/>
          <a:p>
            <a:r>
              <a:rPr lang="en-US" dirty="0" smtClean="0"/>
              <a:t>Average</a:t>
            </a:r>
            <a:endParaRPr lang="en-US" dirty="0"/>
          </a:p>
        </p:txBody>
      </p:sp>
      <p:sp>
        <p:nvSpPr>
          <p:cNvPr id="17" name="TextBox 16"/>
          <p:cNvSpPr txBox="1"/>
          <p:nvPr/>
        </p:nvSpPr>
        <p:spPr>
          <a:xfrm>
            <a:off x="3401373" y="2800350"/>
            <a:ext cx="1018227" cy="646331"/>
          </a:xfrm>
          <a:prstGeom prst="rect">
            <a:avLst/>
          </a:prstGeom>
          <a:noFill/>
        </p:spPr>
        <p:txBody>
          <a:bodyPr wrap="none" rtlCol="0">
            <a:spAutoFit/>
          </a:bodyPr>
          <a:lstStyle/>
          <a:p>
            <a:r>
              <a:rPr lang="en-US" dirty="0" smtClean="0"/>
              <a:t>Below</a:t>
            </a:r>
          </a:p>
          <a:p>
            <a:r>
              <a:rPr lang="en-US" dirty="0" smtClean="0"/>
              <a:t>average</a:t>
            </a:r>
            <a:endParaRPr lang="en-US" dirty="0"/>
          </a:p>
        </p:txBody>
      </p:sp>
      <p:sp>
        <p:nvSpPr>
          <p:cNvPr id="18" name="TextBox 17"/>
          <p:cNvSpPr txBox="1"/>
          <p:nvPr/>
        </p:nvSpPr>
        <p:spPr>
          <a:xfrm>
            <a:off x="4618384" y="2800349"/>
            <a:ext cx="1018227" cy="646331"/>
          </a:xfrm>
          <a:prstGeom prst="rect">
            <a:avLst/>
          </a:prstGeom>
          <a:noFill/>
        </p:spPr>
        <p:txBody>
          <a:bodyPr wrap="none" rtlCol="0">
            <a:spAutoFit/>
          </a:bodyPr>
          <a:lstStyle/>
          <a:p>
            <a:r>
              <a:rPr lang="en-US" dirty="0" smtClean="0"/>
              <a:t>Above</a:t>
            </a:r>
          </a:p>
          <a:p>
            <a:r>
              <a:rPr lang="en-US" dirty="0" smtClean="0"/>
              <a:t>average</a:t>
            </a:r>
            <a:endParaRPr lang="en-US" dirty="0"/>
          </a:p>
        </p:txBody>
      </p:sp>
      <p:cxnSp>
        <p:nvCxnSpPr>
          <p:cNvPr id="9" name="Straight Arrow Connector 8"/>
          <p:cNvCxnSpPr/>
          <p:nvPr/>
        </p:nvCxnSpPr>
        <p:spPr>
          <a:xfrm>
            <a:off x="2895600" y="1554819"/>
            <a:ext cx="990600" cy="109313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51702" y="908488"/>
            <a:ext cx="2467342" cy="646331"/>
          </a:xfrm>
          <a:prstGeom prst="rect">
            <a:avLst/>
          </a:prstGeom>
          <a:noFill/>
        </p:spPr>
        <p:txBody>
          <a:bodyPr wrap="none" rtlCol="0">
            <a:spAutoFit/>
          </a:bodyPr>
          <a:lstStyle/>
          <a:p>
            <a:r>
              <a:rPr lang="en-US" dirty="0" smtClean="0">
                <a:solidFill>
                  <a:srgbClr val="00B0F0"/>
                </a:solidFill>
              </a:rPr>
              <a:t>Raise your hand if</a:t>
            </a:r>
          </a:p>
          <a:p>
            <a:r>
              <a:rPr lang="en-US" dirty="0" smtClean="0">
                <a:solidFill>
                  <a:srgbClr val="00B0F0"/>
                </a:solidFill>
              </a:rPr>
              <a:t>you think you are here</a:t>
            </a:r>
            <a:endParaRPr lang="en-US" dirty="0">
              <a:solidFill>
                <a:srgbClr val="00B0F0"/>
              </a:solidFill>
            </a:endParaRPr>
          </a:p>
        </p:txBody>
      </p:sp>
    </p:spTree>
    <p:extLst>
      <p:ext uri="{BB962C8B-B14F-4D97-AF65-F5344CB8AC3E}">
        <p14:creationId xmlns:p14="http://schemas.microsoft.com/office/powerpoint/2010/main" val="38782981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762000" y="209550"/>
            <a:ext cx="7810500" cy="857250"/>
          </a:xfrm>
          <a:prstGeom prst="rect">
            <a:avLst/>
          </a:prstGeom>
        </p:spPr>
        <p:txBody>
          <a:bodyPr lIns="68580" tIns="34290" rIns="68580" bIns="3429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000" dirty="0" smtClean="0"/>
              <a:t>Psychology:  Central Limit Theorem application</a:t>
            </a:r>
            <a:endParaRPr lang="en-US" altLang="en-US" sz="3000" dirty="0"/>
          </a:p>
        </p:txBody>
      </p:sp>
      <p:grpSp>
        <p:nvGrpSpPr>
          <p:cNvPr id="6" name="Group 5"/>
          <p:cNvGrpSpPr/>
          <p:nvPr/>
        </p:nvGrpSpPr>
        <p:grpSpPr>
          <a:xfrm>
            <a:off x="990600" y="1352550"/>
            <a:ext cx="7848600" cy="2971800"/>
            <a:chOff x="990600" y="1352550"/>
            <a:chExt cx="7848600" cy="29718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28750"/>
              <a:ext cx="7620000" cy="2847975"/>
            </a:xfrm>
            <a:prstGeom prst="rect">
              <a:avLst/>
            </a:prstGeom>
          </p:spPr>
        </p:pic>
        <p:sp>
          <p:nvSpPr>
            <p:cNvPr id="4" name="Rectangle 3"/>
            <p:cNvSpPr/>
            <p:nvPr/>
          </p:nvSpPr>
          <p:spPr>
            <a:xfrm>
              <a:off x="990600" y="1352550"/>
              <a:ext cx="121919" cy="297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4171950"/>
              <a:ext cx="784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676035" y="4279798"/>
            <a:ext cx="3505200" cy="369332"/>
          </a:xfrm>
          <a:prstGeom prst="rect">
            <a:avLst/>
          </a:prstGeom>
          <a:noFill/>
        </p:spPr>
        <p:txBody>
          <a:bodyPr wrap="square" rtlCol="0">
            <a:spAutoFit/>
          </a:bodyPr>
          <a:lstStyle/>
          <a:p>
            <a:r>
              <a:rPr lang="en-US" dirty="0" smtClean="0"/>
              <a:t>Pilot judgement</a:t>
            </a:r>
            <a:endParaRPr lang="en-US" dirty="0"/>
          </a:p>
        </p:txBody>
      </p:sp>
      <p:cxnSp>
        <p:nvCxnSpPr>
          <p:cNvPr id="8" name="Straight Arrow Connector 7"/>
          <p:cNvCxnSpPr/>
          <p:nvPr/>
        </p:nvCxnSpPr>
        <p:spPr>
          <a:xfrm>
            <a:off x="2209800" y="4242352"/>
            <a:ext cx="457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 y="1960053"/>
            <a:ext cx="1295400" cy="923330"/>
          </a:xfrm>
          <a:prstGeom prst="rect">
            <a:avLst/>
          </a:prstGeom>
          <a:noFill/>
        </p:spPr>
        <p:txBody>
          <a:bodyPr wrap="square" rtlCol="0">
            <a:spAutoFit/>
          </a:bodyPr>
          <a:lstStyle/>
          <a:p>
            <a:r>
              <a:rPr lang="en-US" dirty="0" smtClean="0"/>
              <a:t>People</a:t>
            </a:r>
          </a:p>
          <a:p>
            <a:r>
              <a:rPr lang="en-US" dirty="0" smtClean="0"/>
              <a:t>in this</a:t>
            </a:r>
          </a:p>
          <a:p>
            <a:r>
              <a:rPr lang="en-US" dirty="0" smtClean="0"/>
              <a:t>room</a:t>
            </a:r>
            <a:endParaRPr lang="en-US" dirty="0"/>
          </a:p>
        </p:txBody>
      </p:sp>
      <p:cxnSp>
        <p:nvCxnSpPr>
          <p:cNvPr id="11" name="Straight Arrow Connector 10"/>
          <p:cNvCxnSpPr/>
          <p:nvPr/>
        </p:nvCxnSpPr>
        <p:spPr>
          <a:xfrm flipV="1">
            <a:off x="1371600" y="1344823"/>
            <a:ext cx="0" cy="25146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42183" y="971550"/>
            <a:ext cx="0" cy="2887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572000" y="1063625"/>
            <a:ext cx="762000" cy="288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34000" y="876856"/>
            <a:ext cx="1039708" cy="369332"/>
          </a:xfrm>
          <a:prstGeom prst="rect">
            <a:avLst/>
          </a:prstGeom>
          <a:noFill/>
        </p:spPr>
        <p:txBody>
          <a:bodyPr wrap="none" rtlCol="0">
            <a:spAutoFit/>
          </a:bodyPr>
          <a:lstStyle/>
          <a:p>
            <a:r>
              <a:rPr lang="en-US" dirty="0" smtClean="0"/>
              <a:t>Average</a:t>
            </a:r>
            <a:endParaRPr lang="en-US" dirty="0"/>
          </a:p>
        </p:txBody>
      </p:sp>
      <p:sp>
        <p:nvSpPr>
          <p:cNvPr id="17" name="TextBox 16"/>
          <p:cNvSpPr txBox="1"/>
          <p:nvPr/>
        </p:nvSpPr>
        <p:spPr>
          <a:xfrm>
            <a:off x="3401373" y="2800350"/>
            <a:ext cx="1018227" cy="646331"/>
          </a:xfrm>
          <a:prstGeom prst="rect">
            <a:avLst/>
          </a:prstGeom>
          <a:noFill/>
        </p:spPr>
        <p:txBody>
          <a:bodyPr wrap="none" rtlCol="0">
            <a:spAutoFit/>
          </a:bodyPr>
          <a:lstStyle/>
          <a:p>
            <a:r>
              <a:rPr lang="en-US" dirty="0" smtClean="0"/>
              <a:t>Below</a:t>
            </a:r>
          </a:p>
          <a:p>
            <a:r>
              <a:rPr lang="en-US" dirty="0" smtClean="0"/>
              <a:t>average</a:t>
            </a:r>
            <a:endParaRPr lang="en-US" dirty="0"/>
          </a:p>
        </p:txBody>
      </p:sp>
      <p:sp>
        <p:nvSpPr>
          <p:cNvPr id="18" name="TextBox 17"/>
          <p:cNvSpPr txBox="1"/>
          <p:nvPr/>
        </p:nvSpPr>
        <p:spPr>
          <a:xfrm>
            <a:off x="4618384" y="2800349"/>
            <a:ext cx="1018227" cy="646331"/>
          </a:xfrm>
          <a:prstGeom prst="rect">
            <a:avLst/>
          </a:prstGeom>
          <a:noFill/>
        </p:spPr>
        <p:txBody>
          <a:bodyPr wrap="none" rtlCol="0">
            <a:spAutoFit/>
          </a:bodyPr>
          <a:lstStyle/>
          <a:p>
            <a:r>
              <a:rPr lang="en-US" dirty="0" smtClean="0"/>
              <a:t>Above</a:t>
            </a:r>
          </a:p>
          <a:p>
            <a:r>
              <a:rPr lang="en-US" dirty="0" smtClean="0"/>
              <a:t>average</a:t>
            </a:r>
            <a:endParaRPr lang="en-US" dirty="0"/>
          </a:p>
        </p:txBody>
      </p:sp>
      <p:cxnSp>
        <p:nvCxnSpPr>
          <p:cNvPr id="9" name="Straight Arrow Connector 8"/>
          <p:cNvCxnSpPr/>
          <p:nvPr/>
        </p:nvCxnSpPr>
        <p:spPr>
          <a:xfrm>
            <a:off x="2895600" y="1554819"/>
            <a:ext cx="990600" cy="109313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51702" y="908488"/>
            <a:ext cx="2467342" cy="646331"/>
          </a:xfrm>
          <a:prstGeom prst="rect">
            <a:avLst/>
          </a:prstGeom>
          <a:noFill/>
        </p:spPr>
        <p:txBody>
          <a:bodyPr wrap="none" rtlCol="0">
            <a:spAutoFit/>
          </a:bodyPr>
          <a:lstStyle/>
          <a:p>
            <a:r>
              <a:rPr lang="en-US" dirty="0" smtClean="0">
                <a:solidFill>
                  <a:srgbClr val="00B0F0"/>
                </a:solidFill>
              </a:rPr>
              <a:t>Raise your hand if</a:t>
            </a:r>
          </a:p>
          <a:p>
            <a:r>
              <a:rPr lang="en-US" dirty="0" smtClean="0">
                <a:solidFill>
                  <a:srgbClr val="00B0F0"/>
                </a:solidFill>
              </a:rPr>
              <a:t>you think you are here</a:t>
            </a:r>
            <a:endParaRPr lang="en-US" dirty="0">
              <a:solidFill>
                <a:srgbClr val="00B0F0"/>
              </a:solidFill>
            </a:endParaRPr>
          </a:p>
        </p:txBody>
      </p:sp>
      <p:sp>
        <p:nvSpPr>
          <p:cNvPr id="20" name="TextBox 19"/>
          <p:cNvSpPr txBox="1"/>
          <p:nvPr/>
        </p:nvSpPr>
        <p:spPr>
          <a:xfrm>
            <a:off x="1494184" y="1850267"/>
            <a:ext cx="1736373" cy="646331"/>
          </a:xfrm>
          <a:prstGeom prst="rect">
            <a:avLst/>
          </a:prstGeom>
          <a:noFill/>
        </p:spPr>
        <p:txBody>
          <a:bodyPr wrap="none" rtlCol="0">
            <a:spAutoFit/>
          </a:bodyPr>
          <a:lstStyle/>
          <a:p>
            <a:r>
              <a:rPr lang="en-US" b="1" dirty="0" smtClean="0">
                <a:solidFill>
                  <a:srgbClr val="7030A0"/>
                </a:solidFill>
              </a:rPr>
              <a:t>Need the right</a:t>
            </a:r>
          </a:p>
          <a:p>
            <a:r>
              <a:rPr lang="en-US" b="1" dirty="0">
                <a:solidFill>
                  <a:srgbClr val="7030A0"/>
                </a:solidFill>
              </a:rPr>
              <a:t>a</a:t>
            </a:r>
            <a:r>
              <a:rPr lang="en-US" b="1" dirty="0" smtClean="0">
                <a:solidFill>
                  <a:srgbClr val="7030A0"/>
                </a:solidFill>
              </a:rPr>
              <a:t>ttitude!</a:t>
            </a:r>
            <a:endParaRPr lang="en-US" b="1" dirty="0">
              <a:solidFill>
                <a:srgbClr val="7030A0"/>
              </a:solidFill>
            </a:endParaRPr>
          </a:p>
        </p:txBody>
      </p:sp>
    </p:spTree>
    <p:extLst>
      <p:ext uri="{BB962C8B-B14F-4D97-AF65-F5344CB8AC3E}">
        <p14:creationId xmlns:p14="http://schemas.microsoft.com/office/powerpoint/2010/main" val="4848635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z="3200" smtClean="0"/>
              <a:t>Conclusions</a:t>
            </a:r>
          </a:p>
        </p:txBody>
      </p:sp>
      <p:sp>
        <p:nvSpPr>
          <p:cNvPr id="5" name="Rectangle 3"/>
          <p:cNvSpPr txBox="1">
            <a:spLocks noChangeArrowheads="1"/>
          </p:cNvSpPr>
          <p:nvPr/>
        </p:nvSpPr>
        <p:spPr bwMode="auto">
          <a:xfrm>
            <a:off x="495300" y="719138"/>
            <a:ext cx="8050213"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defRPr/>
            </a:pPr>
            <a:r>
              <a:rPr lang="en-US" b="0" dirty="0"/>
              <a:t>Need focus on trim understanding, awareness, and use</a:t>
            </a:r>
          </a:p>
          <a:p>
            <a:pPr marL="0" indent="0">
              <a:buFontTx/>
              <a:buNone/>
              <a:defRPr/>
            </a:pPr>
            <a:r>
              <a:rPr lang="en-US" b="0" dirty="0"/>
              <a:t> </a:t>
            </a:r>
          </a:p>
          <a:p>
            <a:pPr>
              <a:defRPr/>
            </a:pPr>
            <a:r>
              <a:rPr lang="en-US" b="0" dirty="0"/>
              <a:t>Have to </a:t>
            </a:r>
            <a:r>
              <a:rPr lang="en-US" b="0" dirty="0" smtClean="0"/>
              <a:t>control </a:t>
            </a:r>
            <a:r>
              <a:rPr lang="en-US" b="0" dirty="0"/>
              <a:t>instructor mutations</a:t>
            </a:r>
          </a:p>
          <a:p>
            <a:pPr marL="0" indent="0">
              <a:buNone/>
              <a:defRPr/>
            </a:pPr>
            <a:endParaRPr lang="en-US" dirty="0"/>
          </a:p>
          <a:p>
            <a:pPr marL="0" indent="0">
              <a:buFontTx/>
              <a:buNone/>
              <a:defRPr/>
            </a:pPr>
            <a:endParaRPr lang="en-US" sz="1800" b="0" dirty="0"/>
          </a:p>
          <a:p>
            <a:pPr>
              <a:defRPr/>
            </a:pPr>
            <a:r>
              <a:rPr lang="en-US" altLang="en-US" b="0" dirty="0"/>
              <a:t>Need the RIGHT attitude</a:t>
            </a:r>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3200" b="0" smtClean="0"/>
              <a:t>Summary of lessons learned in 2016</a:t>
            </a:r>
          </a:p>
        </p:txBody>
      </p:sp>
      <p:sp>
        <p:nvSpPr>
          <p:cNvPr id="20483" name="Content Placeholder 1"/>
          <p:cNvSpPr>
            <a:spLocks noGrp="1"/>
          </p:cNvSpPr>
          <p:nvPr>
            <p:ph idx="1"/>
          </p:nvPr>
        </p:nvSpPr>
        <p:spPr>
          <a:xfrm>
            <a:off x="228600" y="628650"/>
            <a:ext cx="8648700" cy="3294063"/>
          </a:xfrm>
        </p:spPr>
        <p:txBody>
          <a:bodyPr/>
          <a:lstStyle/>
          <a:p>
            <a:pPr marL="0" indent="0">
              <a:buFontTx/>
              <a:buNone/>
            </a:pPr>
            <a:r>
              <a:rPr lang="en-US" altLang="en-US" sz="2400" b="0" smtClean="0"/>
              <a:t>#10 – “Stall warning has a definition; not ‘AIRSPEED LOW’”</a:t>
            </a:r>
          </a:p>
          <a:p>
            <a:pPr marL="0" indent="0">
              <a:buFontTx/>
              <a:buNone/>
            </a:pPr>
            <a:r>
              <a:rPr lang="en-US" altLang="en-US" sz="2400" b="0" smtClean="0"/>
              <a:t>#  9 – “Thrust avail drops with altitude more than you think”</a:t>
            </a:r>
          </a:p>
          <a:p>
            <a:pPr marL="0" indent="0">
              <a:buFontTx/>
              <a:buNone/>
            </a:pPr>
            <a:r>
              <a:rPr lang="en-US" altLang="en-US" sz="2400" b="0" smtClean="0"/>
              <a:t>#  8 – “It is fine to reduce AoA when banked” </a:t>
            </a:r>
          </a:p>
        </p:txBody>
      </p:sp>
    </p:spTree>
    <p:extLst>
      <p:ext uri="{BB962C8B-B14F-4D97-AF65-F5344CB8AC3E}">
        <p14:creationId xmlns:p14="http://schemas.microsoft.com/office/powerpoint/2010/main" val="2370186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200" b="0" smtClean="0"/>
              <a:t>Summary of lessons learned in 2016</a:t>
            </a:r>
          </a:p>
        </p:txBody>
      </p:sp>
      <p:sp>
        <p:nvSpPr>
          <p:cNvPr id="22531" name="Content Placeholder 1"/>
          <p:cNvSpPr>
            <a:spLocks noGrp="1"/>
          </p:cNvSpPr>
          <p:nvPr>
            <p:ph idx="1"/>
          </p:nvPr>
        </p:nvSpPr>
        <p:spPr>
          <a:xfrm>
            <a:off x="228600" y="628650"/>
            <a:ext cx="8648700" cy="3294063"/>
          </a:xfrm>
        </p:spPr>
        <p:txBody>
          <a:bodyPr/>
          <a:lstStyle/>
          <a:p>
            <a:pPr marL="0" indent="0">
              <a:buFontTx/>
              <a:buNone/>
            </a:pPr>
            <a:r>
              <a:rPr lang="en-US" altLang="en-US" sz="2400" b="0" smtClean="0"/>
              <a:t>#10 – “Stall warning has a definition; not ‘AIRSPEED LOW’”</a:t>
            </a:r>
          </a:p>
          <a:p>
            <a:pPr marL="0" indent="0">
              <a:buFontTx/>
              <a:buNone/>
            </a:pPr>
            <a:r>
              <a:rPr lang="en-US" altLang="en-US" sz="2400" b="0" smtClean="0"/>
              <a:t>#  9 – “Thrust avail drops with altitude more than you think”</a:t>
            </a:r>
          </a:p>
          <a:p>
            <a:pPr marL="0" indent="0">
              <a:buFontTx/>
              <a:buNone/>
            </a:pPr>
            <a:r>
              <a:rPr lang="en-US" altLang="en-US" sz="2400" b="0" smtClean="0"/>
              <a:t>#  8 – “It is fine to reduce AoA when banked” </a:t>
            </a:r>
          </a:p>
          <a:p>
            <a:pPr marL="0" indent="0">
              <a:buFontTx/>
              <a:buNone/>
            </a:pPr>
            <a:r>
              <a:rPr lang="en-US" altLang="en-US" sz="2400" b="0" smtClean="0"/>
              <a:t>#  7 – “AoA is often still positive when you are upside down”</a:t>
            </a:r>
          </a:p>
        </p:txBody>
      </p:sp>
    </p:spTree>
    <p:extLst>
      <p:ext uri="{BB962C8B-B14F-4D97-AF65-F5344CB8AC3E}">
        <p14:creationId xmlns:p14="http://schemas.microsoft.com/office/powerpoint/2010/main" val="3035891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200" b="0" smtClean="0"/>
              <a:t>Summary of lessons learned in 2016</a:t>
            </a:r>
          </a:p>
        </p:txBody>
      </p:sp>
      <p:sp>
        <p:nvSpPr>
          <p:cNvPr id="24579" name="Content Placeholder 1"/>
          <p:cNvSpPr>
            <a:spLocks noGrp="1"/>
          </p:cNvSpPr>
          <p:nvPr>
            <p:ph idx="1"/>
          </p:nvPr>
        </p:nvSpPr>
        <p:spPr>
          <a:xfrm>
            <a:off x="228600" y="628650"/>
            <a:ext cx="8648700" cy="3294063"/>
          </a:xfrm>
        </p:spPr>
        <p:txBody>
          <a:bodyPr/>
          <a:lstStyle/>
          <a:p>
            <a:pPr marL="0" indent="0">
              <a:buFontTx/>
              <a:buNone/>
            </a:pPr>
            <a:r>
              <a:rPr lang="en-US" altLang="en-US" sz="2400" b="0" smtClean="0"/>
              <a:t>#10 – “Stall warning has a definition; not ‘AIRSPEED LOW’”</a:t>
            </a:r>
          </a:p>
          <a:p>
            <a:pPr marL="0" indent="0">
              <a:buFontTx/>
              <a:buNone/>
            </a:pPr>
            <a:r>
              <a:rPr lang="en-US" altLang="en-US" sz="2400" b="0" smtClean="0"/>
              <a:t>#  9 – “Thrust avail drops with altitude more than you think”</a:t>
            </a:r>
          </a:p>
          <a:p>
            <a:pPr marL="0" indent="0">
              <a:buFontTx/>
              <a:buNone/>
            </a:pPr>
            <a:r>
              <a:rPr lang="en-US" altLang="en-US" sz="2400" b="0" smtClean="0"/>
              <a:t>#  8 – “It is fine to reduce AoA when banked” </a:t>
            </a:r>
          </a:p>
          <a:p>
            <a:pPr marL="0" indent="0">
              <a:buFontTx/>
              <a:buNone/>
            </a:pPr>
            <a:r>
              <a:rPr lang="en-US" altLang="en-US" sz="2400" b="0" smtClean="0"/>
              <a:t>#  7 – “AoA is often still positive when you are upside down”</a:t>
            </a:r>
          </a:p>
          <a:p>
            <a:pPr marL="0" indent="0">
              <a:buFontTx/>
              <a:buNone/>
            </a:pPr>
            <a:r>
              <a:rPr lang="en-US" altLang="en-US" sz="2400" b="0" smtClean="0"/>
              <a:t>#  6 – “Aerodynamic stall does not depend on speed, bank…”</a:t>
            </a:r>
          </a:p>
        </p:txBody>
      </p:sp>
    </p:spTree>
    <p:extLst>
      <p:ext uri="{BB962C8B-B14F-4D97-AF65-F5344CB8AC3E}">
        <p14:creationId xmlns:p14="http://schemas.microsoft.com/office/powerpoint/2010/main" val="1811078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A7E1A58E51824D928176166504EF47" ma:contentTypeVersion="1" ma:contentTypeDescription="Create a new document." ma:contentTypeScope="" ma:versionID="081dd3d19e2b803c96093e7e552bebad">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551668-FB28-4609-B83D-79BEA9DCD399}"/>
</file>

<file path=customXml/itemProps2.xml><?xml version="1.0" encoding="utf-8"?>
<ds:datastoreItem xmlns:ds="http://schemas.openxmlformats.org/officeDocument/2006/customXml" ds:itemID="{B4593977-418F-412B-B877-9DF88AA07F4E}"/>
</file>

<file path=customXml/itemProps3.xml><?xml version="1.0" encoding="utf-8"?>
<ds:datastoreItem xmlns:ds="http://schemas.openxmlformats.org/officeDocument/2006/customXml" ds:itemID="{C0CEEEEC-24BB-4E7E-B256-A677CF2732B7}"/>
</file>

<file path=docProps/app.xml><?xml version="1.0" encoding="utf-8"?>
<Properties xmlns="http://schemas.openxmlformats.org/officeDocument/2006/extended-properties" xmlns:vt="http://schemas.openxmlformats.org/officeDocument/2006/docPropsVTypes">
  <TotalTime>23243</TotalTime>
  <Words>7472</Words>
  <Application>Microsoft Office PowerPoint</Application>
  <PresentationFormat>On-screen Show (16:9)</PresentationFormat>
  <Paragraphs>624</Paragraphs>
  <Slides>63</Slides>
  <Notes>59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Arial</vt:lpstr>
      <vt:lpstr>Times New Roman</vt:lpstr>
      <vt:lpstr>2_Custom Design</vt:lpstr>
      <vt:lpstr>Implementation Lessons Learned</vt:lpstr>
      <vt:lpstr>Main points</vt:lpstr>
      <vt:lpstr>Outline</vt:lpstr>
      <vt:lpstr>PowerPoint Presentation</vt:lpstr>
      <vt:lpstr>Summary of lessons learned in 2016</vt:lpstr>
      <vt:lpstr>Summary of lessons learned in 2016</vt:lpstr>
      <vt:lpstr>Summary of lessons learned in 2016</vt:lpstr>
      <vt:lpstr>Summary of lessons learned in 2016</vt:lpstr>
      <vt:lpstr>Summary of lessons learned in 2016</vt:lpstr>
      <vt:lpstr>Summary of lessons learned in 2016</vt:lpstr>
      <vt:lpstr>Summary of lessons learned in 2016</vt:lpstr>
      <vt:lpstr>Summary of lessons learned in 2016</vt:lpstr>
      <vt:lpstr>Summary of lessons learned in 2016</vt:lpstr>
      <vt:lpstr>Summary of lessons learned in 2016</vt:lpstr>
      <vt:lpstr>PowerPoint Presentation</vt:lpstr>
      <vt:lpstr>Summary of lessons learned in 2018</vt:lpstr>
      <vt:lpstr>Summary of lessons learned in 2018</vt:lpstr>
      <vt:lpstr>Summary of lessons learned in 2018</vt:lpstr>
      <vt:lpstr>Summary of lessons learned in 2018</vt:lpstr>
      <vt:lpstr>Summary of lessons learned in 2018</vt:lpstr>
      <vt:lpstr>Summary of lessons learned in 2018</vt:lpstr>
      <vt:lpstr>Summary of lessons learned in 2018</vt:lpstr>
      <vt:lpstr>Summary of lessons learned in 2018</vt:lpstr>
      <vt:lpstr>Summary of lessons learned in 2018</vt:lpstr>
      <vt:lpstr>Summary of lessons learned in 2018</vt:lpstr>
      <vt:lpstr>Summary of lessons learned in 2018</vt:lpstr>
      <vt:lpstr>Summary of lessons learned in 2018</vt:lpstr>
      <vt:lpstr>Summary of lessons learned in 2018</vt:lpstr>
      <vt:lpstr>Summary of lessons learned in 2018</vt:lpstr>
      <vt:lpstr>Summary of lessons learned in 2018</vt:lpstr>
      <vt:lpstr>Summary of lessons learned in 2018</vt:lpstr>
      <vt:lpstr>Summary of lessons learned in 2018</vt:lpstr>
      <vt:lpstr>PowerPoint Presentation</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Lessons learned in the last year</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Company>DOT/FAA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DOT/FAA</dc:creator>
  <cp:lastModifiedBy>Schroeder, Jeffery (FAA)</cp:lastModifiedBy>
  <cp:revision>860</cp:revision>
  <dcterms:created xsi:type="dcterms:W3CDTF">2009-01-28T16:15:16Z</dcterms:created>
  <dcterms:modified xsi:type="dcterms:W3CDTF">2019-12-06T20:55:21Z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0x0101006EA7E1A58E51824D928176166504EF47</vt:lpwstr>
  </property>
</Properties>
</file>