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6.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59.xml" ContentType="application/vnd.openxmlformats-officedocument.presentationml.slide+xml"/>
  <Override PartName="/ppt/slides/slide66.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37.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59.xml" ContentType="application/vnd.openxmlformats-officedocument.presentationml.notesSlide+xml"/>
  <Override PartName="/ppt/notesSlides/notesSlide48.xml" ContentType="application/vnd.openxmlformats-officedocument.presentationml.notesSlid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3.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78" r:id="rId2"/>
    <p:sldId id="470" r:id="rId3"/>
    <p:sldId id="354" r:id="rId4"/>
    <p:sldId id="355" r:id="rId5"/>
    <p:sldId id="278" r:id="rId6"/>
    <p:sldId id="267" r:id="rId7"/>
    <p:sldId id="323" r:id="rId8"/>
    <p:sldId id="277" r:id="rId9"/>
    <p:sldId id="268" r:id="rId10"/>
    <p:sldId id="347" r:id="rId11"/>
    <p:sldId id="416" r:id="rId12"/>
    <p:sldId id="418" r:id="rId13"/>
    <p:sldId id="333" r:id="rId14"/>
    <p:sldId id="338" r:id="rId15"/>
    <p:sldId id="410" r:id="rId16"/>
    <p:sldId id="411" r:id="rId17"/>
    <p:sldId id="282" r:id="rId18"/>
    <p:sldId id="363" r:id="rId19"/>
    <p:sldId id="372" r:id="rId20"/>
    <p:sldId id="381" r:id="rId21"/>
    <p:sldId id="373" r:id="rId22"/>
    <p:sldId id="426" r:id="rId23"/>
    <p:sldId id="427" r:id="rId24"/>
    <p:sldId id="428" r:id="rId25"/>
    <p:sldId id="429" r:id="rId26"/>
    <p:sldId id="430" r:id="rId27"/>
    <p:sldId id="431" r:id="rId28"/>
    <p:sldId id="412" r:id="rId29"/>
    <p:sldId id="319" r:id="rId30"/>
    <p:sldId id="318" r:id="rId31"/>
    <p:sldId id="485" r:id="rId32"/>
    <p:sldId id="484" r:id="rId33"/>
    <p:sldId id="483" r:id="rId34"/>
    <p:sldId id="482" r:id="rId35"/>
    <p:sldId id="479" r:id="rId36"/>
    <p:sldId id="480" r:id="rId37"/>
    <p:sldId id="481" r:id="rId38"/>
    <p:sldId id="263" r:id="rId39"/>
    <p:sldId id="293" r:id="rId40"/>
    <p:sldId id="317" r:id="rId41"/>
    <p:sldId id="316" r:id="rId42"/>
    <p:sldId id="477" r:id="rId43"/>
    <p:sldId id="310" r:id="rId44"/>
    <p:sldId id="447" r:id="rId45"/>
    <p:sldId id="448" r:id="rId46"/>
    <p:sldId id="449" r:id="rId47"/>
    <p:sldId id="450" r:id="rId48"/>
    <p:sldId id="294" r:id="rId49"/>
    <p:sldId id="296" r:id="rId50"/>
    <p:sldId id="292" r:id="rId51"/>
    <p:sldId id="349" r:id="rId52"/>
    <p:sldId id="413" r:id="rId53"/>
    <p:sldId id="300" r:id="rId54"/>
    <p:sldId id="264" r:id="rId55"/>
    <p:sldId id="301" r:id="rId56"/>
    <p:sldId id="302" r:id="rId57"/>
    <p:sldId id="303" r:id="rId58"/>
    <p:sldId id="307" r:id="rId59"/>
    <p:sldId id="306" r:id="rId60"/>
    <p:sldId id="464" r:id="rId61"/>
    <p:sldId id="465" r:id="rId62"/>
    <p:sldId id="401" r:id="rId63"/>
    <p:sldId id="414" r:id="rId64"/>
    <p:sldId id="432" r:id="rId65"/>
    <p:sldId id="273" r:id="rId66"/>
    <p:sldId id="420" r:id="rId67"/>
    <p:sldId id="423" r:id="rId68"/>
    <p:sldId id="472" r:id="rId69"/>
    <p:sldId id="473" r:id="rId70"/>
    <p:sldId id="474" r:id="rId71"/>
    <p:sldId id="47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6" autoAdjust="0"/>
    <p:restoredTop sz="93072" autoAdjust="0"/>
  </p:normalViewPr>
  <p:slideViewPr>
    <p:cSldViewPr>
      <p:cViewPr varScale="1">
        <p:scale>
          <a:sx n="60" d="100"/>
          <a:sy n="60" d="100"/>
        </p:scale>
        <p:origin x="184"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380"/>
    </p:cViewPr>
  </p:sorterViewPr>
  <p:notesViewPr>
    <p:cSldViewPr>
      <p:cViewPr varScale="1">
        <p:scale>
          <a:sx n="58" d="100"/>
          <a:sy n="58" d="100"/>
        </p:scale>
        <p:origin x="-1992" y="3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73799-1944-4BD2-8CB5-2080AFEC2770}" type="datetimeFigureOut">
              <a:rPr lang="en-US" smtClean="0"/>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64D8-E271-4CAD-B5A9-373296621FF4}" type="slidenum">
              <a:rPr lang="en-US" smtClean="0"/>
              <a:t>‹#›</a:t>
            </a:fld>
            <a:endParaRPr lang="en-US"/>
          </a:p>
        </p:txBody>
      </p:sp>
    </p:spTree>
    <p:extLst>
      <p:ext uri="{BB962C8B-B14F-4D97-AF65-F5344CB8AC3E}">
        <p14:creationId xmlns:p14="http://schemas.microsoft.com/office/powerpoint/2010/main" val="323775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skybrary.aero/index.php/Autopilot"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www.skybrary.aero/index.php/VMC" TargetMode="External"/><Relationship Id="rId5" Type="http://schemas.openxmlformats.org/officeDocument/2006/relationships/hyperlink" Target="http://www.skybrary.aero/index.php/Flight_Director" TargetMode="External"/><Relationship Id="rId4" Type="http://schemas.openxmlformats.org/officeDocument/2006/relationships/hyperlink" Target="http://www.skybrary.aero/index.php/Stal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Much of this course discusses the “cure” which is the recovery from a full stall or upset if it was not prevented, as that is the new part of the rule.   Of course, we try to get better at prevention too, which has been around since the Wright Bros.</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2</a:t>
            </a:fld>
            <a:endParaRPr lang="en-US"/>
          </a:p>
        </p:txBody>
      </p:sp>
    </p:spTree>
    <p:extLst>
      <p:ext uri="{BB962C8B-B14F-4D97-AF65-F5344CB8AC3E}">
        <p14:creationId xmlns:p14="http://schemas.microsoft.com/office/powerpoint/2010/main" val="220564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China Airlines A300 Nagoya:  A/P off.  F/D and A/T on.   F/O flying and likely triggered go-around mode, which engages A/P.   Captain said go-around triggered and told F/O to retard a little and disengage.   F/O retarded and disengaged A/T.   Doesn’t cancel go-around and A/P remains engaged and commands aircraft to go-around attitude unless pilot commands another A/P mode on MCP.   Stabilizer went to full nose up.  Meanwhile thrust reduced and aircraft descended.  Captain calls for A/T engagement, thrust increases causing aircraft to reach 52 </a:t>
            </a:r>
            <a:r>
              <a:rPr lang="en-US" baseline="0" dirty="0" err="1" smtClean="0"/>
              <a:t>degs</a:t>
            </a:r>
            <a:r>
              <a:rPr lang="en-US" baseline="0" dirty="0" smtClean="0"/>
              <a:t> pitch, stalls at 1800 </a:t>
            </a:r>
            <a:r>
              <a:rPr lang="en-US" baseline="0" dirty="0" err="1" smtClean="0"/>
              <a:t>ft</a:t>
            </a:r>
            <a:r>
              <a:rPr lang="en-US" baseline="0" dirty="0" smtClean="0"/>
              <a:t> and not able to recover, as full nose-down elevator could not overcome the pitch up from the stabilizer and pitch up from the below-the-wing-mounted engines.</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11</a:t>
            </a:fld>
            <a:endParaRPr lang="en-US"/>
          </a:p>
        </p:txBody>
      </p:sp>
    </p:spTree>
    <p:extLst>
      <p:ext uri="{BB962C8B-B14F-4D97-AF65-F5344CB8AC3E}">
        <p14:creationId xmlns:p14="http://schemas.microsoft.com/office/powerpoint/2010/main" val="173225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12</a:t>
            </a:fld>
            <a:endParaRPr lang="en-US"/>
          </a:p>
        </p:txBody>
      </p:sp>
    </p:spTree>
    <p:extLst>
      <p:ext uri="{BB962C8B-B14F-4D97-AF65-F5344CB8AC3E}">
        <p14:creationId xmlns:p14="http://schemas.microsoft.com/office/powerpoint/2010/main" val="173225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simplest terms, you can see that relative wind from the left pushes up on the left wing and down on the right wing.</a:t>
            </a:r>
          </a:p>
          <a:p>
            <a:endParaRPr lang="en-US" baseline="0" dirty="0" smtClean="0"/>
          </a:p>
          <a:p>
            <a:r>
              <a:rPr lang="en-US" baseline="0" dirty="0" smtClean="0"/>
              <a:t>If we weren’t in level flight, but say we were descending, the sideslip would push up on both wings, but less so on the right wing.</a:t>
            </a:r>
          </a:p>
          <a:p>
            <a:endParaRPr lang="en-US" baseline="0" dirty="0" smtClean="0"/>
          </a:p>
          <a:p>
            <a:r>
              <a:rPr lang="en-US" baseline="0" dirty="0" smtClean="0"/>
              <a:t>Either way, the airplane rolls to get rid of that sideslip.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13</a:t>
            </a:fld>
            <a:endParaRPr lang="en-US"/>
          </a:p>
        </p:txBody>
      </p:sp>
    </p:spTree>
    <p:extLst>
      <p:ext uri="{BB962C8B-B14F-4D97-AF65-F5344CB8AC3E}">
        <p14:creationId xmlns:p14="http://schemas.microsoft.com/office/powerpoint/2010/main" val="368518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the point here is that a commercial transport will react in roll when you put on a sideslip much more than you are probably used to.</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14</a:t>
            </a:fld>
            <a:endParaRPr lang="en-US"/>
          </a:p>
        </p:txBody>
      </p:sp>
    </p:spTree>
    <p:extLst>
      <p:ext uri="{BB962C8B-B14F-4D97-AF65-F5344CB8AC3E}">
        <p14:creationId xmlns:p14="http://schemas.microsoft.com/office/powerpoint/2010/main" val="368518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the point here is that a commercial transport will react in roll when you put on a sideslip much more than you are probably used to.</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15</a:t>
            </a:fld>
            <a:endParaRPr lang="en-US"/>
          </a:p>
        </p:txBody>
      </p:sp>
    </p:spTree>
    <p:extLst>
      <p:ext uri="{BB962C8B-B14F-4D97-AF65-F5344CB8AC3E}">
        <p14:creationId xmlns:p14="http://schemas.microsoft.com/office/powerpoint/2010/main" val="368518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the point here is that a commercial transport will react in roll when you put on a sideslip much more than you are probably used to.</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16</a:t>
            </a:fld>
            <a:endParaRPr lang="en-US"/>
          </a:p>
        </p:txBody>
      </p:sp>
    </p:spTree>
    <p:extLst>
      <p:ext uri="{BB962C8B-B14F-4D97-AF65-F5344CB8AC3E}">
        <p14:creationId xmlns:p14="http://schemas.microsoft.com/office/powerpoint/2010/main" val="368518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Important</a:t>
            </a:r>
            <a:r>
              <a:rPr lang="en-US" b="0" baseline="0" dirty="0" smtClean="0"/>
              <a:t> to not get below min L/D speed:  temp awareness, use A/P in ways to keep bank angle low at cruise, VS mode</a:t>
            </a:r>
          </a:p>
          <a:p>
            <a:endParaRPr lang="en-US" b="0" baseline="0" dirty="0" smtClean="0"/>
          </a:p>
          <a:p>
            <a:r>
              <a:rPr lang="en-US" b="0" baseline="0" dirty="0" smtClean="0"/>
              <a:t>If you get there, need to take immediate action:  reduce bank, maximum continuous thrust</a:t>
            </a:r>
            <a:r>
              <a:rPr lang="en-US" b="0" baseline="0" smtClean="0"/>
              <a:t>, descend</a:t>
            </a:r>
            <a:endParaRPr lang="en-US" b="0" dirty="0" smtClean="0"/>
          </a:p>
          <a:p>
            <a:endParaRPr lang="en-US" b="1" dirty="0" smtClean="0"/>
          </a:p>
          <a:p>
            <a:r>
              <a:rPr lang="en-US" b="1" dirty="0" smtClean="0"/>
              <a:t>Q20:</a:t>
            </a:r>
            <a:r>
              <a:rPr lang="en-US" b="1" baseline="0" dirty="0" smtClean="0"/>
              <a:t>  So, will an airplane’s roll stability typically degrade near stall?   What might that tempt you to do?</a:t>
            </a:r>
            <a:endParaRPr lang="en-US" b="1" dirty="0"/>
          </a:p>
        </p:txBody>
      </p:sp>
      <p:sp>
        <p:nvSpPr>
          <p:cNvPr id="4" name="Slide Number Placeholder 3"/>
          <p:cNvSpPr>
            <a:spLocks noGrp="1"/>
          </p:cNvSpPr>
          <p:nvPr>
            <p:ph type="sldNum" sz="quarter" idx="10"/>
          </p:nvPr>
        </p:nvSpPr>
        <p:spPr/>
        <p:txBody>
          <a:bodyPr/>
          <a:lstStyle/>
          <a:p>
            <a:fld id="{B25364D8-E271-4CAD-B5A9-373296621FF4}" type="slidenum">
              <a:rPr lang="en-US" smtClean="0"/>
              <a:t>17</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r>
              <a:rPr lang="en-CA" altLang="en-US" u="sng" dirty="0" smtClean="0"/>
              <a:t>L over D Max</a:t>
            </a:r>
            <a:r>
              <a:rPr lang="en-CA" altLang="en-US" dirty="0" smtClean="0"/>
              <a:t>:</a:t>
            </a:r>
          </a:p>
          <a:p>
            <a:pPr eaLnBrk="1" hangingPunct="1">
              <a:buFont typeface="Arial" charset="0"/>
              <a:buNone/>
            </a:pPr>
            <a:endParaRPr lang="en-CA" altLang="en-US" dirty="0" smtClean="0"/>
          </a:p>
          <a:p>
            <a:pPr marL="168244" indent="-168244">
              <a:buFont typeface="Arial" panose="020B0604020202020204" pitchFamily="34" charset="0"/>
              <a:buChar char="•"/>
            </a:pPr>
            <a:r>
              <a:rPr lang="en-CA" altLang="en-US" dirty="0" smtClean="0"/>
              <a:t>The lowest point on the total drag curve (as shown in figure 1) is known as L over D max or </a:t>
            </a:r>
            <a:r>
              <a:rPr lang="en-CA" altLang="en-US" dirty="0" err="1" smtClean="0"/>
              <a:t>Vmd</a:t>
            </a:r>
            <a:r>
              <a:rPr lang="en-CA" altLang="en-US" dirty="0" smtClean="0"/>
              <a:t>--minimum drag speed.   It is approximately equivalent to the clean holding speed for your current altitude and weight.  For example, for the Airbus, this would be the “green dot” speed, or </a:t>
            </a:r>
            <a:r>
              <a:rPr lang="en-CA" altLang="en-US" dirty="0" err="1" smtClean="0"/>
              <a:t>Vfto</a:t>
            </a:r>
            <a:r>
              <a:rPr lang="en-CA" altLang="en-US" dirty="0" smtClean="0"/>
              <a:t>.  </a:t>
            </a:r>
          </a:p>
          <a:p>
            <a:pPr marL="168244" indent="-168244">
              <a:buFont typeface="Arial" panose="020B0604020202020204" pitchFamily="34" charset="0"/>
              <a:buChar char="•"/>
            </a:pPr>
            <a:endParaRPr lang="en-CA" altLang="en-US" dirty="0" smtClean="0"/>
          </a:p>
          <a:p>
            <a:pPr marL="168244" indent="-168244">
              <a:buFont typeface="Arial" panose="020B0604020202020204" pitchFamily="34" charset="0"/>
              <a:buChar char="•"/>
            </a:pPr>
            <a:r>
              <a:rPr lang="en-CA" altLang="en-US" dirty="0" smtClean="0"/>
              <a:t>Speed faster</a:t>
            </a:r>
            <a:r>
              <a:rPr lang="en-CA" altLang="en-US" b="1" dirty="0" smtClean="0"/>
              <a:t> </a:t>
            </a:r>
            <a:r>
              <a:rPr lang="en-CA" altLang="en-US" dirty="0" smtClean="0"/>
              <a:t>than L over D max is considered normal flight, or the “front side of the power-drag</a:t>
            </a:r>
            <a:r>
              <a:rPr lang="en-CA" altLang="en-US" b="1" dirty="0" smtClean="0"/>
              <a:t> </a:t>
            </a:r>
            <a:r>
              <a:rPr lang="en-CA" altLang="en-US" dirty="0" smtClean="0"/>
              <a:t>curve.” In this regime, adding power causes the plane to go faster.  </a:t>
            </a:r>
          </a:p>
          <a:p>
            <a:pPr marL="168244" indent="-168244">
              <a:buFont typeface="Arial" panose="020B0604020202020204" pitchFamily="34" charset="0"/>
              <a:buChar char="•"/>
            </a:pPr>
            <a:endParaRPr lang="en-CA" altLang="en-US" dirty="0" smtClean="0"/>
          </a:p>
          <a:p>
            <a:pPr marL="168244" indent="-168244">
              <a:buFont typeface="Arial" panose="020B0604020202020204" pitchFamily="34" charset="0"/>
              <a:buChar char="•"/>
            </a:pPr>
            <a:r>
              <a:rPr lang="en-CA" altLang="en-US" dirty="0" smtClean="0"/>
              <a:t>The speed</a:t>
            </a:r>
            <a:r>
              <a:rPr lang="en-CA" altLang="en-US" b="1" dirty="0" smtClean="0"/>
              <a:t> </a:t>
            </a:r>
            <a:r>
              <a:rPr lang="en-CA" altLang="en-US" dirty="0" smtClean="0"/>
              <a:t>range slower than L over D max is known as slow flight, which is sometimes</a:t>
            </a:r>
            <a:r>
              <a:rPr lang="en-CA" altLang="en-US" b="1" dirty="0" smtClean="0"/>
              <a:t> </a:t>
            </a:r>
            <a:r>
              <a:rPr lang="en-CA" altLang="en-US" dirty="0" smtClean="0"/>
              <a:t>referred to as the “back side of the power-drag curve” or the “region of reverse command,” because in this region, it takes more power to go slower. </a:t>
            </a:r>
          </a:p>
          <a:p>
            <a:pPr marL="168244" indent="-168244">
              <a:buFont typeface="Arial" panose="020B0604020202020204" pitchFamily="34" charset="0"/>
              <a:buChar char="•"/>
            </a:pPr>
            <a:endParaRPr lang="en-CA" altLang="en-US" dirty="0" smtClean="0"/>
          </a:p>
          <a:p>
            <a:pPr marL="168244" indent="-168244">
              <a:buFont typeface="Arial" panose="020B0604020202020204" pitchFamily="34" charset="0"/>
              <a:buChar char="•"/>
            </a:pPr>
            <a:r>
              <a:rPr lang="en-CA" altLang="en-US" dirty="0" smtClean="0"/>
              <a:t>Normal flight (faster than L over D max) is inherently stable with respect to speed. </a:t>
            </a:r>
          </a:p>
          <a:p>
            <a:pPr marL="168244" indent="-168244">
              <a:buFont typeface="Arial" panose="020B0604020202020204" pitchFamily="34" charset="0"/>
              <a:buChar char="•"/>
            </a:pPr>
            <a:endParaRPr lang="en-CA" altLang="en-US" dirty="0" smtClean="0"/>
          </a:p>
          <a:p>
            <a:pPr marL="168244" indent="-168244">
              <a:buFont typeface="Arial" panose="020B0604020202020204" pitchFamily="34" charset="0"/>
              <a:buChar char="•"/>
            </a:pPr>
            <a:r>
              <a:rPr lang="en-CA" altLang="en-US" dirty="0" smtClean="0"/>
              <a:t>When operating in level flight at a constant airspeed with constant thrust setting, any airspeed disturbance (such as turbulence) will result in the airspeed eventually returning to the original airspeed when the pilot has not changed the total thrust.</a:t>
            </a:r>
          </a:p>
        </p:txBody>
      </p:sp>
      <p:sp>
        <p:nvSpPr>
          <p:cNvPr id="4" name="Slide Number Placeholder 3"/>
          <p:cNvSpPr>
            <a:spLocks noGrp="1"/>
          </p:cNvSpPr>
          <p:nvPr>
            <p:ph type="sldNum" sz="quarter" idx="10"/>
          </p:nvPr>
        </p:nvSpPr>
        <p:spPr/>
        <p:txBody>
          <a:bodyPr/>
          <a:lstStyle/>
          <a:p>
            <a:fld id="{B25364D8-E271-4CAD-B5A9-373296621FF4}" type="slidenum">
              <a:rPr lang="en-US" smtClean="0"/>
              <a:t>18</a:t>
            </a:fld>
            <a:endParaRPr lang="en-US"/>
          </a:p>
        </p:txBody>
      </p:sp>
    </p:spTree>
    <p:extLst>
      <p:ext uri="{BB962C8B-B14F-4D97-AF65-F5344CB8AC3E}">
        <p14:creationId xmlns:p14="http://schemas.microsoft.com/office/powerpoint/2010/main" val="153993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endParaRPr lang="en-US" altLang="en-US" b="1" dirty="0" smtClean="0"/>
          </a:p>
          <a:p>
            <a:pPr eaLnBrk="1" hangingPunct="1"/>
            <a:r>
              <a:rPr lang="en-US" altLang="en-US" dirty="0" smtClean="0"/>
              <a:t>For airplanes with real-time bank angle protection, the bank limiting function is only available when in LNAV.  The use of LNAV will ensure bank angle is limited to respect buffet and thrust margins (note the 15 degree bank) and the airspeed remains within the operating envelope.</a:t>
            </a:r>
          </a:p>
          <a:p>
            <a:pPr eaLnBrk="1" hangingPunct="1">
              <a:buFont typeface="Arial" charset="0"/>
              <a:buNone/>
            </a:pPr>
            <a:endParaRPr lang="en-US" altLang="en-US" b="1" dirty="0" smtClean="0"/>
          </a:p>
          <a:p>
            <a:pPr eaLnBrk="1" hangingPunct="1"/>
            <a:r>
              <a:rPr lang="en-US" altLang="en-US" dirty="0" smtClean="0"/>
              <a:t>However, the use of other automation modes, such as Heading Select or hand flying, may cause bank angles that result in buffeting.   On the right, when in a 30 degree turn, the airplane drag may exceed available thrust.  Note how the operating margin has been critically reduced and that the same airspeed is now in the amber band. </a:t>
            </a:r>
          </a:p>
          <a:p>
            <a:pPr eaLnBrk="1" hangingPunct="1"/>
            <a:r>
              <a:rPr lang="en-US" altLang="en-US" dirty="0" smtClean="0"/>
              <a:t>This is why it is important to be aware of your climb capability for bank angle and buffet boundary protection and when in Heading mode above FL 310, to always use half-bank mode (if available). </a:t>
            </a:r>
          </a:p>
          <a:p>
            <a:pPr eaLnBrk="1" hangingPunct="1">
              <a:buFont typeface="Arial" charset="0"/>
              <a:buNone/>
            </a:pPr>
            <a:endParaRPr lang="en-US" altLang="en-US" b="1" dirty="0" smtClean="0"/>
          </a:p>
          <a:p>
            <a:pPr eaLnBrk="1" hangingPunct="1"/>
            <a:r>
              <a:rPr lang="en-US" altLang="en-US" dirty="0" smtClean="0"/>
              <a:t>Pilot Tip:  In a turn, the airplane drag may exceed available thrust, and speed decreases, as on the right.  If the airplane decelerates to the minimum normal operating limit, it may be impossible to maintain altitude.  </a:t>
            </a:r>
          </a:p>
          <a:p>
            <a:pPr eaLnBrk="1" hangingPunct="1"/>
            <a:endParaRPr lang="en-US" altLang="en-US" dirty="0" smtClean="0"/>
          </a:p>
          <a:p>
            <a:pPr eaLnBrk="1" hangingPunct="1"/>
            <a:r>
              <a:rPr lang="en-US" altLang="en-US" dirty="0" smtClean="0"/>
              <a:t>Note,</a:t>
            </a:r>
            <a:r>
              <a:rPr lang="en-US" altLang="en-US" baseline="0" dirty="0" smtClean="0"/>
              <a:t> the angle of attack margin is shown between the high and low-speed speed tapes.  The speed tapes will always give AOA margin as the stick shaker is compensated for mach.</a:t>
            </a:r>
            <a:endParaRPr lang="en-US" altLang="en-US" dirty="0" smtClean="0"/>
          </a:p>
          <a:p>
            <a:pPr eaLnBrk="1" hangingPunct="1"/>
            <a:endParaRPr lang="en-US" altLang="en-US" dirty="0" smtClean="0"/>
          </a:p>
          <a:p>
            <a:pPr eaLnBrk="1" hangingPunct="1">
              <a:buFont typeface="Arial" charset="0"/>
              <a:buNone/>
            </a:pPr>
            <a:endParaRPr lang="en-US" altLang="en-US" dirty="0" smtClean="0"/>
          </a:p>
          <a:p>
            <a:pPr eaLnBrk="1" hangingPunct="1"/>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19</a:t>
            </a:fld>
            <a:endParaRPr lang="en-US"/>
          </a:p>
        </p:txBody>
      </p:sp>
    </p:spTree>
    <p:extLst>
      <p:ext uri="{BB962C8B-B14F-4D97-AF65-F5344CB8AC3E}">
        <p14:creationId xmlns:p14="http://schemas.microsoft.com/office/powerpoint/2010/main" val="14096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It must be remembered that pneumatic anti-ice robs the engine of bleed air. While bleed air is available at any time the engine is operating, it comes at a price.</a:t>
            </a:r>
          </a:p>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Power is required from the turbines to heat and compress the high pressure air that is bled from the engines. </a:t>
            </a:r>
          </a:p>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The penalty for air taken from the engine before going into the combustion chambers is a reduction in available thrust and an increase in specific fuel consumption. </a:t>
            </a:r>
          </a:p>
          <a:p>
            <a:pPr marL="93469" indent="-93469" algn="just" defTabSz="897301" fontAlgn="base">
              <a:spcBef>
                <a:spcPts val="589"/>
              </a:spcBef>
              <a:spcAft>
                <a:spcPct val="0"/>
              </a:spcAft>
              <a:buSzPct val="115000"/>
              <a:buFont typeface="Arial" charset="0"/>
              <a:buChar char="•"/>
              <a:defRPr/>
            </a:pPr>
            <a:endParaRPr lang="en-US" altLang="en-US" dirty="0">
              <a:solidFill>
                <a:srgbClr val="000000"/>
              </a:solidFill>
              <a:latin typeface="Arial Narrow" pitchFamily="34" charset="0"/>
            </a:endParaRPr>
          </a:p>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Appropriate and judicious use of anti-ice equipment at high altitude is very important. </a:t>
            </a:r>
          </a:p>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One must be aware of the fact that the use of anti-ice has a negative effect on the ability of an airplane to recover from a decaying airspeed situation.</a:t>
            </a:r>
          </a:p>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In some cases, it may not be possible to maintain cruise speed or cruise altitude at high altitude with anti-ice on. </a:t>
            </a:r>
          </a:p>
          <a:p>
            <a:pPr marL="93469" indent="-93469" algn="just" defTabSz="897301" fontAlgn="base">
              <a:spcBef>
                <a:spcPts val="589"/>
              </a:spcBef>
              <a:spcAft>
                <a:spcPct val="0"/>
              </a:spcAft>
              <a:buSzPct val="115000"/>
              <a:buFont typeface="Arial" charset="0"/>
              <a:buChar char="•"/>
              <a:defRPr/>
            </a:pPr>
            <a:r>
              <a:rPr lang="en-US" altLang="en-US" dirty="0">
                <a:solidFill>
                  <a:srgbClr val="000000"/>
                </a:solidFill>
                <a:latin typeface="Arial Narrow" pitchFamily="34" charset="0"/>
              </a:rPr>
              <a:t>Pilots should also be aware of the specific flight planning parameters for their particular flight. </a:t>
            </a:r>
            <a:endParaRPr lang="en-CA" altLang="en-US" dirty="0">
              <a:solidFill>
                <a:srgbClr val="000000"/>
              </a:solidFill>
              <a:latin typeface="Arial Narrow" pitchFamily="34" charset="0"/>
            </a:endParaRPr>
          </a:p>
          <a:p>
            <a:pPr marL="93469" indent="-93469" algn="just" defTabSz="897301" eaLnBrk="0" fontAlgn="base" hangingPunct="0">
              <a:spcBef>
                <a:spcPts val="589"/>
              </a:spcBef>
              <a:spcAft>
                <a:spcPct val="0"/>
              </a:spcAft>
              <a:buSzPct val="115000"/>
              <a:buFont typeface="Arial" charset="0"/>
              <a:buChar char="•"/>
              <a:defRPr/>
            </a:pPr>
            <a:endParaRPr lang="en-US" altLang="en-US" dirty="0">
              <a:solidFill>
                <a:srgbClr val="000000"/>
              </a:solidFill>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20</a:t>
            </a:fld>
            <a:endParaRPr lang="en-US"/>
          </a:p>
        </p:txBody>
      </p:sp>
    </p:spTree>
    <p:extLst>
      <p:ext uri="{BB962C8B-B14F-4D97-AF65-F5344CB8AC3E}">
        <p14:creationId xmlns:p14="http://schemas.microsoft.com/office/powerpoint/2010/main" val="194424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main topics that will be covered.</a:t>
            </a:r>
          </a:p>
          <a:p>
            <a:endParaRPr lang="en-US" baseline="0" dirty="0" smtClean="0"/>
          </a:p>
        </p:txBody>
      </p:sp>
      <p:sp>
        <p:nvSpPr>
          <p:cNvPr id="4" name="Slide Number Placeholder 3"/>
          <p:cNvSpPr>
            <a:spLocks noGrp="1"/>
          </p:cNvSpPr>
          <p:nvPr>
            <p:ph type="sldNum" sz="quarter" idx="10"/>
          </p:nvPr>
        </p:nvSpPr>
        <p:spPr/>
        <p:txBody>
          <a:bodyPr/>
          <a:lstStyle/>
          <a:p>
            <a:fld id="{B25364D8-E271-4CAD-B5A9-373296621FF4}" type="slidenum">
              <a:rPr lang="en-US" smtClean="0"/>
              <a:t>3</a:t>
            </a:fld>
            <a:endParaRPr lang="en-US"/>
          </a:p>
        </p:txBody>
      </p:sp>
    </p:spTree>
    <p:extLst>
      <p:ext uri="{BB962C8B-B14F-4D97-AF65-F5344CB8AC3E}">
        <p14:creationId xmlns:p14="http://schemas.microsoft.com/office/powerpoint/2010/main" val="3932817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21</a:t>
            </a:fld>
            <a:endParaRPr lang="en-US"/>
          </a:p>
        </p:txBody>
      </p:sp>
    </p:spTree>
    <p:extLst>
      <p:ext uri="{BB962C8B-B14F-4D97-AF65-F5344CB8AC3E}">
        <p14:creationId xmlns:p14="http://schemas.microsoft.com/office/powerpoint/2010/main" val="740603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One</a:t>
            </a:r>
            <a:r>
              <a:rPr lang="en-US" b="0" baseline="0" dirty="0" smtClean="0"/>
              <a:t> of the most important points in this academic course is a discussion of roll stability.   The reason for that is an understanding roll stability can be used a vital recognition cue that you may be in a stalled condition.</a:t>
            </a:r>
          </a:p>
          <a:p>
            <a:endParaRPr lang="en-US" b="0" baseline="0" dirty="0"/>
          </a:p>
          <a:p>
            <a:r>
              <a:rPr lang="en-US" b="0" baseline="0" dirty="0" smtClean="0"/>
              <a:t>Loss of roll stability was a factor in </a:t>
            </a:r>
            <a:r>
              <a:rPr lang="en-US" b="0" baseline="0" dirty="0" err="1" smtClean="0"/>
              <a:t>Colgan</a:t>
            </a:r>
            <a:r>
              <a:rPr lang="en-US" b="0" baseline="0" dirty="0" smtClean="0"/>
              <a:t> 3407, AF447, and Air Asia 8501.   While hypothetical, one wonders if, had the crews in those accidents understood roll stability, if it might have help them to take the proper control actions.</a:t>
            </a:r>
          </a:p>
          <a:p>
            <a:endParaRPr lang="en-US" b="0" baseline="0" dirty="0" smtClean="0"/>
          </a:p>
          <a:p>
            <a:r>
              <a:rPr lang="en-US" b="0" baseline="0" dirty="0" smtClean="0"/>
              <a:t>On the left, we have an aircraft flying straight and level, and we are looking at it from behind.  That is, it is flying into the page.</a:t>
            </a:r>
          </a:p>
          <a:p>
            <a:endParaRPr lang="en-US" b="0" baseline="0" dirty="0" smtClean="0"/>
          </a:p>
          <a:p>
            <a:r>
              <a:rPr lang="en-US" b="0" baseline="0" dirty="0" smtClean="0"/>
              <a:t>On the right, we have a simple lift curve, that is, lift coefficient versus angle of attack.</a:t>
            </a:r>
          </a:p>
          <a:p>
            <a:endParaRPr lang="en-US" b="0" baseline="0" dirty="0" smtClean="0"/>
          </a:p>
          <a:p>
            <a:r>
              <a:rPr lang="en-US" b="0" baseline="0" dirty="0" smtClean="0"/>
              <a:t>Let’s say we are flying along here at the angle of attack and lift coefficient shown by the green circle on the lift-curve on the right.   Both wings are at the same angle of attack, so both wings are developing the same lift as shown by the green arrows on the left and right wings of the airplane.</a:t>
            </a:r>
          </a:p>
        </p:txBody>
      </p:sp>
      <p:sp>
        <p:nvSpPr>
          <p:cNvPr id="4" name="Slide Number Placeholder 3"/>
          <p:cNvSpPr>
            <a:spLocks noGrp="1"/>
          </p:cNvSpPr>
          <p:nvPr>
            <p:ph type="sldNum" sz="quarter" idx="10"/>
          </p:nvPr>
        </p:nvSpPr>
        <p:spPr/>
        <p:txBody>
          <a:bodyPr/>
          <a:lstStyle/>
          <a:p>
            <a:fld id="{B25364D8-E271-4CAD-B5A9-373296621FF4}" type="slidenum">
              <a:rPr lang="en-US" smtClean="0"/>
              <a:t>22</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 let’s say we get an atmospheric</a:t>
            </a:r>
            <a:r>
              <a:rPr lang="en-US" b="0" baseline="0" dirty="0" smtClean="0"/>
              <a:t> disturbance that causes the right wing to drop, the motion of which is shown by this little blue arrow by the right wing.</a:t>
            </a:r>
          </a:p>
          <a:p>
            <a:endParaRPr lang="en-US" b="0" baseline="0" dirty="0" smtClean="0"/>
          </a:p>
          <a:p>
            <a:r>
              <a:rPr lang="en-US" b="0" baseline="0" dirty="0" smtClean="0"/>
              <a:t>As a result of this </a:t>
            </a:r>
            <a:r>
              <a:rPr lang="en-US" b="0" baseline="0" dirty="0" err="1" smtClean="0"/>
              <a:t>uncommanded</a:t>
            </a:r>
            <a:r>
              <a:rPr lang="en-US" b="0" baseline="0" dirty="0" smtClean="0"/>
              <a:t> right roll, what new angle-of-attack do the right and left wings experience?</a:t>
            </a:r>
          </a:p>
          <a:p>
            <a:endParaRPr lang="en-US" b="0" baseline="0" dirty="0" smtClean="0"/>
          </a:p>
          <a:p>
            <a:r>
              <a:rPr lang="en-US" b="0" baseline="0" dirty="0" smtClean="0"/>
              <a:t>Well, since the right wing is going down, the air relative to it is going up.   So, the right wing is seeing more angle-of-attack in this roll than it was seeing before when it was flying straight and level.</a:t>
            </a:r>
          </a:p>
          <a:p>
            <a:endParaRPr lang="en-US" b="0" baseline="0" dirty="0" smtClean="0"/>
          </a:p>
          <a:p>
            <a:r>
              <a:rPr lang="en-US" b="0" baseline="0" dirty="0" smtClean="0"/>
              <a:t>By the same token, air is moving downwards relative to the left wing as it rises due to the </a:t>
            </a:r>
            <a:r>
              <a:rPr lang="en-US" b="0" baseline="0" dirty="0" err="1" smtClean="0"/>
              <a:t>uncommanded</a:t>
            </a:r>
            <a:r>
              <a:rPr lang="en-US" b="0" baseline="0" dirty="0" smtClean="0"/>
              <a:t> roll.  So, the left wing is seeing less angle-of-attack than it saw prior to the roll rate.</a:t>
            </a:r>
            <a:endParaRPr lang="en-US" b="0" dirty="0"/>
          </a:p>
        </p:txBody>
      </p:sp>
      <p:sp>
        <p:nvSpPr>
          <p:cNvPr id="4" name="Slide Number Placeholder 3"/>
          <p:cNvSpPr>
            <a:spLocks noGrp="1"/>
          </p:cNvSpPr>
          <p:nvPr>
            <p:ph type="sldNum" sz="quarter" idx="10"/>
          </p:nvPr>
        </p:nvSpPr>
        <p:spPr/>
        <p:txBody>
          <a:bodyPr/>
          <a:lstStyle/>
          <a:p>
            <a:fld id="{B25364D8-E271-4CAD-B5A9-373296621FF4}" type="slidenum">
              <a:rPr lang="en-US" smtClean="0"/>
              <a:t>23</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a:t>
            </a:r>
            <a:r>
              <a:rPr lang="en-US" b="0" baseline="0" dirty="0" smtClean="0"/>
              <a:t> we put these new wing angles-of-attack on the lift curve slope, we see that the right wing develops more lift (red triangle and red arrow on right wing) as a result of this roll disturbance, and the left wing develops less lift (blue square and blue arrow on left wing) as a results of this roll disturbance.</a:t>
            </a:r>
          </a:p>
          <a:p>
            <a:endParaRPr lang="en-US" b="0" baseline="0" dirty="0" smtClean="0"/>
          </a:p>
          <a:p>
            <a:r>
              <a:rPr lang="en-US" b="0" baseline="0" dirty="0" smtClean="0"/>
              <a:t>Now, we ask ourselves if this is a stable or unstable situation.   We are disturbed from our straight and level trim.   As a result of that disturbance, due the forces and moments that arise have a tendency to return us to trim, or do they have a tendency to move us further away from trim?</a:t>
            </a:r>
          </a:p>
          <a:p>
            <a:endParaRPr lang="en-US" b="0" baseline="0" dirty="0" smtClean="0"/>
          </a:p>
          <a:p>
            <a:r>
              <a:rPr lang="en-US" b="0" baseline="0" dirty="0" smtClean="0"/>
              <a:t>The answer is that there is a tendency to return back to trim, as the change in lift on the left and right wings is such that the airplane is resisting this roll disturbance.   More lift is on the right wing, and that slows down the </a:t>
            </a:r>
            <a:r>
              <a:rPr lang="en-US" b="0" baseline="0" dirty="0" err="1" smtClean="0"/>
              <a:t>uncommanded</a:t>
            </a:r>
            <a:r>
              <a:rPr lang="en-US" b="0" baseline="0" dirty="0" smtClean="0"/>
              <a:t> roll rate.</a:t>
            </a:r>
          </a:p>
          <a:p>
            <a:endParaRPr lang="en-US" b="0" baseline="0" dirty="0" smtClean="0"/>
          </a:p>
          <a:p>
            <a:r>
              <a:rPr lang="en-US" b="0" baseline="0" dirty="0" smtClean="0"/>
              <a:t>This is a good thing.   The airplane is stable in roll here.   It makes an airplane easier to fly with such stability, as it allows a pilot to divert his/her attention to other tasks without constantly focusing on keeping the roll attitude at a particular orientation.</a:t>
            </a:r>
            <a:endParaRPr lang="en-US" b="0" dirty="0"/>
          </a:p>
        </p:txBody>
      </p:sp>
      <p:sp>
        <p:nvSpPr>
          <p:cNvPr id="4" name="Slide Number Placeholder 3"/>
          <p:cNvSpPr>
            <a:spLocks noGrp="1"/>
          </p:cNvSpPr>
          <p:nvPr>
            <p:ph type="sldNum" sz="quarter" idx="10"/>
          </p:nvPr>
        </p:nvSpPr>
        <p:spPr/>
        <p:txBody>
          <a:bodyPr/>
          <a:lstStyle/>
          <a:p>
            <a:fld id="{B25364D8-E271-4CAD-B5A9-373296621FF4}" type="slidenum">
              <a:rPr lang="en-US" smtClean="0"/>
              <a:t>24</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Ok, now let’s say for the sake of argument</a:t>
            </a:r>
            <a:r>
              <a:rPr lang="en-US" b="0" baseline="0" dirty="0" smtClean="0"/>
              <a:t> that we are stalled but developing the same lift coefficient as before.   While it would be hard to keep the airplane in this condition, as the flow would be unsteady, etc., work with me here, as this is a simplified discussion of the aerodynamics in an idealized situation.</a:t>
            </a:r>
          </a:p>
          <a:p>
            <a:endParaRPr lang="en-US" b="0" baseline="0" dirty="0" smtClean="0"/>
          </a:p>
          <a:p>
            <a:r>
              <a:rPr lang="en-US" b="0" baseline="0" dirty="0" smtClean="0"/>
              <a:t>Ok, both wings develop the same lift as before in this condition…even though we are stalled.</a:t>
            </a:r>
          </a:p>
          <a:p>
            <a:endParaRPr lang="en-US" b="0" dirty="0"/>
          </a:p>
        </p:txBody>
      </p:sp>
      <p:sp>
        <p:nvSpPr>
          <p:cNvPr id="4" name="Slide Number Placeholder 3"/>
          <p:cNvSpPr>
            <a:spLocks noGrp="1"/>
          </p:cNvSpPr>
          <p:nvPr>
            <p:ph type="sldNum" sz="quarter" idx="10"/>
          </p:nvPr>
        </p:nvSpPr>
        <p:spPr/>
        <p:txBody>
          <a:bodyPr/>
          <a:lstStyle/>
          <a:p>
            <a:fld id="{B25364D8-E271-4CAD-B5A9-373296621FF4}" type="slidenum">
              <a:rPr lang="en-US" smtClean="0"/>
              <a:t>25</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 you probably see where we are going with this.</a:t>
            </a:r>
          </a:p>
          <a:p>
            <a:endParaRPr lang="en-US" b="0" dirty="0" smtClean="0"/>
          </a:p>
          <a:p>
            <a:r>
              <a:rPr lang="en-US" b="0" dirty="0" smtClean="0"/>
              <a:t>Let’s add the same roll disturbance as before, so the right wing drops</a:t>
            </a:r>
            <a:r>
              <a:rPr lang="en-US" b="0" baseline="0" dirty="0" smtClean="0"/>
              <a:t> as a result.</a:t>
            </a:r>
          </a:p>
          <a:p>
            <a:endParaRPr lang="en-US" b="0" baseline="0" dirty="0" smtClean="0"/>
          </a:p>
          <a:p>
            <a:r>
              <a:rPr lang="en-US" b="0" baseline="0" dirty="0" smtClean="0"/>
              <a:t>Again, from this disturbance, the right wing sees more </a:t>
            </a:r>
            <a:r>
              <a:rPr lang="en-US" b="0" baseline="0" dirty="0" err="1" smtClean="0"/>
              <a:t>AoA</a:t>
            </a:r>
            <a:r>
              <a:rPr lang="en-US" b="0" baseline="0" dirty="0" smtClean="0"/>
              <a:t> and the left wing sees less </a:t>
            </a:r>
            <a:r>
              <a:rPr lang="en-US" b="0" baseline="0" dirty="0" err="1" smtClean="0"/>
              <a:t>AoA</a:t>
            </a:r>
            <a:r>
              <a:rPr lang="en-US" b="0" baseline="0" dirty="0" smtClean="0"/>
              <a:t> than in the straight and level condition.</a:t>
            </a:r>
          </a:p>
          <a:p>
            <a:endParaRPr lang="en-US" b="0" baseline="0" dirty="0" smtClean="0"/>
          </a:p>
          <a:p>
            <a:r>
              <a:rPr lang="en-US" b="0" baseline="0" dirty="0" smtClean="0"/>
              <a:t>But look what happens to the lift now on the left and right wing.   The right wing becomes more stalled and sees less lift now, while the left wing is becoming less stalled, so it experiences more lift.</a:t>
            </a:r>
          </a:p>
          <a:p>
            <a:endParaRPr lang="en-US" b="0" baseline="0" dirty="0" smtClean="0"/>
          </a:p>
          <a:p>
            <a:r>
              <a:rPr lang="en-US" b="0" baseline="0" dirty="0" smtClean="0"/>
              <a:t>Now from a stability perspective, you can see that the lift on the left and right wing is causing the aircraft to roll even further away from trim.</a:t>
            </a:r>
          </a:p>
          <a:p>
            <a:endParaRPr lang="en-US" b="0" baseline="0" dirty="0" smtClean="0"/>
          </a:p>
          <a:p>
            <a:r>
              <a:rPr lang="en-US" b="0" dirty="0" smtClean="0"/>
              <a:t>This is classic roll instability,</a:t>
            </a:r>
            <a:r>
              <a:rPr lang="en-US" b="0" baseline="0" dirty="0" smtClean="0"/>
              <a:t> and it is the reason we are doing full stall recoveries instead of just approach-to-stall recoveries.   Some ask “why do both, since the stall recovery procedure is identical in either case?”   The answer is that the airplane does not tempt you stray from the proper recovery procedure in the “roll stable” case of an approach-to-stall recovery.   However, the airplane may tempt you to try and control the roll axis in the “roll unstable” case of a full stall recovery.   Since it is human nature to try and control something that is running away from here, and here the roll axis might be running away from you in the unstable case, pilots can be tempted to control the roll axis instead of the potentially counter-intuitive action of reducing angle-of-attack.   Reducing the angle of attack to </a:t>
            </a:r>
            <a:r>
              <a:rPr lang="en-US" b="0" baseline="0" dirty="0" err="1" smtClean="0"/>
              <a:t>unstall</a:t>
            </a:r>
            <a:r>
              <a:rPr lang="en-US" b="0" baseline="0" dirty="0" smtClean="0"/>
              <a:t> the airplane will bring the roll stability back and make aircraft stability and control easier.</a:t>
            </a:r>
            <a:endParaRPr lang="en-US" b="0" dirty="0"/>
          </a:p>
        </p:txBody>
      </p:sp>
      <p:sp>
        <p:nvSpPr>
          <p:cNvPr id="4" name="Slide Number Placeholder 3"/>
          <p:cNvSpPr>
            <a:spLocks noGrp="1"/>
          </p:cNvSpPr>
          <p:nvPr>
            <p:ph type="sldNum" sz="quarter" idx="10"/>
          </p:nvPr>
        </p:nvSpPr>
        <p:spPr/>
        <p:txBody>
          <a:bodyPr/>
          <a:lstStyle/>
          <a:p>
            <a:fld id="{B25364D8-E271-4CAD-B5A9-373296621FF4}" type="slidenum">
              <a:rPr lang="en-US" smtClean="0"/>
              <a:t>26</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take it further.</a:t>
            </a:r>
            <a:r>
              <a:rPr lang="en-US" b="0" baseline="0" dirty="0" smtClean="0"/>
              <a:t>   Let’s say a pilot is tempted to control the roll axis when stalled.</a:t>
            </a:r>
          </a:p>
          <a:p>
            <a:endParaRPr lang="en-US" b="0" baseline="0" dirty="0" smtClean="0"/>
          </a:p>
          <a:p>
            <a:r>
              <a:rPr lang="en-US" b="0" baseline="0" dirty="0" smtClean="0"/>
              <a:t>The right wing drops.   Now, you as a good pilot tries to stop the right wing from dropping by putting in left wheel to raise the wing.</a:t>
            </a:r>
          </a:p>
          <a:p>
            <a:endParaRPr lang="en-US" b="0" baseline="0" dirty="0" smtClean="0"/>
          </a:p>
          <a:p>
            <a:r>
              <a:rPr lang="en-US" b="0" baseline="0" dirty="0" smtClean="0"/>
              <a:t>What happens now aerodynamically?   The right aileron drops and the left aileron rises.</a:t>
            </a:r>
          </a:p>
          <a:p>
            <a:endParaRPr lang="en-US" b="0" baseline="0" dirty="0" smtClean="0"/>
          </a:p>
          <a:p>
            <a:r>
              <a:rPr lang="en-US" b="0" baseline="0" dirty="0" smtClean="0"/>
              <a:t>Now, geometrically, the right wing is now at an even higher angle-of-attack with the left wheel input, and the left wing is at a lower angle of attack.</a:t>
            </a:r>
          </a:p>
          <a:p>
            <a:endParaRPr lang="en-US" b="0" baseline="0" dirty="0" smtClean="0"/>
          </a:p>
          <a:p>
            <a:r>
              <a:rPr lang="en-US" b="0" baseline="0" dirty="0" smtClean="0"/>
              <a:t>From the lift curve, you can see this just makes the situation worse, and the right wing drops even further.   This is roll reversal (the non-</a:t>
            </a:r>
            <a:r>
              <a:rPr lang="en-US" b="0" baseline="0" dirty="0" err="1" smtClean="0"/>
              <a:t>aeroelastic</a:t>
            </a:r>
            <a:r>
              <a:rPr lang="en-US" b="0" baseline="0" dirty="0" smtClean="0"/>
              <a:t> kind).</a:t>
            </a:r>
          </a:p>
          <a:p>
            <a:endParaRPr lang="en-US" b="0" baseline="0" dirty="0" smtClean="0"/>
          </a:p>
          <a:p>
            <a:r>
              <a:rPr lang="en-US" b="0" baseline="0" dirty="0" smtClean="0"/>
              <a:t>For those that think this is only an academic point, they should watch the final seconds of the </a:t>
            </a:r>
            <a:r>
              <a:rPr lang="en-US" b="0" baseline="0" dirty="0" err="1" smtClean="0"/>
              <a:t>Colgan</a:t>
            </a:r>
            <a:r>
              <a:rPr lang="en-US" b="0" baseline="0" dirty="0" smtClean="0"/>
              <a:t> video.  Watch what happens with the roll attitude at the same time that you watch the pilot wheel inputs.  You will see large roll attitudes to the right at the same time that the wheel is full left, and vice versa.   Classic roll instability.</a:t>
            </a:r>
          </a:p>
          <a:p>
            <a:endParaRPr lang="en-US" b="0" baseline="0" dirty="0" smtClean="0"/>
          </a:p>
          <a:p>
            <a:r>
              <a:rPr lang="en-US" b="0" baseline="0" dirty="0" smtClean="0"/>
              <a:t>Or, watch the AF447 reconstruction.  While a big airplane like an A330 will not have the dramatic roll response like a Q400, you will see instance of full left or right </a:t>
            </a:r>
            <a:r>
              <a:rPr lang="en-US" b="0" baseline="0" dirty="0" err="1" smtClean="0"/>
              <a:t>sidestick</a:t>
            </a:r>
            <a:r>
              <a:rPr lang="en-US" b="0" baseline="0" dirty="0" smtClean="0"/>
              <a:t> input when the airplane is lumbering in the other roll direction during the period it is stalled.   Also, emphasis on maintaining wings level and the difficulty of doing so is self-evident in the CVR.  Knowledge of roll instability may have been an important stall recognition cue.</a:t>
            </a:r>
          </a:p>
          <a:p>
            <a:endParaRPr lang="en-US" b="0" baseline="0" dirty="0" smtClean="0"/>
          </a:p>
          <a:p>
            <a:r>
              <a:rPr lang="en-US" b="0" baseline="0" dirty="0" smtClean="0"/>
              <a:t>The same can be said for the Air Asia accident.   An inability, or inordinate difficulty, to control the roll axis occurred after the airplane was stalled.</a:t>
            </a:r>
          </a:p>
          <a:p>
            <a:endParaRPr lang="en-US" b="0" baseline="0" dirty="0" smtClean="0"/>
          </a:p>
          <a:p>
            <a:r>
              <a:rPr lang="en-US" b="0" baseline="0" dirty="0" smtClean="0"/>
              <a:t>This point might be over-dramatized, as we see instances in the simulator stall training periods where pilots are tempted to control the roll axis first in a roll off…and everything usually turns out fine.   If you are a little past the stall point, the airplane still has roll control, as it must in order to be certified.   Yet, we repeat the stall maneuver if we see pilots do that.  Even though it worked out for them in the simulator, the point here is to teach good form that works in all cases so as to stay out of trouble in potentially critical situations.   The bottom line is that knowledge is power </a:t>
            </a:r>
            <a:r>
              <a:rPr lang="en-US" b="0" baseline="0" smtClean="0"/>
              <a:t>on this point.</a:t>
            </a:r>
            <a:endParaRPr lang="en-US" b="0" baseline="0" dirty="0" smtClean="0"/>
          </a:p>
        </p:txBody>
      </p:sp>
      <p:sp>
        <p:nvSpPr>
          <p:cNvPr id="4" name="Slide Number Placeholder 3"/>
          <p:cNvSpPr>
            <a:spLocks noGrp="1"/>
          </p:cNvSpPr>
          <p:nvPr>
            <p:ph type="sldNum" sz="quarter" idx="10"/>
          </p:nvPr>
        </p:nvSpPr>
        <p:spPr/>
        <p:txBody>
          <a:bodyPr/>
          <a:lstStyle/>
          <a:p>
            <a:fld id="{B25364D8-E271-4CAD-B5A9-373296621FF4}" type="slidenum">
              <a:rPr lang="en-US" smtClean="0"/>
              <a:t>27</a:t>
            </a:fld>
            <a:endParaRPr lang="en-US"/>
          </a:p>
        </p:txBody>
      </p:sp>
    </p:spTree>
    <p:extLst>
      <p:ext uri="{BB962C8B-B14F-4D97-AF65-F5344CB8AC3E}">
        <p14:creationId xmlns:p14="http://schemas.microsoft.com/office/powerpoint/2010/main" val="3325279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29</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 of the Commercial Aviation Safety Team (e.g., Southwest, United, </a:t>
            </a:r>
            <a:r>
              <a:rPr lang="en-US" dirty="0" err="1" smtClean="0"/>
              <a:t>etc</a:t>
            </a:r>
            <a:r>
              <a:rPr lang="en-US" dirty="0" smtClean="0"/>
              <a:t>) can access ASIAS to determine the frequency of stall warnings and compare that industry-wide</a:t>
            </a:r>
            <a:r>
              <a:rPr lang="en-US" baseline="0" dirty="0" smtClean="0"/>
              <a:t> rate against their own as a quality metric if they wish.</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30</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If you’ve taken our course, you know that in the U.S. we have ha</a:t>
            </a:r>
            <a:r>
              <a:rPr lang="en-US" altLang="en-US" baseline="0" dirty="0" smtClean="0">
                <a:latin typeface="Arial" panose="020B0604020202020204" pitchFamily="34" charset="0"/>
              </a:rPr>
              <a:t>d at least 8 stalls in the last 7 years.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just the ones I find out about….I suspect there are more.   It’s easy to measure stall warnings from FOQA data.   It is harder to measure full stalls.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anecdotal…the ones I know about.</a:t>
            </a:r>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A0F9BA6-4FBB-4113-9F84-670210559292}" type="slidenum">
              <a:rPr lang="en-US" altLang="en-US" smtClean="0"/>
              <a:pPr defTabSz="914400">
                <a:spcBef>
                  <a:spcPct val="0"/>
                </a:spcBef>
              </a:pPr>
              <a:t>31</a:t>
            </a:fld>
            <a:endParaRPr lang="en-US" altLang="en-US" smtClean="0"/>
          </a:p>
        </p:txBody>
      </p:sp>
    </p:spTree>
    <p:extLst>
      <p:ext uri="{BB962C8B-B14F-4D97-AF65-F5344CB8AC3E}">
        <p14:creationId xmlns:p14="http://schemas.microsoft.com/office/powerpoint/2010/main" val="352323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364D8-E271-4CAD-B5A9-373296621FF4}" type="slidenum">
              <a:rPr lang="en-US" smtClean="0"/>
              <a:t>4</a:t>
            </a:fld>
            <a:endParaRPr lang="en-US"/>
          </a:p>
        </p:txBody>
      </p:sp>
    </p:spTree>
    <p:extLst>
      <p:ext uri="{BB962C8B-B14F-4D97-AF65-F5344CB8AC3E}">
        <p14:creationId xmlns:p14="http://schemas.microsoft.com/office/powerpoint/2010/main" val="3399635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If you’ve taken our course, you know that in the U.S. we have ha</a:t>
            </a:r>
            <a:r>
              <a:rPr lang="en-US" altLang="en-US" baseline="0" dirty="0" smtClean="0">
                <a:latin typeface="Arial" panose="020B0604020202020204" pitchFamily="34" charset="0"/>
              </a:rPr>
              <a:t>d at least 8 stalls in the last 7 years.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just the ones I find out about….I suspect there are more.   It’s easy to measure stall warnings from FOQA data.   It is harder to measure full stalls.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anecdotal…the ones I know about.</a:t>
            </a:r>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A0F9BA6-4FBB-4113-9F84-670210559292}" type="slidenum">
              <a:rPr lang="en-US" altLang="en-US" smtClean="0"/>
              <a:pPr defTabSz="914400">
                <a:spcBef>
                  <a:spcPct val="0"/>
                </a:spcBef>
              </a:pPr>
              <a:t>32</a:t>
            </a:fld>
            <a:endParaRPr lang="en-US" altLang="en-US" smtClean="0"/>
          </a:p>
        </p:txBody>
      </p:sp>
    </p:spTree>
    <p:extLst>
      <p:ext uri="{BB962C8B-B14F-4D97-AF65-F5344CB8AC3E}">
        <p14:creationId xmlns:p14="http://schemas.microsoft.com/office/powerpoint/2010/main" val="4259472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If you’ve taken our course, you know that in the U.S. we have ha</a:t>
            </a:r>
            <a:r>
              <a:rPr lang="en-US" altLang="en-US" baseline="0" dirty="0" smtClean="0">
                <a:latin typeface="Arial" panose="020B0604020202020204" pitchFamily="34" charset="0"/>
              </a:rPr>
              <a:t>d at least 8 stalls in the last 7 years.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just the ones I find out about….I suspect there are more.   It’s easy to measure stall warnings from FOQA data.   It is harder to measure full stalls.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anecdotal…the ones I know about.</a:t>
            </a:r>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A0F9BA6-4FBB-4113-9F84-670210559292}" type="slidenum">
              <a:rPr lang="en-US" altLang="en-US" smtClean="0"/>
              <a:pPr defTabSz="914400">
                <a:spcBef>
                  <a:spcPct val="0"/>
                </a:spcBef>
              </a:pPr>
              <a:t>33</a:t>
            </a:fld>
            <a:endParaRPr lang="en-US" altLang="en-US" smtClean="0"/>
          </a:p>
        </p:txBody>
      </p:sp>
    </p:spTree>
    <p:extLst>
      <p:ext uri="{BB962C8B-B14F-4D97-AF65-F5344CB8AC3E}">
        <p14:creationId xmlns:p14="http://schemas.microsoft.com/office/powerpoint/2010/main" val="1423201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If you’ve taken our course, you know that in the U.S. we have ha</a:t>
            </a:r>
            <a:r>
              <a:rPr lang="en-US" altLang="en-US" baseline="0" dirty="0" smtClean="0">
                <a:latin typeface="Arial" panose="020B0604020202020204" pitchFamily="34" charset="0"/>
              </a:rPr>
              <a:t>d at least 8 stalls in the last 7 years.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just the ones I find out about….I suspect there are more.   It’s easy to measure stall warnings from FOQA data.   It is harder to measure full stalls.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anecdotal…the ones I know about.</a:t>
            </a:r>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A0F9BA6-4FBB-4113-9F84-670210559292}" type="slidenum">
              <a:rPr lang="en-US" altLang="en-US" smtClean="0"/>
              <a:pPr defTabSz="914400">
                <a:spcBef>
                  <a:spcPct val="0"/>
                </a:spcBef>
              </a:pPr>
              <a:t>34</a:t>
            </a:fld>
            <a:endParaRPr lang="en-US" altLang="en-US" smtClean="0"/>
          </a:p>
        </p:txBody>
      </p:sp>
    </p:spTree>
    <p:extLst>
      <p:ext uri="{BB962C8B-B14F-4D97-AF65-F5344CB8AC3E}">
        <p14:creationId xmlns:p14="http://schemas.microsoft.com/office/powerpoint/2010/main" val="3791689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If you’ve taken our course, you know that in the U.S. we have ha</a:t>
            </a:r>
            <a:r>
              <a:rPr lang="en-US" altLang="en-US" baseline="0" dirty="0" smtClean="0">
                <a:latin typeface="Arial" panose="020B0604020202020204" pitchFamily="34" charset="0"/>
              </a:rPr>
              <a:t>d at least 8 stalls in the last 7 years.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just the ones I find out about….I suspect there are more.   It’s easy to measure stall warnings from FOQA data.   It is harder to measure full stalls.</a:t>
            </a:r>
          </a:p>
          <a:p>
            <a:endParaRPr lang="en-US" altLang="en-US" baseline="0" dirty="0" smtClean="0">
              <a:latin typeface="Arial" panose="020B0604020202020204" pitchFamily="34" charset="0"/>
            </a:endParaRPr>
          </a:p>
          <a:p>
            <a:r>
              <a:rPr lang="en-US" altLang="en-US" baseline="0" dirty="0" smtClean="0">
                <a:latin typeface="Arial" panose="020B0604020202020204" pitchFamily="34" charset="0"/>
              </a:rPr>
              <a:t>These are anecdotal…the ones I know about.</a:t>
            </a:r>
            <a:endParaRPr lang="en-US" altLang="en-US" dirty="0"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7A0F9BA6-4FBB-4113-9F84-670210559292}" type="slidenum">
              <a:rPr lang="en-US" altLang="en-US" smtClean="0"/>
              <a:pPr defTabSz="914400">
                <a:spcBef>
                  <a:spcPct val="0"/>
                </a:spcBef>
              </a:pPr>
              <a:t>35</a:t>
            </a:fld>
            <a:endParaRPr lang="en-US" altLang="en-US" smtClean="0"/>
          </a:p>
        </p:txBody>
      </p:sp>
    </p:spTree>
    <p:extLst>
      <p:ext uri="{BB962C8B-B14F-4D97-AF65-F5344CB8AC3E}">
        <p14:creationId xmlns:p14="http://schemas.microsoft.com/office/powerpoint/2010/main" val="1005657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lot is the same between the U.S. and Europe for UPRT, but some key differences remain</a:t>
            </a:r>
          </a:p>
          <a:p>
            <a:endParaRPr lang="en-US" altLang="en-US" smtClean="0">
              <a:latin typeface="Arial" panose="020B0604020202020204" pitchFamily="34" charset="0"/>
            </a:endParaRPr>
          </a:p>
          <a:p>
            <a:r>
              <a:rPr lang="en-US" altLang="en-US" smtClean="0">
                <a:latin typeface="Arial" panose="020B0604020202020204" pitchFamily="34" charset="0"/>
              </a:rPr>
              <a:t>Biggest hurdle we face is convincing experienced professionals that they may not know everything</a:t>
            </a:r>
          </a:p>
          <a:p>
            <a:endParaRPr lang="en-US" altLang="en-US" smtClean="0">
              <a:latin typeface="Arial" panose="020B0604020202020204" pitchFamily="34" charset="0"/>
            </a:endParaRPr>
          </a:p>
          <a:p>
            <a:r>
              <a:rPr lang="en-US" altLang="en-US" smtClean="0">
                <a:latin typeface="Arial" panose="020B0604020202020204" pitchFamily="34" charset="0"/>
              </a:rPr>
              <a:t>Scenarios are worth their weight in gold, but finding new ones is as intensive as finding a new bitcoin</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CED1A6-84CF-4CA6-81CC-E86710E41FB2}" type="slidenum">
              <a:rPr lang="en-US" altLang="en-US" smtClean="0"/>
              <a:pPr>
                <a:spcBef>
                  <a:spcPct val="0"/>
                </a:spcBef>
              </a:pPr>
              <a:t>36</a:t>
            </a:fld>
            <a:endParaRPr lang="en-US" altLang="en-US" smtClean="0"/>
          </a:p>
        </p:txBody>
      </p:sp>
    </p:spTree>
    <p:extLst>
      <p:ext uri="{BB962C8B-B14F-4D97-AF65-F5344CB8AC3E}">
        <p14:creationId xmlns:p14="http://schemas.microsoft.com/office/powerpoint/2010/main" val="2068095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lot is the same between the U.S. and Europe for UPRT, but some key differences remain</a:t>
            </a:r>
          </a:p>
          <a:p>
            <a:endParaRPr lang="en-US" altLang="en-US" smtClean="0">
              <a:latin typeface="Arial" panose="020B0604020202020204" pitchFamily="34" charset="0"/>
            </a:endParaRPr>
          </a:p>
          <a:p>
            <a:r>
              <a:rPr lang="en-US" altLang="en-US" smtClean="0">
                <a:latin typeface="Arial" panose="020B0604020202020204" pitchFamily="34" charset="0"/>
              </a:rPr>
              <a:t>Biggest hurdle we face is convincing experienced professionals that they may not know everything</a:t>
            </a:r>
          </a:p>
          <a:p>
            <a:endParaRPr lang="en-US" altLang="en-US" smtClean="0">
              <a:latin typeface="Arial" panose="020B0604020202020204" pitchFamily="34" charset="0"/>
            </a:endParaRPr>
          </a:p>
          <a:p>
            <a:r>
              <a:rPr lang="en-US" altLang="en-US" smtClean="0">
                <a:latin typeface="Arial" panose="020B0604020202020204" pitchFamily="34" charset="0"/>
              </a:rPr>
              <a:t>Scenarios are worth their weight in gold, but finding new ones is as intensive as finding a new bitcoin</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8FE032-BD12-48F6-9B0B-80FC191DA6FE}"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350910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38</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Stalls depend on </a:t>
            </a:r>
            <a:r>
              <a:rPr lang="en-US" baseline="0" dirty="0" err="1" smtClean="0"/>
              <a:t>AoA</a:t>
            </a:r>
            <a:r>
              <a:rPr lang="en-US" baseline="0" dirty="0" smtClean="0"/>
              <a:t>, Mach, </a:t>
            </a:r>
            <a:r>
              <a:rPr lang="en-US" baseline="0" dirty="0" err="1" smtClean="0"/>
              <a:t>config</a:t>
            </a:r>
            <a:r>
              <a:rPr lang="en-US" baseline="0" dirty="0" smtClean="0"/>
              <a:t>/</a:t>
            </a:r>
            <a:r>
              <a:rPr lang="en-US" baseline="0" dirty="0" err="1" smtClean="0"/>
              <a:t>contam</a:t>
            </a:r>
            <a:r>
              <a:rPr lang="en-US" baseline="0" dirty="0" smtClean="0"/>
              <a:t>.    </a:t>
            </a:r>
          </a:p>
          <a:p>
            <a:endParaRPr lang="en-US" baseline="0" dirty="0" smtClean="0"/>
          </a:p>
          <a:p>
            <a:r>
              <a:rPr lang="en-US" b="1" baseline="0" dirty="0" smtClean="0"/>
              <a:t>Q3:  So, wing stall fundamentally depends on </a:t>
            </a:r>
            <a:r>
              <a:rPr lang="en-US" b="1" baseline="0" dirty="0" err="1" smtClean="0"/>
              <a:t>AoA</a:t>
            </a:r>
            <a:r>
              <a:rPr lang="en-US" b="1" baseline="0" dirty="0" smtClean="0"/>
              <a:t>, Mach, and configuration or contamination</a:t>
            </a:r>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39</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Self-respecting</a:t>
            </a:r>
            <a:r>
              <a:rPr lang="en-US" baseline="0" dirty="0" smtClean="0"/>
              <a:t> stall warning systems use </a:t>
            </a:r>
            <a:r>
              <a:rPr lang="en-US" baseline="0" dirty="0" err="1" smtClean="0"/>
              <a:t>AoA</a:t>
            </a:r>
            <a:r>
              <a:rPr lang="en-US" baseline="0" dirty="0" smtClean="0"/>
              <a:t>, Mach, and configuration/contamination to drive the stall warning system.</a:t>
            </a:r>
            <a:endParaRPr lang="en-US" dirty="0" smtClean="0"/>
          </a:p>
        </p:txBody>
      </p:sp>
      <p:sp>
        <p:nvSpPr>
          <p:cNvPr id="4" name="Slide Number Placeholder 3"/>
          <p:cNvSpPr>
            <a:spLocks noGrp="1"/>
          </p:cNvSpPr>
          <p:nvPr>
            <p:ph type="sldNum" sz="quarter" idx="5"/>
          </p:nvPr>
        </p:nvSpPr>
        <p:spPr/>
        <p:txBody>
          <a:bodyPr/>
          <a:lstStyle/>
          <a:p>
            <a:pPr>
              <a:defRPr/>
            </a:pPr>
            <a:fld id="{94ED713A-51CF-423E-8A8B-0FBE03664FBE}" type="slidenum">
              <a:rPr lang="en-US" smtClean="0"/>
              <a:pPr>
                <a:defRPr/>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“modern” PFD, there</a:t>
            </a:r>
            <a:r>
              <a:rPr lang="en-US" baseline="0" dirty="0" smtClean="0"/>
              <a:t> are at least three ways to teach and use </a:t>
            </a:r>
            <a:r>
              <a:rPr lang="en-US" baseline="0" dirty="0" err="1" smtClean="0"/>
              <a:t>AoA</a:t>
            </a:r>
            <a:r>
              <a:rPr lang="en-US" baseline="0" dirty="0" smtClean="0"/>
              <a:t> to improve a pilot’s prevention skills:</a:t>
            </a:r>
          </a:p>
          <a:p>
            <a:endParaRPr lang="en-US" baseline="0" dirty="0" smtClean="0"/>
          </a:p>
          <a:p>
            <a:pPr marL="228600" indent="-228600">
              <a:buAutoNum type="arabicPeriod"/>
            </a:pPr>
            <a:r>
              <a:rPr lang="en-US" baseline="0" dirty="0" smtClean="0"/>
              <a:t>The barber pole is driven by the same inputs as the stall warning system, since when the barber pole reaches the airspeed digits, the stall warning activates.   Therefore, the visual distance between the top of the barber pole and the airspeed digits is an indication of </a:t>
            </a:r>
            <a:r>
              <a:rPr lang="en-US" baseline="0" dirty="0" err="1" smtClean="0"/>
              <a:t>AoA</a:t>
            </a:r>
            <a:r>
              <a:rPr lang="en-US" baseline="0" dirty="0" smtClean="0"/>
              <a:t> margin to a stall warning.</a:t>
            </a:r>
          </a:p>
          <a:p>
            <a:pPr marL="228600" indent="-228600">
              <a:buAutoNum type="arabicPeriod"/>
            </a:pPr>
            <a:r>
              <a:rPr lang="en-US" baseline="0" dirty="0" smtClean="0"/>
              <a:t>Same for the pitch-limit-indicator.</a:t>
            </a:r>
          </a:p>
          <a:p>
            <a:pPr marL="228600" indent="-228600">
              <a:buAutoNum type="arabicPeriod"/>
            </a:pPr>
            <a:r>
              <a:rPr lang="en-US" baseline="0" dirty="0" smtClean="0"/>
              <a:t>If you switch on the flight-path symbol, the angle between pitch attitude and the flight path symbol is basically </a:t>
            </a:r>
            <a:r>
              <a:rPr lang="en-US" baseline="0" dirty="0" err="1" smtClean="0"/>
              <a:t>AoA</a:t>
            </a:r>
            <a:r>
              <a:rPr lang="en-US" baseline="0" dirty="0" smtClean="0"/>
              <a:t> (without winds).</a:t>
            </a:r>
          </a:p>
          <a:p>
            <a:pPr marL="228600" indent="-228600">
              <a:buAutoNum type="arabicPeriod"/>
            </a:pPr>
            <a:endParaRPr lang="en-US" baseline="0" dirty="0" smtClean="0"/>
          </a:p>
          <a:p>
            <a:pPr marL="0" indent="0">
              <a:buNone/>
            </a:pPr>
            <a:r>
              <a:rPr lang="en-US" baseline="0" dirty="0" smtClean="0"/>
              <a:t>So, we don’t teach </a:t>
            </a:r>
            <a:r>
              <a:rPr lang="en-US" baseline="0" dirty="0" err="1" smtClean="0"/>
              <a:t>AoA</a:t>
            </a:r>
            <a:r>
              <a:rPr lang="en-US" baseline="0" dirty="0" smtClean="0"/>
              <a:t> awareness as much as we should, but here are three ways to do so.</a:t>
            </a:r>
          </a:p>
        </p:txBody>
      </p:sp>
      <p:sp>
        <p:nvSpPr>
          <p:cNvPr id="4" name="Slide Number Placeholder 3"/>
          <p:cNvSpPr>
            <a:spLocks noGrp="1"/>
          </p:cNvSpPr>
          <p:nvPr>
            <p:ph type="sldNum" sz="quarter" idx="10"/>
          </p:nvPr>
        </p:nvSpPr>
        <p:spPr/>
        <p:txBody>
          <a:bodyPr/>
          <a:lstStyle/>
          <a:p>
            <a:fld id="{B25364D8-E271-4CAD-B5A9-373296621FF4}" type="slidenum">
              <a:rPr lang="en-US" smtClean="0"/>
              <a:t>41</a:t>
            </a:fld>
            <a:endParaRPr lang="en-US"/>
          </a:p>
        </p:txBody>
      </p:sp>
    </p:spTree>
    <p:extLst>
      <p:ext uri="{BB962C8B-B14F-4D97-AF65-F5344CB8AC3E}">
        <p14:creationId xmlns:p14="http://schemas.microsoft.com/office/powerpoint/2010/main" val="190888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word is unintentional</a:t>
            </a:r>
          </a:p>
          <a:p>
            <a:endParaRPr lang="en-US" baseline="0" dirty="0" smtClean="0"/>
          </a:p>
          <a:p>
            <a:r>
              <a:rPr lang="en-US" b="1" baseline="0" dirty="0" smtClean="0"/>
              <a:t>So, if you intend to bank to 50 </a:t>
            </a:r>
            <a:r>
              <a:rPr lang="en-US" b="1" baseline="0" dirty="0" err="1" smtClean="0"/>
              <a:t>degs</a:t>
            </a:r>
            <a:r>
              <a:rPr lang="en-US" b="1" baseline="0" dirty="0" smtClean="0"/>
              <a:t>, is that an upset?</a:t>
            </a:r>
            <a:endParaRPr lang="en-US" b="1" dirty="0"/>
          </a:p>
        </p:txBody>
      </p:sp>
      <p:sp>
        <p:nvSpPr>
          <p:cNvPr id="4" name="Slide Number Placeholder 3"/>
          <p:cNvSpPr>
            <a:spLocks noGrp="1"/>
          </p:cNvSpPr>
          <p:nvPr>
            <p:ph type="sldNum" sz="quarter" idx="10"/>
          </p:nvPr>
        </p:nvSpPr>
        <p:spPr/>
        <p:txBody>
          <a:bodyPr/>
          <a:lstStyle/>
          <a:p>
            <a:fld id="{B25364D8-E271-4CAD-B5A9-373296621FF4}" type="slidenum">
              <a:rPr lang="en-US" smtClean="0"/>
              <a:t>5</a:t>
            </a:fld>
            <a:endParaRPr lang="en-US"/>
          </a:p>
        </p:txBody>
      </p:sp>
    </p:spTree>
    <p:extLst>
      <p:ext uri="{BB962C8B-B14F-4D97-AF65-F5344CB8AC3E}">
        <p14:creationId xmlns:p14="http://schemas.microsoft.com/office/powerpoint/2010/main" val="1880264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single aisle Airbus aircraft,</a:t>
            </a:r>
            <a:r>
              <a:rPr lang="en-US" baseline="0" dirty="0" smtClean="0"/>
              <a:t> </a:t>
            </a:r>
            <a:r>
              <a:rPr lang="en-US" baseline="0" dirty="0" err="1" smtClean="0"/>
              <a:t>Vsw</a:t>
            </a:r>
            <a:r>
              <a:rPr lang="en-US" baseline="0" dirty="0" smtClean="0"/>
              <a:t> and the speed trigger for the aural stall warning are calculated differently and independently.   </a:t>
            </a:r>
          </a:p>
          <a:p>
            <a:endParaRPr lang="en-US" baseline="0" dirty="0" smtClean="0"/>
          </a:p>
          <a:p>
            <a:r>
              <a:rPr lang="en-US" baseline="0" dirty="0" err="1" smtClean="0"/>
              <a:t>Vsw</a:t>
            </a:r>
            <a:r>
              <a:rPr lang="en-US" baseline="0" dirty="0" smtClean="0"/>
              <a:t> is Mach compensated in the FACs, and the aural warning is calculated by the FWS based on </a:t>
            </a:r>
            <a:r>
              <a:rPr lang="en-US" baseline="0" dirty="0" err="1" smtClean="0"/>
              <a:t>AoA</a:t>
            </a:r>
            <a:r>
              <a:rPr lang="en-US" baseline="0" dirty="0" smtClean="0"/>
              <a:t> and slat position.</a:t>
            </a:r>
          </a:p>
          <a:p>
            <a:endParaRPr lang="en-US" baseline="0" dirty="0" smtClean="0"/>
          </a:p>
          <a:p>
            <a:r>
              <a:rPr lang="en-US" baseline="0" dirty="0" smtClean="0"/>
              <a:t>On single aisle Airbus aircraft, if both FACs are lost, or when the FACs send invalid data, the </a:t>
            </a:r>
            <a:r>
              <a:rPr lang="en-US" baseline="0" dirty="0" err="1" smtClean="0"/>
              <a:t>Vsw</a:t>
            </a:r>
            <a:r>
              <a:rPr lang="en-US" baseline="0" dirty="0" smtClean="0"/>
              <a:t> display is replaced by SPD LIM.   Aural warning is still functional in these cases if FWS is provided with </a:t>
            </a:r>
            <a:r>
              <a:rPr lang="en-US" baseline="0" dirty="0" err="1" smtClean="0"/>
              <a:t>AoA</a:t>
            </a:r>
            <a:r>
              <a:rPr lang="en-US" baseline="0" dirty="0" smtClean="0"/>
              <a:t> info.</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42</a:t>
            </a:fld>
            <a:endParaRPr lang="en-US"/>
          </a:p>
        </p:txBody>
      </p:sp>
    </p:spTree>
    <p:extLst>
      <p:ext uri="{BB962C8B-B14F-4D97-AF65-F5344CB8AC3E}">
        <p14:creationId xmlns:p14="http://schemas.microsoft.com/office/powerpoint/2010/main" val="790710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applies regardless of altitude.   If you are really low and stalled, you can push and hit the ground softer or you can pull and hit the ground harder</a:t>
            </a:r>
          </a:p>
          <a:p>
            <a:endParaRPr lang="en-US" baseline="0" dirty="0" smtClean="0"/>
          </a:p>
          <a:p>
            <a:r>
              <a:rPr lang="en-US" b="1" baseline="0" dirty="0" smtClean="0"/>
              <a:t>Q12:  So, to maintain altitude in a banked turn, does lift need to be greater than weight?   Does that amount of lift required depend on altitude?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43</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applies regardless of altitude.   If you are really low and stalled, you can push and hit the ground softer or you can pull and hit the ground harder</a:t>
            </a:r>
          </a:p>
          <a:p>
            <a:endParaRPr lang="en-US" baseline="0" dirty="0" smtClean="0"/>
          </a:p>
          <a:p>
            <a:r>
              <a:rPr lang="en-US" b="1" baseline="0" dirty="0" smtClean="0"/>
              <a:t>Q12:  So, to maintain altitude in a banked turn, does lift need to be greater than weight?   Does that amount of lift required depend on altitude?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44</a:t>
            </a:fld>
            <a:endParaRPr lang="en-US"/>
          </a:p>
        </p:txBody>
      </p:sp>
    </p:spTree>
    <p:extLst>
      <p:ext uri="{BB962C8B-B14F-4D97-AF65-F5344CB8AC3E}">
        <p14:creationId xmlns:p14="http://schemas.microsoft.com/office/powerpoint/2010/main" val="582492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applies regardless of altitude.   If you are really low and stalled, you can push and hit the ground softer or you can pull and hit the ground harder</a:t>
            </a:r>
          </a:p>
          <a:p>
            <a:endParaRPr lang="en-US" baseline="0" dirty="0" smtClean="0"/>
          </a:p>
          <a:p>
            <a:r>
              <a:rPr lang="en-US" b="1" baseline="0" dirty="0" smtClean="0"/>
              <a:t>Q12:  So, to maintain altitude in a banked turn, does lift need to be greater than weight?   Does that amount of lift required depend on altitude?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45</a:t>
            </a:fld>
            <a:endParaRPr lang="en-US"/>
          </a:p>
        </p:txBody>
      </p:sp>
    </p:spTree>
    <p:extLst>
      <p:ext uri="{BB962C8B-B14F-4D97-AF65-F5344CB8AC3E}">
        <p14:creationId xmlns:p14="http://schemas.microsoft.com/office/powerpoint/2010/main" val="2653129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applies regardless of altitude.   If you are really low and stalled, you can push and hit the ground softer or you can pull and hit the ground harder</a:t>
            </a:r>
          </a:p>
          <a:p>
            <a:endParaRPr lang="en-US" baseline="0" dirty="0" smtClean="0"/>
          </a:p>
          <a:p>
            <a:r>
              <a:rPr lang="en-US" b="1" baseline="0" dirty="0" smtClean="0"/>
              <a:t>Q12:  So, to maintain altitude in a banked turn, does lift need to be greater than weight?   Does that amount of lift required depend on altitude?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46</a:t>
            </a:fld>
            <a:endParaRPr lang="en-US"/>
          </a:p>
        </p:txBody>
      </p:sp>
    </p:spTree>
    <p:extLst>
      <p:ext uri="{BB962C8B-B14F-4D97-AF65-F5344CB8AC3E}">
        <p14:creationId xmlns:p14="http://schemas.microsoft.com/office/powerpoint/2010/main" val="2765760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applies regardless of altitude.   If you are really low and stalled, you can push and hit the ground softer or you can pull and hit the ground harder</a:t>
            </a:r>
          </a:p>
          <a:p>
            <a:endParaRPr lang="en-US" baseline="0" dirty="0" smtClean="0"/>
          </a:p>
          <a:p>
            <a:r>
              <a:rPr lang="en-US" b="1" baseline="0" dirty="0" smtClean="0"/>
              <a:t>Q12:  So, to maintain altitude in a banked turn, does lift need to be greater than weight?   Does that amount of lift required depend on altitude?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47</a:t>
            </a:fld>
            <a:endParaRPr lang="en-US"/>
          </a:p>
        </p:txBody>
      </p:sp>
    </p:spTree>
    <p:extLst>
      <p:ext uri="{BB962C8B-B14F-4D97-AF65-F5344CB8AC3E}">
        <p14:creationId xmlns:p14="http://schemas.microsoft.com/office/powerpoint/2010/main" val="2144999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curve:  Straight wing is what you are most familiar with.   Lift reduces past a particular </a:t>
            </a:r>
            <a:r>
              <a:rPr lang="en-US" baseline="0" dirty="0" err="1" smtClean="0"/>
              <a:t>AoA</a:t>
            </a:r>
            <a:r>
              <a:rPr lang="en-US" baseline="0" dirty="0" smtClean="0"/>
              <a:t>.   Notice how curve flattens out with sweep, and that is one of several effects that can make stall ID more difficult in a swept wing, since if you have a break, it is not as pronounced.</a:t>
            </a:r>
          </a:p>
          <a:p>
            <a:endParaRPr lang="en-US" baseline="0" dirty="0" smtClean="0"/>
          </a:p>
          <a:p>
            <a:r>
              <a:rPr lang="en-US" baseline="0" dirty="0" smtClean="0"/>
              <a:t>Middle curve:  As you get closer to speed of sound, flow gets sonic over upper surface, and a shock is created, which breaks down the flow and lift.   It can cause a reduction in the stall </a:t>
            </a:r>
            <a:r>
              <a:rPr lang="en-US" baseline="0" dirty="0" err="1" smtClean="0"/>
              <a:t>AoA</a:t>
            </a:r>
            <a:r>
              <a:rPr lang="en-US" baseline="0" dirty="0" smtClean="0"/>
              <a:t> and the amount of lift you can get as you increase Mach.   As a result, the indicated speed at which you will stall in 1g flight will go up with Mach.  Naturally you will see that with increasing altitude as your Mach increases.  Very much wing-design dependent.</a:t>
            </a:r>
          </a:p>
          <a:p>
            <a:endParaRPr lang="en-US" baseline="0" dirty="0" smtClean="0"/>
          </a:p>
          <a:p>
            <a:r>
              <a:rPr lang="en-US" baseline="0" dirty="0" smtClean="0"/>
              <a:t>This effect also is an issue in some aircraft types.  Stick shakers provide a warning by firing before the stall </a:t>
            </a:r>
            <a:r>
              <a:rPr lang="en-US" baseline="0" dirty="0" err="1" smtClean="0"/>
              <a:t>AoA</a:t>
            </a:r>
            <a:r>
              <a:rPr lang="en-US" baseline="0" dirty="0" smtClean="0"/>
              <a:t>.   All of them will change the </a:t>
            </a:r>
            <a:r>
              <a:rPr lang="en-US" baseline="0" dirty="0" err="1" smtClean="0"/>
              <a:t>AoA</a:t>
            </a:r>
            <a:r>
              <a:rPr lang="en-US" baseline="0" dirty="0" smtClean="0"/>
              <a:t> activation point with configuration, as your stall </a:t>
            </a:r>
            <a:r>
              <a:rPr lang="en-US" baseline="0" dirty="0" err="1" smtClean="0"/>
              <a:t>AoA</a:t>
            </a:r>
            <a:r>
              <a:rPr lang="en-US" baseline="0" dirty="0" smtClean="0"/>
              <a:t> will change.  But some models, the MD-80 for instance, does not account for Mach effects in the shaker.   So, it is possible to stall at high Mach numbers before you get a stick shaker.</a:t>
            </a:r>
            <a:r>
              <a:rPr lang="en-US" baseline="0" dirty="0"/>
              <a:t> </a:t>
            </a:r>
            <a:r>
              <a:rPr lang="en-US" baseline="0" dirty="0" smtClean="0"/>
              <a:t>  Typically this is handled by operational procedures.  On other models, stall warning activation can vary dramatically.  Bottom figure is from the AF447 report and applies </a:t>
            </a:r>
            <a:r>
              <a:rPr lang="en-US" baseline="0" smtClean="0"/>
              <a:t>to the A330.</a:t>
            </a:r>
            <a:endParaRPr lang="en-US" baseline="0" dirty="0" smtClean="0"/>
          </a:p>
          <a:p>
            <a:endParaRPr lang="en-US" baseline="0" dirty="0" smtClean="0"/>
          </a:p>
          <a:p>
            <a:r>
              <a:rPr lang="en-US" baseline="0" dirty="0" smtClean="0"/>
              <a:t>Last curve:  I think you all know how flaps and slats affect stall angle of attack (slats alone increase it, flaps alone decrease it), but here is how ice affects it.    With ice, the lift curve gives up before the clean-wing maximum lift coefficient.   And this can be a shaker issue too, as the shaker doesn’t know if the wing has iced up.  So, you could stall before getting the shaker.</a:t>
            </a:r>
          </a:p>
          <a:p>
            <a:endParaRPr lang="en-US" baseline="0" dirty="0" smtClean="0"/>
          </a:p>
          <a:p>
            <a:r>
              <a:rPr lang="en-US" baseline="0" dirty="0" smtClean="0"/>
              <a:t>All of these examples are intended to show that you need to be familiar with the stall identification cues.   They are not like a C172 necessarily, and if the rare situation occurs where your stall protection system has not prevented you from stalling, your knowledge can be used as a backup.</a:t>
            </a:r>
          </a:p>
          <a:p>
            <a:endParaRPr lang="en-US" baseline="0" dirty="0" smtClean="0"/>
          </a:p>
          <a:p>
            <a:r>
              <a:rPr lang="en-US" b="1" baseline="0" dirty="0" smtClean="0"/>
              <a:t>Q7:  So, it is possible to stall a transport without getting shaker first (icing…non-Mach compensated shaker)</a:t>
            </a:r>
          </a:p>
        </p:txBody>
      </p:sp>
      <p:sp>
        <p:nvSpPr>
          <p:cNvPr id="4" name="Slide Number Placeholder 3"/>
          <p:cNvSpPr>
            <a:spLocks noGrp="1"/>
          </p:cNvSpPr>
          <p:nvPr>
            <p:ph type="sldNum" sz="quarter" idx="10"/>
          </p:nvPr>
        </p:nvSpPr>
        <p:spPr/>
        <p:txBody>
          <a:bodyPr/>
          <a:lstStyle/>
          <a:p>
            <a:fld id="{B25364D8-E271-4CAD-B5A9-373296621FF4}" type="slidenum">
              <a:rPr lang="en-US" smtClean="0"/>
              <a:t>48</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a:t>
            </a:r>
            <a:r>
              <a:rPr lang="en-US" baseline="0" dirty="0" smtClean="0"/>
              <a:t> applies regardless of altitude.   If you are really low and stalled, you can push and hit the ground softer or you can pull and hit the ground harder</a:t>
            </a:r>
          </a:p>
          <a:p>
            <a:endParaRPr lang="en-US" baseline="0" dirty="0" smtClean="0"/>
          </a:p>
          <a:p>
            <a:r>
              <a:rPr lang="en-US" baseline="0" dirty="0" smtClean="0"/>
              <a:t>Stalls depend on </a:t>
            </a:r>
            <a:r>
              <a:rPr lang="en-US" baseline="0" dirty="0" err="1" smtClean="0"/>
              <a:t>AoA</a:t>
            </a:r>
            <a:r>
              <a:rPr lang="en-US" baseline="0" dirty="0" smtClean="0"/>
              <a:t> and Mach.    Disambiguate speed, load factor, GW (shows how vary in AFM), turns, altitude, etc.   Talk about AFM stall speeds.</a:t>
            </a:r>
          </a:p>
          <a:p>
            <a:endParaRPr lang="en-US" baseline="0" dirty="0" smtClean="0"/>
          </a:p>
          <a:p>
            <a:r>
              <a:rPr lang="en-US" baseline="0" dirty="0" smtClean="0"/>
              <a:t>Template NO LONGER HAS MINIMIZES LOSS OF ALTITUDE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49</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Note that rudder is not mentioned</a:t>
            </a:r>
          </a:p>
          <a:p>
            <a:endParaRPr lang="en-US" sz="1600" dirty="0" smtClean="0"/>
          </a:p>
          <a:p>
            <a:r>
              <a:rPr lang="en-US" sz="1600" b="1" dirty="0" smtClean="0"/>
              <a:t>Q4:  Rudder</a:t>
            </a:r>
            <a:r>
              <a:rPr lang="en-US" sz="1600" b="1" baseline="0" dirty="0" smtClean="0"/>
              <a:t> causes sideslip, which then causes rolling motions that are surprising and difficult to control…and that can lead to cyclic inputs and exceeding structural limits</a:t>
            </a:r>
            <a:endParaRPr lang="en-US" sz="1600" b="1" dirty="0" smtClean="0"/>
          </a:p>
          <a:p>
            <a:endParaRPr lang="en-US" sz="1600" baseline="0" dirty="0" smtClean="0"/>
          </a:p>
          <a:p>
            <a:r>
              <a:rPr lang="en-US" sz="1600" b="1" baseline="0" dirty="0" smtClean="0"/>
              <a:t>Q2:  This recovery technique is the same regardless of altitude.</a:t>
            </a:r>
          </a:p>
          <a:p>
            <a:endParaRPr lang="en-US" sz="1600" b="1" baseline="0" dirty="0" smtClean="0"/>
          </a:p>
          <a:p>
            <a:r>
              <a:rPr lang="en-US" sz="1600" b="1" baseline="0" dirty="0" smtClean="0"/>
              <a:t>Q13:  True or false, the key to properly recovering from stalls is to minimize loss of altitude?</a:t>
            </a:r>
          </a:p>
          <a:p>
            <a:endParaRPr lang="en-US" sz="100" baseline="0" dirty="0"/>
          </a:p>
          <a:p>
            <a:endParaRPr lang="en-US" sz="100" baseline="0" dirty="0"/>
          </a:p>
        </p:txBody>
      </p:sp>
      <p:sp>
        <p:nvSpPr>
          <p:cNvPr id="4" name="Slide Number Placeholder 3"/>
          <p:cNvSpPr>
            <a:spLocks noGrp="1"/>
          </p:cNvSpPr>
          <p:nvPr>
            <p:ph type="sldNum" sz="quarter" idx="10"/>
          </p:nvPr>
        </p:nvSpPr>
        <p:spPr/>
        <p:txBody>
          <a:bodyPr/>
          <a:lstStyle/>
          <a:p>
            <a:fld id="{B25364D8-E271-4CAD-B5A9-373296621FF4}" type="slidenum">
              <a:rPr lang="en-US" smtClean="0"/>
              <a:t>50</a:t>
            </a:fld>
            <a:endParaRPr lang="en-US"/>
          </a:p>
        </p:txBody>
      </p:sp>
    </p:spTree>
    <p:extLst>
      <p:ext uri="{BB962C8B-B14F-4D97-AF65-F5344CB8AC3E}">
        <p14:creationId xmlns:p14="http://schemas.microsoft.com/office/powerpoint/2010/main" val="3980345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 accretion restricted</a:t>
            </a:r>
            <a:r>
              <a:rPr lang="en-US" baseline="0" dirty="0" smtClean="0"/>
              <a:t> fuel flow to both engines, and it did not manifest itself until less that a minute before touchdown.</a:t>
            </a:r>
          </a:p>
          <a:p>
            <a:r>
              <a:rPr lang="en-US" baseline="0" dirty="0" smtClean="0"/>
              <a:t>Engines did not respond to full throttle when the airspeed fell below the approach speed.   10 </a:t>
            </a:r>
            <a:r>
              <a:rPr lang="en-US" baseline="0" dirty="0" err="1" smtClean="0"/>
              <a:t>secs</a:t>
            </a:r>
            <a:r>
              <a:rPr lang="en-US" baseline="0" dirty="0" smtClean="0"/>
              <a:t> prior to touchdown (150 </a:t>
            </a:r>
            <a:r>
              <a:rPr lang="en-US" baseline="0" dirty="0" err="1" smtClean="0"/>
              <a:t>ft</a:t>
            </a:r>
            <a:r>
              <a:rPr lang="en-US" baseline="0" smtClean="0"/>
              <a:t> AGL), they got </a:t>
            </a:r>
            <a:r>
              <a:rPr lang="en-US" baseline="0" dirty="0" smtClean="0"/>
              <a:t>the shaker, and the co-pilot did the right thing by pushing the column forward.</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51</a:t>
            </a:fld>
            <a:endParaRPr lang="en-US"/>
          </a:p>
        </p:txBody>
      </p:sp>
    </p:spTree>
    <p:extLst>
      <p:ext uri="{BB962C8B-B14F-4D97-AF65-F5344CB8AC3E}">
        <p14:creationId xmlns:p14="http://schemas.microsoft.com/office/powerpoint/2010/main" val="173745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as a commercial transport stall is often not like a C172 stall where you get a pitch break.   So, pilots need to learn recognition, which has been a problem</a:t>
            </a:r>
          </a:p>
          <a:p>
            <a:endParaRPr lang="en-US" baseline="0" dirty="0" smtClean="0"/>
          </a:p>
          <a:p>
            <a:r>
              <a:rPr lang="en-US" b="1" baseline="0" dirty="0" smtClean="0"/>
              <a:t>So, for a transport aircraft to be certified…it must have a pitch break, or a deterrent buffet, reach an aft stop for 2 secs with no more pitch, or a pusher activation</a:t>
            </a:r>
            <a:endParaRPr lang="en-US" b="1" dirty="0"/>
          </a:p>
        </p:txBody>
      </p:sp>
      <p:sp>
        <p:nvSpPr>
          <p:cNvPr id="4" name="Slide Number Placeholder 3"/>
          <p:cNvSpPr>
            <a:spLocks noGrp="1"/>
          </p:cNvSpPr>
          <p:nvPr>
            <p:ph type="sldNum" sz="quarter" idx="10"/>
          </p:nvPr>
        </p:nvSpPr>
        <p:spPr/>
        <p:txBody>
          <a:bodyPr/>
          <a:lstStyle/>
          <a:p>
            <a:fld id="{B25364D8-E271-4CAD-B5A9-373296621FF4}" type="slidenum">
              <a:rPr lang="en-US" smtClean="0"/>
              <a:t>6</a:t>
            </a:fld>
            <a:endParaRPr lang="en-US"/>
          </a:p>
        </p:txBody>
      </p:sp>
    </p:spTree>
    <p:extLst>
      <p:ext uri="{BB962C8B-B14F-4D97-AF65-F5344CB8AC3E}">
        <p14:creationId xmlns:p14="http://schemas.microsoft.com/office/powerpoint/2010/main" val="32391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NH140</a:t>
            </a:r>
            <a:r>
              <a:rPr lang="en-US" baseline="0" dirty="0" smtClean="0"/>
              <a:t> at FL410 from Naha to Tokyo on Sept 6, 2011.   On autopilot in LNAV VNAV…which seems to have stayed engaged but dropped to CWS mode as it </a:t>
            </a:r>
            <a:r>
              <a:rPr lang="en-US" baseline="0" smtClean="0"/>
              <a:t>got shaker.</a:t>
            </a:r>
            <a:endParaRPr lang="en-US" baseline="0" dirty="0" smtClean="0"/>
          </a:p>
          <a:p>
            <a:endParaRPr lang="en-US" baseline="0" dirty="0" smtClean="0"/>
          </a:p>
          <a:p>
            <a:r>
              <a:rPr lang="en-US" baseline="0" dirty="0" smtClean="0"/>
              <a:t>Captain out of cockpit, and when he returned, co-pilot inadvertently pushed rudder trim switch left instead of rotating cockpit door release left (4 inches apart).  Co-pilot had been flying 737-500, which apparently has different locations of the trim and door unlock controls, with the -500’s door position being in proximity to the -700’s trim switch.  6 </a:t>
            </a:r>
            <a:r>
              <a:rPr lang="en-US" baseline="0" dirty="0" err="1" smtClean="0"/>
              <a:t>secs</a:t>
            </a:r>
            <a:r>
              <a:rPr lang="en-US" baseline="0" dirty="0" smtClean="0"/>
              <a:t> left followed by 2 sec neutral followed by 6 </a:t>
            </a:r>
            <a:r>
              <a:rPr lang="en-US" baseline="0" dirty="0" err="1" smtClean="0"/>
              <a:t>seds</a:t>
            </a:r>
            <a:r>
              <a:rPr lang="en-US" baseline="0" dirty="0" smtClean="0"/>
              <a:t> left.   Rudder reached its maximum deflection for that condition.</a:t>
            </a:r>
          </a:p>
          <a:p>
            <a:endParaRPr lang="en-US" baseline="0" dirty="0" smtClean="0"/>
          </a:p>
          <a:p>
            <a:r>
              <a:rPr lang="en-US" baseline="0" dirty="0" smtClean="0"/>
              <a:t>Rolled to 132 </a:t>
            </a:r>
            <a:r>
              <a:rPr lang="en-US" baseline="0" dirty="0" err="1" smtClean="0"/>
              <a:t>degs</a:t>
            </a:r>
            <a:r>
              <a:rPr lang="en-US" baseline="0" dirty="0" smtClean="0"/>
              <a:t> and pitched 35 </a:t>
            </a:r>
            <a:r>
              <a:rPr lang="en-US" baseline="0" dirty="0" err="1" smtClean="0"/>
              <a:t>degs</a:t>
            </a:r>
            <a:r>
              <a:rPr lang="en-US" baseline="0" dirty="0" smtClean="0"/>
              <a:t> nose down.  Lost 6,300 </a:t>
            </a:r>
            <a:r>
              <a:rPr lang="en-US" baseline="0" dirty="0" err="1" smtClean="0"/>
              <a:t>ft</a:t>
            </a:r>
            <a:r>
              <a:rPr lang="en-US" baseline="0" dirty="0" smtClean="0"/>
              <a:t> altitude.</a:t>
            </a:r>
          </a:p>
          <a:p>
            <a:r>
              <a:rPr lang="en-US" baseline="0" dirty="0" smtClean="0"/>
              <a:t>Excessive speed of 0.828 Mach (slightly exceed </a:t>
            </a:r>
            <a:r>
              <a:rPr lang="en-US" baseline="0" dirty="0" err="1" smtClean="0"/>
              <a:t>Mmo</a:t>
            </a:r>
            <a:r>
              <a:rPr lang="en-US" baseline="0" dirty="0" smtClean="0"/>
              <a:t> of 0.82) and it pulled 2.68g’s (exceeding 2.5g)</a:t>
            </a:r>
          </a:p>
          <a:p>
            <a:endParaRPr lang="en-US" baseline="0" dirty="0" smtClean="0"/>
          </a:p>
          <a:p>
            <a:r>
              <a:rPr lang="en-US" baseline="0" dirty="0" smtClean="0"/>
              <a:t>Two flight attendants admitted to hospital with flesh wounds.  Nothing abnormal found in post-flight inspection.</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53</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prevention, prevention…don’t wait</a:t>
            </a:r>
          </a:p>
          <a:p>
            <a:endParaRPr lang="en-US" dirty="0" smtClean="0"/>
          </a:p>
          <a:p>
            <a:r>
              <a:rPr lang="en-US" dirty="0" smtClean="0"/>
              <a:t>Inverted recovery technique</a:t>
            </a:r>
            <a:r>
              <a:rPr lang="en-US" baseline="0" dirty="0" smtClean="0"/>
              <a:t> and why</a:t>
            </a:r>
          </a:p>
          <a:p>
            <a:endParaRPr lang="en-US" baseline="0" dirty="0" smtClean="0"/>
          </a:p>
          <a:p>
            <a:r>
              <a:rPr lang="en-US" baseline="0" dirty="0" smtClean="0"/>
              <a:t>Recognize and confirm are still key first actions.</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54</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assess energy buildup (or decay) with the speed trend vector.</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55</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Manufacturers recommend using the elevator to get the nose down</a:t>
            </a:r>
            <a:r>
              <a:rPr lang="en-US" baseline="0" dirty="0" smtClean="0"/>
              <a:t> as your first option, rather than bank.   Two reasons:  (1) Boeing did a study showing that the sideslip that develops in the simulator when you teach the bank technique end up exceeding the allowable sideslip in order to remain within the programmed simulator envelope.  That caused concerns about negative transfer of training;  (2) On-</a:t>
            </a:r>
            <a:r>
              <a:rPr lang="en-US" baseline="0" dirty="0" err="1" smtClean="0"/>
              <a:t>aeroplane</a:t>
            </a:r>
            <a:r>
              <a:rPr lang="en-US" baseline="0" dirty="0" smtClean="0"/>
              <a:t> upset training providers have found instances of when they teach the bank technique that some pilot reflexively pull when they bank, so they turn a non-stall upset recovery into a stall upset recovery.</a:t>
            </a:r>
          </a:p>
          <a:p>
            <a:endParaRPr lang="en-US" baseline="0" dirty="0" smtClean="0"/>
          </a:p>
          <a:p>
            <a:r>
              <a:rPr lang="en-US" baseline="0" dirty="0" smtClean="0"/>
              <a:t>So, manufacturers are recommending using bank only when elevator or thrust reduction are insufficiently getting the nose down.</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56</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57</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58</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do we push first when inverted:  (1) increases</a:t>
            </a:r>
            <a:r>
              <a:rPr lang="en-US" b="1" baseline="0" dirty="0" smtClean="0"/>
              <a:t> roll control authority so that you can get the wings back level fast; (2) buys some stall margin should the ensuing recovery be less than optimal; (3) buys some structural margin in case some pilots inadvertently (and incorrectly) are tempted to do a little rolling pullout</a:t>
            </a:r>
            <a:endParaRPr lang="en-US" b="1" dirty="0" smtClean="0"/>
          </a:p>
          <a:p>
            <a:endParaRPr lang="en-US" b="1" dirty="0" smtClean="0"/>
          </a:p>
          <a:p>
            <a:r>
              <a:rPr lang="en-US" b="1" dirty="0" smtClean="0"/>
              <a:t>Q6:  Push-roll-pull-power</a:t>
            </a:r>
          </a:p>
          <a:p>
            <a:endParaRPr lang="en-US" b="1" dirty="0" smtClean="0"/>
          </a:p>
          <a:p>
            <a:r>
              <a:rPr lang="en-US" b="1" dirty="0" smtClean="0"/>
              <a:t>Q5:  Those are consensus</a:t>
            </a:r>
            <a:r>
              <a:rPr lang="en-US" b="1" baseline="0" dirty="0" smtClean="0"/>
              <a:t> upset recovery techniques.   Because everyone agrees on the recovery, does that mean we should wait for the upset to be fully developed before taking action?  No.</a:t>
            </a:r>
            <a:endParaRPr lang="en-US" b="1" dirty="0"/>
          </a:p>
        </p:txBody>
      </p:sp>
      <p:sp>
        <p:nvSpPr>
          <p:cNvPr id="4" name="Slide Number Placeholder 3"/>
          <p:cNvSpPr>
            <a:spLocks noGrp="1"/>
          </p:cNvSpPr>
          <p:nvPr>
            <p:ph type="sldNum" sz="quarter" idx="10"/>
          </p:nvPr>
        </p:nvSpPr>
        <p:spPr/>
        <p:txBody>
          <a:bodyPr/>
          <a:lstStyle/>
          <a:p>
            <a:fld id="{B25364D8-E271-4CAD-B5A9-373296621FF4}" type="slidenum">
              <a:rPr lang="en-US" smtClean="0"/>
              <a:t>59</a:t>
            </a:fld>
            <a:endParaRPr lang="en-US"/>
          </a:p>
        </p:txBody>
      </p:sp>
    </p:spTree>
    <p:extLst>
      <p:ext uri="{BB962C8B-B14F-4D97-AF65-F5344CB8AC3E}">
        <p14:creationId xmlns:p14="http://schemas.microsoft.com/office/powerpoint/2010/main" val="11848633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60</a:t>
            </a:fld>
            <a:endParaRPr lang="en-US"/>
          </a:p>
        </p:txBody>
      </p:sp>
    </p:spTree>
    <p:extLst>
      <p:ext uri="{BB962C8B-B14F-4D97-AF65-F5344CB8AC3E}">
        <p14:creationId xmlns:p14="http://schemas.microsoft.com/office/powerpoint/2010/main" val="38008551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necessarily.   Could</a:t>
            </a:r>
            <a:r>
              <a:rPr lang="en-US" baseline="0" dirty="0" smtClean="0"/>
              <a:t> be at an extremely high </a:t>
            </a:r>
            <a:r>
              <a:rPr lang="en-US" baseline="0" dirty="0" err="1" smtClean="0"/>
              <a:t>AoA</a:t>
            </a:r>
            <a:r>
              <a:rPr lang="en-US" baseline="0" dirty="0" smtClean="0"/>
              <a:t>, and it that case, memory pitch/power settings will not save you</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61</a:t>
            </a:fld>
            <a:endParaRPr lang="en-US"/>
          </a:p>
        </p:txBody>
      </p:sp>
    </p:spTree>
    <p:extLst>
      <p:ext uri="{BB962C8B-B14F-4D97-AF65-F5344CB8AC3E}">
        <p14:creationId xmlns:p14="http://schemas.microsoft.com/office/powerpoint/2010/main" val="298456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Failure to promptly recognize and respond to erroneous indications can result in loss-of-control.</a:t>
            </a: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Can cause reversion in flight control mode.   Understanding of relationship between air data system, autopilot, and flight director is essential for safe management of the problem.</a:t>
            </a: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Flight crew awareness of typical speed/pitch/thrust/fuel flow/climb or descent rate characteristics for the stage of flight is the most effective way of detecting unreliable airspeed indications e.g.: </a:t>
            </a:r>
          </a:p>
          <a:p>
            <a:pPr lvl="1" rtl="0"/>
            <a:r>
              <a:rPr lang="en-US" dirty="0">
                <a:latin typeface="Arial" panose="020B0604020202020204" pitchFamily="34" charset="0"/>
                <a:cs typeface="Arial" panose="020B0604020202020204" pitchFamily="34" charset="0"/>
              </a:rPr>
              <a:t>- airspeed increasing with typical climb pitch attitude and power setting; </a:t>
            </a:r>
          </a:p>
          <a:p>
            <a:pPr lvl="1" rtl="0"/>
            <a:r>
              <a:rPr lang="en-US" dirty="0">
                <a:latin typeface="Arial" panose="020B0604020202020204" pitchFamily="34" charset="0"/>
                <a:cs typeface="Arial" panose="020B0604020202020204" pitchFamily="34" charset="0"/>
              </a:rPr>
              <a:t>- airspeed decreasing with typical descent pitch attitude and power setting; </a:t>
            </a:r>
          </a:p>
          <a:p>
            <a:pPr lvl="1" rtl="0"/>
            <a:r>
              <a:rPr lang="en-US" dirty="0">
                <a:latin typeface="Arial" panose="020B0604020202020204" pitchFamily="34" charset="0"/>
                <a:cs typeface="Arial" panose="020B0604020202020204" pitchFamily="34" charset="0"/>
              </a:rPr>
              <a:t>- Abnormal </a:t>
            </a:r>
            <a:r>
              <a:rPr lang="en-US" dirty="0" err="1">
                <a:latin typeface="Arial" panose="020B0604020202020204" pitchFamily="34" charset="0"/>
                <a:cs typeface="Arial" panose="020B0604020202020204" pitchFamily="34" charset="0"/>
              </a:rPr>
              <a:t>AutoThrust</a:t>
            </a:r>
            <a:r>
              <a:rPr lang="en-US" dirty="0">
                <a:latin typeface="Arial" panose="020B0604020202020204" pitchFamily="34" charset="0"/>
                <a:cs typeface="Arial" panose="020B0604020202020204" pitchFamily="34" charset="0"/>
              </a:rPr>
              <a:t> or </a:t>
            </a:r>
            <a:r>
              <a:rPr lang="en-US" dirty="0">
                <a:latin typeface="Arial" panose="020B0604020202020204" pitchFamily="34" charset="0"/>
                <a:cs typeface="Arial" panose="020B0604020202020204" pitchFamily="34" charset="0"/>
                <a:hlinkClick r:id="rId3" action="ppaction://hlinkfile" tooltip="Autopilot"/>
              </a:rPr>
              <a:t>Autopilot</a:t>
            </a:r>
            <a:r>
              <a:rPr lang="en-US" dirty="0">
                <a:latin typeface="Arial" panose="020B0604020202020204" pitchFamily="34" charset="0"/>
                <a:cs typeface="Arial" panose="020B0604020202020204" pitchFamily="34" charset="0"/>
              </a:rPr>
              <a:t> behavior, including disconnection; </a:t>
            </a:r>
          </a:p>
          <a:p>
            <a:pPr marL="620091" lvl="1" indent="-171441">
              <a:buFontTx/>
              <a:buChar char="-"/>
            </a:pPr>
            <a:r>
              <a:rPr lang="en-US" dirty="0">
                <a:latin typeface="Arial" panose="020B0604020202020204" pitchFamily="34" charset="0"/>
                <a:cs typeface="Arial" panose="020B0604020202020204" pitchFamily="34" charset="0"/>
              </a:rPr>
              <a:t>Unexpected </a:t>
            </a:r>
            <a:r>
              <a:rPr lang="en-US" dirty="0">
                <a:latin typeface="Arial" panose="020B0604020202020204" pitchFamily="34" charset="0"/>
                <a:cs typeface="Arial" panose="020B0604020202020204" pitchFamily="34" charset="0"/>
                <a:hlinkClick r:id="rId4" action="ppaction://hlinkfile" tooltip="Stall"/>
              </a:rPr>
              <a:t>stall</a:t>
            </a:r>
            <a:r>
              <a:rPr lang="en-US" dirty="0">
                <a:latin typeface="Arial" panose="020B0604020202020204" pitchFamily="34" charset="0"/>
                <a:cs typeface="Arial" panose="020B0604020202020204" pitchFamily="34" charset="0"/>
              </a:rPr>
              <a:t> warning (since stall warning is based on angle-of-attack and configuration, it is independent of airspeed indications), </a:t>
            </a:r>
          </a:p>
          <a:p>
            <a:pPr marL="620091" lvl="1" indent="-171441">
              <a:buFontTx/>
              <a:buChar char="-"/>
            </a:pPr>
            <a:r>
              <a:rPr lang="en-US" dirty="0">
                <a:latin typeface="Arial" panose="020B0604020202020204" pitchFamily="34" charset="0"/>
                <a:cs typeface="Arial" panose="020B0604020202020204" pitchFamily="34" charset="0"/>
              </a:rPr>
              <a:t>an unexpected </a:t>
            </a:r>
            <a:r>
              <a:rPr lang="en-US" dirty="0" err="1">
                <a:latin typeface="Arial" panose="020B0604020202020204" pitchFamily="34" charset="0"/>
                <a:cs typeface="Arial" panose="020B0604020202020204" pitchFamily="34" charset="0"/>
              </a:rPr>
              <a:t>overspeed</a:t>
            </a:r>
            <a:r>
              <a:rPr lang="en-US" dirty="0">
                <a:latin typeface="Arial" panose="020B0604020202020204" pitchFamily="34" charset="0"/>
                <a:cs typeface="Arial" panose="020B0604020202020204" pitchFamily="34" charset="0"/>
              </a:rPr>
              <a:t> warning or simultaneous stall AND </a:t>
            </a:r>
            <a:r>
              <a:rPr lang="en-US" dirty="0" err="1">
                <a:latin typeface="Arial" panose="020B0604020202020204" pitchFamily="34" charset="0"/>
                <a:cs typeface="Arial" panose="020B0604020202020204" pitchFamily="34" charset="0"/>
              </a:rPr>
              <a:t>overspeed</a:t>
            </a:r>
            <a:r>
              <a:rPr lang="en-US" dirty="0">
                <a:latin typeface="Arial" panose="020B0604020202020204" pitchFamily="34" charset="0"/>
                <a:cs typeface="Arial" panose="020B0604020202020204" pitchFamily="34" charset="0"/>
              </a:rPr>
              <a:t> warnings; </a:t>
            </a:r>
          </a:p>
          <a:p>
            <a:pPr marL="620091" lvl="1" indent="-171441">
              <a:buFontTx/>
              <a:buChar char="-"/>
            </a:pPr>
            <a:r>
              <a:rPr lang="en-US" dirty="0">
                <a:latin typeface="Arial" panose="020B0604020202020204" pitchFamily="34" charset="0"/>
                <a:cs typeface="Arial" panose="020B0604020202020204" pitchFamily="34" charset="0"/>
              </a:rPr>
              <a:t>an unexpected speed/aerodynamic noise relationship. </a:t>
            </a:r>
          </a:p>
          <a:p>
            <a:pPr marL="168244" indent="-168244">
              <a:buFont typeface="Arial" panose="020B0604020202020204" pitchFamily="34" charset="0"/>
              <a:buChar char="•"/>
            </a:pPr>
            <a:r>
              <a:rPr lang="en-US" u="sng" dirty="0">
                <a:latin typeface="Arial" panose="020B0604020202020204" pitchFamily="34" charset="0"/>
                <a:cs typeface="Arial" panose="020B0604020202020204" pitchFamily="34" charset="0"/>
              </a:rPr>
              <a:t>Response</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Keep the aircraft away from the low-speed and high-speed ends of the flight envelope</a:t>
            </a:r>
            <a:endParaRPr lang="en-US" dirty="0">
              <a:latin typeface="Arial" panose="020B0604020202020204" pitchFamily="34" charset="0"/>
              <a:cs typeface="Arial" panose="020B0604020202020204" pitchFamily="34" charset="0"/>
            </a:endParaRP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Disconnect the </a:t>
            </a:r>
            <a:r>
              <a:rPr lang="en-US" dirty="0" err="1">
                <a:latin typeface="Arial" panose="020B0604020202020204" pitchFamily="34" charset="0"/>
                <a:cs typeface="Arial" panose="020B0604020202020204" pitchFamily="34" charset="0"/>
              </a:rPr>
              <a:t>Autothrust</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ction="ppaction://hlinkfile" tooltip="Autopilot"/>
              </a:rPr>
              <a:t>Autopilot</a:t>
            </a:r>
            <a:r>
              <a:rPr lang="en-US"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hlinkClick r:id="rId5" action="ppaction://hlinkfile" tooltip="Flight Director"/>
              </a:rPr>
              <a:t>Flight Director</a:t>
            </a:r>
            <a:r>
              <a:rPr lang="en-US" dirty="0">
                <a:latin typeface="Arial" panose="020B0604020202020204" pitchFamily="34" charset="0"/>
                <a:cs typeface="Arial" panose="020B0604020202020204" pitchFamily="34" charset="0"/>
              </a:rPr>
              <a:t>; </a:t>
            </a: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Revert to safe default parameters for pitch attitude and thrust setting; </a:t>
            </a: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Every effort should be made to remain in </a:t>
            </a:r>
            <a:r>
              <a:rPr lang="en-US" dirty="0">
                <a:latin typeface="Arial" panose="020B0604020202020204" pitchFamily="34" charset="0"/>
                <a:cs typeface="Arial" panose="020B0604020202020204" pitchFamily="34" charset="0"/>
                <a:hlinkClick r:id="rId6" action="ppaction://hlinkfile" tooltip="VMC"/>
              </a:rPr>
              <a:t>VMC</a:t>
            </a:r>
            <a:r>
              <a:rPr lang="en-US" dirty="0">
                <a:latin typeface="Arial" panose="020B0604020202020204" pitchFamily="34" charset="0"/>
                <a:cs typeface="Arial" panose="020B0604020202020204" pitchFamily="34" charset="0"/>
              </a:rPr>
              <a:t>. </a:t>
            </a: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Fly the approximate pitch and power normally expected at that stage of flight…memory item</a:t>
            </a:r>
          </a:p>
          <a:p>
            <a:pPr marL="168244" indent="-168244">
              <a:buFont typeface="Arial" panose="020B0604020202020204" pitchFamily="34" charset="0"/>
              <a:buChar char="•"/>
            </a:pPr>
            <a:r>
              <a:rPr lang="en-US" dirty="0">
                <a:latin typeface="Arial" panose="020B0604020202020204" pitchFamily="34" charset="0"/>
                <a:cs typeface="Arial" panose="020B0604020202020204" pitchFamily="34" charset="0"/>
              </a:rPr>
              <a:t>Refer to QRH for best pitch and power until problem is resolved</a:t>
            </a:r>
          </a:p>
        </p:txBody>
      </p:sp>
      <p:sp>
        <p:nvSpPr>
          <p:cNvPr id="4" name="Slide Number Placeholder 3"/>
          <p:cNvSpPr>
            <a:spLocks noGrp="1"/>
          </p:cNvSpPr>
          <p:nvPr>
            <p:ph type="sldNum" sz="quarter" idx="10"/>
          </p:nvPr>
        </p:nvSpPr>
        <p:spPr/>
        <p:txBody>
          <a:bodyPr/>
          <a:lstStyle/>
          <a:p>
            <a:fld id="{B25364D8-E271-4CAD-B5A9-373296621FF4}" type="slidenum">
              <a:rPr lang="en-US" smtClean="0"/>
              <a:t>62</a:t>
            </a:fld>
            <a:endParaRPr lang="en-US"/>
          </a:p>
        </p:txBody>
      </p:sp>
    </p:spTree>
    <p:extLst>
      <p:ext uri="{BB962C8B-B14F-4D97-AF65-F5344CB8AC3E}">
        <p14:creationId xmlns:p14="http://schemas.microsoft.com/office/powerpoint/2010/main" val="265730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note these, as there</a:t>
            </a:r>
            <a:r>
              <a:rPr lang="en-US" baseline="0" dirty="0" smtClean="0"/>
              <a:t> are myths out there, some in writing that say a stalled condition includes</a:t>
            </a:r>
          </a:p>
          <a:p>
            <a:endParaRPr lang="en-US" b="1" baseline="0" dirty="0" smtClean="0"/>
          </a:p>
          <a:p>
            <a:pPr marL="171450" indent="-171450">
              <a:buFont typeface="Arial" charset="0"/>
              <a:buChar char="•"/>
            </a:pPr>
            <a:r>
              <a:rPr lang="en-US" b="1" baseline="0" dirty="0" smtClean="0"/>
              <a:t>Lack of pitch authority and/or roll control</a:t>
            </a:r>
          </a:p>
          <a:p>
            <a:pPr marL="171450" indent="-171450">
              <a:buFont typeface="Arial" charset="0"/>
              <a:buChar char="•"/>
            </a:pPr>
            <a:r>
              <a:rPr lang="en-US" b="1" baseline="0" dirty="0" smtClean="0"/>
              <a:t>Inability to arrest the descent rate</a:t>
            </a:r>
            <a:endParaRPr lang="en-US" b="1" dirty="0"/>
          </a:p>
        </p:txBody>
      </p:sp>
      <p:sp>
        <p:nvSpPr>
          <p:cNvPr id="4" name="Slide Number Placeholder 3"/>
          <p:cNvSpPr>
            <a:spLocks noGrp="1"/>
          </p:cNvSpPr>
          <p:nvPr>
            <p:ph type="sldNum" sz="quarter" idx="10"/>
          </p:nvPr>
        </p:nvSpPr>
        <p:spPr/>
        <p:txBody>
          <a:bodyPr/>
          <a:lstStyle/>
          <a:p>
            <a:fld id="{B25364D8-E271-4CAD-B5A9-373296621FF4}" type="slidenum">
              <a:rPr lang="en-US" smtClean="0"/>
              <a:t>7</a:t>
            </a:fld>
            <a:endParaRPr lang="en-US"/>
          </a:p>
        </p:txBody>
      </p:sp>
    </p:spTree>
    <p:extLst>
      <p:ext uri="{BB962C8B-B14F-4D97-AF65-F5344CB8AC3E}">
        <p14:creationId xmlns:p14="http://schemas.microsoft.com/office/powerpoint/2010/main" val="323912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Q18:  Can airlines decide for themselves whether</a:t>
            </a:r>
            <a:r>
              <a:rPr lang="en-US" b="1" baseline="0" dirty="0" smtClean="0"/>
              <a:t> their instructors need additional training?</a:t>
            </a:r>
            <a:endParaRPr lang="en-US" b="1" dirty="0"/>
          </a:p>
        </p:txBody>
      </p:sp>
      <p:sp>
        <p:nvSpPr>
          <p:cNvPr id="4" name="Slide Number Placeholder 3"/>
          <p:cNvSpPr>
            <a:spLocks noGrp="1"/>
          </p:cNvSpPr>
          <p:nvPr>
            <p:ph type="sldNum" sz="quarter" idx="10"/>
          </p:nvPr>
        </p:nvSpPr>
        <p:spPr/>
        <p:txBody>
          <a:bodyPr/>
          <a:lstStyle/>
          <a:p>
            <a:fld id="{B25364D8-E271-4CAD-B5A9-373296621FF4}" type="slidenum">
              <a:rPr lang="en-US" smtClean="0"/>
              <a:t>65</a:t>
            </a:fld>
            <a:endParaRPr lang="en-US"/>
          </a:p>
        </p:txBody>
      </p:sp>
    </p:spTree>
    <p:extLst>
      <p:ext uri="{BB962C8B-B14F-4D97-AF65-F5344CB8AC3E}">
        <p14:creationId xmlns:p14="http://schemas.microsoft.com/office/powerpoint/2010/main" val="112724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pieces</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66</a:t>
            </a:fld>
            <a:endParaRPr lang="en-US"/>
          </a:p>
        </p:txBody>
      </p:sp>
    </p:spTree>
    <p:extLst>
      <p:ext uri="{BB962C8B-B14F-4D97-AF65-F5344CB8AC3E}">
        <p14:creationId xmlns:p14="http://schemas.microsoft.com/office/powerpoint/2010/main" val="9460221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68</a:t>
            </a:fld>
            <a:endParaRPr lang="en-US"/>
          </a:p>
        </p:txBody>
      </p:sp>
    </p:spTree>
    <p:extLst>
      <p:ext uri="{BB962C8B-B14F-4D97-AF65-F5344CB8AC3E}">
        <p14:creationId xmlns:p14="http://schemas.microsoft.com/office/powerpoint/2010/main" val="2884663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69</a:t>
            </a:fld>
            <a:endParaRPr lang="en-US"/>
          </a:p>
        </p:txBody>
      </p:sp>
    </p:spTree>
    <p:extLst>
      <p:ext uri="{BB962C8B-B14F-4D97-AF65-F5344CB8AC3E}">
        <p14:creationId xmlns:p14="http://schemas.microsoft.com/office/powerpoint/2010/main" val="19716701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it up – abandon the idea of practicing and testing abnormal events in the same way every time.  Allow pilots to practice recognizing them and choosing and recalling the appropriate response when presented with different forms in which each event might naturally present itself.</a:t>
            </a:r>
          </a:p>
          <a:p>
            <a:endParaRPr lang="en-US" baseline="0" dirty="0" smtClean="0"/>
          </a:p>
          <a:p>
            <a:r>
              <a:rPr lang="en-US" baseline="0" dirty="0" smtClean="0"/>
              <a:t>Train for surprise – Several researchers have argued that performing in surprise situations represents an additional competence area that requires special practice focused on pilots’ attentional behavior and </a:t>
            </a:r>
            <a:r>
              <a:rPr lang="en-US" baseline="0" dirty="0" err="1" smtClean="0"/>
              <a:t>sensemaking</a:t>
            </a:r>
            <a:r>
              <a:rPr lang="en-US" baseline="0" dirty="0" smtClean="0"/>
              <a:t> in surprise situations.</a:t>
            </a:r>
          </a:p>
          <a:p>
            <a:endParaRPr lang="en-US" baseline="0" dirty="0" smtClean="0"/>
          </a:p>
          <a:p>
            <a:r>
              <a:rPr lang="en-US" baseline="0" dirty="0" smtClean="0"/>
              <a:t>Turn off automation – If automation provides assistance in abnormal recognition, pilots would likely benefit from exposure to these events without the automation operative to ensure pilots can recognize the situation rather that simply respond to an alert.</a:t>
            </a:r>
          </a:p>
          <a:p>
            <a:endParaRPr lang="en-US" baseline="0" dirty="0" smtClean="0"/>
          </a:p>
          <a:p>
            <a:r>
              <a:rPr lang="en-US" baseline="0" dirty="0" smtClean="0"/>
              <a:t>Reevaluate testing practices – Memorize and test practices not only result in poor learning but can also present the illusion that real learning has taken place when it has not.  Be aware of training content that devotes time to drill and practice of specific questions rather than critical thinking.</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70</a:t>
            </a:fld>
            <a:endParaRPr lang="en-US"/>
          </a:p>
        </p:txBody>
      </p:sp>
    </p:spTree>
    <p:extLst>
      <p:ext uri="{BB962C8B-B14F-4D97-AF65-F5344CB8AC3E}">
        <p14:creationId xmlns:p14="http://schemas.microsoft.com/office/powerpoint/2010/main" val="2679660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if you are good at preventing at upset, you will never have to recover from one. We will show you some tips in the Aerodynamics Section.  </a:t>
            </a:r>
          </a:p>
          <a:p>
            <a:endParaRPr lang="en-US" baseline="0" dirty="0" smtClean="0"/>
          </a:p>
          <a:p>
            <a:r>
              <a:rPr lang="en-US" baseline="0" dirty="0" smtClean="0"/>
              <a:t>Much of this course discusses the “cure” which is the recovery from a full stall or upset if it was not prevented, as that is the new part of the rule.   Of course, we try to get better at prevention too, which has been around since the Wright Bros.</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71</a:t>
            </a:fld>
            <a:endParaRPr lang="en-US"/>
          </a:p>
        </p:txBody>
      </p:sp>
    </p:spTree>
    <p:extLst>
      <p:ext uri="{BB962C8B-B14F-4D97-AF65-F5344CB8AC3E}">
        <p14:creationId xmlns:p14="http://schemas.microsoft.com/office/powerpoint/2010/main" val="21595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r>
              <a:rPr lang="en-US" dirty="0" smtClean="0">
                <a:effectLst/>
              </a:rPr>
              <a:t>From Flying</a:t>
            </a:r>
            <a:r>
              <a:rPr lang="en-US" baseline="0" dirty="0" smtClean="0">
                <a:effectLst/>
              </a:rPr>
              <a:t> magazine “</a:t>
            </a:r>
            <a:r>
              <a:rPr lang="en-US" dirty="0" smtClean="0">
                <a:effectLst/>
              </a:rPr>
              <a:t>when a person takes one skill from a particular skill set — let’s say being shrewdly analytical while speaking with colleagues about a project — and uses that skill while doing something similar — like listening to your spouse vent about a particularly rough day and reflexively applying that same kind of incisive analysis to that situation”</a:t>
            </a:r>
          </a:p>
          <a:p>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8</a:t>
            </a:fld>
            <a:endParaRPr lang="en-US"/>
          </a:p>
        </p:txBody>
      </p:sp>
    </p:spTree>
    <p:extLst>
      <p:ext uri="{BB962C8B-B14F-4D97-AF65-F5344CB8AC3E}">
        <p14:creationId xmlns:p14="http://schemas.microsoft.com/office/powerpoint/2010/main" val="373123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V-n diagram.   Typical flight</a:t>
            </a:r>
            <a:r>
              <a:rPr lang="en-US" baseline="0" dirty="0" smtClean="0"/>
              <a:t> going 1g left to right.   Left side is stall speed, which goes up with g…and obviously it is just for one particular weight.  Right side is dive speed, often set by flutter, but drag rise on supercritical wings is so marked that it is hard to go that fast in level flight.</a:t>
            </a:r>
          </a:p>
          <a:p>
            <a:endParaRPr lang="en-US" baseline="0" dirty="0" smtClean="0"/>
          </a:p>
          <a:p>
            <a:r>
              <a:rPr lang="en-US" baseline="0" dirty="0" smtClean="0"/>
              <a:t>What is important for UPRT are three things:  (1) look what happens when you unload…stall speed drops…no stall speed at 0g.  (2) 2.5g’s is the symmetric limit.   If you are rolling while a g-meter reads 2.5g, then one wing is pulling more than 2.5g’s.   These are asymmetric g’s, and they should be avoided.   Thus, unload before rolling.   It was an issue in an incident I will show later; (3) maneuver speed – below that speed, you cannot pull more than 2.5g for one-sided inputs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25364D8-E271-4CAD-B5A9-373296621FF4}" type="slidenum">
              <a:rPr lang="en-US" smtClean="0"/>
              <a:t>9</a:t>
            </a:fld>
            <a:endParaRPr lang="en-US"/>
          </a:p>
        </p:txBody>
      </p:sp>
    </p:spTree>
    <p:extLst>
      <p:ext uri="{BB962C8B-B14F-4D97-AF65-F5344CB8AC3E}">
        <p14:creationId xmlns:p14="http://schemas.microsoft.com/office/powerpoint/2010/main" val="428726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Lateral</a:t>
            </a:r>
            <a:r>
              <a:rPr lang="en-US" baseline="0" dirty="0" smtClean="0"/>
              <a:t> load factor.   Same thing, but in a different direction.</a:t>
            </a:r>
          </a:p>
          <a:p>
            <a:endParaRPr lang="en-US" baseline="0" dirty="0" smtClean="0"/>
          </a:p>
          <a:p>
            <a:r>
              <a:rPr lang="en-US" baseline="0" dirty="0" smtClean="0"/>
              <a:t>Two components, one arising from arising airplane motion.   One arising from control inputs.</a:t>
            </a:r>
          </a:p>
          <a:p>
            <a:endParaRPr lang="en-US" baseline="0" dirty="0" smtClean="0"/>
          </a:p>
          <a:p>
            <a:r>
              <a:rPr lang="en-US" baseline="0" dirty="0" smtClean="0"/>
              <a:t>In quite a few simulators, pilots will not feel much of the lateral load factor.   That can affect how aggressive they might be during training versus how aggressive they might be in the actual aircraft.</a:t>
            </a:r>
          </a:p>
          <a:p>
            <a:endParaRPr lang="en-US" baseline="0" dirty="0" smtClean="0"/>
          </a:p>
          <a:p>
            <a:r>
              <a:rPr lang="en-US" baseline="0" dirty="0" smtClean="0"/>
              <a:t>AA587 is an example, where some people believe that had the simulator been a more faithful representation of the aircraft, perhaps the in-flight aggressiveness might have been less.</a:t>
            </a:r>
            <a:endParaRPr lang="en-US" dirty="0"/>
          </a:p>
        </p:txBody>
      </p:sp>
      <p:sp>
        <p:nvSpPr>
          <p:cNvPr id="4" name="Slide Number Placeholder 3"/>
          <p:cNvSpPr>
            <a:spLocks noGrp="1"/>
          </p:cNvSpPr>
          <p:nvPr>
            <p:ph type="sldNum" sz="quarter" idx="10"/>
          </p:nvPr>
        </p:nvSpPr>
        <p:spPr/>
        <p:txBody>
          <a:bodyPr/>
          <a:lstStyle/>
          <a:p>
            <a:fld id="{B25364D8-E271-4CAD-B5A9-373296621FF4}" type="slidenum">
              <a:rPr lang="en-US" smtClean="0"/>
              <a:t>10</a:t>
            </a:fld>
            <a:endParaRPr lang="en-US"/>
          </a:p>
        </p:txBody>
      </p:sp>
    </p:spTree>
    <p:extLst>
      <p:ext uri="{BB962C8B-B14F-4D97-AF65-F5344CB8AC3E}">
        <p14:creationId xmlns:p14="http://schemas.microsoft.com/office/powerpoint/2010/main" val="2646786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7D7058-AC79-41D2-A994-B3278AB144E6}"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323144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7058-AC79-41D2-A994-B3278AB144E6}"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269715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7058-AC79-41D2-A994-B3278AB144E6}"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143204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7D7058-AC79-41D2-A994-B3278AB144E6}"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1272521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D7058-AC79-41D2-A994-B3278AB144E6}"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211084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7D7058-AC79-41D2-A994-B3278AB144E6}"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50869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D7058-AC79-41D2-A994-B3278AB144E6}"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286719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D7058-AC79-41D2-A994-B3278AB144E6}"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119416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D7058-AC79-41D2-A994-B3278AB144E6}"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71564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D7058-AC79-41D2-A994-B3278AB144E6}"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3453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D7058-AC79-41D2-A994-B3278AB144E6}"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2060E-53E3-476C-933E-D934B8D0DB62}" type="slidenum">
              <a:rPr lang="en-US" smtClean="0"/>
              <a:t>‹#›</a:t>
            </a:fld>
            <a:endParaRPr lang="en-US"/>
          </a:p>
        </p:txBody>
      </p:sp>
    </p:spTree>
    <p:extLst>
      <p:ext uri="{BB962C8B-B14F-4D97-AF65-F5344CB8AC3E}">
        <p14:creationId xmlns:p14="http://schemas.microsoft.com/office/powerpoint/2010/main" val="345255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D7058-AC79-41D2-A994-B3278AB144E6}" type="datetimeFigureOut">
              <a:rPr lang="en-US" smtClean="0"/>
              <a:t>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2060E-53E3-476C-933E-D934B8D0DB62}" type="slidenum">
              <a:rPr lang="en-US" smtClean="0"/>
              <a:t>‹#›</a:t>
            </a:fld>
            <a:endParaRPr lang="en-US"/>
          </a:p>
        </p:txBody>
      </p:sp>
    </p:spTree>
    <p:extLst>
      <p:ext uri="{BB962C8B-B14F-4D97-AF65-F5344CB8AC3E}">
        <p14:creationId xmlns:p14="http://schemas.microsoft.com/office/powerpoint/2010/main" val="147874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Academic Upset Training</a:t>
            </a:r>
            <a:endParaRPr lang="en-US" dirty="0"/>
          </a:p>
        </p:txBody>
      </p:sp>
    </p:spTree>
    <p:extLst>
      <p:ext uri="{BB962C8B-B14F-4D97-AF65-F5344CB8AC3E}">
        <p14:creationId xmlns:p14="http://schemas.microsoft.com/office/powerpoint/2010/main" val="1281204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Aerodynamics</a:t>
            </a:r>
            <a:endParaRPr lang="en-US" sz="4000" dirty="0"/>
          </a:p>
        </p:txBody>
      </p:sp>
      <p:sp>
        <p:nvSpPr>
          <p:cNvPr id="3" name="Content Placeholder 2"/>
          <p:cNvSpPr>
            <a:spLocks noGrp="1"/>
          </p:cNvSpPr>
          <p:nvPr>
            <p:ph idx="1"/>
          </p:nvPr>
        </p:nvSpPr>
        <p:spPr>
          <a:xfrm>
            <a:off x="152400" y="1447800"/>
            <a:ext cx="6015990" cy="4525963"/>
          </a:xfrm>
        </p:spPr>
        <p:txBody>
          <a:bodyPr>
            <a:normAutofit/>
          </a:bodyPr>
          <a:lstStyle/>
          <a:p>
            <a:r>
              <a:rPr lang="en-US" dirty="0" smtClean="0"/>
              <a:t>Lateral load factor = </a:t>
            </a:r>
          </a:p>
        </p:txBody>
      </p:sp>
      <p:grpSp>
        <p:nvGrpSpPr>
          <p:cNvPr id="13" name="Group 12"/>
          <p:cNvGrpSpPr/>
          <p:nvPr/>
        </p:nvGrpSpPr>
        <p:grpSpPr>
          <a:xfrm>
            <a:off x="3869449" y="1219200"/>
            <a:ext cx="550151" cy="984825"/>
            <a:chOff x="7010400" y="1581150"/>
            <a:chExt cx="550151" cy="984825"/>
          </a:xfrm>
        </p:grpSpPr>
        <p:sp>
          <p:nvSpPr>
            <p:cNvPr id="7" name="TextBox 6"/>
            <p:cNvSpPr txBox="1"/>
            <p:nvPr/>
          </p:nvSpPr>
          <p:spPr>
            <a:xfrm>
              <a:off x="7086600" y="1581150"/>
              <a:ext cx="385042" cy="584775"/>
            </a:xfrm>
            <a:prstGeom prst="rect">
              <a:avLst/>
            </a:prstGeom>
            <a:noFill/>
          </p:spPr>
          <p:txBody>
            <a:bodyPr wrap="none" rtlCol="0">
              <a:spAutoFit/>
            </a:bodyPr>
            <a:lstStyle/>
            <a:p>
              <a:r>
                <a:rPr lang="en-US" sz="3200" dirty="0"/>
                <a:t>Y</a:t>
              </a:r>
            </a:p>
          </p:txBody>
        </p:sp>
        <p:sp>
          <p:nvSpPr>
            <p:cNvPr id="12" name="TextBox 11"/>
            <p:cNvSpPr txBox="1"/>
            <p:nvPr/>
          </p:nvSpPr>
          <p:spPr>
            <a:xfrm>
              <a:off x="7010400" y="1981200"/>
              <a:ext cx="550151" cy="584775"/>
            </a:xfrm>
            <a:prstGeom prst="rect">
              <a:avLst/>
            </a:prstGeom>
            <a:noFill/>
          </p:spPr>
          <p:txBody>
            <a:bodyPr wrap="none" rtlCol="0">
              <a:spAutoFit/>
            </a:bodyPr>
            <a:lstStyle/>
            <a:p>
              <a:r>
                <a:rPr lang="en-US" sz="3200" dirty="0"/>
                <a:t>W</a:t>
              </a:r>
            </a:p>
          </p:txBody>
        </p:sp>
        <p:cxnSp>
          <p:nvCxnSpPr>
            <p:cNvPr id="11" name="Straight Connector 10"/>
            <p:cNvCxnSpPr/>
            <p:nvPr/>
          </p:nvCxnSpPr>
          <p:spPr>
            <a:xfrm>
              <a:off x="7086600" y="2076450"/>
              <a:ext cx="3657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48012" y="2962275"/>
            <a:ext cx="2847975" cy="2505075"/>
          </a:xfrm>
          <a:prstGeom prst="rect">
            <a:avLst/>
          </a:prstGeom>
        </p:spPr>
      </p:pic>
      <p:cxnSp>
        <p:nvCxnSpPr>
          <p:cNvPr id="6" name="Straight Arrow Connector 5"/>
          <p:cNvCxnSpPr/>
          <p:nvPr/>
        </p:nvCxnSpPr>
        <p:spPr>
          <a:xfrm flipH="1">
            <a:off x="4724400" y="1803975"/>
            <a:ext cx="457200" cy="986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03206" y="1600200"/>
            <a:ext cx="359394" cy="461665"/>
          </a:xfrm>
          <a:prstGeom prst="rect">
            <a:avLst/>
          </a:prstGeom>
          <a:noFill/>
        </p:spPr>
        <p:txBody>
          <a:bodyPr wrap="none" rtlCol="0">
            <a:spAutoFit/>
          </a:bodyPr>
          <a:lstStyle/>
          <a:p>
            <a:r>
              <a:rPr lang="en-US" sz="2400" dirty="0"/>
              <a:t>V</a:t>
            </a:r>
          </a:p>
        </p:txBody>
      </p:sp>
      <p:cxnSp>
        <p:nvCxnSpPr>
          <p:cNvPr id="10" name="Straight Arrow Connector 9"/>
          <p:cNvCxnSpPr/>
          <p:nvPr/>
        </p:nvCxnSpPr>
        <p:spPr>
          <a:xfrm flipH="1">
            <a:off x="3048000" y="4214812"/>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0" y="3962400"/>
            <a:ext cx="941283" cy="584775"/>
          </a:xfrm>
          <a:prstGeom prst="rect">
            <a:avLst/>
          </a:prstGeom>
          <a:noFill/>
        </p:spPr>
        <p:txBody>
          <a:bodyPr wrap="none" rtlCol="0">
            <a:spAutoFit/>
          </a:bodyPr>
          <a:lstStyle/>
          <a:p>
            <a:r>
              <a:rPr lang="en-US" sz="3200" dirty="0" err="1" smtClean="0"/>
              <a:t>Y</a:t>
            </a:r>
            <a:r>
              <a:rPr lang="en-US" sz="3200" baseline="-25000" dirty="0" err="1" smtClean="0"/>
              <a:t>body</a:t>
            </a:r>
            <a:endParaRPr lang="en-US" sz="3200" dirty="0"/>
          </a:p>
        </p:txBody>
      </p:sp>
      <p:cxnSp>
        <p:nvCxnSpPr>
          <p:cNvPr id="15" name="Straight Arrow Connector 14"/>
          <p:cNvCxnSpPr/>
          <p:nvPr/>
        </p:nvCxnSpPr>
        <p:spPr>
          <a:xfrm>
            <a:off x="4572000" y="5434012"/>
            <a:ext cx="64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95306" y="5130225"/>
            <a:ext cx="519694" cy="584775"/>
          </a:xfrm>
          <a:prstGeom prst="rect">
            <a:avLst/>
          </a:prstGeom>
          <a:noFill/>
        </p:spPr>
        <p:txBody>
          <a:bodyPr wrap="none" rtlCol="0">
            <a:spAutoFit/>
          </a:bodyPr>
          <a:lstStyle/>
          <a:p>
            <a:r>
              <a:rPr lang="en-US" sz="3200" dirty="0" err="1" smtClean="0"/>
              <a:t>Y</a:t>
            </a:r>
            <a:r>
              <a:rPr lang="en-US" sz="3200" baseline="-25000" dirty="0" err="1" smtClean="0">
                <a:latin typeface="Symbol" panose="05050102010706020507" pitchFamily="18" charset="2"/>
              </a:rPr>
              <a:t>d</a:t>
            </a:r>
            <a:endParaRPr lang="en-US" sz="3200" dirty="0"/>
          </a:p>
        </p:txBody>
      </p:sp>
      <p:sp>
        <p:nvSpPr>
          <p:cNvPr id="17" name="TextBox 16"/>
          <p:cNvSpPr txBox="1"/>
          <p:nvPr/>
        </p:nvSpPr>
        <p:spPr>
          <a:xfrm>
            <a:off x="6168158" y="3225225"/>
            <a:ext cx="590226" cy="584775"/>
          </a:xfrm>
          <a:prstGeom prst="rect">
            <a:avLst/>
          </a:prstGeom>
          <a:noFill/>
        </p:spPr>
        <p:txBody>
          <a:bodyPr wrap="none" rtlCol="0">
            <a:spAutoFit/>
          </a:bodyPr>
          <a:lstStyle/>
          <a:p>
            <a:r>
              <a:rPr lang="en-US" sz="3200" dirty="0" smtClean="0"/>
              <a:t>Y=</a:t>
            </a:r>
            <a:endParaRPr lang="en-US" sz="3200" dirty="0"/>
          </a:p>
        </p:txBody>
      </p:sp>
      <p:sp>
        <p:nvSpPr>
          <p:cNvPr id="18" name="TextBox 17"/>
          <p:cNvSpPr txBox="1"/>
          <p:nvPr/>
        </p:nvSpPr>
        <p:spPr>
          <a:xfrm>
            <a:off x="6629400" y="3219450"/>
            <a:ext cx="1146468" cy="584775"/>
          </a:xfrm>
          <a:prstGeom prst="rect">
            <a:avLst/>
          </a:prstGeom>
          <a:noFill/>
        </p:spPr>
        <p:txBody>
          <a:bodyPr wrap="none" rtlCol="0">
            <a:spAutoFit/>
          </a:bodyPr>
          <a:lstStyle/>
          <a:p>
            <a:r>
              <a:rPr lang="en-US" sz="3200" dirty="0" err="1" smtClean="0"/>
              <a:t>Y</a:t>
            </a:r>
            <a:r>
              <a:rPr lang="en-US" sz="3200" baseline="-25000" dirty="0" err="1" smtClean="0"/>
              <a:t>body</a:t>
            </a:r>
            <a:r>
              <a:rPr lang="en-US" sz="3200" dirty="0" smtClean="0"/>
              <a:t>+</a:t>
            </a:r>
            <a:endParaRPr lang="en-US" sz="3200" dirty="0"/>
          </a:p>
        </p:txBody>
      </p:sp>
      <p:sp>
        <p:nvSpPr>
          <p:cNvPr id="19" name="TextBox 18"/>
          <p:cNvSpPr txBox="1"/>
          <p:nvPr/>
        </p:nvSpPr>
        <p:spPr>
          <a:xfrm>
            <a:off x="7633706" y="3238500"/>
            <a:ext cx="519694" cy="584775"/>
          </a:xfrm>
          <a:prstGeom prst="rect">
            <a:avLst/>
          </a:prstGeom>
          <a:noFill/>
        </p:spPr>
        <p:txBody>
          <a:bodyPr wrap="none" rtlCol="0">
            <a:spAutoFit/>
          </a:bodyPr>
          <a:lstStyle/>
          <a:p>
            <a:r>
              <a:rPr lang="en-US" sz="3200" dirty="0" err="1" smtClean="0"/>
              <a:t>Y</a:t>
            </a:r>
            <a:r>
              <a:rPr lang="en-US" sz="3200" baseline="-25000" dirty="0" err="1" smtClean="0">
                <a:latin typeface="Symbol" panose="05050102010706020507" pitchFamily="18" charset="2"/>
              </a:rPr>
              <a:t>d</a:t>
            </a:r>
            <a:endParaRPr lang="en-US" sz="3200" dirty="0"/>
          </a:p>
        </p:txBody>
      </p:sp>
      <p:sp>
        <p:nvSpPr>
          <p:cNvPr id="20" name="TextBox 19"/>
          <p:cNvSpPr txBox="1"/>
          <p:nvPr/>
        </p:nvSpPr>
        <p:spPr>
          <a:xfrm>
            <a:off x="6629400" y="6248400"/>
            <a:ext cx="2131674" cy="461665"/>
          </a:xfrm>
          <a:prstGeom prst="rect">
            <a:avLst/>
          </a:prstGeom>
          <a:noFill/>
        </p:spPr>
        <p:txBody>
          <a:bodyPr wrap="none" rtlCol="0">
            <a:spAutoFit/>
          </a:bodyPr>
          <a:lstStyle/>
          <a:p>
            <a:r>
              <a:rPr lang="en-US" sz="2400" dirty="0" smtClean="0"/>
              <a:t>AA587 example</a:t>
            </a:r>
            <a:endParaRPr lang="en-US" sz="2400" dirty="0"/>
          </a:p>
        </p:txBody>
      </p:sp>
    </p:spTree>
    <p:extLst>
      <p:ext uri="{BB962C8B-B14F-4D97-AF65-F5344CB8AC3E}">
        <p14:creationId xmlns:p14="http://schemas.microsoft.com/office/powerpoint/2010/main" val="850708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100" dirty="0" smtClean="0"/>
              <a:t>Trim</a:t>
            </a:r>
            <a:endParaRPr lang="en-US" sz="4000" dirty="0"/>
          </a:p>
        </p:txBody>
      </p:sp>
      <p:sp>
        <p:nvSpPr>
          <p:cNvPr id="3" name="Content Placeholder 2"/>
          <p:cNvSpPr>
            <a:spLocks noGrp="1"/>
          </p:cNvSpPr>
          <p:nvPr>
            <p:ph idx="1"/>
          </p:nvPr>
        </p:nvSpPr>
        <p:spPr/>
        <p:txBody>
          <a:bodyPr>
            <a:normAutofit/>
          </a:bodyPr>
          <a:lstStyle/>
          <a:p>
            <a:r>
              <a:rPr lang="en-US" sz="3600" dirty="0" smtClean="0"/>
              <a:t>Nagoya, 1994  – China Airlines #140</a:t>
            </a:r>
          </a:p>
        </p:txBody>
      </p:sp>
    </p:spTree>
    <p:extLst>
      <p:ext uri="{BB962C8B-B14F-4D97-AF65-F5344CB8AC3E}">
        <p14:creationId xmlns:p14="http://schemas.microsoft.com/office/powerpoint/2010/main" val="32920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100" dirty="0" smtClean="0"/>
              <a:t>Trim</a:t>
            </a:r>
            <a:endParaRPr lang="en-US" sz="4000" dirty="0"/>
          </a:p>
        </p:txBody>
      </p:sp>
      <p:sp>
        <p:nvSpPr>
          <p:cNvPr id="3" name="Content Placeholder 2"/>
          <p:cNvSpPr>
            <a:spLocks noGrp="1"/>
          </p:cNvSpPr>
          <p:nvPr>
            <p:ph idx="1"/>
          </p:nvPr>
        </p:nvSpPr>
        <p:spPr/>
        <p:txBody>
          <a:bodyPr>
            <a:normAutofit/>
          </a:bodyPr>
          <a:lstStyle/>
          <a:p>
            <a:r>
              <a:rPr lang="en-US" sz="3600" dirty="0" smtClean="0"/>
              <a:t>Nagoya, 1994  – China Airlines #140</a:t>
            </a:r>
          </a:p>
          <a:p>
            <a:r>
              <a:rPr lang="en-US" sz="3600" dirty="0" smtClean="0"/>
              <a:t>ATR &amp; Saab 340 icing incidents/accidents</a:t>
            </a:r>
          </a:p>
          <a:p>
            <a:r>
              <a:rPr lang="en-US" sz="3600" dirty="0" smtClean="0"/>
              <a:t>Important to understand potential insidious effects of the trim system in your aircraft </a:t>
            </a:r>
          </a:p>
          <a:p>
            <a:pPr lvl="1"/>
            <a:r>
              <a:rPr lang="en-US" sz="3200" dirty="0" smtClean="0"/>
              <a:t>will discuss in simulator</a:t>
            </a:r>
          </a:p>
        </p:txBody>
      </p:sp>
    </p:spTree>
    <p:extLst>
      <p:ext uri="{BB962C8B-B14F-4D97-AF65-F5344CB8AC3E}">
        <p14:creationId xmlns:p14="http://schemas.microsoft.com/office/powerpoint/2010/main" val="153875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100" dirty="0" smtClean="0"/>
              <a:t>Dihedral effect</a:t>
            </a:r>
            <a:endParaRPr lang="en-US" sz="3100" dirty="0"/>
          </a:p>
        </p:txBody>
      </p:sp>
      <p:sp>
        <p:nvSpPr>
          <p:cNvPr id="3" name="Content Placeholder 2"/>
          <p:cNvSpPr>
            <a:spLocks noGrp="1"/>
          </p:cNvSpPr>
          <p:nvPr>
            <p:ph idx="1"/>
          </p:nvPr>
        </p:nvSpPr>
        <p:spPr>
          <a:xfrm>
            <a:off x="381000" y="1295400"/>
            <a:ext cx="8229600" cy="4525963"/>
          </a:xfrm>
        </p:spPr>
        <p:txBody>
          <a:bodyPr>
            <a:normAutofit/>
          </a:bodyPr>
          <a:lstStyle/>
          <a:p>
            <a:r>
              <a:rPr lang="en-US" dirty="0" smtClean="0"/>
              <a:t>What is it?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25" y="3248870"/>
            <a:ext cx="5238750" cy="1647825"/>
          </a:xfrm>
          <a:prstGeom prst="rect">
            <a:avLst/>
          </a:prstGeom>
        </p:spPr>
      </p:pic>
      <p:cxnSp>
        <p:nvCxnSpPr>
          <p:cNvPr id="7" name="Straight Arrow Connector 6"/>
          <p:cNvCxnSpPr/>
          <p:nvPr/>
        </p:nvCxnSpPr>
        <p:spPr>
          <a:xfrm flipH="1">
            <a:off x="6016843" y="4351283"/>
            <a:ext cx="1295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019800" y="4645577"/>
            <a:ext cx="1295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019800" y="4038600"/>
            <a:ext cx="1295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438400" y="4351283"/>
            <a:ext cx="1295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441357" y="4645577"/>
            <a:ext cx="1295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441357" y="4038600"/>
            <a:ext cx="12954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 name="Up Arrow 3"/>
          <p:cNvSpPr/>
          <p:nvPr/>
        </p:nvSpPr>
        <p:spPr>
          <a:xfrm>
            <a:off x="5562600" y="3048000"/>
            <a:ext cx="533400" cy="117718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flipV="1">
            <a:off x="3048000" y="4309218"/>
            <a:ext cx="533400" cy="117718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85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r>
              <a:rPr lang="en-US" sz="4900" dirty="0" smtClean="0"/>
              <a:t/>
            </a:r>
            <a:br>
              <a:rPr lang="en-US" sz="4900" dirty="0" smtClean="0"/>
            </a:br>
            <a:r>
              <a:rPr lang="en-US" sz="3100" dirty="0" smtClean="0"/>
              <a:t>Dihedral effect</a:t>
            </a:r>
            <a:endParaRPr lang="en-US" sz="3100" dirty="0"/>
          </a:p>
        </p:txBody>
      </p:sp>
      <p:sp>
        <p:nvSpPr>
          <p:cNvPr id="3" name="Content Placeholder 2"/>
          <p:cNvSpPr>
            <a:spLocks noGrp="1"/>
          </p:cNvSpPr>
          <p:nvPr>
            <p:ph idx="1"/>
          </p:nvPr>
        </p:nvSpPr>
        <p:spPr>
          <a:xfrm>
            <a:off x="304800" y="1280930"/>
            <a:ext cx="8229600" cy="4525963"/>
          </a:xfrm>
        </p:spPr>
        <p:txBody>
          <a:bodyPr>
            <a:normAutofit/>
          </a:bodyPr>
          <a:lstStyle/>
          <a:p>
            <a:r>
              <a:rPr lang="en-US" dirty="0" smtClean="0"/>
              <a:t>Things to know for commercial transports…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813" y="2751667"/>
            <a:ext cx="1938655" cy="1828800"/>
          </a:xfrm>
          <a:prstGeom prst="rect">
            <a:avLst/>
          </a:prstGeom>
        </p:spPr>
      </p:pic>
      <p:sp>
        <p:nvSpPr>
          <p:cNvPr id="7" name="TextBox 6"/>
          <p:cNvSpPr txBox="1"/>
          <p:nvPr/>
        </p:nvSpPr>
        <p:spPr>
          <a:xfrm>
            <a:off x="1338478" y="4687669"/>
            <a:ext cx="2242922" cy="646331"/>
          </a:xfrm>
          <a:prstGeom prst="rect">
            <a:avLst/>
          </a:prstGeom>
          <a:noFill/>
        </p:spPr>
        <p:txBody>
          <a:bodyPr wrap="none" rtlCol="0">
            <a:spAutoFit/>
          </a:bodyPr>
          <a:lstStyle/>
          <a:p>
            <a:pPr algn="ctr"/>
            <a:r>
              <a:rPr lang="en-US" dirty="0" smtClean="0"/>
              <a:t>Swept wing increases </a:t>
            </a:r>
          </a:p>
          <a:p>
            <a:pPr algn="ctr"/>
            <a:r>
              <a:rPr lang="en-US" dirty="0"/>
              <a:t>d</a:t>
            </a:r>
            <a:r>
              <a:rPr lang="en-US" dirty="0" smtClean="0"/>
              <a:t>ihedral effect</a:t>
            </a:r>
            <a:endParaRPr lang="en-US" dirty="0"/>
          </a:p>
        </p:txBody>
      </p:sp>
      <p:cxnSp>
        <p:nvCxnSpPr>
          <p:cNvPr id="21" name="Straight Arrow Connector 20"/>
          <p:cNvCxnSpPr/>
          <p:nvPr/>
        </p:nvCxnSpPr>
        <p:spPr>
          <a:xfrm flipH="1">
            <a:off x="2819400" y="30480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828800" y="31242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131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r>
              <a:rPr lang="en-US" sz="4900" dirty="0" smtClean="0"/>
              <a:t/>
            </a:r>
            <a:br>
              <a:rPr lang="en-US" sz="4900" dirty="0" smtClean="0"/>
            </a:br>
            <a:r>
              <a:rPr lang="en-US" sz="3100" dirty="0" smtClean="0"/>
              <a:t>Dihedral effect</a:t>
            </a:r>
            <a:endParaRPr lang="en-US" sz="3100" dirty="0"/>
          </a:p>
        </p:txBody>
      </p:sp>
      <p:sp>
        <p:nvSpPr>
          <p:cNvPr id="3" name="Content Placeholder 2"/>
          <p:cNvSpPr>
            <a:spLocks noGrp="1"/>
          </p:cNvSpPr>
          <p:nvPr>
            <p:ph idx="1"/>
          </p:nvPr>
        </p:nvSpPr>
        <p:spPr>
          <a:xfrm>
            <a:off x="304800" y="1280930"/>
            <a:ext cx="8229600" cy="4525963"/>
          </a:xfrm>
        </p:spPr>
        <p:txBody>
          <a:bodyPr>
            <a:normAutofit/>
          </a:bodyPr>
          <a:lstStyle/>
          <a:p>
            <a:r>
              <a:rPr lang="en-US" dirty="0" smtClean="0"/>
              <a:t>Things to know for commercial transports…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813" y="2751667"/>
            <a:ext cx="1938655" cy="1828800"/>
          </a:xfrm>
          <a:prstGeom prst="rect">
            <a:avLst/>
          </a:prstGeom>
        </p:spPr>
      </p:pic>
      <p:sp>
        <p:nvSpPr>
          <p:cNvPr id="7" name="TextBox 6"/>
          <p:cNvSpPr txBox="1"/>
          <p:nvPr/>
        </p:nvSpPr>
        <p:spPr>
          <a:xfrm>
            <a:off x="1338478" y="4687669"/>
            <a:ext cx="2242922" cy="646331"/>
          </a:xfrm>
          <a:prstGeom prst="rect">
            <a:avLst/>
          </a:prstGeom>
          <a:noFill/>
        </p:spPr>
        <p:txBody>
          <a:bodyPr wrap="none" rtlCol="0">
            <a:spAutoFit/>
          </a:bodyPr>
          <a:lstStyle/>
          <a:p>
            <a:pPr algn="ctr"/>
            <a:r>
              <a:rPr lang="en-US" dirty="0" smtClean="0"/>
              <a:t>Swept wing increases </a:t>
            </a:r>
          </a:p>
          <a:p>
            <a:pPr algn="ctr"/>
            <a:r>
              <a:rPr lang="en-US" dirty="0"/>
              <a:t>d</a:t>
            </a:r>
            <a:r>
              <a:rPr lang="en-US" dirty="0" smtClean="0"/>
              <a:t>ihedral effect</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2590800"/>
            <a:ext cx="2609850" cy="2343150"/>
          </a:xfrm>
          <a:prstGeom prst="rect">
            <a:avLst/>
          </a:prstGeom>
          <a:noFill/>
          <a:ln>
            <a:noFill/>
          </a:ln>
          <a:scene3d>
            <a:camera prst="orthographicFront">
              <a:rot lat="0" lon="0" rev="15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715000" y="5297269"/>
            <a:ext cx="2502993" cy="646331"/>
          </a:xfrm>
          <a:prstGeom prst="rect">
            <a:avLst/>
          </a:prstGeom>
          <a:noFill/>
        </p:spPr>
        <p:txBody>
          <a:bodyPr wrap="none" rtlCol="0">
            <a:spAutoFit/>
          </a:bodyPr>
          <a:lstStyle/>
          <a:p>
            <a:pPr algn="ctr"/>
            <a:r>
              <a:rPr lang="en-US" dirty="0" smtClean="0"/>
              <a:t>Increasing </a:t>
            </a:r>
            <a:r>
              <a:rPr lang="en-US" dirty="0" err="1" smtClean="0"/>
              <a:t>AoA</a:t>
            </a:r>
            <a:r>
              <a:rPr lang="en-US" dirty="0" smtClean="0"/>
              <a:t> increases</a:t>
            </a:r>
          </a:p>
          <a:p>
            <a:pPr algn="ctr"/>
            <a:r>
              <a:rPr lang="en-US" dirty="0"/>
              <a:t>d</a:t>
            </a:r>
            <a:r>
              <a:rPr lang="en-US" dirty="0" smtClean="0"/>
              <a:t>ihedral effect</a:t>
            </a:r>
            <a:endParaRPr lang="en-US" dirty="0"/>
          </a:p>
        </p:txBody>
      </p:sp>
      <p:sp>
        <p:nvSpPr>
          <p:cNvPr id="15" name="Rectangle 14"/>
          <p:cNvSpPr/>
          <p:nvPr/>
        </p:nvSpPr>
        <p:spPr>
          <a:xfrm>
            <a:off x="5867399" y="2971800"/>
            <a:ext cx="86127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28678" y="3367872"/>
            <a:ext cx="510322" cy="244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819400" y="30480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828800" y="31242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58721" y="3886200"/>
            <a:ext cx="63267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126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r>
              <a:rPr lang="en-US" sz="4900" dirty="0" smtClean="0"/>
              <a:t/>
            </a:r>
            <a:br>
              <a:rPr lang="en-US" sz="4900" dirty="0" smtClean="0"/>
            </a:br>
            <a:r>
              <a:rPr lang="en-US" sz="3100" dirty="0" smtClean="0"/>
              <a:t>Dihedral effect</a:t>
            </a:r>
            <a:endParaRPr lang="en-US" sz="3100" dirty="0"/>
          </a:p>
        </p:txBody>
      </p:sp>
      <p:sp>
        <p:nvSpPr>
          <p:cNvPr id="3" name="Content Placeholder 2"/>
          <p:cNvSpPr>
            <a:spLocks noGrp="1"/>
          </p:cNvSpPr>
          <p:nvPr>
            <p:ph idx="1"/>
          </p:nvPr>
        </p:nvSpPr>
        <p:spPr>
          <a:xfrm>
            <a:off x="304800" y="1280930"/>
            <a:ext cx="8229600" cy="4525963"/>
          </a:xfrm>
        </p:spPr>
        <p:txBody>
          <a:bodyPr>
            <a:normAutofit/>
          </a:bodyPr>
          <a:lstStyle/>
          <a:p>
            <a:r>
              <a:rPr lang="en-US" dirty="0" smtClean="0"/>
              <a:t>Things to know for commercial transports…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813" y="2751667"/>
            <a:ext cx="1938655" cy="1828800"/>
          </a:xfrm>
          <a:prstGeom prst="rect">
            <a:avLst/>
          </a:prstGeom>
        </p:spPr>
      </p:pic>
      <p:sp>
        <p:nvSpPr>
          <p:cNvPr id="7" name="TextBox 6"/>
          <p:cNvSpPr txBox="1"/>
          <p:nvPr/>
        </p:nvSpPr>
        <p:spPr>
          <a:xfrm>
            <a:off x="1338478" y="4687669"/>
            <a:ext cx="2242922" cy="646331"/>
          </a:xfrm>
          <a:prstGeom prst="rect">
            <a:avLst/>
          </a:prstGeom>
          <a:noFill/>
        </p:spPr>
        <p:txBody>
          <a:bodyPr wrap="none" rtlCol="0">
            <a:spAutoFit/>
          </a:bodyPr>
          <a:lstStyle/>
          <a:p>
            <a:pPr algn="ctr"/>
            <a:r>
              <a:rPr lang="en-US" dirty="0" smtClean="0"/>
              <a:t>Swept wing increases </a:t>
            </a:r>
          </a:p>
          <a:p>
            <a:pPr algn="ctr"/>
            <a:r>
              <a:rPr lang="en-US" dirty="0"/>
              <a:t>d</a:t>
            </a:r>
            <a:r>
              <a:rPr lang="en-US" dirty="0" smtClean="0"/>
              <a:t>ihedral effect</a:t>
            </a:r>
            <a:endParaRPr lang="en-US" dirty="0"/>
          </a:p>
        </p:txBody>
      </p:sp>
      <p:sp>
        <p:nvSpPr>
          <p:cNvPr id="12" name="TextBox 11"/>
          <p:cNvSpPr txBox="1"/>
          <p:nvPr/>
        </p:nvSpPr>
        <p:spPr>
          <a:xfrm>
            <a:off x="5715000" y="5297269"/>
            <a:ext cx="2502993" cy="646331"/>
          </a:xfrm>
          <a:prstGeom prst="rect">
            <a:avLst/>
          </a:prstGeom>
          <a:noFill/>
        </p:spPr>
        <p:txBody>
          <a:bodyPr wrap="none" rtlCol="0">
            <a:spAutoFit/>
          </a:bodyPr>
          <a:lstStyle/>
          <a:p>
            <a:pPr algn="ctr"/>
            <a:r>
              <a:rPr lang="en-US" dirty="0" smtClean="0"/>
              <a:t>Increasing </a:t>
            </a:r>
            <a:r>
              <a:rPr lang="en-US" dirty="0" err="1" smtClean="0"/>
              <a:t>AoA</a:t>
            </a:r>
            <a:r>
              <a:rPr lang="en-US" dirty="0" smtClean="0"/>
              <a:t> increases</a:t>
            </a:r>
          </a:p>
          <a:p>
            <a:pPr algn="ctr"/>
            <a:r>
              <a:rPr lang="en-US" dirty="0"/>
              <a:t>d</a:t>
            </a:r>
            <a:r>
              <a:rPr lang="en-US" dirty="0" smtClean="0"/>
              <a:t>ihedral effect</a:t>
            </a:r>
            <a:endParaRPr lang="en-US" dirty="0"/>
          </a:p>
        </p:txBody>
      </p:sp>
      <p:sp>
        <p:nvSpPr>
          <p:cNvPr id="13" name="Rectangle 12"/>
          <p:cNvSpPr/>
          <p:nvPr/>
        </p:nvSpPr>
        <p:spPr>
          <a:xfrm>
            <a:off x="7025472" y="2590800"/>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29400" y="3886200"/>
            <a:ext cx="457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67399" y="2971800"/>
            <a:ext cx="86127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68321" y="2971800"/>
            <a:ext cx="861279"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28678" y="3367872"/>
            <a:ext cx="510322" cy="244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819400" y="30480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828800" y="3124200"/>
            <a:ext cx="304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71600" y="6172200"/>
            <a:ext cx="6953250" cy="461665"/>
          </a:xfrm>
          <a:prstGeom prst="rect">
            <a:avLst/>
          </a:prstGeom>
          <a:noFill/>
        </p:spPr>
        <p:txBody>
          <a:bodyPr wrap="none" rtlCol="0">
            <a:spAutoFit/>
          </a:bodyPr>
          <a:lstStyle/>
          <a:p>
            <a:r>
              <a:rPr lang="en-US" sz="2400" b="1" dirty="0" smtClean="0"/>
              <a:t>Once you get it going, it’s like a train, it’s hard to stop</a:t>
            </a:r>
            <a:endParaRPr lang="en-US" sz="2400" b="1"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0" y="2590800"/>
            <a:ext cx="2609850" cy="2343150"/>
          </a:xfrm>
          <a:prstGeom prst="rect">
            <a:avLst/>
          </a:prstGeom>
          <a:noFill/>
          <a:ln>
            <a:noFill/>
          </a:ln>
          <a:scene3d>
            <a:camera prst="orthographicFront">
              <a:rot lat="0" lon="0" rev="15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126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100" dirty="0" smtClean="0"/>
              <a:t>Stability</a:t>
            </a:r>
            <a:endParaRPr lang="en-US" sz="3100" dirty="0"/>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endParaRPr lang="en-US" dirty="0" smtClean="0"/>
          </a:p>
          <a:p>
            <a:r>
              <a:rPr lang="en-US" dirty="0" smtClean="0"/>
              <a:t>Tendency to return if moved from trim and released</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724683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445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Aerodynamics</a:t>
            </a:r>
            <a:br>
              <a:rPr lang="en-US" dirty="0" smtClean="0"/>
            </a:br>
            <a:r>
              <a:rPr lang="en-US" sz="3100" dirty="0" smtClean="0"/>
              <a:t>Speed stability</a:t>
            </a:r>
            <a:endParaRPr lang="en-US" sz="31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219200"/>
            <a:ext cx="8048625"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13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371600"/>
            <a:ext cx="791527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0"/>
            <a:ext cx="8229600" cy="1143000"/>
          </a:xfrm>
        </p:spPr>
        <p:txBody>
          <a:bodyPr>
            <a:normAutofit fontScale="90000"/>
          </a:bodyPr>
          <a:lstStyle/>
          <a:p>
            <a:r>
              <a:rPr lang="en-US" dirty="0"/>
              <a:t>Aerodynamics</a:t>
            </a:r>
            <a:br>
              <a:rPr lang="en-US" dirty="0"/>
            </a:br>
            <a:r>
              <a:rPr lang="en-US" sz="3100" dirty="0"/>
              <a:t>Performance considerations</a:t>
            </a:r>
            <a:endParaRPr lang="en-US" dirty="0"/>
          </a:p>
        </p:txBody>
      </p:sp>
    </p:spTree>
    <p:extLst>
      <p:ext uri="{BB962C8B-B14F-4D97-AF65-F5344CB8AC3E}">
        <p14:creationId xmlns:p14="http://schemas.microsoft.com/office/powerpoint/2010/main" val="129947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Top Points</a:t>
            </a:r>
            <a:endParaRPr lang="en-US" dirty="0"/>
          </a:p>
        </p:txBody>
      </p:sp>
      <p:sp>
        <p:nvSpPr>
          <p:cNvPr id="3" name="Content Placeholder 2"/>
          <p:cNvSpPr>
            <a:spLocks noGrp="1"/>
          </p:cNvSpPr>
          <p:nvPr>
            <p:ph idx="1"/>
          </p:nvPr>
        </p:nvSpPr>
        <p:spPr>
          <a:xfrm>
            <a:off x="381000" y="990600"/>
            <a:ext cx="8686800" cy="5334000"/>
          </a:xfrm>
        </p:spPr>
        <p:txBody>
          <a:bodyPr>
            <a:normAutofit/>
          </a:bodyPr>
          <a:lstStyle/>
          <a:p>
            <a:endParaRPr lang="en-US" dirty="0" smtClean="0"/>
          </a:p>
          <a:p>
            <a:r>
              <a:rPr lang="en-US" sz="2800" dirty="0" smtClean="0"/>
              <a:t>An ounce of prevention </a:t>
            </a:r>
            <a:br>
              <a:rPr lang="en-US" sz="2800" dirty="0" smtClean="0"/>
            </a:br>
            <a:r>
              <a:rPr lang="en-US" sz="2800" dirty="0" smtClean="0"/>
              <a:t>is worth a pound of cure</a:t>
            </a:r>
          </a:p>
          <a:p>
            <a:endParaRPr lang="en-US" sz="2800" dirty="0" smtClean="0"/>
          </a:p>
          <a:p>
            <a:pPr marL="0" indent="0">
              <a:buNone/>
            </a:pPr>
            <a:endParaRPr lang="en-US" sz="2800" dirty="0" smtClean="0"/>
          </a:p>
          <a:p>
            <a:r>
              <a:rPr lang="en-US" sz="2800" dirty="0" smtClean="0"/>
              <a:t>                            Reducing angle-of-attack is THE most</a:t>
            </a:r>
            <a:br>
              <a:rPr lang="en-US" sz="2800" dirty="0" smtClean="0"/>
            </a:br>
            <a:r>
              <a:rPr lang="en-US" sz="2800" dirty="0" smtClean="0"/>
              <a:t>                            important pilot action in an upset event</a:t>
            </a:r>
          </a:p>
          <a:p>
            <a:pPr marL="0" indent="0">
              <a:buNone/>
            </a:pPr>
            <a:endParaRPr lang="en-US" sz="2800" dirty="0" smtClean="0"/>
          </a:p>
          <a:p>
            <a:r>
              <a:rPr lang="en-US" sz="2800" dirty="0" smtClean="0"/>
              <a:t>Pilot </a:t>
            </a:r>
            <a:r>
              <a:rPr lang="en-US" sz="2800" dirty="0"/>
              <a:t>upset training in </a:t>
            </a:r>
            <a:r>
              <a:rPr lang="en-US" sz="2800" dirty="0" smtClean="0"/>
              <a:t>simulators </a:t>
            </a:r>
            <a:br>
              <a:rPr lang="en-US" sz="2800" dirty="0" smtClean="0"/>
            </a:br>
            <a:r>
              <a:rPr lang="en-US" sz="2800" dirty="0" smtClean="0"/>
              <a:t>must account </a:t>
            </a:r>
            <a:r>
              <a:rPr lang="en-US" sz="2800" dirty="0"/>
              <a:t>for their limitations</a:t>
            </a:r>
          </a:p>
          <a:p>
            <a:endParaRPr lang="en-US" sz="2800" dirty="0"/>
          </a:p>
        </p:txBody>
      </p:sp>
      <p:pic>
        <p:nvPicPr>
          <p:cNvPr id="6" name="Picture 8" descr="02P002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8000" contrast="16000"/>
                    </a14:imgEffect>
                  </a14:imgLayer>
                </a14:imgProps>
              </a:ext>
              <a:ext uri="{28A0092B-C50C-407E-A947-70E740481C1C}">
                <a14:useLocalDpi xmlns:a14="http://schemas.microsoft.com/office/drawing/2010/main" val="0"/>
              </a:ext>
            </a:extLst>
          </a:blip>
          <a:srcRect/>
          <a:stretch>
            <a:fillRect/>
          </a:stretch>
        </p:blipFill>
        <p:spPr bwMode="auto">
          <a:xfrm>
            <a:off x="6096001" y="4724400"/>
            <a:ext cx="2438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1" y="3048000"/>
            <a:ext cx="2060370" cy="149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1" y="668714"/>
            <a:ext cx="2541780" cy="2377440"/>
          </a:xfrm>
          <a:prstGeom prst="rect">
            <a:avLst/>
          </a:prstGeom>
        </p:spPr>
      </p:pic>
      <p:sp>
        <p:nvSpPr>
          <p:cNvPr id="4" name="TextBox 3"/>
          <p:cNvSpPr txBox="1"/>
          <p:nvPr/>
        </p:nvSpPr>
        <p:spPr>
          <a:xfrm>
            <a:off x="6230024" y="2775100"/>
            <a:ext cx="2609176" cy="307777"/>
          </a:xfrm>
          <a:prstGeom prst="rect">
            <a:avLst/>
          </a:prstGeom>
          <a:solidFill>
            <a:schemeClr val="bg1"/>
          </a:solidFill>
        </p:spPr>
        <p:txBody>
          <a:bodyPr wrap="none" rtlCol="0">
            <a:spAutoFit/>
          </a:bodyPr>
          <a:lstStyle/>
          <a:p>
            <a:r>
              <a:rPr lang="en-US" sz="1400" i="1" dirty="0" smtClean="0"/>
              <a:t>“I’ll have an ounce of prevention”</a:t>
            </a:r>
            <a:endParaRPr lang="en-US" sz="1400" i="1" dirty="0"/>
          </a:p>
        </p:txBody>
      </p:sp>
    </p:spTree>
    <p:extLst>
      <p:ext uri="{BB962C8B-B14F-4D97-AF65-F5344CB8AC3E}">
        <p14:creationId xmlns:p14="http://schemas.microsoft.com/office/powerpoint/2010/main" val="224914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Aerodynamics</a:t>
            </a:r>
            <a:br>
              <a:rPr lang="en-US" dirty="0" smtClean="0"/>
            </a:br>
            <a:r>
              <a:rPr lang="en-US" sz="3100" dirty="0" smtClean="0"/>
              <a:t>Performance considerations</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490663"/>
            <a:ext cx="7762875" cy="529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82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228725"/>
            <a:ext cx="784860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2"/>
          <p:cNvSpPr txBox="1">
            <a:spLocks/>
          </p:cNvSpPr>
          <p:nvPr/>
        </p:nvSpPr>
        <p:spPr>
          <a:xfrm>
            <a:off x="457200" y="0"/>
            <a:ext cx="82296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100" dirty="0" smtClean="0"/>
              <a:t>Aerodynamics</a:t>
            </a:r>
            <a:r>
              <a:rPr lang="en-US" dirty="0" smtClean="0"/>
              <a:t/>
            </a:r>
            <a:br>
              <a:rPr lang="en-US" dirty="0" smtClean="0"/>
            </a:br>
            <a:r>
              <a:rPr lang="en-US" sz="3100" dirty="0" smtClean="0"/>
              <a:t>Performance considerations</a:t>
            </a:r>
            <a:endParaRPr lang="en-US" sz="4000" dirty="0"/>
          </a:p>
        </p:txBody>
      </p:sp>
    </p:spTree>
    <p:extLst>
      <p:ext uri="{BB962C8B-B14F-4D97-AF65-F5344CB8AC3E}">
        <p14:creationId xmlns:p14="http://schemas.microsoft.com/office/powerpoint/2010/main" val="3589785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600" dirty="0" smtClean="0"/>
              <a:t>Roll stability</a:t>
            </a:r>
            <a:endParaRPr lang="en-US" dirty="0"/>
          </a:p>
        </p:txBody>
      </p:sp>
      <p:cxnSp>
        <p:nvCxnSpPr>
          <p:cNvPr id="6" name="Straight Arrow Connector 5"/>
          <p:cNvCxnSpPr/>
          <p:nvPr/>
        </p:nvCxnSpPr>
        <p:spPr>
          <a:xfrm>
            <a:off x="4953000" y="51054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5100935"/>
            <a:ext cx="702436" cy="461665"/>
          </a:xfrm>
          <a:prstGeom prst="rect">
            <a:avLst/>
          </a:prstGeom>
          <a:noFill/>
        </p:spPr>
        <p:txBody>
          <a:bodyPr wrap="none" rtlCol="0">
            <a:spAutoFit/>
          </a:bodyPr>
          <a:lstStyle/>
          <a:p>
            <a:r>
              <a:rPr lang="en-US" sz="2400" dirty="0" err="1" smtClean="0"/>
              <a:t>AoA</a:t>
            </a:r>
            <a:endParaRPr lang="en-US" sz="2400" dirty="0"/>
          </a:p>
        </p:txBody>
      </p:sp>
      <p:sp>
        <p:nvSpPr>
          <p:cNvPr id="10" name="TextBox 9"/>
          <p:cNvSpPr txBox="1"/>
          <p:nvPr/>
        </p:nvSpPr>
        <p:spPr>
          <a:xfrm>
            <a:off x="3429000" y="2895600"/>
            <a:ext cx="1533818" cy="830997"/>
          </a:xfrm>
          <a:prstGeom prst="rect">
            <a:avLst/>
          </a:prstGeom>
          <a:noFill/>
        </p:spPr>
        <p:txBody>
          <a:bodyPr wrap="none" rtlCol="0">
            <a:spAutoFit/>
          </a:bodyPr>
          <a:lstStyle/>
          <a:p>
            <a:pPr algn="ctr"/>
            <a:r>
              <a:rPr lang="en-US" sz="2400" dirty="0" smtClean="0"/>
              <a:t>Lift</a:t>
            </a:r>
          </a:p>
          <a:p>
            <a:pPr algn="ctr"/>
            <a:r>
              <a:rPr lang="en-US" sz="2400" dirty="0" smtClean="0"/>
              <a:t>Coefficient</a:t>
            </a:r>
            <a:endParaRPr lang="en-US" sz="2400" dirty="0"/>
          </a:p>
        </p:txBody>
      </p:sp>
      <p:cxnSp>
        <p:nvCxnSpPr>
          <p:cNvPr id="12" name="Straight Connector 11"/>
          <p:cNvCxnSpPr/>
          <p:nvPr/>
        </p:nvCxnSpPr>
        <p:spPr>
          <a:xfrm flipV="1">
            <a:off x="4332682" y="2667000"/>
            <a:ext cx="1534718"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715000" y="2286000"/>
            <a:ext cx="1676400" cy="2438400"/>
          </a:xfrm>
          <a:prstGeom prst="arc">
            <a:avLst>
              <a:gd name="adj1" fmla="val 16200000"/>
              <a:gd name="adj2" fmla="val 198356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5715000" y="2286000"/>
            <a:ext cx="1676400" cy="1828800"/>
          </a:xfrm>
          <a:prstGeom prst="arc">
            <a:avLst>
              <a:gd name="adj1" fmla="val 16200000"/>
              <a:gd name="adj2" fmla="val 192957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447800" y="3200400"/>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448050"/>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463506"/>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59147" y="28956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962400"/>
            <a:ext cx="801951" cy="830997"/>
          </a:xfrm>
          <a:prstGeom prst="rect">
            <a:avLst/>
          </a:prstGeom>
          <a:noFill/>
        </p:spPr>
        <p:txBody>
          <a:bodyPr wrap="none" rtlCol="0">
            <a:spAutoFit/>
          </a:bodyPr>
          <a:lstStyle/>
          <a:p>
            <a:pPr algn="ctr"/>
            <a:r>
              <a:rPr lang="en-US" sz="2400" dirty="0" smtClean="0"/>
              <a:t>Rear</a:t>
            </a:r>
          </a:p>
          <a:p>
            <a:pPr algn="ctr"/>
            <a:r>
              <a:rPr lang="en-US" sz="2400" dirty="0" smtClean="0"/>
              <a:t>View</a:t>
            </a:r>
            <a:endParaRPr lang="en-US" sz="2400" dirty="0"/>
          </a:p>
        </p:txBody>
      </p:sp>
      <p:sp>
        <p:nvSpPr>
          <p:cNvPr id="20" name="Oval 19"/>
          <p:cNvSpPr/>
          <p:nvPr/>
        </p:nvSpPr>
        <p:spPr>
          <a:xfrm>
            <a:off x="5791200" y="25908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6" idx="0"/>
          </p:cNvCxnSpPr>
          <p:nvPr/>
        </p:nvCxnSpPr>
        <p:spPr>
          <a:xfrm flipV="1">
            <a:off x="2286000" y="2743200"/>
            <a:ext cx="0" cy="70485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43000" y="2743200"/>
            <a:ext cx="0" cy="70485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611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600" dirty="0" smtClean="0"/>
              <a:t>Roll stability</a:t>
            </a:r>
            <a:endParaRPr lang="en-US" dirty="0"/>
          </a:p>
        </p:txBody>
      </p:sp>
      <p:cxnSp>
        <p:nvCxnSpPr>
          <p:cNvPr id="6" name="Straight Arrow Connector 5"/>
          <p:cNvCxnSpPr/>
          <p:nvPr/>
        </p:nvCxnSpPr>
        <p:spPr>
          <a:xfrm>
            <a:off x="4953000" y="51054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5100935"/>
            <a:ext cx="702436" cy="461665"/>
          </a:xfrm>
          <a:prstGeom prst="rect">
            <a:avLst/>
          </a:prstGeom>
          <a:noFill/>
        </p:spPr>
        <p:txBody>
          <a:bodyPr wrap="none" rtlCol="0">
            <a:spAutoFit/>
          </a:bodyPr>
          <a:lstStyle/>
          <a:p>
            <a:r>
              <a:rPr lang="en-US" sz="2400" dirty="0" err="1" smtClean="0"/>
              <a:t>AoA</a:t>
            </a:r>
            <a:endParaRPr lang="en-US" sz="2400" dirty="0"/>
          </a:p>
        </p:txBody>
      </p:sp>
      <p:sp>
        <p:nvSpPr>
          <p:cNvPr id="10" name="TextBox 9"/>
          <p:cNvSpPr txBox="1"/>
          <p:nvPr/>
        </p:nvSpPr>
        <p:spPr>
          <a:xfrm>
            <a:off x="3429000" y="2895600"/>
            <a:ext cx="1533818" cy="830997"/>
          </a:xfrm>
          <a:prstGeom prst="rect">
            <a:avLst/>
          </a:prstGeom>
          <a:noFill/>
        </p:spPr>
        <p:txBody>
          <a:bodyPr wrap="none" rtlCol="0">
            <a:spAutoFit/>
          </a:bodyPr>
          <a:lstStyle/>
          <a:p>
            <a:pPr algn="ctr"/>
            <a:r>
              <a:rPr lang="en-US" sz="2400" dirty="0" smtClean="0"/>
              <a:t>Lift</a:t>
            </a:r>
          </a:p>
          <a:p>
            <a:pPr algn="ctr"/>
            <a:r>
              <a:rPr lang="en-US" sz="2400" dirty="0" smtClean="0"/>
              <a:t>Coefficient</a:t>
            </a:r>
            <a:endParaRPr lang="en-US" sz="2400" dirty="0"/>
          </a:p>
        </p:txBody>
      </p:sp>
      <p:cxnSp>
        <p:nvCxnSpPr>
          <p:cNvPr id="12" name="Straight Connector 11"/>
          <p:cNvCxnSpPr/>
          <p:nvPr/>
        </p:nvCxnSpPr>
        <p:spPr>
          <a:xfrm flipV="1">
            <a:off x="4332682" y="2667000"/>
            <a:ext cx="1534718"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715000" y="2286000"/>
            <a:ext cx="1676400" cy="2438400"/>
          </a:xfrm>
          <a:prstGeom prst="arc">
            <a:avLst>
              <a:gd name="adj1" fmla="val 16200000"/>
              <a:gd name="adj2" fmla="val 198356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5715000" y="2286000"/>
            <a:ext cx="1676400" cy="1828800"/>
          </a:xfrm>
          <a:prstGeom prst="arc">
            <a:avLst>
              <a:gd name="adj1" fmla="val 16200000"/>
              <a:gd name="adj2" fmla="val 192957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447800" y="3200400"/>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448050"/>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463506"/>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59147" y="28956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962400"/>
            <a:ext cx="801951" cy="830997"/>
          </a:xfrm>
          <a:prstGeom prst="rect">
            <a:avLst/>
          </a:prstGeom>
          <a:noFill/>
        </p:spPr>
        <p:txBody>
          <a:bodyPr wrap="none" rtlCol="0">
            <a:spAutoFit/>
          </a:bodyPr>
          <a:lstStyle/>
          <a:p>
            <a:pPr algn="ctr"/>
            <a:r>
              <a:rPr lang="en-US" sz="2400" dirty="0" smtClean="0"/>
              <a:t>Rear</a:t>
            </a:r>
          </a:p>
          <a:p>
            <a:pPr algn="ctr"/>
            <a:r>
              <a:rPr lang="en-US" sz="2400" dirty="0" smtClean="0"/>
              <a:t>View</a:t>
            </a:r>
            <a:endParaRPr lang="en-US" sz="2400" dirty="0"/>
          </a:p>
        </p:txBody>
      </p:sp>
      <p:sp>
        <p:nvSpPr>
          <p:cNvPr id="20" name="Oval 19"/>
          <p:cNvSpPr/>
          <p:nvPr/>
        </p:nvSpPr>
        <p:spPr>
          <a:xfrm>
            <a:off x="5791200" y="25908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6" idx="0"/>
          </p:cNvCxnSpPr>
          <p:nvPr/>
        </p:nvCxnSpPr>
        <p:spPr>
          <a:xfrm flipV="1">
            <a:off x="2286000" y="2743200"/>
            <a:ext cx="0" cy="70485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43000" y="2743200"/>
            <a:ext cx="0" cy="70485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 name="Arc 3"/>
          <p:cNvSpPr/>
          <p:nvPr/>
        </p:nvSpPr>
        <p:spPr>
          <a:xfrm>
            <a:off x="2667000" y="3200400"/>
            <a:ext cx="304800" cy="5261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V="1">
            <a:off x="2667000" y="3200400"/>
            <a:ext cx="304800" cy="526197"/>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951078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600" dirty="0" smtClean="0"/>
              <a:t>Roll stability</a:t>
            </a:r>
            <a:endParaRPr lang="en-US" dirty="0"/>
          </a:p>
        </p:txBody>
      </p:sp>
      <p:cxnSp>
        <p:nvCxnSpPr>
          <p:cNvPr id="6" name="Straight Arrow Connector 5"/>
          <p:cNvCxnSpPr/>
          <p:nvPr/>
        </p:nvCxnSpPr>
        <p:spPr>
          <a:xfrm>
            <a:off x="4953000" y="51054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5100935"/>
            <a:ext cx="702436" cy="461665"/>
          </a:xfrm>
          <a:prstGeom prst="rect">
            <a:avLst/>
          </a:prstGeom>
          <a:noFill/>
        </p:spPr>
        <p:txBody>
          <a:bodyPr wrap="none" rtlCol="0">
            <a:spAutoFit/>
          </a:bodyPr>
          <a:lstStyle/>
          <a:p>
            <a:r>
              <a:rPr lang="en-US" sz="2400" dirty="0" err="1" smtClean="0"/>
              <a:t>AoA</a:t>
            </a:r>
            <a:endParaRPr lang="en-US" sz="2400" dirty="0"/>
          </a:p>
        </p:txBody>
      </p:sp>
      <p:sp>
        <p:nvSpPr>
          <p:cNvPr id="10" name="TextBox 9"/>
          <p:cNvSpPr txBox="1"/>
          <p:nvPr/>
        </p:nvSpPr>
        <p:spPr>
          <a:xfrm>
            <a:off x="3429000" y="2895600"/>
            <a:ext cx="1533818" cy="830997"/>
          </a:xfrm>
          <a:prstGeom prst="rect">
            <a:avLst/>
          </a:prstGeom>
          <a:noFill/>
        </p:spPr>
        <p:txBody>
          <a:bodyPr wrap="none" rtlCol="0">
            <a:spAutoFit/>
          </a:bodyPr>
          <a:lstStyle/>
          <a:p>
            <a:pPr algn="ctr"/>
            <a:r>
              <a:rPr lang="en-US" sz="2400" dirty="0" smtClean="0"/>
              <a:t>Lift</a:t>
            </a:r>
          </a:p>
          <a:p>
            <a:pPr algn="ctr"/>
            <a:r>
              <a:rPr lang="en-US" sz="2400" dirty="0" smtClean="0"/>
              <a:t>Coefficient</a:t>
            </a:r>
            <a:endParaRPr lang="en-US" sz="2400" dirty="0"/>
          </a:p>
        </p:txBody>
      </p:sp>
      <p:cxnSp>
        <p:nvCxnSpPr>
          <p:cNvPr id="12" name="Straight Connector 11"/>
          <p:cNvCxnSpPr/>
          <p:nvPr/>
        </p:nvCxnSpPr>
        <p:spPr>
          <a:xfrm flipV="1">
            <a:off x="4332682" y="2667000"/>
            <a:ext cx="1534718"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715000" y="2286000"/>
            <a:ext cx="1676400" cy="2438400"/>
          </a:xfrm>
          <a:prstGeom prst="arc">
            <a:avLst>
              <a:gd name="adj1" fmla="val 16200000"/>
              <a:gd name="adj2" fmla="val 198356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5715000" y="2286000"/>
            <a:ext cx="1676400" cy="1828800"/>
          </a:xfrm>
          <a:prstGeom prst="arc">
            <a:avLst>
              <a:gd name="adj1" fmla="val 16200000"/>
              <a:gd name="adj2" fmla="val 192957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447800" y="3200400"/>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448050"/>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463506"/>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59147" y="28956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962400"/>
            <a:ext cx="801951" cy="830997"/>
          </a:xfrm>
          <a:prstGeom prst="rect">
            <a:avLst/>
          </a:prstGeom>
          <a:noFill/>
        </p:spPr>
        <p:txBody>
          <a:bodyPr wrap="none" rtlCol="0">
            <a:spAutoFit/>
          </a:bodyPr>
          <a:lstStyle/>
          <a:p>
            <a:pPr algn="ctr"/>
            <a:r>
              <a:rPr lang="en-US" sz="2400" dirty="0" smtClean="0"/>
              <a:t>Rear</a:t>
            </a:r>
          </a:p>
          <a:p>
            <a:pPr algn="ctr"/>
            <a:r>
              <a:rPr lang="en-US" sz="2400" dirty="0" smtClean="0"/>
              <a:t>View</a:t>
            </a:r>
            <a:endParaRPr lang="en-US" sz="2400" dirty="0"/>
          </a:p>
        </p:txBody>
      </p:sp>
      <p:sp>
        <p:nvSpPr>
          <p:cNvPr id="20" name="Oval 19"/>
          <p:cNvSpPr/>
          <p:nvPr/>
        </p:nvSpPr>
        <p:spPr>
          <a:xfrm>
            <a:off x="5791200" y="25908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a:off x="2667000" y="3200400"/>
            <a:ext cx="304800" cy="5261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V="1">
            <a:off x="2667000" y="3200400"/>
            <a:ext cx="304800" cy="526197"/>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Isosceles Triangle 6"/>
          <p:cNvSpPr>
            <a:spLocks noChangeAspect="1"/>
          </p:cNvSpPr>
          <p:nvPr/>
        </p:nvSpPr>
        <p:spPr>
          <a:xfrm>
            <a:off x="5926347" y="2362200"/>
            <a:ext cx="243840"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5623560" y="2804160"/>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514600" y="2556294"/>
            <a:ext cx="0" cy="91440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14400" y="3006306"/>
            <a:ext cx="0" cy="457200"/>
          </a:xfrm>
          <a:prstGeom prst="straightConnector1">
            <a:avLst/>
          </a:prstGeom>
          <a:ln w="95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357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600" dirty="0" smtClean="0"/>
              <a:t>Roll stability</a:t>
            </a:r>
            <a:endParaRPr lang="en-US" dirty="0"/>
          </a:p>
        </p:txBody>
      </p:sp>
      <p:cxnSp>
        <p:nvCxnSpPr>
          <p:cNvPr id="6" name="Straight Arrow Connector 5"/>
          <p:cNvCxnSpPr/>
          <p:nvPr/>
        </p:nvCxnSpPr>
        <p:spPr>
          <a:xfrm>
            <a:off x="4953000" y="51054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5100935"/>
            <a:ext cx="702436" cy="461665"/>
          </a:xfrm>
          <a:prstGeom prst="rect">
            <a:avLst/>
          </a:prstGeom>
          <a:noFill/>
        </p:spPr>
        <p:txBody>
          <a:bodyPr wrap="none" rtlCol="0">
            <a:spAutoFit/>
          </a:bodyPr>
          <a:lstStyle/>
          <a:p>
            <a:r>
              <a:rPr lang="en-US" sz="2400" dirty="0" err="1" smtClean="0"/>
              <a:t>AoA</a:t>
            </a:r>
            <a:endParaRPr lang="en-US" sz="2400" dirty="0"/>
          </a:p>
        </p:txBody>
      </p:sp>
      <p:sp>
        <p:nvSpPr>
          <p:cNvPr id="10" name="TextBox 9"/>
          <p:cNvSpPr txBox="1"/>
          <p:nvPr/>
        </p:nvSpPr>
        <p:spPr>
          <a:xfrm>
            <a:off x="3429000" y="2895600"/>
            <a:ext cx="1533818" cy="830997"/>
          </a:xfrm>
          <a:prstGeom prst="rect">
            <a:avLst/>
          </a:prstGeom>
          <a:noFill/>
        </p:spPr>
        <p:txBody>
          <a:bodyPr wrap="none" rtlCol="0">
            <a:spAutoFit/>
          </a:bodyPr>
          <a:lstStyle/>
          <a:p>
            <a:pPr algn="ctr"/>
            <a:r>
              <a:rPr lang="en-US" sz="2400" dirty="0" smtClean="0"/>
              <a:t>Lift</a:t>
            </a:r>
          </a:p>
          <a:p>
            <a:pPr algn="ctr"/>
            <a:r>
              <a:rPr lang="en-US" sz="2400" dirty="0" smtClean="0"/>
              <a:t>Coefficient</a:t>
            </a:r>
            <a:endParaRPr lang="en-US" sz="2400" dirty="0"/>
          </a:p>
        </p:txBody>
      </p:sp>
      <p:cxnSp>
        <p:nvCxnSpPr>
          <p:cNvPr id="12" name="Straight Connector 11"/>
          <p:cNvCxnSpPr/>
          <p:nvPr/>
        </p:nvCxnSpPr>
        <p:spPr>
          <a:xfrm flipV="1">
            <a:off x="4332682" y="2667000"/>
            <a:ext cx="1534718"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715000" y="2286000"/>
            <a:ext cx="1676400" cy="2438400"/>
          </a:xfrm>
          <a:prstGeom prst="arc">
            <a:avLst>
              <a:gd name="adj1" fmla="val 16200000"/>
              <a:gd name="adj2" fmla="val 198356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5715000" y="2286000"/>
            <a:ext cx="1676400" cy="1828800"/>
          </a:xfrm>
          <a:prstGeom prst="arc">
            <a:avLst>
              <a:gd name="adj1" fmla="val 16200000"/>
              <a:gd name="adj2" fmla="val 192957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447800" y="3200400"/>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448050"/>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463506"/>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59147" y="28956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962400"/>
            <a:ext cx="801951" cy="830997"/>
          </a:xfrm>
          <a:prstGeom prst="rect">
            <a:avLst/>
          </a:prstGeom>
          <a:noFill/>
        </p:spPr>
        <p:txBody>
          <a:bodyPr wrap="none" rtlCol="0">
            <a:spAutoFit/>
          </a:bodyPr>
          <a:lstStyle/>
          <a:p>
            <a:pPr algn="ctr"/>
            <a:r>
              <a:rPr lang="en-US" sz="2400" dirty="0" smtClean="0"/>
              <a:t>Rear</a:t>
            </a:r>
          </a:p>
          <a:p>
            <a:pPr algn="ctr"/>
            <a:r>
              <a:rPr lang="en-US" sz="2400" dirty="0" smtClean="0"/>
              <a:t>View</a:t>
            </a:r>
            <a:endParaRPr lang="en-US" sz="2400" dirty="0"/>
          </a:p>
        </p:txBody>
      </p:sp>
      <p:sp>
        <p:nvSpPr>
          <p:cNvPr id="20" name="Oval 19"/>
          <p:cNvSpPr/>
          <p:nvPr/>
        </p:nvSpPr>
        <p:spPr>
          <a:xfrm>
            <a:off x="7086600" y="25908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6" idx="0"/>
          </p:cNvCxnSpPr>
          <p:nvPr/>
        </p:nvCxnSpPr>
        <p:spPr>
          <a:xfrm flipV="1">
            <a:off x="2286000" y="2743200"/>
            <a:ext cx="0" cy="70485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143000" y="2743200"/>
            <a:ext cx="0" cy="70485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621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600" dirty="0" smtClean="0"/>
              <a:t>Roll stability</a:t>
            </a:r>
            <a:endParaRPr lang="en-US" dirty="0"/>
          </a:p>
        </p:txBody>
      </p:sp>
      <p:cxnSp>
        <p:nvCxnSpPr>
          <p:cNvPr id="6" name="Straight Arrow Connector 5"/>
          <p:cNvCxnSpPr/>
          <p:nvPr/>
        </p:nvCxnSpPr>
        <p:spPr>
          <a:xfrm>
            <a:off x="4953000" y="51054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5100935"/>
            <a:ext cx="702436" cy="461665"/>
          </a:xfrm>
          <a:prstGeom prst="rect">
            <a:avLst/>
          </a:prstGeom>
          <a:noFill/>
        </p:spPr>
        <p:txBody>
          <a:bodyPr wrap="none" rtlCol="0">
            <a:spAutoFit/>
          </a:bodyPr>
          <a:lstStyle/>
          <a:p>
            <a:r>
              <a:rPr lang="en-US" sz="2400" dirty="0" err="1" smtClean="0"/>
              <a:t>AoA</a:t>
            </a:r>
            <a:endParaRPr lang="en-US" sz="2400" dirty="0"/>
          </a:p>
        </p:txBody>
      </p:sp>
      <p:sp>
        <p:nvSpPr>
          <p:cNvPr id="10" name="TextBox 9"/>
          <p:cNvSpPr txBox="1"/>
          <p:nvPr/>
        </p:nvSpPr>
        <p:spPr>
          <a:xfrm>
            <a:off x="3429000" y="2895600"/>
            <a:ext cx="1533818" cy="830997"/>
          </a:xfrm>
          <a:prstGeom prst="rect">
            <a:avLst/>
          </a:prstGeom>
          <a:noFill/>
        </p:spPr>
        <p:txBody>
          <a:bodyPr wrap="none" rtlCol="0">
            <a:spAutoFit/>
          </a:bodyPr>
          <a:lstStyle/>
          <a:p>
            <a:pPr algn="ctr"/>
            <a:r>
              <a:rPr lang="en-US" sz="2400" dirty="0" smtClean="0"/>
              <a:t>Lift</a:t>
            </a:r>
          </a:p>
          <a:p>
            <a:pPr algn="ctr"/>
            <a:r>
              <a:rPr lang="en-US" sz="2400" dirty="0" smtClean="0"/>
              <a:t>Coefficient</a:t>
            </a:r>
            <a:endParaRPr lang="en-US" sz="2400" dirty="0"/>
          </a:p>
        </p:txBody>
      </p:sp>
      <p:cxnSp>
        <p:nvCxnSpPr>
          <p:cNvPr id="12" name="Straight Connector 11"/>
          <p:cNvCxnSpPr/>
          <p:nvPr/>
        </p:nvCxnSpPr>
        <p:spPr>
          <a:xfrm flipV="1">
            <a:off x="4332682" y="2667000"/>
            <a:ext cx="1534718"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715000" y="2286000"/>
            <a:ext cx="1676400" cy="2438400"/>
          </a:xfrm>
          <a:prstGeom prst="arc">
            <a:avLst>
              <a:gd name="adj1" fmla="val 16200000"/>
              <a:gd name="adj2" fmla="val 198356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5715000" y="2286000"/>
            <a:ext cx="1676400" cy="1828800"/>
          </a:xfrm>
          <a:prstGeom prst="arc">
            <a:avLst>
              <a:gd name="adj1" fmla="val 16200000"/>
              <a:gd name="adj2" fmla="val 192957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447800" y="3200400"/>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448050"/>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463506"/>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59147" y="28956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962400"/>
            <a:ext cx="801951" cy="830997"/>
          </a:xfrm>
          <a:prstGeom prst="rect">
            <a:avLst/>
          </a:prstGeom>
          <a:noFill/>
        </p:spPr>
        <p:txBody>
          <a:bodyPr wrap="none" rtlCol="0">
            <a:spAutoFit/>
          </a:bodyPr>
          <a:lstStyle/>
          <a:p>
            <a:pPr algn="ctr"/>
            <a:r>
              <a:rPr lang="en-US" sz="2400" dirty="0" smtClean="0"/>
              <a:t>Rear</a:t>
            </a:r>
          </a:p>
          <a:p>
            <a:pPr algn="ctr"/>
            <a:r>
              <a:rPr lang="en-US" sz="2400" dirty="0" smtClean="0"/>
              <a:t>View</a:t>
            </a:r>
            <a:endParaRPr lang="en-US" sz="2400" dirty="0"/>
          </a:p>
        </p:txBody>
      </p:sp>
      <p:sp>
        <p:nvSpPr>
          <p:cNvPr id="20" name="Oval 19"/>
          <p:cNvSpPr/>
          <p:nvPr/>
        </p:nvSpPr>
        <p:spPr>
          <a:xfrm>
            <a:off x="7088613" y="25908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a:off x="2667000" y="3200400"/>
            <a:ext cx="304800" cy="5261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V="1">
            <a:off x="2667000" y="3200400"/>
            <a:ext cx="304800" cy="526197"/>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Isosceles Triangle 6"/>
          <p:cNvSpPr>
            <a:spLocks noChangeAspect="1"/>
          </p:cNvSpPr>
          <p:nvPr/>
        </p:nvSpPr>
        <p:spPr>
          <a:xfrm>
            <a:off x="7162800" y="2819400"/>
            <a:ext cx="243840"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886467" y="2348973"/>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514600" y="2971800"/>
            <a:ext cx="0" cy="45720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14400" y="2499360"/>
            <a:ext cx="0" cy="1005840"/>
          </a:xfrm>
          <a:prstGeom prst="straightConnector1">
            <a:avLst/>
          </a:prstGeom>
          <a:ln w="9525">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045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Aerodynamics</a:t>
            </a:r>
            <a:br>
              <a:rPr lang="en-US" dirty="0" smtClean="0"/>
            </a:br>
            <a:r>
              <a:rPr lang="en-US" sz="3600" dirty="0" smtClean="0"/>
              <a:t>Roll stability</a:t>
            </a:r>
            <a:endParaRPr lang="en-US" dirty="0"/>
          </a:p>
        </p:txBody>
      </p:sp>
      <p:cxnSp>
        <p:nvCxnSpPr>
          <p:cNvPr id="6" name="Straight Arrow Connector 5"/>
          <p:cNvCxnSpPr/>
          <p:nvPr/>
        </p:nvCxnSpPr>
        <p:spPr>
          <a:xfrm>
            <a:off x="4953000" y="5105400"/>
            <a:ext cx="3124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1828800"/>
            <a:ext cx="0" cy="3276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48400" y="5100935"/>
            <a:ext cx="702436" cy="461665"/>
          </a:xfrm>
          <a:prstGeom prst="rect">
            <a:avLst/>
          </a:prstGeom>
          <a:noFill/>
        </p:spPr>
        <p:txBody>
          <a:bodyPr wrap="none" rtlCol="0">
            <a:spAutoFit/>
          </a:bodyPr>
          <a:lstStyle/>
          <a:p>
            <a:r>
              <a:rPr lang="en-US" sz="2400" dirty="0" err="1" smtClean="0"/>
              <a:t>AoA</a:t>
            </a:r>
            <a:endParaRPr lang="en-US" sz="2400" dirty="0"/>
          </a:p>
        </p:txBody>
      </p:sp>
      <p:sp>
        <p:nvSpPr>
          <p:cNvPr id="10" name="TextBox 9"/>
          <p:cNvSpPr txBox="1"/>
          <p:nvPr/>
        </p:nvSpPr>
        <p:spPr>
          <a:xfrm>
            <a:off x="3429000" y="2895600"/>
            <a:ext cx="1533818" cy="830997"/>
          </a:xfrm>
          <a:prstGeom prst="rect">
            <a:avLst/>
          </a:prstGeom>
          <a:noFill/>
        </p:spPr>
        <p:txBody>
          <a:bodyPr wrap="none" rtlCol="0">
            <a:spAutoFit/>
          </a:bodyPr>
          <a:lstStyle/>
          <a:p>
            <a:pPr algn="ctr"/>
            <a:r>
              <a:rPr lang="en-US" sz="2400" dirty="0" smtClean="0"/>
              <a:t>Lift</a:t>
            </a:r>
          </a:p>
          <a:p>
            <a:pPr algn="ctr"/>
            <a:r>
              <a:rPr lang="en-US" sz="2400" dirty="0" smtClean="0"/>
              <a:t>Coefficient</a:t>
            </a:r>
            <a:endParaRPr lang="en-US" sz="2400" dirty="0"/>
          </a:p>
        </p:txBody>
      </p:sp>
      <p:cxnSp>
        <p:nvCxnSpPr>
          <p:cNvPr id="12" name="Straight Connector 11"/>
          <p:cNvCxnSpPr/>
          <p:nvPr/>
        </p:nvCxnSpPr>
        <p:spPr>
          <a:xfrm flipV="1">
            <a:off x="4332682" y="2667000"/>
            <a:ext cx="1534718"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a:off x="5715000" y="2286000"/>
            <a:ext cx="1676400" cy="2438400"/>
          </a:xfrm>
          <a:prstGeom prst="arc">
            <a:avLst>
              <a:gd name="adj1" fmla="val 16200000"/>
              <a:gd name="adj2" fmla="val 1983566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5715000" y="2286000"/>
            <a:ext cx="1676400" cy="1828800"/>
          </a:xfrm>
          <a:prstGeom prst="arc">
            <a:avLst>
              <a:gd name="adj1" fmla="val 16200000"/>
              <a:gd name="adj2" fmla="val 1929574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1447800" y="3200400"/>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0" y="3448050"/>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5800" y="3463506"/>
            <a:ext cx="762000" cy="93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59147" y="2895600"/>
            <a:ext cx="45719"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962400"/>
            <a:ext cx="801951" cy="830997"/>
          </a:xfrm>
          <a:prstGeom prst="rect">
            <a:avLst/>
          </a:prstGeom>
          <a:noFill/>
        </p:spPr>
        <p:txBody>
          <a:bodyPr wrap="none" rtlCol="0">
            <a:spAutoFit/>
          </a:bodyPr>
          <a:lstStyle/>
          <a:p>
            <a:pPr algn="ctr"/>
            <a:r>
              <a:rPr lang="en-US" sz="2400" dirty="0" smtClean="0"/>
              <a:t>Rear</a:t>
            </a:r>
          </a:p>
          <a:p>
            <a:pPr algn="ctr"/>
            <a:r>
              <a:rPr lang="en-US" sz="2400" dirty="0" smtClean="0"/>
              <a:t>View</a:t>
            </a:r>
            <a:endParaRPr lang="en-US" sz="2400" dirty="0"/>
          </a:p>
        </p:txBody>
      </p:sp>
      <p:sp>
        <p:nvSpPr>
          <p:cNvPr id="20" name="Oval 19"/>
          <p:cNvSpPr/>
          <p:nvPr/>
        </p:nvSpPr>
        <p:spPr>
          <a:xfrm>
            <a:off x="7088613" y="2590800"/>
            <a:ext cx="152400" cy="152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c 3"/>
          <p:cNvSpPr/>
          <p:nvPr/>
        </p:nvSpPr>
        <p:spPr>
          <a:xfrm>
            <a:off x="2667000" y="3200400"/>
            <a:ext cx="304800" cy="5261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V="1">
            <a:off x="2667000" y="3200400"/>
            <a:ext cx="304800" cy="526197"/>
          </a:xfrm>
          <a:prstGeom prst="arc">
            <a:avLst/>
          </a:pr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Isosceles Triangle 6"/>
          <p:cNvSpPr>
            <a:spLocks noChangeAspect="1"/>
          </p:cNvSpPr>
          <p:nvPr/>
        </p:nvSpPr>
        <p:spPr>
          <a:xfrm>
            <a:off x="7162800" y="2819400"/>
            <a:ext cx="243840" cy="18288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6886467" y="2348973"/>
            <a:ext cx="18288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514600" y="3148641"/>
            <a:ext cx="0" cy="274320"/>
          </a:xfrm>
          <a:prstGeom prst="straightConnector1">
            <a:avLst/>
          </a:prstGeom>
          <a:ln>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914400" y="2286000"/>
            <a:ext cx="0" cy="118872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86000" y="3541930"/>
            <a:ext cx="381000" cy="914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 y="3377240"/>
            <a:ext cx="381000" cy="914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p:cNvSpPr/>
          <p:nvPr/>
        </p:nvSpPr>
        <p:spPr>
          <a:xfrm>
            <a:off x="7263441" y="3048000"/>
            <a:ext cx="152400" cy="138947"/>
          </a:xfrm>
          <a:prstGeom prst="diamond">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6671094" y="2261559"/>
            <a:ext cx="152400" cy="138947"/>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727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a:t>
            </a:r>
            <a:br>
              <a:rPr lang="en-US" dirty="0" smtClean="0"/>
            </a:br>
            <a:r>
              <a:rPr lang="en-US" sz="3100" dirty="0" err="1" smtClean="0"/>
              <a:t>Colgan</a:t>
            </a:r>
            <a:r>
              <a:rPr lang="en-US" sz="3100" dirty="0" smtClean="0"/>
              <a:t> 3407</a:t>
            </a:r>
            <a:endParaRPr lang="en-US" dirty="0"/>
          </a:p>
        </p:txBody>
      </p:sp>
      <p:sp>
        <p:nvSpPr>
          <p:cNvPr id="5" name="Rectangle 4"/>
          <p:cNvSpPr/>
          <p:nvPr/>
        </p:nvSpPr>
        <p:spPr>
          <a:xfrm>
            <a:off x="1848612" y="2209800"/>
            <a:ext cx="1123188"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80696" y="2291834"/>
            <a:ext cx="1049903" cy="646331"/>
          </a:xfrm>
          <a:prstGeom prst="rect">
            <a:avLst/>
          </a:prstGeom>
          <a:noFill/>
        </p:spPr>
        <p:txBody>
          <a:bodyPr wrap="none" rtlCol="0">
            <a:spAutoFit/>
          </a:bodyPr>
          <a:lstStyle/>
          <a:p>
            <a:pPr algn="ctr"/>
            <a:r>
              <a:rPr lang="en-US" dirty="0" smtClean="0"/>
              <a:t>Lack of </a:t>
            </a:r>
          </a:p>
          <a:p>
            <a:pPr algn="ctr"/>
            <a:r>
              <a:rPr lang="en-US" dirty="0" smtClean="0"/>
              <a:t>attention</a:t>
            </a:r>
            <a:endParaRPr lang="en-US" dirty="0"/>
          </a:p>
        </p:txBody>
      </p:sp>
      <p:sp>
        <p:nvSpPr>
          <p:cNvPr id="7" name="Rectangle 6"/>
          <p:cNvSpPr/>
          <p:nvPr/>
        </p:nvSpPr>
        <p:spPr>
          <a:xfrm>
            <a:off x="6169285" y="2209800"/>
            <a:ext cx="1728037"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69285" y="2301952"/>
            <a:ext cx="1728037" cy="646331"/>
          </a:xfrm>
          <a:prstGeom prst="rect">
            <a:avLst/>
          </a:prstGeom>
          <a:noFill/>
        </p:spPr>
        <p:txBody>
          <a:bodyPr wrap="none" rtlCol="0">
            <a:spAutoFit/>
          </a:bodyPr>
          <a:lstStyle/>
          <a:p>
            <a:pPr algn="ctr"/>
            <a:r>
              <a:rPr lang="en-US" dirty="0" smtClean="0"/>
              <a:t>Lack of </a:t>
            </a:r>
          </a:p>
          <a:p>
            <a:pPr algn="ctr"/>
            <a:r>
              <a:rPr lang="en-US" dirty="0" smtClean="0"/>
              <a:t>proper response</a:t>
            </a:r>
            <a:endParaRPr lang="en-US" dirty="0"/>
          </a:p>
        </p:txBody>
      </p:sp>
      <p:cxnSp>
        <p:nvCxnSpPr>
          <p:cNvPr id="10" name="Straight Arrow Connector 9"/>
          <p:cNvCxnSpPr>
            <a:endCxn id="5" idx="1"/>
          </p:cNvCxnSpPr>
          <p:nvPr/>
        </p:nvCxnSpPr>
        <p:spPr>
          <a:xfrm>
            <a:off x="304800" y="2628900"/>
            <a:ext cx="154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334" y="1868269"/>
            <a:ext cx="1826397" cy="646331"/>
          </a:xfrm>
          <a:prstGeom prst="rect">
            <a:avLst/>
          </a:prstGeom>
          <a:noFill/>
        </p:spPr>
        <p:txBody>
          <a:bodyPr wrap="none" rtlCol="0">
            <a:spAutoFit/>
          </a:bodyPr>
          <a:lstStyle/>
          <a:p>
            <a:r>
              <a:rPr lang="en-US" dirty="0" smtClean="0"/>
              <a:t>Displayed speed </a:t>
            </a:r>
          </a:p>
          <a:p>
            <a:r>
              <a:rPr lang="en-US" dirty="0" smtClean="0"/>
              <a:t>margin decreases</a:t>
            </a:r>
            <a:endParaRPr lang="en-US" dirty="0"/>
          </a:p>
        </p:txBody>
      </p:sp>
      <p:cxnSp>
        <p:nvCxnSpPr>
          <p:cNvPr id="18" name="Straight Arrow Connector 17"/>
          <p:cNvCxnSpPr>
            <a:stCxn id="5" idx="3"/>
            <a:endCxn id="7" idx="1"/>
          </p:cNvCxnSpPr>
          <p:nvPr/>
        </p:nvCxnSpPr>
        <p:spPr>
          <a:xfrm>
            <a:off x="2971800" y="2628900"/>
            <a:ext cx="31974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71800" y="1752600"/>
            <a:ext cx="1364925" cy="923330"/>
          </a:xfrm>
          <a:prstGeom prst="rect">
            <a:avLst/>
          </a:prstGeom>
          <a:noFill/>
        </p:spPr>
        <p:txBody>
          <a:bodyPr wrap="none" rtlCol="0">
            <a:spAutoFit/>
          </a:bodyPr>
          <a:lstStyle/>
          <a:p>
            <a:pPr algn="ctr"/>
            <a:r>
              <a:rPr lang="en-US" dirty="0" smtClean="0"/>
              <a:t>Unexpected </a:t>
            </a:r>
          </a:p>
          <a:p>
            <a:pPr algn="ctr"/>
            <a:r>
              <a:rPr lang="en-US" dirty="0" smtClean="0"/>
              <a:t>shaker</a:t>
            </a:r>
          </a:p>
          <a:p>
            <a:pPr algn="ctr"/>
            <a:r>
              <a:rPr lang="en-US" dirty="0"/>
              <a:t>a</a:t>
            </a:r>
            <a:r>
              <a:rPr lang="en-US" dirty="0" smtClean="0"/>
              <a:t>nd pusher</a:t>
            </a:r>
            <a:endParaRPr lang="en-US" dirty="0"/>
          </a:p>
        </p:txBody>
      </p:sp>
      <p:cxnSp>
        <p:nvCxnSpPr>
          <p:cNvPr id="24" name="Straight Arrow Connector 23"/>
          <p:cNvCxnSpPr/>
          <p:nvPr/>
        </p:nvCxnSpPr>
        <p:spPr>
          <a:xfrm>
            <a:off x="7897322" y="2628900"/>
            <a:ext cx="1094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01000" y="1981200"/>
            <a:ext cx="623890" cy="646331"/>
          </a:xfrm>
          <a:prstGeom prst="rect">
            <a:avLst/>
          </a:prstGeom>
          <a:noFill/>
        </p:spPr>
        <p:txBody>
          <a:bodyPr wrap="none" rtlCol="0">
            <a:spAutoFit/>
          </a:bodyPr>
          <a:lstStyle/>
          <a:p>
            <a:pPr algn="ctr"/>
            <a:r>
              <a:rPr lang="en-US" dirty="0" smtClean="0"/>
              <a:t>Pilot</a:t>
            </a:r>
          </a:p>
          <a:p>
            <a:pPr algn="ctr"/>
            <a:r>
              <a:rPr lang="en-US" dirty="0" smtClean="0"/>
              <a:t>pulls</a:t>
            </a:r>
            <a:endParaRPr lang="en-US" dirty="0"/>
          </a:p>
        </p:txBody>
      </p:sp>
      <p:sp>
        <p:nvSpPr>
          <p:cNvPr id="35" name="Rectangle 34"/>
          <p:cNvSpPr/>
          <p:nvPr/>
        </p:nvSpPr>
        <p:spPr>
          <a:xfrm>
            <a:off x="4082451" y="4267200"/>
            <a:ext cx="141288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21537" y="4349234"/>
            <a:ext cx="1541063" cy="646331"/>
          </a:xfrm>
          <a:prstGeom prst="rect">
            <a:avLst/>
          </a:prstGeom>
          <a:noFill/>
        </p:spPr>
        <p:txBody>
          <a:bodyPr wrap="none" rtlCol="0">
            <a:spAutoFit/>
          </a:bodyPr>
          <a:lstStyle/>
          <a:p>
            <a:pPr algn="ctr"/>
            <a:r>
              <a:rPr lang="en-US" dirty="0" smtClean="0"/>
              <a:t>Lack of</a:t>
            </a:r>
          </a:p>
          <a:p>
            <a:pPr algn="ctr"/>
            <a:r>
              <a:rPr lang="en-US" dirty="0" smtClean="0"/>
              <a:t>understanding</a:t>
            </a:r>
          </a:p>
        </p:txBody>
      </p:sp>
      <p:sp>
        <p:nvSpPr>
          <p:cNvPr id="37" name="Rectangle 36"/>
          <p:cNvSpPr/>
          <p:nvPr/>
        </p:nvSpPr>
        <p:spPr>
          <a:xfrm>
            <a:off x="6169285" y="4267200"/>
            <a:ext cx="1728037"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169285" y="4359352"/>
            <a:ext cx="1728037" cy="646331"/>
          </a:xfrm>
          <a:prstGeom prst="rect">
            <a:avLst/>
          </a:prstGeom>
          <a:noFill/>
        </p:spPr>
        <p:txBody>
          <a:bodyPr wrap="none" rtlCol="0">
            <a:spAutoFit/>
          </a:bodyPr>
          <a:lstStyle/>
          <a:p>
            <a:pPr algn="ctr"/>
            <a:r>
              <a:rPr lang="en-US" dirty="0" smtClean="0"/>
              <a:t>Lack of </a:t>
            </a:r>
          </a:p>
          <a:p>
            <a:pPr algn="ctr"/>
            <a:r>
              <a:rPr lang="en-US" dirty="0" smtClean="0"/>
              <a:t>proper response</a:t>
            </a:r>
            <a:endParaRPr lang="en-US" dirty="0"/>
          </a:p>
        </p:txBody>
      </p:sp>
      <p:cxnSp>
        <p:nvCxnSpPr>
          <p:cNvPr id="41" name="Straight Arrow Connector 40"/>
          <p:cNvCxnSpPr>
            <a:endCxn id="37" idx="1"/>
          </p:cNvCxnSpPr>
          <p:nvPr/>
        </p:nvCxnSpPr>
        <p:spPr>
          <a:xfrm>
            <a:off x="5486400" y="4686300"/>
            <a:ext cx="682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48000" y="4078069"/>
            <a:ext cx="1016047" cy="646331"/>
          </a:xfrm>
          <a:prstGeom prst="rect">
            <a:avLst/>
          </a:prstGeom>
          <a:noFill/>
        </p:spPr>
        <p:txBody>
          <a:bodyPr wrap="none" rtlCol="0">
            <a:spAutoFit/>
          </a:bodyPr>
          <a:lstStyle/>
          <a:p>
            <a:pPr algn="ctr"/>
            <a:r>
              <a:rPr lang="en-US" dirty="0" smtClean="0"/>
              <a:t>Unstable</a:t>
            </a:r>
          </a:p>
          <a:p>
            <a:pPr algn="ctr"/>
            <a:r>
              <a:rPr lang="en-US" dirty="0" smtClean="0"/>
              <a:t>rolling</a:t>
            </a:r>
            <a:endParaRPr lang="en-US" dirty="0"/>
          </a:p>
        </p:txBody>
      </p:sp>
      <p:cxnSp>
        <p:nvCxnSpPr>
          <p:cNvPr id="43" name="Straight Arrow Connector 42"/>
          <p:cNvCxnSpPr/>
          <p:nvPr/>
        </p:nvCxnSpPr>
        <p:spPr>
          <a:xfrm>
            <a:off x="7897322" y="4686300"/>
            <a:ext cx="1094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46888" y="4038600"/>
            <a:ext cx="1207126" cy="646331"/>
          </a:xfrm>
          <a:prstGeom prst="rect">
            <a:avLst/>
          </a:prstGeom>
          <a:noFill/>
        </p:spPr>
        <p:txBody>
          <a:bodyPr wrap="none" rtlCol="0">
            <a:spAutoFit/>
          </a:bodyPr>
          <a:lstStyle/>
          <a:p>
            <a:pPr algn="ctr"/>
            <a:r>
              <a:rPr lang="en-US" dirty="0" smtClean="0"/>
              <a:t>Tries to</a:t>
            </a:r>
          </a:p>
          <a:p>
            <a:pPr algn="ctr"/>
            <a:r>
              <a:rPr lang="en-US" dirty="0"/>
              <a:t>c</a:t>
            </a:r>
            <a:r>
              <a:rPr lang="en-US" dirty="0" smtClean="0"/>
              <a:t>ontrol roll</a:t>
            </a:r>
            <a:endParaRPr lang="en-US" dirty="0"/>
          </a:p>
        </p:txBody>
      </p:sp>
      <p:cxnSp>
        <p:nvCxnSpPr>
          <p:cNvPr id="46" name="Straight Arrow Connector 45"/>
          <p:cNvCxnSpPr/>
          <p:nvPr/>
        </p:nvCxnSpPr>
        <p:spPr>
          <a:xfrm>
            <a:off x="2494788" y="4696326"/>
            <a:ext cx="154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9607" y="4266836"/>
            <a:ext cx="292067" cy="369332"/>
          </a:xfrm>
          <a:prstGeom prst="rect">
            <a:avLst/>
          </a:prstGeom>
          <a:noFill/>
        </p:spPr>
        <p:txBody>
          <a:bodyPr wrap="none" rtlCol="0">
            <a:spAutoFit/>
          </a:bodyPr>
          <a:lstStyle/>
          <a:p>
            <a:pPr algn="ctr"/>
            <a:r>
              <a:rPr lang="en-US" dirty="0" smtClean="0"/>
              <a:t>?</a:t>
            </a:r>
            <a:endParaRPr lang="en-US" dirty="0"/>
          </a:p>
        </p:txBody>
      </p:sp>
    </p:spTree>
    <p:extLst>
      <p:ext uri="{BB962C8B-B14F-4D97-AF65-F5344CB8AC3E}">
        <p14:creationId xmlns:p14="http://schemas.microsoft.com/office/powerpoint/2010/main" val="3919977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Stalls</a:t>
            </a:r>
            <a:endParaRPr lang="en-US" sz="4000" dirty="0"/>
          </a:p>
        </p:txBody>
      </p:sp>
      <p:sp>
        <p:nvSpPr>
          <p:cNvPr id="3" name="Content Placeholder 2"/>
          <p:cNvSpPr>
            <a:spLocks noGrp="1"/>
          </p:cNvSpPr>
          <p:nvPr>
            <p:ph idx="1"/>
          </p:nvPr>
        </p:nvSpPr>
        <p:spPr/>
        <p:txBody>
          <a:bodyPr>
            <a:normAutofit/>
          </a:bodyPr>
          <a:lstStyle/>
          <a:p>
            <a:r>
              <a:rPr lang="en-US" dirty="0" smtClean="0"/>
              <a:t>So, are we really stalling airplanes in the U.S.?</a:t>
            </a:r>
          </a:p>
        </p:txBody>
      </p:sp>
    </p:spTree>
    <p:extLst>
      <p:ext uri="{BB962C8B-B14F-4D97-AF65-F5344CB8AC3E}">
        <p14:creationId xmlns:p14="http://schemas.microsoft.com/office/powerpoint/2010/main" val="4209738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Outline</a:t>
            </a:r>
            <a:endParaRPr lang="en-US" dirty="0"/>
          </a:p>
        </p:txBody>
      </p:sp>
      <p:sp>
        <p:nvSpPr>
          <p:cNvPr id="3" name="Content Placeholder 2"/>
          <p:cNvSpPr>
            <a:spLocks noGrp="1"/>
          </p:cNvSpPr>
          <p:nvPr>
            <p:ph sz="half" idx="1"/>
          </p:nvPr>
        </p:nvSpPr>
        <p:spPr>
          <a:xfrm>
            <a:off x="457200" y="1066800"/>
            <a:ext cx="7772400" cy="4983163"/>
          </a:xfrm>
        </p:spPr>
        <p:txBody>
          <a:bodyPr>
            <a:noAutofit/>
          </a:bodyPr>
          <a:lstStyle/>
          <a:p>
            <a:pPr>
              <a:spcBef>
                <a:spcPts val="0"/>
              </a:spcBef>
            </a:pPr>
            <a:r>
              <a:rPr lang="en-US" sz="3000" dirty="0" smtClean="0"/>
              <a:t>Definitions</a:t>
            </a:r>
          </a:p>
          <a:p>
            <a:pPr>
              <a:spcBef>
                <a:spcPts val="0"/>
              </a:spcBef>
            </a:pPr>
            <a:r>
              <a:rPr lang="en-US" sz="3000" dirty="0" smtClean="0"/>
              <a:t>Aerodynamics</a:t>
            </a:r>
          </a:p>
          <a:p>
            <a:pPr lvl="1">
              <a:spcBef>
                <a:spcPts val="0"/>
              </a:spcBef>
            </a:pPr>
            <a:r>
              <a:rPr lang="en-US" sz="2600" dirty="0" smtClean="0"/>
              <a:t>Trim</a:t>
            </a:r>
          </a:p>
          <a:p>
            <a:pPr lvl="1">
              <a:spcBef>
                <a:spcPts val="0"/>
              </a:spcBef>
            </a:pPr>
            <a:r>
              <a:rPr lang="en-US" sz="2600" dirty="0" smtClean="0"/>
              <a:t>Dihedral effect</a:t>
            </a:r>
          </a:p>
          <a:p>
            <a:pPr lvl="1">
              <a:spcBef>
                <a:spcPts val="0"/>
              </a:spcBef>
            </a:pPr>
            <a:r>
              <a:rPr lang="en-US" sz="2600" dirty="0" smtClean="0"/>
              <a:t>Speed stability</a:t>
            </a:r>
          </a:p>
          <a:p>
            <a:pPr lvl="1">
              <a:spcBef>
                <a:spcPts val="0"/>
              </a:spcBef>
            </a:pPr>
            <a:r>
              <a:rPr lang="en-US" sz="2600" dirty="0" smtClean="0"/>
              <a:t>Performance considerations</a:t>
            </a:r>
          </a:p>
          <a:p>
            <a:pPr lvl="1">
              <a:spcBef>
                <a:spcPts val="0"/>
              </a:spcBef>
            </a:pPr>
            <a:r>
              <a:rPr lang="en-US" sz="2600" dirty="0" smtClean="0"/>
              <a:t>Roll stability</a:t>
            </a:r>
          </a:p>
        </p:txBody>
      </p:sp>
    </p:spTree>
    <p:extLst>
      <p:ext uri="{BB962C8B-B14F-4D97-AF65-F5344CB8AC3E}">
        <p14:creationId xmlns:p14="http://schemas.microsoft.com/office/powerpoint/2010/main" val="1710565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Stalls</a:t>
            </a:r>
            <a:endParaRPr lang="en-US" sz="4000" dirty="0"/>
          </a:p>
        </p:txBody>
      </p:sp>
      <p:sp>
        <p:nvSpPr>
          <p:cNvPr id="3" name="Content Placeholder 2"/>
          <p:cNvSpPr>
            <a:spLocks noGrp="1"/>
          </p:cNvSpPr>
          <p:nvPr>
            <p:ph idx="1"/>
          </p:nvPr>
        </p:nvSpPr>
        <p:spPr/>
        <p:txBody>
          <a:bodyPr>
            <a:normAutofit/>
          </a:bodyPr>
          <a:lstStyle/>
          <a:p>
            <a:r>
              <a:rPr lang="en-US" dirty="0" smtClean="0"/>
              <a:t>So, are we really stalling airplanes in the 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606237"/>
            <a:ext cx="4480560" cy="3311716"/>
          </a:xfrm>
          <a:prstGeom prst="rect">
            <a:avLst/>
          </a:prstGeom>
        </p:spPr>
      </p:pic>
    </p:spTree>
    <p:extLst>
      <p:ext uri="{BB962C8B-B14F-4D97-AF65-F5344CB8AC3E}">
        <p14:creationId xmlns:p14="http://schemas.microsoft.com/office/powerpoint/2010/main" val="2322956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464" y="3411538"/>
            <a:ext cx="7729537" cy="28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1023938" y="3530600"/>
            <a:ext cx="0" cy="338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TextBox 4"/>
          <p:cNvSpPr txBox="1">
            <a:spLocks noChangeArrowheads="1"/>
          </p:cNvSpPr>
          <p:nvPr/>
        </p:nvSpPr>
        <p:spPr bwMode="auto">
          <a:xfrm>
            <a:off x="771526" y="3870325"/>
            <a:ext cx="5699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2009</a:t>
            </a:r>
          </a:p>
        </p:txBody>
      </p:sp>
      <p:cxnSp>
        <p:nvCxnSpPr>
          <p:cNvPr id="8" name="Straight Connector 7"/>
          <p:cNvCxnSpPr/>
          <p:nvPr/>
        </p:nvCxnSpPr>
        <p:spPr>
          <a:xfrm>
            <a:off x="619125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1" name="TextBox 10"/>
          <p:cNvSpPr txBox="1">
            <a:spLocks noChangeArrowheads="1"/>
          </p:cNvSpPr>
          <p:nvPr/>
        </p:nvSpPr>
        <p:spPr bwMode="auto">
          <a:xfrm>
            <a:off x="59055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2016</a:t>
            </a:r>
          </a:p>
        </p:txBody>
      </p:sp>
      <p:cxnSp>
        <p:nvCxnSpPr>
          <p:cNvPr id="12" name="Straight Connector 11"/>
          <p:cNvCxnSpPr/>
          <p:nvPr/>
        </p:nvCxnSpPr>
        <p:spPr>
          <a:xfrm>
            <a:off x="175577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06663"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462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328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6893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8" name="TextBox 17"/>
          <p:cNvSpPr txBox="1">
            <a:spLocks noChangeArrowheads="1"/>
          </p:cNvSpPr>
          <p:nvPr/>
        </p:nvSpPr>
        <p:spPr bwMode="auto">
          <a:xfrm>
            <a:off x="1497014" y="3868739"/>
            <a:ext cx="5683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2010</a:t>
            </a:r>
          </a:p>
        </p:txBody>
      </p:sp>
      <p:sp>
        <p:nvSpPr>
          <p:cNvPr id="16399" name="TextBox 18"/>
          <p:cNvSpPr txBox="1">
            <a:spLocks noChangeArrowheads="1"/>
          </p:cNvSpPr>
          <p:nvPr/>
        </p:nvSpPr>
        <p:spPr bwMode="auto">
          <a:xfrm>
            <a:off x="2247901" y="3868739"/>
            <a:ext cx="5572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2011</a:t>
            </a:r>
          </a:p>
        </p:txBody>
      </p:sp>
      <p:sp>
        <p:nvSpPr>
          <p:cNvPr id="16400" name="TextBox 19"/>
          <p:cNvSpPr txBox="1">
            <a:spLocks noChangeArrowheads="1"/>
          </p:cNvSpPr>
          <p:nvPr/>
        </p:nvSpPr>
        <p:spPr bwMode="auto">
          <a:xfrm>
            <a:off x="299085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2012</a:t>
            </a:r>
          </a:p>
        </p:txBody>
      </p:sp>
      <p:sp>
        <p:nvSpPr>
          <p:cNvPr id="16401" name="TextBox 20"/>
          <p:cNvSpPr txBox="1">
            <a:spLocks noChangeArrowheads="1"/>
          </p:cNvSpPr>
          <p:nvPr/>
        </p:nvSpPr>
        <p:spPr bwMode="auto">
          <a:xfrm>
            <a:off x="37338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2013</a:t>
            </a:r>
          </a:p>
        </p:txBody>
      </p:sp>
      <p:sp>
        <p:nvSpPr>
          <p:cNvPr id="16402" name="TextBox 21"/>
          <p:cNvSpPr txBox="1">
            <a:spLocks noChangeArrowheads="1"/>
          </p:cNvSpPr>
          <p:nvPr/>
        </p:nvSpPr>
        <p:spPr bwMode="auto">
          <a:xfrm>
            <a:off x="447675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2014</a:t>
            </a:r>
          </a:p>
        </p:txBody>
      </p:sp>
      <p:sp>
        <p:nvSpPr>
          <p:cNvPr id="16403" name="TextBox 22"/>
          <p:cNvSpPr txBox="1">
            <a:spLocks noChangeArrowheads="1"/>
          </p:cNvSpPr>
          <p:nvPr/>
        </p:nvSpPr>
        <p:spPr bwMode="auto">
          <a:xfrm>
            <a:off x="521970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2015</a:t>
            </a:r>
          </a:p>
        </p:txBody>
      </p:sp>
      <p:cxnSp>
        <p:nvCxnSpPr>
          <p:cNvPr id="30" name="Straight Connector 29"/>
          <p:cNvCxnSpPr/>
          <p:nvPr/>
        </p:nvCxnSpPr>
        <p:spPr>
          <a:xfrm>
            <a:off x="3692525" y="3525839"/>
            <a:ext cx="0" cy="904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11" name="TextBox 30"/>
          <p:cNvSpPr txBox="1">
            <a:spLocks noChangeArrowheads="1"/>
          </p:cNvSpPr>
          <p:nvPr/>
        </p:nvSpPr>
        <p:spPr bwMode="auto">
          <a:xfrm>
            <a:off x="3276600" y="4394201"/>
            <a:ext cx="11557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Stall &amp;</a:t>
            </a:r>
          </a:p>
          <a:p>
            <a:pPr eaLnBrk="1" hangingPunct="1">
              <a:spcBef>
                <a:spcPct val="0"/>
              </a:spcBef>
              <a:buFontTx/>
              <a:buNone/>
              <a:defRPr/>
            </a:pPr>
            <a:r>
              <a:rPr lang="en-US" altLang="en-US" sz="1350" b="0" dirty="0"/>
              <a:t>Stick Pusher</a:t>
            </a:r>
          </a:p>
          <a:p>
            <a:pPr eaLnBrk="1" hangingPunct="1">
              <a:spcBef>
                <a:spcPct val="0"/>
              </a:spcBef>
              <a:buFontTx/>
              <a:buNone/>
              <a:defRPr/>
            </a:pPr>
            <a:r>
              <a:rPr lang="en-US" altLang="en-US" sz="1350" b="0" dirty="0"/>
              <a:t>Guidance</a:t>
            </a:r>
          </a:p>
        </p:txBody>
      </p:sp>
      <p:cxnSp>
        <p:nvCxnSpPr>
          <p:cNvPr id="42" name="Straight Connector 41"/>
          <p:cNvCxnSpPr/>
          <p:nvPr/>
        </p:nvCxnSpPr>
        <p:spPr>
          <a:xfrm>
            <a:off x="68498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0"/>
          <p:cNvSpPr txBox="1">
            <a:spLocks noChangeArrowheads="1"/>
          </p:cNvSpPr>
          <p:nvPr/>
        </p:nvSpPr>
        <p:spPr bwMode="auto">
          <a:xfrm>
            <a:off x="6564295" y="387508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2017</a:t>
            </a:r>
          </a:p>
        </p:txBody>
      </p:sp>
      <p:cxnSp>
        <p:nvCxnSpPr>
          <p:cNvPr id="35" name="Straight Connector 34"/>
          <p:cNvCxnSpPr/>
          <p:nvPr/>
        </p:nvCxnSpPr>
        <p:spPr>
          <a:xfrm>
            <a:off x="74975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0"/>
          <p:cNvSpPr txBox="1">
            <a:spLocks noChangeArrowheads="1"/>
          </p:cNvSpPr>
          <p:nvPr/>
        </p:nvSpPr>
        <p:spPr bwMode="auto">
          <a:xfrm>
            <a:off x="7217766" y="3875089"/>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2018</a:t>
            </a:r>
          </a:p>
        </p:txBody>
      </p:sp>
      <p:sp>
        <p:nvSpPr>
          <p:cNvPr id="52" name="TextBox 10"/>
          <p:cNvSpPr txBox="1">
            <a:spLocks noChangeArrowheads="1"/>
          </p:cNvSpPr>
          <p:nvPr/>
        </p:nvSpPr>
        <p:spPr bwMode="auto">
          <a:xfrm>
            <a:off x="7888288" y="3867340"/>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2019</a:t>
            </a:r>
          </a:p>
        </p:txBody>
      </p:sp>
      <p:cxnSp>
        <p:nvCxnSpPr>
          <p:cNvPr id="56" name="Straight Connector 55"/>
          <p:cNvCxnSpPr/>
          <p:nvPr/>
        </p:nvCxnSpPr>
        <p:spPr>
          <a:xfrm>
            <a:off x="8153400" y="3529453"/>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2"/>
          <p:cNvSpPr txBox="1">
            <a:spLocks noChangeArrowheads="1"/>
          </p:cNvSpPr>
          <p:nvPr/>
        </p:nvSpPr>
        <p:spPr>
          <a:xfrm>
            <a:off x="457200" y="-76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Stalls</a:t>
            </a:r>
            <a:r>
              <a:rPr lang="en-US" sz="5400" dirty="0" smtClean="0"/>
              <a:t/>
            </a:r>
            <a:br>
              <a:rPr lang="en-US" sz="5400" dirty="0" smtClean="0"/>
            </a:br>
            <a:r>
              <a:rPr lang="en-US" sz="2800" dirty="0" smtClean="0"/>
              <a:t>So, are U.S. operators stalling airplanes?</a:t>
            </a:r>
            <a:endParaRPr lang="en-US" sz="2800" dirty="0"/>
          </a:p>
        </p:txBody>
      </p:sp>
    </p:spTree>
    <p:extLst>
      <p:ext uri="{BB962C8B-B14F-4D97-AF65-F5344CB8AC3E}">
        <p14:creationId xmlns:p14="http://schemas.microsoft.com/office/powerpoint/2010/main" val="1311579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464" y="3411538"/>
            <a:ext cx="7729537" cy="28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1023938" y="3530600"/>
            <a:ext cx="0" cy="338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TextBox 4"/>
          <p:cNvSpPr txBox="1">
            <a:spLocks noChangeArrowheads="1"/>
          </p:cNvSpPr>
          <p:nvPr/>
        </p:nvSpPr>
        <p:spPr bwMode="auto">
          <a:xfrm>
            <a:off x="771526" y="3870325"/>
            <a:ext cx="5699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2009</a:t>
            </a:r>
          </a:p>
        </p:txBody>
      </p:sp>
      <p:cxnSp>
        <p:nvCxnSpPr>
          <p:cNvPr id="8" name="Straight Connector 7"/>
          <p:cNvCxnSpPr/>
          <p:nvPr/>
        </p:nvCxnSpPr>
        <p:spPr>
          <a:xfrm>
            <a:off x="619125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1" name="TextBox 10"/>
          <p:cNvSpPr txBox="1">
            <a:spLocks noChangeArrowheads="1"/>
          </p:cNvSpPr>
          <p:nvPr/>
        </p:nvSpPr>
        <p:spPr bwMode="auto">
          <a:xfrm>
            <a:off x="59055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2016</a:t>
            </a:r>
          </a:p>
        </p:txBody>
      </p:sp>
      <p:cxnSp>
        <p:nvCxnSpPr>
          <p:cNvPr id="12" name="Straight Connector 11"/>
          <p:cNvCxnSpPr/>
          <p:nvPr/>
        </p:nvCxnSpPr>
        <p:spPr>
          <a:xfrm>
            <a:off x="175577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06663"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462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328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6893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8" name="TextBox 17"/>
          <p:cNvSpPr txBox="1">
            <a:spLocks noChangeArrowheads="1"/>
          </p:cNvSpPr>
          <p:nvPr/>
        </p:nvSpPr>
        <p:spPr bwMode="auto">
          <a:xfrm>
            <a:off x="1497014" y="3868739"/>
            <a:ext cx="5683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2010</a:t>
            </a:r>
          </a:p>
        </p:txBody>
      </p:sp>
      <p:sp>
        <p:nvSpPr>
          <p:cNvPr id="16399" name="TextBox 18"/>
          <p:cNvSpPr txBox="1">
            <a:spLocks noChangeArrowheads="1"/>
          </p:cNvSpPr>
          <p:nvPr/>
        </p:nvSpPr>
        <p:spPr bwMode="auto">
          <a:xfrm>
            <a:off x="2247901" y="3868739"/>
            <a:ext cx="5572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2011</a:t>
            </a:r>
          </a:p>
        </p:txBody>
      </p:sp>
      <p:sp>
        <p:nvSpPr>
          <p:cNvPr id="16400" name="TextBox 19"/>
          <p:cNvSpPr txBox="1">
            <a:spLocks noChangeArrowheads="1"/>
          </p:cNvSpPr>
          <p:nvPr/>
        </p:nvSpPr>
        <p:spPr bwMode="auto">
          <a:xfrm>
            <a:off x="299085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2012</a:t>
            </a:r>
          </a:p>
        </p:txBody>
      </p:sp>
      <p:sp>
        <p:nvSpPr>
          <p:cNvPr id="16401" name="TextBox 20"/>
          <p:cNvSpPr txBox="1">
            <a:spLocks noChangeArrowheads="1"/>
          </p:cNvSpPr>
          <p:nvPr/>
        </p:nvSpPr>
        <p:spPr bwMode="auto">
          <a:xfrm>
            <a:off x="37338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2013</a:t>
            </a:r>
          </a:p>
        </p:txBody>
      </p:sp>
      <p:sp>
        <p:nvSpPr>
          <p:cNvPr id="16402" name="TextBox 21"/>
          <p:cNvSpPr txBox="1">
            <a:spLocks noChangeArrowheads="1"/>
          </p:cNvSpPr>
          <p:nvPr/>
        </p:nvSpPr>
        <p:spPr bwMode="auto">
          <a:xfrm>
            <a:off x="447675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2014</a:t>
            </a:r>
          </a:p>
        </p:txBody>
      </p:sp>
      <p:sp>
        <p:nvSpPr>
          <p:cNvPr id="16403" name="TextBox 22"/>
          <p:cNvSpPr txBox="1">
            <a:spLocks noChangeArrowheads="1"/>
          </p:cNvSpPr>
          <p:nvPr/>
        </p:nvSpPr>
        <p:spPr bwMode="auto">
          <a:xfrm>
            <a:off x="521970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2015</a:t>
            </a:r>
          </a:p>
        </p:txBody>
      </p:sp>
      <p:cxnSp>
        <p:nvCxnSpPr>
          <p:cNvPr id="30" name="Straight Connector 29"/>
          <p:cNvCxnSpPr/>
          <p:nvPr/>
        </p:nvCxnSpPr>
        <p:spPr>
          <a:xfrm>
            <a:off x="3692525" y="3525839"/>
            <a:ext cx="0" cy="904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11" name="TextBox 30"/>
          <p:cNvSpPr txBox="1">
            <a:spLocks noChangeArrowheads="1"/>
          </p:cNvSpPr>
          <p:nvPr/>
        </p:nvSpPr>
        <p:spPr bwMode="auto">
          <a:xfrm>
            <a:off x="3276600" y="4394201"/>
            <a:ext cx="11557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Stall &amp;</a:t>
            </a:r>
          </a:p>
          <a:p>
            <a:pPr eaLnBrk="1" hangingPunct="1">
              <a:spcBef>
                <a:spcPct val="0"/>
              </a:spcBef>
              <a:buFontTx/>
              <a:buNone/>
              <a:defRPr/>
            </a:pPr>
            <a:r>
              <a:rPr lang="en-US" altLang="en-US" sz="1350" b="0" dirty="0"/>
              <a:t>Stick Pusher</a:t>
            </a:r>
          </a:p>
          <a:p>
            <a:pPr eaLnBrk="1" hangingPunct="1">
              <a:spcBef>
                <a:spcPct val="0"/>
              </a:spcBef>
              <a:buFontTx/>
              <a:buNone/>
              <a:defRPr/>
            </a:pPr>
            <a:r>
              <a:rPr lang="en-US" altLang="en-US" sz="1350" b="0" dirty="0"/>
              <a:t>Guidance</a:t>
            </a:r>
          </a:p>
        </p:txBody>
      </p:sp>
      <p:cxnSp>
        <p:nvCxnSpPr>
          <p:cNvPr id="37" name="Straight Connector 36"/>
          <p:cNvCxnSpPr/>
          <p:nvPr/>
        </p:nvCxnSpPr>
        <p:spPr>
          <a:xfrm>
            <a:off x="4429125" y="3070226"/>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19" name="TextBox 37"/>
          <p:cNvSpPr txBox="1">
            <a:spLocks noChangeArrowheads="1"/>
          </p:cNvSpPr>
          <p:nvPr/>
        </p:nvSpPr>
        <p:spPr bwMode="auto">
          <a:xfrm>
            <a:off x="3995738" y="2533650"/>
            <a:ext cx="9064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200 </a:t>
            </a:r>
          </a:p>
          <a:p>
            <a:pPr algn="ctr" eaLnBrk="1" hangingPunct="1">
              <a:spcBef>
                <a:spcPct val="0"/>
              </a:spcBef>
              <a:buFontTx/>
              <a:buNone/>
              <a:defRPr/>
            </a:pPr>
            <a:r>
              <a:rPr lang="en-US" altLang="en-US" sz="1350" b="0" dirty="0">
                <a:solidFill>
                  <a:srgbClr val="FF0000"/>
                </a:solidFill>
              </a:rPr>
              <a:t>stall</a:t>
            </a:r>
          </a:p>
        </p:txBody>
      </p:sp>
      <p:cxnSp>
        <p:nvCxnSpPr>
          <p:cNvPr id="42" name="Straight Connector 41"/>
          <p:cNvCxnSpPr/>
          <p:nvPr/>
        </p:nvCxnSpPr>
        <p:spPr>
          <a:xfrm>
            <a:off x="68498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0"/>
          <p:cNvSpPr txBox="1">
            <a:spLocks noChangeArrowheads="1"/>
          </p:cNvSpPr>
          <p:nvPr/>
        </p:nvSpPr>
        <p:spPr bwMode="auto">
          <a:xfrm>
            <a:off x="6564295" y="387508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2017</a:t>
            </a:r>
          </a:p>
        </p:txBody>
      </p:sp>
      <p:cxnSp>
        <p:nvCxnSpPr>
          <p:cNvPr id="35" name="Straight Connector 34"/>
          <p:cNvCxnSpPr/>
          <p:nvPr/>
        </p:nvCxnSpPr>
        <p:spPr>
          <a:xfrm>
            <a:off x="74975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0"/>
          <p:cNvSpPr txBox="1">
            <a:spLocks noChangeArrowheads="1"/>
          </p:cNvSpPr>
          <p:nvPr/>
        </p:nvSpPr>
        <p:spPr bwMode="auto">
          <a:xfrm>
            <a:off x="7217766" y="3875089"/>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2018</a:t>
            </a:r>
          </a:p>
        </p:txBody>
      </p:sp>
      <p:sp>
        <p:nvSpPr>
          <p:cNvPr id="52" name="TextBox 10"/>
          <p:cNvSpPr txBox="1">
            <a:spLocks noChangeArrowheads="1"/>
          </p:cNvSpPr>
          <p:nvPr/>
        </p:nvSpPr>
        <p:spPr bwMode="auto">
          <a:xfrm>
            <a:off x="7888288" y="3867340"/>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2019</a:t>
            </a:r>
          </a:p>
        </p:txBody>
      </p:sp>
      <p:cxnSp>
        <p:nvCxnSpPr>
          <p:cNvPr id="56" name="Straight Connector 55"/>
          <p:cNvCxnSpPr/>
          <p:nvPr/>
        </p:nvCxnSpPr>
        <p:spPr>
          <a:xfrm>
            <a:off x="8153400" y="3529453"/>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2"/>
          <p:cNvSpPr txBox="1">
            <a:spLocks noChangeArrowheads="1"/>
          </p:cNvSpPr>
          <p:nvPr/>
        </p:nvSpPr>
        <p:spPr>
          <a:xfrm>
            <a:off x="457200" y="-76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Stalls</a:t>
            </a:r>
            <a:r>
              <a:rPr lang="en-US" sz="5400" dirty="0" smtClean="0"/>
              <a:t/>
            </a:r>
            <a:br>
              <a:rPr lang="en-US" sz="5400" dirty="0" smtClean="0"/>
            </a:br>
            <a:r>
              <a:rPr lang="en-US" sz="2800" dirty="0" smtClean="0"/>
              <a:t>So, are U.S. operators stalling airplanes?</a:t>
            </a:r>
            <a:endParaRPr lang="en-US" sz="2800" dirty="0"/>
          </a:p>
        </p:txBody>
      </p:sp>
    </p:spTree>
    <p:extLst>
      <p:ext uri="{BB962C8B-B14F-4D97-AF65-F5344CB8AC3E}">
        <p14:creationId xmlns:p14="http://schemas.microsoft.com/office/powerpoint/2010/main" val="1602714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464" y="3411538"/>
            <a:ext cx="7729537" cy="28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1023938" y="3530600"/>
            <a:ext cx="0" cy="338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TextBox 4"/>
          <p:cNvSpPr txBox="1">
            <a:spLocks noChangeArrowheads="1"/>
          </p:cNvSpPr>
          <p:nvPr/>
        </p:nvSpPr>
        <p:spPr bwMode="auto">
          <a:xfrm>
            <a:off x="771526" y="3870325"/>
            <a:ext cx="5699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2009</a:t>
            </a:r>
          </a:p>
        </p:txBody>
      </p:sp>
      <p:cxnSp>
        <p:nvCxnSpPr>
          <p:cNvPr id="8" name="Straight Connector 7"/>
          <p:cNvCxnSpPr/>
          <p:nvPr/>
        </p:nvCxnSpPr>
        <p:spPr>
          <a:xfrm>
            <a:off x="619125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1" name="TextBox 10"/>
          <p:cNvSpPr txBox="1">
            <a:spLocks noChangeArrowheads="1"/>
          </p:cNvSpPr>
          <p:nvPr/>
        </p:nvSpPr>
        <p:spPr bwMode="auto">
          <a:xfrm>
            <a:off x="59055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2016</a:t>
            </a:r>
          </a:p>
        </p:txBody>
      </p:sp>
      <p:cxnSp>
        <p:nvCxnSpPr>
          <p:cNvPr id="12" name="Straight Connector 11"/>
          <p:cNvCxnSpPr/>
          <p:nvPr/>
        </p:nvCxnSpPr>
        <p:spPr>
          <a:xfrm>
            <a:off x="175577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06663"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462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328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6893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8" name="TextBox 17"/>
          <p:cNvSpPr txBox="1">
            <a:spLocks noChangeArrowheads="1"/>
          </p:cNvSpPr>
          <p:nvPr/>
        </p:nvSpPr>
        <p:spPr bwMode="auto">
          <a:xfrm>
            <a:off x="1497014" y="3868739"/>
            <a:ext cx="5683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2010</a:t>
            </a:r>
          </a:p>
        </p:txBody>
      </p:sp>
      <p:sp>
        <p:nvSpPr>
          <p:cNvPr id="16399" name="TextBox 18"/>
          <p:cNvSpPr txBox="1">
            <a:spLocks noChangeArrowheads="1"/>
          </p:cNvSpPr>
          <p:nvPr/>
        </p:nvSpPr>
        <p:spPr bwMode="auto">
          <a:xfrm>
            <a:off x="2247901" y="3868739"/>
            <a:ext cx="5572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2011</a:t>
            </a:r>
          </a:p>
        </p:txBody>
      </p:sp>
      <p:sp>
        <p:nvSpPr>
          <p:cNvPr id="16400" name="TextBox 19"/>
          <p:cNvSpPr txBox="1">
            <a:spLocks noChangeArrowheads="1"/>
          </p:cNvSpPr>
          <p:nvPr/>
        </p:nvSpPr>
        <p:spPr bwMode="auto">
          <a:xfrm>
            <a:off x="299085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2012</a:t>
            </a:r>
          </a:p>
        </p:txBody>
      </p:sp>
      <p:sp>
        <p:nvSpPr>
          <p:cNvPr id="16401" name="TextBox 20"/>
          <p:cNvSpPr txBox="1">
            <a:spLocks noChangeArrowheads="1"/>
          </p:cNvSpPr>
          <p:nvPr/>
        </p:nvSpPr>
        <p:spPr bwMode="auto">
          <a:xfrm>
            <a:off x="37338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2013</a:t>
            </a:r>
          </a:p>
        </p:txBody>
      </p:sp>
      <p:sp>
        <p:nvSpPr>
          <p:cNvPr id="16402" name="TextBox 21"/>
          <p:cNvSpPr txBox="1">
            <a:spLocks noChangeArrowheads="1"/>
          </p:cNvSpPr>
          <p:nvPr/>
        </p:nvSpPr>
        <p:spPr bwMode="auto">
          <a:xfrm>
            <a:off x="447675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2014</a:t>
            </a:r>
          </a:p>
        </p:txBody>
      </p:sp>
      <p:sp>
        <p:nvSpPr>
          <p:cNvPr id="16403" name="TextBox 22"/>
          <p:cNvSpPr txBox="1">
            <a:spLocks noChangeArrowheads="1"/>
          </p:cNvSpPr>
          <p:nvPr/>
        </p:nvSpPr>
        <p:spPr bwMode="auto">
          <a:xfrm>
            <a:off x="521970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2015</a:t>
            </a:r>
          </a:p>
        </p:txBody>
      </p:sp>
      <p:cxnSp>
        <p:nvCxnSpPr>
          <p:cNvPr id="30" name="Straight Connector 29"/>
          <p:cNvCxnSpPr/>
          <p:nvPr/>
        </p:nvCxnSpPr>
        <p:spPr>
          <a:xfrm>
            <a:off x="3692525" y="3525839"/>
            <a:ext cx="0" cy="904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11" name="TextBox 30"/>
          <p:cNvSpPr txBox="1">
            <a:spLocks noChangeArrowheads="1"/>
          </p:cNvSpPr>
          <p:nvPr/>
        </p:nvSpPr>
        <p:spPr bwMode="auto">
          <a:xfrm>
            <a:off x="3276600" y="4394201"/>
            <a:ext cx="11557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Stall &amp;</a:t>
            </a:r>
          </a:p>
          <a:p>
            <a:pPr eaLnBrk="1" hangingPunct="1">
              <a:spcBef>
                <a:spcPct val="0"/>
              </a:spcBef>
              <a:buFontTx/>
              <a:buNone/>
              <a:defRPr/>
            </a:pPr>
            <a:r>
              <a:rPr lang="en-US" altLang="en-US" sz="1350" b="0" dirty="0"/>
              <a:t>Stick Pusher</a:t>
            </a:r>
          </a:p>
          <a:p>
            <a:pPr eaLnBrk="1" hangingPunct="1">
              <a:spcBef>
                <a:spcPct val="0"/>
              </a:spcBef>
              <a:buFontTx/>
              <a:buNone/>
              <a:defRPr/>
            </a:pPr>
            <a:r>
              <a:rPr lang="en-US" altLang="en-US" sz="1350" b="0" dirty="0"/>
              <a:t>Guidance</a:t>
            </a:r>
          </a:p>
        </p:txBody>
      </p:sp>
      <p:cxnSp>
        <p:nvCxnSpPr>
          <p:cNvPr id="37" name="Straight Connector 36"/>
          <p:cNvCxnSpPr/>
          <p:nvPr/>
        </p:nvCxnSpPr>
        <p:spPr>
          <a:xfrm>
            <a:off x="4429125" y="3070226"/>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19" name="TextBox 37"/>
          <p:cNvSpPr txBox="1">
            <a:spLocks noChangeArrowheads="1"/>
          </p:cNvSpPr>
          <p:nvPr/>
        </p:nvSpPr>
        <p:spPr bwMode="auto">
          <a:xfrm>
            <a:off x="3995738" y="2533650"/>
            <a:ext cx="9064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200 </a:t>
            </a:r>
          </a:p>
          <a:p>
            <a:pPr algn="ctr" eaLnBrk="1" hangingPunct="1">
              <a:spcBef>
                <a:spcPct val="0"/>
              </a:spcBef>
              <a:buFontTx/>
              <a:buNone/>
              <a:defRPr/>
            </a:pPr>
            <a:r>
              <a:rPr lang="en-US" altLang="en-US" sz="1350" b="0" dirty="0">
                <a:solidFill>
                  <a:srgbClr val="FF0000"/>
                </a:solidFill>
              </a:rPr>
              <a:t>stall</a:t>
            </a:r>
          </a:p>
        </p:txBody>
      </p:sp>
      <p:cxnSp>
        <p:nvCxnSpPr>
          <p:cNvPr id="45" name="Straight Connector 44"/>
          <p:cNvCxnSpPr/>
          <p:nvPr/>
        </p:nvCxnSpPr>
        <p:spPr>
          <a:xfrm>
            <a:off x="5156200" y="3041650"/>
            <a:ext cx="0" cy="4524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23" name="TextBox 45"/>
          <p:cNvSpPr txBox="1">
            <a:spLocks noChangeArrowheads="1"/>
          </p:cNvSpPr>
          <p:nvPr/>
        </p:nvSpPr>
        <p:spPr bwMode="auto">
          <a:xfrm>
            <a:off x="4883151" y="2503488"/>
            <a:ext cx="587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B757</a:t>
            </a:r>
          </a:p>
          <a:p>
            <a:pPr algn="ctr" eaLnBrk="1" hangingPunct="1">
              <a:spcBef>
                <a:spcPct val="0"/>
              </a:spcBef>
              <a:buFontTx/>
              <a:buNone/>
              <a:defRPr/>
            </a:pPr>
            <a:r>
              <a:rPr lang="en-US" altLang="en-US" sz="1350" b="0" dirty="0">
                <a:solidFill>
                  <a:srgbClr val="FF0000"/>
                </a:solidFill>
              </a:rPr>
              <a:t>stall</a:t>
            </a:r>
          </a:p>
        </p:txBody>
      </p:sp>
      <p:cxnSp>
        <p:nvCxnSpPr>
          <p:cNvPr id="42" name="Straight Connector 41"/>
          <p:cNvCxnSpPr/>
          <p:nvPr/>
        </p:nvCxnSpPr>
        <p:spPr>
          <a:xfrm>
            <a:off x="68498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0"/>
          <p:cNvSpPr txBox="1">
            <a:spLocks noChangeArrowheads="1"/>
          </p:cNvSpPr>
          <p:nvPr/>
        </p:nvSpPr>
        <p:spPr bwMode="auto">
          <a:xfrm>
            <a:off x="6564295" y="387508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2017</a:t>
            </a:r>
          </a:p>
        </p:txBody>
      </p:sp>
      <p:cxnSp>
        <p:nvCxnSpPr>
          <p:cNvPr id="35" name="Straight Connector 34"/>
          <p:cNvCxnSpPr/>
          <p:nvPr/>
        </p:nvCxnSpPr>
        <p:spPr>
          <a:xfrm>
            <a:off x="74975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0"/>
          <p:cNvSpPr txBox="1">
            <a:spLocks noChangeArrowheads="1"/>
          </p:cNvSpPr>
          <p:nvPr/>
        </p:nvSpPr>
        <p:spPr bwMode="auto">
          <a:xfrm>
            <a:off x="7217766" y="3875089"/>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2018</a:t>
            </a:r>
          </a:p>
        </p:txBody>
      </p:sp>
      <p:sp>
        <p:nvSpPr>
          <p:cNvPr id="52" name="TextBox 10"/>
          <p:cNvSpPr txBox="1">
            <a:spLocks noChangeArrowheads="1"/>
          </p:cNvSpPr>
          <p:nvPr/>
        </p:nvSpPr>
        <p:spPr bwMode="auto">
          <a:xfrm>
            <a:off x="7888288" y="3867340"/>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2019</a:t>
            </a:r>
          </a:p>
        </p:txBody>
      </p:sp>
      <p:cxnSp>
        <p:nvCxnSpPr>
          <p:cNvPr id="56" name="Straight Connector 55"/>
          <p:cNvCxnSpPr/>
          <p:nvPr/>
        </p:nvCxnSpPr>
        <p:spPr>
          <a:xfrm>
            <a:off x="8153400" y="3529453"/>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2"/>
          <p:cNvSpPr txBox="1">
            <a:spLocks noChangeArrowheads="1"/>
          </p:cNvSpPr>
          <p:nvPr/>
        </p:nvSpPr>
        <p:spPr>
          <a:xfrm>
            <a:off x="457200" y="-76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Stalls</a:t>
            </a:r>
            <a:r>
              <a:rPr lang="en-US" sz="5400" dirty="0" smtClean="0"/>
              <a:t/>
            </a:r>
            <a:br>
              <a:rPr lang="en-US" sz="5400" dirty="0" smtClean="0"/>
            </a:br>
            <a:r>
              <a:rPr lang="en-US" sz="2800" dirty="0" smtClean="0"/>
              <a:t>So, are U.S. operators stalling airplanes?</a:t>
            </a:r>
            <a:endParaRPr lang="en-US" sz="2800" dirty="0"/>
          </a:p>
        </p:txBody>
      </p:sp>
    </p:spTree>
    <p:extLst>
      <p:ext uri="{BB962C8B-B14F-4D97-AF65-F5344CB8AC3E}">
        <p14:creationId xmlns:p14="http://schemas.microsoft.com/office/powerpoint/2010/main" val="3889648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464" y="3411538"/>
            <a:ext cx="7729537" cy="28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1023938" y="3530600"/>
            <a:ext cx="0" cy="338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TextBox 4"/>
          <p:cNvSpPr txBox="1">
            <a:spLocks noChangeArrowheads="1"/>
          </p:cNvSpPr>
          <p:nvPr/>
        </p:nvSpPr>
        <p:spPr bwMode="auto">
          <a:xfrm>
            <a:off x="771526" y="3870325"/>
            <a:ext cx="5699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2009</a:t>
            </a:r>
          </a:p>
        </p:txBody>
      </p:sp>
      <p:cxnSp>
        <p:nvCxnSpPr>
          <p:cNvPr id="8" name="Straight Connector 7"/>
          <p:cNvCxnSpPr/>
          <p:nvPr/>
        </p:nvCxnSpPr>
        <p:spPr>
          <a:xfrm>
            <a:off x="619125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1" name="TextBox 10"/>
          <p:cNvSpPr txBox="1">
            <a:spLocks noChangeArrowheads="1"/>
          </p:cNvSpPr>
          <p:nvPr/>
        </p:nvSpPr>
        <p:spPr bwMode="auto">
          <a:xfrm>
            <a:off x="59055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2016</a:t>
            </a:r>
          </a:p>
        </p:txBody>
      </p:sp>
      <p:cxnSp>
        <p:nvCxnSpPr>
          <p:cNvPr id="12" name="Straight Connector 11"/>
          <p:cNvCxnSpPr/>
          <p:nvPr/>
        </p:nvCxnSpPr>
        <p:spPr>
          <a:xfrm>
            <a:off x="175577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06663"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462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328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6893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8" name="TextBox 17"/>
          <p:cNvSpPr txBox="1">
            <a:spLocks noChangeArrowheads="1"/>
          </p:cNvSpPr>
          <p:nvPr/>
        </p:nvSpPr>
        <p:spPr bwMode="auto">
          <a:xfrm>
            <a:off x="1497014" y="3868739"/>
            <a:ext cx="5683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2010</a:t>
            </a:r>
          </a:p>
        </p:txBody>
      </p:sp>
      <p:sp>
        <p:nvSpPr>
          <p:cNvPr id="16399" name="TextBox 18"/>
          <p:cNvSpPr txBox="1">
            <a:spLocks noChangeArrowheads="1"/>
          </p:cNvSpPr>
          <p:nvPr/>
        </p:nvSpPr>
        <p:spPr bwMode="auto">
          <a:xfrm>
            <a:off x="2247901" y="3868739"/>
            <a:ext cx="5572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2011</a:t>
            </a:r>
          </a:p>
        </p:txBody>
      </p:sp>
      <p:sp>
        <p:nvSpPr>
          <p:cNvPr id="16400" name="TextBox 19"/>
          <p:cNvSpPr txBox="1">
            <a:spLocks noChangeArrowheads="1"/>
          </p:cNvSpPr>
          <p:nvPr/>
        </p:nvSpPr>
        <p:spPr bwMode="auto">
          <a:xfrm>
            <a:off x="299085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2012</a:t>
            </a:r>
          </a:p>
        </p:txBody>
      </p:sp>
      <p:sp>
        <p:nvSpPr>
          <p:cNvPr id="16401" name="TextBox 20"/>
          <p:cNvSpPr txBox="1">
            <a:spLocks noChangeArrowheads="1"/>
          </p:cNvSpPr>
          <p:nvPr/>
        </p:nvSpPr>
        <p:spPr bwMode="auto">
          <a:xfrm>
            <a:off x="37338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2013</a:t>
            </a:r>
          </a:p>
        </p:txBody>
      </p:sp>
      <p:sp>
        <p:nvSpPr>
          <p:cNvPr id="16402" name="TextBox 21"/>
          <p:cNvSpPr txBox="1">
            <a:spLocks noChangeArrowheads="1"/>
          </p:cNvSpPr>
          <p:nvPr/>
        </p:nvSpPr>
        <p:spPr bwMode="auto">
          <a:xfrm>
            <a:off x="447675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2014</a:t>
            </a:r>
          </a:p>
        </p:txBody>
      </p:sp>
      <p:sp>
        <p:nvSpPr>
          <p:cNvPr id="16403" name="TextBox 22"/>
          <p:cNvSpPr txBox="1">
            <a:spLocks noChangeArrowheads="1"/>
          </p:cNvSpPr>
          <p:nvPr/>
        </p:nvSpPr>
        <p:spPr bwMode="auto">
          <a:xfrm>
            <a:off x="521970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2015</a:t>
            </a:r>
          </a:p>
        </p:txBody>
      </p:sp>
      <p:cxnSp>
        <p:nvCxnSpPr>
          <p:cNvPr id="30" name="Straight Connector 29"/>
          <p:cNvCxnSpPr/>
          <p:nvPr/>
        </p:nvCxnSpPr>
        <p:spPr>
          <a:xfrm>
            <a:off x="3692525" y="3525839"/>
            <a:ext cx="0" cy="904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11" name="TextBox 30"/>
          <p:cNvSpPr txBox="1">
            <a:spLocks noChangeArrowheads="1"/>
          </p:cNvSpPr>
          <p:nvPr/>
        </p:nvSpPr>
        <p:spPr bwMode="auto">
          <a:xfrm>
            <a:off x="3276600" y="4394201"/>
            <a:ext cx="11557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Stall &amp;</a:t>
            </a:r>
          </a:p>
          <a:p>
            <a:pPr eaLnBrk="1" hangingPunct="1">
              <a:spcBef>
                <a:spcPct val="0"/>
              </a:spcBef>
              <a:buFontTx/>
              <a:buNone/>
              <a:defRPr/>
            </a:pPr>
            <a:r>
              <a:rPr lang="en-US" altLang="en-US" sz="1350" b="0" dirty="0"/>
              <a:t>Stick Pusher</a:t>
            </a:r>
          </a:p>
          <a:p>
            <a:pPr eaLnBrk="1" hangingPunct="1">
              <a:spcBef>
                <a:spcPct val="0"/>
              </a:spcBef>
              <a:buFontTx/>
              <a:buNone/>
              <a:defRPr/>
            </a:pPr>
            <a:r>
              <a:rPr lang="en-US" altLang="en-US" sz="1350" b="0" dirty="0"/>
              <a:t>Guidance</a:t>
            </a:r>
          </a:p>
        </p:txBody>
      </p:sp>
      <p:cxnSp>
        <p:nvCxnSpPr>
          <p:cNvPr id="37" name="Straight Connector 36"/>
          <p:cNvCxnSpPr/>
          <p:nvPr/>
        </p:nvCxnSpPr>
        <p:spPr>
          <a:xfrm>
            <a:off x="4429125" y="3070226"/>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19" name="TextBox 37"/>
          <p:cNvSpPr txBox="1">
            <a:spLocks noChangeArrowheads="1"/>
          </p:cNvSpPr>
          <p:nvPr/>
        </p:nvSpPr>
        <p:spPr bwMode="auto">
          <a:xfrm>
            <a:off x="3995738" y="2533650"/>
            <a:ext cx="9064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200 </a:t>
            </a:r>
          </a:p>
          <a:p>
            <a:pPr algn="ctr" eaLnBrk="1" hangingPunct="1">
              <a:spcBef>
                <a:spcPct val="0"/>
              </a:spcBef>
              <a:buFontTx/>
              <a:buNone/>
              <a:defRPr/>
            </a:pPr>
            <a:r>
              <a:rPr lang="en-US" altLang="en-US" sz="1350" b="0" dirty="0">
                <a:solidFill>
                  <a:srgbClr val="FF0000"/>
                </a:solidFill>
              </a:rPr>
              <a:t>stall</a:t>
            </a:r>
          </a:p>
        </p:txBody>
      </p:sp>
      <p:sp>
        <p:nvSpPr>
          <p:cNvPr id="16420" name="TextBox 40"/>
          <p:cNvSpPr txBox="1">
            <a:spLocks noChangeArrowheads="1"/>
          </p:cNvSpPr>
          <p:nvPr/>
        </p:nvSpPr>
        <p:spPr bwMode="auto">
          <a:xfrm>
            <a:off x="5537201" y="2503488"/>
            <a:ext cx="904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700 </a:t>
            </a:r>
          </a:p>
          <a:p>
            <a:pPr algn="ctr" eaLnBrk="1" hangingPunct="1">
              <a:spcBef>
                <a:spcPct val="0"/>
              </a:spcBef>
              <a:buFontTx/>
              <a:buNone/>
              <a:defRPr/>
            </a:pPr>
            <a:r>
              <a:rPr lang="en-US" altLang="en-US" sz="1350" b="0" dirty="0">
                <a:solidFill>
                  <a:srgbClr val="FF0000"/>
                </a:solidFill>
              </a:rPr>
              <a:t>stall</a:t>
            </a:r>
          </a:p>
        </p:txBody>
      </p:sp>
      <p:cxnSp>
        <p:nvCxnSpPr>
          <p:cNvPr id="45" name="Straight Connector 44"/>
          <p:cNvCxnSpPr/>
          <p:nvPr/>
        </p:nvCxnSpPr>
        <p:spPr>
          <a:xfrm>
            <a:off x="5156200" y="3041650"/>
            <a:ext cx="0" cy="4524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23" name="TextBox 45"/>
          <p:cNvSpPr txBox="1">
            <a:spLocks noChangeArrowheads="1"/>
          </p:cNvSpPr>
          <p:nvPr/>
        </p:nvSpPr>
        <p:spPr bwMode="auto">
          <a:xfrm>
            <a:off x="4883151" y="2503488"/>
            <a:ext cx="587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B757</a:t>
            </a:r>
          </a:p>
          <a:p>
            <a:pPr algn="ctr" eaLnBrk="1" hangingPunct="1">
              <a:spcBef>
                <a:spcPct val="0"/>
              </a:spcBef>
              <a:buFontTx/>
              <a:buNone/>
              <a:defRPr/>
            </a:pPr>
            <a:r>
              <a:rPr lang="en-US" altLang="en-US" sz="1350" b="0" dirty="0">
                <a:solidFill>
                  <a:srgbClr val="FF0000"/>
                </a:solidFill>
              </a:rPr>
              <a:t>stall</a:t>
            </a:r>
          </a:p>
        </p:txBody>
      </p:sp>
      <p:cxnSp>
        <p:nvCxnSpPr>
          <p:cNvPr id="41" name="Straight Connector 40"/>
          <p:cNvCxnSpPr/>
          <p:nvPr/>
        </p:nvCxnSpPr>
        <p:spPr>
          <a:xfrm>
            <a:off x="5959475" y="3105151"/>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8498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0"/>
          <p:cNvSpPr txBox="1">
            <a:spLocks noChangeArrowheads="1"/>
          </p:cNvSpPr>
          <p:nvPr/>
        </p:nvSpPr>
        <p:spPr bwMode="auto">
          <a:xfrm>
            <a:off x="6564295" y="387508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2017</a:t>
            </a:r>
          </a:p>
        </p:txBody>
      </p:sp>
      <p:cxnSp>
        <p:nvCxnSpPr>
          <p:cNvPr id="35" name="Straight Connector 34"/>
          <p:cNvCxnSpPr/>
          <p:nvPr/>
        </p:nvCxnSpPr>
        <p:spPr>
          <a:xfrm>
            <a:off x="74975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0"/>
          <p:cNvSpPr txBox="1">
            <a:spLocks noChangeArrowheads="1"/>
          </p:cNvSpPr>
          <p:nvPr/>
        </p:nvSpPr>
        <p:spPr bwMode="auto">
          <a:xfrm>
            <a:off x="7217766" y="3875089"/>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2018</a:t>
            </a:r>
          </a:p>
        </p:txBody>
      </p:sp>
      <p:sp>
        <p:nvSpPr>
          <p:cNvPr id="52" name="TextBox 10"/>
          <p:cNvSpPr txBox="1">
            <a:spLocks noChangeArrowheads="1"/>
          </p:cNvSpPr>
          <p:nvPr/>
        </p:nvSpPr>
        <p:spPr bwMode="auto">
          <a:xfrm>
            <a:off x="7888288" y="3867340"/>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2019</a:t>
            </a:r>
          </a:p>
        </p:txBody>
      </p:sp>
      <p:cxnSp>
        <p:nvCxnSpPr>
          <p:cNvPr id="56" name="Straight Connector 55"/>
          <p:cNvCxnSpPr/>
          <p:nvPr/>
        </p:nvCxnSpPr>
        <p:spPr>
          <a:xfrm>
            <a:off x="8153400" y="3529453"/>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2"/>
          <p:cNvSpPr txBox="1">
            <a:spLocks noChangeArrowheads="1"/>
          </p:cNvSpPr>
          <p:nvPr/>
        </p:nvSpPr>
        <p:spPr>
          <a:xfrm>
            <a:off x="457200" y="-762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Stalls</a:t>
            </a:r>
            <a:r>
              <a:rPr lang="en-US" sz="5400" dirty="0" smtClean="0"/>
              <a:t/>
            </a:r>
            <a:br>
              <a:rPr lang="en-US" sz="5400" dirty="0" smtClean="0"/>
            </a:br>
            <a:r>
              <a:rPr lang="en-US" sz="2800" dirty="0" smtClean="0"/>
              <a:t>So, are U.S. operators stalling airplanes?</a:t>
            </a:r>
            <a:endParaRPr lang="en-US" sz="2800" dirty="0"/>
          </a:p>
        </p:txBody>
      </p:sp>
    </p:spTree>
    <p:extLst>
      <p:ext uri="{BB962C8B-B14F-4D97-AF65-F5344CB8AC3E}">
        <p14:creationId xmlns:p14="http://schemas.microsoft.com/office/powerpoint/2010/main" val="31148533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464" y="3411538"/>
            <a:ext cx="7729537" cy="281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 name="Straight Connector 3"/>
          <p:cNvCxnSpPr/>
          <p:nvPr/>
        </p:nvCxnSpPr>
        <p:spPr>
          <a:xfrm>
            <a:off x="1023938" y="3530600"/>
            <a:ext cx="0" cy="338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89" name="TextBox 4"/>
          <p:cNvSpPr txBox="1">
            <a:spLocks noChangeArrowheads="1"/>
          </p:cNvSpPr>
          <p:nvPr/>
        </p:nvSpPr>
        <p:spPr bwMode="auto">
          <a:xfrm>
            <a:off x="771526" y="3870325"/>
            <a:ext cx="569913"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2009</a:t>
            </a:r>
          </a:p>
        </p:txBody>
      </p:sp>
      <p:cxnSp>
        <p:nvCxnSpPr>
          <p:cNvPr id="8" name="Straight Connector 7"/>
          <p:cNvCxnSpPr/>
          <p:nvPr/>
        </p:nvCxnSpPr>
        <p:spPr>
          <a:xfrm>
            <a:off x="619125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1" name="TextBox 10"/>
          <p:cNvSpPr txBox="1">
            <a:spLocks noChangeArrowheads="1"/>
          </p:cNvSpPr>
          <p:nvPr/>
        </p:nvSpPr>
        <p:spPr bwMode="auto">
          <a:xfrm>
            <a:off x="59055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2016</a:t>
            </a:r>
          </a:p>
        </p:txBody>
      </p:sp>
      <p:cxnSp>
        <p:nvCxnSpPr>
          <p:cNvPr id="12" name="Straight Connector 11"/>
          <p:cNvCxnSpPr/>
          <p:nvPr/>
        </p:nvCxnSpPr>
        <p:spPr>
          <a:xfrm>
            <a:off x="175577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06663"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84625"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328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68938" y="352583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98" name="TextBox 17"/>
          <p:cNvSpPr txBox="1">
            <a:spLocks noChangeArrowheads="1"/>
          </p:cNvSpPr>
          <p:nvPr/>
        </p:nvSpPr>
        <p:spPr bwMode="auto">
          <a:xfrm>
            <a:off x="1497014" y="3868739"/>
            <a:ext cx="5683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a:t>2010</a:t>
            </a:r>
          </a:p>
        </p:txBody>
      </p:sp>
      <p:sp>
        <p:nvSpPr>
          <p:cNvPr id="16399" name="TextBox 18"/>
          <p:cNvSpPr txBox="1">
            <a:spLocks noChangeArrowheads="1"/>
          </p:cNvSpPr>
          <p:nvPr/>
        </p:nvSpPr>
        <p:spPr bwMode="auto">
          <a:xfrm>
            <a:off x="2247901" y="3868739"/>
            <a:ext cx="5572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2011</a:t>
            </a:r>
          </a:p>
        </p:txBody>
      </p:sp>
      <p:sp>
        <p:nvSpPr>
          <p:cNvPr id="16400" name="TextBox 19"/>
          <p:cNvSpPr txBox="1">
            <a:spLocks noChangeArrowheads="1"/>
          </p:cNvSpPr>
          <p:nvPr/>
        </p:nvSpPr>
        <p:spPr bwMode="auto">
          <a:xfrm>
            <a:off x="299085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2012</a:t>
            </a:r>
          </a:p>
        </p:txBody>
      </p:sp>
      <p:sp>
        <p:nvSpPr>
          <p:cNvPr id="16401" name="TextBox 20"/>
          <p:cNvSpPr txBox="1">
            <a:spLocks noChangeArrowheads="1"/>
          </p:cNvSpPr>
          <p:nvPr/>
        </p:nvSpPr>
        <p:spPr bwMode="auto">
          <a:xfrm>
            <a:off x="3733801" y="386873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2013</a:t>
            </a:r>
          </a:p>
        </p:txBody>
      </p:sp>
      <p:sp>
        <p:nvSpPr>
          <p:cNvPr id="16402" name="TextBox 21"/>
          <p:cNvSpPr txBox="1">
            <a:spLocks noChangeArrowheads="1"/>
          </p:cNvSpPr>
          <p:nvPr/>
        </p:nvSpPr>
        <p:spPr bwMode="auto">
          <a:xfrm>
            <a:off x="447675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2014</a:t>
            </a:r>
          </a:p>
        </p:txBody>
      </p:sp>
      <p:sp>
        <p:nvSpPr>
          <p:cNvPr id="16403" name="TextBox 22"/>
          <p:cNvSpPr txBox="1">
            <a:spLocks noChangeArrowheads="1"/>
          </p:cNvSpPr>
          <p:nvPr/>
        </p:nvSpPr>
        <p:spPr bwMode="auto">
          <a:xfrm>
            <a:off x="5219701" y="3878264"/>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2015</a:t>
            </a:r>
          </a:p>
        </p:txBody>
      </p:sp>
      <p:cxnSp>
        <p:nvCxnSpPr>
          <p:cNvPr id="30" name="Straight Connector 29"/>
          <p:cNvCxnSpPr/>
          <p:nvPr/>
        </p:nvCxnSpPr>
        <p:spPr>
          <a:xfrm>
            <a:off x="3692525" y="3525839"/>
            <a:ext cx="0" cy="9048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411" name="TextBox 30"/>
          <p:cNvSpPr txBox="1">
            <a:spLocks noChangeArrowheads="1"/>
          </p:cNvSpPr>
          <p:nvPr/>
        </p:nvSpPr>
        <p:spPr bwMode="auto">
          <a:xfrm>
            <a:off x="3276600" y="4394201"/>
            <a:ext cx="11557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Stall &amp;</a:t>
            </a:r>
          </a:p>
          <a:p>
            <a:pPr eaLnBrk="1" hangingPunct="1">
              <a:spcBef>
                <a:spcPct val="0"/>
              </a:spcBef>
              <a:buFontTx/>
              <a:buNone/>
              <a:defRPr/>
            </a:pPr>
            <a:r>
              <a:rPr lang="en-US" altLang="en-US" sz="1350" b="0" dirty="0"/>
              <a:t>Stick Pusher</a:t>
            </a:r>
          </a:p>
          <a:p>
            <a:pPr eaLnBrk="1" hangingPunct="1">
              <a:spcBef>
                <a:spcPct val="0"/>
              </a:spcBef>
              <a:buFontTx/>
              <a:buNone/>
              <a:defRPr/>
            </a:pPr>
            <a:r>
              <a:rPr lang="en-US" altLang="en-US" sz="1350" b="0" dirty="0"/>
              <a:t>Guidance</a:t>
            </a:r>
          </a:p>
        </p:txBody>
      </p:sp>
      <p:cxnSp>
        <p:nvCxnSpPr>
          <p:cNvPr id="37" name="Straight Connector 36"/>
          <p:cNvCxnSpPr/>
          <p:nvPr/>
        </p:nvCxnSpPr>
        <p:spPr>
          <a:xfrm>
            <a:off x="4429125" y="3070226"/>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19" name="TextBox 37"/>
          <p:cNvSpPr txBox="1">
            <a:spLocks noChangeArrowheads="1"/>
          </p:cNvSpPr>
          <p:nvPr/>
        </p:nvSpPr>
        <p:spPr bwMode="auto">
          <a:xfrm>
            <a:off x="3995738" y="2533650"/>
            <a:ext cx="9064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200 </a:t>
            </a:r>
          </a:p>
          <a:p>
            <a:pPr algn="ctr" eaLnBrk="1" hangingPunct="1">
              <a:spcBef>
                <a:spcPct val="0"/>
              </a:spcBef>
              <a:buFontTx/>
              <a:buNone/>
              <a:defRPr/>
            </a:pPr>
            <a:r>
              <a:rPr lang="en-US" altLang="en-US" sz="1350" b="0" dirty="0">
                <a:solidFill>
                  <a:srgbClr val="FF0000"/>
                </a:solidFill>
              </a:rPr>
              <a:t>stall</a:t>
            </a:r>
          </a:p>
        </p:txBody>
      </p:sp>
      <p:sp>
        <p:nvSpPr>
          <p:cNvPr id="16420" name="TextBox 40"/>
          <p:cNvSpPr txBox="1">
            <a:spLocks noChangeArrowheads="1"/>
          </p:cNvSpPr>
          <p:nvPr/>
        </p:nvSpPr>
        <p:spPr bwMode="auto">
          <a:xfrm>
            <a:off x="5537201" y="2503488"/>
            <a:ext cx="904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700 </a:t>
            </a:r>
          </a:p>
          <a:p>
            <a:pPr algn="ctr" eaLnBrk="1" hangingPunct="1">
              <a:spcBef>
                <a:spcPct val="0"/>
              </a:spcBef>
              <a:buFontTx/>
              <a:buNone/>
              <a:defRPr/>
            </a:pPr>
            <a:r>
              <a:rPr lang="en-US" altLang="en-US" sz="1350" b="0" dirty="0">
                <a:solidFill>
                  <a:srgbClr val="FF0000"/>
                </a:solidFill>
              </a:rPr>
              <a:t>stall</a:t>
            </a:r>
          </a:p>
        </p:txBody>
      </p:sp>
      <p:cxnSp>
        <p:nvCxnSpPr>
          <p:cNvPr id="45" name="Straight Connector 44"/>
          <p:cNvCxnSpPr/>
          <p:nvPr/>
        </p:nvCxnSpPr>
        <p:spPr>
          <a:xfrm>
            <a:off x="5156200" y="3041650"/>
            <a:ext cx="0" cy="4524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423" name="TextBox 45"/>
          <p:cNvSpPr txBox="1">
            <a:spLocks noChangeArrowheads="1"/>
          </p:cNvSpPr>
          <p:nvPr/>
        </p:nvSpPr>
        <p:spPr bwMode="auto">
          <a:xfrm>
            <a:off x="4883151" y="2503488"/>
            <a:ext cx="5873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B757</a:t>
            </a:r>
          </a:p>
          <a:p>
            <a:pPr algn="ctr" eaLnBrk="1" hangingPunct="1">
              <a:spcBef>
                <a:spcPct val="0"/>
              </a:spcBef>
              <a:buFontTx/>
              <a:buNone/>
              <a:defRPr/>
            </a:pPr>
            <a:r>
              <a:rPr lang="en-US" altLang="en-US" sz="1350" b="0" dirty="0">
                <a:solidFill>
                  <a:srgbClr val="FF0000"/>
                </a:solidFill>
              </a:rPr>
              <a:t>stall</a:t>
            </a:r>
          </a:p>
        </p:txBody>
      </p:sp>
      <p:cxnSp>
        <p:nvCxnSpPr>
          <p:cNvPr id="41" name="Straight Connector 40"/>
          <p:cNvCxnSpPr/>
          <p:nvPr/>
        </p:nvCxnSpPr>
        <p:spPr>
          <a:xfrm>
            <a:off x="5959475" y="3105151"/>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6" name="Rectangle 2"/>
          <p:cNvSpPr>
            <a:spLocks noGrp="1" noChangeArrowheads="1"/>
          </p:cNvSpPr>
          <p:nvPr>
            <p:ph type="title"/>
          </p:nvPr>
        </p:nvSpPr>
        <p:spPr>
          <a:xfrm>
            <a:off x="1485900" y="1200150"/>
            <a:ext cx="6172200" cy="857250"/>
          </a:xfrm>
        </p:spPr>
        <p:txBody>
          <a:bodyPr>
            <a:noAutofit/>
          </a:bodyPr>
          <a:lstStyle/>
          <a:p>
            <a:pPr>
              <a:defRPr/>
            </a:pPr>
            <a:r>
              <a:rPr lang="en-US" sz="3000" dirty="0"/>
              <a:t>Stalls</a:t>
            </a:r>
            <a:r>
              <a:rPr lang="en-US" sz="4050" dirty="0"/>
              <a:t/>
            </a:r>
            <a:br>
              <a:rPr lang="en-US" sz="4050" dirty="0"/>
            </a:br>
            <a:r>
              <a:rPr lang="en-US" sz="2100" dirty="0"/>
              <a:t>Know of 8 full stalls in part 121 operations </a:t>
            </a:r>
            <a:r>
              <a:rPr lang="en-US" sz="2100" dirty="0" smtClean="0"/>
              <a:t/>
            </a:r>
            <a:br>
              <a:rPr lang="en-US" sz="2100" dirty="0" smtClean="0"/>
            </a:br>
            <a:r>
              <a:rPr lang="en-US" sz="2100" dirty="0" smtClean="0"/>
              <a:t>(</a:t>
            </a:r>
            <a:r>
              <a:rPr lang="en-US" sz="2100" dirty="0"/>
              <a:t>everyone recovered) </a:t>
            </a:r>
            <a:br>
              <a:rPr lang="en-US" sz="2100" dirty="0"/>
            </a:br>
            <a:r>
              <a:rPr lang="en-US" sz="2100" dirty="0"/>
              <a:t>in last 7 years</a:t>
            </a:r>
          </a:p>
        </p:txBody>
      </p:sp>
      <p:cxnSp>
        <p:nvCxnSpPr>
          <p:cNvPr id="42" name="Straight Connector 41"/>
          <p:cNvCxnSpPr/>
          <p:nvPr/>
        </p:nvCxnSpPr>
        <p:spPr>
          <a:xfrm>
            <a:off x="68498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0"/>
          <p:cNvSpPr txBox="1">
            <a:spLocks noChangeArrowheads="1"/>
          </p:cNvSpPr>
          <p:nvPr/>
        </p:nvSpPr>
        <p:spPr bwMode="auto">
          <a:xfrm>
            <a:off x="6564295" y="3875089"/>
            <a:ext cx="569913"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2017</a:t>
            </a:r>
          </a:p>
        </p:txBody>
      </p:sp>
      <p:sp>
        <p:nvSpPr>
          <p:cNvPr id="43" name="TextBox 40"/>
          <p:cNvSpPr txBox="1">
            <a:spLocks noChangeArrowheads="1"/>
          </p:cNvSpPr>
          <p:nvPr/>
        </p:nvSpPr>
        <p:spPr bwMode="auto">
          <a:xfrm>
            <a:off x="6311901" y="2503488"/>
            <a:ext cx="588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B757</a:t>
            </a:r>
          </a:p>
          <a:p>
            <a:pPr algn="ctr" eaLnBrk="1" hangingPunct="1">
              <a:spcBef>
                <a:spcPct val="0"/>
              </a:spcBef>
              <a:buFontTx/>
              <a:buNone/>
              <a:defRPr/>
            </a:pPr>
            <a:r>
              <a:rPr lang="en-US" altLang="en-US" sz="1350" b="0" dirty="0">
                <a:solidFill>
                  <a:srgbClr val="FF0000"/>
                </a:solidFill>
              </a:rPr>
              <a:t>stall</a:t>
            </a:r>
          </a:p>
        </p:txBody>
      </p:sp>
      <p:cxnSp>
        <p:nvCxnSpPr>
          <p:cNvPr id="47" name="Straight Connector 46"/>
          <p:cNvCxnSpPr/>
          <p:nvPr/>
        </p:nvCxnSpPr>
        <p:spPr>
          <a:xfrm>
            <a:off x="6575425" y="3105151"/>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0"/>
          <p:cNvSpPr txBox="1">
            <a:spLocks noChangeArrowheads="1"/>
          </p:cNvSpPr>
          <p:nvPr/>
        </p:nvSpPr>
        <p:spPr bwMode="auto">
          <a:xfrm>
            <a:off x="3138488" y="2525713"/>
            <a:ext cx="762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DHC-8 </a:t>
            </a:r>
          </a:p>
          <a:p>
            <a:pPr algn="ctr" eaLnBrk="1" hangingPunct="1">
              <a:spcBef>
                <a:spcPct val="0"/>
              </a:spcBef>
              <a:buFontTx/>
              <a:buNone/>
              <a:defRPr/>
            </a:pPr>
            <a:r>
              <a:rPr lang="en-US" altLang="en-US" sz="1350" b="0" dirty="0">
                <a:solidFill>
                  <a:srgbClr val="FF0000"/>
                </a:solidFill>
              </a:rPr>
              <a:t>stall</a:t>
            </a:r>
          </a:p>
        </p:txBody>
      </p:sp>
      <p:cxnSp>
        <p:nvCxnSpPr>
          <p:cNvPr id="49" name="Straight Connector 48"/>
          <p:cNvCxnSpPr/>
          <p:nvPr/>
        </p:nvCxnSpPr>
        <p:spPr>
          <a:xfrm>
            <a:off x="3803650" y="3125788"/>
            <a:ext cx="0" cy="4127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19488" y="2987676"/>
            <a:ext cx="284162" cy="13811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97582" y="3532188"/>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0"/>
          <p:cNvSpPr txBox="1">
            <a:spLocks noChangeArrowheads="1"/>
          </p:cNvSpPr>
          <p:nvPr/>
        </p:nvSpPr>
        <p:spPr bwMode="auto">
          <a:xfrm>
            <a:off x="7217766" y="3875089"/>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2018</a:t>
            </a:r>
          </a:p>
        </p:txBody>
      </p:sp>
      <p:sp>
        <p:nvSpPr>
          <p:cNvPr id="38" name="TextBox 40"/>
          <p:cNvSpPr txBox="1">
            <a:spLocks noChangeArrowheads="1"/>
          </p:cNvSpPr>
          <p:nvPr/>
        </p:nvSpPr>
        <p:spPr bwMode="auto">
          <a:xfrm>
            <a:off x="6953720" y="2513013"/>
            <a:ext cx="9048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700 </a:t>
            </a:r>
          </a:p>
          <a:p>
            <a:pPr algn="ctr" eaLnBrk="1" hangingPunct="1">
              <a:spcBef>
                <a:spcPct val="0"/>
              </a:spcBef>
              <a:buFontTx/>
              <a:buNone/>
              <a:defRPr/>
            </a:pPr>
            <a:r>
              <a:rPr lang="en-US" altLang="en-US" sz="1350" b="0" dirty="0">
                <a:solidFill>
                  <a:srgbClr val="FF0000"/>
                </a:solidFill>
              </a:rPr>
              <a:t>stall</a:t>
            </a:r>
          </a:p>
        </p:txBody>
      </p:sp>
      <p:cxnSp>
        <p:nvCxnSpPr>
          <p:cNvPr id="39" name="Straight Connector 38"/>
          <p:cNvCxnSpPr/>
          <p:nvPr/>
        </p:nvCxnSpPr>
        <p:spPr>
          <a:xfrm>
            <a:off x="7553794" y="3105151"/>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8" idx="2"/>
          </p:cNvCxnSpPr>
          <p:nvPr/>
        </p:nvCxnSpPr>
        <p:spPr>
          <a:xfrm>
            <a:off x="7406157" y="2997200"/>
            <a:ext cx="107950" cy="968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604594" y="3581400"/>
            <a:ext cx="9524" cy="71278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496644" y="4294188"/>
            <a:ext cx="107950" cy="9525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40"/>
          <p:cNvSpPr txBox="1">
            <a:spLocks noChangeArrowheads="1"/>
          </p:cNvSpPr>
          <p:nvPr/>
        </p:nvSpPr>
        <p:spPr bwMode="auto">
          <a:xfrm>
            <a:off x="6783857" y="4449763"/>
            <a:ext cx="9064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CRJ 900 </a:t>
            </a:r>
          </a:p>
          <a:p>
            <a:pPr algn="ctr" eaLnBrk="1" hangingPunct="1">
              <a:spcBef>
                <a:spcPct val="0"/>
              </a:spcBef>
              <a:buFontTx/>
              <a:buNone/>
              <a:defRPr/>
            </a:pPr>
            <a:r>
              <a:rPr lang="en-US" altLang="en-US" sz="1350" b="0" dirty="0">
                <a:solidFill>
                  <a:srgbClr val="FF0000"/>
                </a:solidFill>
              </a:rPr>
              <a:t>stall</a:t>
            </a:r>
          </a:p>
        </p:txBody>
      </p:sp>
      <p:sp>
        <p:nvSpPr>
          <p:cNvPr id="52" name="TextBox 10"/>
          <p:cNvSpPr txBox="1">
            <a:spLocks noChangeArrowheads="1"/>
          </p:cNvSpPr>
          <p:nvPr/>
        </p:nvSpPr>
        <p:spPr bwMode="auto">
          <a:xfrm>
            <a:off x="7888288" y="3867340"/>
            <a:ext cx="569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defRPr/>
            </a:pPr>
            <a:r>
              <a:rPr lang="en-US" altLang="en-US" sz="1350" b="0" dirty="0"/>
              <a:t>2019</a:t>
            </a:r>
          </a:p>
        </p:txBody>
      </p:sp>
      <p:cxnSp>
        <p:nvCxnSpPr>
          <p:cNvPr id="56" name="Straight Connector 55"/>
          <p:cNvCxnSpPr/>
          <p:nvPr/>
        </p:nvCxnSpPr>
        <p:spPr>
          <a:xfrm>
            <a:off x="8153400" y="3529453"/>
            <a:ext cx="0" cy="342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40"/>
          <p:cNvSpPr txBox="1">
            <a:spLocks noChangeArrowheads="1"/>
          </p:cNvSpPr>
          <p:nvPr/>
        </p:nvSpPr>
        <p:spPr bwMode="auto">
          <a:xfrm>
            <a:off x="8131018" y="2514601"/>
            <a:ext cx="49244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defRPr/>
            </a:pPr>
            <a:r>
              <a:rPr lang="en-US" altLang="en-US" sz="1350" b="0" dirty="0">
                <a:solidFill>
                  <a:srgbClr val="FF0000"/>
                </a:solidFill>
              </a:rPr>
              <a:t>737</a:t>
            </a:r>
          </a:p>
          <a:p>
            <a:pPr algn="ctr" eaLnBrk="1" hangingPunct="1">
              <a:spcBef>
                <a:spcPct val="0"/>
              </a:spcBef>
              <a:buFontTx/>
              <a:buNone/>
              <a:defRPr/>
            </a:pPr>
            <a:r>
              <a:rPr lang="en-US" altLang="en-US" sz="1350" b="0" dirty="0">
                <a:solidFill>
                  <a:srgbClr val="FF0000"/>
                </a:solidFill>
              </a:rPr>
              <a:t>stall</a:t>
            </a:r>
          </a:p>
        </p:txBody>
      </p:sp>
      <p:cxnSp>
        <p:nvCxnSpPr>
          <p:cNvPr id="57" name="Straight Connector 56"/>
          <p:cNvCxnSpPr/>
          <p:nvPr/>
        </p:nvCxnSpPr>
        <p:spPr>
          <a:xfrm>
            <a:off x="8382000" y="3106738"/>
            <a:ext cx="0" cy="45402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605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2400300" y="5200650"/>
            <a:ext cx="36576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00300" y="2228850"/>
            <a:ext cx="0" cy="2971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3557" name="TextBox 20"/>
          <p:cNvSpPr txBox="1">
            <a:spLocks noChangeArrowheads="1"/>
          </p:cNvSpPr>
          <p:nvPr/>
        </p:nvSpPr>
        <p:spPr bwMode="auto">
          <a:xfrm>
            <a:off x="3600450" y="5254229"/>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Angle of attack</a:t>
            </a:r>
          </a:p>
        </p:txBody>
      </p:sp>
      <p:sp>
        <p:nvSpPr>
          <p:cNvPr id="23558" name="TextBox 21"/>
          <p:cNvSpPr txBox="1">
            <a:spLocks noChangeArrowheads="1"/>
          </p:cNvSpPr>
          <p:nvPr/>
        </p:nvSpPr>
        <p:spPr bwMode="auto">
          <a:xfrm>
            <a:off x="736330" y="3320654"/>
            <a:ext cx="1270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chemeClr val="tx2"/>
                </a:solidFill>
              </a:rPr>
              <a:t>Lift</a:t>
            </a:r>
          </a:p>
          <a:p>
            <a:pPr algn="ctr"/>
            <a:r>
              <a:rPr lang="en-US" altLang="en-US">
                <a:solidFill>
                  <a:schemeClr val="tx2"/>
                </a:solidFill>
              </a:rPr>
              <a:t>Coefficient</a:t>
            </a:r>
          </a:p>
        </p:txBody>
      </p:sp>
      <p:cxnSp>
        <p:nvCxnSpPr>
          <p:cNvPr id="23" name="Straight Connector 22"/>
          <p:cNvCxnSpPr/>
          <p:nvPr/>
        </p:nvCxnSpPr>
        <p:spPr>
          <a:xfrm flipV="1">
            <a:off x="2366962" y="2686050"/>
            <a:ext cx="1747838" cy="23431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4000500" y="2400300"/>
            <a:ext cx="1257300" cy="1828800"/>
          </a:xfrm>
          <a:prstGeom prst="arc">
            <a:avLst>
              <a:gd name="adj1" fmla="val 16200000"/>
              <a:gd name="adj2" fmla="val 1983566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solidFill>
                <a:schemeClr val="tx2"/>
              </a:solidFill>
            </a:endParaRPr>
          </a:p>
        </p:txBody>
      </p:sp>
      <p:sp>
        <p:nvSpPr>
          <p:cNvPr id="29" name="Arc 28"/>
          <p:cNvSpPr/>
          <p:nvPr/>
        </p:nvSpPr>
        <p:spPr>
          <a:xfrm flipH="1">
            <a:off x="4000500" y="2400300"/>
            <a:ext cx="1257300" cy="1371600"/>
          </a:xfrm>
          <a:prstGeom prst="arc">
            <a:avLst>
              <a:gd name="adj1" fmla="val 16200000"/>
              <a:gd name="adj2" fmla="val 19295746"/>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solidFill>
                <a:schemeClr val="tx2"/>
              </a:solidFill>
            </a:endParaRPr>
          </a:p>
        </p:txBody>
      </p:sp>
      <p:sp>
        <p:nvSpPr>
          <p:cNvPr id="30" name="Oval 29"/>
          <p:cNvSpPr/>
          <p:nvPr/>
        </p:nvSpPr>
        <p:spPr>
          <a:xfrm>
            <a:off x="4057650" y="2628900"/>
            <a:ext cx="114300" cy="1143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tx2"/>
              </a:solidFill>
            </a:endParaRPr>
          </a:p>
        </p:txBody>
      </p:sp>
      <p:cxnSp>
        <p:nvCxnSpPr>
          <p:cNvPr id="9" name="Straight Arrow Connector 8"/>
          <p:cNvCxnSpPr>
            <a:endCxn id="30" idx="1"/>
          </p:cNvCxnSpPr>
          <p:nvPr/>
        </p:nvCxnSpPr>
        <p:spPr>
          <a:xfrm>
            <a:off x="3714750" y="2228850"/>
            <a:ext cx="359569" cy="41671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564" name="TextBox 31"/>
          <p:cNvSpPr txBox="1">
            <a:spLocks noChangeArrowheads="1"/>
          </p:cNvSpPr>
          <p:nvPr/>
        </p:nvSpPr>
        <p:spPr bwMode="auto">
          <a:xfrm>
            <a:off x="2563416" y="1895475"/>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Stall warning</a:t>
            </a:r>
          </a:p>
        </p:txBody>
      </p:sp>
      <p:cxnSp>
        <p:nvCxnSpPr>
          <p:cNvPr id="7168" name="Straight Arrow Connector 7167"/>
          <p:cNvCxnSpPr/>
          <p:nvPr/>
        </p:nvCxnSpPr>
        <p:spPr>
          <a:xfrm flipV="1">
            <a:off x="4114800" y="2743200"/>
            <a:ext cx="0" cy="18252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566" name="TextBox 34"/>
          <p:cNvSpPr txBox="1">
            <a:spLocks noChangeArrowheads="1"/>
          </p:cNvSpPr>
          <p:nvPr/>
        </p:nvSpPr>
        <p:spPr bwMode="auto">
          <a:xfrm>
            <a:off x="3257550" y="4625579"/>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1 in 100,000 hrs</a:t>
            </a:r>
          </a:p>
        </p:txBody>
      </p:sp>
      <p:sp>
        <p:nvSpPr>
          <p:cNvPr id="37" name="Oval 36"/>
          <p:cNvSpPr/>
          <p:nvPr/>
        </p:nvSpPr>
        <p:spPr>
          <a:xfrm>
            <a:off x="4572000" y="2355056"/>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tx2"/>
              </a:solidFill>
            </a:endParaRPr>
          </a:p>
        </p:txBody>
      </p:sp>
      <p:cxnSp>
        <p:nvCxnSpPr>
          <p:cNvPr id="38" name="Straight Arrow Connector 37"/>
          <p:cNvCxnSpPr/>
          <p:nvPr/>
        </p:nvCxnSpPr>
        <p:spPr>
          <a:xfrm flipH="1">
            <a:off x="4651772" y="1915717"/>
            <a:ext cx="532209" cy="450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569" name="TextBox 39"/>
          <p:cNvSpPr txBox="1">
            <a:spLocks noChangeArrowheads="1"/>
          </p:cNvSpPr>
          <p:nvPr/>
        </p:nvSpPr>
        <p:spPr bwMode="auto">
          <a:xfrm>
            <a:off x="5030392" y="162877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Stall</a:t>
            </a:r>
          </a:p>
        </p:txBody>
      </p:sp>
      <p:sp>
        <p:nvSpPr>
          <p:cNvPr id="23570" name="TextBox 40"/>
          <p:cNvSpPr txBox="1">
            <a:spLocks noChangeArrowheads="1"/>
          </p:cNvSpPr>
          <p:nvPr/>
        </p:nvSpPr>
        <p:spPr bwMode="auto">
          <a:xfrm>
            <a:off x="4171950" y="3654029"/>
            <a:ext cx="2159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1 in 10,000,000 hrs</a:t>
            </a:r>
          </a:p>
        </p:txBody>
      </p:sp>
      <p:cxnSp>
        <p:nvCxnSpPr>
          <p:cNvPr id="25" name="Straight Arrow Connector 24"/>
          <p:cNvCxnSpPr/>
          <p:nvPr/>
        </p:nvCxnSpPr>
        <p:spPr>
          <a:xfrm flipV="1">
            <a:off x="4629150" y="2469357"/>
            <a:ext cx="0" cy="11846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
          <p:cNvSpPr txBox="1">
            <a:spLocks noChangeArrowheads="1"/>
          </p:cNvSpPr>
          <p:nvPr/>
        </p:nvSpPr>
        <p:spPr>
          <a:xfrm>
            <a:off x="457200" y="274638"/>
            <a:ext cx="8382000"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t>Frequency of stalls </a:t>
            </a:r>
            <a:r>
              <a:rPr lang="en-US" altLang="en-US" sz="4000" i="1" dirty="0" smtClean="0"/>
              <a:t>that I know of</a:t>
            </a:r>
            <a:r>
              <a:rPr lang="en-US" altLang="en-US" sz="4000" dirty="0" smtClean="0"/>
              <a:t> </a:t>
            </a:r>
            <a:br>
              <a:rPr lang="en-US" altLang="en-US" sz="4000" dirty="0" smtClean="0"/>
            </a:br>
            <a:r>
              <a:rPr lang="en-US" altLang="en-US" sz="3600" dirty="0" smtClean="0"/>
              <a:t>(part 121 operations)</a:t>
            </a:r>
            <a:endParaRPr lang="en-US" altLang="en-US" sz="4000" dirty="0"/>
          </a:p>
        </p:txBody>
      </p:sp>
    </p:spTree>
    <p:extLst>
      <p:ext uri="{BB962C8B-B14F-4D97-AF65-F5344CB8AC3E}">
        <p14:creationId xmlns:p14="http://schemas.microsoft.com/office/powerpoint/2010/main" val="3912028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2400300" y="5200650"/>
            <a:ext cx="365760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400300" y="2228850"/>
            <a:ext cx="0" cy="29718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605" name="TextBox 20"/>
          <p:cNvSpPr txBox="1">
            <a:spLocks noChangeArrowheads="1"/>
          </p:cNvSpPr>
          <p:nvPr/>
        </p:nvSpPr>
        <p:spPr bwMode="auto">
          <a:xfrm>
            <a:off x="3600450" y="5254229"/>
            <a:ext cx="171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Angle of attack</a:t>
            </a:r>
          </a:p>
        </p:txBody>
      </p:sp>
      <p:sp>
        <p:nvSpPr>
          <p:cNvPr id="25606" name="TextBox 21"/>
          <p:cNvSpPr txBox="1">
            <a:spLocks noChangeArrowheads="1"/>
          </p:cNvSpPr>
          <p:nvPr/>
        </p:nvSpPr>
        <p:spPr bwMode="auto">
          <a:xfrm>
            <a:off x="736330" y="3320654"/>
            <a:ext cx="12705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schemeClr val="tx2"/>
                </a:solidFill>
              </a:rPr>
              <a:t>Lift</a:t>
            </a:r>
          </a:p>
          <a:p>
            <a:pPr algn="ctr"/>
            <a:r>
              <a:rPr lang="en-US" altLang="en-US">
                <a:solidFill>
                  <a:schemeClr val="tx2"/>
                </a:solidFill>
              </a:rPr>
              <a:t>Coefficient</a:t>
            </a:r>
          </a:p>
        </p:txBody>
      </p:sp>
      <p:cxnSp>
        <p:nvCxnSpPr>
          <p:cNvPr id="23" name="Straight Connector 22"/>
          <p:cNvCxnSpPr/>
          <p:nvPr/>
        </p:nvCxnSpPr>
        <p:spPr>
          <a:xfrm flipV="1">
            <a:off x="2366962" y="2686050"/>
            <a:ext cx="1747838" cy="23431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Arc 27"/>
          <p:cNvSpPr/>
          <p:nvPr/>
        </p:nvSpPr>
        <p:spPr>
          <a:xfrm>
            <a:off x="4000500" y="2400300"/>
            <a:ext cx="1257300" cy="1828800"/>
          </a:xfrm>
          <a:prstGeom prst="arc">
            <a:avLst>
              <a:gd name="adj1" fmla="val 16200000"/>
              <a:gd name="adj2" fmla="val 19835661"/>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solidFill>
                <a:schemeClr val="tx2"/>
              </a:solidFill>
            </a:endParaRPr>
          </a:p>
        </p:txBody>
      </p:sp>
      <p:sp>
        <p:nvSpPr>
          <p:cNvPr id="29" name="Arc 28"/>
          <p:cNvSpPr/>
          <p:nvPr/>
        </p:nvSpPr>
        <p:spPr>
          <a:xfrm flipH="1">
            <a:off x="4000500" y="2400300"/>
            <a:ext cx="1257300" cy="1371600"/>
          </a:xfrm>
          <a:prstGeom prst="arc">
            <a:avLst>
              <a:gd name="adj1" fmla="val 16200000"/>
              <a:gd name="adj2" fmla="val 19295746"/>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solidFill>
                <a:schemeClr val="tx2"/>
              </a:solidFill>
            </a:endParaRPr>
          </a:p>
        </p:txBody>
      </p:sp>
      <p:sp>
        <p:nvSpPr>
          <p:cNvPr id="30" name="Oval 29"/>
          <p:cNvSpPr/>
          <p:nvPr/>
        </p:nvSpPr>
        <p:spPr>
          <a:xfrm>
            <a:off x="4057650" y="2628900"/>
            <a:ext cx="114300" cy="114300"/>
          </a:xfrm>
          <a:prstGeom prst="ellipse">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tx2"/>
              </a:solidFill>
            </a:endParaRPr>
          </a:p>
        </p:txBody>
      </p:sp>
      <p:cxnSp>
        <p:nvCxnSpPr>
          <p:cNvPr id="9" name="Straight Arrow Connector 8"/>
          <p:cNvCxnSpPr>
            <a:endCxn id="30" idx="1"/>
          </p:cNvCxnSpPr>
          <p:nvPr/>
        </p:nvCxnSpPr>
        <p:spPr>
          <a:xfrm>
            <a:off x="3714750" y="2228850"/>
            <a:ext cx="359569" cy="41671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612" name="TextBox 31"/>
          <p:cNvSpPr txBox="1">
            <a:spLocks noChangeArrowheads="1"/>
          </p:cNvSpPr>
          <p:nvPr/>
        </p:nvSpPr>
        <p:spPr bwMode="auto">
          <a:xfrm>
            <a:off x="2563416" y="1895475"/>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Stall warning</a:t>
            </a:r>
          </a:p>
        </p:txBody>
      </p:sp>
      <p:cxnSp>
        <p:nvCxnSpPr>
          <p:cNvPr id="7168" name="Straight Arrow Connector 7167"/>
          <p:cNvCxnSpPr/>
          <p:nvPr/>
        </p:nvCxnSpPr>
        <p:spPr>
          <a:xfrm flipV="1">
            <a:off x="4114800" y="2743200"/>
            <a:ext cx="0" cy="18252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614" name="TextBox 34"/>
          <p:cNvSpPr txBox="1">
            <a:spLocks noChangeArrowheads="1"/>
          </p:cNvSpPr>
          <p:nvPr/>
        </p:nvSpPr>
        <p:spPr bwMode="auto">
          <a:xfrm>
            <a:off x="3257550" y="4625579"/>
            <a:ext cx="183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1 in 100,000 hrs</a:t>
            </a:r>
          </a:p>
        </p:txBody>
      </p:sp>
      <p:sp>
        <p:nvSpPr>
          <p:cNvPr id="37" name="Oval 36"/>
          <p:cNvSpPr/>
          <p:nvPr/>
        </p:nvSpPr>
        <p:spPr>
          <a:xfrm>
            <a:off x="4572000" y="2355056"/>
            <a:ext cx="114300" cy="114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tx2"/>
              </a:solidFill>
            </a:endParaRPr>
          </a:p>
        </p:txBody>
      </p:sp>
      <p:cxnSp>
        <p:nvCxnSpPr>
          <p:cNvPr id="38" name="Straight Arrow Connector 37"/>
          <p:cNvCxnSpPr/>
          <p:nvPr/>
        </p:nvCxnSpPr>
        <p:spPr>
          <a:xfrm flipH="1">
            <a:off x="4651772" y="1915717"/>
            <a:ext cx="532209" cy="450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617" name="TextBox 39"/>
          <p:cNvSpPr txBox="1">
            <a:spLocks noChangeArrowheads="1"/>
          </p:cNvSpPr>
          <p:nvPr/>
        </p:nvSpPr>
        <p:spPr bwMode="auto">
          <a:xfrm>
            <a:off x="5030392" y="1628775"/>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Stall</a:t>
            </a:r>
          </a:p>
        </p:txBody>
      </p:sp>
      <p:sp>
        <p:nvSpPr>
          <p:cNvPr id="25618" name="TextBox 40"/>
          <p:cNvSpPr txBox="1">
            <a:spLocks noChangeArrowheads="1"/>
          </p:cNvSpPr>
          <p:nvPr/>
        </p:nvSpPr>
        <p:spPr bwMode="auto">
          <a:xfrm>
            <a:off x="4171950" y="3654029"/>
            <a:ext cx="2159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1 in 10,000,000 hrs</a:t>
            </a:r>
          </a:p>
        </p:txBody>
      </p:sp>
      <p:cxnSp>
        <p:nvCxnSpPr>
          <p:cNvPr id="42" name="Straight Arrow Connector 41"/>
          <p:cNvCxnSpPr>
            <a:endCxn id="2" idx="3"/>
          </p:cNvCxnSpPr>
          <p:nvPr/>
        </p:nvCxnSpPr>
        <p:spPr>
          <a:xfrm flipH="1" flipV="1">
            <a:off x="5543550" y="2721769"/>
            <a:ext cx="514350" cy="214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4857750" y="2241948"/>
            <a:ext cx="685800" cy="9584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5621" name="TextBox 23"/>
          <p:cNvSpPr txBox="1">
            <a:spLocks noChangeArrowheads="1"/>
          </p:cNvSpPr>
          <p:nvPr/>
        </p:nvSpPr>
        <p:spPr bwMode="auto">
          <a:xfrm>
            <a:off x="6113860" y="2286000"/>
            <a:ext cx="28648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tx2"/>
                </a:solidFill>
              </a:rPr>
              <a:t>For unrecoverable stall to</a:t>
            </a:r>
          </a:p>
          <a:p>
            <a:r>
              <a:rPr lang="en-US" altLang="en-US">
                <a:solidFill>
                  <a:schemeClr val="tx2"/>
                </a:solidFill>
              </a:rPr>
              <a:t>be 1 in 1,000,000,000 hrs,</a:t>
            </a:r>
          </a:p>
          <a:p>
            <a:r>
              <a:rPr lang="en-US" altLang="en-US">
                <a:solidFill>
                  <a:schemeClr val="tx2"/>
                </a:solidFill>
              </a:rPr>
              <a:t>pilot can fail 1 in 100 </a:t>
            </a:r>
          </a:p>
        </p:txBody>
      </p:sp>
      <p:cxnSp>
        <p:nvCxnSpPr>
          <p:cNvPr id="25" name="Straight Arrow Connector 24"/>
          <p:cNvCxnSpPr/>
          <p:nvPr/>
        </p:nvCxnSpPr>
        <p:spPr>
          <a:xfrm flipV="1">
            <a:off x="4629150" y="2469357"/>
            <a:ext cx="0" cy="11846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
          <p:cNvSpPr txBox="1">
            <a:spLocks noChangeArrowheads="1"/>
          </p:cNvSpPr>
          <p:nvPr/>
        </p:nvSpPr>
        <p:spPr>
          <a:xfrm>
            <a:off x="457200" y="274638"/>
            <a:ext cx="8382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t>How good does a pilot have to be?</a:t>
            </a:r>
            <a:endParaRPr lang="en-US" altLang="en-US" sz="4000" dirty="0"/>
          </a:p>
        </p:txBody>
      </p:sp>
    </p:spTree>
    <p:extLst>
      <p:ext uri="{BB962C8B-B14F-4D97-AF65-F5344CB8AC3E}">
        <p14:creationId xmlns:p14="http://schemas.microsoft.com/office/powerpoint/2010/main" val="1502398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does a stall fundamentally depend on?</a:t>
            </a:r>
          </a:p>
          <a:p>
            <a:pPr lvl="1"/>
            <a:r>
              <a:rPr lang="en-US" dirty="0" smtClean="0"/>
              <a:t>Airspeed?</a:t>
            </a:r>
          </a:p>
          <a:p>
            <a:pPr lvl="1"/>
            <a:r>
              <a:rPr lang="en-US" dirty="0" smtClean="0"/>
              <a:t>Bank angle?</a:t>
            </a:r>
          </a:p>
          <a:p>
            <a:pPr lvl="1"/>
            <a:r>
              <a:rPr lang="en-US" dirty="0" smtClean="0"/>
              <a:t>Load factor?</a:t>
            </a:r>
          </a:p>
          <a:p>
            <a:pPr lvl="1"/>
            <a:r>
              <a:rPr lang="en-US" dirty="0" smtClean="0"/>
              <a:t>Altitude?</a:t>
            </a:r>
          </a:p>
          <a:p>
            <a:pPr lvl="1"/>
            <a:r>
              <a:rPr lang="en-US" dirty="0" smtClean="0"/>
              <a:t>Gross weight?</a:t>
            </a:r>
          </a:p>
          <a:p>
            <a:pPr lvl="1"/>
            <a:r>
              <a:rPr lang="en-US" dirty="0" smtClean="0"/>
              <a:t>Angle of attack?</a:t>
            </a:r>
          </a:p>
          <a:p>
            <a:pPr lvl="1"/>
            <a:r>
              <a:rPr lang="en-US" dirty="0" smtClean="0"/>
              <a:t>Mach number?</a:t>
            </a:r>
          </a:p>
          <a:p>
            <a:pPr lvl="1"/>
            <a:r>
              <a:rPr lang="en-US" dirty="0"/>
              <a:t>C</a:t>
            </a:r>
            <a:r>
              <a:rPr lang="en-US" dirty="0" smtClean="0"/>
              <a:t>onfiguration or contamination (e.g., flap or slat position or ice)?</a:t>
            </a:r>
          </a:p>
          <a:p>
            <a:pPr lvl="1"/>
            <a:endParaRPr lang="en-US" dirty="0" smtClean="0"/>
          </a:p>
        </p:txBody>
      </p:sp>
    </p:spTree>
    <p:extLst>
      <p:ext uri="{BB962C8B-B14F-4D97-AF65-F5344CB8AC3E}">
        <p14:creationId xmlns:p14="http://schemas.microsoft.com/office/powerpoint/2010/main" val="588475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Stalls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does a stall fundamentally depend on?</a:t>
            </a:r>
          </a:p>
          <a:p>
            <a:pPr lvl="1"/>
            <a:r>
              <a:rPr lang="en-US" strike="sngStrike" dirty="0" smtClean="0"/>
              <a:t>Airspeed</a:t>
            </a:r>
          </a:p>
          <a:p>
            <a:pPr lvl="1"/>
            <a:r>
              <a:rPr lang="en-US" strike="sngStrike" dirty="0" smtClean="0"/>
              <a:t>Bank angle</a:t>
            </a:r>
          </a:p>
          <a:p>
            <a:pPr lvl="1"/>
            <a:r>
              <a:rPr lang="en-US" strike="sngStrike" dirty="0" smtClean="0"/>
              <a:t>Load factor</a:t>
            </a:r>
          </a:p>
          <a:p>
            <a:pPr lvl="1"/>
            <a:r>
              <a:rPr lang="en-US" strike="sngStrike" dirty="0" smtClean="0"/>
              <a:t>Altitude</a:t>
            </a:r>
          </a:p>
          <a:p>
            <a:pPr lvl="1"/>
            <a:r>
              <a:rPr lang="en-US" strike="sngStrike" dirty="0" smtClean="0"/>
              <a:t>Gross weight</a:t>
            </a:r>
          </a:p>
          <a:p>
            <a:pPr lvl="1"/>
            <a:r>
              <a:rPr lang="en-US" dirty="0" smtClean="0"/>
              <a:t>Angle of attack</a:t>
            </a:r>
          </a:p>
          <a:p>
            <a:pPr lvl="1"/>
            <a:r>
              <a:rPr lang="en-US" dirty="0" smtClean="0"/>
              <a:t>Mach number</a:t>
            </a:r>
          </a:p>
          <a:p>
            <a:pPr lvl="1"/>
            <a:r>
              <a:rPr lang="en-US" dirty="0"/>
              <a:t>C</a:t>
            </a:r>
            <a:r>
              <a:rPr lang="en-US" dirty="0" smtClean="0"/>
              <a:t>onfiguration </a:t>
            </a:r>
            <a:r>
              <a:rPr lang="en-US" dirty="0"/>
              <a:t>or contamination (e.g., flap or slat position or ice</a:t>
            </a:r>
            <a:r>
              <a:rPr lang="en-US" dirty="0" smtClean="0"/>
              <a:t>)</a:t>
            </a:r>
            <a:endParaRPr lang="en-US" dirty="0"/>
          </a:p>
          <a:p>
            <a:pPr lvl="1"/>
            <a:endParaRPr lang="en-US" dirty="0" smtClean="0"/>
          </a:p>
        </p:txBody>
      </p:sp>
      <p:sp>
        <p:nvSpPr>
          <p:cNvPr id="4" name="Rectangle 3"/>
          <p:cNvSpPr/>
          <p:nvPr/>
        </p:nvSpPr>
        <p:spPr>
          <a:xfrm>
            <a:off x="762000" y="4267200"/>
            <a:ext cx="7924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203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 continued</a:t>
            </a:r>
            <a:endParaRPr lang="en-US" sz="4000" dirty="0"/>
          </a:p>
        </p:txBody>
      </p:sp>
      <p:sp>
        <p:nvSpPr>
          <p:cNvPr id="3" name="Content Placeholder 2"/>
          <p:cNvSpPr>
            <a:spLocks noGrp="1"/>
          </p:cNvSpPr>
          <p:nvPr>
            <p:ph sz="half" idx="1"/>
          </p:nvPr>
        </p:nvSpPr>
        <p:spPr>
          <a:xfrm>
            <a:off x="457200" y="1295400"/>
            <a:ext cx="7924800" cy="4830763"/>
          </a:xfrm>
        </p:spPr>
        <p:txBody>
          <a:bodyPr>
            <a:normAutofit/>
          </a:bodyPr>
          <a:lstStyle/>
          <a:p>
            <a:pPr>
              <a:spcBef>
                <a:spcPts val="0"/>
              </a:spcBef>
            </a:pPr>
            <a:r>
              <a:rPr lang="en-US" sz="3000" dirty="0"/>
              <a:t>Stalls</a:t>
            </a:r>
          </a:p>
          <a:p>
            <a:pPr>
              <a:spcBef>
                <a:spcPts val="0"/>
              </a:spcBef>
            </a:pPr>
            <a:r>
              <a:rPr lang="en-US" sz="3000" dirty="0" smtClean="0"/>
              <a:t>Upsets </a:t>
            </a:r>
            <a:r>
              <a:rPr lang="en-US" sz="3000" dirty="0"/>
              <a:t>without stall</a:t>
            </a:r>
          </a:p>
          <a:p>
            <a:pPr>
              <a:spcBef>
                <a:spcPts val="0"/>
              </a:spcBef>
            </a:pPr>
            <a:r>
              <a:rPr lang="en-US" sz="3000" dirty="0"/>
              <a:t>Loss of reliable airspeed</a:t>
            </a:r>
          </a:p>
          <a:p>
            <a:pPr>
              <a:spcBef>
                <a:spcPts val="0"/>
              </a:spcBef>
            </a:pPr>
            <a:r>
              <a:rPr lang="en-US" sz="3000" dirty="0" smtClean="0"/>
              <a:t>Pilot monitoring</a:t>
            </a:r>
            <a:endParaRPr lang="en-US" sz="3000" dirty="0"/>
          </a:p>
          <a:p>
            <a:pPr>
              <a:spcBef>
                <a:spcPts val="0"/>
              </a:spcBef>
            </a:pPr>
            <a:r>
              <a:rPr lang="en-US" sz="3000" dirty="0"/>
              <a:t>Instructor operating </a:t>
            </a:r>
            <a:r>
              <a:rPr lang="en-US" sz="3000" dirty="0" smtClean="0"/>
              <a:t>station</a:t>
            </a:r>
            <a:endParaRPr lang="en-US" sz="3000" dirty="0"/>
          </a:p>
        </p:txBody>
      </p:sp>
    </p:spTree>
    <p:extLst>
      <p:ext uri="{BB962C8B-B14F-4D97-AF65-F5344CB8AC3E}">
        <p14:creationId xmlns:p14="http://schemas.microsoft.com/office/powerpoint/2010/main" val="12936688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dirty="0" smtClean="0"/>
              <a:t>Stalls</a:t>
            </a:r>
            <a:endParaRPr lang="en-US" dirty="0" smtClean="0"/>
          </a:p>
        </p:txBody>
      </p:sp>
      <p:pic>
        <p:nvPicPr>
          <p:cNvPr id="1536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543175"/>
            <a:ext cx="31019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22"/>
          <p:cNvSpPr txBox="1">
            <a:spLocks noChangeArrowheads="1"/>
          </p:cNvSpPr>
          <p:nvPr/>
        </p:nvSpPr>
        <p:spPr bwMode="auto">
          <a:xfrm>
            <a:off x="3489515" y="1981200"/>
            <a:ext cx="2390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u="sng" dirty="0"/>
              <a:t>Stall </a:t>
            </a:r>
            <a:r>
              <a:rPr lang="en-US" u="sng" dirty="0" smtClean="0"/>
              <a:t>warning system*</a:t>
            </a:r>
            <a:endParaRPr lang="en-US" u="sng" dirty="0"/>
          </a:p>
        </p:txBody>
      </p:sp>
      <p:cxnSp>
        <p:nvCxnSpPr>
          <p:cNvPr id="27" name="Straight Arrow Connector 26"/>
          <p:cNvCxnSpPr/>
          <p:nvPr/>
        </p:nvCxnSpPr>
        <p:spPr>
          <a:xfrm>
            <a:off x="6235700" y="3200400"/>
            <a:ext cx="176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25"/>
          <p:cNvSpPr txBox="1">
            <a:spLocks noChangeArrowheads="1"/>
          </p:cNvSpPr>
          <p:nvPr/>
        </p:nvSpPr>
        <p:spPr bwMode="auto">
          <a:xfrm>
            <a:off x="6283325" y="2876550"/>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Stick </a:t>
            </a:r>
            <a:r>
              <a:rPr lang="en-US" dirty="0" smtClean="0"/>
              <a:t>shaker or</a:t>
            </a:r>
            <a:endParaRPr lang="en-US" dirty="0"/>
          </a:p>
          <a:p>
            <a:pPr eaLnBrk="1" hangingPunct="1"/>
            <a:r>
              <a:rPr lang="en-US" dirty="0"/>
              <a:t>Airbus “stall </a:t>
            </a:r>
            <a:r>
              <a:rPr lang="en-US" dirty="0" err="1"/>
              <a:t>stall</a:t>
            </a:r>
            <a:r>
              <a:rPr lang="en-US" dirty="0"/>
              <a:t> &lt;cricket</a:t>
            </a:r>
            <a:r>
              <a:rPr lang="en-US" dirty="0" smtClean="0"/>
              <a:t>&gt;”</a:t>
            </a:r>
            <a:endParaRPr lang="en-US" dirty="0"/>
          </a:p>
        </p:txBody>
      </p:sp>
      <p:cxnSp>
        <p:nvCxnSpPr>
          <p:cNvPr id="28" name="Straight Arrow Connector 27"/>
          <p:cNvCxnSpPr/>
          <p:nvPr/>
        </p:nvCxnSpPr>
        <p:spPr>
          <a:xfrm>
            <a:off x="1368425" y="3136900"/>
            <a:ext cx="176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29"/>
          <p:cNvSpPr txBox="1">
            <a:spLocks noChangeArrowheads="1"/>
          </p:cNvSpPr>
          <p:nvPr/>
        </p:nvSpPr>
        <p:spPr bwMode="auto">
          <a:xfrm>
            <a:off x="727075" y="1731962"/>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Angle of attack</a:t>
            </a:r>
          </a:p>
        </p:txBody>
      </p:sp>
      <p:sp>
        <p:nvSpPr>
          <p:cNvPr id="15369" name="TextBox 29"/>
          <p:cNvSpPr txBox="1">
            <a:spLocks noChangeArrowheads="1"/>
          </p:cNvSpPr>
          <p:nvPr/>
        </p:nvSpPr>
        <p:spPr bwMode="auto">
          <a:xfrm>
            <a:off x="990600" y="3897313"/>
            <a:ext cx="1890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Configuration</a:t>
            </a:r>
          </a:p>
          <a:p>
            <a:pPr eaLnBrk="1" hangingPunct="1"/>
            <a:r>
              <a:rPr lang="en-US"/>
              <a:t>or contamination</a:t>
            </a:r>
          </a:p>
        </p:txBody>
      </p:sp>
      <p:grpSp>
        <p:nvGrpSpPr>
          <p:cNvPr id="15370" name="Group 3"/>
          <p:cNvGrpSpPr>
            <a:grpSpLocks/>
          </p:cNvGrpSpPr>
          <p:nvPr/>
        </p:nvGrpSpPr>
        <p:grpSpPr bwMode="auto">
          <a:xfrm>
            <a:off x="1292225" y="3732213"/>
            <a:ext cx="1841500" cy="488950"/>
            <a:chOff x="1292225" y="3732213"/>
            <a:chExt cx="1841500" cy="488949"/>
          </a:xfrm>
        </p:grpSpPr>
        <p:cxnSp>
          <p:nvCxnSpPr>
            <p:cNvPr id="9" name="Straight Arrow Connector 8"/>
            <p:cNvCxnSpPr/>
            <p:nvPr/>
          </p:nvCxnSpPr>
          <p:spPr>
            <a:xfrm>
              <a:off x="1292225" y="4221162"/>
              <a:ext cx="1146175"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433638" y="3732213"/>
              <a:ext cx="700087" cy="488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71" name="Group 14"/>
          <p:cNvGrpSpPr>
            <a:grpSpLocks/>
          </p:cNvGrpSpPr>
          <p:nvPr/>
        </p:nvGrpSpPr>
        <p:grpSpPr bwMode="auto">
          <a:xfrm flipV="1">
            <a:off x="1282700" y="2101850"/>
            <a:ext cx="1841500" cy="488950"/>
            <a:chOff x="1292225" y="3732213"/>
            <a:chExt cx="1841500" cy="488949"/>
          </a:xfrm>
        </p:grpSpPr>
        <p:cxnSp>
          <p:nvCxnSpPr>
            <p:cNvPr id="16" name="Straight Arrow Connector 15"/>
            <p:cNvCxnSpPr/>
            <p:nvPr/>
          </p:nvCxnSpPr>
          <p:spPr>
            <a:xfrm>
              <a:off x="1292225" y="4221162"/>
              <a:ext cx="1146175"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433638" y="3732213"/>
              <a:ext cx="700087" cy="4889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372" name="TextBox 29"/>
          <p:cNvSpPr txBox="1">
            <a:spLocks noChangeArrowheads="1"/>
          </p:cNvSpPr>
          <p:nvPr/>
        </p:nvSpPr>
        <p:spPr bwMode="auto">
          <a:xfrm>
            <a:off x="1056782" y="2691606"/>
            <a:ext cx="74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Mach</a:t>
            </a:r>
          </a:p>
        </p:txBody>
      </p:sp>
      <p:sp>
        <p:nvSpPr>
          <p:cNvPr id="3" name="TextBox 2"/>
          <p:cNvSpPr txBox="1"/>
          <p:nvPr/>
        </p:nvSpPr>
        <p:spPr>
          <a:xfrm>
            <a:off x="381000" y="6096000"/>
            <a:ext cx="8650189" cy="646331"/>
          </a:xfrm>
          <a:prstGeom prst="rect">
            <a:avLst/>
          </a:prstGeom>
          <a:noFill/>
        </p:spPr>
        <p:txBody>
          <a:bodyPr wrap="none" rtlCol="0">
            <a:spAutoFit/>
          </a:bodyPr>
          <a:lstStyle/>
          <a:p>
            <a:r>
              <a:rPr lang="en-US" dirty="0" smtClean="0"/>
              <a:t>* - can be a little more complicated that this…asymmetric flap and thrust bias (flaps down)</a:t>
            </a:r>
          </a:p>
          <a:p>
            <a:r>
              <a:rPr lang="en-US" dirty="0"/>
              <a:t> </a:t>
            </a:r>
            <a:r>
              <a:rPr lang="en-US" dirty="0" smtClean="0"/>
              <a:t>     and a </a:t>
            </a:r>
            <a:r>
              <a:rPr lang="en-US" dirty="0" err="1" smtClean="0"/>
              <a:t>speedbrake</a:t>
            </a:r>
            <a:r>
              <a:rPr lang="en-US" dirty="0" smtClean="0"/>
              <a:t> input</a:t>
            </a:r>
            <a:endParaRPr lang="en-US" dirty="0"/>
          </a:p>
        </p:txBody>
      </p:sp>
    </p:spTree>
    <p:extLst>
      <p:ext uri="{BB962C8B-B14F-4D97-AF65-F5344CB8AC3E}">
        <p14:creationId xmlns:p14="http://schemas.microsoft.com/office/powerpoint/2010/main" val="1480037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Angle of attack </a:t>
            </a:r>
            <a:r>
              <a:rPr lang="en-US" sz="4000" dirty="0"/>
              <a:t>m</a:t>
            </a:r>
            <a:r>
              <a:rPr lang="en-US" sz="4000" dirty="0" smtClean="0"/>
              <a:t>argin</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362" y="1828800"/>
            <a:ext cx="8670038" cy="6858000"/>
          </a:xfrm>
          <a:prstGeom prst="rect">
            <a:avLst/>
          </a:prstGeom>
        </p:spPr>
      </p:pic>
      <p:sp>
        <p:nvSpPr>
          <p:cNvPr id="6" name="Rectangle 5"/>
          <p:cNvSpPr/>
          <p:nvPr/>
        </p:nvSpPr>
        <p:spPr>
          <a:xfrm>
            <a:off x="7560562" y="549973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50362" y="5499735"/>
            <a:ext cx="8670038" cy="3187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22362" y="1828801"/>
            <a:ext cx="4098038" cy="3670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295400" y="3962400"/>
            <a:ext cx="1981200"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295400" y="3810000"/>
            <a:ext cx="1981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35962" y="3505200"/>
            <a:ext cx="3259838" cy="304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35962" y="3286125"/>
            <a:ext cx="2802638" cy="2190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0275" y="3124200"/>
            <a:ext cx="943528" cy="1200329"/>
          </a:xfrm>
          <a:prstGeom prst="rect">
            <a:avLst/>
          </a:prstGeom>
          <a:noFill/>
        </p:spPr>
        <p:txBody>
          <a:bodyPr wrap="none" rtlCol="0">
            <a:spAutoFit/>
          </a:bodyPr>
          <a:lstStyle/>
          <a:p>
            <a:r>
              <a:rPr lang="en-US" dirty="0" err="1" smtClean="0"/>
              <a:t>AoA</a:t>
            </a:r>
            <a:endParaRPr lang="en-US" dirty="0" smtClean="0"/>
          </a:p>
          <a:p>
            <a:r>
              <a:rPr lang="en-US" dirty="0"/>
              <a:t>m</a:t>
            </a:r>
            <a:r>
              <a:rPr lang="en-US" dirty="0" smtClean="0"/>
              <a:t>argin</a:t>
            </a:r>
          </a:p>
          <a:p>
            <a:r>
              <a:rPr lang="en-US" dirty="0"/>
              <a:t>t</a:t>
            </a:r>
            <a:r>
              <a:rPr lang="en-US" dirty="0" smtClean="0"/>
              <a:t>o stall</a:t>
            </a:r>
          </a:p>
          <a:p>
            <a:r>
              <a:rPr lang="en-US" dirty="0" smtClean="0"/>
              <a:t>warning</a:t>
            </a:r>
            <a:endParaRPr lang="en-US" dirty="0"/>
          </a:p>
        </p:txBody>
      </p:sp>
    </p:spTree>
    <p:extLst>
      <p:ext uri="{BB962C8B-B14F-4D97-AF65-F5344CB8AC3E}">
        <p14:creationId xmlns:p14="http://schemas.microsoft.com/office/powerpoint/2010/main" val="1986746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A320 stall warning</a:t>
            </a:r>
            <a:endParaRPr lang="en-US" sz="2200" dirty="0"/>
          </a:p>
        </p:txBody>
      </p:sp>
      <p:cxnSp>
        <p:nvCxnSpPr>
          <p:cNvPr id="5" name="Straight Connector 4"/>
          <p:cNvCxnSpPr/>
          <p:nvPr/>
        </p:nvCxnSpPr>
        <p:spPr>
          <a:xfrm flipH="1">
            <a:off x="1143000" y="5257800"/>
            <a:ext cx="4724400"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1417638"/>
            <a:ext cx="0" cy="3840162"/>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2971799" y="5772090"/>
            <a:ext cx="1619412" cy="400110"/>
          </a:xfrm>
          <a:prstGeom prst="rect">
            <a:avLst/>
          </a:prstGeom>
          <a:noFill/>
        </p:spPr>
        <p:txBody>
          <a:bodyPr wrap="square" rtlCol="0">
            <a:spAutoFit/>
          </a:bodyPr>
          <a:lstStyle/>
          <a:p>
            <a:r>
              <a:rPr lang="en-US" sz="2000" dirty="0" smtClean="0"/>
              <a:t>Mach No.</a:t>
            </a:r>
            <a:endParaRPr lang="en-US" sz="2000" dirty="0"/>
          </a:p>
        </p:txBody>
      </p:sp>
      <p:sp>
        <p:nvSpPr>
          <p:cNvPr id="9" name="TextBox 8"/>
          <p:cNvSpPr txBox="1"/>
          <p:nvPr/>
        </p:nvSpPr>
        <p:spPr>
          <a:xfrm flipH="1">
            <a:off x="45719" y="3178314"/>
            <a:ext cx="1021081" cy="707886"/>
          </a:xfrm>
          <a:prstGeom prst="rect">
            <a:avLst/>
          </a:prstGeom>
          <a:noFill/>
        </p:spPr>
        <p:txBody>
          <a:bodyPr wrap="square" rtlCol="0">
            <a:spAutoFit/>
          </a:bodyPr>
          <a:lstStyle/>
          <a:p>
            <a:r>
              <a:rPr lang="en-US" sz="2000" dirty="0" err="1" smtClean="0"/>
              <a:t>AoA</a:t>
            </a:r>
            <a:endParaRPr lang="en-US" sz="2000" dirty="0" smtClean="0"/>
          </a:p>
          <a:p>
            <a:r>
              <a:rPr lang="en-US" sz="2000" dirty="0" smtClean="0"/>
              <a:t>(</a:t>
            </a:r>
            <a:r>
              <a:rPr lang="en-US" sz="2000" dirty="0" err="1" smtClean="0"/>
              <a:t>deg</a:t>
            </a:r>
            <a:r>
              <a:rPr lang="en-US" sz="2000" dirty="0" smtClean="0"/>
              <a:t>)</a:t>
            </a:r>
            <a:endParaRPr lang="en-US" sz="2000" dirty="0"/>
          </a:p>
        </p:txBody>
      </p:sp>
      <p:cxnSp>
        <p:nvCxnSpPr>
          <p:cNvPr id="11" name="Straight Connector 10"/>
          <p:cNvCxnSpPr/>
          <p:nvPr/>
        </p:nvCxnSpPr>
        <p:spPr>
          <a:xfrm>
            <a:off x="990600" y="4114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2971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1828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V="1">
            <a:off x="990600" y="5257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V="1">
            <a:off x="2057400" y="5257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3124200" y="5257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V="1">
            <a:off x="4191000" y="5257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V="1">
            <a:off x="5257800" y="52578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93714" y="5421868"/>
            <a:ext cx="301686" cy="369332"/>
          </a:xfrm>
          <a:prstGeom prst="rect">
            <a:avLst/>
          </a:prstGeom>
          <a:noFill/>
        </p:spPr>
        <p:txBody>
          <a:bodyPr wrap="none" rtlCol="0">
            <a:spAutoFit/>
          </a:bodyPr>
          <a:lstStyle/>
          <a:p>
            <a:r>
              <a:rPr lang="en-US" dirty="0" smtClean="0"/>
              <a:t>0</a:t>
            </a:r>
            <a:endParaRPr lang="en-US" dirty="0"/>
          </a:p>
        </p:txBody>
      </p:sp>
      <p:sp>
        <p:nvSpPr>
          <p:cNvPr id="20" name="TextBox 19"/>
          <p:cNvSpPr txBox="1"/>
          <p:nvPr/>
        </p:nvSpPr>
        <p:spPr>
          <a:xfrm>
            <a:off x="1984314" y="5423452"/>
            <a:ext cx="476412" cy="369332"/>
          </a:xfrm>
          <a:prstGeom prst="rect">
            <a:avLst/>
          </a:prstGeom>
          <a:noFill/>
        </p:spPr>
        <p:txBody>
          <a:bodyPr wrap="none" rtlCol="0">
            <a:spAutoFit/>
          </a:bodyPr>
          <a:lstStyle/>
          <a:p>
            <a:r>
              <a:rPr lang="en-US" dirty="0" smtClean="0"/>
              <a:t>0.2</a:t>
            </a:r>
            <a:endParaRPr lang="en-US" dirty="0"/>
          </a:p>
        </p:txBody>
      </p:sp>
      <p:sp>
        <p:nvSpPr>
          <p:cNvPr id="21" name="TextBox 20"/>
          <p:cNvSpPr txBox="1"/>
          <p:nvPr/>
        </p:nvSpPr>
        <p:spPr>
          <a:xfrm>
            <a:off x="3048000" y="5423452"/>
            <a:ext cx="476412" cy="369332"/>
          </a:xfrm>
          <a:prstGeom prst="rect">
            <a:avLst/>
          </a:prstGeom>
          <a:noFill/>
        </p:spPr>
        <p:txBody>
          <a:bodyPr wrap="none" rtlCol="0">
            <a:spAutoFit/>
          </a:bodyPr>
          <a:lstStyle/>
          <a:p>
            <a:r>
              <a:rPr lang="en-US" dirty="0" smtClean="0"/>
              <a:t>0.4</a:t>
            </a:r>
            <a:endParaRPr lang="en-US" dirty="0"/>
          </a:p>
        </p:txBody>
      </p:sp>
      <p:sp>
        <p:nvSpPr>
          <p:cNvPr id="22" name="TextBox 21"/>
          <p:cNvSpPr txBox="1"/>
          <p:nvPr/>
        </p:nvSpPr>
        <p:spPr>
          <a:xfrm>
            <a:off x="4114800" y="5423452"/>
            <a:ext cx="476412" cy="369332"/>
          </a:xfrm>
          <a:prstGeom prst="rect">
            <a:avLst/>
          </a:prstGeom>
          <a:noFill/>
        </p:spPr>
        <p:txBody>
          <a:bodyPr wrap="none" rtlCol="0">
            <a:spAutoFit/>
          </a:bodyPr>
          <a:lstStyle/>
          <a:p>
            <a:r>
              <a:rPr lang="en-US" dirty="0" smtClean="0"/>
              <a:t>0.6</a:t>
            </a:r>
            <a:endParaRPr lang="en-US" dirty="0"/>
          </a:p>
        </p:txBody>
      </p:sp>
      <p:sp>
        <p:nvSpPr>
          <p:cNvPr id="23" name="TextBox 22"/>
          <p:cNvSpPr txBox="1"/>
          <p:nvPr/>
        </p:nvSpPr>
        <p:spPr>
          <a:xfrm>
            <a:off x="5175640" y="5423452"/>
            <a:ext cx="476412" cy="369332"/>
          </a:xfrm>
          <a:prstGeom prst="rect">
            <a:avLst/>
          </a:prstGeom>
          <a:noFill/>
        </p:spPr>
        <p:txBody>
          <a:bodyPr wrap="none" rtlCol="0">
            <a:spAutoFit/>
          </a:bodyPr>
          <a:lstStyle/>
          <a:p>
            <a:r>
              <a:rPr lang="en-US" dirty="0" smtClean="0"/>
              <a:t>0.8</a:t>
            </a:r>
            <a:endParaRPr lang="en-US" dirty="0"/>
          </a:p>
        </p:txBody>
      </p:sp>
      <p:sp>
        <p:nvSpPr>
          <p:cNvPr id="24" name="TextBox 23"/>
          <p:cNvSpPr txBox="1"/>
          <p:nvPr/>
        </p:nvSpPr>
        <p:spPr>
          <a:xfrm>
            <a:off x="738610" y="3962400"/>
            <a:ext cx="301686" cy="369332"/>
          </a:xfrm>
          <a:prstGeom prst="rect">
            <a:avLst/>
          </a:prstGeom>
          <a:noFill/>
        </p:spPr>
        <p:txBody>
          <a:bodyPr wrap="none" rtlCol="0">
            <a:spAutoFit/>
          </a:bodyPr>
          <a:lstStyle/>
          <a:p>
            <a:r>
              <a:rPr lang="en-US" dirty="0"/>
              <a:t>5</a:t>
            </a:r>
          </a:p>
        </p:txBody>
      </p:sp>
      <p:sp>
        <p:nvSpPr>
          <p:cNvPr id="25" name="TextBox 24"/>
          <p:cNvSpPr txBox="1"/>
          <p:nvPr/>
        </p:nvSpPr>
        <p:spPr>
          <a:xfrm>
            <a:off x="609600" y="2806148"/>
            <a:ext cx="418704" cy="369332"/>
          </a:xfrm>
          <a:prstGeom prst="rect">
            <a:avLst/>
          </a:prstGeom>
          <a:noFill/>
        </p:spPr>
        <p:txBody>
          <a:bodyPr wrap="none" rtlCol="0">
            <a:spAutoFit/>
          </a:bodyPr>
          <a:lstStyle/>
          <a:p>
            <a:r>
              <a:rPr lang="en-US" dirty="0" smtClean="0"/>
              <a:t>10</a:t>
            </a:r>
            <a:endParaRPr lang="en-US" dirty="0"/>
          </a:p>
        </p:txBody>
      </p:sp>
      <p:sp>
        <p:nvSpPr>
          <p:cNvPr id="26" name="TextBox 25"/>
          <p:cNvSpPr txBox="1"/>
          <p:nvPr/>
        </p:nvSpPr>
        <p:spPr>
          <a:xfrm>
            <a:off x="621592" y="1635060"/>
            <a:ext cx="418704" cy="369332"/>
          </a:xfrm>
          <a:prstGeom prst="rect">
            <a:avLst/>
          </a:prstGeom>
          <a:noFill/>
        </p:spPr>
        <p:txBody>
          <a:bodyPr wrap="none" rtlCol="0">
            <a:spAutoFit/>
          </a:bodyPr>
          <a:lstStyle/>
          <a:p>
            <a:r>
              <a:rPr lang="en-US" dirty="0" smtClean="0"/>
              <a:t>15</a:t>
            </a:r>
            <a:endParaRPr lang="en-US" dirty="0"/>
          </a:p>
        </p:txBody>
      </p:sp>
      <p:sp>
        <p:nvSpPr>
          <p:cNvPr id="27" name="TextBox 26"/>
          <p:cNvSpPr txBox="1"/>
          <p:nvPr/>
        </p:nvSpPr>
        <p:spPr>
          <a:xfrm>
            <a:off x="762000" y="5082208"/>
            <a:ext cx="301686" cy="369332"/>
          </a:xfrm>
          <a:prstGeom prst="rect">
            <a:avLst/>
          </a:prstGeom>
          <a:noFill/>
        </p:spPr>
        <p:txBody>
          <a:bodyPr wrap="none" rtlCol="0">
            <a:spAutoFit/>
          </a:bodyPr>
          <a:lstStyle/>
          <a:p>
            <a:r>
              <a:rPr lang="en-US" dirty="0" smtClean="0"/>
              <a:t>0</a:t>
            </a:r>
            <a:endParaRPr lang="en-US" dirty="0"/>
          </a:p>
        </p:txBody>
      </p:sp>
      <p:sp>
        <p:nvSpPr>
          <p:cNvPr id="33" name="Oval 32"/>
          <p:cNvSpPr/>
          <p:nvPr/>
        </p:nvSpPr>
        <p:spPr>
          <a:xfrm>
            <a:off x="1097284" y="3352800"/>
            <a:ext cx="95412" cy="9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23988" y="3352800"/>
            <a:ext cx="95412" cy="9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00400" y="3578088"/>
            <a:ext cx="95412" cy="9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810000" y="3849756"/>
            <a:ext cx="95412" cy="9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831084" y="4343400"/>
            <a:ext cx="95412" cy="954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1144990" y="3408456"/>
            <a:ext cx="16744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7" idx="6"/>
          </p:cNvCxnSpPr>
          <p:nvPr/>
        </p:nvCxnSpPr>
        <p:spPr>
          <a:xfrm>
            <a:off x="2750492" y="3408456"/>
            <a:ext cx="2176004" cy="982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25114" y="3402496"/>
            <a:ext cx="380138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343400" y="2438400"/>
            <a:ext cx="1143000" cy="9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486400" y="2209800"/>
            <a:ext cx="2260427" cy="646331"/>
          </a:xfrm>
          <a:prstGeom prst="rect">
            <a:avLst/>
          </a:prstGeom>
          <a:noFill/>
        </p:spPr>
        <p:txBody>
          <a:bodyPr wrap="none" rtlCol="0">
            <a:spAutoFit/>
          </a:bodyPr>
          <a:lstStyle/>
          <a:p>
            <a:r>
              <a:rPr lang="en-US" dirty="0" smtClean="0"/>
              <a:t>Aural stall warning, </a:t>
            </a:r>
          </a:p>
          <a:p>
            <a:r>
              <a:rPr lang="en-US" dirty="0" err="1" smtClean="0"/>
              <a:t>Conf</a:t>
            </a:r>
            <a:r>
              <a:rPr lang="en-US" dirty="0" smtClean="0"/>
              <a:t> 0, degraded laws</a:t>
            </a:r>
            <a:endParaRPr lang="en-US" dirty="0"/>
          </a:p>
        </p:txBody>
      </p:sp>
      <p:cxnSp>
        <p:nvCxnSpPr>
          <p:cNvPr id="47" name="Straight Arrow Connector 46"/>
          <p:cNvCxnSpPr/>
          <p:nvPr/>
        </p:nvCxnSpPr>
        <p:spPr>
          <a:xfrm flipH="1">
            <a:off x="4413639" y="3188732"/>
            <a:ext cx="1143000" cy="9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556639" y="2960132"/>
            <a:ext cx="2260427" cy="646331"/>
          </a:xfrm>
          <a:prstGeom prst="rect">
            <a:avLst/>
          </a:prstGeom>
          <a:noFill/>
        </p:spPr>
        <p:txBody>
          <a:bodyPr wrap="none" rtlCol="0">
            <a:spAutoFit/>
          </a:bodyPr>
          <a:lstStyle/>
          <a:p>
            <a:r>
              <a:rPr lang="en-US" dirty="0" err="1" smtClean="0"/>
              <a:t>Vsw</a:t>
            </a:r>
            <a:r>
              <a:rPr lang="en-US" dirty="0" smtClean="0"/>
              <a:t>, </a:t>
            </a:r>
          </a:p>
          <a:p>
            <a:r>
              <a:rPr lang="en-US" dirty="0" err="1" smtClean="0"/>
              <a:t>Conf</a:t>
            </a:r>
            <a:r>
              <a:rPr lang="en-US" dirty="0" smtClean="0"/>
              <a:t> 0, degraded laws</a:t>
            </a:r>
            <a:endParaRPr lang="en-US" dirty="0"/>
          </a:p>
        </p:txBody>
      </p:sp>
      <p:cxnSp>
        <p:nvCxnSpPr>
          <p:cNvPr id="49" name="Straight Connector 48"/>
          <p:cNvCxnSpPr/>
          <p:nvPr/>
        </p:nvCxnSpPr>
        <p:spPr>
          <a:xfrm>
            <a:off x="1143000" y="2097156"/>
            <a:ext cx="26385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556639" y="1357124"/>
            <a:ext cx="2755947" cy="646331"/>
          </a:xfrm>
          <a:prstGeom prst="rect">
            <a:avLst/>
          </a:prstGeom>
          <a:noFill/>
        </p:spPr>
        <p:txBody>
          <a:bodyPr wrap="none" rtlCol="0">
            <a:spAutoFit/>
          </a:bodyPr>
          <a:lstStyle/>
          <a:p>
            <a:r>
              <a:rPr lang="en-US" dirty="0" smtClean="0"/>
              <a:t>Aural stall warning and </a:t>
            </a:r>
            <a:r>
              <a:rPr lang="en-US" dirty="0" err="1" smtClean="0"/>
              <a:t>Vsw</a:t>
            </a:r>
            <a:endParaRPr lang="en-US" dirty="0" smtClean="0"/>
          </a:p>
          <a:p>
            <a:r>
              <a:rPr lang="en-US" dirty="0" err="1" smtClean="0"/>
              <a:t>Conf</a:t>
            </a:r>
            <a:r>
              <a:rPr lang="en-US" dirty="0" smtClean="0"/>
              <a:t> not 0, degraded laws</a:t>
            </a:r>
            <a:endParaRPr lang="en-US" dirty="0"/>
          </a:p>
        </p:txBody>
      </p:sp>
      <p:cxnSp>
        <p:nvCxnSpPr>
          <p:cNvPr id="51" name="Straight Arrow Connector 50"/>
          <p:cNvCxnSpPr/>
          <p:nvPr/>
        </p:nvCxnSpPr>
        <p:spPr>
          <a:xfrm flipH="1">
            <a:off x="3781505" y="1528969"/>
            <a:ext cx="1870548" cy="576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76800" y="5934670"/>
            <a:ext cx="4199996" cy="923330"/>
          </a:xfrm>
          <a:prstGeom prst="rect">
            <a:avLst/>
          </a:prstGeom>
          <a:noFill/>
        </p:spPr>
        <p:txBody>
          <a:bodyPr wrap="none" rtlCol="0">
            <a:spAutoFit/>
          </a:bodyPr>
          <a:lstStyle/>
          <a:p>
            <a:r>
              <a:rPr lang="en-US" u="sng" dirty="0" smtClean="0"/>
              <a:t>Normal law</a:t>
            </a:r>
          </a:p>
          <a:p>
            <a:r>
              <a:rPr lang="en-US" dirty="0" smtClean="0"/>
              <a:t>Aural stall warning, 23 </a:t>
            </a:r>
            <a:r>
              <a:rPr lang="en-US" dirty="0" err="1" smtClean="0"/>
              <a:t>deg</a:t>
            </a:r>
            <a:r>
              <a:rPr lang="en-US" dirty="0" smtClean="0"/>
              <a:t> </a:t>
            </a:r>
            <a:r>
              <a:rPr lang="en-US" dirty="0" err="1" smtClean="0"/>
              <a:t>AoA</a:t>
            </a:r>
            <a:r>
              <a:rPr lang="en-US" dirty="0" smtClean="0"/>
              <a:t>, </a:t>
            </a:r>
            <a:r>
              <a:rPr lang="en-US" dirty="0" err="1" smtClean="0"/>
              <a:t>Conf</a:t>
            </a:r>
            <a:r>
              <a:rPr lang="en-US" dirty="0" smtClean="0"/>
              <a:t> not 0</a:t>
            </a:r>
          </a:p>
          <a:p>
            <a:r>
              <a:rPr lang="en-US" dirty="0" smtClean="0"/>
              <a:t>Aural stall warning, 15 </a:t>
            </a:r>
            <a:r>
              <a:rPr lang="en-US" dirty="0" err="1" smtClean="0"/>
              <a:t>deg</a:t>
            </a:r>
            <a:r>
              <a:rPr lang="en-US" dirty="0" smtClean="0"/>
              <a:t> </a:t>
            </a:r>
            <a:r>
              <a:rPr lang="en-US" dirty="0" err="1" smtClean="0"/>
              <a:t>AoA</a:t>
            </a:r>
            <a:r>
              <a:rPr lang="en-US" dirty="0" smtClean="0"/>
              <a:t>, </a:t>
            </a:r>
            <a:r>
              <a:rPr lang="en-US" dirty="0" err="1" smtClean="0"/>
              <a:t>Conf</a:t>
            </a:r>
            <a:r>
              <a:rPr lang="en-US" dirty="0" smtClean="0"/>
              <a:t> 0</a:t>
            </a:r>
            <a:endParaRPr lang="en-US" dirty="0"/>
          </a:p>
        </p:txBody>
      </p:sp>
    </p:spTree>
    <p:extLst>
      <p:ext uri="{BB962C8B-B14F-4D97-AF65-F5344CB8AC3E}">
        <p14:creationId xmlns:p14="http://schemas.microsoft.com/office/powerpoint/2010/main" val="302287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Stalls</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dirty="0"/>
              <a:t>Physical confusion…</a:t>
            </a:r>
          </a:p>
          <a:p>
            <a:pPr lvl="1"/>
            <a:r>
              <a:rPr lang="en-US" sz="2400" dirty="0" smtClean="0"/>
              <a:t>Airspeed?</a:t>
            </a:r>
          </a:p>
          <a:p>
            <a:pPr lvl="2"/>
            <a:r>
              <a:rPr lang="en-US" sz="2000" dirty="0" smtClean="0"/>
              <a:t>Can stall at any speed</a:t>
            </a:r>
            <a:endParaRPr lang="en-US" sz="1800" dirty="0" smtClean="0"/>
          </a:p>
        </p:txBody>
      </p:sp>
    </p:spTree>
    <p:extLst>
      <p:ext uri="{BB962C8B-B14F-4D97-AF65-F5344CB8AC3E}">
        <p14:creationId xmlns:p14="http://schemas.microsoft.com/office/powerpoint/2010/main" val="451379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Stalls</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dirty="0"/>
              <a:t>Physical confusion…</a:t>
            </a:r>
          </a:p>
          <a:p>
            <a:pPr lvl="1"/>
            <a:r>
              <a:rPr lang="en-US" sz="2400" dirty="0" smtClean="0"/>
              <a:t>Airspeed?</a:t>
            </a:r>
          </a:p>
          <a:p>
            <a:pPr lvl="2"/>
            <a:r>
              <a:rPr lang="en-US" sz="2000" dirty="0" smtClean="0"/>
              <a:t>Can stall at any speed</a:t>
            </a:r>
            <a:endParaRPr lang="en-US" sz="1800" dirty="0" smtClean="0"/>
          </a:p>
          <a:p>
            <a:pPr lvl="1"/>
            <a:r>
              <a:rPr lang="en-US" sz="2400" dirty="0" smtClean="0"/>
              <a:t>Bank angle?</a:t>
            </a:r>
          </a:p>
          <a:p>
            <a:pPr lvl="2"/>
            <a:r>
              <a:rPr lang="en-US" sz="2000" dirty="0" smtClean="0"/>
              <a:t>Can stall at any attitude</a:t>
            </a:r>
            <a:endParaRPr lang="en-US" sz="2200" dirty="0"/>
          </a:p>
        </p:txBody>
      </p:sp>
    </p:spTree>
    <p:extLst>
      <p:ext uri="{BB962C8B-B14F-4D97-AF65-F5344CB8AC3E}">
        <p14:creationId xmlns:p14="http://schemas.microsoft.com/office/powerpoint/2010/main" val="100277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Stalls</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dirty="0"/>
              <a:t>Physical confusion…</a:t>
            </a:r>
          </a:p>
          <a:p>
            <a:pPr lvl="1"/>
            <a:r>
              <a:rPr lang="en-US" sz="2400" dirty="0" smtClean="0"/>
              <a:t>Airspeed?</a:t>
            </a:r>
          </a:p>
          <a:p>
            <a:pPr lvl="2"/>
            <a:r>
              <a:rPr lang="en-US" sz="2000" dirty="0" smtClean="0"/>
              <a:t>Can stall at any speed</a:t>
            </a:r>
            <a:endParaRPr lang="en-US" sz="1800" dirty="0" smtClean="0"/>
          </a:p>
          <a:p>
            <a:pPr lvl="1"/>
            <a:r>
              <a:rPr lang="en-US" sz="2400" dirty="0" smtClean="0"/>
              <a:t>Bank angle?</a:t>
            </a:r>
          </a:p>
          <a:p>
            <a:pPr lvl="2"/>
            <a:r>
              <a:rPr lang="en-US" sz="2000" dirty="0" smtClean="0"/>
              <a:t>Can stall at any attitude</a:t>
            </a:r>
            <a:endParaRPr lang="en-US" sz="2200" dirty="0"/>
          </a:p>
          <a:p>
            <a:pPr lvl="1"/>
            <a:r>
              <a:rPr lang="en-US" sz="2400" dirty="0" smtClean="0"/>
              <a:t>Load factor?</a:t>
            </a:r>
          </a:p>
          <a:p>
            <a:pPr lvl="2"/>
            <a:r>
              <a:rPr lang="en-US" sz="2000" dirty="0" smtClean="0"/>
              <a:t>Can get load factor from both </a:t>
            </a:r>
            <a:r>
              <a:rPr lang="en-US" sz="2000" dirty="0" err="1" smtClean="0"/>
              <a:t>AoA</a:t>
            </a:r>
            <a:r>
              <a:rPr lang="en-US" sz="2000" dirty="0" smtClean="0"/>
              <a:t> and speed</a:t>
            </a:r>
          </a:p>
        </p:txBody>
      </p:sp>
    </p:spTree>
    <p:extLst>
      <p:ext uri="{BB962C8B-B14F-4D97-AF65-F5344CB8AC3E}">
        <p14:creationId xmlns:p14="http://schemas.microsoft.com/office/powerpoint/2010/main" val="1724637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Stalls</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dirty="0"/>
              <a:t>Physical confusion…</a:t>
            </a:r>
          </a:p>
          <a:p>
            <a:pPr lvl="1"/>
            <a:r>
              <a:rPr lang="en-US" sz="2400" dirty="0" smtClean="0"/>
              <a:t>Airspeed?</a:t>
            </a:r>
          </a:p>
          <a:p>
            <a:pPr lvl="2"/>
            <a:r>
              <a:rPr lang="en-US" sz="2000" dirty="0" smtClean="0"/>
              <a:t>Can stall at any speed</a:t>
            </a:r>
            <a:endParaRPr lang="en-US" sz="1800" dirty="0" smtClean="0"/>
          </a:p>
          <a:p>
            <a:pPr lvl="1"/>
            <a:r>
              <a:rPr lang="en-US" sz="2400" dirty="0" smtClean="0"/>
              <a:t>Bank angle?</a:t>
            </a:r>
          </a:p>
          <a:p>
            <a:pPr lvl="2"/>
            <a:r>
              <a:rPr lang="en-US" sz="2000" dirty="0" smtClean="0"/>
              <a:t>Can stall at any attitude</a:t>
            </a:r>
            <a:endParaRPr lang="en-US" sz="2200" dirty="0"/>
          </a:p>
          <a:p>
            <a:pPr lvl="1"/>
            <a:r>
              <a:rPr lang="en-US" sz="2400" dirty="0" smtClean="0"/>
              <a:t>Load factor?</a:t>
            </a:r>
          </a:p>
          <a:p>
            <a:pPr lvl="2"/>
            <a:r>
              <a:rPr lang="en-US" sz="2000" dirty="0" smtClean="0"/>
              <a:t>Can get load factor from both </a:t>
            </a:r>
            <a:r>
              <a:rPr lang="en-US" sz="2000" dirty="0" err="1" smtClean="0"/>
              <a:t>AoA</a:t>
            </a:r>
            <a:r>
              <a:rPr lang="en-US" sz="2000" dirty="0" smtClean="0"/>
              <a:t> and speed</a:t>
            </a:r>
          </a:p>
          <a:p>
            <a:pPr lvl="1"/>
            <a:r>
              <a:rPr lang="en-US" sz="2400" dirty="0" smtClean="0"/>
              <a:t>Altitude?</a:t>
            </a:r>
          </a:p>
          <a:p>
            <a:pPr lvl="2"/>
            <a:r>
              <a:rPr lang="en-US" sz="2000" dirty="0" smtClean="0"/>
              <a:t>Wing does not care what the altitude is</a:t>
            </a:r>
          </a:p>
        </p:txBody>
      </p:sp>
    </p:spTree>
    <p:extLst>
      <p:ext uri="{BB962C8B-B14F-4D97-AF65-F5344CB8AC3E}">
        <p14:creationId xmlns:p14="http://schemas.microsoft.com/office/powerpoint/2010/main" val="3536482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t>Stalls</a:t>
            </a:r>
            <a:endParaRPr lang="en-US" dirty="0"/>
          </a:p>
        </p:txBody>
      </p:sp>
      <p:sp>
        <p:nvSpPr>
          <p:cNvPr id="3" name="Content Placeholder 2"/>
          <p:cNvSpPr>
            <a:spLocks noGrp="1"/>
          </p:cNvSpPr>
          <p:nvPr>
            <p:ph idx="1"/>
          </p:nvPr>
        </p:nvSpPr>
        <p:spPr>
          <a:xfrm>
            <a:off x="457200" y="990600"/>
            <a:ext cx="8229600" cy="4525963"/>
          </a:xfrm>
        </p:spPr>
        <p:txBody>
          <a:bodyPr>
            <a:noAutofit/>
          </a:bodyPr>
          <a:lstStyle/>
          <a:p>
            <a:r>
              <a:rPr lang="en-US" dirty="0"/>
              <a:t>Physical confusion…</a:t>
            </a:r>
          </a:p>
          <a:p>
            <a:pPr lvl="1"/>
            <a:r>
              <a:rPr lang="en-US" sz="2400" dirty="0" smtClean="0"/>
              <a:t>Airspeed?</a:t>
            </a:r>
          </a:p>
          <a:p>
            <a:pPr lvl="2"/>
            <a:r>
              <a:rPr lang="en-US" sz="2000" dirty="0" smtClean="0"/>
              <a:t>Can stall at any speed</a:t>
            </a:r>
            <a:endParaRPr lang="en-US" sz="1800" dirty="0" smtClean="0"/>
          </a:p>
          <a:p>
            <a:pPr lvl="1"/>
            <a:r>
              <a:rPr lang="en-US" sz="2400" dirty="0" smtClean="0"/>
              <a:t>Bank angle?</a:t>
            </a:r>
          </a:p>
          <a:p>
            <a:pPr lvl="2"/>
            <a:r>
              <a:rPr lang="en-US" sz="2000" dirty="0" smtClean="0"/>
              <a:t>Can stall at any attitude</a:t>
            </a:r>
            <a:endParaRPr lang="en-US" sz="2200" dirty="0"/>
          </a:p>
          <a:p>
            <a:pPr lvl="1"/>
            <a:r>
              <a:rPr lang="en-US" sz="2400" dirty="0" smtClean="0"/>
              <a:t>Load factor?</a:t>
            </a:r>
          </a:p>
          <a:p>
            <a:pPr lvl="2"/>
            <a:r>
              <a:rPr lang="en-US" sz="2000" dirty="0" smtClean="0"/>
              <a:t>Can get load factor from both </a:t>
            </a:r>
            <a:r>
              <a:rPr lang="en-US" sz="2000" dirty="0" err="1" smtClean="0"/>
              <a:t>AoA</a:t>
            </a:r>
            <a:r>
              <a:rPr lang="en-US" sz="2000" dirty="0" smtClean="0"/>
              <a:t> and speed</a:t>
            </a:r>
          </a:p>
          <a:p>
            <a:pPr lvl="1"/>
            <a:r>
              <a:rPr lang="en-US" sz="2400" dirty="0" smtClean="0"/>
              <a:t>Altitude?</a:t>
            </a:r>
          </a:p>
          <a:p>
            <a:pPr lvl="2"/>
            <a:r>
              <a:rPr lang="en-US" sz="2000" dirty="0" smtClean="0"/>
              <a:t>Wing does not care what the altitude is</a:t>
            </a:r>
          </a:p>
          <a:p>
            <a:pPr lvl="1"/>
            <a:r>
              <a:rPr lang="en-US" sz="2400" dirty="0" smtClean="0"/>
              <a:t>Gross weight?</a:t>
            </a:r>
          </a:p>
          <a:p>
            <a:pPr lvl="2"/>
            <a:r>
              <a:rPr lang="en-US" sz="2000" dirty="0" smtClean="0"/>
              <a:t>Stall speed goes up with weight…but wing stalls at same </a:t>
            </a:r>
            <a:r>
              <a:rPr lang="en-US" sz="2000" dirty="0" err="1" smtClean="0"/>
              <a:t>AoA</a:t>
            </a:r>
            <a:endParaRPr lang="en-US" sz="2000" dirty="0" smtClean="0"/>
          </a:p>
        </p:txBody>
      </p:sp>
    </p:spTree>
    <p:extLst>
      <p:ext uri="{BB962C8B-B14F-4D97-AF65-F5344CB8AC3E}">
        <p14:creationId xmlns:p14="http://schemas.microsoft.com/office/powerpoint/2010/main" val="10777845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Stalls</a:t>
            </a:r>
            <a:endParaRPr lang="en-US" sz="4000" dirty="0"/>
          </a:p>
        </p:txBody>
      </p:sp>
      <p:sp>
        <p:nvSpPr>
          <p:cNvPr id="6" name="TextBox 5"/>
          <p:cNvSpPr txBox="1"/>
          <p:nvPr/>
        </p:nvSpPr>
        <p:spPr>
          <a:xfrm>
            <a:off x="743039" y="1524000"/>
            <a:ext cx="2097241" cy="461665"/>
          </a:xfrm>
          <a:prstGeom prst="rect">
            <a:avLst/>
          </a:prstGeom>
          <a:noFill/>
        </p:spPr>
        <p:txBody>
          <a:bodyPr wrap="none" rtlCol="0">
            <a:spAutoFit/>
          </a:bodyPr>
          <a:lstStyle/>
          <a:p>
            <a:r>
              <a:rPr lang="en-US" sz="2400" u="sng" dirty="0" smtClean="0"/>
              <a:t>Angle-of-attack</a:t>
            </a:r>
            <a:endParaRPr lang="en-US" sz="2400" u="sng" dirty="0"/>
          </a:p>
        </p:txBody>
      </p:sp>
      <p:sp>
        <p:nvSpPr>
          <p:cNvPr id="7" name="TextBox 6"/>
          <p:cNvSpPr txBox="1"/>
          <p:nvPr/>
        </p:nvSpPr>
        <p:spPr>
          <a:xfrm>
            <a:off x="4164746" y="1524000"/>
            <a:ext cx="886781" cy="461665"/>
          </a:xfrm>
          <a:prstGeom prst="rect">
            <a:avLst/>
          </a:prstGeom>
          <a:noFill/>
        </p:spPr>
        <p:txBody>
          <a:bodyPr wrap="none" rtlCol="0">
            <a:spAutoFit/>
          </a:bodyPr>
          <a:lstStyle/>
          <a:p>
            <a:r>
              <a:rPr lang="en-US" sz="2400" u="sng" dirty="0" smtClean="0"/>
              <a:t>Mach</a:t>
            </a:r>
            <a:endParaRPr lang="en-US" sz="2400" u="sng" dirty="0"/>
          </a:p>
        </p:txBody>
      </p:sp>
      <p:sp>
        <p:nvSpPr>
          <p:cNvPr id="8" name="TextBox 7"/>
          <p:cNvSpPr txBox="1"/>
          <p:nvPr/>
        </p:nvSpPr>
        <p:spPr>
          <a:xfrm>
            <a:off x="6629400" y="1295400"/>
            <a:ext cx="2336602" cy="830997"/>
          </a:xfrm>
          <a:prstGeom prst="rect">
            <a:avLst/>
          </a:prstGeom>
          <a:noFill/>
        </p:spPr>
        <p:txBody>
          <a:bodyPr wrap="none" rtlCol="0">
            <a:spAutoFit/>
          </a:bodyPr>
          <a:lstStyle/>
          <a:p>
            <a:pPr algn="ctr"/>
            <a:r>
              <a:rPr lang="en-US" sz="2400" u="sng" dirty="0" smtClean="0"/>
              <a:t>Configuration</a:t>
            </a:r>
          </a:p>
          <a:p>
            <a:pPr algn="ctr"/>
            <a:r>
              <a:rPr lang="en-US" sz="2400" u="sng" dirty="0"/>
              <a:t>o</a:t>
            </a:r>
            <a:r>
              <a:rPr lang="en-US" sz="2400" u="sng" dirty="0" smtClean="0"/>
              <a:t>r contamination</a:t>
            </a:r>
            <a:endParaRPr lang="en-US" sz="2400" u="sng"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362200"/>
            <a:ext cx="2834640" cy="194644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957980"/>
            <a:ext cx="2926080" cy="259283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0280" y="2150512"/>
            <a:ext cx="3017520" cy="221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5241" y="4876800"/>
            <a:ext cx="5227559" cy="1828800"/>
          </a:xfrm>
          <a:prstGeom prst="rect">
            <a:avLst/>
          </a:prstGeom>
        </p:spPr>
      </p:pic>
      <p:cxnSp>
        <p:nvCxnSpPr>
          <p:cNvPr id="5" name="Straight Arrow Connector 4"/>
          <p:cNvCxnSpPr>
            <a:endCxn id="3" idx="0"/>
          </p:cNvCxnSpPr>
          <p:nvPr/>
        </p:nvCxnSpPr>
        <p:spPr>
          <a:xfrm>
            <a:off x="4511040" y="4550812"/>
            <a:ext cx="37981" cy="3259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840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829800" cy="1143000"/>
          </a:xfrm>
        </p:spPr>
        <p:txBody>
          <a:bodyPr>
            <a:normAutofit fontScale="90000"/>
          </a:bodyPr>
          <a:lstStyle/>
          <a:p>
            <a:r>
              <a:rPr lang="en-US" dirty="0" smtClean="0"/>
              <a:t>Stalls</a:t>
            </a:r>
            <a:br>
              <a:rPr lang="en-US" dirty="0" smtClean="0"/>
            </a:br>
            <a:r>
              <a:rPr lang="en-US" sz="3100" dirty="0" smtClean="0"/>
              <a:t>Important identification cues…based on earlier stall definition</a:t>
            </a:r>
            <a:endParaRPr lang="en-US" sz="4900" dirty="0"/>
          </a:p>
        </p:txBody>
      </p:sp>
      <p:sp>
        <p:nvSpPr>
          <p:cNvPr id="3" name="Content Placeholder 2"/>
          <p:cNvSpPr>
            <a:spLocks noGrp="1"/>
          </p:cNvSpPr>
          <p:nvPr>
            <p:ph idx="1"/>
          </p:nvPr>
        </p:nvSpPr>
        <p:spPr/>
        <p:txBody>
          <a:bodyPr/>
          <a:lstStyle/>
          <a:p>
            <a:r>
              <a:rPr lang="en-US" dirty="0" smtClean="0"/>
              <a:t>Pitch break</a:t>
            </a:r>
          </a:p>
          <a:p>
            <a:r>
              <a:rPr lang="en-US" dirty="0" smtClean="0"/>
              <a:t>Strong buffet</a:t>
            </a:r>
          </a:p>
          <a:p>
            <a:pPr marL="0" indent="0">
              <a:buNone/>
            </a:pPr>
            <a:endParaRPr lang="en-US" dirty="0"/>
          </a:p>
          <a:p>
            <a:pPr marL="0" indent="0">
              <a:buNone/>
            </a:pPr>
            <a:endParaRPr lang="en-US" dirty="0" smtClean="0"/>
          </a:p>
          <a:p>
            <a:r>
              <a:rPr lang="en-US" dirty="0" smtClean="0"/>
              <a:t>Control stop, no more pitch</a:t>
            </a:r>
          </a:p>
          <a:p>
            <a:r>
              <a:rPr lang="en-US" dirty="0" smtClean="0"/>
              <a:t>Pusher activation</a:t>
            </a:r>
          </a:p>
        </p:txBody>
      </p:sp>
      <p:pic>
        <p:nvPicPr>
          <p:cNvPr id="5" name="Picture 4" descr="Stall development.jpg"/>
          <p:cNvPicPr>
            <a:picLocks noChangeAspect="1"/>
          </p:cNvPicPr>
          <p:nvPr/>
        </p:nvPicPr>
        <p:blipFill>
          <a:blip r:embed="rId3" cstate="print"/>
          <a:stretch>
            <a:fillRect/>
          </a:stretch>
        </p:blipFill>
        <p:spPr>
          <a:xfrm>
            <a:off x="6248394" y="3428972"/>
            <a:ext cx="2630812" cy="3617366"/>
          </a:xfrm>
          <a:prstGeom prst="rect">
            <a:avLst/>
          </a:prstGeom>
        </p:spPr>
      </p:pic>
      <p:grpSp>
        <p:nvGrpSpPr>
          <p:cNvPr id="25" name="Group 24"/>
          <p:cNvGrpSpPr/>
          <p:nvPr/>
        </p:nvGrpSpPr>
        <p:grpSpPr>
          <a:xfrm>
            <a:off x="3846008" y="1143000"/>
            <a:ext cx="5245604" cy="2312433"/>
            <a:chOff x="3846008" y="1333499"/>
            <a:chExt cx="5245604" cy="2312433"/>
          </a:xfrm>
        </p:grpSpPr>
        <p:pic>
          <p:nvPicPr>
            <p:cNvPr id="4" name="Picture 3" descr="2015-02-13_115448.jpg"/>
            <p:cNvPicPr/>
            <p:nvPr/>
          </p:nvPicPr>
          <p:blipFill>
            <a:blip r:embed="rId4" cstate="print"/>
            <a:stretch>
              <a:fillRect/>
            </a:stretch>
          </p:blipFill>
          <p:spPr>
            <a:xfrm>
              <a:off x="3976687" y="1333499"/>
              <a:ext cx="5114925" cy="2076450"/>
            </a:xfrm>
            <a:prstGeom prst="rect">
              <a:avLst/>
            </a:prstGeom>
          </p:spPr>
        </p:pic>
        <p:sp>
          <p:nvSpPr>
            <p:cNvPr id="6" name="Rectangle 5"/>
            <p:cNvSpPr/>
            <p:nvPr/>
          </p:nvSpPr>
          <p:spPr>
            <a:xfrm>
              <a:off x="4495800" y="1514475"/>
              <a:ext cx="3886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76687" y="3200400"/>
              <a:ext cx="366713"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38900" y="3200400"/>
              <a:ext cx="2667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21336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60043" y="2371724"/>
              <a:ext cx="183357" cy="21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43400" y="1981200"/>
              <a:ext cx="152400" cy="958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95800" y="3094056"/>
              <a:ext cx="4191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51288" y="1905000"/>
              <a:ext cx="301686" cy="369332"/>
            </a:xfrm>
            <a:prstGeom prst="rect">
              <a:avLst/>
            </a:prstGeom>
            <a:noFill/>
          </p:spPr>
          <p:txBody>
            <a:bodyPr wrap="none" rtlCol="0">
              <a:spAutoFit/>
            </a:bodyPr>
            <a:lstStyle/>
            <a:p>
              <a:r>
                <a:rPr lang="en-US" dirty="0" smtClean="0"/>
                <a:t>2</a:t>
              </a:r>
              <a:endParaRPr lang="en-US" dirty="0"/>
            </a:p>
          </p:txBody>
        </p:sp>
        <p:sp>
          <p:nvSpPr>
            <p:cNvPr id="12" name="TextBox 11"/>
            <p:cNvSpPr txBox="1"/>
            <p:nvPr/>
          </p:nvSpPr>
          <p:spPr>
            <a:xfrm>
              <a:off x="4254402" y="2373868"/>
              <a:ext cx="301686" cy="369332"/>
            </a:xfrm>
            <a:prstGeom prst="rect">
              <a:avLst/>
            </a:prstGeom>
            <a:noFill/>
          </p:spPr>
          <p:txBody>
            <a:bodyPr wrap="none" rtlCol="0">
              <a:spAutoFit/>
            </a:bodyPr>
            <a:lstStyle/>
            <a:p>
              <a:r>
                <a:rPr lang="en-US" dirty="0"/>
                <a:t>1</a:t>
              </a:r>
            </a:p>
          </p:txBody>
        </p:sp>
        <p:sp>
          <p:nvSpPr>
            <p:cNvPr id="13" name="TextBox 12"/>
            <p:cNvSpPr txBox="1"/>
            <p:nvPr/>
          </p:nvSpPr>
          <p:spPr>
            <a:xfrm>
              <a:off x="4254402" y="2831068"/>
              <a:ext cx="301686" cy="369332"/>
            </a:xfrm>
            <a:prstGeom prst="rect">
              <a:avLst/>
            </a:prstGeom>
            <a:noFill/>
          </p:spPr>
          <p:txBody>
            <a:bodyPr wrap="none" rtlCol="0">
              <a:spAutoFit/>
            </a:bodyPr>
            <a:lstStyle/>
            <a:p>
              <a:r>
                <a:rPr lang="en-US" dirty="0" smtClean="0"/>
                <a:t>0</a:t>
              </a:r>
              <a:endParaRPr lang="en-US" dirty="0"/>
            </a:p>
          </p:txBody>
        </p:sp>
        <p:sp>
          <p:nvSpPr>
            <p:cNvPr id="19" name="TextBox 18"/>
            <p:cNvSpPr txBox="1"/>
            <p:nvPr/>
          </p:nvSpPr>
          <p:spPr>
            <a:xfrm>
              <a:off x="3846008" y="2382296"/>
              <a:ext cx="463910" cy="369332"/>
            </a:xfrm>
            <a:prstGeom prst="rect">
              <a:avLst/>
            </a:prstGeom>
            <a:noFill/>
          </p:spPr>
          <p:txBody>
            <a:bodyPr wrap="none" rtlCol="0">
              <a:spAutoFit/>
            </a:bodyPr>
            <a:lstStyle/>
            <a:p>
              <a:r>
                <a:rPr lang="en-US" dirty="0" smtClean="0"/>
                <a:t>G’s</a:t>
              </a:r>
              <a:endParaRPr lang="en-US" dirty="0"/>
            </a:p>
          </p:txBody>
        </p:sp>
        <p:sp>
          <p:nvSpPr>
            <p:cNvPr id="15" name="TextBox 14"/>
            <p:cNvSpPr txBox="1"/>
            <p:nvPr/>
          </p:nvSpPr>
          <p:spPr>
            <a:xfrm>
              <a:off x="4813762" y="3025340"/>
              <a:ext cx="301686" cy="369332"/>
            </a:xfrm>
            <a:prstGeom prst="rect">
              <a:avLst/>
            </a:prstGeom>
            <a:noFill/>
          </p:spPr>
          <p:txBody>
            <a:bodyPr wrap="none" rtlCol="0">
              <a:spAutoFit/>
            </a:bodyPr>
            <a:lstStyle/>
            <a:p>
              <a:r>
                <a:rPr lang="en-US" dirty="0"/>
                <a:t>4</a:t>
              </a:r>
            </a:p>
          </p:txBody>
        </p:sp>
        <p:sp>
          <p:nvSpPr>
            <p:cNvPr id="16" name="TextBox 15"/>
            <p:cNvSpPr txBox="1"/>
            <p:nvPr/>
          </p:nvSpPr>
          <p:spPr>
            <a:xfrm>
              <a:off x="6430944" y="3033768"/>
              <a:ext cx="301686" cy="369332"/>
            </a:xfrm>
            <a:prstGeom prst="rect">
              <a:avLst/>
            </a:prstGeom>
            <a:noFill/>
          </p:spPr>
          <p:txBody>
            <a:bodyPr wrap="none" rtlCol="0">
              <a:spAutoFit/>
            </a:bodyPr>
            <a:lstStyle/>
            <a:p>
              <a:r>
                <a:rPr lang="en-US" dirty="0" smtClean="0"/>
                <a:t>8</a:t>
              </a:r>
              <a:endParaRPr lang="en-US" dirty="0"/>
            </a:p>
          </p:txBody>
        </p:sp>
        <p:sp>
          <p:nvSpPr>
            <p:cNvPr id="17" name="TextBox 16"/>
            <p:cNvSpPr txBox="1"/>
            <p:nvPr/>
          </p:nvSpPr>
          <p:spPr>
            <a:xfrm>
              <a:off x="8001000" y="3029584"/>
              <a:ext cx="418704" cy="369332"/>
            </a:xfrm>
            <a:prstGeom prst="rect">
              <a:avLst/>
            </a:prstGeom>
            <a:noFill/>
          </p:spPr>
          <p:txBody>
            <a:bodyPr wrap="none" rtlCol="0">
              <a:spAutoFit/>
            </a:bodyPr>
            <a:lstStyle/>
            <a:p>
              <a:r>
                <a:rPr lang="en-US" dirty="0" smtClean="0"/>
                <a:t>12</a:t>
              </a:r>
              <a:endParaRPr lang="en-US" dirty="0"/>
            </a:p>
          </p:txBody>
        </p:sp>
        <p:sp>
          <p:nvSpPr>
            <p:cNvPr id="20" name="TextBox 19"/>
            <p:cNvSpPr txBox="1"/>
            <p:nvPr/>
          </p:nvSpPr>
          <p:spPr>
            <a:xfrm>
              <a:off x="5410200" y="3276600"/>
              <a:ext cx="1202573" cy="369332"/>
            </a:xfrm>
            <a:prstGeom prst="rect">
              <a:avLst/>
            </a:prstGeom>
            <a:noFill/>
          </p:spPr>
          <p:txBody>
            <a:bodyPr wrap="none" rtlCol="0">
              <a:spAutoFit/>
            </a:bodyPr>
            <a:lstStyle/>
            <a:p>
              <a:r>
                <a:rPr lang="en-US" dirty="0" err="1" smtClean="0"/>
                <a:t>AoA</a:t>
              </a:r>
              <a:r>
                <a:rPr lang="en-US" dirty="0" smtClean="0"/>
                <a:t> (</a:t>
              </a:r>
              <a:r>
                <a:rPr lang="en-US" dirty="0" err="1" smtClean="0"/>
                <a:t>degs</a:t>
              </a:r>
              <a:r>
                <a:rPr lang="en-US" dirty="0" smtClean="0"/>
                <a:t>)</a:t>
              </a:r>
              <a:endParaRPr lang="en-US" dirty="0"/>
            </a:p>
          </p:txBody>
        </p:sp>
      </p:grpSp>
      <p:cxnSp>
        <p:nvCxnSpPr>
          <p:cNvPr id="22" name="Straight Arrow Connector 21"/>
          <p:cNvCxnSpPr>
            <a:endCxn id="19" idx="1"/>
          </p:cNvCxnSpPr>
          <p:nvPr/>
        </p:nvCxnSpPr>
        <p:spPr>
          <a:xfrm flipV="1">
            <a:off x="3124200" y="2376463"/>
            <a:ext cx="721808" cy="176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06496" y="4267200"/>
            <a:ext cx="932404" cy="85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853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Definitions</a:t>
            </a:r>
            <a:endParaRPr lang="en-US" sz="4000" dirty="0"/>
          </a:p>
        </p:txBody>
      </p:sp>
      <p:sp>
        <p:nvSpPr>
          <p:cNvPr id="3" name="Content Placeholder 2"/>
          <p:cNvSpPr>
            <a:spLocks noGrp="1"/>
          </p:cNvSpPr>
          <p:nvPr>
            <p:ph idx="1"/>
          </p:nvPr>
        </p:nvSpPr>
        <p:spPr>
          <a:xfrm>
            <a:off x="457200" y="1295400"/>
            <a:ext cx="8229600" cy="4525963"/>
          </a:xfrm>
        </p:spPr>
        <p:txBody>
          <a:bodyPr>
            <a:noAutofit/>
          </a:bodyPr>
          <a:lstStyle/>
          <a:p>
            <a:r>
              <a:rPr lang="en-US" sz="3600" i="1" dirty="0" smtClean="0"/>
              <a:t>Upset</a:t>
            </a:r>
            <a:r>
              <a:rPr lang="en-US" dirty="0" smtClean="0"/>
              <a:t>:</a:t>
            </a:r>
            <a:endParaRPr lang="en-US" i="1" dirty="0" smtClean="0"/>
          </a:p>
          <a:p>
            <a:pPr lvl="1"/>
            <a:r>
              <a:rPr lang="en-US" sz="3200" dirty="0" smtClean="0"/>
              <a:t>Unintentionally exceeding parameters normally experienced in line operations or training:</a:t>
            </a:r>
          </a:p>
          <a:p>
            <a:pPr lvl="2"/>
            <a:r>
              <a:rPr lang="en-US" dirty="0" smtClean="0"/>
              <a:t>Pitch &gt; 25 </a:t>
            </a:r>
            <a:r>
              <a:rPr lang="en-US" dirty="0" err="1" smtClean="0"/>
              <a:t>degs</a:t>
            </a:r>
            <a:r>
              <a:rPr lang="en-US" dirty="0" smtClean="0"/>
              <a:t> nose up or &gt; 10 </a:t>
            </a:r>
            <a:r>
              <a:rPr lang="en-US" dirty="0" err="1" smtClean="0"/>
              <a:t>degs</a:t>
            </a:r>
            <a:r>
              <a:rPr lang="en-US" dirty="0" smtClean="0"/>
              <a:t> nose down</a:t>
            </a:r>
          </a:p>
          <a:p>
            <a:pPr lvl="2"/>
            <a:r>
              <a:rPr lang="en-US" dirty="0" smtClean="0"/>
              <a:t>Bank &gt; 45 </a:t>
            </a:r>
            <a:r>
              <a:rPr lang="en-US" dirty="0" err="1" smtClean="0"/>
              <a:t>degs</a:t>
            </a:r>
            <a:endParaRPr lang="en-US" dirty="0" smtClean="0"/>
          </a:p>
          <a:p>
            <a:pPr lvl="2"/>
            <a:r>
              <a:rPr lang="en-US" dirty="0" smtClean="0"/>
              <a:t>Within above, but at airspeeds inappropriate for the conditions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507743"/>
            <a:ext cx="990600" cy="12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76600" y="6412468"/>
            <a:ext cx="4693016" cy="369332"/>
          </a:xfrm>
          <a:prstGeom prst="rect">
            <a:avLst/>
          </a:prstGeom>
          <a:noFill/>
        </p:spPr>
        <p:txBody>
          <a:bodyPr wrap="none" rtlCol="0">
            <a:spAutoFit/>
          </a:bodyPr>
          <a:lstStyle/>
          <a:p>
            <a:r>
              <a:rPr lang="en-US" i="1" dirty="0" smtClean="0"/>
              <a:t>from Airplane Upset Recovery Training Aid, Ed. 2</a:t>
            </a:r>
            <a:endParaRPr lang="en-US" i="1" dirty="0"/>
          </a:p>
        </p:txBody>
      </p:sp>
    </p:spTree>
    <p:extLst>
      <p:ext uri="{BB962C8B-B14F-4D97-AF65-F5344CB8AC3E}">
        <p14:creationId xmlns:p14="http://schemas.microsoft.com/office/powerpoint/2010/main" val="661959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smtClean="0"/>
              <a:t>Stalls</a:t>
            </a:r>
            <a:endParaRPr lang="en-US" dirty="0"/>
          </a:p>
        </p:txBody>
      </p:sp>
      <p:sp>
        <p:nvSpPr>
          <p:cNvPr id="4" name="Text Box 4"/>
          <p:cNvSpPr txBox="1">
            <a:spLocks noChangeArrowheads="1"/>
          </p:cNvSpPr>
          <p:nvPr/>
        </p:nvSpPr>
        <p:spPr bwMode="auto">
          <a:xfrm>
            <a:off x="381000" y="5408612"/>
            <a:ext cx="8324850" cy="122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u="sng" dirty="0">
                <a:latin typeface="Calibri" pitchFamily="34" charset="0"/>
              </a:rPr>
              <a:t>Procedure developed by </a:t>
            </a:r>
            <a:endParaRPr lang="en-US" sz="2800" u="sng" dirty="0" smtClean="0">
              <a:latin typeface="Calibri" pitchFamily="34" charset="0"/>
            </a:endParaRPr>
          </a:p>
          <a:p>
            <a:pPr algn="ctr" eaLnBrk="1" hangingPunct="1"/>
            <a:r>
              <a:rPr lang="en-US" sz="2800" u="sng" dirty="0" smtClean="0">
                <a:latin typeface="Calibri" pitchFamily="34" charset="0"/>
              </a:rPr>
              <a:t>Boeing</a:t>
            </a:r>
            <a:r>
              <a:rPr lang="en-US" sz="2800" u="sng" dirty="0">
                <a:latin typeface="Calibri" pitchFamily="34" charset="0"/>
              </a:rPr>
              <a:t>, Airbus, Bombardier, ATR and Embraer</a:t>
            </a:r>
            <a:endParaRPr lang="en-US" dirty="0"/>
          </a:p>
          <a:p>
            <a:pPr eaLnBrk="1" hangingPunct="1"/>
            <a:r>
              <a:rPr lang="en-US" dirty="0"/>
              <a:t> </a:t>
            </a:r>
            <a:endParaRPr lang="en-US" sz="2800" u="sng" dirty="0">
              <a:latin typeface="Calibri" pitchFamily="34" charset="0"/>
            </a:endParaRPr>
          </a:p>
        </p:txBody>
      </p:sp>
      <p:graphicFrame>
        <p:nvGraphicFramePr>
          <p:cNvPr id="5" name="Group 179"/>
          <p:cNvGraphicFramePr>
            <a:graphicFrameLocks noGrp="1"/>
          </p:cNvGraphicFramePr>
          <p:nvPr>
            <p:ph idx="1"/>
            <p:extLst>
              <p:ext uri="{D42A27DB-BD31-4B8C-83A1-F6EECF244321}">
                <p14:modId xmlns:p14="http://schemas.microsoft.com/office/powerpoint/2010/main" val="3882340345"/>
              </p:ext>
            </p:extLst>
          </p:nvPr>
        </p:nvGraphicFramePr>
        <p:xfrm>
          <a:off x="533400" y="1533524"/>
          <a:ext cx="8229600" cy="3571876"/>
        </p:xfrm>
        <a:graphic>
          <a:graphicData uri="http://schemas.openxmlformats.org/drawingml/2006/table">
            <a:tbl>
              <a:tblPr/>
              <a:tblGrid>
                <a:gridCol w="38100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570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Calibri" pitchFamily="34" charset="0"/>
                        </a:rPr>
                        <a:t>Autopilot and </a:t>
                      </a:r>
                      <a:r>
                        <a:rPr kumimoji="0" lang="en-US" sz="2200" b="1" i="0" u="none" strike="noStrike" cap="none" normalizeH="0" baseline="0" dirty="0" err="1" smtClean="0">
                          <a:ln>
                            <a:noFill/>
                          </a:ln>
                          <a:solidFill>
                            <a:schemeClr val="tx1"/>
                          </a:solidFill>
                          <a:effectLst/>
                          <a:latin typeface="Calibri" pitchFamily="34" charset="0"/>
                        </a:rPr>
                        <a:t>autothrottle</a:t>
                      </a:r>
                      <a:endParaRPr kumimoji="0" lang="en-US" sz="2200" b="1" i="0" u="none" strike="noStrike" cap="none" normalizeH="0" baseline="0" dirty="0" smtClean="0">
                        <a:ln>
                          <a:noFill/>
                        </a:ln>
                        <a:solidFill>
                          <a:schemeClr val="tx1"/>
                        </a:solidFill>
                        <a:effectLst/>
                        <a:latin typeface="Calibri"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457200" marR="0" lvl="0" indent="-457200" algn="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70C0"/>
                          </a:solidFill>
                          <a:effectLst/>
                          <a:latin typeface="Calibri" pitchFamily="34" charset="0"/>
                        </a:rPr>
                        <a:t>Disconnect</a:t>
                      </a:r>
                      <a:endParaRPr kumimoji="0" lang="en-US" sz="2200" b="1" i="0" u="none" strike="noStrike" cap="none" normalizeH="0" baseline="0" dirty="0" smtClean="0">
                        <a:ln>
                          <a:noFill/>
                        </a:ln>
                        <a:solidFill>
                          <a:srgbClr val="0070C0"/>
                        </a:solidFill>
                        <a:effectLst/>
                        <a:latin typeface="Arial" charset="0"/>
                      </a:endParaRPr>
                    </a:p>
                  </a:txBody>
                  <a:tcPr marT="45703" marB="45703"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9022">
                <a:tc>
                  <a:txBody>
                    <a:bodyPr/>
                    <a:lstStyle/>
                    <a:p>
                      <a:pPr marL="571500" marR="0" lvl="0" indent="-57150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rPr>
                        <a:t>Nose down pitch control</a:t>
                      </a:r>
                    </a:p>
                    <a:p>
                      <a:pPr marL="571500" marR="0" lvl="0" indent="-57150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rPr>
                        <a:t>Nose-down pitch trim</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70C0"/>
                          </a:solidFill>
                          <a:effectLst/>
                          <a:latin typeface="Calibri" pitchFamily="34" charset="0"/>
                        </a:rPr>
                        <a:t>Apply until stall warning eliminated</a:t>
                      </a:r>
                    </a:p>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70C0"/>
                          </a:solidFill>
                          <a:effectLst/>
                          <a:latin typeface="Calibri" pitchFamily="34" charset="0"/>
                        </a:rPr>
                        <a:t>As needed</a:t>
                      </a:r>
                    </a:p>
                  </a:txBody>
                  <a:tcPr marT="45703" marB="45703"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3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rPr>
                        <a:t>Bank</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70C0"/>
                          </a:solidFill>
                          <a:effectLst/>
                          <a:latin typeface="Calibri" pitchFamily="34" charset="0"/>
                        </a:rPr>
                        <a:t>Wings level</a:t>
                      </a:r>
                    </a:p>
                  </a:txBody>
                  <a:tcPr marT="45703" marB="45703"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rPr>
                        <a:t>Thrust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457200" marR="0" lvl="0" indent="-457200" algn="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70C0"/>
                          </a:solidFill>
                          <a:effectLst/>
                          <a:latin typeface="Calibri" pitchFamily="34" charset="0"/>
                        </a:rPr>
                        <a:t>As needed</a:t>
                      </a:r>
                      <a:endParaRPr kumimoji="0" lang="en-US" sz="2200" b="1" i="0" u="none" strike="noStrike" cap="none" normalizeH="0" baseline="0" dirty="0" smtClean="0">
                        <a:ln>
                          <a:noFill/>
                        </a:ln>
                        <a:solidFill>
                          <a:srgbClr val="0070C0"/>
                        </a:solidFill>
                        <a:effectLst/>
                        <a:latin typeface="Arial" charset="0"/>
                      </a:endParaRPr>
                    </a:p>
                  </a:txBody>
                  <a:tcPr marT="45703" marB="45703"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90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rPr>
                        <a:t>Speed brake/spoilers…</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457200" marR="0" lvl="0" indent="-457200" algn="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70C0"/>
                          </a:solidFill>
                          <a:effectLst/>
                          <a:latin typeface="Calibri" pitchFamily="34" charset="0"/>
                        </a:rPr>
                        <a:t>Retract</a:t>
                      </a:r>
                    </a:p>
                    <a:p>
                      <a:pPr marL="457200" marR="0" lvl="0" indent="-457200" algn="r"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rgbClr val="0070C0"/>
                        </a:solidFill>
                        <a:effectLst/>
                        <a:latin typeface="Arial" charset="0"/>
                      </a:endParaRPr>
                    </a:p>
                  </a:txBody>
                  <a:tcPr marT="45703" marB="45703"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1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Calibri" pitchFamily="34" charset="0"/>
                        </a:rPr>
                        <a:t>Return to desired flightpath</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chemeClr val="tx1"/>
                        </a:solidFill>
                        <a:effectLst/>
                        <a:latin typeface="Arial" charset="0"/>
                      </a:endParaRPr>
                    </a:p>
                  </a:txBody>
                  <a:tcPr marT="45703" marB="45703" horzOverflow="overflow">
                    <a:lnL w="12700"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2819400" y="986135"/>
            <a:ext cx="3776483" cy="461665"/>
          </a:xfrm>
          <a:prstGeom prst="rect">
            <a:avLst/>
          </a:prstGeom>
          <a:noFill/>
        </p:spPr>
        <p:txBody>
          <a:bodyPr wrap="none" rtlCol="0">
            <a:spAutoFit/>
          </a:bodyPr>
          <a:lstStyle/>
          <a:p>
            <a:r>
              <a:rPr lang="en-US" sz="2400" dirty="0" smtClean="0"/>
              <a:t>Recovery template, abridged</a:t>
            </a:r>
            <a:endParaRPr lang="en-US" sz="2400" dirty="0"/>
          </a:p>
        </p:txBody>
      </p:sp>
    </p:spTree>
    <p:extLst>
      <p:ext uri="{BB962C8B-B14F-4D97-AF65-F5344CB8AC3E}">
        <p14:creationId xmlns:p14="http://schemas.microsoft.com/office/powerpoint/2010/main" val="16429290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853440"/>
            <a:ext cx="8778240" cy="58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457200" y="-228600"/>
            <a:ext cx="8229600" cy="1143000"/>
          </a:xfrm>
        </p:spPr>
        <p:txBody>
          <a:bodyPr>
            <a:normAutofit/>
          </a:bodyPr>
          <a:lstStyle/>
          <a:p>
            <a:r>
              <a:rPr lang="en-US" sz="4000" dirty="0" smtClean="0"/>
              <a:t>British Airways #38, Jan. 2008</a:t>
            </a:r>
            <a:endParaRPr lang="en-US" sz="4000" dirty="0"/>
          </a:p>
        </p:txBody>
      </p:sp>
    </p:spTree>
    <p:extLst>
      <p:ext uri="{BB962C8B-B14F-4D97-AF65-F5344CB8AC3E}">
        <p14:creationId xmlns:p14="http://schemas.microsoft.com/office/powerpoint/2010/main" val="2164516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a:t>
            </a:r>
            <a:br>
              <a:rPr lang="en-US" dirty="0" smtClean="0"/>
            </a:br>
            <a:r>
              <a:rPr lang="en-US" sz="3100" dirty="0" smtClean="0"/>
              <a:t>Air Asia 8501</a:t>
            </a:r>
            <a:endParaRPr lang="en-US" dirty="0"/>
          </a:p>
        </p:txBody>
      </p:sp>
      <p:sp>
        <p:nvSpPr>
          <p:cNvPr id="28" name="Rectangle 27"/>
          <p:cNvSpPr/>
          <p:nvPr/>
        </p:nvSpPr>
        <p:spPr>
          <a:xfrm>
            <a:off x="4082451" y="3733800"/>
            <a:ext cx="141288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021537" y="3815834"/>
            <a:ext cx="1541063" cy="646331"/>
          </a:xfrm>
          <a:prstGeom prst="rect">
            <a:avLst/>
          </a:prstGeom>
          <a:noFill/>
        </p:spPr>
        <p:txBody>
          <a:bodyPr wrap="none" rtlCol="0">
            <a:spAutoFit/>
          </a:bodyPr>
          <a:lstStyle/>
          <a:p>
            <a:pPr algn="ctr"/>
            <a:r>
              <a:rPr lang="en-US" dirty="0" smtClean="0"/>
              <a:t>Lack of</a:t>
            </a:r>
          </a:p>
          <a:p>
            <a:pPr algn="ctr"/>
            <a:r>
              <a:rPr lang="en-US" dirty="0" smtClean="0"/>
              <a:t>understanding</a:t>
            </a:r>
          </a:p>
        </p:txBody>
      </p:sp>
      <p:cxnSp>
        <p:nvCxnSpPr>
          <p:cNvPr id="32" name="Straight Arrow Connector 31"/>
          <p:cNvCxnSpPr/>
          <p:nvPr/>
        </p:nvCxnSpPr>
        <p:spPr>
          <a:xfrm>
            <a:off x="5486400" y="4152900"/>
            <a:ext cx="1546903" cy="10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88218" y="3544669"/>
            <a:ext cx="2243499" cy="923330"/>
          </a:xfrm>
          <a:prstGeom prst="rect">
            <a:avLst/>
          </a:prstGeom>
          <a:noFill/>
        </p:spPr>
        <p:txBody>
          <a:bodyPr wrap="none" rtlCol="0">
            <a:spAutoFit/>
          </a:bodyPr>
          <a:lstStyle/>
          <a:p>
            <a:pPr algn="ctr"/>
            <a:r>
              <a:rPr lang="en-US" dirty="0" smtClean="0"/>
              <a:t>Circuit breaker pulling</a:t>
            </a:r>
          </a:p>
          <a:p>
            <a:pPr algn="ctr"/>
            <a:r>
              <a:rPr lang="en-US" dirty="0" smtClean="0"/>
              <a:t>In effort to clear</a:t>
            </a:r>
          </a:p>
          <a:p>
            <a:pPr algn="ctr"/>
            <a:r>
              <a:rPr lang="en-US" dirty="0" smtClean="0"/>
              <a:t>repeated failure</a:t>
            </a:r>
            <a:endParaRPr lang="en-US" dirty="0"/>
          </a:p>
        </p:txBody>
      </p:sp>
      <p:cxnSp>
        <p:nvCxnSpPr>
          <p:cNvPr id="40" name="Straight Arrow Connector 39"/>
          <p:cNvCxnSpPr/>
          <p:nvPr/>
        </p:nvCxnSpPr>
        <p:spPr>
          <a:xfrm>
            <a:off x="2494788" y="4162926"/>
            <a:ext cx="154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587009" y="3581400"/>
            <a:ext cx="1651991" cy="1200329"/>
          </a:xfrm>
          <a:prstGeom prst="rect">
            <a:avLst/>
          </a:prstGeom>
          <a:noFill/>
        </p:spPr>
        <p:txBody>
          <a:bodyPr wrap="none" rtlCol="0">
            <a:spAutoFit/>
          </a:bodyPr>
          <a:lstStyle/>
          <a:p>
            <a:pPr algn="ctr"/>
            <a:r>
              <a:rPr lang="en-US" dirty="0" smtClean="0"/>
              <a:t>? – [airplane</a:t>
            </a:r>
          </a:p>
          <a:p>
            <a:pPr algn="ctr"/>
            <a:r>
              <a:rPr lang="en-US" dirty="0" smtClean="0"/>
              <a:t>does not return</a:t>
            </a:r>
          </a:p>
          <a:p>
            <a:pPr algn="ctr"/>
            <a:r>
              <a:rPr lang="en-US" dirty="0"/>
              <a:t>t</a:t>
            </a:r>
            <a:r>
              <a:rPr lang="en-US" dirty="0" smtClean="0"/>
              <a:t>o normal law…</a:t>
            </a:r>
          </a:p>
          <a:p>
            <a:pPr algn="ctr"/>
            <a:r>
              <a:rPr lang="en-US" dirty="0" smtClean="0"/>
              <a:t>pulls and stalls]</a:t>
            </a:r>
          </a:p>
        </p:txBody>
      </p:sp>
      <p:sp>
        <p:nvSpPr>
          <p:cNvPr id="53" name="Rectangle 52"/>
          <p:cNvSpPr/>
          <p:nvPr/>
        </p:nvSpPr>
        <p:spPr>
          <a:xfrm>
            <a:off x="4082451" y="5486400"/>
            <a:ext cx="141288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21537" y="5568434"/>
            <a:ext cx="1541063" cy="646331"/>
          </a:xfrm>
          <a:prstGeom prst="rect">
            <a:avLst/>
          </a:prstGeom>
          <a:noFill/>
        </p:spPr>
        <p:txBody>
          <a:bodyPr wrap="none" rtlCol="0">
            <a:spAutoFit/>
          </a:bodyPr>
          <a:lstStyle/>
          <a:p>
            <a:pPr algn="ctr"/>
            <a:r>
              <a:rPr lang="en-US" dirty="0" smtClean="0"/>
              <a:t>Lack of</a:t>
            </a:r>
          </a:p>
          <a:p>
            <a:pPr algn="ctr"/>
            <a:r>
              <a:rPr lang="en-US" dirty="0" smtClean="0"/>
              <a:t>understanding</a:t>
            </a:r>
          </a:p>
        </p:txBody>
      </p:sp>
      <p:sp>
        <p:nvSpPr>
          <p:cNvPr id="55" name="Rectangle 54"/>
          <p:cNvSpPr/>
          <p:nvPr/>
        </p:nvSpPr>
        <p:spPr>
          <a:xfrm>
            <a:off x="6169285" y="5486400"/>
            <a:ext cx="1728037"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169285" y="5578552"/>
            <a:ext cx="1728037" cy="646331"/>
          </a:xfrm>
          <a:prstGeom prst="rect">
            <a:avLst/>
          </a:prstGeom>
          <a:noFill/>
        </p:spPr>
        <p:txBody>
          <a:bodyPr wrap="none" rtlCol="0">
            <a:spAutoFit/>
          </a:bodyPr>
          <a:lstStyle/>
          <a:p>
            <a:pPr algn="ctr"/>
            <a:r>
              <a:rPr lang="en-US" dirty="0" smtClean="0"/>
              <a:t>Lack of </a:t>
            </a:r>
          </a:p>
          <a:p>
            <a:pPr algn="ctr"/>
            <a:r>
              <a:rPr lang="en-US" dirty="0" smtClean="0"/>
              <a:t>proper response</a:t>
            </a:r>
            <a:endParaRPr lang="en-US" dirty="0"/>
          </a:p>
        </p:txBody>
      </p:sp>
      <p:cxnSp>
        <p:nvCxnSpPr>
          <p:cNvPr id="57" name="Straight Arrow Connector 56"/>
          <p:cNvCxnSpPr>
            <a:endCxn id="55" idx="1"/>
          </p:cNvCxnSpPr>
          <p:nvPr/>
        </p:nvCxnSpPr>
        <p:spPr>
          <a:xfrm>
            <a:off x="5486400" y="5905500"/>
            <a:ext cx="682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48000" y="5297269"/>
            <a:ext cx="1016047" cy="646331"/>
          </a:xfrm>
          <a:prstGeom prst="rect">
            <a:avLst/>
          </a:prstGeom>
          <a:noFill/>
        </p:spPr>
        <p:txBody>
          <a:bodyPr wrap="none" rtlCol="0">
            <a:spAutoFit/>
          </a:bodyPr>
          <a:lstStyle/>
          <a:p>
            <a:pPr algn="ctr"/>
            <a:r>
              <a:rPr lang="en-US" dirty="0" smtClean="0"/>
              <a:t>Unstable</a:t>
            </a:r>
          </a:p>
          <a:p>
            <a:pPr algn="ctr"/>
            <a:r>
              <a:rPr lang="en-US" dirty="0" smtClean="0"/>
              <a:t>rolling</a:t>
            </a:r>
            <a:endParaRPr lang="en-US" dirty="0"/>
          </a:p>
        </p:txBody>
      </p:sp>
      <p:cxnSp>
        <p:nvCxnSpPr>
          <p:cNvPr id="59" name="Straight Arrow Connector 58"/>
          <p:cNvCxnSpPr/>
          <p:nvPr/>
        </p:nvCxnSpPr>
        <p:spPr>
          <a:xfrm>
            <a:off x="7897322" y="5905500"/>
            <a:ext cx="1094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846888" y="5257800"/>
            <a:ext cx="1207126" cy="646331"/>
          </a:xfrm>
          <a:prstGeom prst="rect">
            <a:avLst/>
          </a:prstGeom>
          <a:noFill/>
        </p:spPr>
        <p:txBody>
          <a:bodyPr wrap="none" rtlCol="0">
            <a:spAutoFit/>
          </a:bodyPr>
          <a:lstStyle/>
          <a:p>
            <a:pPr algn="ctr"/>
            <a:r>
              <a:rPr lang="en-US" dirty="0" smtClean="0"/>
              <a:t>Tries to</a:t>
            </a:r>
          </a:p>
          <a:p>
            <a:pPr algn="ctr"/>
            <a:r>
              <a:rPr lang="en-US" dirty="0"/>
              <a:t>c</a:t>
            </a:r>
            <a:r>
              <a:rPr lang="en-US" dirty="0" smtClean="0"/>
              <a:t>ontrol roll</a:t>
            </a:r>
            <a:endParaRPr lang="en-US" dirty="0"/>
          </a:p>
        </p:txBody>
      </p:sp>
      <p:cxnSp>
        <p:nvCxnSpPr>
          <p:cNvPr id="61" name="Straight Arrow Connector 60"/>
          <p:cNvCxnSpPr/>
          <p:nvPr/>
        </p:nvCxnSpPr>
        <p:spPr>
          <a:xfrm>
            <a:off x="2494788" y="5915526"/>
            <a:ext cx="154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679607" y="5486036"/>
            <a:ext cx="292067" cy="369332"/>
          </a:xfrm>
          <a:prstGeom prst="rect">
            <a:avLst/>
          </a:prstGeom>
          <a:noFill/>
        </p:spPr>
        <p:txBody>
          <a:bodyPr wrap="none" rtlCol="0">
            <a:spAutoFit/>
          </a:bodyPr>
          <a:lstStyle/>
          <a:p>
            <a:pPr algn="ctr"/>
            <a:r>
              <a:rPr lang="en-US" dirty="0" smtClean="0"/>
              <a:t>?</a:t>
            </a:r>
            <a:endParaRPr lang="en-US" dirty="0"/>
          </a:p>
        </p:txBody>
      </p:sp>
    </p:spTree>
    <p:extLst>
      <p:ext uri="{BB962C8B-B14F-4D97-AF65-F5344CB8AC3E}">
        <p14:creationId xmlns:p14="http://schemas.microsoft.com/office/powerpoint/2010/main" val="2185091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Upsets without stall</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371600"/>
            <a:ext cx="8953500" cy="4715510"/>
          </a:xfrm>
          <a:prstGeom prst="rect">
            <a:avLst/>
          </a:prstGeom>
        </p:spPr>
      </p:pic>
      <p:sp>
        <p:nvSpPr>
          <p:cNvPr id="6" name="TextBox 5"/>
          <p:cNvSpPr txBox="1"/>
          <p:nvPr/>
        </p:nvSpPr>
        <p:spPr>
          <a:xfrm>
            <a:off x="7543800" y="3869575"/>
            <a:ext cx="1143000" cy="369332"/>
          </a:xfrm>
          <a:prstGeom prst="rect">
            <a:avLst/>
          </a:prstGeom>
          <a:solidFill>
            <a:schemeClr val="bg1"/>
          </a:solidFill>
        </p:spPr>
        <p:txBody>
          <a:bodyPr wrap="square" rtlCol="0">
            <a:spAutoFit/>
          </a:bodyPr>
          <a:lstStyle/>
          <a:p>
            <a:r>
              <a:rPr lang="en-US" dirty="0" err="1" smtClean="0"/>
              <a:t>Rud</a:t>
            </a:r>
            <a:r>
              <a:rPr lang="en-US" dirty="0" smtClean="0"/>
              <a:t> trim</a:t>
            </a:r>
            <a:endParaRPr lang="en-US" dirty="0"/>
          </a:p>
        </p:txBody>
      </p:sp>
      <p:sp>
        <p:nvSpPr>
          <p:cNvPr id="7" name="TextBox 6"/>
          <p:cNvSpPr txBox="1"/>
          <p:nvPr/>
        </p:nvSpPr>
        <p:spPr>
          <a:xfrm>
            <a:off x="2316474" y="4964668"/>
            <a:ext cx="1722125" cy="369332"/>
          </a:xfrm>
          <a:prstGeom prst="rect">
            <a:avLst/>
          </a:prstGeom>
          <a:solidFill>
            <a:schemeClr val="bg1"/>
          </a:solidFill>
        </p:spPr>
        <p:txBody>
          <a:bodyPr wrap="square" rtlCol="0">
            <a:spAutoFit/>
          </a:bodyPr>
          <a:lstStyle/>
          <a:p>
            <a:r>
              <a:rPr lang="en-US" dirty="0" smtClean="0"/>
              <a:t>  Cockpit door</a:t>
            </a:r>
            <a:endParaRPr lang="en-US" dirty="0"/>
          </a:p>
        </p:txBody>
      </p:sp>
      <p:sp>
        <p:nvSpPr>
          <p:cNvPr id="8" name="TextBox 7"/>
          <p:cNvSpPr txBox="1"/>
          <p:nvPr/>
        </p:nvSpPr>
        <p:spPr>
          <a:xfrm>
            <a:off x="1676400" y="6172200"/>
            <a:ext cx="1378904" cy="461665"/>
          </a:xfrm>
          <a:prstGeom prst="rect">
            <a:avLst/>
          </a:prstGeom>
          <a:noFill/>
        </p:spPr>
        <p:txBody>
          <a:bodyPr wrap="none" rtlCol="0">
            <a:spAutoFit/>
          </a:bodyPr>
          <a:lstStyle/>
          <a:p>
            <a:r>
              <a:rPr lang="en-US" sz="2400" dirty="0" smtClean="0"/>
              <a:t>B737-700</a:t>
            </a:r>
            <a:endParaRPr lang="en-US" sz="2400" dirty="0"/>
          </a:p>
        </p:txBody>
      </p:sp>
      <p:sp>
        <p:nvSpPr>
          <p:cNvPr id="9" name="TextBox 8"/>
          <p:cNvSpPr txBox="1"/>
          <p:nvPr/>
        </p:nvSpPr>
        <p:spPr>
          <a:xfrm>
            <a:off x="6400800" y="6172200"/>
            <a:ext cx="1378904" cy="461665"/>
          </a:xfrm>
          <a:prstGeom prst="rect">
            <a:avLst/>
          </a:prstGeom>
          <a:noFill/>
        </p:spPr>
        <p:txBody>
          <a:bodyPr wrap="none" rtlCol="0">
            <a:spAutoFit/>
          </a:bodyPr>
          <a:lstStyle/>
          <a:p>
            <a:r>
              <a:rPr lang="en-US" sz="2400" dirty="0" smtClean="0"/>
              <a:t>B737-500</a:t>
            </a:r>
            <a:endParaRPr lang="en-US" sz="2400" dirty="0"/>
          </a:p>
        </p:txBody>
      </p:sp>
    </p:spTree>
    <p:extLst>
      <p:ext uri="{BB962C8B-B14F-4D97-AF65-F5344CB8AC3E}">
        <p14:creationId xmlns:p14="http://schemas.microsoft.com/office/powerpoint/2010/main" val="10749816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Upsets without stall</a:t>
            </a:r>
            <a:br>
              <a:rPr lang="en-US" dirty="0" smtClean="0"/>
            </a:br>
            <a:r>
              <a:rPr lang="en-US" sz="3100" dirty="0" smtClean="0"/>
              <a:t>Recovery techniques</a:t>
            </a:r>
            <a:endParaRPr lang="en-US" dirty="0"/>
          </a:p>
        </p:txBody>
      </p:sp>
      <p:sp>
        <p:nvSpPr>
          <p:cNvPr id="3" name="Content Placeholder 2"/>
          <p:cNvSpPr>
            <a:spLocks noGrp="1"/>
          </p:cNvSpPr>
          <p:nvPr>
            <p:ph idx="1"/>
          </p:nvPr>
        </p:nvSpPr>
        <p:spPr/>
        <p:txBody>
          <a:bodyPr/>
          <a:lstStyle/>
          <a:p>
            <a:r>
              <a:rPr lang="en-US" dirty="0" smtClean="0"/>
              <a:t>Troubleshooting the cause is secondary to initiating the recovery</a:t>
            </a:r>
          </a:p>
          <a:p>
            <a:r>
              <a:rPr lang="en-US" dirty="0" smtClean="0"/>
              <a:t>Crew communication between assists in recovery actions</a:t>
            </a:r>
          </a:p>
          <a:p>
            <a:r>
              <a:rPr lang="en-US" dirty="0" smtClean="0"/>
              <a:t>Use primary and performance instruments when analyzing situation</a:t>
            </a:r>
          </a:p>
        </p:txBody>
      </p:sp>
    </p:spTree>
    <p:extLst>
      <p:ext uri="{BB962C8B-B14F-4D97-AF65-F5344CB8AC3E}">
        <p14:creationId xmlns:p14="http://schemas.microsoft.com/office/powerpoint/2010/main" val="3425384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Upsets without stall</a:t>
            </a:r>
            <a:br>
              <a:rPr lang="en-US" dirty="0" smtClean="0"/>
            </a:br>
            <a:r>
              <a:rPr lang="en-US" sz="3100" dirty="0" smtClean="0"/>
              <a:t>Recovery techniques</a:t>
            </a:r>
            <a:endParaRPr lang="en-US" dirty="0"/>
          </a:p>
        </p:txBody>
      </p:sp>
      <p:sp>
        <p:nvSpPr>
          <p:cNvPr id="3" name="Content Placeholder 2"/>
          <p:cNvSpPr>
            <a:spLocks noGrp="1"/>
          </p:cNvSpPr>
          <p:nvPr>
            <p:ph idx="1"/>
          </p:nvPr>
        </p:nvSpPr>
        <p:spPr/>
        <p:txBody>
          <a:bodyPr/>
          <a:lstStyle/>
          <a:p>
            <a:r>
              <a:rPr lang="en-US" dirty="0" smtClean="0"/>
              <a:t>Analysis process is</a:t>
            </a:r>
          </a:p>
          <a:p>
            <a:pPr lvl="1"/>
            <a:r>
              <a:rPr lang="en-US" dirty="0" smtClean="0"/>
              <a:t>Communicate </a:t>
            </a:r>
            <a:r>
              <a:rPr lang="en-US" dirty="0"/>
              <a:t>with crew </a:t>
            </a:r>
            <a:r>
              <a:rPr lang="en-US" dirty="0" smtClean="0"/>
              <a:t>members</a:t>
            </a:r>
            <a:endParaRPr lang="en-US" dirty="0"/>
          </a:p>
          <a:p>
            <a:pPr lvl="1"/>
            <a:r>
              <a:rPr lang="en-US" dirty="0" smtClean="0"/>
              <a:t>Locate </a:t>
            </a:r>
            <a:r>
              <a:rPr lang="en-US" dirty="0"/>
              <a:t>the bank </a:t>
            </a:r>
            <a:r>
              <a:rPr lang="en-US" dirty="0" smtClean="0"/>
              <a:t>indicator</a:t>
            </a:r>
            <a:endParaRPr lang="en-US" dirty="0"/>
          </a:p>
          <a:p>
            <a:pPr lvl="1"/>
            <a:r>
              <a:rPr lang="en-US" dirty="0" smtClean="0"/>
              <a:t>Determine </a:t>
            </a:r>
            <a:r>
              <a:rPr lang="en-US" dirty="0"/>
              <a:t>pitch </a:t>
            </a:r>
            <a:r>
              <a:rPr lang="en-US" dirty="0" smtClean="0"/>
              <a:t>attitude</a:t>
            </a:r>
            <a:endParaRPr lang="en-US" dirty="0"/>
          </a:p>
          <a:p>
            <a:pPr lvl="1"/>
            <a:r>
              <a:rPr lang="en-US" dirty="0" smtClean="0"/>
              <a:t>Confirm </a:t>
            </a:r>
            <a:r>
              <a:rPr lang="en-US" dirty="0"/>
              <a:t>attitude by reference to </a:t>
            </a:r>
            <a:r>
              <a:rPr lang="en-US" dirty="0" smtClean="0"/>
              <a:t>other indicators</a:t>
            </a:r>
            <a:endParaRPr lang="en-US" dirty="0"/>
          </a:p>
          <a:p>
            <a:pPr lvl="1"/>
            <a:r>
              <a:rPr lang="en-US" dirty="0" smtClean="0"/>
              <a:t>Assess </a:t>
            </a:r>
            <a:r>
              <a:rPr lang="en-US" dirty="0"/>
              <a:t>the </a:t>
            </a:r>
            <a:r>
              <a:rPr lang="en-US" dirty="0" smtClean="0"/>
              <a:t>energy</a:t>
            </a:r>
          </a:p>
        </p:txBody>
      </p:sp>
    </p:spTree>
    <p:extLst>
      <p:ext uri="{BB962C8B-B14F-4D97-AF65-F5344CB8AC3E}">
        <p14:creationId xmlns:p14="http://schemas.microsoft.com/office/powerpoint/2010/main" val="695623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Upsets without stall</a:t>
            </a:r>
            <a:br>
              <a:rPr lang="en-US" dirty="0" smtClean="0"/>
            </a:br>
            <a:r>
              <a:rPr lang="en-US" sz="3100" dirty="0" smtClean="0"/>
              <a:t>Recovery techniques</a:t>
            </a:r>
            <a:endParaRPr lang="en-US" dirty="0"/>
          </a:p>
        </p:txBody>
      </p:sp>
      <p:sp>
        <p:nvSpPr>
          <p:cNvPr id="3" name="Content Placeholder 2"/>
          <p:cNvSpPr>
            <a:spLocks noGrp="1"/>
          </p:cNvSpPr>
          <p:nvPr>
            <p:ph idx="1"/>
          </p:nvPr>
        </p:nvSpPr>
        <p:spPr/>
        <p:txBody>
          <a:bodyPr>
            <a:noAutofit/>
          </a:bodyPr>
          <a:lstStyle/>
          <a:p>
            <a:r>
              <a:rPr lang="en-US" sz="2400" dirty="0" smtClean="0"/>
              <a:t>Nose-high, wings-level recovery technique #1a</a:t>
            </a:r>
          </a:p>
          <a:p>
            <a:pPr lvl="1"/>
            <a:r>
              <a:rPr lang="en-US" sz="2000" dirty="0" smtClean="0"/>
              <a:t>A/P and A/T disengage</a:t>
            </a:r>
          </a:p>
          <a:p>
            <a:pPr lvl="1"/>
            <a:r>
              <a:rPr lang="en-US" sz="2000" dirty="0" smtClean="0"/>
              <a:t>Apply nose-down elevator to achieve nose-down pitch rate…may require full nose-down input (not normally necessary to go below 0g)</a:t>
            </a:r>
          </a:p>
          <a:p>
            <a:r>
              <a:rPr lang="en-US" sz="2400" dirty="0"/>
              <a:t>Nose-high, wings-level recovery technique #</a:t>
            </a:r>
            <a:r>
              <a:rPr lang="en-US" sz="2400" dirty="0" smtClean="0"/>
              <a:t>1b</a:t>
            </a:r>
            <a:endParaRPr lang="en-US" sz="2400" dirty="0"/>
          </a:p>
          <a:p>
            <a:pPr lvl="1"/>
            <a:r>
              <a:rPr lang="en-US" sz="2000" dirty="0"/>
              <a:t>A/P and A/T disengage</a:t>
            </a:r>
          </a:p>
          <a:p>
            <a:pPr lvl="1"/>
            <a:r>
              <a:rPr lang="en-US" sz="2000" dirty="0"/>
              <a:t>Apply nose-down </a:t>
            </a:r>
            <a:r>
              <a:rPr lang="en-US" sz="2000" dirty="0" smtClean="0"/>
              <a:t>elevator AND trim </a:t>
            </a:r>
            <a:r>
              <a:rPr lang="en-US" sz="2000" dirty="0"/>
              <a:t>to achieve nose-down pitch rate…may require full nose-down input (not normally necessary to go below 0g</a:t>
            </a:r>
            <a:r>
              <a:rPr lang="en-US" sz="2000" dirty="0" smtClean="0"/>
              <a:t>)</a:t>
            </a:r>
          </a:p>
          <a:p>
            <a:r>
              <a:rPr lang="en-US" sz="2400" dirty="0" smtClean="0"/>
              <a:t>Nose-high, wings-level recovery technique #2</a:t>
            </a:r>
            <a:endParaRPr lang="en-US" sz="2400" dirty="0"/>
          </a:p>
          <a:p>
            <a:pPr lvl="1"/>
            <a:r>
              <a:rPr lang="en-US" sz="2000" dirty="0"/>
              <a:t>A/P and A/T disengage</a:t>
            </a:r>
          </a:p>
          <a:p>
            <a:pPr lvl="1"/>
            <a:r>
              <a:rPr lang="en-US" sz="2000" dirty="0" smtClean="0"/>
              <a:t>For under-wing-mounted engines, reduce thrust until nose-down pitch rate is achieved</a:t>
            </a:r>
            <a:endParaRPr lang="en-US" sz="2000" dirty="0"/>
          </a:p>
        </p:txBody>
      </p:sp>
    </p:spTree>
    <p:extLst>
      <p:ext uri="{BB962C8B-B14F-4D97-AF65-F5344CB8AC3E}">
        <p14:creationId xmlns:p14="http://schemas.microsoft.com/office/powerpoint/2010/main" val="3093760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Upsets without stall</a:t>
            </a:r>
            <a:br>
              <a:rPr lang="en-US" dirty="0" smtClean="0"/>
            </a:br>
            <a:r>
              <a:rPr lang="en-US" sz="3100" dirty="0" smtClean="0"/>
              <a:t>Recovery techniques</a:t>
            </a:r>
            <a:endParaRPr lang="en-US" dirty="0"/>
          </a:p>
        </p:txBody>
      </p:sp>
      <p:sp>
        <p:nvSpPr>
          <p:cNvPr id="3" name="Content Placeholder 2"/>
          <p:cNvSpPr>
            <a:spLocks noGrp="1"/>
          </p:cNvSpPr>
          <p:nvPr>
            <p:ph idx="1"/>
          </p:nvPr>
        </p:nvSpPr>
        <p:spPr/>
        <p:txBody>
          <a:bodyPr>
            <a:normAutofit/>
          </a:bodyPr>
          <a:lstStyle/>
          <a:p>
            <a:r>
              <a:rPr lang="en-US" dirty="0" smtClean="0"/>
              <a:t>Nose-high, wings-level recovery technique #3</a:t>
            </a:r>
          </a:p>
          <a:p>
            <a:pPr lvl="1"/>
            <a:r>
              <a:rPr lang="en-US" dirty="0" smtClean="0"/>
              <a:t>A/P and A/T disengage</a:t>
            </a:r>
          </a:p>
          <a:p>
            <a:pPr lvl="1"/>
            <a:r>
              <a:rPr lang="en-US" dirty="0" smtClean="0"/>
              <a:t>Bank to establish nose-down pitch rate</a:t>
            </a:r>
          </a:p>
          <a:p>
            <a:pPr lvl="2"/>
            <a:r>
              <a:rPr lang="en-US" dirty="0" smtClean="0"/>
              <a:t>Between 30 to 60 </a:t>
            </a:r>
            <a:r>
              <a:rPr lang="en-US" dirty="0" err="1" smtClean="0"/>
              <a:t>degs</a:t>
            </a:r>
            <a:r>
              <a:rPr lang="en-US" dirty="0" smtClean="0"/>
              <a:t> bank should be sufficient</a:t>
            </a:r>
          </a:p>
          <a:p>
            <a:pPr lvl="2"/>
            <a:r>
              <a:rPr lang="en-US" dirty="0" smtClean="0"/>
              <a:t>Avoid bank angles greater than 60 </a:t>
            </a:r>
            <a:r>
              <a:rPr lang="en-US" dirty="0" err="1" smtClean="0"/>
              <a:t>degs</a:t>
            </a:r>
            <a:endParaRPr lang="en-US" dirty="0" smtClean="0"/>
          </a:p>
          <a:p>
            <a:r>
              <a:rPr lang="en-US" dirty="0" smtClean="0"/>
              <a:t>Be aware of simulator limitations</a:t>
            </a:r>
          </a:p>
        </p:txBody>
      </p:sp>
    </p:spTree>
    <p:extLst>
      <p:ext uri="{BB962C8B-B14F-4D97-AF65-F5344CB8AC3E}">
        <p14:creationId xmlns:p14="http://schemas.microsoft.com/office/powerpoint/2010/main" val="2127606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Upsets without stall</a:t>
            </a:r>
            <a:br>
              <a:rPr lang="en-US" dirty="0" smtClean="0"/>
            </a:br>
            <a:r>
              <a:rPr lang="en-US" sz="3100" dirty="0" smtClean="0"/>
              <a:t>Recovery techniques</a:t>
            </a:r>
            <a:endParaRPr lang="en-US" dirty="0"/>
          </a:p>
        </p:txBody>
      </p:sp>
      <p:sp>
        <p:nvSpPr>
          <p:cNvPr id="3" name="Content Placeholder 2"/>
          <p:cNvSpPr>
            <a:spLocks noGrp="1"/>
          </p:cNvSpPr>
          <p:nvPr>
            <p:ph idx="1"/>
          </p:nvPr>
        </p:nvSpPr>
        <p:spPr/>
        <p:txBody>
          <a:bodyPr>
            <a:normAutofit lnSpcReduction="10000"/>
          </a:bodyPr>
          <a:lstStyle/>
          <a:p>
            <a:r>
              <a:rPr lang="en-US" dirty="0" smtClean="0"/>
              <a:t>Nose-low, banked recovery technique</a:t>
            </a:r>
          </a:p>
          <a:p>
            <a:pPr lvl="1"/>
            <a:r>
              <a:rPr lang="en-US" dirty="0" smtClean="0"/>
              <a:t>A/P and A/T disengage</a:t>
            </a:r>
          </a:p>
          <a:p>
            <a:pPr lvl="1"/>
            <a:r>
              <a:rPr lang="en-US" b="1" dirty="0"/>
              <a:t>Push</a:t>
            </a:r>
            <a:r>
              <a:rPr lang="en-US" dirty="0"/>
              <a:t>…unload to relieve excessive positive </a:t>
            </a:r>
            <a:r>
              <a:rPr lang="en-US" dirty="0" smtClean="0"/>
              <a:t>load</a:t>
            </a:r>
          </a:p>
          <a:p>
            <a:pPr lvl="1"/>
            <a:r>
              <a:rPr lang="en-US" dirty="0" smtClean="0"/>
              <a:t>Roll to approaching wings level</a:t>
            </a:r>
          </a:p>
          <a:p>
            <a:pPr lvl="1"/>
            <a:r>
              <a:rPr lang="en-US" dirty="0" smtClean="0"/>
              <a:t>Apply nose-up elevator; trim as necessary</a:t>
            </a:r>
          </a:p>
          <a:p>
            <a:pPr lvl="1"/>
            <a:r>
              <a:rPr lang="en-US" dirty="0" smtClean="0"/>
              <a:t>Adjust thrust and drag as necessary</a:t>
            </a:r>
          </a:p>
          <a:p>
            <a:r>
              <a:rPr lang="en-US" dirty="0" smtClean="0"/>
              <a:t>Target pitch rate using pitch-limit-indicator (if available), or approximately takeoff rotation rate</a:t>
            </a:r>
          </a:p>
        </p:txBody>
      </p:sp>
    </p:spTree>
    <p:extLst>
      <p:ext uri="{BB962C8B-B14F-4D97-AF65-F5344CB8AC3E}">
        <p14:creationId xmlns:p14="http://schemas.microsoft.com/office/powerpoint/2010/main" val="17055363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Upsets without stall</a:t>
            </a:r>
            <a:br>
              <a:rPr lang="en-US" dirty="0" smtClean="0"/>
            </a:br>
            <a:r>
              <a:rPr lang="en-US" sz="3100" dirty="0" smtClean="0"/>
              <a:t>Recovery techniques</a:t>
            </a:r>
            <a:endParaRPr lang="en-US" dirty="0"/>
          </a:p>
        </p:txBody>
      </p:sp>
      <p:sp>
        <p:nvSpPr>
          <p:cNvPr id="3" name="Content Placeholder 2"/>
          <p:cNvSpPr>
            <a:spLocks noGrp="1"/>
          </p:cNvSpPr>
          <p:nvPr>
            <p:ph idx="1"/>
          </p:nvPr>
        </p:nvSpPr>
        <p:spPr>
          <a:xfrm>
            <a:off x="457200" y="1600200"/>
            <a:ext cx="6850023" cy="4525963"/>
          </a:xfrm>
        </p:spPr>
        <p:txBody>
          <a:bodyPr>
            <a:normAutofit fontScale="77500" lnSpcReduction="20000"/>
          </a:bodyPr>
          <a:lstStyle/>
          <a:p>
            <a:r>
              <a:rPr lang="en-US" dirty="0" smtClean="0"/>
              <a:t>High bank angle/inverted flight</a:t>
            </a:r>
          </a:p>
          <a:p>
            <a:pPr lvl="1"/>
            <a:r>
              <a:rPr lang="en-US" dirty="0" smtClean="0"/>
              <a:t>NOTE: The maneuver is controversial due to its unlikelihood.  However, it reinforces useful principles of </a:t>
            </a:r>
            <a:r>
              <a:rPr lang="en-US" dirty="0" err="1" smtClean="0"/>
              <a:t>AoA</a:t>
            </a:r>
            <a:r>
              <a:rPr lang="en-US" dirty="0" smtClean="0"/>
              <a:t>.  Key is to unload then roll.</a:t>
            </a:r>
          </a:p>
          <a:p>
            <a:pPr lvl="1"/>
            <a:r>
              <a:rPr lang="en-US" dirty="0" smtClean="0"/>
              <a:t>A/P and A/T disengage</a:t>
            </a:r>
          </a:p>
          <a:p>
            <a:pPr lvl="1"/>
            <a:r>
              <a:rPr lang="en-US" b="1" dirty="0" smtClean="0"/>
              <a:t>Push</a:t>
            </a:r>
            <a:r>
              <a:rPr lang="en-US" dirty="0" smtClean="0"/>
              <a:t>…</a:t>
            </a:r>
            <a:r>
              <a:rPr lang="en-US" dirty="0"/>
              <a:t>u</a:t>
            </a:r>
            <a:r>
              <a:rPr lang="en-US" dirty="0" smtClean="0"/>
              <a:t>nload to relieve excessive positive load</a:t>
            </a:r>
          </a:p>
          <a:p>
            <a:pPr lvl="1"/>
            <a:r>
              <a:rPr lang="en-US" b="1" dirty="0" smtClean="0"/>
              <a:t>Roll</a:t>
            </a:r>
            <a:r>
              <a:rPr lang="en-US" dirty="0" smtClean="0"/>
              <a:t> to nearest horizon</a:t>
            </a:r>
          </a:p>
          <a:p>
            <a:pPr lvl="1"/>
            <a:r>
              <a:rPr lang="en-US" dirty="0" smtClean="0"/>
              <a:t>When approaching wings level, </a:t>
            </a:r>
            <a:r>
              <a:rPr lang="en-US" b="1" dirty="0" smtClean="0"/>
              <a:t>pull</a:t>
            </a:r>
            <a:r>
              <a:rPr lang="en-US" dirty="0" smtClean="0"/>
              <a:t> by applying nose-up elevator and trim as necessary</a:t>
            </a:r>
          </a:p>
          <a:p>
            <a:pPr lvl="1"/>
            <a:r>
              <a:rPr lang="en-US" dirty="0" smtClean="0"/>
              <a:t>Adjust </a:t>
            </a:r>
            <a:r>
              <a:rPr lang="en-US" b="1" dirty="0" smtClean="0"/>
              <a:t>thrust</a:t>
            </a:r>
            <a:r>
              <a:rPr lang="en-US" dirty="0" smtClean="0"/>
              <a:t> and drag as necessary</a:t>
            </a:r>
          </a:p>
          <a:p>
            <a:r>
              <a:rPr lang="en-US" dirty="0" smtClean="0"/>
              <a:t>Again, guide pitch rate with either PLI, if available, or takeoff rotation rate to stay within g-limits (unless ground contact is imminent)</a:t>
            </a: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57" b="6659"/>
          <a:stretch/>
        </p:blipFill>
        <p:spPr bwMode="auto">
          <a:xfrm>
            <a:off x="7307223" y="2590800"/>
            <a:ext cx="1760577" cy="131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53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Definitions</a:t>
            </a:r>
            <a:endParaRPr lang="en-US" sz="4000" dirty="0"/>
          </a:p>
        </p:txBody>
      </p:sp>
      <p:sp>
        <p:nvSpPr>
          <p:cNvPr id="3" name="Content Placeholder 2"/>
          <p:cNvSpPr>
            <a:spLocks noGrp="1"/>
          </p:cNvSpPr>
          <p:nvPr>
            <p:ph idx="1"/>
          </p:nvPr>
        </p:nvSpPr>
        <p:spPr>
          <a:xfrm>
            <a:off x="457200" y="1295400"/>
            <a:ext cx="8382000" cy="4525963"/>
          </a:xfrm>
        </p:spPr>
        <p:txBody>
          <a:bodyPr>
            <a:noAutofit/>
          </a:bodyPr>
          <a:lstStyle/>
          <a:p>
            <a:r>
              <a:rPr lang="en-US" sz="2800" dirty="0" smtClean="0"/>
              <a:t>Full stall condition – any one, or combination, of the following:</a:t>
            </a:r>
          </a:p>
          <a:p>
            <a:pPr lvl="1"/>
            <a:r>
              <a:rPr lang="en-US" sz="2400" dirty="0" smtClean="0"/>
              <a:t>A nose-down pitch that cannot be readily arrested, which may be accompanied by an </a:t>
            </a:r>
            <a:r>
              <a:rPr lang="en-US" sz="2400" dirty="0" err="1" smtClean="0"/>
              <a:t>uncommanded</a:t>
            </a:r>
            <a:r>
              <a:rPr lang="en-US" sz="2400" dirty="0" smtClean="0"/>
              <a:t> rolling motion</a:t>
            </a:r>
          </a:p>
          <a:p>
            <a:pPr lvl="1"/>
            <a:r>
              <a:rPr lang="en-US" sz="2400" dirty="0" smtClean="0"/>
              <a:t>Buffeting of a magnitude and severity that is a strong and effective deterrent to further increase in angle of attack</a:t>
            </a:r>
          </a:p>
          <a:p>
            <a:pPr lvl="1"/>
            <a:r>
              <a:rPr lang="en-US" sz="2400" dirty="0" smtClean="0"/>
              <a:t>The pitch control reaches the aft stop for 2 sec and no further increase in pitch attitude occurs when the control is held full aft, which can lead to an excessive descent rate</a:t>
            </a:r>
          </a:p>
          <a:p>
            <a:pPr lvl="1"/>
            <a:r>
              <a:rPr lang="en-US" sz="2400" dirty="0" smtClean="0"/>
              <a:t>Activation of a stall identification device (e.g., stick pusher)</a:t>
            </a:r>
          </a:p>
        </p:txBody>
      </p:sp>
      <p:sp>
        <p:nvSpPr>
          <p:cNvPr id="4" name="TextBox 3"/>
          <p:cNvSpPr txBox="1"/>
          <p:nvPr/>
        </p:nvSpPr>
        <p:spPr>
          <a:xfrm>
            <a:off x="6248400" y="6324600"/>
            <a:ext cx="2626809" cy="369332"/>
          </a:xfrm>
          <a:prstGeom prst="rect">
            <a:avLst/>
          </a:prstGeom>
          <a:noFill/>
        </p:spPr>
        <p:txBody>
          <a:bodyPr wrap="none" rtlCol="0">
            <a:spAutoFit/>
          </a:bodyPr>
          <a:lstStyle/>
          <a:p>
            <a:r>
              <a:rPr lang="en-US" dirty="0" smtClean="0"/>
              <a:t>Adapted from part 25.201</a:t>
            </a:r>
            <a:endParaRPr lang="en-US" dirty="0"/>
          </a:p>
        </p:txBody>
      </p:sp>
    </p:spTree>
    <p:extLst>
      <p:ext uri="{BB962C8B-B14F-4D97-AF65-F5344CB8AC3E}">
        <p14:creationId xmlns:p14="http://schemas.microsoft.com/office/powerpoint/2010/main" val="3833288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a:t>
            </a:r>
            <a:endParaRPr lang="en-US" dirty="0"/>
          </a:p>
        </p:txBody>
      </p:sp>
      <p:sp>
        <p:nvSpPr>
          <p:cNvPr id="6" name="Content Placeholder 2"/>
          <p:cNvSpPr>
            <a:spLocks noGrp="1"/>
          </p:cNvSpPr>
          <p:nvPr>
            <p:ph idx="1"/>
          </p:nvPr>
        </p:nvSpPr>
        <p:spPr>
          <a:xfrm>
            <a:off x="457200" y="1600201"/>
            <a:ext cx="8229600" cy="457200"/>
          </a:xfrm>
        </p:spPr>
        <p:txBody>
          <a:bodyPr>
            <a:noAutofit/>
          </a:bodyPr>
          <a:lstStyle/>
          <a:p>
            <a:r>
              <a:rPr lang="en-US" sz="2400" dirty="0" smtClean="0"/>
              <a:t>You are flying a B737.   Flaps are up.   Airspeed is unreliable.</a:t>
            </a:r>
            <a:endParaRPr lang="en-US" sz="2400" u="sng" dirty="0" smtClean="0"/>
          </a:p>
        </p:txBody>
      </p:sp>
      <p:sp>
        <p:nvSpPr>
          <p:cNvPr id="8" name="Rounded Rectangle 7"/>
          <p:cNvSpPr/>
          <p:nvPr/>
        </p:nvSpPr>
        <p:spPr>
          <a:xfrm>
            <a:off x="1600200" y="3276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00200" y="4443664"/>
            <a:ext cx="1905000" cy="685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4419600"/>
            <a:ext cx="1905000" cy="3429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788920" y="4191000"/>
            <a:ext cx="487680" cy="152400"/>
            <a:chOff x="2788920" y="4191000"/>
            <a:chExt cx="487680" cy="152400"/>
          </a:xfrm>
        </p:grpSpPr>
        <p:sp>
          <p:nvSpPr>
            <p:cNvPr id="13" name="Rectangle 12"/>
            <p:cNvSpPr/>
            <p:nvPr/>
          </p:nvSpPr>
          <p:spPr>
            <a:xfrm>
              <a:off x="2819400" y="4191000"/>
              <a:ext cx="457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88920" y="4191000"/>
              <a:ext cx="73152"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flipH="1">
            <a:off x="1752600" y="4191000"/>
            <a:ext cx="487680" cy="152400"/>
            <a:chOff x="2788920" y="4191000"/>
            <a:chExt cx="487680" cy="152400"/>
          </a:xfrm>
        </p:grpSpPr>
        <p:sp>
          <p:nvSpPr>
            <p:cNvPr id="17" name="Rectangle 16"/>
            <p:cNvSpPr/>
            <p:nvPr/>
          </p:nvSpPr>
          <p:spPr>
            <a:xfrm>
              <a:off x="2819400" y="4191000"/>
              <a:ext cx="457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88920" y="4191000"/>
              <a:ext cx="73152"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2489199" y="4191000"/>
            <a:ext cx="76200" cy="76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803402" y="3962400"/>
            <a:ext cx="144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92850" y="3821963"/>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23" name="TextBox 22"/>
          <p:cNvSpPr txBox="1"/>
          <p:nvPr/>
        </p:nvSpPr>
        <p:spPr>
          <a:xfrm>
            <a:off x="1524000" y="3818467"/>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cxnSp>
        <p:nvCxnSpPr>
          <p:cNvPr id="24" name="Straight Connector 23"/>
          <p:cNvCxnSpPr/>
          <p:nvPr/>
        </p:nvCxnSpPr>
        <p:spPr>
          <a:xfrm>
            <a:off x="2167128" y="4191000"/>
            <a:ext cx="694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19868" y="4072462"/>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19868" y="4317999"/>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99393" y="4892638"/>
            <a:ext cx="144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88841" y="4752201"/>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32" name="TextBox 31"/>
          <p:cNvSpPr txBox="1"/>
          <p:nvPr/>
        </p:nvSpPr>
        <p:spPr>
          <a:xfrm>
            <a:off x="1519991" y="4748705"/>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cxnSp>
        <p:nvCxnSpPr>
          <p:cNvPr id="33" name="Straight Connector 32"/>
          <p:cNvCxnSpPr/>
          <p:nvPr/>
        </p:nvCxnSpPr>
        <p:spPr>
          <a:xfrm>
            <a:off x="2163119" y="4639733"/>
            <a:ext cx="694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15859" y="4521195"/>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15859" y="4766732"/>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Pie 35"/>
          <p:cNvSpPr/>
          <p:nvPr/>
        </p:nvSpPr>
        <p:spPr>
          <a:xfrm>
            <a:off x="5388676" y="3505200"/>
            <a:ext cx="1066800" cy="1066800"/>
          </a:xfrm>
          <a:prstGeom prst="pie">
            <a:avLst>
              <a:gd name="adj1" fmla="val 0"/>
              <a:gd name="adj2" fmla="val 12256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37" name="TextBox 36"/>
          <p:cNvSpPr txBox="1"/>
          <p:nvPr/>
        </p:nvSpPr>
        <p:spPr>
          <a:xfrm>
            <a:off x="5588001" y="4196138"/>
            <a:ext cx="263214" cy="276999"/>
          </a:xfrm>
          <a:prstGeom prst="rect">
            <a:avLst/>
          </a:prstGeom>
          <a:noFill/>
        </p:spPr>
        <p:txBody>
          <a:bodyPr wrap="none" rtlCol="0">
            <a:spAutoFit/>
          </a:bodyPr>
          <a:lstStyle/>
          <a:p>
            <a:r>
              <a:rPr lang="en-US" sz="1200" dirty="0" smtClean="0">
                <a:solidFill>
                  <a:schemeClr val="bg1"/>
                </a:solidFill>
              </a:rPr>
              <a:t>6</a:t>
            </a:r>
            <a:endParaRPr lang="en-US" sz="1200" dirty="0">
              <a:solidFill>
                <a:schemeClr val="bg1"/>
              </a:solidFill>
            </a:endParaRPr>
          </a:p>
        </p:txBody>
      </p:sp>
      <p:sp>
        <p:nvSpPr>
          <p:cNvPr id="38" name="TextBox 37"/>
          <p:cNvSpPr txBox="1"/>
          <p:nvPr/>
        </p:nvSpPr>
        <p:spPr>
          <a:xfrm>
            <a:off x="5477187" y="4047070"/>
            <a:ext cx="263214" cy="276999"/>
          </a:xfrm>
          <a:prstGeom prst="rect">
            <a:avLst/>
          </a:prstGeom>
          <a:noFill/>
        </p:spPr>
        <p:txBody>
          <a:bodyPr wrap="none" rtlCol="0">
            <a:spAutoFit/>
          </a:bodyPr>
          <a:lstStyle/>
          <a:p>
            <a:r>
              <a:rPr lang="en-US" sz="1200" dirty="0">
                <a:solidFill>
                  <a:schemeClr val="bg1"/>
                </a:solidFill>
              </a:rPr>
              <a:t>8</a:t>
            </a:r>
          </a:p>
        </p:txBody>
      </p:sp>
      <p:cxnSp>
        <p:nvCxnSpPr>
          <p:cNvPr id="40" name="Straight Connector 39"/>
          <p:cNvCxnSpPr/>
          <p:nvPr/>
        </p:nvCxnSpPr>
        <p:spPr>
          <a:xfrm flipH="1">
            <a:off x="5456043" y="4211030"/>
            <a:ext cx="86983" cy="362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588001" y="4391935"/>
            <a:ext cx="87857" cy="77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181600" y="4315735"/>
            <a:ext cx="422542" cy="3213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411068" y="4047070"/>
            <a:ext cx="511008" cy="3109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e 55"/>
          <p:cNvSpPr/>
          <p:nvPr/>
        </p:nvSpPr>
        <p:spPr>
          <a:xfrm>
            <a:off x="5389396" y="3513670"/>
            <a:ext cx="1066800" cy="1066800"/>
          </a:xfrm>
          <a:prstGeom prst="pie">
            <a:avLst>
              <a:gd name="adj1" fmla="val 0"/>
              <a:gd name="adj2" fmla="val 8875359"/>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57" name="TextBox 56"/>
          <p:cNvSpPr txBox="1"/>
          <p:nvPr/>
        </p:nvSpPr>
        <p:spPr>
          <a:xfrm>
            <a:off x="5882273" y="3747324"/>
            <a:ext cx="593432" cy="369332"/>
          </a:xfrm>
          <a:prstGeom prst="rect">
            <a:avLst/>
          </a:prstGeom>
          <a:noFill/>
          <a:ln>
            <a:solidFill>
              <a:schemeClr val="tx1"/>
            </a:solidFill>
          </a:ln>
        </p:spPr>
        <p:txBody>
          <a:bodyPr wrap="none" rtlCol="0">
            <a:spAutoFit/>
          </a:bodyPr>
          <a:lstStyle/>
          <a:p>
            <a:r>
              <a:rPr lang="en-US" dirty="0" smtClean="0"/>
              <a:t>75.0</a:t>
            </a:r>
            <a:endParaRPr lang="en-US" dirty="0"/>
          </a:p>
        </p:txBody>
      </p:sp>
      <p:sp>
        <p:nvSpPr>
          <p:cNvPr id="58" name="Pie 57"/>
          <p:cNvSpPr/>
          <p:nvPr/>
        </p:nvSpPr>
        <p:spPr>
          <a:xfrm>
            <a:off x="6760276" y="3509430"/>
            <a:ext cx="1066800" cy="1066800"/>
          </a:xfrm>
          <a:prstGeom prst="pie">
            <a:avLst>
              <a:gd name="adj1" fmla="val 0"/>
              <a:gd name="adj2" fmla="val 12256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59" name="TextBox 58"/>
          <p:cNvSpPr txBox="1"/>
          <p:nvPr/>
        </p:nvSpPr>
        <p:spPr>
          <a:xfrm>
            <a:off x="6959601" y="4200368"/>
            <a:ext cx="263214" cy="276999"/>
          </a:xfrm>
          <a:prstGeom prst="rect">
            <a:avLst/>
          </a:prstGeom>
          <a:noFill/>
        </p:spPr>
        <p:txBody>
          <a:bodyPr wrap="none" rtlCol="0">
            <a:spAutoFit/>
          </a:bodyPr>
          <a:lstStyle/>
          <a:p>
            <a:r>
              <a:rPr lang="en-US" sz="1200" dirty="0" smtClean="0">
                <a:solidFill>
                  <a:schemeClr val="bg1"/>
                </a:solidFill>
              </a:rPr>
              <a:t>6</a:t>
            </a:r>
            <a:endParaRPr lang="en-US" sz="1200" dirty="0">
              <a:solidFill>
                <a:schemeClr val="bg1"/>
              </a:solidFill>
            </a:endParaRPr>
          </a:p>
        </p:txBody>
      </p:sp>
      <p:sp>
        <p:nvSpPr>
          <p:cNvPr id="60" name="TextBox 59"/>
          <p:cNvSpPr txBox="1"/>
          <p:nvPr/>
        </p:nvSpPr>
        <p:spPr>
          <a:xfrm>
            <a:off x="6848787" y="4051300"/>
            <a:ext cx="263214" cy="276999"/>
          </a:xfrm>
          <a:prstGeom prst="rect">
            <a:avLst/>
          </a:prstGeom>
          <a:noFill/>
        </p:spPr>
        <p:txBody>
          <a:bodyPr wrap="none" rtlCol="0">
            <a:spAutoFit/>
          </a:bodyPr>
          <a:lstStyle/>
          <a:p>
            <a:r>
              <a:rPr lang="en-US" sz="1200" dirty="0">
                <a:solidFill>
                  <a:schemeClr val="bg1"/>
                </a:solidFill>
              </a:rPr>
              <a:t>8</a:t>
            </a:r>
          </a:p>
        </p:txBody>
      </p:sp>
      <p:cxnSp>
        <p:nvCxnSpPr>
          <p:cNvPr id="61" name="Straight Connector 60"/>
          <p:cNvCxnSpPr/>
          <p:nvPr/>
        </p:nvCxnSpPr>
        <p:spPr>
          <a:xfrm flipH="1">
            <a:off x="6827643" y="4215260"/>
            <a:ext cx="86983" cy="362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959601" y="4396165"/>
            <a:ext cx="87857" cy="77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553200" y="4319965"/>
            <a:ext cx="422542" cy="3213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782668" y="4051300"/>
            <a:ext cx="511008" cy="3109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Pie 64"/>
          <p:cNvSpPr/>
          <p:nvPr/>
        </p:nvSpPr>
        <p:spPr>
          <a:xfrm>
            <a:off x="6760996" y="3517900"/>
            <a:ext cx="1066800" cy="1066800"/>
          </a:xfrm>
          <a:prstGeom prst="pie">
            <a:avLst>
              <a:gd name="adj1" fmla="val 0"/>
              <a:gd name="adj2" fmla="val 8875359"/>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66" name="TextBox 65"/>
          <p:cNvSpPr txBox="1"/>
          <p:nvPr/>
        </p:nvSpPr>
        <p:spPr>
          <a:xfrm>
            <a:off x="7253873" y="3751554"/>
            <a:ext cx="593432" cy="369332"/>
          </a:xfrm>
          <a:prstGeom prst="rect">
            <a:avLst/>
          </a:prstGeom>
          <a:noFill/>
          <a:ln>
            <a:solidFill>
              <a:schemeClr val="tx1"/>
            </a:solidFill>
          </a:ln>
        </p:spPr>
        <p:txBody>
          <a:bodyPr wrap="none" rtlCol="0">
            <a:spAutoFit/>
          </a:bodyPr>
          <a:lstStyle/>
          <a:p>
            <a:r>
              <a:rPr lang="en-US" dirty="0" smtClean="0"/>
              <a:t>75.0</a:t>
            </a:r>
            <a:endParaRPr lang="en-US" dirty="0"/>
          </a:p>
        </p:txBody>
      </p:sp>
      <p:sp>
        <p:nvSpPr>
          <p:cNvPr id="67" name="TextBox 66"/>
          <p:cNvSpPr txBox="1"/>
          <p:nvPr/>
        </p:nvSpPr>
        <p:spPr>
          <a:xfrm>
            <a:off x="1455804" y="2819400"/>
            <a:ext cx="2277996" cy="369332"/>
          </a:xfrm>
          <a:prstGeom prst="rect">
            <a:avLst/>
          </a:prstGeom>
          <a:noFill/>
        </p:spPr>
        <p:txBody>
          <a:bodyPr wrap="none" rtlCol="0">
            <a:spAutoFit/>
          </a:bodyPr>
          <a:lstStyle/>
          <a:p>
            <a:r>
              <a:rPr lang="en-US" dirty="0" smtClean="0"/>
              <a:t>Pitch attitude = 4 </a:t>
            </a:r>
            <a:r>
              <a:rPr lang="en-US" dirty="0" err="1" smtClean="0"/>
              <a:t>degs</a:t>
            </a:r>
            <a:endParaRPr lang="en-US" dirty="0"/>
          </a:p>
        </p:txBody>
      </p:sp>
      <p:sp>
        <p:nvSpPr>
          <p:cNvPr id="68" name="TextBox 67"/>
          <p:cNvSpPr txBox="1"/>
          <p:nvPr/>
        </p:nvSpPr>
        <p:spPr>
          <a:xfrm>
            <a:off x="5410200" y="2819400"/>
            <a:ext cx="2348720" cy="369332"/>
          </a:xfrm>
          <a:prstGeom prst="rect">
            <a:avLst/>
          </a:prstGeom>
          <a:noFill/>
        </p:spPr>
        <p:txBody>
          <a:bodyPr wrap="none" rtlCol="0">
            <a:spAutoFit/>
          </a:bodyPr>
          <a:lstStyle/>
          <a:p>
            <a:r>
              <a:rPr lang="en-US" dirty="0" smtClean="0"/>
              <a:t>Both engines = 75% N1</a:t>
            </a:r>
            <a:endParaRPr lang="en-US" dirty="0"/>
          </a:p>
        </p:txBody>
      </p:sp>
      <p:sp>
        <p:nvSpPr>
          <p:cNvPr id="69" name="Rectangle 68"/>
          <p:cNvSpPr/>
          <p:nvPr/>
        </p:nvSpPr>
        <p:spPr>
          <a:xfrm>
            <a:off x="3733800" y="3188732"/>
            <a:ext cx="457200" cy="222146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914400" y="3188748"/>
            <a:ext cx="457200" cy="222146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93527" y="4060529"/>
            <a:ext cx="292068" cy="369332"/>
          </a:xfrm>
          <a:prstGeom prst="rect">
            <a:avLst/>
          </a:prstGeom>
          <a:noFill/>
        </p:spPr>
        <p:txBody>
          <a:bodyPr wrap="none" rtlCol="0">
            <a:spAutoFit/>
          </a:bodyPr>
          <a:lstStyle/>
          <a:p>
            <a:r>
              <a:rPr lang="en-US" dirty="0" smtClean="0"/>
              <a:t>?</a:t>
            </a:r>
            <a:endParaRPr lang="en-US" dirty="0"/>
          </a:p>
        </p:txBody>
      </p:sp>
      <p:sp>
        <p:nvSpPr>
          <p:cNvPr id="73" name="Rectangle 72"/>
          <p:cNvSpPr/>
          <p:nvPr/>
        </p:nvSpPr>
        <p:spPr>
          <a:xfrm>
            <a:off x="3733800" y="4092692"/>
            <a:ext cx="457200" cy="265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632135" y="4047070"/>
            <a:ext cx="654346" cy="369332"/>
          </a:xfrm>
          <a:prstGeom prst="rect">
            <a:avLst/>
          </a:prstGeom>
          <a:noFill/>
        </p:spPr>
        <p:txBody>
          <a:bodyPr wrap="none" rtlCol="0">
            <a:spAutoFit/>
          </a:bodyPr>
          <a:lstStyle/>
          <a:p>
            <a:r>
              <a:rPr lang="en-US" dirty="0" smtClean="0">
                <a:solidFill>
                  <a:schemeClr val="bg1"/>
                </a:solidFill>
              </a:rPr>
              <a:t>30</a:t>
            </a:r>
            <a:r>
              <a:rPr lang="en-US" sz="1200" dirty="0" smtClean="0">
                <a:solidFill>
                  <a:schemeClr val="bg1"/>
                </a:solidFill>
              </a:rPr>
              <a:t>000</a:t>
            </a:r>
            <a:endParaRPr lang="en-US" dirty="0">
              <a:solidFill>
                <a:schemeClr val="bg1"/>
              </a:solidFill>
            </a:endParaRPr>
          </a:p>
        </p:txBody>
      </p:sp>
    </p:spTree>
    <p:extLst>
      <p:ext uri="{BB962C8B-B14F-4D97-AF65-F5344CB8AC3E}">
        <p14:creationId xmlns:p14="http://schemas.microsoft.com/office/powerpoint/2010/main" val="39808352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a:t>
            </a:r>
            <a:endParaRPr lang="en-US" dirty="0"/>
          </a:p>
        </p:txBody>
      </p:sp>
      <p:sp>
        <p:nvSpPr>
          <p:cNvPr id="6" name="Content Placeholder 2"/>
          <p:cNvSpPr>
            <a:spLocks noGrp="1"/>
          </p:cNvSpPr>
          <p:nvPr>
            <p:ph idx="1"/>
          </p:nvPr>
        </p:nvSpPr>
        <p:spPr>
          <a:xfrm>
            <a:off x="457200" y="1600200"/>
            <a:ext cx="8229600" cy="457200"/>
          </a:xfrm>
        </p:spPr>
        <p:txBody>
          <a:bodyPr>
            <a:noAutofit/>
          </a:bodyPr>
          <a:lstStyle/>
          <a:p>
            <a:r>
              <a:rPr lang="en-US" sz="2400" dirty="0" smtClean="0"/>
              <a:t>You are flying a B737.   Flaps are up.   Airspeed is unreliable.</a:t>
            </a:r>
            <a:endParaRPr lang="en-US" sz="2400" u="sng" dirty="0" smtClean="0"/>
          </a:p>
        </p:txBody>
      </p:sp>
      <p:sp>
        <p:nvSpPr>
          <p:cNvPr id="8" name="Rounded Rectangle 7"/>
          <p:cNvSpPr/>
          <p:nvPr/>
        </p:nvSpPr>
        <p:spPr>
          <a:xfrm>
            <a:off x="1600200" y="3276600"/>
            <a:ext cx="1905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00200" y="4443664"/>
            <a:ext cx="1905000" cy="6858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00200" y="4419600"/>
            <a:ext cx="1905000" cy="3429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2788920" y="4191000"/>
            <a:ext cx="487680" cy="152400"/>
            <a:chOff x="2788920" y="4191000"/>
            <a:chExt cx="487680" cy="152400"/>
          </a:xfrm>
        </p:grpSpPr>
        <p:sp>
          <p:nvSpPr>
            <p:cNvPr id="13" name="Rectangle 12"/>
            <p:cNvSpPr/>
            <p:nvPr/>
          </p:nvSpPr>
          <p:spPr>
            <a:xfrm>
              <a:off x="2819400" y="4191000"/>
              <a:ext cx="457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88920" y="4191000"/>
              <a:ext cx="73152"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flipH="1">
            <a:off x="1752600" y="4191000"/>
            <a:ext cx="487680" cy="152400"/>
            <a:chOff x="2788920" y="4191000"/>
            <a:chExt cx="487680" cy="152400"/>
          </a:xfrm>
        </p:grpSpPr>
        <p:sp>
          <p:nvSpPr>
            <p:cNvPr id="17" name="Rectangle 16"/>
            <p:cNvSpPr/>
            <p:nvPr/>
          </p:nvSpPr>
          <p:spPr>
            <a:xfrm>
              <a:off x="2819400" y="4191000"/>
              <a:ext cx="4572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88920" y="4191000"/>
              <a:ext cx="73152" cy="15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2489199" y="4191000"/>
            <a:ext cx="76200" cy="76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1803402" y="3962400"/>
            <a:ext cx="144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92850" y="3821963"/>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23" name="TextBox 22"/>
          <p:cNvSpPr txBox="1"/>
          <p:nvPr/>
        </p:nvSpPr>
        <p:spPr>
          <a:xfrm>
            <a:off x="1524000" y="3818467"/>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cxnSp>
        <p:nvCxnSpPr>
          <p:cNvPr id="24" name="Straight Connector 23"/>
          <p:cNvCxnSpPr/>
          <p:nvPr/>
        </p:nvCxnSpPr>
        <p:spPr>
          <a:xfrm>
            <a:off x="2167128" y="4191000"/>
            <a:ext cx="694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19868" y="4072462"/>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19868" y="4317999"/>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99393" y="4892638"/>
            <a:ext cx="144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188841" y="4752201"/>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sp>
        <p:nvSpPr>
          <p:cNvPr id="32" name="TextBox 31"/>
          <p:cNvSpPr txBox="1"/>
          <p:nvPr/>
        </p:nvSpPr>
        <p:spPr>
          <a:xfrm>
            <a:off x="1519991" y="4748705"/>
            <a:ext cx="341760" cy="276999"/>
          </a:xfrm>
          <a:prstGeom prst="rect">
            <a:avLst/>
          </a:prstGeom>
          <a:noFill/>
        </p:spPr>
        <p:txBody>
          <a:bodyPr wrap="none" rtlCol="0">
            <a:spAutoFit/>
          </a:bodyPr>
          <a:lstStyle/>
          <a:p>
            <a:r>
              <a:rPr lang="en-US" sz="1200" dirty="0" smtClean="0">
                <a:solidFill>
                  <a:schemeClr val="bg1"/>
                </a:solidFill>
              </a:rPr>
              <a:t>10</a:t>
            </a:r>
            <a:endParaRPr lang="en-US" sz="1200" dirty="0">
              <a:solidFill>
                <a:schemeClr val="bg1"/>
              </a:solidFill>
            </a:endParaRPr>
          </a:p>
        </p:txBody>
      </p:sp>
      <p:cxnSp>
        <p:nvCxnSpPr>
          <p:cNvPr id="33" name="Straight Connector 32"/>
          <p:cNvCxnSpPr/>
          <p:nvPr/>
        </p:nvCxnSpPr>
        <p:spPr>
          <a:xfrm>
            <a:off x="2163119" y="4639733"/>
            <a:ext cx="694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15859" y="4521195"/>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15859" y="4766732"/>
            <a:ext cx="406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Pie 35"/>
          <p:cNvSpPr/>
          <p:nvPr/>
        </p:nvSpPr>
        <p:spPr>
          <a:xfrm>
            <a:off x="5388676" y="3505200"/>
            <a:ext cx="1066800" cy="1066800"/>
          </a:xfrm>
          <a:prstGeom prst="pie">
            <a:avLst>
              <a:gd name="adj1" fmla="val 0"/>
              <a:gd name="adj2" fmla="val 12256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37" name="TextBox 36"/>
          <p:cNvSpPr txBox="1"/>
          <p:nvPr/>
        </p:nvSpPr>
        <p:spPr>
          <a:xfrm>
            <a:off x="5588001" y="4196138"/>
            <a:ext cx="263214" cy="276999"/>
          </a:xfrm>
          <a:prstGeom prst="rect">
            <a:avLst/>
          </a:prstGeom>
          <a:noFill/>
        </p:spPr>
        <p:txBody>
          <a:bodyPr wrap="none" rtlCol="0">
            <a:spAutoFit/>
          </a:bodyPr>
          <a:lstStyle/>
          <a:p>
            <a:r>
              <a:rPr lang="en-US" sz="1200" dirty="0" smtClean="0">
                <a:solidFill>
                  <a:schemeClr val="bg1"/>
                </a:solidFill>
              </a:rPr>
              <a:t>6</a:t>
            </a:r>
            <a:endParaRPr lang="en-US" sz="1200" dirty="0">
              <a:solidFill>
                <a:schemeClr val="bg1"/>
              </a:solidFill>
            </a:endParaRPr>
          </a:p>
        </p:txBody>
      </p:sp>
      <p:sp>
        <p:nvSpPr>
          <p:cNvPr id="38" name="TextBox 37"/>
          <p:cNvSpPr txBox="1"/>
          <p:nvPr/>
        </p:nvSpPr>
        <p:spPr>
          <a:xfrm>
            <a:off x="5477187" y="4047070"/>
            <a:ext cx="263214" cy="276999"/>
          </a:xfrm>
          <a:prstGeom prst="rect">
            <a:avLst/>
          </a:prstGeom>
          <a:noFill/>
        </p:spPr>
        <p:txBody>
          <a:bodyPr wrap="none" rtlCol="0">
            <a:spAutoFit/>
          </a:bodyPr>
          <a:lstStyle/>
          <a:p>
            <a:r>
              <a:rPr lang="en-US" sz="1200" dirty="0">
                <a:solidFill>
                  <a:schemeClr val="bg1"/>
                </a:solidFill>
              </a:rPr>
              <a:t>8</a:t>
            </a:r>
          </a:p>
        </p:txBody>
      </p:sp>
      <p:cxnSp>
        <p:nvCxnSpPr>
          <p:cNvPr id="40" name="Straight Connector 39"/>
          <p:cNvCxnSpPr/>
          <p:nvPr/>
        </p:nvCxnSpPr>
        <p:spPr>
          <a:xfrm flipH="1">
            <a:off x="5456043" y="4211030"/>
            <a:ext cx="86983" cy="362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588001" y="4391935"/>
            <a:ext cx="87857" cy="77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181600" y="4315735"/>
            <a:ext cx="422542" cy="3213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411068" y="4047070"/>
            <a:ext cx="511008" cy="3109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e 55"/>
          <p:cNvSpPr/>
          <p:nvPr/>
        </p:nvSpPr>
        <p:spPr>
          <a:xfrm>
            <a:off x="5389396" y="3513670"/>
            <a:ext cx="1066800" cy="1066800"/>
          </a:xfrm>
          <a:prstGeom prst="pie">
            <a:avLst>
              <a:gd name="adj1" fmla="val 0"/>
              <a:gd name="adj2" fmla="val 8875359"/>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57" name="TextBox 56"/>
          <p:cNvSpPr txBox="1"/>
          <p:nvPr/>
        </p:nvSpPr>
        <p:spPr>
          <a:xfrm>
            <a:off x="5882273" y="3747324"/>
            <a:ext cx="593432" cy="369332"/>
          </a:xfrm>
          <a:prstGeom prst="rect">
            <a:avLst/>
          </a:prstGeom>
          <a:noFill/>
          <a:ln>
            <a:solidFill>
              <a:schemeClr val="tx1"/>
            </a:solidFill>
          </a:ln>
        </p:spPr>
        <p:txBody>
          <a:bodyPr wrap="none" rtlCol="0">
            <a:spAutoFit/>
          </a:bodyPr>
          <a:lstStyle/>
          <a:p>
            <a:r>
              <a:rPr lang="en-US" dirty="0" smtClean="0"/>
              <a:t>75.0</a:t>
            </a:r>
            <a:endParaRPr lang="en-US" dirty="0"/>
          </a:p>
        </p:txBody>
      </p:sp>
      <p:sp>
        <p:nvSpPr>
          <p:cNvPr id="58" name="Pie 57"/>
          <p:cNvSpPr/>
          <p:nvPr/>
        </p:nvSpPr>
        <p:spPr>
          <a:xfrm>
            <a:off x="6760276" y="3509430"/>
            <a:ext cx="1066800" cy="1066800"/>
          </a:xfrm>
          <a:prstGeom prst="pie">
            <a:avLst>
              <a:gd name="adj1" fmla="val 0"/>
              <a:gd name="adj2" fmla="val 12256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59" name="TextBox 58"/>
          <p:cNvSpPr txBox="1"/>
          <p:nvPr/>
        </p:nvSpPr>
        <p:spPr>
          <a:xfrm>
            <a:off x="6959601" y="4200368"/>
            <a:ext cx="263214" cy="276999"/>
          </a:xfrm>
          <a:prstGeom prst="rect">
            <a:avLst/>
          </a:prstGeom>
          <a:noFill/>
        </p:spPr>
        <p:txBody>
          <a:bodyPr wrap="none" rtlCol="0">
            <a:spAutoFit/>
          </a:bodyPr>
          <a:lstStyle/>
          <a:p>
            <a:r>
              <a:rPr lang="en-US" sz="1200" dirty="0" smtClean="0">
                <a:solidFill>
                  <a:schemeClr val="bg1"/>
                </a:solidFill>
              </a:rPr>
              <a:t>6</a:t>
            </a:r>
            <a:endParaRPr lang="en-US" sz="1200" dirty="0">
              <a:solidFill>
                <a:schemeClr val="bg1"/>
              </a:solidFill>
            </a:endParaRPr>
          </a:p>
        </p:txBody>
      </p:sp>
      <p:sp>
        <p:nvSpPr>
          <p:cNvPr id="60" name="TextBox 59"/>
          <p:cNvSpPr txBox="1"/>
          <p:nvPr/>
        </p:nvSpPr>
        <p:spPr>
          <a:xfrm>
            <a:off x="6848787" y="4051300"/>
            <a:ext cx="263214" cy="276999"/>
          </a:xfrm>
          <a:prstGeom prst="rect">
            <a:avLst/>
          </a:prstGeom>
          <a:noFill/>
        </p:spPr>
        <p:txBody>
          <a:bodyPr wrap="none" rtlCol="0">
            <a:spAutoFit/>
          </a:bodyPr>
          <a:lstStyle/>
          <a:p>
            <a:r>
              <a:rPr lang="en-US" sz="1200" dirty="0">
                <a:solidFill>
                  <a:schemeClr val="bg1"/>
                </a:solidFill>
              </a:rPr>
              <a:t>8</a:t>
            </a:r>
          </a:p>
        </p:txBody>
      </p:sp>
      <p:cxnSp>
        <p:nvCxnSpPr>
          <p:cNvPr id="61" name="Straight Connector 60"/>
          <p:cNvCxnSpPr/>
          <p:nvPr/>
        </p:nvCxnSpPr>
        <p:spPr>
          <a:xfrm flipH="1">
            <a:off x="6827643" y="4215260"/>
            <a:ext cx="86983" cy="3629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959601" y="4396165"/>
            <a:ext cx="87857" cy="773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553200" y="4319965"/>
            <a:ext cx="422542" cy="3213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782668" y="4051300"/>
            <a:ext cx="511008" cy="3109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Pie 64"/>
          <p:cNvSpPr/>
          <p:nvPr/>
        </p:nvSpPr>
        <p:spPr>
          <a:xfrm>
            <a:off x="6760996" y="3517900"/>
            <a:ext cx="1066800" cy="1066800"/>
          </a:xfrm>
          <a:prstGeom prst="pie">
            <a:avLst>
              <a:gd name="adj1" fmla="val 0"/>
              <a:gd name="adj2" fmla="val 8875359"/>
            </a:avLst>
          </a:prstGeom>
          <a:gradFill flip="none" rotWithShape="1">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8900000" scaled="1"/>
            <a:tileRect/>
          </a:gradFill>
          <a:ln>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tx1"/>
              </a:solidFill>
            </a:endParaRPr>
          </a:p>
        </p:txBody>
      </p:sp>
      <p:sp>
        <p:nvSpPr>
          <p:cNvPr id="66" name="TextBox 65"/>
          <p:cNvSpPr txBox="1"/>
          <p:nvPr/>
        </p:nvSpPr>
        <p:spPr>
          <a:xfrm>
            <a:off x="7253873" y="3751554"/>
            <a:ext cx="593432" cy="369332"/>
          </a:xfrm>
          <a:prstGeom prst="rect">
            <a:avLst/>
          </a:prstGeom>
          <a:noFill/>
          <a:ln>
            <a:solidFill>
              <a:schemeClr val="tx1"/>
            </a:solidFill>
          </a:ln>
        </p:spPr>
        <p:txBody>
          <a:bodyPr wrap="none" rtlCol="0">
            <a:spAutoFit/>
          </a:bodyPr>
          <a:lstStyle/>
          <a:p>
            <a:r>
              <a:rPr lang="en-US" dirty="0" smtClean="0"/>
              <a:t>75.0</a:t>
            </a:r>
            <a:endParaRPr lang="en-US" dirty="0"/>
          </a:p>
        </p:txBody>
      </p:sp>
      <p:sp>
        <p:nvSpPr>
          <p:cNvPr id="67" name="TextBox 66"/>
          <p:cNvSpPr txBox="1"/>
          <p:nvPr/>
        </p:nvSpPr>
        <p:spPr>
          <a:xfrm>
            <a:off x="1455804" y="2819400"/>
            <a:ext cx="2277996" cy="369332"/>
          </a:xfrm>
          <a:prstGeom prst="rect">
            <a:avLst/>
          </a:prstGeom>
          <a:noFill/>
        </p:spPr>
        <p:txBody>
          <a:bodyPr wrap="none" rtlCol="0">
            <a:spAutoFit/>
          </a:bodyPr>
          <a:lstStyle/>
          <a:p>
            <a:r>
              <a:rPr lang="en-US" dirty="0" smtClean="0"/>
              <a:t>Pitch attitude = 4 </a:t>
            </a:r>
            <a:r>
              <a:rPr lang="en-US" dirty="0" err="1" smtClean="0"/>
              <a:t>degs</a:t>
            </a:r>
            <a:endParaRPr lang="en-US" dirty="0"/>
          </a:p>
        </p:txBody>
      </p:sp>
      <p:sp>
        <p:nvSpPr>
          <p:cNvPr id="68" name="TextBox 67"/>
          <p:cNvSpPr txBox="1"/>
          <p:nvPr/>
        </p:nvSpPr>
        <p:spPr>
          <a:xfrm>
            <a:off x="5410200" y="2819400"/>
            <a:ext cx="2348720" cy="369332"/>
          </a:xfrm>
          <a:prstGeom prst="rect">
            <a:avLst/>
          </a:prstGeom>
          <a:noFill/>
        </p:spPr>
        <p:txBody>
          <a:bodyPr wrap="none" rtlCol="0">
            <a:spAutoFit/>
          </a:bodyPr>
          <a:lstStyle/>
          <a:p>
            <a:r>
              <a:rPr lang="en-US" dirty="0" smtClean="0"/>
              <a:t>Both engines = 75% N1</a:t>
            </a:r>
            <a:endParaRPr lang="en-US" dirty="0"/>
          </a:p>
        </p:txBody>
      </p:sp>
      <p:sp>
        <p:nvSpPr>
          <p:cNvPr id="69" name="Rectangle 68"/>
          <p:cNvSpPr/>
          <p:nvPr/>
        </p:nvSpPr>
        <p:spPr>
          <a:xfrm>
            <a:off x="3733800" y="3188732"/>
            <a:ext cx="457200" cy="222146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914400" y="3188748"/>
            <a:ext cx="457200" cy="2221468"/>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93527" y="4060529"/>
            <a:ext cx="292068" cy="369332"/>
          </a:xfrm>
          <a:prstGeom prst="rect">
            <a:avLst/>
          </a:prstGeom>
          <a:noFill/>
        </p:spPr>
        <p:txBody>
          <a:bodyPr wrap="none" rtlCol="0">
            <a:spAutoFit/>
          </a:bodyPr>
          <a:lstStyle/>
          <a:p>
            <a:r>
              <a:rPr lang="en-US" dirty="0" smtClean="0"/>
              <a:t>?</a:t>
            </a:r>
            <a:endParaRPr lang="en-US" dirty="0"/>
          </a:p>
        </p:txBody>
      </p:sp>
      <p:sp>
        <p:nvSpPr>
          <p:cNvPr id="73" name="Rectangle 72"/>
          <p:cNvSpPr/>
          <p:nvPr/>
        </p:nvSpPr>
        <p:spPr>
          <a:xfrm>
            <a:off x="3733800" y="4092692"/>
            <a:ext cx="457200" cy="2653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3632135" y="4047070"/>
            <a:ext cx="654346" cy="369332"/>
          </a:xfrm>
          <a:prstGeom prst="rect">
            <a:avLst/>
          </a:prstGeom>
          <a:noFill/>
        </p:spPr>
        <p:txBody>
          <a:bodyPr wrap="none" rtlCol="0">
            <a:spAutoFit/>
          </a:bodyPr>
          <a:lstStyle/>
          <a:p>
            <a:r>
              <a:rPr lang="en-US" dirty="0" smtClean="0">
                <a:solidFill>
                  <a:schemeClr val="bg1"/>
                </a:solidFill>
              </a:rPr>
              <a:t>30</a:t>
            </a:r>
            <a:r>
              <a:rPr lang="en-US" sz="1200" dirty="0" smtClean="0">
                <a:solidFill>
                  <a:schemeClr val="bg1"/>
                </a:solidFill>
              </a:rPr>
              <a:t>000</a:t>
            </a:r>
            <a:endParaRPr lang="en-US" dirty="0">
              <a:solidFill>
                <a:schemeClr val="bg1"/>
              </a:solidFill>
            </a:endParaRPr>
          </a:p>
        </p:txBody>
      </p:sp>
      <p:sp>
        <p:nvSpPr>
          <p:cNvPr id="51" name="Content Placeholder 2"/>
          <p:cNvSpPr txBox="1">
            <a:spLocks/>
          </p:cNvSpPr>
          <p:nvPr/>
        </p:nvSpPr>
        <p:spPr>
          <a:xfrm>
            <a:off x="457200" y="5734334"/>
            <a:ext cx="82296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t>Are you in safe flight?</a:t>
            </a:r>
            <a:endParaRPr lang="en-US" sz="2400" u="sng" dirty="0" smtClean="0"/>
          </a:p>
        </p:txBody>
      </p:sp>
    </p:spTree>
    <p:extLst>
      <p:ext uri="{BB962C8B-B14F-4D97-AF65-F5344CB8AC3E}">
        <p14:creationId xmlns:p14="http://schemas.microsoft.com/office/powerpoint/2010/main" val="769951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Loss of reliable airspeed—AF447</a:t>
            </a:r>
            <a:endParaRPr lang="en-US" dirty="0"/>
          </a:p>
        </p:txBody>
      </p:sp>
      <p:sp>
        <p:nvSpPr>
          <p:cNvPr id="3" name="Rectangle 2"/>
          <p:cNvSpPr/>
          <p:nvPr/>
        </p:nvSpPr>
        <p:spPr>
          <a:xfrm>
            <a:off x="609600" y="990600"/>
            <a:ext cx="7696200" cy="5262979"/>
          </a:xfrm>
          <a:prstGeom prst="rect">
            <a:avLst/>
          </a:prstGeom>
        </p:spPr>
        <p:txBody>
          <a:bodyPr wrap="square">
            <a:spAutoFit/>
          </a:bodyPr>
          <a:lstStyle/>
          <a:p>
            <a:r>
              <a:rPr lang="en-US" sz="1050" b="1" dirty="0"/>
              <a:t>UTC 2:10:15 – </a:t>
            </a:r>
            <a:r>
              <a:rPr lang="en-US" sz="1050" b="1" dirty="0">
                <a:solidFill>
                  <a:srgbClr val="FF0000"/>
                </a:solidFill>
              </a:rPr>
              <a:t>Right seat says “We haven’t got a good display of speed”</a:t>
            </a:r>
          </a:p>
          <a:p>
            <a:r>
              <a:rPr lang="en-US" sz="1050" b="1" dirty="0"/>
              <a:t>UTC 2:10:22 – Left seat says “Alternate law protections”</a:t>
            </a:r>
          </a:p>
          <a:p>
            <a:r>
              <a:rPr lang="en-US" sz="1050" b="1" dirty="0"/>
              <a:t>UTC 2:10:27,28 </a:t>
            </a:r>
            <a:r>
              <a:rPr lang="en-US" sz="1050" b="1" dirty="0" smtClean="0"/>
              <a:t> </a:t>
            </a:r>
            <a:r>
              <a:rPr lang="en-US" sz="1050" b="1" dirty="0"/>
              <a:t>Left seat says “Watch your speed, watch your speed”</a:t>
            </a:r>
          </a:p>
          <a:p>
            <a:r>
              <a:rPr lang="en-US" sz="1050" b="1" dirty="0"/>
              <a:t>UTC 2:10:33 – Left seat says “According to all three you are going up so go back down”  </a:t>
            </a:r>
            <a:r>
              <a:rPr lang="en-US" sz="1050" b="1" dirty="0">
                <a:solidFill>
                  <a:srgbClr val="FF0000"/>
                </a:solidFill>
              </a:rPr>
              <a:t>Right seat “okay”</a:t>
            </a:r>
          </a:p>
          <a:p>
            <a:r>
              <a:rPr lang="en-US" sz="1050" b="1" dirty="0"/>
              <a:t>UTC 2:10:51 – </a:t>
            </a:r>
            <a:r>
              <a:rPr lang="en-US" sz="1050" b="1" dirty="0">
                <a:solidFill>
                  <a:srgbClr val="FF00FF"/>
                </a:solidFill>
              </a:rPr>
              <a:t>First stall warning</a:t>
            </a:r>
          </a:p>
          <a:p>
            <a:r>
              <a:rPr lang="en-US" sz="1050" b="1" dirty="0"/>
              <a:t>UTC 2:10:56 </a:t>
            </a:r>
            <a:r>
              <a:rPr lang="en-US" sz="1050" b="1" dirty="0">
                <a:solidFill>
                  <a:srgbClr val="FF0000"/>
                </a:solidFill>
              </a:rPr>
              <a:t>– Right seat calls and goes to TOGA</a:t>
            </a:r>
            <a:r>
              <a:rPr lang="en-US" sz="1050" b="1" dirty="0"/>
              <a:t>  [Airplane does not </a:t>
            </a:r>
            <a:r>
              <a:rPr lang="en-US" sz="1050" b="1" dirty="0" smtClean="0"/>
              <a:t>have available </a:t>
            </a:r>
            <a:r>
              <a:rPr lang="en-US" sz="1050" b="1" dirty="0"/>
              <a:t>thrust to help at this point]</a:t>
            </a:r>
          </a:p>
          <a:p>
            <a:r>
              <a:rPr lang="en-US" sz="1050" b="1" dirty="0"/>
              <a:t>UTC 2:11:21 – Left seat says “But we’ve got the engines what’s happening?”</a:t>
            </a:r>
          </a:p>
          <a:p>
            <a:r>
              <a:rPr lang="en-US" sz="1050" b="1" dirty="0"/>
              <a:t>UTC 2:11:32 </a:t>
            </a:r>
            <a:r>
              <a:rPr lang="en-US" sz="1050" b="1" dirty="0">
                <a:solidFill>
                  <a:srgbClr val="FF0000"/>
                </a:solidFill>
              </a:rPr>
              <a:t>– Right seat says “I don’t have control of the airplane anymore now”</a:t>
            </a:r>
          </a:p>
          <a:p>
            <a:r>
              <a:rPr lang="en-US" sz="1050" b="1" dirty="0"/>
              <a:t>UTC 2:11:41 – </a:t>
            </a:r>
            <a:r>
              <a:rPr lang="en-US" sz="1050" b="1" dirty="0">
                <a:solidFill>
                  <a:srgbClr val="FF0000"/>
                </a:solidFill>
              </a:rPr>
              <a:t>Right seat says “I have the impression we have the speed”</a:t>
            </a:r>
          </a:p>
          <a:p>
            <a:r>
              <a:rPr lang="en-US" sz="1050" b="1" dirty="0"/>
              <a:t>UTC 2:11:42 –</a:t>
            </a:r>
            <a:r>
              <a:rPr lang="en-US" sz="1050" b="1" dirty="0">
                <a:solidFill>
                  <a:schemeClr val="accent6">
                    <a:lumMod val="50000"/>
                  </a:schemeClr>
                </a:solidFill>
              </a:rPr>
              <a:t> </a:t>
            </a:r>
            <a:r>
              <a:rPr lang="en-US" sz="1050" b="1" dirty="0">
                <a:solidFill>
                  <a:srgbClr val="0070C0"/>
                </a:solidFill>
              </a:rPr>
              <a:t>Captain enters and says “</a:t>
            </a:r>
            <a:r>
              <a:rPr lang="en-US" sz="1050" b="1" dirty="0" err="1">
                <a:solidFill>
                  <a:srgbClr val="0070C0"/>
                </a:solidFill>
              </a:rPr>
              <a:t>Er</a:t>
            </a:r>
            <a:r>
              <a:rPr lang="en-US" sz="1050" b="1" dirty="0">
                <a:solidFill>
                  <a:srgbClr val="0070C0"/>
                </a:solidFill>
              </a:rPr>
              <a:t> what are you doing?”</a:t>
            </a:r>
          </a:p>
          <a:p>
            <a:r>
              <a:rPr lang="en-US" sz="1050" b="1" dirty="0"/>
              <a:t>UTC 2:11:46 </a:t>
            </a:r>
            <a:r>
              <a:rPr lang="en-US" sz="1050" b="1" dirty="0">
                <a:solidFill>
                  <a:srgbClr val="FF0000"/>
                </a:solidFill>
              </a:rPr>
              <a:t>– </a:t>
            </a:r>
            <a:r>
              <a:rPr lang="en-US" sz="1050" b="1" dirty="0"/>
              <a:t>Left seat says “We lost all control of the </a:t>
            </a:r>
            <a:r>
              <a:rPr lang="en-US" sz="1050" b="1" dirty="0" err="1"/>
              <a:t>aeroplane</a:t>
            </a:r>
            <a:r>
              <a:rPr lang="en-US" sz="1050" b="1" dirty="0"/>
              <a:t> we don’t understand anything we’ve tried everything”</a:t>
            </a:r>
          </a:p>
          <a:p>
            <a:r>
              <a:rPr lang="en-US" sz="1050" b="1" dirty="0"/>
              <a:t>UTC 2:12:04 – </a:t>
            </a:r>
            <a:r>
              <a:rPr lang="en-US" sz="1050" b="1" dirty="0">
                <a:solidFill>
                  <a:srgbClr val="FF0000"/>
                </a:solidFill>
              </a:rPr>
              <a:t>Right seat says “I have the impression that we have some crazy speed no what do you think?”</a:t>
            </a:r>
          </a:p>
          <a:p>
            <a:r>
              <a:rPr lang="en-US" sz="1050" b="1" dirty="0"/>
              <a:t>UTC 2:12:07 – Left seat says “No above all don’t extend”  </a:t>
            </a:r>
            <a:r>
              <a:rPr lang="en-US" sz="1050" b="1" dirty="0">
                <a:solidFill>
                  <a:srgbClr val="FF0000"/>
                </a:solidFill>
              </a:rPr>
              <a:t>Right seat says ok</a:t>
            </a:r>
          </a:p>
          <a:p>
            <a:r>
              <a:rPr lang="en-US" sz="1050" b="1" dirty="0"/>
              <a:t>UTC 2:12:23 – </a:t>
            </a:r>
            <a:r>
              <a:rPr lang="en-US" sz="1050" b="1" dirty="0">
                <a:solidFill>
                  <a:srgbClr val="0070C0"/>
                </a:solidFill>
              </a:rPr>
              <a:t>Captain says “The wings to flat horizon the standby horizon”</a:t>
            </a:r>
          </a:p>
          <a:p>
            <a:r>
              <a:rPr lang="en-US" sz="1050" b="1" dirty="0"/>
              <a:t>UTC 2:12:32 – </a:t>
            </a:r>
            <a:r>
              <a:rPr lang="en-US" sz="1050" b="1" dirty="0">
                <a:solidFill>
                  <a:srgbClr val="0070C0"/>
                </a:solidFill>
              </a:rPr>
              <a:t>Captain says “No you climb there you are climbing”</a:t>
            </a:r>
            <a:r>
              <a:rPr lang="en-US" sz="1050" b="1" dirty="0"/>
              <a:t>…perhaps he is referring to pitch attitude</a:t>
            </a:r>
          </a:p>
          <a:p>
            <a:r>
              <a:rPr lang="en-US" sz="1050" b="1" dirty="0"/>
              <a:t>UTC 2:12:43 – </a:t>
            </a:r>
            <a:r>
              <a:rPr lang="en-US" sz="1050" b="1" dirty="0">
                <a:solidFill>
                  <a:srgbClr val="0070C0"/>
                </a:solidFill>
              </a:rPr>
              <a:t>Captain says “it’s impossible”</a:t>
            </a:r>
          </a:p>
          <a:p>
            <a:r>
              <a:rPr lang="en-US" sz="1050" b="1" dirty="0"/>
              <a:t>UTC 2:12:48 – </a:t>
            </a:r>
            <a:r>
              <a:rPr lang="en-US" sz="1050" b="1" dirty="0">
                <a:solidFill>
                  <a:srgbClr val="FF0000"/>
                </a:solidFill>
              </a:rPr>
              <a:t>Right seat says “Yeah </a:t>
            </a:r>
            <a:r>
              <a:rPr lang="en-US" sz="1050" b="1" dirty="0" err="1">
                <a:solidFill>
                  <a:srgbClr val="FF0000"/>
                </a:solidFill>
              </a:rPr>
              <a:t>yeah</a:t>
            </a:r>
            <a:r>
              <a:rPr lang="en-US" sz="1050" b="1" dirty="0">
                <a:solidFill>
                  <a:srgbClr val="FF0000"/>
                </a:solidFill>
              </a:rPr>
              <a:t> </a:t>
            </a:r>
            <a:r>
              <a:rPr lang="en-US" sz="1050" b="1" dirty="0" err="1">
                <a:solidFill>
                  <a:srgbClr val="FF0000"/>
                </a:solidFill>
              </a:rPr>
              <a:t>yeah</a:t>
            </a:r>
            <a:r>
              <a:rPr lang="en-US" sz="1050" b="1" dirty="0">
                <a:solidFill>
                  <a:srgbClr val="FF0000"/>
                </a:solidFill>
              </a:rPr>
              <a:t> I’m going down no?”</a:t>
            </a:r>
          </a:p>
          <a:p>
            <a:r>
              <a:rPr lang="en-US" sz="1050" b="1" dirty="0"/>
              <a:t>UTC 2:12:54, 56</a:t>
            </a:r>
            <a:r>
              <a:rPr lang="en-US" sz="1050" b="1" dirty="0">
                <a:solidFill>
                  <a:srgbClr val="0070C0"/>
                </a:solidFill>
              </a:rPr>
              <a:t>: Captain says “Get the wings horizontal”  </a:t>
            </a:r>
            <a:r>
              <a:rPr lang="en-US" sz="1050" b="1" dirty="0">
                <a:solidFill>
                  <a:srgbClr val="FF0000"/>
                </a:solidFill>
              </a:rPr>
              <a:t>Right seat says “That’s what I am trying to do”</a:t>
            </a:r>
          </a:p>
          <a:p>
            <a:r>
              <a:rPr lang="en-US" sz="1050" b="1" dirty="0"/>
              <a:t>UTC 2:12:58: </a:t>
            </a:r>
            <a:r>
              <a:rPr lang="en-US" sz="1050" b="1" dirty="0">
                <a:solidFill>
                  <a:srgbClr val="FF0000"/>
                </a:solidFill>
              </a:rPr>
              <a:t>Right seat says “I am at the limit with the roll”…</a:t>
            </a:r>
            <a:r>
              <a:rPr lang="en-US" sz="1050" b="1" dirty="0">
                <a:solidFill>
                  <a:srgbClr val="FF00FF"/>
                </a:solidFill>
              </a:rPr>
              <a:t>then dual input</a:t>
            </a:r>
          </a:p>
          <a:p>
            <a:r>
              <a:rPr lang="en-US" sz="1050" b="1" dirty="0"/>
              <a:t>UTC 2:13:38: </a:t>
            </a:r>
            <a:r>
              <a:rPr lang="en-US" sz="1050" b="1" dirty="0">
                <a:solidFill>
                  <a:srgbClr val="0070C0"/>
                </a:solidFill>
              </a:rPr>
              <a:t>Captain says “careful with the rudder bar there”</a:t>
            </a:r>
          </a:p>
          <a:p>
            <a:r>
              <a:rPr lang="en-US" sz="1050" b="1" dirty="0"/>
              <a:t>UTC 2:13:39: Left seat says “Climb </a:t>
            </a:r>
            <a:r>
              <a:rPr lang="en-US" sz="1050" b="1" dirty="0" err="1"/>
              <a:t>climb</a:t>
            </a:r>
            <a:r>
              <a:rPr lang="en-US" sz="1050" b="1" dirty="0"/>
              <a:t> </a:t>
            </a:r>
            <a:r>
              <a:rPr lang="en-US" sz="1050" b="1" dirty="0" err="1"/>
              <a:t>climb</a:t>
            </a:r>
            <a:r>
              <a:rPr lang="en-US" sz="1050" b="1" dirty="0"/>
              <a:t> </a:t>
            </a:r>
            <a:r>
              <a:rPr lang="en-US" sz="1050" b="1" dirty="0" err="1"/>
              <a:t>climb</a:t>
            </a:r>
            <a:r>
              <a:rPr lang="en-US" sz="1050" b="1" dirty="0"/>
              <a:t>”</a:t>
            </a:r>
          </a:p>
          <a:p>
            <a:r>
              <a:rPr lang="en-US" sz="1050" b="1" dirty="0"/>
              <a:t>UTC 2:13:40-41: </a:t>
            </a:r>
            <a:r>
              <a:rPr lang="en-US" sz="1050" b="1" dirty="0">
                <a:solidFill>
                  <a:srgbClr val="FF0000"/>
                </a:solidFill>
              </a:rPr>
              <a:t>Right seat says “But I’ve been at maxi nose up for awhile”</a:t>
            </a:r>
          </a:p>
          <a:p>
            <a:r>
              <a:rPr lang="en-US" sz="1050" b="1" dirty="0"/>
              <a:t>UTC 2:13:42: </a:t>
            </a:r>
            <a:r>
              <a:rPr lang="en-US" sz="1050" b="1" dirty="0">
                <a:solidFill>
                  <a:srgbClr val="0070C0"/>
                </a:solidFill>
              </a:rPr>
              <a:t>Captain says “No </a:t>
            </a:r>
            <a:r>
              <a:rPr lang="en-US" sz="1050" b="1" dirty="0" err="1">
                <a:solidFill>
                  <a:srgbClr val="0070C0"/>
                </a:solidFill>
              </a:rPr>
              <a:t>no</a:t>
            </a:r>
            <a:r>
              <a:rPr lang="en-US" sz="1050" b="1" dirty="0">
                <a:solidFill>
                  <a:srgbClr val="0070C0"/>
                </a:solidFill>
              </a:rPr>
              <a:t> </a:t>
            </a:r>
            <a:r>
              <a:rPr lang="en-US" sz="1050" b="1" dirty="0" err="1">
                <a:solidFill>
                  <a:srgbClr val="0070C0"/>
                </a:solidFill>
              </a:rPr>
              <a:t>no</a:t>
            </a:r>
            <a:r>
              <a:rPr lang="en-US" sz="1050" b="1" dirty="0">
                <a:solidFill>
                  <a:srgbClr val="0070C0"/>
                </a:solidFill>
              </a:rPr>
              <a:t> don’t climb”</a:t>
            </a:r>
          </a:p>
          <a:p>
            <a:r>
              <a:rPr lang="en-US" sz="1050" b="1" dirty="0"/>
              <a:t>UTC 2:13:43: Left seat says “so go down”</a:t>
            </a:r>
          </a:p>
          <a:p>
            <a:r>
              <a:rPr lang="en-US" sz="1050" b="1" dirty="0"/>
              <a:t>UTC 2:13:45: Left seat says “so give me the controls the control to me controls to me”</a:t>
            </a:r>
          </a:p>
          <a:p>
            <a:r>
              <a:rPr lang="en-US" sz="1050" b="1" dirty="0"/>
              <a:t>UTC 2:14:05: </a:t>
            </a:r>
            <a:r>
              <a:rPr lang="en-US" sz="1050" b="1" dirty="0">
                <a:solidFill>
                  <a:srgbClr val="0070C0"/>
                </a:solidFill>
              </a:rPr>
              <a:t>Captain says “watch out you are pitching up there”</a:t>
            </a:r>
          </a:p>
          <a:p>
            <a:r>
              <a:rPr lang="en-US" sz="1050" b="1" dirty="0"/>
              <a:t>UTC 2:14:06: </a:t>
            </a:r>
            <a:r>
              <a:rPr lang="en-US" sz="1050" b="1" dirty="0">
                <a:solidFill>
                  <a:srgbClr val="0070C0"/>
                </a:solidFill>
              </a:rPr>
              <a:t>Captain says “you are pitching up” </a:t>
            </a:r>
            <a:r>
              <a:rPr lang="en-US" sz="1050" b="1" dirty="0"/>
              <a:t>Left seat says “I’m pitching up” </a:t>
            </a:r>
            <a:r>
              <a:rPr lang="en-US" sz="1050" b="1" dirty="0">
                <a:solidFill>
                  <a:srgbClr val="FF0000"/>
                </a:solidFill>
              </a:rPr>
              <a:t>Right seat says “Well we need to we are at four </a:t>
            </a:r>
            <a:r>
              <a:rPr lang="en-US" sz="1050" b="1" dirty="0" smtClean="0">
                <a:solidFill>
                  <a:srgbClr val="FF0000"/>
                </a:solidFill>
              </a:rPr>
              <a:t>					                         thousand </a:t>
            </a:r>
            <a:r>
              <a:rPr lang="en-US" sz="1050" b="1" dirty="0">
                <a:solidFill>
                  <a:srgbClr val="FF0000"/>
                </a:solidFill>
              </a:rPr>
              <a:t>feet:</a:t>
            </a:r>
          </a:p>
          <a:p>
            <a:r>
              <a:rPr lang="en-US" sz="1050" b="1" dirty="0"/>
              <a:t>UTC 2:14:16,17:  </a:t>
            </a:r>
            <a:r>
              <a:rPr lang="en-US" sz="1050" b="1" dirty="0">
                <a:solidFill>
                  <a:srgbClr val="FF00FF"/>
                </a:solidFill>
              </a:rPr>
              <a:t>They get “sink rate and pull up”</a:t>
            </a:r>
          </a:p>
          <a:p>
            <a:r>
              <a:rPr lang="en-US" sz="1050" b="1" dirty="0"/>
              <a:t>UTC 2:14:18: </a:t>
            </a:r>
            <a:r>
              <a:rPr lang="en-US" sz="1050" b="1" dirty="0">
                <a:solidFill>
                  <a:srgbClr val="0070C0"/>
                </a:solidFill>
              </a:rPr>
              <a:t>Captain</a:t>
            </a:r>
            <a:r>
              <a:rPr lang="en-US" sz="1050" b="1" dirty="0"/>
              <a:t> </a:t>
            </a:r>
            <a:r>
              <a:rPr lang="en-US" sz="1050" b="1" dirty="0">
                <a:solidFill>
                  <a:srgbClr val="0070C0"/>
                </a:solidFill>
              </a:rPr>
              <a:t>says “Go on pull”</a:t>
            </a:r>
          </a:p>
          <a:p>
            <a:r>
              <a:rPr lang="en-US" sz="1050" b="1" dirty="0"/>
              <a:t>UTC 2:14:23: </a:t>
            </a:r>
            <a:r>
              <a:rPr lang="en-US" sz="1050" b="1" dirty="0">
                <a:solidFill>
                  <a:srgbClr val="FF0000"/>
                </a:solidFill>
              </a:rPr>
              <a:t>Right seat says “We’re going to crash. This can’t be true”</a:t>
            </a:r>
          </a:p>
          <a:p>
            <a:r>
              <a:rPr lang="en-US" sz="1050" b="1" dirty="0"/>
              <a:t>UTC 2:14:26: </a:t>
            </a:r>
            <a:r>
              <a:rPr lang="en-US" sz="1050" b="1" dirty="0">
                <a:solidFill>
                  <a:srgbClr val="0070C0"/>
                </a:solidFill>
              </a:rPr>
              <a:t>Captain says “</a:t>
            </a:r>
            <a:r>
              <a:rPr lang="en-US" sz="1050" b="1" dirty="0" smtClean="0">
                <a:solidFill>
                  <a:srgbClr val="0070C0"/>
                </a:solidFill>
              </a:rPr>
              <a:t>10° pitch </a:t>
            </a:r>
            <a:r>
              <a:rPr lang="en-US" sz="1050" b="1" dirty="0">
                <a:solidFill>
                  <a:srgbClr val="0070C0"/>
                </a:solidFill>
              </a:rPr>
              <a:t>attitude</a:t>
            </a:r>
            <a:r>
              <a:rPr lang="en-US" sz="1050" b="1" dirty="0" smtClean="0">
                <a:solidFill>
                  <a:srgbClr val="0070C0"/>
                </a:solidFill>
              </a:rPr>
              <a:t>”</a:t>
            </a:r>
            <a:endParaRPr lang="en-US" sz="1050" b="1" dirty="0">
              <a:solidFill>
                <a:srgbClr val="0070C0"/>
              </a:solidFill>
            </a:endParaRPr>
          </a:p>
        </p:txBody>
      </p:sp>
      <p:sp>
        <p:nvSpPr>
          <p:cNvPr id="4" name="Rectangle 3"/>
          <p:cNvSpPr/>
          <p:nvPr/>
        </p:nvSpPr>
        <p:spPr>
          <a:xfrm>
            <a:off x="1447800" y="1046872"/>
            <a:ext cx="327660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7800" y="2314136"/>
            <a:ext cx="335280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75936" y="2799472"/>
            <a:ext cx="533400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3124200"/>
            <a:ext cx="533400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14268" y="3747868"/>
            <a:ext cx="533400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19664" y="3928404"/>
            <a:ext cx="3609536"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8178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a:t>
            </a:r>
            <a:br>
              <a:rPr lang="en-US" dirty="0" smtClean="0"/>
            </a:br>
            <a:r>
              <a:rPr lang="en-US" sz="3100" dirty="0" smtClean="0"/>
              <a:t>Air France 447</a:t>
            </a:r>
            <a:endParaRPr lang="en-US" dirty="0"/>
          </a:p>
        </p:txBody>
      </p:sp>
      <p:sp>
        <p:nvSpPr>
          <p:cNvPr id="37" name="Rectangle 36"/>
          <p:cNvSpPr/>
          <p:nvPr/>
        </p:nvSpPr>
        <p:spPr>
          <a:xfrm>
            <a:off x="6169285" y="1905000"/>
            <a:ext cx="1728037"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169285" y="1997152"/>
            <a:ext cx="1728037" cy="646331"/>
          </a:xfrm>
          <a:prstGeom prst="rect">
            <a:avLst/>
          </a:prstGeom>
          <a:noFill/>
        </p:spPr>
        <p:txBody>
          <a:bodyPr wrap="none" rtlCol="0">
            <a:spAutoFit/>
          </a:bodyPr>
          <a:lstStyle/>
          <a:p>
            <a:pPr algn="ctr"/>
            <a:r>
              <a:rPr lang="en-US" dirty="0" smtClean="0"/>
              <a:t>Lack of </a:t>
            </a:r>
          </a:p>
          <a:p>
            <a:pPr algn="ctr"/>
            <a:r>
              <a:rPr lang="en-US" dirty="0" smtClean="0"/>
              <a:t>proper response</a:t>
            </a:r>
            <a:endParaRPr lang="en-US" dirty="0"/>
          </a:p>
        </p:txBody>
      </p:sp>
      <p:cxnSp>
        <p:nvCxnSpPr>
          <p:cNvPr id="41" name="Straight Arrow Connector 40"/>
          <p:cNvCxnSpPr>
            <a:endCxn id="37" idx="1"/>
          </p:cNvCxnSpPr>
          <p:nvPr/>
        </p:nvCxnSpPr>
        <p:spPr>
          <a:xfrm>
            <a:off x="1676400" y="2324100"/>
            <a:ext cx="4492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897322" y="2324100"/>
            <a:ext cx="1094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902928" y="1708484"/>
            <a:ext cx="1255472" cy="1200329"/>
          </a:xfrm>
          <a:prstGeom prst="rect">
            <a:avLst/>
          </a:prstGeom>
          <a:noFill/>
        </p:spPr>
        <p:txBody>
          <a:bodyPr wrap="none" rtlCol="0">
            <a:spAutoFit/>
          </a:bodyPr>
          <a:lstStyle/>
          <a:p>
            <a:pPr algn="ctr"/>
            <a:r>
              <a:rPr lang="en-US" dirty="0" smtClean="0"/>
              <a:t>Unreliable</a:t>
            </a:r>
          </a:p>
          <a:p>
            <a:pPr algn="ctr"/>
            <a:r>
              <a:rPr lang="en-US" dirty="0" smtClean="0"/>
              <a:t>airspeed</a:t>
            </a:r>
          </a:p>
          <a:p>
            <a:pPr algn="ctr"/>
            <a:r>
              <a:rPr lang="en-US" dirty="0"/>
              <a:t>p</a:t>
            </a:r>
            <a:r>
              <a:rPr lang="en-US" dirty="0" smtClean="0"/>
              <a:t>rocedure</a:t>
            </a:r>
          </a:p>
          <a:p>
            <a:pPr algn="ctr"/>
            <a:r>
              <a:rPr lang="en-US" dirty="0"/>
              <a:t>n</a:t>
            </a:r>
            <a:r>
              <a:rPr lang="en-US" dirty="0" smtClean="0"/>
              <a:t>ot applied</a:t>
            </a:r>
            <a:endParaRPr lang="en-US" dirty="0"/>
          </a:p>
        </p:txBody>
      </p:sp>
      <p:sp>
        <p:nvSpPr>
          <p:cNvPr id="25" name="TextBox 24"/>
          <p:cNvSpPr txBox="1"/>
          <p:nvPr/>
        </p:nvSpPr>
        <p:spPr>
          <a:xfrm>
            <a:off x="1676400" y="1715869"/>
            <a:ext cx="4343400" cy="646331"/>
          </a:xfrm>
          <a:prstGeom prst="rect">
            <a:avLst/>
          </a:prstGeom>
          <a:noFill/>
        </p:spPr>
        <p:txBody>
          <a:bodyPr wrap="square" rtlCol="0">
            <a:spAutoFit/>
          </a:bodyPr>
          <a:lstStyle/>
          <a:p>
            <a:pPr algn="ctr"/>
            <a:r>
              <a:rPr lang="en-US" dirty="0" smtClean="0"/>
              <a:t>Left seat: “We’ve lost the </a:t>
            </a:r>
            <a:r>
              <a:rPr lang="en-US" dirty="0" err="1" smtClean="0"/>
              <a:t>the</a:t>
            </a:r>
            <a:r>
              <a:rPr lang="en-US" dirty="0" smtClean="0"/>
              <a:t> </a:t>
            </a:r>
            <a:r>
              <a:rPr lang="en-US" dirty="0" err="1" smtClean="0"/>
              <a:t>the</a:t>
            </a:r>
            <a:r>
              <a:rPr lang="en-US" dirty="0" smtClean="0"/>
              <a:t> speeds so…alternate law protections”</a:t>
            </a:r>
          </a:p>
        </p:txBody>
      </p:sp>
      <p:sp>
        <p:nvSpPr>
          <p:cNvPr id="27" name="TextBox 26"/>
          <p:cNvSpPr txBox="1"/>
          <p:nvPr/>
        </p:nvSpPr>
        <p:spPr>
          <a:xfrm>
            <a:off x="1828800" y="2325469"/>
            <a:ext cx="4343400" cy="646331"/>
          </a:xfrm>
          <a:prstGeom prst="rect">
            <a:avLst/>
          </a:prstGeom>
          <a:noFill/>
        </p:spPr>
        <p:txBody>
          <a:bodyPr wrap="square" rtlCol="0">
            <a:spAutoFit/>
          </a:bodyPr>
          <a:lstStyle/>
          <a:p>
            <a:pPr algn="ctr"/>
            <a:r>
              <a:rPr lang="en-US" dirty="0" smtClean="0"/>
              <a:t>Right seat: “We haven’t got a good display… of speed”</a:t>
            </a:r>
          </a:p>
        </p:txBody>
      </p:sp>
      <p:sp>
        <p:nvSpPr>
          <p:cNvPr id="28" name="Rectangle 27"/>
          <p:cNvSpPr/>
          <p:nvPr/>
        </p:nvSpPr>
        <p:spPr>
          <a:xfrm>
            <a:off x="4082451" y="3733800"/>
            <a:ext cx="141288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021537" y="3815834"/>
            <a:ext cx="1541063" cy="646331"/>
          </a:xfrm>
          <a:prstGeom prst="rect">
            <a:avLst/>
          </a:prstGeom>
          <a:noFill/>
        </p:spPr>
        <p:txBody>
          <a:bodyPr wrap="none" rtlCol="0">
            <a:spAutoFit/>
          </a:bodyPr>
          <a:lstStyle/>
          <a:p>
            <a:pPr algn="ctr"/>
            <a:r>
              <a:rPr lang="en-US" dirty="0" smtClean="0"/>
              <a:t>Lack of</a:t>
            </a:r>
          </a:p>
          <a:p>
            <a:pPr algn="ctr"/>
            <a:r>
              <a:rPr lang="en-US" dirty="0" smtClean="0"/>
              <a:t>understanding</a:t>
            </a:r>
          </a:p>
        </p:txBody>
      </p:sp>
      <p:cxnSp>
        <p:nvCxnSpPr>
          <p:cNvPr id="32" name="Straight Arrow Connector 31"/>
          <p:cNvCxnSpPr/>
          <p:nvPr/>
        </p:nvCxnSpPr>
        <p:spPr>
          <a:xfrm>
            <a:off x="5486400" y="4152900"/>
            <a:ext cx="1546903" cy="10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24000" y="3544669"/>
            <a:ext cx="2571923" cy="1200329"/>
          </a:xfrm>
          <a:prstGeom prst="rect">
            <a:avLst/>
          </a:prstGeom>
          <a:noFill/>
        </p:spPr>
        <p:txBody>
          <a:bodyPr wrap="none" rtlCol="0">
            <a:spAutoFit/>
          </a:bodyPr>
          <a:lstStyle/>
          <a:p>
            <a:pPr algn="ctr"/>
            <a:r>
              <a:rPr lang="en-US" dirty="0" smtClean="0"/>
              <a:t>Unreliable speed</a:t>
            </a:r>
          </a:p>
          <a:p>
            <a:pPr algn="ctr"/>
            <a:r>
              <a:rPr lang="en-US" dirty="0" smtClean="0"/>
              <a:t>Intermittent stall warning</a:t>
            </a:r>
          </a:p>
          <a:p>
            <a:pPr algn="ctr"/>
            <a:r>
              <a:rPr lang="en-US" dirty="0" smtClean="0"/>
              <a:t>High rate of descent</a:t>
            </a:r>
          </a:p>
          <a:p>
            <a:pPr algn="ctr"/>
            <a:r>
              <a:rPr lang="en-US" dirty="0" smtClean="0"/>
              <a:t>Buffeting</a:t>
            </a:r>
            <a:endParaRPr lang="en-US" dirty="0"/>
          </a:p>
        </p:txBody>
      </p:sp>
      <p:cxnSp>
        <p:nvCxnSpPr>
          <p:cNvPr id="40" name="Straight Arrow Connector 39"/>
          <p:cNvCxnSpPr/>
          <p:nvPr/>
        </p:nvCxnSpPr>
        <p:spPr>
          <a:xfrm>
            <a:off x="2494788" y="4162926"/>
            <a:ext cx="154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540078" y="3833427"/>
            <a:ext cx="3238964" cy="646331"/>
          </a:xfrm>
          <a:prstGeom prst="rect">
            <a:avLst/>
          </a:prstGeom>
          <a:noFill/>
        </p:spPr>
        <p:txBody>
          <a:bodyPr wrap="none" rtlCol="0">
            <a:spAutoFit/>
          </a:bodyPr>
          <a:lstStyle/>
          <a:p>
            <a:pPr algn="ctr"/>
            <a:r>
              <a:rPr lang="en-US" dirty="0" smtClean="0"/>
              <a:t>“I have the impression</a:t>
            </a:r>
          </a:p>
          <a:p>
            <a:pPr algn="ctr"/>
            <a:r>
              <a:rPr lang="en-US" dirty="0"/>
              <a:t>t</a:t>
            </a:r>
            <a:r>
              <a:rPr lang="en-US" dirty="0" smtClean="0"/>
              <a:t>hat we have some crazy speed”</a:t>
            </a:r>
            <a:endParaRPr lang="en-US" dirty="0"/>
          </a:p>
        </p:txBody>
      </p:sp>
      <p:sp>
        <p:nvSpPr>
          <p:cNvPr id="53" name="Rectangle 52"/>
          <p:cNvSpPr/>
          <p:nvPr/>
        </p:nvSpPr>
        <p:spPr>
          <a:xfrm>
            <a:off x="4082451" y="5486400"/>
            <a:ext cx="141288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21537" y="5568434"/>
            <a:ext cx="1541063" cy="646331"/>
          </a:xfrm>
          <a:prstGeom prst="rect">
            <a:avLst/>
          </a:prstGeom>
          <a:noFill/>
        </p:spPr>
        <p:txBody>
          <a:bodyPr wrap="none" rtlCol="0">
            <a:spAutoFit/>
          </a:bodyPr>
          <a:lstStyle/>
          <a:p>
            <a:pPr algn="ctr"/>
            <a:r>
              <a:rPr lang="en-US" dirty="0" smtClean="0"/>
              <a:t>Lack of</a:t>
            </a:r>
          </a:p>
          <a:p>
            <a:pPr algn="ctr"/>
            <a:r>
              <a:rPr lang="en-US" dirty="0" smtClean="0"/>
              <a:t>understanding</a:t>
            </a:r>
          </a:p>
        </p:txBody>
      </p:sp>
      <p:sp>
        <p:nvSpPr>
          <p:cNvPr id="55" name="Rectangle 54"/>
          <p:cNvSpPr/>
          <p:nvPr/>
        </p:nvSpPr>
        <p:spPr>
          <a:xfrm>
            <a:off x="6169285" y="5486400"/>
            <a:ext cx="1728037"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169285" y="5578552"/>
            <a:ext cx="1728037" cy="646331"/>
          </a:xfrm>
          <a:prstGeom prst="rect">
            <a:avLst/>
          </a:prstGeom>
          <a:noFill/>
        </p:spPr>
        <p:txBody>
          <a:bodyPr wrap="none" rtlCol="0">
            <a:spAutoFit/>
          </a:bodyPr>
          <a:lstStyle/>
          <a:p>
            <a:pPr algn="ctr"/>
            <a:r>
              <a:rPr lang="en-US" dirty="0" smtClean="0"/>
              <a:t>Lack of </a:t>
            </a:r>
          </a:p>
          <a:p>
            <a:pPr algn="ctr"/>
            <a:r>
              <a:rPr lang="en-US" dirty="0" smtClean="0"/>
              <a:t>proper response</a:t>
            </a:r>
            <a:endParaRPr lang="en-US" dirty="0"/>
          </a:p>
        </p:txBody>
      </p:sp>
      <p:cxnSp>
        <p:nvCxnSpPr>
          <p:cNvPr id="57" name="Straight Arrow Connector 56"/>
          <p:cNvCxnSpPr>
            <a:endCxn id="55" idx="1"/>
          </p:cNvCxnSpPr>
          <p:nvPr/>
        </p:nvCxnSpPr>
        <p:spPr>
          <a:xfrm>
            <a:off x="5486400" y="5905500"/>
            <a:ext cx="6828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048000" y="5297269"/>
            <a:ext cx="1016047" cy="646331"/>
          </a:xfrm>
          <a:prstGeom prst="rect">
            <a:avLst/>
          </a:prstGeom>
          <a:noFill/>
        </p:spPr>
        <p:txBody>
          <a:bodyPr wrap="none" rtlCol="0">
            <a:spAutoFit/>
          </a:bodyPr>
          <a:lstStyle/>
          <a:p>
            <a:pPr algn="ctr"/>
            <a:r>
              <a:rPr lang="en-US" dirty="0" smtClean="0"/>
              <a:t>Unstable</a:t>
            </a:r>
          </a:p>
          <a:p>
            <a:pPr algn="ctr"/>
            <a:r>
              <a:rPr lang="en-US" dirty="0" smtClean="0"/>
              <a:t>rolling</a:t>
            </a:r>
            <a:endParaRPr lang="en-US" dirty="0"/>
          </a:p>
        </p:txBody>
      </p:sp>
      <p:cxnSp>
        <p:nvCxnSpPr>
          <p:cNvPr id="59" name="Straight Arrow Connector 58"/>
          <p:cNvCxnSpPr/>
          <p:nvPr/>
        </p:nvCxnSpPr>
        <p:spPr>
          <a:xfrm>
            <a:off x="7897322" y="5905500"/>
            <a:ext cx="1094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846888" y="5257800"/>
            <a:ext cx="1207126" cy="646331"/>
          </a:xfrm>
          <a:prstGeom prst="rect">
            <a:avLst/>
          </a:prstGeom>
          <a:noFill/>
        </p:spPr>
        <p:txBody>
          <a:bodyPr wrap="none" rtlCol="0">
            <a:spAutoFit/>
          </a:bodyPr>
          <a:lstStyle/>
          <a:p>
            <a:pPr algn="ctr"/>
            <a:r>
              <a:rPr lang="en-US" dirty="0" smtClean="0"/>
              <a:t>Tries to</a:t>
            </a:r>
          </a:p>
          <a:p>
            <a:pPr algn="ctr"/>
            <a:r>
              <a:rPr lang="en-US" dirty="0"/>
              <a:t>c</a:t>
            </a:r>
            <a:r>
              <a:rPr lang="en-US" dirty="0" smtClean="0"/>
              <a:t>ontrol roll</a:t>
            </a:r>
            <a:endParaRPr lang="en-US" dirty="0"/>
          </a:p>
        </p:txBody>
      </p:sp>
      <p:cxnSp>
        <p:nvCxnSpPr>
          <p:cNvPr id="61" name="Straight Arrow Connector 60"/>
          <p:cNvCxnSpPr/>
          <p:nvPr/>
        </p:nvCxnSpPr>
        <p:spPr>
          <a:xfrm>
            <a:off x="2494788" y="5915526"/>
            <a:ext cx="15438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679607" y="5486036"/>
            <a:ext cx="292067" cy="369332"/>
          </a:xfrm>
          <a:prstGeom prst="rect">
            <a:avLst/>
          </a:prstGeom>
          <a:noFill/>
        </p:spPr>
        <p:txBody>
          <a:bodyPr wrap="none" rtlCol="0">
            <a:spAutoFit/>
          </a:bodyPr>
          <a:lstStyle/>
          <a:p>
            <a:pPr algn="ctr"/>
            <a:r>
              <a:rPr lang="en-US" dirty="0" smtClean="0"/>
              <a:t>?</a:t>
            </a:r>
            <a:endParaRPr lang="en-US" dirty="0"/>
          </a:p>
        </p:txBody>
      </p:sp>
    </p:spTree>
    <p:extLst>
      <p:ext uri="{BB962C8B-B14F-4D97-AF65-F5344CB8AC3E}">
        <p14:creationId xmlns:p14="http://schemas.microsoft.com/office/powerpoint/2010/main" val="2634463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Pilot monitoring</a:t>
            </a:r>
            <a:endParaRPr lang="en-US" sz="4000" dirty="0"/>
          </a:p>
        </p:txBody>
      </p:sp>
      <p:sp>
        <p:nvSpPr>
          <p:cNvPr id="3" name="Content Placeholder 2"/>
          <p:cNvSpPr>
            <a:spLocks noGrp="1"/>
          </p:cNvSpPr>
          <p:nvPr>
            <p:ph idx="1"/>
          </p:nvPr>
        </p:nvSpPr>
        <p:spPr>
          <a:xfrm>
            <a:off x="457200" y="1295401"/>
            <a:ext cx="8229600" cy="4207328"/>
          </a:xfrm>
        </p:spPr>
        <p:txBody>
          <a:bodyPr>
            <a:noAutofit/>
          </a:bodyPr>
          <a:lstStyle/>
          <a:p>
            <a:pPr marL="0" indent="0">
              <a:buNone/>
            </a:pPr>
            <a:r>
              <a:rPr lang="en-US" sz="2400" i="1" dirty="0"/>
              <a:t>S</a:t>
            </a:r>
            <a:r>
              <a:rPr lang="en-US" sz="2400" i="1" dirty="0" smtClean="0"/>
              <a:t>ee </a:t>
            </a:r>
          </a:p>
          <a:p>
            <a:pPr marL="457200" indent="-457200">
              <a:buAutoNum type="arabicPeriod"/>
            </a:pPr>
            <a:r>
              <a:rPr lang="en-US" sz="2400" i="1" dirty="0" smtClean="0"/>
              <a:t>“Standard Operating Procedures and Pilot Monitoring Duties for Flight Deck Crewmembers” Advisory Circular 120-71B</a:t>
            </a:r>
          </a:p>
          <a:p>
            <a:pPr marL="457200" indent="-457200">
              <a:buAutoNum type="arabicPeriod"/>
            </a:pPr>
            <a:r>
              <a:rPr lang="en-US" sz="2400" i="1" dirty="0" smtClean="0"/>
              <a:t>“Monitoring Matters” CAA Paper 2013/02</a:t>
            </a:r>
            <a:endParaRPr lang="en-US" sz="2400" i="1" dirty="0"/>
          </a:p>
          <a:p>
            <a:pPr marL="457200" indent="-457200">
              <a:buAutoNum type="arabicPeriod"/>
            </a:pPr>
            <a:r>
              <a:rPr lang="en-US" sz="2400" i="1" dirty="0" smtClean="0"/>
              <a:t>“A Practical Guide for Improving Flight Path Monitoring” Flight Safety Foundation</a:t>
            </a:r>
            <a:endParaRPr lang="en-US" sz="2400" i="1" dirty="0"/>
          </a:p>
        </p:txBody>
      </p:sp>
    </p:spTree>
    <p:extLst>
      <p:ext uri="{BB962C8B-B14F-4D97-AF65-F5344CB8AC3E}">
        <p14:creationId xmlns:p14="http://schemas.microsoft.com/office/powerpoint/2010/main" val="483590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Instructor training</a:t>
            </a:r>
            <a:endParaRPr lang="en-US" sz="4000" dirty="0"/>
          </a:p>
        </p:txBody>
      </p:sp>
      <p:sp>
        <p:nvSpPr>
          <p:cNvPr id="3" name="Content Placeholder 2"/>
          <p:cNvSpPr>
            <a:spLocks noGrp="1"/>
          </p:cNvSpPr>
          <p:nvPr>
            <p:ph idx="1"/>
          </p:nvPr>
        </p:nvSpPr>
        <p:spPr>
          <a:xfrm>
            <a:off x="381000" y="914400"/>
            <a:ext cx="8686800" cy="4525963"/>
          </a:xfrm>
        </p:spPr>
        <p:txBody>
          <a:bodyPr>
            <a:noAutofit/>
          </a:bodyPr>
          <a:lstStyle/>
          <a:p>
            <a:pPr>
              <a:spcBef>
                <a:spcPts val="0"/>
              </a:spcBef>
            </a:pPr>
            <a:r>
              <a:rPr lang="en-US" sz="2400" dirty="0" smtClean="0"/>
              <a:t>By law, instructors need additional training…this is the guidance</a:t>
            </a:r>
          </a:p>
          <a:p>
            <a:pPr>
              <a:spcBef>
                <a:spcPts val="0"/>
              </a:spcBef>
            </a:pPr>
            <a:r>
              <a:rPr lang="en-US" sz="2400" dirty="0" smtClean="0"/>
              <a:t>From Upset Prevention and Recovery Advisory Circular</a:t>
            </a:r>
          </a:p>
          <a:p>
            <a:pPr lvl="1">
              <a:spcBef>
                <a:spcPts val="0"/>
              </a:spcBef>
            </a:pPr>
            <a:r>
              <a:rPr lang="en-US" sz="2400" dirty="0" smtClean="0"/>
              <a:t>Limitations of simulator (part 121.414)</a:t>
            </a:r>
          </a:p>
          <a:p>
            <a:pPr lvl="1">
              <a:spcBef>
                <a:spcPts val="0"/>
              </a:spcBef>
            </a:pPr>
            <a:r>
              <a:rPr lang="en-US" sz="2400" dirty="0" smtClean="0"/>
              <a:t>Instructor operating station</a:t>
            </a:r>
          </a:p>
          <a:p>
            <a:pPr lvl="1">
              <a:spcBef>
                <a:spcPts val="0"/>
              </a:spcBef>
            </a:pPr>
            <a:r>
              <a:rPr lang="en-US" sz="2400" dirty="0" smtClean="0"/>
              <a:t>History of events</a:t>
            </a:r>
          </a:p>
          <a:p>
            <a:pPr lvl="1">
              <a:spcBef>
                <a:spcPts val="0"/>
              </a:spcBef>
            </a:pPr>
            <a:r>
              <a:rPr lang="en-US" sz="2400" dirty="0" smtClean="0"/>
              <a:t>Energy management</a:t>
            </a:r>
          </a:p>
          <a:p>
            <a:pPr lvl="1">
              <a:spcBef>
                <a:spcPts val="0"/>
              </a:spcBef>
            </a:pPr>
            <a:r>
              <a:rPr lang="en-US" sz="2400" dirty="0" smtClean="0"/>
              <a:t>Spatial disorientation</a:t>
            </a:r>
          </a:p>
          <a:p>
            <a:pPr lvl="1">
              <a:spcBef>
                <a:spcPts val="0"/>
              </a:spcBef>
            </a:pPr>
            <a:r>
              <a:rPr lang="en-US" sz="2400" dirty="0" smtClean="0"/>
              <a:t>Distraction</a:t>
            </a:r>
          </a:p>
          <a:p>
            <a:pPr lvl="1">
              <a:spcBef>
                <a:spcPts val="0"/>
              </a:spcBef>
            </a:pPr>
            <a:r>
              <a:rPr lang="en-US" sz="2400" dirty="0" smtClean="0"/>
              <a:t>Recognition and recovery strategies</a:t>
            </a:r>
          </a:p>
          <a:p>
            <a:pPr lvl="1">
              <a:spcBef>
                <a:spcPts val="0"/>
              </a:spcBef>
            </a:pPr>
            <a:r>
              <a:rPr lang="en-US" sz="2400" dirty="0" smtClean="0"/>
              <a:t>Recognition and correction of pilot errors</a:t>
            </a:r>
          </a:p>
          <a:p>
            <a:pPr lvl="1">
              <a:spcBef>
                <a:spcPts val="0"/>
              </a:spcBef>
            </a:pPr>
            <a:r>
              <a:rPr lang="en-US" sz="2400" dirty="0" smtClean="0"/>
              <a:t>Type-specific characteristics</a:t>
            </a:r>
          </a:p>
          <a:p>
            <a:pPr lvl="1">
              <a:spcBef>
                <a:spcPts val="0"/>
              </a:spcBef>
            </a:pPr>
            <a:r>
              <a:rPr lang="en-US" sz="2400" dirty="0" smtClean="0"/>
              <a:t>OEM recommendations</a:t>
            </a:r>
          </a:p>
          <a:p>
            <a:pPr lvl="1">
              <a:spcBef>
                <a:spcPts val="0"/>
              </a:spcBef>
            </a:pPr>
            <a:r>
              <a:rPr lang="en-US" sz="2400" dirty="0" smtClean="0"/>
              <a:t>Operating environment</a:t>
            </a:r>
          </a:p>
          <a:p>
            <a:pPr lvl="1">
              <a:spcBef>
                <a:spcPts val="0"/>
              </a:spcBef>
            </a:pPr>
            <a:r>
              <a:rPr lang="en-US" sz="2400" dirty="0" smtClean="0"/>
              <a:t>Startle and surprise</a:t>
            </a:r>
          </a:p>
          <a:p>
            <a:pPr lvl="1">
              <a:spcBef>
                <a:spcPts val="0"/>
              </a:spcBef>
            </a:pPr>
            <a:r>
              <a:rPr lang="en-US" sz="2400" dirty="0" smtClean="0"/>
              <a:t>Assessing proficiency</a:t>
            </a:r>
            <a:endParaRPr lang="en-US" sz="2400" dirty="0"/>
          </a:p>
        </p:txBody>
      </p:sp>
    </p:spTree>
    <p:extLst>
      <p:ext uri="{BB962C8B-B14F-4D97-AF65-F5344CB8AC3E}">
        <p14:creationId xmlns:p14="http://schemas.microsoft.com/office/powerpoint/2010/main" val="20408985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t>Instructor operating station</a:t>
            </a:r>
            <a:endParaRPr lang="en-US" sz="4000" dirty="0"/>
          </a:p>
        </p:txBody>
      </p:sp>
      <p:pic>
        <p:nvPicPr>
          <p:cNvPr id="5" name="Picture 4"/>
          <p:cNvPicPr>
            <a:picLocks noChangeAspect="1"/>
          </p:cNvPicPr>
          <p:nvPr/>
        </p:nvPicPr>
        <p:blipFill>
          <a:blip r:embed="rId3"/>
          <a:srcRect/>
          <a:stretch>
            <a:fillRect/>
          </a:stretch>
        </p:blipFill>
        <p:spPr bwMode="auto">
          <a:xfrm>
            <a:off x="838200" y="1295400"/>
            <a:ext cx="7773840" cy="5373720"/>
          </a:xfrm>
          <a:prstGeom prst="rect">
            <a:avLst/>
          </a:prstGeom>
          <a:noFill/>
          <a:ln w="9525">
            <a:noFill/>
            <a:miter lim="800000"/>
            <a:headEnd/>
            <a:tailEnd/>
          </a:ln>
        </p:spPr>
      </p:pic>
    </p:spTree>
    <p:extLst>
      <p:ext uri="{BB962C8B-B14F-4D97-AF65-F5344CB8AC3E}">
        <p14:creationId xmlns:p14="http://schemas.microsoft.com/office/powerpoint/2010/main" val="4010770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Simulator limitations</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Need to stay within valid training envelope</a:t>
            </a:r>
          </a:p>
          <a:p>
            <a:r>
              <a:rPr lang="en-US" dirty="0" smtClean="0"/>
              <a:t>G cues are seriously lacking</a:t>
            </a:r>
          </a:p>
        </p:txBody>
      </p:sp>
    </p:spTree>
    <p:extLst>
      <p:ext uri="{BB962C8B-B14F-4D97-AF65-F5344CB8AC3E}">
        <p14:creationId xmlns:p14="http://schemas.microsoft.com/office/powerpoint/2010/main" val="31030498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Startle/surprise</a:t>
            </a:r>
            <a:endParaRPr lang="en-US" dirty="0"/>
          </a:p>
        </p:txBody>
      </p:sp>
      <p:sp>
        <p:nvSpPr>
          <p:cNvPr id="3" name="Content Placeholder 2"/>
          <p:cNvSpPr>
            <a:spLocks noGrp="1"/>
          </p:cNvSpPr>
          <p:nvPr>
            <p:ph idx="1"/>
          </p:nvPr>
        </p:nvSpPr>
        <p:spPr>
          <a:xfrm>
            <a:off x="457200" y="1295400"/>
            <a:ext cx="7391400" cy="4525963"/>
          </a:xfrm>
        </p:spPr>
        <p:txBody>
          <a:bodyPr>
            <a:noAutofit/>
          </a:bodyPr>
          <a:lstStyle/>
          <a:p>
            <a:r>
              <a:rPr lang="en-US" sz="2400" dirty="0" smtClean="0"/>
              <a:t>What’s the difference?   Does anyone really care?</a:t>
            </a:r>
          </a:p>
          <a:p>
            <a:r>
              <a:rPr lang="en-US" sz="2400" b="1" dirty="0" err="1" smtClean="0"/>
              <a:t>star</a:t>
            </a:r>
            <a:r>
              <a:rPr lang="en-US" sz="2400" b="1" dirty="0" err="1" smtClean="0">
                <a:cs typeface="Arial" charset="0"/>
              </a:rPr>
              <a:t>•tle</a:t>
            </a:r>
            <a:r>
              <a:rPr lang="en-US" sz="2400" b="1" dirty="0" smtClean="0">
                <a:cs typeface="Arial" charset="0"/>
              </a:rPr>
              <a:t>:  </a:t>
            </a:r>
            <a:r>
              <a:rPr lang="en-US" sz="2400" dirty="0" smtClean="0">
                <a:cs typeface="Arial" charset="0"/>
              </a:rPr>
              <a:t>An uncontrollable, automatic muscle reflex, raised heart rate, blood pressure, etc., elicited by exposure to a sudden, intense event that violates a pilot’s expectations</a:t>
            </a:r>
          </a:p>
          <a:p>
            <a:pPr lvl="1"/>
            <a:r>
              <a:rPr lang="en-US" sz="2000" dirty="0" smtClean="0">
                <a:cs typeface="Arial" charset="0"/>
              </a:rPr>
              <a:t>Example: BAM!  You wince, and maybe cower, after a bird hits your windshield</a:t>
            </a:r>
          </a:p>
          <a:p>
            <a:r>
              <a:rPr lang="en-US" sz="2400" b="1" dirty="0" err="1" smtClean="0">
                <a:cs typeface="Arial" charset="0"/>
              </a:rPr>
              <a:t>sur•prise</a:t>
            </a:r>
            <a:r>
              <a:rPr lang="en-US" sz="2400" b="1" dirty="0" smtClean="0">
                <a:cs typeface="Arial" charset="0"/>
              </a:rPr>
              <a:t>:</a:t>
            </a:r>
            <a:r>
              <a:rPr lang="en-US" sz="2400" dirty="0" smtClean="0">
                <a:cs typeface="Arial" charset="0"/>
              </a:rPr>
              <a:t> An unexpected event that violates a pilot’s expectations and can affect mental processes used to respond to the event</a:t>
            </a:r>
          </a:p>
          <a:p>
            <a:pPr lvl="1"/>
            <a:r>
              <a:rPr lang="en-US" sz="2000" dirty="0" smtClean="0">
                <a:cs typeface="Arial" charset="0"/>
              </a:rPr>
              <a:t>Example: The “what’s it doing now” question for your autopilot</a:t>
            </a:r>
          </a:p>
          <a:p>
            <a:r>
              <a:rPr lang="en-US" sz="2400" dirty="0" smtClean="0">
                <a:cs typeface="Arial" charset="0"/>
              </a:rPr>
              <a:t>So, startle can lead to surprise, but it does not have to</a:t>
            </a:r>
          </a:p>
          <a:p>
            <a:r>
              <a:rPr lang="en-US" sz="2400" dirty="0" smtClean="0">
                <a:cs typeface="Arial" charset="0"/>
              </a:rPr>
              <a:t>You can have surprise without startle</a:t>
            </a:r>
            <a:endParaRPr lang="en-US" sz="2400" dirty="0" smtClean="0"/>
          </a:p>
        </p:txBody>
      </p:sp>
    </p:spTree>
    <p:extLst>
      <p:ext uri="{BB962C8B-B14F-4D97-AF65-F5344CB8AC3E}">
        <p14:creationId xmlns:p14="http://schemas.microsoft.com/office/powerpoint/2010/main" val="2332458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Startle/surprise</a:t>
            </a:r>
            <a:endParaRPr lang="en-US" dirty="0"/>
          </a:p>
        </p:txBody>
      </p:sp>
      <p:grpSp>
        <p:nvGrpSpPr>
          <p:cNvPr id="13" name="Group 19"/>
          <p:cNvGrpSpPr>
            <a:grpSpLocks/>
          </p:cNvGrpSpPr>
          <p:nvPr/>
        </p:nvGrpSpPr>
        <p:grpSpPr bwMode="auto">
          <a:xfrm>
            <a:off x="1651000" y="1447243"/>
            <a:ext cx="4673600" cy="2162175"/>
            <a:chOff x="1701839" y="3157474"/>
            <a:chExt cx="5359995" cy="2784700"/>
          </a:xfrm>
        </p:grpSpPr>
        <p:pic>
          <p:nvPicPr>
            <p:cNvPr id="14" name="Picture 3"/>
            <p:cNvPicPr>
              <a:picLocks noChangeAspect="1" noChangeArrowheads="1"/>
            </p:cNvPicPr>
            <p:nvPr/>
          </p:nvPicPr>
          <p:blipFill>
            <a:blip r:embed="rId3"/>
            <a:srcRect/>
            <a:stretch>
              <a:fillRect/>
            </a:stretch>
          </p:blipFill>
          <p:spPr bwMode="auto">
            <a:xfrm>
              <a:off x="4114800" y="3581400"/>
              <a:ext cx="2947034" cy="1955443"/>
            </a:xfrm>
            <a:prstGeom prst="rect">
              <a:avLst/>
            </a:prstGeom>
            <a:noFill/>
            <a:ln w="9525">
              <a:noFill/>
              <a:miter lim="800000"/>
              <a:headEnd/>
              <a:tailEnd/>
            </a:ln>
          </p:spPr>
        </p:pic>
        <p:cxnSp>
          <p:nvCxnSpPr>
            <p:cNvPr id="15" name="Straight Arrow Connector 14"/>
            <p:cNvCxnSpPr/>
            <p:nvPr/>
          </p:nvCxnSpPr>
          <p:spPr>
            <a:xfrm>
              <a:off x="3657218" y="4003925"/>
              <a:ext cx="1143368" cy="45593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TextBox 22"/>
            <p:cNvSpPr txBox="1">
              <a:spLocks noChangeArrowheads="1"/>
            </p:cNvSpPr>
            <p:nvPr/>
          </p:nvSpPr>
          <p:spPr bwMode="auto">
            <a:xfrm>
              <a:off x="2005888" y="3725864"/>
              <a:ext cx="1653150" cy="940500"/>
            </a:xfrm>
            <a:prstGeom prst="rect">
              <a:avLst/>
            </a:prstGeom>
            <a:noFill/>
            <a:ln w="9525">
              <a:noFill/>
              <a:miter lim="800000"/>
              <a:headEnd/>
              <a:tailEnd/>
            </a:ln>
          </p:spPr>
          <p:txBody>
            <a:bodyPr>
              <a:spAutoFit/>
            </a:bodyPr>
            <a:lstStyle/>
            <a:p>
              <a:r>
                <a:rPr lang="en-US" sz="1400"/>
                <a:t>Eye-lids tightened and closed</a:t>
              </a:r>
            </a:p>
          </p:txBody>
        </p:sp>
        <p:cxnSp>
          <p:nvCxnSpPr>
            <p:cNvPr id="17" name="Straight Arrow Connector 16"/>
            <p:cNvCxnSpPr/>
            <p:nvPr/>
          </p:nvCxnSpPr>
          <p:spPr>
            <a:xfrm>
              <a:off x="4037734" y="3550031"/>
              <a:ext cx="915787" cy="63177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TextBox 24"/>
            <p:cNvSpPr txBox="1">
              <a:spLocks noChangeArrowheads="1"/>
            </p:cNvSpPr>
            <p:nvPr/>
          </p:nvSpPr>
          <p:spPr bwMode="auto">
            <a:xfrm>
              <a:off x="2259868" y="3157474"/>
              <a:ext cx="2055514" cy="392557"/>
            </a:xfrm>
            <a:prstGeom prst="rect">
              <a:avLst/>
            </a:prstGeom>
            <a:noFill/>
            <a:ln w="9525">
              <a:noFill/>
              <a:miter lim="800000"/>
              <a:headEnd/>
              <a:tailEnd/>
            </a:ln>
          </p:spPr>
          <p:txBody>
            <a:bodyPr>
              <a:spAutoFit/>
            </a:bodyPr>
            <a:lstStyle/>
            <a:p>
              <a:r>
                <a:rPr lang="en-US" sz="1400" dirty="0"/>
                <a:t>Eyebrows lowered</a:t>
              </a:r>
            </a:p>
          </p:txBody>
        </p:sp>
        <p:sp>
          <p:nvSpPr>
            <p:cNvPr id="19" name="TextBox 25"/>
            <p:cNvSpPr txBox="1">
              <a:spLocks noChangeArrowheads="1"/>
            </p:cNvSpPr>
            <p:nvPr/>
          </p:nvSpPr>
          <p:spPr bwMode="auto">
            <a:xfrm>
              <a:off x="1701839" y="5275645"/>
              <a:ext cx="2335895" cy="666529"/>
            </a:xfrm>
            <a:prstGeom prst="rect">
              <a:avLst/>
            </a:prstGeom>
            <a:noFill/>
            <a:ln w="9525">
              <a:noFill/>
              <a:miter lim="800000"/>
              <a:headEnd/>
              <a:tailEnd/>
            </a:ln>
          </p:spPr>
          <p:txBody>
            <a:bodyPr>
              <a:spAutoFit/>
            </a:bodyPr>
            <a:lstStyle/>
            <a:p>
              <a:r>
                <a:rPr lang="en-US" sz="1400"/>
                <a:t>Lips stretched horizontally</a:t>
              </a:r>
            </a:p>
          </p:txBody>
        </p:sp>
        <p:cxnSp>
          <p:nvCxnSpPr>
            <p:cNvPr id="20" name="Straight Arrow Connector 19"/>
            <p:cNvCxnSpPr/>
            <p:nvPr/>
          </p:nvCxnSpPr>
          <p:spPr>
            <a:xfrm flipV="1">
              <a:off x="3963087" y="5181595"/>
              <a:ext cx="1066901" cy="24739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pSp>
        <p:nvGrpSpPr>
          <p:cNvPr id="21" name="Group 21"/>
          <p:cNvGrpSpPr>
            <a:grpSpLocks/>
          </p:cNvGrpSpPr>
          <p:nvPr/>
        </p:nvGrpSpPr>
        <p:grpSpPr bwMode="auto">
          <a:xfrm>
            <a:off x="1752600" y="4267200"/>
            <a:ext cx="4191000" cy="2330450"/>
            <a:chOff x="381000" y="3282617"/>
            <a:chExt cx="5096878" cy="3026684"/>
          </a:xfrm>
        </p:grpSpPr>
        <p:pic>
          <p:nvPicPr>
            <p:cNvPr id="22" name="Picture 2"/>
            <p:cNvPicPr>
              <a:picLocks noChangeAspect="1" noChangeArrowheads="1"/>
            </p:cNvPicPr>
            <p:nvPr/>
          </p:nvPicPr>
          <p:blipFill>
            <a:blip r:embed="rId4"/>
            <a:srcRect/>
            <a:stretch>
              <a:fillRect/>
            </a:stretch>
          </p:blipFill>
          <p:spPr bwMode="auto">
            <a:xfrm>
              <a:off x="3124200" y="3282617"/>
              <a:ext cx="2353678" cy="2981325"/>
            </a:xfrm>
            <a:prstGeom prst="rect">
              <a:avLst/>
            </a:prstGeom>
            <a:noFill/>
            <a:ln w="9525">
              <a:noFill/>
              <a:miter lim="800000"/>
              <a:headEnd/>
              <a:tailEnd/>
            </a:ln>
          </p:spPr>
        </p:pic>
        <p:cxnSp>
          <p:nvCxnSpPr>
            <p:cNvPr id="23" name="Straight Arrow Connector 22"/>
            <p:cNvCxnSpPr/>
            <p:nvPr/>
          </p:nvCxnSpPr>
          <p:spPr>
            <a:xfrm flipV="1">
              <a:off x="2514353" y="4418655"/>
              <a:ext cx="1220162" cy="45771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TextBox 6"/>
            <p:cNvSpPr txBox="1">
              <a:spLocks noChangeArrowheads="1"/>
            </p:cNvSpPr>
            <p:nvPr/>
          </p:nvSpPr>
          <p:spPr bwMode="auto">
            <a:xfrm>
              <a:off x="533520" y="4723797"/>
              <a:ext cx="2056127" cy="672138"/>
            </a:xfrm>
            <a:prstGeom prst="rect">
              <a:avLst/>
            </a:prstGeom>
            <a:noFill/>
            <a:ln w="9525">
              <a:noFill/>
              <a:miter lim="800000"/>
              <a:headEnd/>
              <a:tailEnd/>
            </a:ln>
          </p:spPr>
          <p:txBody>
            <a:bodyPr>
              <a:spAutoFit/>
            </a:bodyPr>
            <a:lstStyle/>
            <a:p>
              <a:r>
                <a:rPr lang="en-US" sz="1400"/>
                <a:t>Raised upper lids, and widened eyes</a:t>
              </a:r>
            </a:p>
          </p:txBody>
        </p:sp>
        <p:cxnSp>
          <p:nvCxnSpPr>
            <p:cNvPr id="25" name="Straight Arrow Connector 24"/>
            <p:cNvCxnSpPr/>
            <p:nvPr/>
          </p:nvCxnSpPr>
          <p:spPr>
            <a:xfrm>
              <a:off x="1890757" y="4039289"/>
              <a:ext cx="184375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6" name="TextBox 19"/>
            <p:cNvSpPr txBox="1">
              <a:spLocks noChangeArrowheads="1"/>
            </p:cNvSpPr>
            <p:nvPr/>
          </p:nvSpPr>
          <p:spPr bwMode="auto">
            <a:xfrm>
              <a:off x="381000" y="3884655"/>
              <a:ext cx="1579260" cy="672138"/>
            </a:xfrm>
            <a:prstGeom prst="rect">
              <a:avLst/>
            </a:prstGeom>
            <a:noFill/>
            <a:ln w="9525">
              <a:noFill/>
              <a:miter lim="800000"/>
              <a:headEnd/>
              <a:tailEnd/>
            </a:ln>
          </p:spPr>
          <p:txBody>
            <a:bodyPr>
              <a:spAutoFit/>
            </a:bodyPr>
            <a:lstStyle/>
            <a:p>
              <a:r>
                <a:rPr lang="en-US" sz="1400"/>
                <a:t>Eyebrows raised</a:t>
              </a:r>
            </a:p>
          </p:txBody>
        </p:sp>
        <p:cxnSp>
          <p:nvCxnSpPr>
            <p:cNvPr id="27" name="Straight Arrow Connector 26"/>
            <p:cNvCxnSpPr/>
            <p:nvPr/>
          </p:nvCxnSpPr>
          <p:spPr>
            <a:xfrm flipV="1">
              <a:off x="2286538" y="5410368"/>
              <a:ext cx="1753017" cy="38142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8" name="TextBox 23"/>
            <p:cNvSpPr txBox="1">
              <a:spLocks noChangeArrowheads="1"/>
            </p:cNvSpPr>
            <p:nvPr/>
          </p:nvSpPr>
          <p:spPr bwMode="auto">
            <a:xfrm>
              <a:off x="1006526" y="5637163"/>
              <a:ext cx="1370751" cy="672138"/>
            </a:xfrm>
            <a:prstGeom prst="rect">
              <a:avLst/>
            </a:prstGeom>
            <a:noFill/>
            <a:ln w="9525">
              <a:noFill/>
              <a:miter lim="800000"/>
              <a:headEnd/>
              <a:tailEnd/>
            </a:ln>
          </p:spPr>
          <p:txBody>
            <a:bodyPr>
              <a:spAutoFit/>
            </a:bodyPr>
            <a:lstStyle/>
            <a:p>
              <a:r>
                <a:rPr lang="en-US" sz="1400"/>
                <a:t>Open jaw, lips relaxed</a:t>
              </a:r>
            </a:p>
          </p:txBody>
        </p:sp>
      </p:grpSp>
      <p:sp>
        <p:nvSpPr>
          <p:cNvPr id="29" name="TextBox 28"/>
          <p:cNvSpPr txBox="1"/>
          <p:nvPr/>
        </p:nvSpPr>
        <p:spPr>
          <a:xfrm>
            <a:off x="4609485" y="1371600"/>
            <a:ext cx="902811" cy="369332"/>
          </a:xfrm>
          <a:prstGeom prst="rect">
            <a:avLst/>
          </a:prstGeom>
          <a:noFill/>
        </p:spPr>
        <p:txBody>
          <a:bodyPr wrap="none" rtlCol="0">
            <a:spAutoFit/>
          </a:bodyPr>
          <a:lstStyle/>
          <a:p>
            <a:r>
              <a:rPr lang="en-US" b="1" dirty="0" smtClean="0"/>
              <a:t>Startle</a:t>
            </a:r>
            <a:endParaRPr lang="en-US" b="1" dirty="0"/>
          </a:p>
        </p:txBody>
      </p:sp>
      <p:sp>
        <p:nvSpPr>
          <p:cNvPr id="30" name="TextBox 29"/>
          <p:cNvSpPr txBox="1"/>
          <p:nvPr/>
        </p:nvSpPr>
        <p:spPr>
          <a:xfrm>
            <a:off x="4517980" y="3897868"/>
            <a:ext cx="1120820" cy="369332"/>
          </a:xfrm>
          <a:prstGeom prst="rect">
            <a:avLst/>
          </a:prstGeom>
          <a:noFill/>
        </p:spPr>
        <p:txBody>
          <a:bodyPr wrap="none" rtlCol="0">
            <a:spAutoFit/>
          </a:bodyPr>
          <a:lstStyle/>
          <a:p>
            <a:r>
              <a:rPr lang="en-US" b="1" dirty="0" smtClean="0"/>
              <a:t>Surprise</a:t>
            </a:r>
            <a:endParaRPr lang="en-US" b="1" dirty="0"/>
          </a:p>
        </p:txBody>
      </p:sp>
    </p:spTree>
    <p:extLst>
      <p:ext uri="{BB962C8B-B14F-4D97-AF65-F5344CB8AC3E}">
        <p14:creationId xmlns:p14="http://schemas.microsoft.com/office/powerpoint/2010/main" val="3076768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Definitions</a:t>
            </a:r>
            <a:endParaRPr lang="en-US" sz="4000" dirty="0"/>
          </a:p>
        </p:txBody>
      </p:sp>
      <p:sp>
        <p:nvSpPr>
          <p:cNvPr id="3" name="Content Placeholder 2"/>
          <p:cNvSpPr>
            <a:spLocks noGrp="1"/>
          </p:cNvSpPr>
          <p:nvPr>
            <p:ph idx="1"/>
          </p:nvPr>
        </p:nvSpPr>
        <p:spPr>
          <a:xfrm>
            <a:off x="457200" y="1295400"/>
            <a:ext cx="8534400" cy="4525963"/>
          </a:xfrm>
        </p:spPr>
        <p:txBody>
          <a:bodyPr>
            <a:noAutofit/>
          </a:bodyPr>
          <a:lstStyle/>
          <a:p>
            <a:r>
              <a:rPr lang="en-US" sz="2800" dirty="0" smtClean="0"/>
              <a:t>Stall characteristics</a:t>
            </a:r>
          </a:p>
          <a:p>
            <a:pPr lvl="1"/>
            <a:r>
              <a:rPr lang="en-US" sz="2400" dirty="0" smtClean="0"/>
              <a:t>must be able to produce, and correct, roll and yaw up to the stall</a:t>
            </a:r>
          </a:p>
          <a:p>
            <a:pPr lvl="1"/>
            <a:r>
              <a:rPr lang="en-US" sz="2400" dirty="0"/>
              <a:t>n</a:t>
            </a:r>
            <a:r>
              <a:rPr lang="en-US" sz="2400" dirty="0" smtClean="0"/>
              <a:t>o abnormal pitching</a:t>
            </a:r>
          </a:p>
          <a:p>
            <a:pPr lvl="1"/>
            <a:r>
              <a:rPr lang="en-US" sz="2400" dirty="0"/>
              <a:t>f</a:t>
            </a:r>
            <a:r>
              <a:rPr lang="en-US" sz="2400" dirty="0" smtClean="0"/>
              <a:t>or wings level stalls, the amount of roll between stall and completion of recovery &lt; 20 </a:t>
            </a:r>
            <a:r>
              <a:rPr lang="en-US" sz="2400" dirty="0" err="1" smtClean="0"/>
              <a:t>degs</a:t>
            </a:r>
            <a:endParaRPr lang="en-US" sz="2400" dirty="0" smtClean="0"/>
          </a:p>
          <a:p>
            <a:pPr lvl="1"/>
            <a:r>
              <a:rPr lang="en-US" sz="2400" dirty="0"/>
              <a:t>f</a:t>
            </a:r>
            <a:r>
              <a:rPr lang="en-US" sz="2400" dirty="0" smtClean="0"/>
              <a:t>or turning stalls, roll during recovery must not be more than</a:t>
            </a:r>
          </a:p>
          <a:p>
            <a:pPr lvl="2"/>
            <a:r>
              <a:rPr lang="en-US" sz="2000" dirty="0" smtClean="0"/>
              <a:t>60 </a:t>
            </a:r>
            <a:r>
              <a:rPr lang="en-US" sz="2000" dirty="0" err="1" smtClean="0"/>
              <a:t>degs</a:t>
            </a:r>
            <a:r>
              <a:rPr lang="en-US" sz="2000" dirty="0" smtClean="0"/>
              <a:t> in direction of turn, or 30 </a:t>
            </a:r>
            <a:r>
              <a:rPr lang="en-US" sz="2000" dirty="0" err="1" smtClean="0"/>
              <a:t>degs</a:t>
            </a:r>
            <a:r>
              <a:rPr lang="en-US" sz="2000" dirty="0" smtClean="0"/>
              <a:t> in opposite direction, if deceleration is 1 </a:t>
            </a:r>
            <a:r>
              <a:rPr lang="en-US" sz="2000" dirty="0" err="1" smtClean="0"/>
              <a:t>kt</a:t>
            </a:r>
            <a:r>
              <a:rPr lang="en-US" sz="2000" dirty="0" smtClean="0"/>
              <a:t>/sec or less</a:t>
            </a:r>
          </a:p>
          <a:p>
            <a:pPr lvl="2"/>
            <a:r>
              <a:rPr lang="en-US" sz="2000" dirty="0" smtClean="0"/>
              <a:t>90 </a:t>
            </a:r>
            <a:r>
              <a:rPr lang="en-US" sz="2000" dirty="0" err="1" smtClean="0"/>
              <a:t>degs</a:t>
            </a:r>
            <a:r>
              <a:rPr lang="en-US" sz="2000" dirty="0" smtClean="0"/>
              <a:t> in direction of turn, or 60 </a:t>
            </a:r>
            <a:r>
              <a:rPr lang="en-US" sz="2000" dirty="0" err="1" smtClean="0"/>
              <a:t>degs</a:t>
            </a:r>
            <a:r>
              <a:rPr lang="en-US" sz="2000" dirty="0" smtClean="0"/>
              <a:t> in opposite direction, if deceleration is more than 1 </a:t>
            </a:r>
            <a:r>
              <a:rPr lang="en-US" sz="2000" dirty="0" err="1" smtClean="0"/>
              <a:t>kt</a:t>
            </a:r>
            <a:r>
              <a:rPr lang="en-US" sz="2000" dirty="0" smtClean="0"/>
              <a:t>/sec</a:t>
            </a:r>
            <a:endParaRPr lang="en-US" sz="2000" dirty="0"/>
          </a:p>
        </p:txBody>
      </p:sp>
      <p:sp>
        <p:nvSpPr>
          <p:cNvPr id="4" name="TextBox 3"/>
          <p:cNvSpPr txBox="1"/>
          <p:nvPr/>
        </p:nvSpPr>
        <p:spPr>
          <a:xfrm>
            <a:off x="6248400" y="6324600"/>
            <a:ext cx="2626809" cy="369332"/>
          </a:xfrm>
          <a:prstGeom prst="rect">
            <a:avLst/>
          </a:prstGeom>
          <a:noFill/>
        </p:spPr>
        <p:txBody>
          <a:bodyPr wrap="none" rtlCol="0">
            <a:spAutoFit/>
          </a:bodyPr>
          <a:lstStyle/>
          <a:p>
            <a:r>
              <a:rPr lang="en-US" dirty="0" smtClean="0"/>
              <a:t>Adapted from part 25.203</a:t>
            </a:r>
            <a:endParaRPr lang="en-US" dirty="0"/>
          </a:p>
        </p:txBody>
      </p:sp>
    </p:spTree>
    <p:extLst>
      <p:ext uri="{BB962C8B-B14F-4D97-AF65-F5344CB8AC3E}">
        <p14:creationId xmlns:p14="http://schemas.microsoft.com/office/powerpoint/2010/main" val="2767955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Startle/surprise</a:t>
            </a:r>
            <a:endParaRPr lang="en-US" dirty="0"/>
          </a:p>
        </p:txBody>
      </p:sp>
      <p:sp>
        <p:nvSpPr>
          <p:cNvPr id="3" name="Content Placeholder 2"/>
          <p:cNvSpPr>
            <a:spLocks noGrp="1"/>
          </p:cNvSpPr>
          <p:nvPr>
            <p:ph idx="1"/>
          </p:nvPr>
        </p:nvSpPr>
        <p:spPr/>
        <p:txBody>
          <a:bodyPr>
            <a:noAutofit/>
          </a:bodyPr>
          <a:lstStyle/>
          <a:p>
            <a:r>
              <a:rPr lang="en-US" sz="2400" dirty="0" smtClean="0"/>
              <a:t>Fair to say we are interested mostly in </a:t>
            </a:r>
            <a:r>
              <a:rPr lang="en-US" sz="2400" u="sng" dirty="0" smtClean="0"/>
              <a:t>surprise</a:t>
            </a:r>
          </a:p>
          <a:p>
            <a:r>
              <a:rPr lang="en-US" sz="2400" dirty="0" smtClean="0"/>
              <a:t>Hard, but not impossible, to do in simulation</a:t>
            </a:r>
          </a:p>
          <a:p>
            <a:r>
              <a:rPr lang="en-US" sz="2400" dirty="0" smtClean="0"/>
              <a:t>Key is to create an expectation…and then violate it</a:t>
            </a:r>
          </a:p>
          <a:p>
            <a:r>
              <a:rPr lang="en-US" sz="2400" dirty="0" smtClean="0"/>
              <a:t>Paper by </a:t>
            </a:r>
            <a:r>
              <a:rPr lang="en-US" sz="2400" dirty="0" err="1" smtClean="0"/>
              <a:t>Casner</a:t>
            </a:r>
            <a:r>
              <a:rPr lang="en-US" sz="2400" dirty="0" smtClean="0"/>
              <a:t> suggests change it up, train for surprise, turn off automation, and reevaluation testing practices</a:t>
            </a:r>
          </a:p>
        </p:txBody>
      </p:sp>
      <p:sp>
        <p:nvSpPr>
          <p:cNvPr id="4" name="TextBox 3"/>
          <p:cNvSpPr txBox="1"/>
          <p:nvPr/>
        </p:nvSpPr>
        <p:spPr>
          <a:xfrm>
            <a:off x="3905450" y="6396335"/>
            <a:ext cx="5238550" cy="461665"/>
          </a:xfrm>
          <a:prstGeom prst="rect">
            <a:avLst/>
          </a:prstGeom>
          <a:noFill/>
        </p:spPr>
        <p:txBody>
          <a:bodyPr wrap="none" rtlCol="0">
            <a:spAutoFit/>
          </a:bodyPr>
          <a:lstStyle/>
          <a:p>
            <a:r>
              <a:rPr lang="en-US" sz="1200" dirty="0" err="1" smtClean="0"/>
              <a:t>Casner</a:t>
            </a:r>
            <a:r>
              <a:rPr lang="en-US" sz="1200" dirty="0" smtClean="0"/>
              <a:t>, S, et. </a:t>
            </a:r>
            <a:r>
              <a:rPr lang="en-US" sz="1200" dirty="0"/>
              <a:t>a</a:t>
            </a:r>
            <a:r>
              <a:rPr lang="en-US" sz="1200" dirty="0" smtClean="0"/>
              <a:t>l., “The Effectiveness of Airline Pilot Training for Abnormal Events,”</a:t>
            </a:r>
          </a:p>
          <a:p>
            <a:r>
              <a:rPr lang="en-US" sz="1200" i="1" dirty="0" smtClean="0"/>
              <a:t>Human Factors</a:t>
            </a:r>
            <a:r>
              <a:rPr lang="en-US" sz="1200" dirty="0" smtClean="0"/>
              <a:t>, Vol. 55, No. 3, June 2013, pp. 477-485 </a:t>
            </a:r>
            <a:endParaRPr lang="en-US" sz="1200" dirty="0"/>
          </a:p>
        </p:txBody>
      </p:sp>
    </p:spTree>
    <p:extLst>
      <p:ext uri="{BB962C8B-B14F-4D97-AF65-F5344CB8AC3E}">
        <p14:creationId xmlns:p14="http://schemas.microsoft.com/office/powerpoint/2010/main" val="2043366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381000" y="990600"/>
            <a:ext cx="8686800" cy="5334000"/>
          </a:xfrm>
        </p:spPr>
        <p:txBody>
          <a:bodyPr>
            <a:normAutofit/>
          </a:bodyPr>
          <a:lstStyle/>
          <a:p>
            <a:endParaRPr lang="en-US" dirty="0" smtClean="0"/>
          </a:p>
          <a:p>
            <a:r>
              <a:rPr lang="en-US" sz="2800" dirty="0" smtClean="0"/>
              <a:t>An ounce of prevention </a:t>
            </a:r>
            <a:br>
              <a:rPr lang="en-US" sz="2800" dirty="0" smtClean="0"/>
            </a:br>
            <a:r>
              <a:rPr lang="en-US" sz="2800" dirty="0" smtClean="0"/>
              <a:t>is worth a pound of cure</a:t>
            </a:r>
          </a:p>
          <a:p>
            <a:endParaRPr lang="en-US" sz="2800" dirty="0" smtClean="0"/>
          </a:p>
          <a:p>
            <a:pPr marL="0" indent="0">
              <a:buNone/>
            </a:pPr>
            <a:endParaRPr lang="en-US" sz="2800" dirty="0" smtClean="0"/>
          </a:p>
          <a:p>
            <a:r>
              <a:rPr lang="en-US" sz="2800" dirty="0" smtClean="0"/>
              <a:t>                            Reducing angle-of-attack is THE most</a:t>
            </a:r>
            <a:br>
              <a:rPr lang="en-US" sz="2800" dirty="0" smtClean="0"/>
            </a:br>
            <a:r>
              <a:rPr lang="en-US" sz="2800" dirty="0" smtClean="0"/>
              <a:t>                            important pilot action in an upset event</a:t>
            </a:r>
          </a:p>
          <a:p>
            <a:pPr marL="0" indent="0">
              <a:buNone/>
            </a:pPr>
            <a:endParaRPr lang="en-US" sz="2800" dirty="0" smtClean="0"/>
          </a:p>
          <a:p>
            <a:r>
              <a:rPr lang="en-US" sz="2800" dirty="0" smtClean="0"/>
              <a:t>Pilot </a:t>
            </a:r>
            <a:r>
              <a:rPr lang="en-US" sz="2800" dirty="0"/>
              <a:t>upset training in </a:t>
            </a:r>
            <a:r>
              <a:rPr lang="en-US" sz="2800" dirty="0" smtClean="0"/>
              <a:t>simulators </a:t>
            </a:r>
            <a:br>
              <a:rPr lang="en-US" sz="2800" dirty="0" smtClean="0"/>
            </a:br>
            <a:r>
              <a:rPr lang="en-US" sz="2800" dirty="0" smtClean="0"/>
              <a:t>must account </a:t>
            </a:r>
            <a:r>
              <a:rPr lang="en-US" sz="2800" dirty="0"/>
              <a:t>for their limitations</a:t>
            </a:r>
          </a:p>
          <a:p>
            <a:endParaRPr lang="en-US" sz="2800" dirty="0"/>
          </a:p>
        </p:txBody>
      </p:sp>
      <p:pic>
        <p:nvPicPr>
          <p:cNvPr id="6" name="Picture 8" descr="02P002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brightnessContrast bright="-8000" contrast="16000"/>
                    </a14:imgEffect>
                  </a14:imgLayer>
                </a14:imgProps>
              </a:ext>
              <a:ext uri="{28A0092B-C50C-407E-A947-70E740481C1C}">
                <a14:useLocalDpi xmlns:a14="http://schemas.microsoft.com/office/drawing/2010/main" val="0"/>
              </a:ext>
            </a:extLst>
          </a:blip>
          <a:srcRect/>
          <a:stretch>
            <a:fillRect/>
          </a:stretch>
        </p:blipFill>
        <p:spPr bwMode="auto">
          <a:xfrm>
            <a:off x="6096001" y="4724400"/>
            <a:ext cx="2438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1" y="3048000"/>
            <a:ext cx="2060370" cy="149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1" y="668714"/>
            <a:ext cx="2541780" cy="2377440"/>
          </a:xfrm>
          <a:prstGeom prst="rect">
            <a:avLst/>
          </a:prstGeom>
        </p:spPr>
      </p:pic>
      <p:sp>
        <p:nvSpPr>
          <p:cNvPr id="4" name="TextBox 3"/>
          <p:cNvSpPr txBox="1"/>
          <p:nvPr/>
        </p:nvSpPr>
        <p:spPr>
          <a:xfrm>
            <a:off x="6230024" y="2775100"/>
            <a:ext cx="2609176" cy="307777"/>
          </a:xfrm>
          <a:prstGeom prst="rect">
            <a:avLst/>
          </a:prstGeom>
          <a:solidFill>
            <a:schemeClr val="bg1"/>
          </a:solidFill>
        </p:spPr>
        <p:txBody>
          <a:bodyPr wrap="none" rtlCol="0">
            <a:spAutoFit/>
          </a:bodyPr>
          <a:lstStyle/>
          <a:p>
            <a:r>
              <a:rPr lang="en-US" sz="1400" i="1" dirty="0" smtClean="0"/>
              <a:t>“I’ll have an ounce of prevention”</a:t>
            </a:r>
            <a:endParaRPr lang="en-US" sz="1400" i="1" dirty="0"/>
          </a:p>
        </p:txBody>
      </p:sp>
    </p:spTree>
    <p:extLst>
      <p:ext uri="{BB962C8B-B14F-4D97-AF65-F5344CB8AC3E}">
        <p14:creationId xmlns:p14="http://schemas.microsoft.com/office/powerpoint/2010/main" val="277065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t>Definitions</a:t>
            </a:r>
            <a:endParaRPr lang="en-US" sz="4000" dirty="0"/>
          </a:p>
        </p:txBody>
      </p:sp>
      <p:sp>
        <p:nvSpPr>
          <p:cNvPr id="3" name="Content Placeholder 2"/>
          <p:cNvSpPr>
            <a:spLocks noGrp="1"/>
          </p:cNvSpPr>
          <p:nvPr>
            <p:ph idx="1"/>
          </p:nvPr>
        </p:nvSpPr>
        <p:spPr>
          <a:xfrm>
            <a:off x="457200" y="457200"/>
            <a:ext cx="8229600" cy="4525963"/>
          </a:xfrm>
        </p:spPr>
        <p:txBody>
          <a:bodyPr>
            <a:noAutofit/>
          </a:bodyPr>
          <a:lstStyle/>
          <a:p>
            <a:r>
              <a:rPr lang="en-US" sz="2800" dirty="0" smtClean="0"/>
              <a:t>Extended envelope training</a:t>
            </a:r>
          </a:p>
          <a:p>
            <a:pPr lvl="1"/>
            <a:r>
              <a:rPr lang="en-US" sz="2400" dirty="0" smtClean="0"/>
              <a:t>Maneuvers and procedures conducted in a simulator that may extend beyond the limits where typical simulator performance and handling qualities have been validated with heavy reliance on flight data to represent the actual aircraft</a:t>
            </a:r>
          </a:p>
          <a:p>
            <a:r>
              <a:rPr lang="en-US" sz="2800" dirty="0" smtClean="0"/>
              <a:t>Energy State</a:t>
            </a:r>
          </a:p>
          <a:p>
            <a:pPr lvl="1"/>
            <a:r>
              <a:rPr lang="en-US" sz="2400" dirty="0" smtClean="0"/>
              <a:t>How much kind of energy (kinetic, potential, or chemical) the airplane has at any given time</a:t>
            </a:r>
          </a:p>
          <a:p>
            <a:r>
              <a:rPr lang="en-US" sz="2800" dirty="0" smtClean="0"/>
              <a:t>Negative transfer of training</a:t>
            </a:r>
          </a:p>
          <a:p>
            <a:pPr lvl="1"/>
            <a:r>
              <a:rPr lang="en-US" sz="2400" dirty="0" smtClean="0"/>
              <a:t>When knowledge or skills learned in the classroom or in the simulator impede those necessary in the aircraft</a:t>
            </a:r>
          </a:p>
        </p:txBody>
      </p:sp>
    </p:spTree>
    <p:extLst>
      <p:ext uri="{BB962C8B-B14F-4D97-AF65-F5344CB8AC3E}">
        <p14:creationId xmlns:p14="http://schemas.microsoft.com/office/powerpoint/2010/main" val="149889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Aerodynamics</a:t>
            </a:r>
            <a:endParaRPr lang="en-US" sz="4000" dirty="0"/>
          </a:p>
        </p:txBody>
      </p:sp>
      <p:grpSp>
        <p:nvGrpSpPr>
          <p:cNvPr id="4" name="Group 3"/>
          <p:cNvGrpSpPr>
            <a:grpSpLocks noChangeAspect="1"/>
          </p:cNvGrpSpPr>
          <p:nvPr/>
        </p:nvGrpSpPr>
        <p:grpSpPr>
          <a:xfrm>
            <a:off x="112240" y="1828800"/>
            <a:ext cx="8938255" cy="8273314"/>
            <a:chOff x="1447800" y="1157288"/>
            <a:chExt cx="6477000" cy="599515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57288"/>
              <a:ext cx="6309360" cy="599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4154865"/>
              <a:ext cx="6477000" cy="2997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6629400" y="2286000"/>
            <a:ext cx="2057400" cy="205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01056" y="2495145"/>
            <a:ext cx="152400" cy="105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29200" y="3605721"/>
            <a:ext cx="333984" cy="70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34064" y="4382311"/>
            <a:ext cx="333984" cy="753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939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7E1A58E51824D928176166504EF47" ma:contentTypeVersion="1" ma:contentTypeDescription="Create a new document." ma:contentTypeScope="" ma:versionID="081dd3d19e2b803c96093e7e552bebad">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6C1C50E-C64D-411B-B9DD-AC5216F46C42}"/>
</file>

<file path=customXml/itemProps2.xml><?xml version="1.0" encoding="utf-8"?>
<ds:datastoreItem xmlns:ds="http://schemas.openxmlformats.org/officeDocument/2006/customXml" ds:itemID="{A63CF642-0AE9-497C-8B6B-64543D0D198A}"/>
</file>

<file path=customXml/itemProps3.xml><?xml version="1.0" encoding="utf-8"?>
<ds:datastoreItem xmlns:ds="http://schemas.openxmlformats.org/officeDocument/2006/customXml" ds:itemID="{720BEFBB-48E9-4980-9B94-1791E775426D}"/>
</file>

<file path=docProps/app.xml><?xml version="1.0" encoding="utf-8"?>
<Properties xmlns="http://schemas.openxmlformats.org/officeDocument/2006/extended-properties" xmlns:vt="http://schemas.openxmlformats.org/officeDocument/2006/docPropsVTypes">
  <TotalTime>6901</TotalTime>
  <Words>8118</Words>
  <Application>Microsoft Office PowerPoint</Application>
  <PresentationFormat>On-screen Show (4:3)</PresentationFormat>
  <Paragraphs>966</Paragraphs>
  <Slides>71</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Arial Narrow</vt:lpstr>
      <vt:lpstr>Calibri</vt:lpstr>
      <vt:lpstr>Symbol</vt:lpstr>
      <vt:lpstr>Office Theme</vt:lpstr>
      <vt:lpstr>Academic Upset Training</vt:lpstr>
      <vt:lpstr>Top Points</vt:lpstr>
      <vt:lpstr>Outline</vt:lpstr>
      <vt:lpstr>Outline, continued</vt:lpstr>
      <vt:lpstr>Definitions</vt:lpstr>
      <vt:lpstr>Definitions</vt:lpstr>
      <vt:lpstr>Definitions</vt:lpstr>
      <vt:lpstr>Definitions</vt:lpstr>
      <vt:lpstr>Aerodynamics</vt:lpstr>
      <vt:lpstr>Aerodynamics</vt:lpstr>
      <vt:lpstr>Aerodynamics Trim</vt:lpstr>
      <vt:lpstr>Aerodynamics Trim</vt:lpstr>
      <vt:lpstr>Aerodynamics Dihedral effect</vt:lpstr>
      <vt:lpstr>Aerodynamics Dihedral effect</vt:lpstr>
      <vt:lpstr>Aerodynamics Dihedral effect</vt:lpstr>
      <vt:lpstr>Aerodynamics Dihedral effect</vt:lpstr>
      <vt:lpstr>Aerodynamics Stability</vt:lpstr>
      <vt:lpstr>Aerodynamics Speed stability</vt:lpstr>
      <vt:lpstr>Aerodynamics Performance considerations</vt:lpstr>
      <vt:lpstr>Aerodynamics Performance considerations</vt:lpstr>
      <vt:lpstr>PowerPoint Presentation</vt:lpstr>
      <vt:lpstr>Aerodynamics Roll stability</vt:lpstr>
      <vt:lpstr>Aerodynamics Roll stability</vt:lpstr>
      <vt:lpstr>Aerodynamics Roll stability</vt:lpstr>
      <vt:lpstr>Aerodynamics Roll stability</vt:lpstr>
      <vt:lpstr>Aerodynamics Roll stability</vt:lpstr>
      <vt:lpstr>Aerodynamics Roll stability</vt:lpstr>
      <vt:lpstr>Why? Colgan 3407</vt:lpstr>
      <vt:lpstr>Stalls</vt:lpstr>
      <vt:lpstr>Stalls</vt:lpstr>
      <vt:lpstr>PowerPoint Presentation</vt:lpstr>
      <vt:lpstr>PowerPoint Presentation</vt:lpstr>
      <vt:lpstr>PowerPoint Presentation</vt:lpstr>
      <vt:lpstr>PowerPoint Presentation</vt:lpstr>
      <vt:lpstr>Stalls Know of 8 full stalls in part 121 operations  (everyone recovered)  in last 7 years</vt:lpstr>
      <vt:lpstr>PowerPoint Presentation</vt:lpstr>
      <vt:lpstr>PowerPoint Presentation</vt:lpstr>
      <vt:lpstr>Stalls</vt:lpstr>
      <vt:lpstr>Stalls</vt:lpstr>
      <vt:lpstr>Stalls</vt:lpstr>
      <vt:lpstr>Angle of attack margin</vt:lpstr>
      <vt:lpstr>A320 stall warning</vt:lpstr>
      <vt:lpstr>Stalls</vt:lpstr>
      <vt:lpstr>Stalls</vt:lpstr>
      <vt:lpstr>Stalls</vt:lpstr>
      <vt:lpstr>Stalls</vt:lpstr>
      <vt:lpstr>Stalls</vt:lpstr>
      <vt:lpstr>Stalls</vt:lpstr>
      <vt:lpstr>Stalls Important identification cues…based on earlier stall definition</vt:lpstr>
      <vt:lpstr>Stalls</vt:lpstr>
      <vt:lpstr>British Airways #38, Jan. 2008</vt:lpstr>
      <vt:lpstr>Why? Air Asia 8501</vt:lpstr>
      <vt:lpstr>Upsets without stall</vt:lpstr>
      <vt:lpstr>Upsets without stall Recovery techniques</vt:lpstr>
      <vt:lpstr>Upsets without stall Recovery techniques</vt:lpstr>
      <vt:lpstr>Upsets without stall Recovery techniques</vt:lpstr>
      <vt:lpstr>Upsets without stall Recovery techniques</vt:lpstr>
      <vt:lpstr>Upsets without stall Recovery techniques</vt:lpstr>
      <vt:lpstr>Upsets without stall Recovery techniques</vt:lpstr>
      <vt:lpstr>Question</vt:lpstr>
      <vt:lpstr>Question</vt:lpstr>
      <vt:lpstr>Loss of reliable airspeed—AF447</vt:lpstr>
      <vt:lpstr>Why? Air France 447</vt:lpstr>
      <vt:lpstr>Pilot monitoring</vt:lpstr>
      <vt:lpstr>Instructor training</vt:lpstr>
      <vt:lpstr>Instructor operating station</vt:lpstr>
      <vt:lpstr>Simulator limitations</vt:lpstr>
      <vt:lpstr>Startle/surprise</vt:lpstr>
      <vt:lpstr>Startle/surprise</vt:lpstr>
      <vt:lpstr>Startle/surprise</vt:lpstr>
      <vt:lpstr>Conclusions</vt:lpstr>
    </vt:vector>
  </TitlesOfParts>
  <Company>FAA/AVS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Upset Prevention and Recovery Training – The Highlights</dc:title>
  <dc:creator>Jeff</dc:creator>
  <cp:lastModifiedBy>Schroeder, Jeffery (FAA)</cp:lastModifiedBy>
  <cp:revision>678</cp:revision>
  <dcterms:created xsi:type="dcterms:W3CDTF">2015-03-03T21:52:47Z</dcterms:created>
  <dcterms:modified xsi:type="dcterms:W3CDTF">2019-12-06T20:41:33Z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0x0101006EA7E1A58E51824D928176166504EF47</vt:lpwstr>
  </property>
</Properties>
</file>