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docx" ContentType="application/vnd.openxmlformats-officedocument.wordprocessingml.document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s/slide9.xml" ContentType="application/vnd.openxmlformats-officedocument.presentationml.slide+xml"/>
  <Override PartName="/ppt/slides/slide4.xml" ContentType="application/vnd.openxmlformats-officedocument.presentationml.slide+xml"/>
  <Override PartName="/ppt/slides/slide8.xml" ContentType="application/vnd.openxmlformats-officedocument.presentationml.slide+xml"/>
  <Override PartName="/ppt/slides/slide2.xml" ContentType="application/vnd.openxmlformats-officedocument.presentationml.slide+xml"/>
  <Override PartName="/ppt/slides/slide1.xml" ContentType="application/vnd.openxmlformats-officedocument.presentationml.slide+xml"/>
  <Override PartName="/ppt/slides/slide5.xml" ContentType="application/vnd.openxmlformats-officedocument.presentationml.slide+xml"/>
  <Override PartName="/ppt/slides/slide3.xml" ContentType="application/vnd.openxmlformats-officedocument.presentationml.slide+xml"/>
  <Override PartName="/ppt/slides/slide7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6.xml" ContentType="application/vnd.openxmlformats-officedocument.presentationml.slide+xml"/>
  <Override PartName="/ppt/slideMasters/slideMaster1.xml" ContentType="application/vnd.openxmlformats-officedocument.presentationml.slideMaster+xml"/>
  <Override PartName="/ppt/notesSlides/notesSlide2.xml" ContentType="application/vnd.openxmlformats-officedocument.presentationml.notesSlide+xml"/>
  <Override PartName="/ppt/notesSlides/notesSlide1.xml" ContentType="application/vnd.openxmlformats-officedocument.presentationml.notesSlide+xml"/>
  <Override PartName="/ppt/slideLayouts/slideLayout6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1.xml" ContentType="application/vnd.openxmlformats-officedocument.theme+xml"/>
  <Override PartName="/ppt/theme/theme2.xml" ContentType="application/vnd.openxmlformats-officedocument.theme+xml"/>
  <Override PartName="/ppt/notesMasters/notesMaster1.xml" ContentType="application/vnd.openxmlformats-officedocument.presentationml.notesMaster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>
  <p:sldMasterIdLst>
    <p:sldMasterId id="2147483648" r:id="rId1"/>
  </p:sldMasterIdLst>
  <p:notesMasterIdLst>
    <p:notesMasterId r:id="rId13"/>
  </p:notesMasterIdLst>
  <p:sldIdLst>
    <p:sldId id="256" r:id="rId2"/>
    <p:sldId id="257" r:id="rId3"/>
    <p:sldId id="270" r:id="rId4"/>
    <p:sldId id="281" r:id="rId5"/>
    <p:sldId id="280" r:id="rId6"/>
    <p:sldId id="283" r:id="rId7"/>
    <p:sldId id="282" r:id="rId8"/>
    <p:sldId id="284" r:id="rId9"/>
    <p:sldId id="285" r:id="rId10"/>
    <p:sldId id="286" r:id="rId11"/>
    <p:sldId id="287" r:id="rId12"/>
  </p:sldIdLst>
  <p:sldSz cx="9144000" cy="6858000" type="screen4x3"/>
  <p:notesSz cx="6819900" cy="9931400"/>
  <p:defaultTextStyle>
    <a:defPPr>
      <a:defRPr lang="de-DE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2D7DC"/>
    <a:srgbClr val="B8BABD"/>
    <a:srgbClr val="0D3F9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463" autoAdjust="0"/>
    <p:restoredTop sz="94660"/>
  </p:normalViewPr>
  <p:slideViewPr>
    <p:cSldViewPr snapToGrid="0">
      <p:cViewPr varScale="1">
        <p:scale>
          <a:sx n="70" d="100"/>
          <a:sy n="70" d="100"/>
        </p:scale>
        <p:origin x="-834" y="-108"/>
      </p:cViewPr>
      <p:guideLst>
        <p:guide orient="horz" pos="4259"/>
        <p:guide orient="horz" pos="313"/>
        <p:guide orient="horz" pos="1018"/>
        <p:guide orient="horz" pos="3929"/>
        <p:guide orient="horz" pos="1614"/>
        <p:guide pos="5497"/>
        <p:guide pos="488"/>
        <p:guide pos="4983"/>
        <p:guide pos="5681"/>
        <p:guide pos="4777"/>
      </p:guideLst>
    </p:cSldViewPr>
  </p:slideViewPr>
  <p:outlineViewPr>
    <p:cViewPr>
      <p:scale>
        <a:sx n="25" d="100"/>
        <a:sy n="25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86" d="100"/>
          <a:sy n="86" d="100"/>
        </p:scale>
        <p:origin x="-3264" y="-72"/>
      </p:cViewPr>
      <p:guideLst>
        <p:guide orient="horz" pos="3128"/>
        <p:guide pos="2148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customXml" Target="../customXml/item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20" Type="http://schemas.openxmlformats.org/officeDocument/2006/relationships/customXml" Target="../customXml/item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customXml" Target="../customXml/item2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55290" cy="4965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de-DE" altLang="de-DE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64610" y="0"/>
            <a:ext cx="2955290" cy="4965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de-DE" altLang="de-DE"/>
          </a:p>
        </p:txBody>
      </p:sp>
      <p:sp>
        <p:nvSpPr>
          <p:cNvPr id="410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27100" y="744538"/>
            <a:ext cx="4965700" cy="37242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09320" y="4717415"/>
            <a:ext cx="5001260" cy="44691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 smtClean="0"/>
              <a:t>Mastertextformat bearbeiten</a:t>
            </a:r>
          </a:p>
          <a:p>
            <a:pPr lvl="1"/>
            <a:r>
              <a:rPr lang="de-DE" altLang="de-DE" smtClean="0"/>
              <a:t>Zweite Ebene</a:t>
            </a:r>
          </a:p>
          <a:p>
            <a:pPr lvl="2"/>
            <a:r>
              <a:rPr lang="de-DE" altLang="de-DE" smtClean="0"/>
              <a:t>Dritte Ebene</a:t>
            </a:r>
          </a:p>
          <a:p>
            <a:pPr lvl="3"/>
            <a:r>
              <a:rPr lang="de-DE" altLang="de-DE" smtClean="0"/>
              <a:t>Vierte Ebene</a:t>
            </a:r>
          </a:p>
          <a:p>
            <a:pPr lvl="4"/>
            <a:r>
              <a:rPr lang="de-DE" altLang="de-DE" smtClean="0"/>
              <a:t>Fünfte Ebene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34830"/>
            <a:ext cx="2955290" cy="4965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de-DE" altLang="de-DE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64610" y="9434830"/>
            <a:ext cx="2955290" cy="4965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C3E371DD-9D2C-421B-8FA4-3FCF06B9899E}" type="slidenum">
              <a:rPr lang="de-DE" altLang="de-DE"/>
              <a:pPr/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173294976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err="1" smtClean="0"/>
              <a:t>Give</a:t>
            </a:r>
            <a:r>
              <a:rPr lang="de-DE" dirty="0" smtClean="0"/>
              <a:t> </a:t>
            </a:r>
            <a:r>
              <a:rPr lang="de-DE" dirty="0" err="1" smtClean="0"/>
              <a:t>overview</a:t>
            </a:r>
            <a:r>
              <a:rPr lang="de-DE" dirty="0" smtClean="0"/>
              <a:t> </a:t>
            </a:r>
            <a:r>
              <a:rPr lang="de-DE" dirty="0" err="1" smtClean="0"/>
              <a:t>about</a:t>
            </a:r>
            <a:r>
              <a:rPr lang="de-DE" dirty="0" smtClean="0"/>
              <a:t> EUR-system</a:t>
            </a:r>
          </a:p>
          <a:p>
            <a:r>
              <a:rPr lang="de-DE" dirty="0" err="1" smtClean="0"/>
              <a:t>Some</a:t>
            </a:r>
            <a:r>
              <a:rPr lang="de-DE" dirty="0" smtClean="0"/>
              <a:t> </a:t>
            </a:r>
            <a:r>
              <a:rPr lang="de-DE" dirty="0" err="1" smtClean="0"/>
              <a:t>already</a:t>
            </a:r>
            <a:r>
              <a:rPr lang="de-DE" dirty="0" smtClean="0"/>
              <a:t> </a:t>
            </a:r>
            <a:r>
              <a:rPr lang="de-DE" dirty="0" err="1" smtClean="0"/>
              <a:t>are</a:t>
            </a:r>
            <a:r>
              <a:rPr lang="de-DE" dirty="0" smtClean="0"/>
              <a:t> </a:t>
            </a:r>
            <a:r>
              <a:rPr lang="de-DE" dirty="0" err="1" smtClean="0"/>
              <a:t>familiar</a:t>
            </a:r>
            <a:r>
              <a:rPr lang="de-DE" dirty="0" smtClean="0"/>
              <a:t> </a:t>
            </a:r>
            <a:r>
              <a:rPr lang="de-DE" dirty="0" err="1" smtClean="0"/>
              <a:t>with</a:t>
            </a:r>
            <a:r>
              <a:rPr lang="de-DE" dirty="0" smtClean="0"/>
              <a:t> </a:t>
            </a:r>
            <a:r>
              <a:rPr lang="de-DE" dirty="0" err="1" smtClean="0"/>
              <a:t>it</a:t>
            </a:r>
            <a:endParaRPr lang="de-DE" dirty="0" smtClean="0"/>
          </a:p>
          <a:p>
            <a:r>
              <a:rPr lang="de-DE" dirty="0" smtClean="0"/>
              <a:t>Show </a:t>
            </a:r>
            <a:r>
              <a:rPr lang="de-DE" dirty="0" err="1" smtClean="0"/>
              <a:t>how</a:t>
            </a:r>
            <a:r>
              <a:rPr lang="de-DE" dirty="0" smtClean="0"/>
              <a:t> MET-</a:t>
            </a:r>
            <a:r>
              <a:rPr lang="de-DE" dirty="0" err="1" smtClean="0"/>
              <a:t>data</a:t>
            </a:r>
            <a:r>
              <a:rPr lang="de-DE" dirty="0" smtClean="0"/>
              <a:t> </a:t>
            </a:r>
            <a:r>
              <a:rPr lang="de-DE" dirty="0" err="1" smtClean="0"/>
              <a:t>exchange</a:t>
            </a:r>
            <a:r>
              <a:rPr lang="de-DE" dirty="0" smtClean="0"/>
              <a:t> </a:t>
            </a:r>
            <a:r>
              <a:rPr lang="de-DE" dirty="0" err="1" smtClean="0"/>
              <a:t>works</a:t>
            </a:r>
            <a:endParaRPr lang="de-DE" dirty="0" smtClean="0"/>
          </a:p>
          <a:p>
            <a:r>
              <a:rPr lang="de-DE" dirty="0" err="1" smtClean="0"/>
              <a:t>Present</a:t>
            </a:r>
            <a:r>
              <a:rPr lang="de-DE" dirty="0" smtClean="0"/>
              <a:t> </a:t>
            </a:r>
            <a:r>
              <a:rPr lang="de-DE" dirty="0" err="1" smtClean="0"/>
              <a:t>procedures</a:t>
            </a:r>
            <a:r>
              <a:rPr lang="de-DE" dirty="0" smtClean="0"/>
              <a:t> </a:t>
            </a:r>
            <a:r>
              <a:rPr lang="de-DE" dirty="0" err="1" smtClean="0"/>
              <a:t>that</a:t>
            </a:r>
            <a:r>
              <a:rPr lang="de-DE" dirty="0" smtClean="0"/>
              <a:t> </a:t>
            </a:r>
            <a:r>
              <a:rPr lang="de-DE" dirty="0" err="1" smtClean="0"/>
              <a:t>might</a:t>
            </a:r>
            <a:r>
              <a:rPr lang="de-DE" dirty="0" smtClean="0"/>
              <a:t> </a:t>
            </a:r>
            <a:r>
              <a:rPr lang="de-DE" dirty="0" err="1" smtClean="0"/>
              <a:t>be</a:t>
            </a:r>
            <a:r>
              <a:rPr lang="de-DE" dirty="0" smtClean="0"/>
              <a:t> </a:t>
            </a:r>
            <a:r>
              <a:rPr lang="de-DE" dirty="0" err="1" smtClean="0"/>
              <a:t>implemented</a:t>
            </a:r>
            <a:r>
              <a:rPr lang="de-DE" dirty="0" smtClean="0"/>
              <a:t> in MID </a:t>
            </a:r>
            <a:r>
              <a:rPr lang="de-DE" dirty="0" err="1" smtClean="0"/>
              <a:t>as</a:t>
            </a:r>
            <a:r>
              <a:rPr lang="de-DE" dirty="0" smtClean="0"/>
              <a:t> </a:t>
            </a:r>
            <a:r>
              <a:rPr lang="de-DE" dirty="0" err="1" smtClean="0"/>
              <a:t>well</a:t>
            </a:r>
            <a:endParaRPr lang="de-AT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E371DD-9D2C-421B-8FA4-3FCF06B9899E}" type="slidenum">
              <a:rPr lang="de-DE" altLang="de-DE" smtClean="0"/>
              <a:pPr/>
              <a:t>1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164826596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FBFCC17-C78B-4A0D-9E99-61C22AE4A696}" type="slidenum">
              <a:rPr lang="de-DE" altLang="de-DE"/>
              <a:pPr/>
              <a:t>2</a:t>
            </a:fld>
            <a:endParaRPr lang="de-DE" altLang="de-DE"/>
          </a:p>
        </p:txBody>
      </p:sp>
      <p:sp>
        <p:nvSpPr>
          <p:cNvPr id="2457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7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altLang="de-DE" dirty="0" err="1" smtClean="0"/>
              <a:t>Responsibilities</a:t>
            </a:r>
            <a:r>
              <a:rPr lang="de-DE" altLang="de-DE" dirty="0" smtClean="0"/>
              <a:t> </a:t>
            </a:r>
            <a:r>
              <a:rPr lang="de-DE" altLang="de-DE" dirty="0" err="1" smtClean="0"/>
              <a:t>of</a:t>
            </a:r>
            <a:r>
              <a:rPr lang="de-DE" altLang="de-DE" dirty="0" smtClean="0"/>
              <a:t> </a:t>
            </a:r>
            <a:r>
              <a:rPr lang="de-DE" altLang="de-DE" dirty="0" err="1" smtClean="0"/>
              <a:t>centres</a:t>
            </a:r>
            <a:r>
              <a:rPr lang="de-DE" altLang="de-DE" dirty="0" smtClean="0"/>
              <a:t> </a:t>
            </a:r>
            <a:r>
              <a:rPr lang="de-DE" altLang="de-DE" dirty="0" err="1" smtClean="0"/>
              <a:t>as</a:t>
            </a:r>
            <a:r>
              <a:rPr lang="de-DE" altLang="de-DE" dirty="0" smtClean="0"/>
              <a:t> </a:t>
            </a:r>
            <a:r>
              <a:rPr lang="de-DE" altLang="de-DE" dirty="0" err="1" smtClean="0"/>
              <a:t>well</a:t>
            </a:r>
            <a:r>
              <a:rPr lang="de-DE" altLang="de-DE" dirty="0" smtClean="0"/>
              <a:t> </a:t>
            </a:r>
            <a:r>
              <a:rPr lang="de-DE" altLang="de-DE" dirty="0" err="1" smtClean="0"/>
              <a:t>as</a:t>
            </a:r>
            <a:r>
              <a:rPr lang="de-DE" altLang="de-DE" dirty="0" smtClean="0"/>
              <a:t> </a:t>
            </a:r>
            <a:r>
              <a:rPr lang="de-DE" altLang="de-DE" dirty="0" err="1" smtClean="0"/>
              <a:t>of</a:t>
            </a:r>
            <a:r>
              <a:rPr lang="de-DE" altLang="de-DE" dirty="0" smtClean="0"/>
              <a:t> </a:t>
            </a:r>
            <a:r>
              <a:rPr lang="de-DE" altLang="de-DE" dirty="0" err="1" smtClean="0"/>
              <a:t>certain</a:t>
            </a:r>
            <a:r>
              <a:rPr lang="de-DE" altLang="de-DE" dirty="0" smtClean="0"/>
              <a:t> </a:t>
            </a:r>
            <a:r>
              <a:rPr lang="de-DE" altLang="de-DE" dirty="0" err="1" smtClean="0"/>
              <a:t>individuals</a:t>
            </a:r>
            <a:r>
              <a:rPr lang="de-DE" altLang="de-DE" dirty="0" smtClean="0"/>
              <a:t> </a:t>
            </a:r>
            <a:r>
              <a:rPr lang="de-DE" altLang="de-DE" dirty="0" err="1" smtClean="0"/>
              <a:t>responsible</a:t>
            </a:r>
            <a:r>
              <a:rPr lang="de-DE" altLang="de-DE" dirty="0" smtClean="0"/>
              <a:t> </a:t>
            </a:r>
            <a:r>
              <a:rPr lang="de-DE" altLang="de-DE" dirty="0" err="1" smtClean="0"/>
              <a:t>of</a:t>
            </a:r>
            <a:r>
              <a:rPr lang="de-DE" altLang="de-DE" dirty="0" smtClean="0"/>
              <a:t> </a:t>
            </a:r>
            <a:r>
              <a:rPr lang="de-DE" altLang="de-DE" dirty="0" err="1" smtClean="0"/>
              <a:t>defined</a:t>
            </a:r>
            <a:r>
              <a:rPr lang="de-DE" altLang="de-DE" dirty="0" smtClean="0"/>
              <a:t> </a:t>
            </a:r>
            <a:r>
              <a:rPr lang="de-DE" altLang="de-DE" dirty="0" err="1" smtClean="0"/>
              <a:t>management</a:t>
            </a:r>
            <a:r>
              <a:rPr lang="de-DE" altLang="de-DE" dirty="0" smtClean="0"/>
              <a:t> </a:t>
            </a:r>
            <a:r>
              <a:rPr lang="de-DE" altLang="de-DE" dirty="0" err="1" smtClean="0"/>
              <a:t>roles</a:t>
            </a:r>
            <a:endParaRPr lang="de-DE" altLang="de-DE" dirty="0" smtClean="0"/>
          </a:p>
          <a:p>
            <a:endParaRPr lang="de-DE" altLang="de-DE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22" name="Rectangle 2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8577AA7D-A567-4FF3-BE4B-DB1E0C12ADFF}" type="slidenum">
              <a:rPr lang="de-DE" altLang="de-DE"/>
              <a:pPr/>
              <a:t>‹Nr.›</a:t>
            </a:fld>
            <a:endParaRPr lang="de-DE" altLang="de-DE"/>
          </a:p>
        </p:txBody>
      </p:sp>
      <p:sp>
        <p:nvSpPr>
          <p:cNvPr id="235525" name="Text Box 5"/>
          <p:cNvSpPr txBox="1">
            <a:spLocks noChangeArrowheads="1"/>
          </p:cNvSpPr>
          <p:nvPr userDrawn="1"/>
        </p:nvSpPr>
        <p:spPr bwMode="auto">
          <a:xfrm>
            <a:off x="681038" y="6577013"/>
            <a:ext cx="2432050" cy="26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de-DE" altLang="de-DE" sz="1100" b="1">
                <a:solidFill>
                  <a:srgbClr val="FDFDFD"/>
                </a:solidFill>
                <a:latin typeface="Arial Narrow" pitchFamily="34" charset="0"/>
              </a:rPr>
              <a:t>DIESER TEXT DIENT DER NAVIGATION</a:t>
            </a:r>
          </a:p>
        </p:txBody>
      </p:sp>
      <p:sp>
        <p:nvSpPr>
          <p:cNvPr id="235526" name="Rectangle 6"/>
          <p:cNvSpPr>
            <a:spLocks noGrp="1" noChangeArrowheads="1"/>
          </p:cNvSpPr>
          <p:nvPr>
            <p:ph type="ctrTitle"/>
          </p:nvPr>
        </p:nvSpPr>
        <p:spPr>
          <a:xfrm>
            <a:off x="652463" y="1266825"/>
            <a:ext cx="6808787" cy="1119188"/>
          </a:xfrm>
        </p:spPr>
        <p:txBody>
          <a:bodyPr wrap="none"/>
          <a:lstStyle>
            <a:lvl1pPr>
              <a:defRPr sz="2400">
                <a:latin typeface="Arial Narrow" pitchFamily="34" charset="0"/>
              </a:defRPr>
            </a:lvl1pPr>
          </a:lstStyle>
          <a:p>
            <a:pPr lvl="0"/>
            <a:r>
              <a:rPr lang="de-DE" altLang="de-DE" noProof="0" smtClean="0"/>
              <a:t>AUSTRO CONTROL </a:t>
            </a:r>
            <a:br>
              <a:rPr lang="de-DE" altLang="de-DE" noProof="0" smtClean="0"/>
            </a:br>
            <a:r>
              <a:rPr lang="de-DE" altLang="de-DE" noProof="0" smtClean="0"/>
              <a:t>POWER POINT GUIDELINES MET</a:t>
            </a:r>
          </a:p>
        </p:txBody>
      </p:sp>
      <p:sp>
        <p:nvSpPr>
          <p:cNvPr id="235527" name="Rectangle 7"/>
          <p:cNvSpPr>
            <a:spLocks noGrp="1" noChangeArrowheads="1"/>
          </p:cNvSpPr>
          <p:nvPr>
            <p:ph type="subTitle" idx="1"/>
          </p:nvPr>
        </p:nvSpPr>
        <p:spPr>
          <a:xfrm>
            <a:off x="663575" y="2328863"/>
            <a:ext cx="6808788" cy="1752600"/>
          </a:xfrm>
        </p:spPr>
        <p:txBody>
          <a:bodyPr/>
          <a:lstStyle>
            <a:lvl1pPr marL="0" indent="0">
              <a:buFont typeface="Webdings" pitchFamily="18" charset="2"/>
              <a:buNone/>
              <a:defRPr sz="1500">
                <a:solidFill>
                  <a:schemeClr val="bg2"/>
                </a:solidFill>
                <a:latin typeface="Arial Narrow" pitchFamily="34" charset="0"/>
                <a:cs typeface="ＭＳ Ｐゴシック" charset="-128"/>
              </a:defRPr>
            </a:lvl1pPr>
          </a:lstStyle>
          <a:p>
            <a:pPr lvl="0"/>
            <a:r>
              <a:rPr lang="de-DE" altLang="de-DE" noProof="0" smtClean="0"/>
              <a:t>Dies ist ein Blindtext für eine Subheadline</a:t>
            </a:r>
            <a:br>
              <a:rPr lang="de-DE" altLang="de-DE" noProof="0" smtClean="0"/>
            </a:br>
            <a:r>
              <a:rPr lang="de-DE" altLang="de-DE" noProof="0" smtClean="0"/>
              <a:t>Wien, am TT.MM.JJJJ</a:t>
            </a:r>
          </a:p>
        </p:txBody>
      </p:sp>
      <p:pic>
        <p:nvPicPr>
          <p:cNvPr id="235529" name="Picture 9" descr="Pfeil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3200" y="523875"/>
            <a:ext cx="3295650" cy="2663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6784" name="Picture 0" descr="Logo-Titelseite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0913" y="0"/>
            <a:ext cx="1843087" cy="1004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0" descr="Titelbild_Meteorologie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041775"/>
            <a:ext cx="9145588" cy="2816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2FEB1711-1FD1-4192-B5CD-66DA417CEC7D}" type="slidenum">
              <a:rPr lang="de-DE" altLang="de-DE"/>
              <a:pPr/>
              <a:t>‹Nr.›</a:t>
            </a:fld>
            <a:endParaRPr lang="de-DE" alt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de-DE" altLang="de-DE"/>
          </a:p>
        </p:txBody>
      </p:sp>
      <p:sp>
        <p:nvSpPr>
          <p:cNvPr id="6" name="Datumsplatzhalter 5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fld id="{A2D5B73C-537E-4DA0-BC50-97B09DECD539}" type="datetime4">
              <a:rPr lang="de-DE" altLang="de-DE"/>
              <a:pPr/>
              <a:t>22. Oktober 2014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34245271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5834063" y="382588"/>
            <a:ext cx="1749425" cy="5854700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585788" y="382588"/>
            <a:ext cx="5095875" cy="5854700"/>
          </a:xfr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D4FC696D-896A-4034-BEE5-2A2C5D27844F}" type="slidenum">
              <a:rPr lang="de-DE" altLang="de-DE"/>
              <a:pPr/>
              <a:t>‹Nr.›</a:t>
            </a:fld>
            <a:endParaRPr lang="de-DE" alt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de-DE" altLang="de-DE"/>
          </a:p>
        </p:txBody>
      </p:sp>
      <p:sp>
        <p:nvSpPr>
          <p:cNvPr id="6" name="Datumsplatzhalter 5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fld id="{24ECD18B-F2D0-4AF4-96C5-21751B54A20A}" type="datetime4">
              <a:rPr lang="de-DE" altLang="de-DE"/>
              <a:pPr/>
              <a:t>22. Oktober 2014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29127435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B5EC92AA-7D84-4431-A780-5C12154BD4FC}" type="slidenum">
              <a:rPr lang="de-DE" altLang="de-DE"/>
              <a:pPr/>
              <a:t>‹Nr.›</a:t>
            </a:fld>
            <a:endParaRPr lang="de-DE" alt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de-DE" altLang="de-DE"/>
          </a:p>
        </p:txBody>
      </p:sp>
      <p:sp>
        <p:nvSpPr>
          <p:cNvPr id="6" name="Datumsplatzhalter 5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fld id="{6F08D174-CC91-4956-902E-3B5FE9764856}" type="datetime4">
              <a:rPr lang="de-DE" altLang="de-DE"/>
              <a:pPr/>
              <a:t>22. Oktober 2014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23870193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A441BDD8-DD65-4018-A69F-29F701D2B1F7}" type="slidenum">
              <a:rPr lang="de-DE" altLang="de-DE"/>
              <a:pPr/>
              <a:t>‹Nr.›</a:t>
            </a:fld>
            <a:endParaRPr lang="de-DE" alt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de-DE" altLang="de-DE"/>
          </a:p>
        </p:txBody>
      </p:sp>
      <p:sp>
        <p:nvSpPr>
          <p:cNvPr id="6" name="Datumsplatzhalter 5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fld id="{8FD6B743-8A8E-4BB8-A66B-588BBA4B524B}" type="datetime4">
              <a:rPr lang="de-DE" altLang="de-DE"/>
              <a:pPr/>
              <a:t>22. Oktober 2014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38893879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585788" y="1533525"/>
            <a:ext cx="3416300" cy="47037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154488" y="1533525"/>
            <a:ext cx="3417887" cy="47037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1F8DB60C-DD64-4D5B-A0BC-4562D4412E51}" type="slidenum">
              <a:rPr lang="de-DE" altLang="de-DE"/>
              <a:pPr/>
              <a:t>‹Nr.›</a:t>
            </a:fld>
            <a:endParaRPr lang="de-DE" alt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de-DE" altLang="de-DE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fld id="{BD9ECD83-1381-4DC6-87F7-9608D641A9E5}" type="datetime4">
              <a:rPr lang="de-DE" altLang="de-DE"/>
              <a:pPr/>
              <a:t>22. Oktober 2014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14649262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FE0E0388-7DF5-42F3-952B-58FE1EA52C16}" type="slidenum">
              <a:rPr lang="de-DE" altLang="de-DE"/>
              <a:pPr/>
              <a:t>‹Nr.›</a:t>
            </a:fld>
            <a:endParaRPr lang="de-DE" alt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de-DE" altLang="de-DE"/>
          </a:p>
        </p:txBody>
      </p:sp>
      <p:sp>
        <p:nvSpPr>
          <p:cNvPr id="9" name="Datumsplatzhalter 8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fld id="{A51C38AA-11AF-4BBD-BE51-47E62C5BF7BE}" type="datetime4">
              <a:rPr lang="de-DE" altLang="de-DE"/>
              <a:pPr/>
              <a:t>22. Oktober 2014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36662640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F6AB017F-5B44-4836-B712-FABD24867501}" type="slidenum">
              <a:rPr lang="de-DE" altLang="de-DE"/>
              <a:pPr/>
              <a:t>‹Nr.›</a:t>
            </a:fld>
            <a:endParaRPr lang="de-DE" alt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de-DE" alt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fld id="{A26A1E4D-00F3-4F9C-B7B4-DC3A6C600CED}" type="datetime4">
              <a:rPr lang="de-DE" altLang="de-DE"/>
              <a:pPr/>
              <a:t>22. Oktober 2014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5024204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D4D07A3A-39BD-4F41-8662-3F0F8BE4A87A}" type="slidenum">
              <a:rPr lang="de-DE" altLang="de-DE"/>
              <a:pPr/>
              <a:t>‹Nr.›</a:t>
            </a:fld>
            <a:endParaRPr lang="de-DE" alt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de-DE" alt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fld id="{FF8E7EE7-DF2D-4EB8-9478-7AA3865AFC6D}" type="datetime4">
              <a:rPr lang="de-DE" altLang="de-DE"/>
              <a:pPr/>
              <a:t>22. Oktober 2014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28200850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7F632BC7-2D87-4256-9DFF-6AC0446F58B6}" type="slidenum">
              <a:rPr lang="de-DE" altLang="de-DE"/>
              <a:pPr/>
              <a:t>‹Nr.›</a:t>
            </a:fld>
            <a:endParaRPr lang="de-DE" alt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de-DE" altLang="de-DE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fld id="{F1FE8516-CA44-45D7-81C5-D2A44718770B}" type="datetime4">
              <a:rPr lang="de-DE" altLang="de-DE"/>
              <a:pPr/>
              <a:t>22. Oktober 2014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9029463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AT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7D0022AA-6F33-4EC8-A226-64C665AFEEE7}" type="slidenum">
              <a:rPr lang="de-DE" altLang="de-DE"/>
              <a:pPr/>
              <a:t>‹Nr.›</a:t>
            </a:fld>
            <a:endParaRPr lang="de-DE" alt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de-DE" altLang="de-DE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fld id="{C3B2DE0E-80D2-47EA-86F7-6189D9F99686}" type="datetime4">
              <a:rPr lang="de-DE" altLang="de-DE"/>
              <a:pPr/>
              <a:t>22. Oktober 2014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33588382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5216" name="Picture 4096" descr="Wing_Meteorologie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575425"/>
            <a:ext cx="7581900" cy="282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631238" y="6610350"/>
            <a:ext cx="441325" cy="198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900">
                <a:solidFill>
                  <a:srgbClr val="B8BABD"/>
                </a:solidFill>
              </a:defRPr>
            </a:lvl1pPr>
          </a:lstStyle>
          <a:p>
            <a:fld id="{15008465-4F5F-4A9E-ABA1-90AE8821AEF4}" type="slidenum">
              <a:rPr lang="de-DE" altLang="de-DE"/>
              <a:pPr/>
              <a:t>‹Nr.›</a:t>
            </a:fld>
            <a:endParaRPr lang="de-DE" altLang="de-DE"/>
          </a:p>
        </p:txBody>
      </p:sp>
      <p:pic>
        <p:nvPicPr>
          <p:cNvPr id="146432" name="Picture 1024" descr="Logo-Folgeseite"/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5113" y="0"/>
            <a:ext cx="1258887" cy="65643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6435" name="Rectangle 1027"/>
          <p:cNvSpPr>
            <a:spLocks noGrp="1" noChangeArrowheads="1"/>
          </p:cNvSpPr>
          <p:nvPr>
            <p:ph type="title"/>
          </p:nvPr>
        </p:nvSpPr>
        <p:spPr bwMode="auto">
          <a:xfrm>
            <a:off x="666750" y="382588"/>
            <a:ext cx="6916738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 smtClean="0"/>
              <a:t>TITEL</a:t>
            </a:r>
          </a:p>
        </p:txBody>
      </p:sp>
      <p:sp>
        <p:nvSpPr>
          <p:cNvPr id="146438" name="Rectangle 1030"/>
          <p:cNvSpPr>
            <a:spLocks noGrp="1" noChangeArrowheads="1"/>
          </p:cNvSpPr>
          <p:nvPr>
            <p:ph type="body" idx="1"/>
          </p:nvPr>
        </p:nvSpPr>
        <p:spPr bwMode="auto">
          <a:xfrm>
            <a:off x="585788" y="1533525"/>
            <a:ext cx="6986587" cy="4703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 smtClean="0"/>
              <a:t>1. Ebene</a:t>
            </a:r>
          </a:p>
          <a:p>
            <a:pPr lvl="1"/>
            <a:r>
              <a:rPr lang="de-AT" altLang="de-DE" smtClean="0"/>
              <a:t>2. Ebene</a:t>
            </a:r>
            <a:endParaRPr lang="de-DE" altLang="de-DE" smtClean="0"/>
          </a:p>
          <a:p>
            <a:pPr lvl="1"/>
            <a:endParaRPr lang="de-DE" altLang="de-DE" smtClean="0"/>
          </a:p>
        </p:txBody>
      </p:sp>
      <p:sp>
        <p:nvSpPr>
          <p:cNvPr id="243712" name="Rectangle 204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663575" y="6561138"/>
            <a:ext cx="2949575" cy="2333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100" b="1">
                <a:solidFill>
                  <a:srgbClr val="FDFDFD"/>
                </a:solidFill>
                <a:latin typeface="Arial Narrow" pitchFamily="34" charset="0"/>
              </a:defRPr>
            </a:lvl1pPr>
          </a:lstStyle>
          <a:p>
            <a:endParaRPr lang="de-DE" altLang="de-DE"/>
          </a:p>
        </p:txBody>
      </p:sp>
      <p:sp>
        <p:nvSpPr>
          <p:cNvPr id="244739" name="Rectangle 307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5478463" y="6581775"/>
            <a:ext cx="1306512" cy="234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900" b="1">
                <a:solidFill>
                  <a:schemeClr val="bg1"/>
                </a:solidFill>
              </a:defRPr>
            </a:lvl1pPr>
          </a:lstStyle>
          <a:p>
            <a:fld id="{2A0C1F86-15C8-4844-8509-9524467E6D3A}" type="datetime4">
              <a:rPr lang="de-DE" altLang="de-DE"/>
              <a:pPr/>
              <a:t>22. Oktober 2014</a:t>
            </a:fld>
            <a:endParaRPr lang="de-DE" alt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</p:sldLayoutIdLst>
  <p:hf hdr="0" ftr="0" dt="0"/>
  <p:txStyles>
    <p:titleStyle>
      <a:lvl1pPr algn="l" rtl="0" fontAlgn="base">
        <a:spcBef>
          <a:spcPct val="0"/>
        </a:spcBef>
        <a:spcAft>
          <a:spcPct val="0"/>
        </a:spcAft>
        <a:defRPr sz="2200" b="1">
          <a:solidFill>
            <a:srgbClr val="000000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2200" b="1">
          <a:solidFill>
            <a:srgbClr val="000000"/>
          </a:solidFill>
          <a:latin typeface="Arial" charset="0"/>
          <a:ea typeface="ＭＳ Ｐゴシック" charset="-128"/>
        </a:defRPr>
      </a:lvl2pPr>
      <a:lvl3pPr algn="l" rtl="0" fontAlgn="base">
        <a:spcBef>
          <a:spcPct val="0"/>
        </a:spcBef>
        <a:spcAft>
          <a:spcPct val="0"/>
        </a:spcAft>
        <a:defRPr sz="2200" b="1">
          <a:solidFill>
            <a:srgbClr val="000000"/>
          </a:solidFill>
          <a:latin typeface="Arial" charset="0"/>
          <a:ea typeface="ＭＳ Ｐゴシック" charset="-128"/>
        </a:defRPr>
      </a:lvl3pPr>
      <a:lvl4pPr algn="l" rtl="0" fontAlgn="base">
        <a:spcBef>
          <a:spcPct val="0"/>
        </a:spcBef>
        <a:spcAft>
          <a:spcPct val="0"/>
        </a:spcAft>
        <a:defRPr sz="2200" b="1">
          <a:solidFill>
            <a:srgbClr val="000000"/>
          </a:solidFill>
          <a:latin typeface="Arial" charset="0"/>
          <a:ea typeface="ＭＳ Ｐゴシック" charset="-128"/>
        </a:defRPr>
      </a:lvl4pPr>
      <a:lvl5pPr algn="l" rtl="0" fontAlgn="base">
        <a:spcBef>
          <a:spcPct val="0"/>
        </a:spcBef>
        <a:spcAft>
          <a:spcPct val="0"/>
        </a:spcAft>
        <a:defRPr sz="2200" b="1">
          <a:solidFill>
            <a:srgbClr val="000000"/>
          </a:solidFill>
          <a:latin typeface="Arial" charset="0"/>
          <a:ea typeface="ＭＳ Ｐゴシック" charset="-128"/>
        </a:defRPr>
      </a:lvl5pPr>
      <a:lvl6pPr marL="457200" algn="l" rtl="0" fontAlgn="base">
        <a:spcBef>
          <a:spcPct val="0"/>
        </a:spcBef>
        <a:spcAft>
          <a:spcPct val="0"/>
        </a:spcAft>
        <a:defRPr sz="2200" b="1">
          <a:solidFill>
            <a:srgbClr val="000000"/>
          </a:solidFill>
          <a:latin typeface="Arial" charset="0"/>
          <a:ea typeface="ＭＳ Ｐゴシック" charset="-128"/>
        </a:defRPr>
      </a:lvl6pPr>
      <a:lvl7pPr marL="914400" algn="l" rtl="0" fontAlgn="base">
        <a:spcBef>
          <a:spcPct val="0"/>
        </a:spcBef>
        <a:spcAft>
          <a:spcPct val="0"/>
        </a:spcAft>
        <a:defRPr sz="2200" b="1">
          <a:solidFill>
            <a:srgbClr val="000000"/>
          </a:solidFill>
          <a:latin typeface="Arial" charset="0"/>
          <a:ea typeface="ＭＳ Ｐゴシック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sz="2200" b="1">
          <a:solidFill>
            <a:srgbClr val="000000"/>
          </a:solidFill>
          <a:latin typeface="Arial" charset="0"/>
          <a:ea typeface="ＭＳ Ｐゴシック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sz="2200" b="1">
          <a:solidFill>
            <a:srgbClr val="000000"/>
          </a:solidFill>
          <a:latin typeface="Arial" charset="0"/>
          <a:ea typeface="ＭＳ Ｐゴシック" charset="-128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rgbClr val="0D3F96"/>
        </a:buClr>
        <a:buFont typeface="Webdings" pitchFamily="18" charset="2"/>
        <a:buChar char="4"/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rgbClr val="0D3F96"/>
        </a:buClr>
        <a:buFont typeface="Arial" charset="0"/>
        <a:buChar char="–"/>
        <a:defRPr>
          <a:solidFill>
            <a:schemeClr val="tx1"/>
          </a:solidFill>
          <a:latin typeface="+mn-lt"/>
          <a:ea typeface="+mn-ea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rgbClr val="0D3F96"/>
        </a:buClr>
        <a:buFont typeface="Arial" charset="0"/>
        <a:defRPr>
          <a:solidFill>
            <a:schemeClr val="tx1"/>
          </a:solidFill>
          <a:latin typeface="+mn-lt"/>
          <a:ea typeface="+mn-ea"/>
        </a:defRPr>
      </a:lvl3pPr>
      <a:lvl4pPr marL="1600200" indent="-228600" algn="l" rtl="0" fontAlgn="base">
        <a:spcBef>
          <a:spcPct val="20000"/>
        </a:spcBef>
        <a:spcAft>
          <a:spcPct val="0"/>
        </a:spcAft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Document1.doc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0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57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52463" y="1266825"/>
            <a:ext cx="6931025" cy="1119188"/>
          </a:xfrm>
        </p:spPr>
        <p:txBody>
          <a:bodyPr/>
          <a:lstStyle/>
          <a:p>
            <a:r>
              <a:rPr lang="de-DE" altLang="de-DE" dirty="0" smtClean="0"/>
              <a:t>Backup </a:t>
            </a:r>
            <a:r>
              <a:rPr lang="de-DE" altLang="de-DE" dirty="0" err="1" smtClean="0"/>
              <a:t>Procedure</a:t>
            </a:r>
            <a:endParaRPr lang="de-DE" altLang="de-DE" dirty="0"/>
          </a:p>
        </p:txBody>
      </p:sp>
      <p:sp>
        <p:nvSpPr>
          <p:cNvPr id="23757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63575" y="2328863"/>
            <a:ext cx="6919913" cy="1752600"/>
          </a:xfrm>
        </p:spPr>
        <p:txBody>
          <a:bodyPr/>
          <a:lstStyle/>
          <a:p>
            <a:r>
              <a:rPr lang="de-DE" altLang="de-DE" dirty="0" smtClean="0"/>
              <a:t>Workshop on Interregional OPMET Data Exchange </a:t>
            </a:r>
          </a:p>
          <a:p>
            <a:r>
              <a:rPr lang="de-DE" altLang="de-DE" dirty="0" err="1" smtClean="0"/>
              <a:t>Between</a:t>
            </a:r>
            <a:r>
              <a:rPr lang="de-DE" altLang="de-DE" dirty="0" smtClean="0"/>
              <a:t> ICAO MID &amp; EUR-Region</a:t>
            </a:r>
          </a:p>
          <a:p>
            <a:r>
              <a:rPr lang="de-DE" altLang="de-DE" dirty="0" smtClean="0"/>
              <a:t>Vienna, Austria, 23./24.October 2014</a:t>
            </a:r>
            <a:endParaRPr lang="de-DE" altLang="de-D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66750" y="382588"/>
            <a:ext cx="6916738" cy="894277"/>
          </a:xfrm>
        </p:spPr>
        <p:txBody>
          <a:bodyPr/>
          <a:lstStyle/>
          <a:p>
            <a:r>
              <a:rPr lang="de-DE" altLang="de-DE" dirty="0" smtClean="0"/>
              <a:t>Backup </a:t>
            </a:r>
            <a:r>
              <a:rPr lang="de-DE" altLang="de-DE" dirty="0" err="1" smtClean="0"/>
              <a:t>Procedure</a:t>
            </a:r>
            <a:r>
              <a:rPr lang="de-DE" altLang="de-DE" dirty="0" smtClean="0"/>
              <a:t> MID-Region (2)</a:t>
            </a:r>
            <a:endParaRPr lang="de-DE" alt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smtClean="0"/>
              <a:t>Normal </a:t>
            </a:r>
            <a:r>
              <a:rPr lang="de-DE" dirty="0" err="1" smtClean="0"/>
              <a:t>Operations</a:t>
            </a:r>
            <a:r>
              <a:rPr lang="de-DE" dirty="0" smtClean="0"/>
              <a:t> MID-Region</a:t>
            </a:r>
          </a:p>
          <a:p>
            <a:endParaRPr lang="de-DE" dirty="0"/>
          </a:p>
          <a:p>
            <a:pPr marL="0" indent="0">
              <a:buNone/>
            </a:pPr>
            <a:endParaRPr lang="de-DE" dirty="0" smtClean="0"/>
          </a:p>
          <a:p>
            <a:pPr lvl="1"/>
            <a:endParaRPr lang="de-DE" dirty="0" smtClean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EC92AA-7D84-4431-A780-5C12154BD4FC}" type="slidenum">
              <a:rPr lang="de-DE" altLang="de-DE" smtClean="0"/>
              <a:pPr/>
              <a:t>10</a:t>
            </a:fld>
            <a:endParaRPr lang="de-DE" altLang="de-DE"/>
          </a:p>
        </p:txBody>
      </p:sp>
      <p:pic>
        <p:nvPicPr>
          <p:cNvPr id="5122" name="Picture 2" descr="Y:\Zentrale\MET_TEL\projekte\DMG\MID-Region\WS-Vienna\Normal Operations-MI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1188" y="1865759"/>
            <a:ext cx="6059915" cy="45620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843617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66750" y="382588"/>
            <a:ext cx="6916738" cy="894277"/>
          </a:xfrm>
        </p:spPr>
        <p:txBody>
          <a:bodyPr/>
          <a:lstStyle/>
          <a:p>
            <a:r>
              <a:rPr lang="de-DE" altLang="de-DE" dirty="0" smtClean="0"/>
              <a:t>Backup </a:t>
            </a:r>
            <a:r>
              <a:rPr lang="de-DE" altLang="de-DE" dirty="0" err="1" smtClean="0"/>
              <a:t>Procedure</a:t>
            </a:r>
            <a:r>
              <a:rPr lang="de-DE" altLang="de-DE" dirty="0" smtClean="0"/>
              <a:t> MID-Region (3)</a:t>
            </a:r>
            <a:endParaRPr lang="de-DE" alt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smtClean="0"/>
              <a:t>Normal </a:t>
            </a:r>
            <a:r>
              <a:rPr lang="de-DE" dirty="0" err="1" smtClean="0"/>
              <a:t>Operations</a:t>
            </a:r>
            <a:r>
              <a:rPr lang="de-DE" dirty="0" smtClean="0"/>
              <a:t> MID-Region</a:t>
            </a:r>
          </a:p>
          <a:p>
            <a:endParaRPr lang="de-DE" dirty="0"/>
          </a:p>
          <a:p>
            <a:pPr marL="0" indent="0">
              <a:buNone/>
            </a:pPr>
            <a:endParaRPr lang="de-DE" dirty="0" smtClean="0"/>
          </a:p>
          <a:p>
            <a:pPr lvl="1"/>
            <a:endParaRPr lang="de-DE" dirty="0" smtClean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EC92AA-7D84-4431-A780-5C12154BD4FC}" type="slidenum">
              <a:rPr lang="de-DE" altLang="de-DE" smtClean="0"/>
              <a:pPr/>
              <a:t>11</a:t>
            </a:fld>
            <a:endParaRPr lang="de-DE" altLang="de-DE"/>
          </a:p>
        </p:txBody>
      </p:sp>
      <p:pic>
        <p:nvPicPr>
          <p:cNvPr id="6146" name="Picture 2" descr="Y:\Zentrale\MET_TEL\projekte\DMG\MID-Region\WS-Vienna\BackupOperations-MI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4440" y="1919545"/>
            <a:ext cx="6032980" cy="4541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876829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5181AF-D138-4195-A72C-762D013FB881}" type="slidenum">
              <a:rPr lang="de-DE" altLang="de-DE"/>
              <a:pPr/>
              <a:t>2</a:t>
            </a:fld>
            <a:endParaRPr lang="de-DE" altLang="de-DE"/>
          </a:p>
        </p:txBody>
      </p:sp>
      <p:sp>
        <p:nvSpPr>
          <p:cNvPr id="264205" name="Rectangle 1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altLang="de-DE" dirty="0" err="1" smtClean="0"/>
              <a:t>Overview</a:t>
            </a:r>
            <a:endParaRPr lang="de-DE" altLang="de-DE" dirty="0"/>
          </a:p>
        </p:txBody>
      </p:sp>
      <p:sp>
        <p:nvSpPr>
          <p:cNvPr id="264206" name="Rectangle 14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altLang="de-DE" dirty="0" err="1"/>
              <a:t>P</a:t>
            </a:r>
            <a:r>
              <a:rPr lang="de-DE" altLang="de-DE" dirty="0" err="1" smtClean="0"/>
              <a:t>lanned</a:t>
            </a:r>
            <a:r>
              <a:rPr lang="de-DE" altLang="de-DE" dirty="0" smtClean="0"/>
              <a:t> Backup </a:t>
            </a:r>
            <a:r>
              <a:rPr lang="de-DE" altLang="de-DE" dirty="0" err="1" smtClean="0"/>
              <a:t>Procedure</a:t>
            </a:r>
            <a:r>
              <a:rPr lang="de-DE" altLang="de-DE" dirty="0" smtClean="0"/>
              <a:t> in EUR-Region</a:t>
            </a:r>
          </a:p>
          <a:p>
            <a:r>
              <a:rPr lang="de-DE" altLang="de-DE" dirty="0" err="1" smtClean="0"/>
              <a:t>Planned</a:t>
            </a:r>
            <a:r>
              <a:rPr lang="de-DE" altLang="de-DE" dirty="0" smtClean="0"/>
              <a:t> Backup </a:t>
            </a:r>
            <a:r>
              <a:rPr lang="de-DE" altLang="de-DE" dirty="0" err="1" smtClean="0"/>
              <a:t>Procedure</a:t>
            </a:r>
            <a:r>
              <a:rPr lang="de-DE" altLang="de-DE" dirty="0" smtClean="0"/>
              <a:t> in MID-Region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2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642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642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642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20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6420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6420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6420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66750" y="382588"/>
            <a:ext cx="6916738" cy="894277"/>
          </a:xfrm>
        </p:spPr>
        <p:txBody>
          <a:bodyPr/>
          <a:lstStyle/>
          <a:p>
            <a:r>
              <a:rPr lang="de-DE" altLang="de-DE" dirty="0" smtClean="0"/>
              <a:t>Backup </a:t>
            </a:r>
            <a:r>
              <a:rPr lang="de-DE" altLang="de-DE" dirty="0" err="1" smtClean="0"/>
              <a:t>Procedure</a:t>
            </a:r>
            <a:r>
              <a:rPr lang="de-DE" altLang="de-DE" dirty="0" smtClean="0"/>
              <a:t> EUR-Region (1)</a:t>
            </a:r>
            <a:endParaRPr lang="de-DE" alt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err="1" smtClean="0"/>
              <a:t>Responsibilities</a:t>
            </a:r>
            <a:endParaRPr lang="de-DE" dirty="0"/>
          </a:p>
          <a:p>
            <a:pPr marL="0" indent="0">
              <a:buNone/>
            </a:pPr>
            <a:endParaRPr lang="de-DE" dirty="0" smtClean="0"/>
          </a:p>
          <a:p>
            <a:pPr lvl="1"/>
            <a:endParaRPr lang="de-DE" dirty="0" smtClean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EC92AA-7D84-4431-A780-5C12154BD4FC}" type="slidenum">
              <a:rPr lang="de-DE" altLang="de-DE" smtClean="0"/>
              <a:pPr/>
              <a:t>3</a:t>
            </a:fld>
            <a:endParaRPr lang="de-DE" altLang="de-DE"/>
          </a:p>
        </p:txBody>
      </p:sp>
      <p:graphicFrame>
        <p:nvGraphicFramePr>
          <p:cNvPr id="5" name="Tabel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01895743"/>
              </p:ext>
            </p:extLst>
          </p:nvPr>
        </p:nvGraphicFramePr>
        <p:xfrm>
          <a:off x="2273644" y="2509108"/>
          <a:ext cx="2816924" cy="148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60844"/>
                <a:gridCol w="1656080"/>
              </a:tblGrid>
              <a:tr h="370840">
                <a:tc>
                  <a:txBody>
                    <a:bodyPr/>
                    <a:lstStyle/>
                    <a:p>
                      <a:r>
                        <a:rPr lang="de-DE" dirty="0" smtClean="0"/>
                        <a:t>ROC</a:t>
                      </a:r>
                      <a:endParaRPr lang="de-A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/>
                        <a:t>Backup-ROC</a:t>
                      </a:r>
                      <a:endParaRPr lang="de-AT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de-DE" dirty="0" smtClean="0"/>
                        <a:t>London</a:t>
                      </a:r>
                      <a:endParaRPr lang="de-A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/>
                        <a:t>Toulouse</a:t>
                      </a:r>
                      <a:endParaRPr lang="de-AT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de-DE" dirty="0" smtClean="0"/>
                        <a:t>Toulouse</a:t>
                      </a:r>
                      <a:endParaRPr lang="de-A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/>
                        <a:t>Vienna</a:t>
                      </a:r>
                      <a:endParaRPr lang="de-AT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de-DE" dirty="0" smtClean="0"/>
                        <a:t>Vienna</a:t>
                      </a:r>
                      <a:endParaRPr lang="de-A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/>
                        <a:t>London</a:t>
                      </a:r>
                      <a:endParaRPr lang="de-AT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354409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66750" y="382588"/>
            <a:ext cx="6916738" cy="894277"/>
          </a:xfrm>
        </p:spPr>
        <p:txBody>
          <a:bodyPr/>
          <a:lstStyle/>
          <a:p>
            <a:r>
              <a:rPr lang="de-DE" altLang="de-DE" dirty="0" smtClean="0"/>
              <a:t>Backup </a:t>
            </a:r>
            <a:r>
              <a:rPr lang="de-DE" altLang="de-DE" dirty="0" err="1" smtClean="0"/>
              <a:t>Procedure</a:t>
            </a:r>
            <a:r>
              <a:rPr lang="de-DE" altLang="de-DE" dirty="0" smtClean="0"/>
              <a:t> EUR-Region (2)</a:t>
            </a:r>
            <a:endParaRPr lang="de-DE" alt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smtClean="0"/>
              <a:t>General Impact </a:t>
            </a:r>
            <a:r>
              <a:rPr lang="de-DE" dirty="0" err="1" smtClean="0"/>
              <a:t>of</a:t>
            </a:r>
            <a:r>
              <a:rPr lang="de-DE" dirty="0" smtClean="0"/>
              <a:t> a ROC </a:t>
            </a:r>
            <a:r>
              <a:rPr lang="de-DE" dirty="0" err="1" smtClean="0"/>
              <a:t>Outage</a:t>
            </a:r>
            <a:endParaRPr lang="de-DE" dirty="0"/>
          </a:p>
          <a:p>
            <a:pPr lvl="1"/>
            <a:r>
              <a:rPr lang="en-US" dirty="0" smtClean="0"/>
              <a:t>No compilation </a:t>
            </a:r>
            <a:r>
              <a:rPr lang="en-US" dirty="0"/>
              <a:t>and distribution </a:t>
            </a:r>
            <a:r>
              <a:rPr lang="en-US" dirty="0" smtClean="0"/>
              <a:t>of national OPMET </a:t>
            </a:r>
            <a:r>
              <a:rPr lang="en-US" dirty="0"/>
              <a:t>data</a:t>
            </a:r>
            <a:endParaRPr lang="de-AT" dirty="0"/>
          </a:p>
          <a:p>
            <a:pPr lvl="1"/>
            <a:r>
              <a:rPr lang="en-US" i="1" dirty="0" smtClean="0"/>
              <a:t>No distribution </a:t>
            </a:r>
            <a:r>
              <a:rPr lang="en-US" i="1" dirty="0"/>
              <a:t>of all </a:t>
            </a:r>
            <a:r>
              <a:rPr lang="en-US" i="1" dirty="0" smtClean="0"/>
              <a:t>validated OPMET </a:t>
            </a:r>
            <a:r>
              <a:rPr lang="en-US" i="1" dirty="0"/>
              <a:t>data to </a:t>
            </a:r>
            <a:r>
              <a:rPr lang="en-US" i="1" dirty="0" smtClean="0"/>
              <a:t>SADIS (only valid for ROC London)</a:t>
            </a:r>
            <a:endParaRPr lang="de-AT" dirty="0"/>
          </a:p>
          <a:p>
            <a:pPr lvl="1"/>
            <a:r>
              <a:rPr lang="en-US" dirty="0"/>
              <a:t>Centers in the </a:t>
            </a:r>
            <a:r>
              <a:rPr lang="en-US" dirty="0" err="1" smtClean="0"/>
              <a:t>AoRs</a:t>
            </a:r>
            <a:r>
              <a:rPr lang="en-US" dirty="0" smtClean="0"/>
              <a:t> of the ROC will not be supplied with OPMET-data</a:t>
            </a:r>
            <a:endParaRPr lang="de-AT" dirty="0"/>
          </a:p>
          <a:p>
            <a:pPr lvl="1"/>
            <a:r>
              <a:rPr lang="en-US" dirty="0"/>
              <a:t>Centers in </a:t>
            </a:r>
            <a:r>
              <a:rPr lang="en-US" dirty="0" smtClean="0"/>
              <a:t>the </a:t>
            </a:r>
            <a:r>
              <a:rPr lang="en-US" dirty="0" err="1" smtClean="0"/>
              <a:t>AoRs</a:t>
            </a:r>
            <a:r>
              <a:rPr lang="en-US" dirty="0" smtClean="0"/>
              <a:t> of the ROC will </a:t>
            </a:r>
            <a:r>
              <a:rPr lang="en-US" dirty="0"/>
              <a:t>not have their </a:t>
            </a:r>
            <a:r>
              <a:rPr lang="en-US" dirty="0" smtClean="0"/>
              <a:t>OPMET-data </a:t>
            </a:r>
            <a:r>
              <a:rPr lang="en-US" dirty="0"/>
              <a:t>disseminated</a:t>
            </a:r>
            <a:endParaRPr lang="de-AT" dirty="0"/>
          </a:p>
          <a:p>
            <a:pPr lvl="1"/>
            <a:r>
              <a:rPr lang="en-US" dirty="0"/>
              <a:t>OPMET data </a:t>
            </a:r>
            <a:r>
              <a:rPr lang="en-US" dirty="0" smtClean="0"/>
              <a:t>from the IROG-AoR will </a:t>
            </a:r>
            <a:r>
              <a:rPr lang="en-US" dirty="0"/>
              <a:t>not be </a:t>
            </a:r>
            <a:r>
              <a:rPr lang="en-US" dirty="0" smtClean="0"/>
              <a:t>available in the EUR-region</a:t>
            </a:r>
            <a:endParaRPr lang="en-US" dirty="0" smtClean="0"/>
          </a:p>
          <a:p>
            <a:pPr lvl="1"/>
            <a:r>
              <a:rPr lang="en-US" dirty="0" smtClean="0"/>
              <a:t>EUR-OPMET data will not be provided to </a:t>
            </a:r>
            <a:r>
              <a:rPr lang="en-US" dirty="0" smtClean="0"/>
              <a:t>the IROG-AoR</a:t>
            </a:r>
            <a:endParaRPr lang="de-AT" dirty="0"/>
          </a:p>
          <a:p>
            <a:pPr lvl="1"/>
            <a:endParaRPr lang="de-DE" dirty="0"/>
          </a:p>
          <a:p>
            <a:pPr marL="0" indent="0">
              <a:buNone/>
            </a:pPr>
            <a:endParaRPr lang="de-DE" dirty="0" smtClean="0"/>
          </a:p>
          <a:p>
            <a:pPr lvl="1"/>
            <a:endParaRPr lang="de-DE" dirty="0" smtClean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EC92AA-7D84-4431-A780-5C12154BD4FC}" type="slidenum">
              <a:rPr lang="de-DE" altLang="de-DE" smtClean="0"/>
              <a:pPr/>
              <a:t>4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33048540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66750" y="382588"/>
            <a:ext cx="6916738" cy="894277"/>
          </a:xfrm>
        </p:spPr>
        <p:txBody>
          <a:bodyPr/>
          <a:lstStyle/>
          <a:p>
            <a:r>
              <a:rPr lang="de-DE" altLang="de-DE" dirty="0" smtClean="0"/>
              <a:t>Backup </a:t>
            </a:r>
            <a:r>
              <a:rPr lang="de-DE" altLang="de-DE" dirty="0" err="1" smtClean="0"/>
              <a:t>Procedure</a:t>
            </a:r>
            <a:r>
              <a:rPr lang="de-DE" altLang="de-DE" dirty="0" smtClean="0"/>
              <a:t> EUR-Region (3)</a:t>
            </a:r>
            <a:endParaRPr lang="de-DE" alt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smtClean="0"/>
              <a:t>Normal </a:t>
            </a:r>
            <a:r>
              <a:rPr lang="de-DE" dirty="0" err="1" smtClean="0"/>
              <a:t>Operations</a:t>
            </a:r>
            <a:endParaRPr lang="de-DE" dirty="0"/>
          </a:p>
          <a:p>
            <a:pPr marL="0" indent="0">
              <a:buNone/>
            </a:pPr>
            <a:endParaRPr lang="de-DE" dirty="0" smtClean="0"/>
          </a:p>
          <a:p>
            <a:pPr lvl="1"/>
            <a:endParaRPr lang="de-DE" dirty="0" smtClean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EC92AA-7D84-4431-A780-5C12154BD4FC}" type="slidenum">
              <a:rPr lang="de-DE" altLang="de-DE" smtClean="0"/>
              <a:pPr/>
              <a:t>5</a:t>
            </a:fld>
            <a:endParaRPr lang="de-DE" altLang="de-DE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7244" y="2058858"/>
            <a:ext cx="5423199" cy="36336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43488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4034" y="1335535"/>
            <a:ext cx="4317914" cy="51880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66750" y="382588"/>
            <a:ext cx="6916738" cy="894277"/>
          </a:xfrm>
        </p:spPr>
        <p:txBody>
          <a:bodyPr/>
          <a:lstStyle/>
          <a:p>
            <a:r>
              <a:rPr lang="de-DE" altLang="de-DE" dirty="0" smtClean="0"/>
              <a:t>Backup </a:t>
            </a:r>
            <a:r>
              <a:rPr lang="de-DE" altLang="de-DE" dirty="0" err="1" smtClean="0"/>
              <a:t>Procedure</a:t>
            </a:r>
            <a:r>
              <a:rPr lang="de-DE" altLang="de-DE" dirty="0" smtClean="0"/>
              <a:t> EUR-Region (4)</a:t>
            </a:r>
            <a:endParaRPr lang="de-DE" alt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585788" y="1056168"/>
            <a:ext cx="7916767" cy="4703763"/>
          </a:xfrm>
        </p:spPr>
        <p:txBody>
          <a:bodyPr/>
          <a:lstStyle/>
          <a:p>
            <a:r>
              <a:rPr lang="de-DE" dirty="0" err="1" smtClean="0"/>
              <a:t>Procedure</a:t>
            </a:r>
            <a:r>
              <a:rPr lang="de-DE" dirty="0" smtClean="0"/>
              <a:t> in </a:t>
            </a:r>
            <a:r>
              <a:rPr lang="de-DE" dirty="0" err="1" smtClean="0"/>
              <a:t>case</a:t>
            </a:r>
            <a:r>
              <a:rPr lang="de-DE" dirty="0" smtClean="0"/>
              <a:t> </a:t>
            </a:r>
            <a:r>
              <a:rPr lang="de-DE" dirty="0" err="1" smtClean="0"/>
              <a:t>of</a:t>
            </a:r>
            <a:r>
              <a:rPr lang="de-DE" dirty="0" smtClean="0"/>
              <a:t> </a:t>
            </a:r>
            <a:r>
              <a:rPr lang="de-DE" dirty="0" err="1" smtClean="0"/>
              <a:t>Outage</a:t>
            </a:r>
            <a:r>
              <a:rPr lang="de-DE" dirty="0" smtClean="0"/>
              <a:t> </a:t>
            </a:r>
            <a:r>
              <a:rPr lang="de-DE" dirty="0" err="1" smtClean="0"/>
              <a:t>of</a:t>
            </a:r>
            <a:r>
              <a:rPr lang="de-DE" dirty="0" smtClean="0"/>
              <a:t> ROC London(initial </a:t>
            </a:r>
            <a:r>
              <a:rPr lang="de-DE" dirty="0" err="1" smtClean="0"/>
              <a:t>info</a:t>
            </a:r>
            <a:r>
              <a:rPr lang="de-DE" dirty="0" smtClean="0"/>
              <a:t> after 15-20min.)</a:t>
            </a:r>
            <a:endParaRPr lang="de-DE" dirty="0"/>
          </a:p>
          <a:p>
            <a:pPr lvl="1"/>
            <a:endParaRPr lang="de-DE" dirty="0"/>
          </a:p>
          <a:p>
            <a:pPr marL="0" indent="0">
              <a:buNone/>
            </a:pPr>
            <a:endParaRPr lang="de-DE" dirty="0" smtClean="0"/>
          </a:p>
          <a:p>
            <a:pPr lvl="1"/>
            <a:endParaRPr lang="de-DE" dirty="0" smtClean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EC92AA-7D84-4431-A780-5C12154BD4FC}" type="slidenum">
              <a:rPr lang="de-DE" altLang="de-DE" smtClean="0"/>
              <a:pPr/>
              <a:t>6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5914040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66750" y="382588"/>
            <a:ext cx="6916738" cy="894277"/>
          </a:xfrm>
        </p:spPr>
        <p:txBody>
          <a:bodyPr/>
          <a:lstStyle/>
          <a:p>
            <a:r>
              <a:rPr lang="de-DE" altLang="de-DE" dirty="0" smtClean="0"/>
              <a:t>Backup </a:t>
            </a:r>
            <a:r>
              <a:rPr lang="de-DE" altLang="de-DE" dirty="0" err="1" smtClean="0"/>
              <a:t>Procedure</a:t>
            </a:r>
            <a:r>
              <a:rPr lang="de-DE" altLang="de-DE" dirty="0" smtClean="0"/>
              <a:t> EUR-Region (5)</a:t>
            </a:r>
            <a:endParaRPr lang="de-DE" alt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smtClean="0"/>
              <a:t>Backup </a:t>
            </a:r>
            <a:r>
              <a:rPr lang="de-DE" dirty="0" err="1" smtClean="0"/>
              <a:t>Operations</a:t>
            </a:r>
            <a:endParaRPr lang="de-DE" dirty="0"/>
          </a:p>
          <a:p>
            <a:pPr marL="0" indent="0">
              <a:buNone/>
            </a:pPr>
            <a:endParaRPr lang="de-DE" dirty="0" smtClean="0"/>
          </a:p>
          <a:p>
            <a:pPr lvl="1"/>
            <a:endParaRPr lang="de-DE" dirty="0" smtClean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EC92AA-7D84-4431-A780-5C12154BD4FC}" type="slidenum">
              <a:rPr lang="de-DE" altLang="de-DE" smtClean="0"/>
              <a:pPr/>
              <a:t>7</a:t>
            </a:fld>
            <a:endParaRPr lang="de-DE" altLang="de-DE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9238" y="1949127"/>
            <a:ext cx="6043098" cy="42424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477301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66750" y="382588"/>
            <a:ext cx="6916738" cy="894277"/>
          </a:xfrm>
        </p:spPr>
        <p:txBody>
          <a:bodyPr/>
          <a:lstStyle/>
          <a:p>
            <a:r>
              <a:rPr lang="de-DE" altLang="de-DE" dirty="0" smtClean="0"/>
              <a:t>Backup </a:t>
            </a:r>
            <a:r>
              <a:rPr lang="de-DE" altLang="de-DE" dirty="0" err="1" smtClean="0"/>
              <a:t>Procedure</a:t>
            </a:r>
            <a:r>
              <a:rPr lang="de-DE" altLang="de-DE" dirty="0" smtClean="0"/>
              <a:t> EUR-Region (6)</a:t>
            </a:r>
            <a:endParaRPr lang="de-DE" alt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err="1" smtClean="0"/>
              <a:t>Recovery</a:t>
            </a:r>
            <a:r>
              <a:rPr lang="de-DE" dirty="0" smtClean="0"/>
              <a:t> </a:t>
            </a:r>
            <a:r>
              <a:rPr lang="de-DE" dirty="0" err="1" smtClean="0"/>
              <a:t>from</a:t>
            </a:r>
            <a:r>
              <a:rPr lang="de-DE" dirty="0" smtClean="0"/>
              <a:t> Backup </a:t>
            </a:r>
            <a:r>
              <a:rPr lang="de-DE" dirty="0" err="1" smtClean="0"/>
              <a:t>Operations</a:t>
            </a:r>
            <a:endParaRPr lang="de-DE" dirty="0"/>
          </a:p>
          <a:p>
            <a:pPr marL="0" indent="0">
              <a:buNone/>
            </a:pPr>
            <a:endParaRPr lang="de-DE" dirty="0" smtClean="0"/>
          </a:p>
          <a:p>
            <a:pPr lvl="1"/>
            <a:endParaRPr lang="de-DE" dirty="0" smtClean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EC92AA-7D84-4431-A780-5C12154BD4FC}" type="slidenum">
              <a:rPr lang="de-DE" altLang="de-DE" smtClean="0"/>
              <a:pPr/>
              <a:t>8</a:t>
            </a:fld>
            <a:endParaRPr lang="de-DE" altLang="de-DE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4475" y="1877832"/>
            <a:ext cx="4647428" cy="45388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370255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66750" y="382588"/>
            <a:ext cx="6916738" cy="894277"/>
          </a:xfrm>
        </p:spPr>
        <p:txBody>
          <a:bodyPr/>
          <a:lstStyle/>
          <a:p>
            <a:r>
              <a:rPr lang="de-DE" altLang="de-DE" dirty="0" smtClean="0"/>
              <a:t>Backup </a:t>
            </a:r>
            <a:r>
              <a:rPr lang="de-DE" altLang="de-DE" dirty="0" err="1" smtClean="0"/>
              <a:t>Procedure</a:t>
            </a:r>
            <a:r>
              <a:rPr lang="de-DE" altLang="de-DE" dirty="0" smtClean="0"/>
              <a:t> MID-Region (1)</a:t>
            </a:r>
            <a:endParaRPr lang="de-DE" alt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err="1" smtClean="0"/>
              <a:t>Proposal</a:t>
            </a:r>
            <a:r>
              <a:rPr lang="de-DE" dirty="0" smtClean="0"/>
              <a:t> </a:t>
            </a:r>
            <a:r>
              <a:rPr lang="de-DE" dirty="0" err="1" smtClean="0"/>
              <a:t>provided</a:t>
            </a:r>
            <a:r>
              <a:rPr lang="de-DE" dirty="0" smtClean="0"/>
              <a:t> </a:t>
            </a:r>
            <a:r>
              <a:rPr lang="de-DE" dirty="0" err="1" smtClean="0"/>
              <a:t>by</a:t>
            </a:r>
            <a:r>
              <a:rPr lang="de-DE" dirty="0" smtClean="0"/>
              <a:t> ROC </a:t>
            </a:r>
            <a:r>
              <a:rPr lang="de-DE" dirty="0" err="1" smtClean="0"/>
              <a:t>Jeddah</a:t>
            </a:r>
            <a:endParaRPr lang="de-DE" dirty="0" smtClean="0"/>
          </a:p>
          <a:p>
            <a:endParaRPr lang="de-DE" dirty="0"/>
          </a:p>
          <a:p>
            <a:pPr marL="0" indent="0">
              <a:buNone/>
            </a:pPr>
            <a:endParaRPr lang="de-DE" dirty="0" smtClean="0"/>
          </a:p>
          <a:p>
            <a:pPr lvl="1"/>
            <a:endParaRPr lang="de-DE" dirty="0" smtClean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EC92AA-7D84-4431-A780-5C12154BD4FC}" type="slidenum">
              <a:rPr lang="de-DE" altLang="de-DE" smtClean="0"/>
              <a:pPr/>
              <a:t>9</a:t>
            </a:fld>
            <a:endParaRPr lang="de-DE" altLang="de-DE"/>
          </a:p>
        </p:txBody>
      </p:sp>
      <p:graphicFrame>
        <p:nvGraphicFramePr>
          <p:cNvPr id="5" name="Objek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23100787"/>
              </p:ext>
            </p:extLst>
          </p:nvPr>
        </p:nvGraphicFramePr>
        <p:xfrm>
          <a:off x="2887361" y="2519878"/>
          <a:ext cx="2299839" cy="179674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2" name="Dokument" showAsIcon="1" r:id="rId3" imgW="914400" imgH="714240" progId="Word.Document.12">
                  <p:embed/>
                </p:oleObj>
              </mc:Choice>
              <mc:Fallback>
                <p:oleObj name="Dokument" showAsIcon="1" r:id="rId3" imgW="914400" imgH="71424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887361" y="2519878"/>
                        <a:ext cx="2299839" cy="179674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8810148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Leere Präsentation">
  <a:themeElements>
    <a:clrScheme name="Leere Präsentation 2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FBDF53"/>
      </a:accent1>
      <a:accent2>
        <a:srgbClr val="FF9966"/>
      </a:accent2>
      <a:accent3>
        <a:srgbClr val="FFFFFF"/>
      </a:accent3>
      <a:accent4>
        <a:srgbClr val="000000"/>
      </a:accent4>
      <a:accent5>
        <a:srgbClr val="FDECB3"/>
      </a:accent5>
      <a:accent6>
        <a:srgbClr val="E78A5C"/>
      </a:accent6>
      <a:hlink>
        <a:srgbClr val="CC3300"/>
      </a:hlink>
      <a:folHlink>
        <a:srgbClr val="996600"/>
      </a:folHlink>
    </a:clrScheme>
    <a:fontScheme name="Leere Präsentation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altLang="de-DE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altLang="de-DE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-128"/>
          </a:defRPr>
        </a:defPPr>
      </a:lstStyle>
    </a:lnDef>
  </a:objectDefaults>
  <a:extraClrSchemeLst>
    <a:extraClrScheme>
      <a:clrScheme name="Leere Prä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ere Prä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ere Prä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ere Prä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ere Prä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ere Prä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ere Prä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ere Prä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ere Prä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ere Prä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ere Prä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ere Prä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Lariss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EA7E1A58E51824D928176166504EF47" ma:contentTypeVersion="1" ma:contentTypeDescription="Create a new document." ma:contentTypeScope="" ma:versionID="081dd3d19e2b803c96093e7e552bebad">
  <xsd:schema xmlns:xsd="http://www.w3.org/2001/XMLSchema" xmlns:xs="http://www.w3.org/2001/XMLSchema" xmlns:p="http://schemas.microsoft.com/office/2006/metadata/properties" xmlns:ns1="http://schemas.microsoft.com/sharepoint/v3" targetNamespace="http://schemas.microsoft.com/office/2006/metadata/properties" ma:root="true" ma:fieldsID="ef2aa9ed40e72a78c3822fc753b43e87" ns1:_="">
    <xsd:import namespace="http://schemas.microsoft.com/sharepoint/v3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Scheduling Start Date" ma:description="" ma:hidden="true" ma:internalName="PublishingStartDate">
      <xsd:simpleType>
        <xsd:restriction base="dms:Unknown"/>
      </xsd:simpleType>
    </xsd:element>
    <xsd:element name="PublishingExpirationDate" ma:index="9" nillable="true" ma:displayName="Scheduling End Date" ma:description="" ma:hidden="true" ma:internalName="PublishingExpirationDat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5DF8A3BD-D226-4AE5-8BAE-EA92C44EDD45}"/>
</file>

<file path=customXml/itemProps2.xml><?xml version="1.0" encoding="utf-8"?>
<ds:datastoreItem xmlns:ds="http://schemas.openxmlformats.org/officeDocument/2006/customXml" ds:itemID="{106A803A-7AFC-4547-A4BB-D8CFF934214D}"/>
</file>

<file path=customXml/itemProps3.xml><?xml version="1.0" encoding="utf-8"?>
<ds:datastoreItem xmlns:ds="http://schemas.openxmlformats.org/officeDocument/2006/customXml" ds:itemID="{27DE1174-9A04-4374-97B0-B026D887DC00}"/>
</file>

<file path=docProps/app.xml><?xml version="1.0" encoding="utf-8"?>
<Properties xmlns="http://schemas.openxmlformats.org/officeDocument/2006/extended-properties" xmlns:vt="http://schemas.openxmlformats.org/officeDocument/2006/docPropsVTypes">
  <Template>Proposal</Template>
  <TotalTime>0</TotalTime>
  <Words>254</Words>
  <Application>Microsoft Office PowerPoint</Application>
  <PresentationFormat>Bildschirmpräsentation (4:3)</PresentationFormat>
  <Paragraphs>61</Paragraphs>
  <Slides>11</Slides>
  <Notes>2</Notes>
  <HiddenSlides>0</HiddenSlides>
  <MMClips>0</MMClips>
  <ScaleCrop>false</ScaleCrop>
  <HeadingPairs>
    <vt:vector size="6" baseType="variant">
      <vt:variant>
        <vt:lpstr>Design</vt:lpstr>
      </vt:variant>
      <vt:variant>
        <vt:i4>1</vt:i4>
      </vt:variant>
      <vt:variant>
        <vt:lpstr>Eingebettete OLE-Server</vt:lpstr>
      </vt:variant>
      <vt:variant>
        <vt:i4>1</vt:i4>
      </vt:variant>
      <vt:variant>
        <vt:lpstr>Folientitel</vt:lpstr>
      </vt:variant>
      <vt:variant>
        <vt:i4>11</vt:i4>
      </vt:variant>
    </vt:vector>
  </HeadingPairs>
  <TitlesOfParts>
    <vt:vector size="13" baseType="lpstr">
      <vt:lpstr>Leere Präsentation</vt:lpstr>
      <vt:lpstr>Dokument</vt:lpstr>
      <vt:lpstr>Backup Procedure</vt:lpstr>
      <vt:lpstr>Overview</vt:lpstr>
      <vt:lpstr>Backup Procedure EUR-Region (1)</vt:lpstr>
      <vt:lpstr>Backup Procedure EUR-Region (2)</vt:lpstr>
      <vt:lpstr>Backup Procedure EUR-Region (3)</vt:lpstr>
      <vt:lpstr>Backup Procedure EUR-Region (4)</vt:lpstr>
      <vt:lpstr>Backup Procedure EUR-Region (5)</vt:lpstr>
      <vt:lpstr>Backup Procedure EUR-Region (6)</vt:lpstr>
      <vt:lpstr>Backup Procedure MID-Region (1)</vt:lpstr>
      <vt:lpstr>Backup Procedure MID-Region (2)</vt:lpstr>
      <vt:lpstr>Backup Procedure MID-Region (3)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Michael Pichler</dc:creator>
  <cp:lastModifiedBy>Michael Pichler</cp:lastModifiedBy>
  <cp:revision>306</cp:revision>
  <cp:lastPrinted>2014-08-21T10:02:45Z</cp:lastPrinted>
  <dcterms:created xsi:type="dcterms:W3CDTF">2007-02-02T12:55:30Z</dcterms:created>
  <dcterms:modified xsi:type="dcterms:W3CDTF">2014-10-22T17:23:03Z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0x0101006EA7E1A58E51824D928176166504EF47</vt:lpwstr>
  </property>
</Properties>
</file>