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9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21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10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656" r:id="rId2"/>
    <p:sldId id="639" r:id="rId3"/>
    <p:sldId id="634" r:id="rId4"/>
    <p:sldId id="640" r:id="rId5"/>
    <p:sldId id="641" r:id="rId6"/>
    <p:sldId id="635" r:id="rId7"/>
    <p:sldId id="633" r:id="rId8"/>
    <p:sldId id="638" r:id="rId9"/>
    <p:sldId id="653" r:id="rId10"/>
    <p:sldId id="652" r:id="rId11"/>
    <p:sldId id="654" r:id="rId12"/>
    <p:sldId id="655" r:id="rId13"/>
    <p:sldId id="642" r:id="rId14"/>
    <p:sldId id="643" r:id="rId15"/>
    <p:sldId id="644" r:id="rId16"/>
    <p:sldId id="645" r:id="rId17"/>
    <p:sldId id="646" r:id="rId18"/>
    <p:sldId id="647" r:id="rId19"/>
    <p:sldId id="648" r:id="rId20"/>
    <p:sldId id="649" r:id="rId21"/>
    <p:sldId id="650" r:id="rId22"/>
    <p:sldId id="651" r:id="rId23"/>
  </p:sldIdLst>
  <p:sldSz cx="9144000" cy="5143500" type="screen16x9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00CC00"/>
    <a:srgbClr val="F37021"/>
    <a:srgbClr val="FF3399"/>
    <a:srgbClr val="CC0099"/>
    <a:srgbClr val="0054A4"/>
    <a:srgbClr val="A74233"/>
    <a:srgbClr val="279DD9"/>
    <a:srgbClr val="CC8004"/>
    <a:srgbClr val="5A68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0" autoAdjust="0"/>
    <p:restoredTop sz="87571" autoAdjust="0"/>
  </p:normalViewPr>
  <p:slideViewPr>
    <p:cSldViewPr>
      <p:cViewPr>
        <p:scale>
          <a:sx n="100" d="100"/>
          <a:sy n="100" d="100"/>
        </p:scale>
        <p:origin x="-690" y="-4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096"/>
    </p:cViewPr>
  </p:sorterViewPr>
  <p:notesViewPr>
    <p:cSldViewPr>
      <p:cViewPr varScale="1">
        <p:scale>
          <a:sx n="88" d="100"/>
          <a:sy n="88" d="100"/>
        </p:scale>
        <p:origin x="-3780" y="-108"/>
      </p:cViewPr>
      <p:guideLst>
        <p:guide orient="horz" pos="2208"/>
        <p:guide pos="29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014" y="0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913F1B-6631-462F-8DED-18B58219E959}" type="datetimeFigureOut">
              <a:rPr lang="en-CA" smtClean="0"/>
              <a:t>27/10/2014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58443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014" y="6658443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C8AC4E-4F9D-4337-8C80-705091F3F5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245426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B577A80-70E0-4A0D-B40E-C2D7D42E8FEB}" type="datetimeFigureOut">
              <a:rPr lang="en-GB" smtClean="0"/>
              <a:t>27/10/2014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F3CC0DF-AB5C-4662-92B1-D237FBE3DB8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04630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E6FD4-30CD-4F14-9ECD-F7A1F6BF296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9515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311400" y="525463"/>
            <a:ext cx="4673600" cy="2628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ja-JP" dirty="0" smtClean="0"/>
          </a:p>
        </p:txBody>
      </p:sp>
      <p:sp>
        <p:nvSpPr>
          <p:cNvPr id="6554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8E706D9C-C9E5-42AA-AE57-598E1A041507}" type="slidenum">
              <a:rPr lang="en-US" altLang="ja-JP"/>
              <a:pPr eaLnBrk="1" hangingPunct="1"/>
              <a:t>22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18651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ja-JP" dirty="0" smtClean="0"/>
          </a:p>
        </p:txBody>
      </p:sp>
      <p:sp>
        <p:nvSpPr>
          <p:cNvPr id="6554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8E706D9C-C9E5-42AA-AE57-598E1A041507}" type="slidenum">
              <a:rPr lang="en-US" altLang="ja-JP"/>
              <a:pPr eaLnBrk="1" hangingPunct="1"/>
              <a:t>14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98178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ja-JP" dirty="0" smtClean="0"/>
          </a:p>
        </p:txBody>
      </p:sp>
      <p:sp>
        <p:nvSpPr>
          <p:cNvPr id="6554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8E706D9C-C9E5-42AA-AE57-598E1A041507}" type="slidenum">
              <a:rPr lang="en-US" altLang="ja-JP"/>
              <a:pPr eaLnBrk="1" hangingPunct="1"/>
              <a:t>15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46323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ja-JP" dirty="0" smtClean="0"/>
          </a:p>
        </p:txBody>
      </p:sp>
      <p:sp>
        <p:nvSpPr>
          <p:cNvPr id="6554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8E706D9C-C9E5-42AA-AE57-598E1A041507}" type="slidenum">
              <a:rPr lang="en-US" altLang="ja-JP"/>
              <a:pPr eaLnBrk="1" hangingPunct="1"/>
              <a:t>16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828561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ja-JP" dirty="0" smtClean="0"/>
          </a:p>
        </p:txBody>
      </p:sp>
      <p:sp>
        <p:nvSpPr>
          <p:cNvPr id="6554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8E706D9C-C9E5-42AA-AE57-598E1A041507}" type="slidenum">
              <a:rPr lang="en-US" altLang="ja-JP"/>
              <a:pPr eaLnBrk="1" hangingPunct="1"/>
              <a:t>17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005536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311400" y="525463"/>
            <a:ext cx="4673600" cy="2628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ja-JP" dirty="0" smtClean="0"/>
          </a:p>
        </p:txBody>
      </p:sp>
      <p:sp>
        <p:nvSpPr>
          <p:cNvPr id="6554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8E706D9C-C9E5-42AA-AE57-598E1A041507}" type="slidenum">
              <a:rPr lang="en-US" altLang="ja-JP"/>
              <a:pPr eaLnBrk="1" hangingPunct="1"/>
              <a:t>18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142901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311400" y="525463"/>
            <a:ext cx="4673600" cy="2628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ja-JP" dirty="0" smtClean="0"/>
          </a:p>
        </p:txBody>
      </p:sp>
      <p:sp>
        <p:nvSpPr>
          <p:cNvPr id="6554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8E706D9C-C9E5-42AA-AE57-598E1A041507}" type="slidenum">
              <a:rPr lang="en-US" altLang="ja-JP"/>
              <a:pPr eaLnBrk="1" hangingPunct="1"/>
              <a:t>19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142901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311400" y="525463"/>
            <a:ext cx="4673600" cy="2628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ja-JP" dirty="0" smtClean="0"/>
          </a:p>
        </p:txBody>
      </p:sp>
      <p:sp>
        <p:nvSpPr>
          <p:cNvPr id="6554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8E706D9C-C9E5-42AA-AE57-598E1A041507}" type="slidenum">
              <a:rPr lang="en-US" altLang="ja-JP"/>
              <a:pPr eaLnBrk="1" hangingPunct="1"/>
              <a:t>20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867669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311400" y="525463"/>
            <a:ext cx="4673600" cy="2628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ja-JP" dirty="0" smtClean="0"/>
          </a:p>
        </p:txBody>
      </p:sp>
      <p:sp>
        <p:nvSpPr>
          <p:cNvPr id="6554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8E706D9C-C9E5-42AA-AE57-598E1A041507}" type="slidenum">
              <a:rPr lang="en-US" altLang="ja-JP"/>
              <a:pPr eaLnBrk="1" hangingPunct="1"/>
              <a:t>21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66707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4A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5A687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948014"/>
            <a:ext cx="2133600" cy="273844"/>
          </a:xfrm>
        </p:spPr>
        <p:txBody>
          <a:bodyPr/>
          <a:lstStyle/>
          <a:p>
            <a:fld id="{39D60BD3-F306-4DB7-8982-CA3953032660}" type="datetime1">
              <a:rPr lang="en-CA" smtClean="0"/>
              <a:t>27/10/2014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948014"/>
            <a:ext cx="2895600" cy="273844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948014"/>
            <a:ext cx="2133600" cy="273844"/>
          </a:xfrm>
        </p:spPr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02602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87574"/>
            <a:ext cx="2057400" cy="3744416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rgbClr val="5A687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87574"/>
            <a:ext cx="6019800" cy="3744416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9910B-DC8C-46DF-BD20-2EB14E85D607}" type="datetime1">
              <a:rPr lang="en-CA" smtClean="0"/>
              <a:t>27/10/2014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84563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4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4A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677"/>
            <a:ext cx="8229600" cy="288696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5653A-2685-4397-A132-2791E302FBE0}" type="datetime1">
              <a:rPr lang="en-CA" smtClean="0"/>
              <a:t>27/10/2014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58586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200" b="1" cap="all">
                <a:solidFill>
                  <a:srgbClr val="0054A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A687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61841-FDE7-4EA2-89A2-F9F51A0A686F}" type="datetime1">
              <a:rPr lang="en-CA" smtClean="0"/>
              <a:t>27/10/2014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17791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4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4A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95686"/>
            <a:ext cx="4038600" cy="27789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95686"/>
            <a:ext cx="4038600" cy="27789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5370D-60CE-4713-8487-559D7182FE6E}" type="datetime1">
              <a:rPr lang="en-CA" smtClean="0"/>
              <a:t>27/10/2014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24919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4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4A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1670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5A687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27734"/>
            <a:ext cx="4040188" cy="23042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851670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5A687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427734"/>
            <a:ext cx="4041775" cy="23042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7D5A0-FB0A-4171-AB00-F65B1D9E9997}" type="datetime1">
              <a:rPr lang="en-CA" smtClean="0"/>
              <a:t>27/10/2014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69756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410AE-32BE-4B78-8202-148CF84C8911}" type="datetime1">
              <a:rPr lang="en-CA" smtClean="0"/>
              <a:t>27/10/2014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6653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131589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CC800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31590"/>
            <a:ext cx="5111750" cy="34470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003127"/>
            <a:ext cx="3008313" cy="25755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FB5C1-A075-43E2-89B5-BE1432A7CB4D}" type="datetime1">
              <a:rPr lang="en-CA" smtClean="0"/>
              <a:t>27/10/2014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89485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98290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CC800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59582"/>
            <a:ext cx="5486400" cy="28685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07954"/>
            <a:ext cx="5486400" cy="324036"/>
          </a:xfrm>
        </p:spPr>
        <p:txBody>
          <a:bodyPr/>
          <a:lstStyle>
            <a:lvl1pPr marL="0" indent="0">
              <a:buNone/>
              <a:defRPr sz="1400">
                <a:solidFill>
                  <a:srgbClr val="FFC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E4047-DDA4-4A63-BB00-5225A185D91A}" type="datetime1">
              <a:rPr lang="en-CA" smtClean="0"/>
              <a:t>27/10/2014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60940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3"/>
            <a:ext cx="8229600" cy="75608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A68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51670"/>
            <a:ext cx="8229600" cy="294097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B29AE-1200-4CFD-A444-2943F989B0E6}" type="datetime1">
              <a:rPr lang="en-CA" smtClean="0"/>
              <a:t>27/10/2014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60825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894008"/>
            <a:ext cx="9144000" cy="249492"/>
          </a:xfrm>
          <a:prstGeom prst="rect">
            <a:avLst/>
          </a:prstGeom>
          <a:solidFill>
            <a:srgbClr val="8C99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-1"/>
            <a:ext cx="9143990" cy="98107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894008"/>
            <a:ext cx="2133600" cy="249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ED83CB7-3FC7-4C28-A588-89C90876DA90}" type="datetime1">
              <a:rPr lang="en-CA" smtClean="0"/>
              <a:t>27/10/2014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94008"/>
            <a:ext cx="2895600" cy="249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894008"/>
            <a:ext cx="2133600" cy="249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FF909EE-2C65-48BC-95E5-26F3591A45A6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323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54A4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279DD9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5A6870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5A6870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5A687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1347614"/>
            <a:ext cx="8712968" cy="1606575"/>
          </a:xfrm>
          <a:ln w="25400">
            <a:solidFill>
              <a:schemeClr val="accent1">
                <a:shade val="50000"/>
              </a:schemeClr>
            </a:solidFill>
          </a:ln>
        </p:spPr>
        <p:txBody>
          <a:bodyPr anchor="ctr"/>
          <a:lstStyle/>
          <a:p>
            <a:r>
              <a:rPr lang="en-US" sz="3200" dirty="0"/>
              <a:t>Verification and Validation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of </a:t>
            </a:r>
            <a:br>
              <a:rPr lang="en-US" sz="3200" dirty="0" smtClean="0"/>
            </a:br>
            <a:r>
              <a:rPr lang="en-US" sz="3200" dirty="0" smtClean="0"/>
              <a:t>Forms </a:t>
            </a:r>
            <a:r>
              <a:rPr lang="en-US" sz="3200" dirty="0"/>
              <a:t>for Air Carriers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051720" y="3291830"/>
            <a:ext cx="5040560" cy="7920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54A4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1600" b="1" smtClean="0">
                <a:solidFill>
                  <a:srgbClr val="002060"/>
                </a:solidFill>
              </a:rPr>
              <a:t>ICAO Aviation Data Analyses Seminar</a:t>
            </a:r>
            <a:br>
              <a:rPr lang="en-US" sz="1600" b="1" smtClean="0">
                <a:solidFill>
                  <a:srgbClr val="002060"/>
                </a:solidFill>
              </a:rPr>
            </a:br>
            <a:r>
              <a:rPr lang="en-US" sz="1600" b="1" smtClean="0">
                <a:solidFill>
                  <a:srgbClr val="002060"/>
                </a:solidFill>
              </a:rPr>
              <a:t>Middle East (MID) Regional Office</a:t>
            </a:r>
            <a:br>
              <a:rPr lang="en-US" sz="1600" b="1" smtClean="0">
                <a:solidFill>
                  <a:srgbClr val="002060"/>
                </a:solidFill>
              </a:rPr>
            </a:br>
            <a:r>
              <a:rPr lang="en-US" sz="1600" i="1" smtClean="0">
                <a:solidFill>
                  <a:srgbClr val="002060"/>
                </a:solidFill>
              </a:rPr>
              <a:t>27-29 October </a:t>
            </a:r>
            <a:endParaRPr lang="en-US" sz="1600" i="1" dirty="0">
              <a:solidFill>
                <a:srgbClr val="002060"/>
              </a:solidFill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0" y="4227934"/>
            <a:ext cx="9144000" cy="504056"/>
          </a:xfrm>
        </p:spPr>
        <p:txBody>
          <a:bodyPr>
            <a:noAutofit/>
          </a:bodyPr>
          <a:lstStyle/>
          <a:p>
            <a:r>
              <a:rPr lang="en-GB" sz="1400" i="1" dirty="0" smtClean="0">
                <a:solidFill>
                  <a:schemeClr val="bg1">
                    <a:lumMod val="65000"/>
                  </a:schemeClr>
                </a:solidFill>
              </a:rPr>
              <a:t>Economic </a:t>
            </a:r>
            <a:r>
              <a:rPr lang="en-GB" sz="1400" i="1" dirty="0">
                <a:solidFill>
                  <a:schemeClr val="bg1">
                    <a:lumMod val="65000"/>
                  </a:schemeClr>
                </a:solidFill>
              </a:rPr>
              <a:t>Analysis and Policy </a:t>
            </a:r>
            <a:r>
              <a:rPr lang="en-GB" sz="1400" i="1" dirty="0" smtClean="0">
                <a:solidFill>
                  <a:schemeClr val="bg1">
                    <a:lumMod val="65000"/>
                  </a:schemeClr>
                </a:solidFill>
              </a:rPr>
              <a:t>(EAP) Section</a:t>
            </a:r>
            <a:endParaRPr lang="en-GB" sz="1400" i="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GB" sz="1400" i="1" dirty="0">
                <a:solidFill>
                  <a:schemeClr val="bg1">
                    <a:lumMod val="65000"/>
                  </a:schemeClr>
                </a:solidFill>
              </a:rPr>
              <a:t>Air Transport </a:t>
            </a:r>
            <a:r>
              <a:rPr lang="en-GB" sz="1400" i="1" dirty="0" smtClean="0">
                <a:solidFill>
                  <a:schemeClr val="bg1">
                    <a:lumMod val="65000"/>
                  </a:schemeClr>
                </a:solidFill>
              </a:rPr>
              <a:t>Bureau (ATB)</a:t>
            </a:r>
            <a:endParaRPr lang="en-GB" sz="14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0" y="771550"/>
            <a:ext cx="91440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 kern="1200" baseline="0">
                <a:solidFill>
                  <a:srgbClr val="1B4177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4177"/>
                </a:solidFill>
                <a:latin typeface="Calibri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4177"/>
                </a:solidFill>
                <a:latin typeface="Calibri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4177"/>
                </a:solidFill>
                <a:latin typeface="Calibri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4177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4177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4177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4177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4177"/>
                </a:solidFill>
                <a:latin typeface="Calibri" pitchFamily="34" charset="0"/>
              </a:defRPr>
            </a:lvl9pPr>
          </a:lstStyle>
          <a:p>
            <a:pPr algn="r"/>
            <a:r>
              <a:rPr lang="en-US" sz="2000" dirty="0" smtClean="0">
                <a:solidFill>
                  <a:srgbClr val="002060"/>
                </a:solidFill>
              </a:rPr>
              <a:t>ICAO Strategic Objective: </a:t>
            </a:r>
            <a:r>
              <a:rPr lang="en-US" sz="1800" i="1" dirty="0" smtClean="0">
                <a:solidFill>
                  <a:srgbClr val="CC00CC"/>
                </a:solidFill>
              </a:rPr>
              <a:t>Economic Development of Air Transport</a:t>
            </a:r>
          </a:p>
        </p:txBody>
      </p:sp>
    </p:spTree>
    <p:extLst>
      <p:ext uri="{BB962C8B-B14F-4D97-AF65-F5344CB8AC3E}">
        <p14:creationId xmlns:p14="http://schemas.microsoft.com/office/powerpoint/2010/main" val="116590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35896" y="-38100"/>
            <a:ext cx="5508104" cy="771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Form A and Form C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504" y="771550"/>
            <a:ext cx="8856984" cy="36933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chemeClr val="bg1"/>
                </a:solidFill>
              </a:rPr>
              <a:t>Scope</a:t>
            </a:r>
            <a:r>
              <a:rPr lang="en-US" dirty="0" smtClean="0">
                <a:solidFill>
                  <a:schemeClr val="bg1"/>
                </a:solidFill>
              </a:rPr>
              <a:t>: international scheduled </a:t>
            </a:r>
            <a:r>
              <a:rPr lang="en-US" i="1" dirty="0" smtClean="0">
                <a:solidFill>
                  <a:schemeClr val="bg1"/>
                </a:solidFill>
              </a:rPr>
              <a:t>(form C scope)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4875" y="1173813"/>
            <a:ext cx="885698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For each carrier and for the same period of reporting</a:t>
            </a:r>
            <a:endParaRPr lang="en-US" i="1" dirty="0" smtClean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874" y="3435846"/>
            <a:ext cx="5403229" cy="288000"/>
          </a:xfrm>
          <a:prstGeom prst="rect">
            <a:avLst/>
          </a:prstGeom>
          <a:solidFill>
            <a:srgbClr val="002060"/>
          </a:solidFill>
          <a:ln w="28575">
            <a:solidFill>
              <a:srgbClr val="002060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b="1" u="sng" dirty="0" smtClean="0">
                <a:solidFill>
                  <a:schemeClr val="bg1"/>
                </a:solidFill>
              </a:rPr>
              <a:t>Form C</a:t>
            </a:r>
            <a:endParaRPr lang="en-US" i="1" dirty="0" smtClean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4622" y="3435846"/>
            <a:ext cx="2370137" cy="288000"/>
          </a:xfrm>
          <a:prstGeom prst="rect">
            <a:avLst/>
          </a:prstGeom>
          <a:solidFill>
            <a:srgbClr val="002060"/>
          </a:solidFill>
          <a:ln w="28575">
            <a:solidFill>
              <a:srgbClr val="002060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b="1" u="sng" dirty="0" smtClean="0">
                <a:solidFill>
                  <a:schemeClr val="bg1"/>
                </a:solidFill>
              </a:rPr>
              <a:t>Form A</a:t>
            </a:r>
            <a:endParaRPr lang="en-US" i="1" dirty="0" smtClean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7504" y="1929874"/>
            <a:ext cx="5400600" cy="15059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Rectangle 16"/>
          <p:cNvSpPr/>
          <p:nvPr/>
        </p:nvSpPr>
        <p:spPr>
          <a:xfrm>
            <a:off x="6094622" y="1929873"/>
            <a:ext cx="2370137" cy="15059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2008" y="1937999"/>
                <a:ext cx="8892480" cy="6392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CA" sz="14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400" b="0" i="1" smtClean="0">
                              <a:latin typeface="Cambria Math"/>
                            </a:rPr>
                            <m:t>𝑐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𝑖𝑡𝑦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𝑝𝑎𝑖𝑟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𝑠𝑒𝑎𝑡𝑠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𝑜𝑛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𝑐𝑖𝑡𝑦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𝑝𝑎𝑖𝑟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 ×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𝑑𝑖𝑠𝑡𝑎𝑛𝑐𝑒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𝑜𝑓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𝑐𝑖𝑡𝑦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𝑝𝑎𝑖𝑟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                                =        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𝑎𝑣𝑎𝑖𝑙𝑎𝑏𝑙𝑒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𝑠𝑒𝑎𝑡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𝑘𝑖𝑙𝑜𝑚𝑒𝑡𝑟𝑒𝑠</m:t>
                          </m:r>
                        </m:e>
                      </m:nary>
                    </m:oMath>
                  </m:oMathPara>
                </a14:m>
                <a:endParaRPr lang="en-CA" sz="1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8" y="1937999"/>
                <a:ext cx="8892480" cy="639214"/>
              </a:xfrm>
              <a:prstGeom prst="rect">
                <a:avLst/>
              </a:prstGeom>
              <a:blipFill rotWithShape="1">
                <a:blip r:embed="rId2"/>
                <a:stretch>
                  <a:fillRect l="-3907" t="-111429" b="-15619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2008" y="2547971"/>
                <a:ext cx="8892480" cy="6392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CA" sz="14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400" b="0" i="1" smtClean="0">
                              <a:latin typeface="Cambria Math"/>
                            </a:rPr>
                            <m:t>𝑐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𝑖𝑡𝑦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𝑝𝑎𝑖𝑟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𝑝𝑎𝑦𝑙𝑜𝑎𝑑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𝑐𝑎𝑝𝑎𝑐𝑖𝑡𝑦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𝑜𝑛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𝑐𝑖𝑡𝑦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𝑝𝑎𝑖𝑟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 ×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𝑑𝑖𝑠𝑡𝑎𝑛𝑐𝑒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𝑜𝑓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𝑐𝑖𝑡𝑦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𝑝𝑎𝑖𝑟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        =        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𝑎𝑣𝑎𝑖𝑙𝑎𝑏𝑙𝑒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𝑡𝑜𝑛𝑛𝑒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𝑘𝑖𝑙𝑜𝑚𝑒𝑡𝑟𝑒𝑠</m:t>
                          </m:r>
                        </m:e>
                      </m:nary>
                    </m:oMath>
                  </m:oMathPara>
                </a14:m>
                <a:endParaRPr lang="en-CA" sz="1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8" y="2547971"/>
                <a:ext cx="8892480" cy="639214"/>
              </a:xfrm>
              <a:prstGeom prst="rect">
                <a:avLst/>
              </a:prstGeom>
              <a:blipFill rotWithShape="1">
                <a:blip r:embed="rId3"/>
                <a:stretch>
                  <a:fillRect l="-3907" t="-111429" b="-15619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140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4" grpId="0" animBg="1"/>
      <p:bldP spid="16" grpId="0" animBg="1"/>
      <p:bldP spid="17" grpId="0" animBg="1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35896" y="-38100"/>
            <a:ext cx="5508104" cy="771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Form A and Form </a:t>
            </a:r>
            <a:r>
              <a:rPr lang="en-US" sz="2800" b="1" dirty="0">
                <a:solidFill>
                  <a:srgbClr val="002060"/>
                </a:solidFill>
              </a:rPr>
              <a:t>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7504" y="771550"/>
            <a:ext cx="8856984" cy="64633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chemeClr val="bg1"/>
                </a:solidFill>
              </a:rPr>
              <a:t>Scope</a:t>
            </a:r>
            <a:r>
              <a:rPr lang="en-US" dirty="0" smtClean="0">
                <a:solidFill>
                  <a:schemeClr val="bg1"/>
                </a:solidFill>
              </a:rPr>
              <a:t>: international scheduled, international non-scheduled, total (domestic and international) scheduled and non-scheduled  </a:t>
            </a:r>
            <a:r>
              <a:rPr lang="en-US" i="1" dirty="0" smtClean="0">
                <a:solidFill>
                  <a:schemeClr val="bg1"/>
                </a:solidFill>
              </a:rPr>
              <a:t>(form </a:t>
            </a:r>
            <a:r>
              <a:rPr lang="en-US" i="1" dirty="0">
                <a:solidFill>
                  <a:schemeClr val="bg1"/>
                </a:solidFill>
              </a:rPr>
              <a:t>M</a:t>
            </a:r>
            <a:r>
              <a:rPr lang="en-US" i="1" dirty="0" smtClean="0">
                <a:solidFill>
                  <a:schemeClr val="bg1"/>
                </a:solidFill>
              </a:rPr>
              <a:t> scope)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7504" y="1437026"/>
            <a:ext cx="885698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Example for international scheduled:</a:t>
            </a:r>
            <a:r>
              <a:rPr lang="en-US" dirty="0" smtClean="0">
                <a:solidFill>
                  <a:srgbClr val="002060"/>
                </a:solidFill>
              </a:rPr>
              <a:t> For each carrier and for the same period of reporting</a:t>
            </a:r>
            <a:endParaRPr lang="en-US" i="1" dirty="0" smtClean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874" y="3435846"/>
            <a:ext cx="5403229" cy="288000"/>
          </a:xfrm>
          <a:prstGeom prst="rect">
            <a:avLst/>
          </a:prstGeom>
          <a:solidFill>
            <a:srgbClr val="002060"/>
          </a:solidFill>
          <a:ln w="28575">
            <a:solidFill>
              <a:srgbClr val="002060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b="1" u="sng" dirty="0" smtClean="0">
                <a:solidFill>
                  <a:schemeClr val="bg1"/>
                </a:solidFill>
              </a:rPr>
              <a:t>Form M</a:t>
            </a:r>
            <a:endParaRPr lang="en-US" i="1" dirty="0" smtClean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4622" y="3435846"/>
            <a:ext cx="2581834" cy="369332"/>
          </a:xfrm>
          <a:prstGeom prst="rect">
            <a:avLst/>
          </a:prstGeom>
          <a:solidFill>
            <a:srgbClr val="002060"/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solidFill>
                  <a:schemeClr val="bg1"/>
                </a:solidFill>
              </a:rPr>
              <a:t>Form A</a:t>
            </a:r>
            <a:endParaRPr lang="en-US" i="1" dirty="0" smtClean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7504" y="1929874"/>
            <a:ext cx="5400600" cy="15059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Rectangle 16"/>
          <p:cNvSpPr/>
          <p:nvPr/>
        </p:nvSpPr>
        <p:spPr>
          <a:xfrm>
            <a:off x="6094622" y="1929873"/>
            <a:ext cx="2581834" cy="15059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2008" y="1937999"/>
                <a:ext cx="8892480" cy="6392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CA" sz="14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𝑎𝑖𝑟𝑐𝑟𝑎𝑓𝑡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𝑡𝑦𝑝𝑒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𝑟𝑒𝑣𝑒𝑛𝑢𝑒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𝑡𝑜𝑛𝑛𝑒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𝑘𝑖𝑙𝑜𝑚𝑒𝑡𝑟𝑒𝑠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𝑜𝑓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𝑎𝑖𝑟𝑐𝑟𝑎𝑓𝑡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𝑡𝑦𝑝𝑒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                          =        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𝑟𝑒𝑣𝑒𝑛𝑢𝑒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𝑡𝑜𝑛𝑛𝑒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𝑘𝑖𝑙𝑜𝑚𝑒𝑡𝑟𝑒𝑠</m:t>
                          </m:r>
                        </m:e>
                      </m:nary>
                    </m:oMath>
                  </m:oMathPara>
                </a14:m>
                <a:endParaRPr lang="en-CA" sz="1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8" y="1937999"/>
                <a:ext cx="8892480" cy="639214"/>
              </a:xfrm>
              <a:prstGeom prst="rect">
                <a:avLst/>
              </a:prstGeom>
              <a:blipFill rotWithShape="1">
                <a:blip r:embed="rId2"/>
                <a:stretch>
                  <a:fillRect l="-2536" t="-111429" b="-15619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2008" y="2547971"/>
                <a:ext cx="8892480" cy="6392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CA" sz="14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𝑎𝑖𝑟𝑐𝑟𝑎𝑓𝑡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𝑡𝑦𝑝𝑒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𝑎𝑣𝑎𝑖𝑙𝑎𝑏𝑙𝑒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𝑡𝑜𝑛𝑛𝑒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𝑘𝑖𝑙𝑜𝑚𝑒𝑡𝑟𝑒𝑠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𝑜𝑓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𝑎𝑖𝑟𝑐𝑟𝑎𝑓𝑡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𝑡𝑦𝑝𝑒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                        =        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𝑎𝑣𝑎𝑖𝑙𝑎𝑏𝑙𝑒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𝑡𝑜𝑛𝑛𝑒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𝑘𝑖𝑙𝑜𝑚𝑒𝑡𝑟𝑒𝑠</m:t>
                          </m:r>
                        </m:e>
                      </m:nary>
                    </m:oMath>
                  </m:oMathPara>
                </a14:m>
                <a:endParaRPr lang="en-CA" sz="1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8" y="2547971"/>
                <a:ext cx="8892480" cy="639214"/>
              </a:xfrm>
              <a:prstGeom prst="rect">
                <a:avLst/>
              </a:prstGeom>
              <a:blipFill rotWithShape="1">
                <a:blip r:embed="rId3"/>
                <a:stretch>
                  <a:fillRect l="-2536" t="-111429" b="-15619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2218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4" grpId="0" animBg="1"/>
      <p:bldP spid="16" grpId="0" animBg="1"/>
      <p:bldP spid="17" grpId="0" animBg="1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72008" y="1937999"/>
            <a:ext cx="88924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dirty="0" smtClean="0"/>
              <a:t>Departures			=</a:t>
            </a:r>
            <a:r>
              <a:rPr lang="en-US" sz="2400" dirty="0"/>
              <a:t>	 </a:t>
            </a:r>
            <a:r>
              <a:rPr lang="en-US" sz="2400" dirty="0" smtClean="0"/>
              <a:t>Departures</a:t>
            </a:r>
            <a:endParaRPr lang="en-CA" sz="2400" dirty="0" smtClean="0"/>
          </a:p>
          <a:p>
            <a:pPr>
              <a:lnSpc>
                <a:spcPct val="200000"/>
              </a:lnSpc>
            </a:pPr>
            <a:r>
              <a:rPr lang="en-CA" sz="2400" dirty="0" smtClean="0"/>
              <a:t>Aircraft hours	</a:t>
            </a:r>
            <a:r>
              <a:rPr lang="en-CA" sz="2400" dirty="0"/>
              <a:t>	</a:t>
            </a:r>
            <a:r>
              <a:rPr lang="en-CA" sz="2400" dirty="0" smtClean="0"/>
              <a:t>	=</a:t>
            </a:r>
            <a:r>
              <a:rPr lang="en-CA" sz="2400" dirty="0"/>
              <a:t>	 Aircraft hours</a:t>
            </a:r>
            <a:endParaRPr lang="en-CA" sz="2400" dirty="0" smtClean="0"/>
          </a:p>
          <a:p>
            <a:pPr>
              <a:lnSpc>
                <a:spcPct val="200000"/>
              </a:lnSpc>
            </a:pPr>
            <a:r>
              <a:rPr lang="en-CA" sz="2400" dirty="0" smtClean="0"/>
              <a:t>Aircraft kilometres		=	</a:t>
            </a:r>
            <a:r>
              <a:rPr lang="en-CA" sz="2400" dirty="0"/>
              <a:t> Aircraft kilometres</a:t>
            </a:r>
            <a:endParaRPr lang="en-CA" sz="2400" dirty="0" smtClean="0"/>
          </a:p>
          <a:p>
            <a:pPr>
              <a:lnSpc>
                <a:spcPct val="200000"/>
              </a:lnSpc>
            </a:pPr>
            <a:r>
              <a:rPr lang="en-CA" sz="2400" dirty="0" smtClean="0"/>
              <a:t> </a:t>
            </a:r>
            <a:endParaRPr lang="en-CA" sz="2400" dirty="0"/>
          </a:p>
        </p:txBody>
      </p:sp>
      <p:sp>
        <p:nvSpPr>
          <p:cNvPr id="7" name="Rectangle 6"/>
          <p:cNvSpPr/>
          <p:nvPr/>
        </p:nvSpPr>
        <p:spPr>
          <a:xfrm>
            <a:off x="3635896" y="-38100"/>
            <a:ext cx="5508104" cy="771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Form A and Form D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504" y="771550"/>
            <a:ext cx="8856984" cy="36933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chemeClr val="bg1"/>
                </a:solidFill>
              </a:rPr>
              <a:t>Scope</a:t>
            </a:r>
            <a:r>
              <a:rPr lang="en-US" dirty="0" smtClean="0">
                <a:solidFill>
                  <a:schemeClr val="bg1"/>
                </a:solidFill>
              </a:rPr>
              <a:t>: total (domestic and international) scheduled and total non-scheduled  </a:t>
            </a:r>
            <a:r>
              <a:rPr lang="en-US" i="1" dirty="0" smtClean="0">
                <a:solidFill>
                  <a:schemeClr val="bg1"/>
                </a:solidFill>
              </a:rPr>
              <a:t>(form D scope)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7504" y="1437026"/>
            <a:ext cx="885698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Example for total scheduled:</a:t>
            </a:r>
            <a:r>
              <a:rPr lang="en-US" dirty="0" smtClean="0">
                <a:solidFill>
                  <a:srgbClr val="002060"/>
                </a:solidFill>
              </a:rPr>
              <a:t> For each carrier and for the same period of reporting</a:t>
            </a:r>
            <a:endParaRPr lang="en-US" i="1" dirty="0" smtClean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875" y="4290650"/>
            <a:ext cx="3530110" cy="288000"/>
          </a:xfrm>
          <a:prstGeom prst="rect">
            <a:avLst/>
          </a:prstGeom>
          <a:solidFill>
            <a:srgbClr val="002060"/>
          </a:solidFill>
          <a:ln w="28575">
            <a:solidFill>
              <a:srgbClr val="002060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b="1" u="sng" dirty="0" smtClean="0">
                <a:solidFill>
                  <a:schemeClr val="bg1"/>
                </a:solidFill>
              </a:rPr>
              <a:t>Form </a:t>
            </a:r>
            <a:r>
              <a:rPr lang="en-US" b="1" u="sng" dirty="0">
                <a:solidFill>
                  <a:schemeClr val="bg1"/>
                </a:solidFill>
              </a:rPr>
              <a:t>D</a:t>
            </a:r>
            <a:endParaRPr lang="en-US" i="1" dirty="0" smtClean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39952" y="4290650"/>
            <a:ext cx="3384376" cy="288000"/>
          </a:xfrm>
          <a:prstGeom prst="rect">
            <a:avLst/>
          </a:prstGeom>
          <a:solidFill>
            <a:srgbClr val="002060"/>
          </a:solidFill>
          <a:ln w="28575">
            <a:solidFill>
              <a:srgbClr val="002060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b="1" u="sng" dirty="0" smtClean="0">
                <a:solidFill>
                  <a:schemeClr val="bg1"/>
                </a:solidFill>
              </a:rPr>
              <a:t>Form A</a:t>
            </a:r>
            <a:endParaRPr lang="en-US" i="1" dirty="0" smtClean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7504" y="1929874"/>
            <a:ext cx="3528392" cy="23607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Rectangle 16"/>
          <p:cNvSpPr/>
          <p:nvPr/>
        </p:nvSpPr>
        <p:spPr>
          <a:xfrm>
            <a:off x="4139952" y="1929872"/>
            <a:ext cx="3384376" cy="23607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9887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8" grpId="0" animBg="1"/>
      <p:bldP spid="9" grpId="0" animBg="1"/>
      <p:bldP spid="12" grpId="0" animBg="1"/>
      <p:bldP spid="14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59632" y="1635646"/>
            <a:ext cx="6705600" cy="1885950"/>
          </a:xfrm>
        </p:spPr>
        <p:txBody>
          <a:bodyPr>
            <a:normAutofit fontScale="92500"/>
          </a:bodyPr>
          <a:lstStyle/>
          <a:p>
            <a:pPr algn="ctr">
              <a:buFont typeface="WP IconicSymbolsA" pitchFamily="2" charset="2"/>
              <a:buNone/>
              <a:defRPr/>
            </a:pPr>
            <a:r>
              <a:rPr lang="en-US" sz="4000" b="1" dirty="0" smtClean="0">
                <a:solidFill>
                  <a:schemeClr val="tx1">
                    <a:lumMod val="60000"/>
                    <a:lumOff val="40000"/>
                  </a:schemeClr>
                </a:solidFill>
                <a:sym typeface="WP IconicSymbolsA" pitchFamily="2" charset="2"/>
              </a:rPr>
              <a:t>Example of Validation Tools and Analysis of the ICAO Statistics </a:t>
            </a:r>
            <a:r>
              <a:rPr lang="en-US" sz="40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sym typeface="WP IconicSymbolsA" pitchFamily="2" charset="2"/>
              </a:rPr>
              <a:t>Programme</a:t>
            </a:r>
            <a:endParaRPr lang="en-US" sz="4000" b="1" dirty="0" smtClean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78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Espace réservé du pied de page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CA" smtClean="0">
                <a:solidFill>
                  <a:srgbClr val="FFFFFF"/>
                </a:solidFill>
                <a:latin typeface="Arial" charset="0"/>
              </a:rPr>
              <a:t>EAP/ATB</a:t>
            </a:r>
            <a:endParaRPr lang="en-CA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5605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144DF25F-F4A5-4511-877E-931AB7CAD2C1}" type="slidenum">
              <a:rPr lang="en-CA">
                <a:solidFill>
                  <a:srgbClr val="FFFFFF"/>
                </a:solidFill>
                <a:latin typeface="Arial" charset="0"/>
              </a:rPr>
              <a:pPr eaLnBrk="1" hangingPunct="1"/>
              <a:t>14</a:t>
            </a:fld>
            <a:endParaRPr lang="en-CA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86"/>
          <a:stretch/>
        </p:blipFill>
        <p:spPr bwMode="auto">
          <a:xfrm>
            <a:off x="603296" y="1453437"/>
            <a:ext cx="7793392" cy="27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79713" y="4137924"/>
            <a:ext cx="5589191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/>
              <a:buChar char="à"/>
            </a:pPr>
            <a:r>
              <a:rPr lang="fr-FR" sz="2400" b="1" dirty="0" smtClean="0">
                <a:solidFill>
                  <a:srgbClr val="002060"/>
                </a:solidFill>
              </a:rPr>
              <a:t>Limited data manipulation</a:t>
            </a:r>
          </a:p>
          <a:p>
            <a:pPr marL="457200" indent="-457200">
              <a:buFont typeface="Wingdings"/>
              <a:buChar char="à"/>
            </a:pPr>
            <a:r>
              <a:rPr lang="fr-FR" sz="2400" b="1" dirty="0" smtClean="0">
                <a:solidFill>
                  <a:srgbClr val="002060"/>
                </a:solidFill>
              </a:rPr>
              <a:t>One </a:t>
            </a:r>
            <a:r>
              <a:rPr lang="fr-FR" sz="2400" b="1" dirty="0" err="1" smtClean="0">
                <a:solidFill>
                  <a:srgbClr val="002060"/>
                </a:solidFill>
              </a:rPr>
              <a:t>form</a:t>
            </a:r>
            <a:r>
              <a:rPr lang="fr-FR" sz="2400" b="1" dirty="0" smtClean="0">
                <a:solidFill>
                  <a:srgbClr val="002060"/>
                </a:solidFill>
              </a:rPr>
              <a:t>/</a:t>
            </a:r>
            <a:r>
              <a:rPr lang="fr-FR" sz="2400" b="1" dirty="0" err="1" smtClean="0">
                <a:solidFill>
                  <a:srgbClr val="002060"/>
                </a:solidFill>
              </a:rPr>
              <a:t>airline</a:t>
            </a:r>
            <a:r>
              <a:rPr lang="fr-FR" sz="2400" b="1" dirty="0" smtClean="0">
                <a:solidFill>
                  <a:srgbClr val="002060"/>
                </a:solidFill>
              </a:rPr>
              <a:t>/</a:t>
            </a:r>
            <a:r>
              <a:rPr lang="fr-FR" sz="2400" b="1" dirty="0" err="1" smtClean="0">
                <a:solidFill>
                  <a:srgbClr val="002060"/>
                </a:solidFill>
              </a:rPr>
              <a:t>period</a:t>
            </a:r>
            <a:r>
              <a:rPr lang="fr-FR" sz="2400" b="1" dirty="0" smtClean="0">
                <a:solidFill>
                  <a:srgbClr val="002060"/>
                </a:solidFill>
              </a:rPr>
              <a:t> at a time</a:t>
            </a:r>
          </a:p>
        </p:txBody>
      </p:sp>
      <p:sp>
        <p:nvSpPr>
          <p:cNvPr id="8" name="Rectangle 7"/>
          <p:cNvSpPr/>
          <p:nvPr/>
        </p:nvSpPr>
        <p:spPr>
          <a:xfrm>
            <a:off x="1979713" y="859371"/>
            <a:ext cx="5157143" cy="540060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95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USER INTERFACE</a:t>
            </a:r>
            <a:endParaRPr lang="en-CA" b="1" dirty="0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35896" y="-38100"/>
            <a:ext cx="5508104" cy="771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ISDB – Oracle System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2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Espace réservé du pied de page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CA" smtClean="0">
                <a:solidFill>
                  <a:srgbClr val="FFFFFF"/>
                </a:solidFill>
                <a:latin typeface="Arial" charset="0"/>
              </a:rPr>
              <a:t>EAP/ATB</a:t>
            </a:r>
            <a:endParaRPr lang="en-CA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5605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144DF25F-F4A5-4511-877E-931AB7CAD2C1}" type="slidenum">
              <a:rPr lang="en-CA">
                <a:solidFill>
                  <a:srgbClr val="FFFFFF"/>
                </a:solidFill>
                <a:latin typeface="Arial" charset="0"/>
              </a:rPr>
              <a:pPr eaLnBrk="1" hangingPunct="1"/>
              <a:t>15</a:t>
            </a:fld>
            <a:endParaRPr lang="en-CA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23728" y="987574"/>
            <a:ext cx="5157143" cy="540060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95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VALIDATION REPORTS</a:t>
            </a:r>
            <a:endParaRPr lang="en-CA" b="1" dirty="0">
              <a:solidFill>
                <a:srgbClr val="00206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11" y="1635646"/>
            <a:ext cx="8574652" cy="2916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635896" y="-38100"/>
            <a:ext cx="5508104" cy="771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ISDB – Oracle System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95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Espace réservé du pied de page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CA" smtClean="0">
                <a:solidFill>
                  <a:srgbClr val="FFFFFF"/>
                </a:solidFill>
                <a:latin typeface="Arial" charset="0"/>
              </a:rPr>
              <a:t>EAP/ATB</a:t>
            </a:r>
            <a:endParaRPr lang="en-CA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5605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144DF25F-F4A5-4511-877E-931AB7CAD2C1}" type="slidenum">
              <a:rPr lang="en-CA">
                <a:solidFill>
                  <a:srgbClr val="FFFFFF"/>
                </a:solidFill>
                <a:latin typeface="Arial" charset="0"/>
              </a:rPr>
              <a:pPr eaLnBrk="1" hangingPunct="1"/>
              <a:t>16</a:t>
            </a:fld>
            <a:endParaRPr lang="en-CA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28" y="828797"/>
            <a:ext cx="2419350" cy="376475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5806" y="2105457"/>
            <a:ext cx="6070691" cy="2484276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 rot="16200000">
            <a:off x="2506971" y="2562749"/>
            <a:ext cx="41216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965079" y="828796"/>
            <a:ext cx="5666426" cy="1077218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002060"/>
                </a:solidFill>
              </a:rPr>
              <a:t>DIRECT ACCES TO DATA ON EXCEL</a:t>
            </a:r>
            <a:endParaRPr lang="en-CA" sz="3200" b="1" dirty="0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35896" y="-38100"/>
            <a:ext cx="5508104" cy="771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2060"/>
                </a:solidFill>
              </a:rPr>
              <a:t>Pivot tables linked to ISDB</a:t>
            </a:r>
          </a:p>
        </p:txBody>
      </p:sp>
    </p:spTree>
    <p:extLst>
      <p:ext uri="{BB962C8B-B14F-4D97-AF65-F5344CB8AC3E}">
        <p14:creationId xmlns:p14="http://schemas.microsoft.com/office/powerpoint/2010/main" val="882306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Espace réservé du pied de page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CA" smtClean="0">
                <a:solidFill>
                  <a:srgbClr val="FFFFFF"/>
                </a:solidFill>
                <a:latin typeface="Arial" charset="0"/>
              </a:rPr>
              <a:t>EAP/ATB</a:t>
            </a:r>
            <a:endParaRPr lang="en-CA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5605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144DF25F-F4A5-4511-877E-931AB7CAD2C1}" type="slidenum">
              <a:rPr lang="en-CA">
                <a:solidFill>
                  <a:srgbClr val="FFFFFF"/>
                </a:solidFill>
                <a:latin typeface="Arial" charset="0"/>
              </a:rPr>
              <a:pPr eaLnBrk="1" hangingPunct="1"/>
              <a:t>17</a:t>
            </a:fld>
            <a:endParaRPr lang="en-CA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8558" y="1380722"/>
            <a:ext cx="813690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 </a:t>
            </a:r>
            <a:r>
              <a:rPr lang="fr-FR" b="1" dirty="0" err="1" smtClean="0">
                <a:solidFill>
                  <a:srgbClr val="002060"/>
                </a:solidFill>
              </a:rPr>
              <a:t>Raw</a:t>
            </a:r>
            <a:r>
              <a:rPr lang="fr-FR" b="1" dirty="0" smtClean="0">
                <a:solidFill>
                  <a:srgbClr val="002060"/>
                </a:solidFill>
              </a:rPr>
              <a:t> data </a:t>
            </a:r>
            <a:r>
              <a:rPr lang="fr-FR" b="1" dirty="0" err="1" smtClean="0">
                <a:solidFill>
                  <a:srgbClr val="002060"/>
                </a:solidFill>
              </a:rPr>
              <a:t>from</a:t>
            </a:r>
            <a:r>
              <a:rPr lang="fr-FR" b="1" dirty="0" smtClean="0">
                <a:solidFill>
                  <a:srgbClr val="002060"/>
                </a:solidFill>
              </a:rPr>
              <a:t> ISDB</a:t>
            </a:r>
            <a:endParaRPr lang="en-CA" b="1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3548" y="1646679"/>
            <a:ext cx="813690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 </a:t>
            </a:r>
            <a:r>
              <a:rPr lang="fr-FR" b="1" dirty="0" smtClean="0">
                <a:solidFill>
                  <a:srgbClr val="002060"/>
                </a:solidFill>
              </a:rPr>
              <a:t>Can </a:t>
            </a:r>
            <a:r>
              <a:rPr lang="fr-FR" b="1" dirty="0" err="1" smtClean="0">
                <a:solidFill>
                  <a:srgbClr val="002060"/>
                </a:solidFill>
              </a:rPr>
              <a:t>be</a:t>
            </a:r>
            <a:r>
              <a:rPr lang="fr-FR" b="1" dirty="0" smtClean="0">
                <a:solidFill>
                  <a:srgbClr val="002060"/>
                </a:solidFill>
              </a:rPr>
              <a:t> </a:t>
            </a:r>
            <a:r>
              <a:rPr lang="fr-FR" b="1" dirty="0" err="1" smtClean="0">
                <a:solidFill>
                  <a:srgbClr val="002060"/>
                </a:solidFill>
              </a:rPr>
              <a:t>refreshed</a:t>
            </a:r>
            <a:r>
              <a:rPr lang="fr-FR" b="1" dirty="0" smtClean="0">
                <a:solidFill>
                  <a:srgbClr val="002060"/>
                </a:solidFill>
              </a:rPr>
              <a:t> in few seconds</a:t>
            </a:r>
            <a:endParaRPr lang="en-CA" b="1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3548" y="2580596"/>
            <a:ext cx="813690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2060"/>
                </a:solidFill>
                <a:sym typeface="Wingdings" panose="05000000000000000000" pitchFamily="2" charset="2"/>
              </a:rPr>
              <a:t> </a:t>
            </a:r>
            <a:r>
              <a:rPr lang="fr-FR" b="1" dirty="0" err="1" smtClean="0">
                <a:solidFill>
                  <a:srgbClr val="002060"/>
                </a:solidFill>
              </a:rPr>
              <a:t>Easy</a:t>
            </a:r>
            <a:r>
              <a:rPr lang="fr-FR" b="1" dirty="0" smtClean="0">
                <a:solidFill>
                  <a:srgbClr val="002060"/>
                </a:solidFill>
              </a:rPr>
              <a:t> manipulation of the data on </a:t>
            </a:r>
            <a:r>
              <a:rPr lang="fr-FR" b="1" dirty="0" err="1" smtClean="0">
                <a:solidFill>
                  <a:srgbClr val="002060"/>
                </a:solidFill>
              </a:rPr>
              <a:t>excel</a:t>
            </a:r>
            <a:endParaRPr lang="en-CA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4601" y="803034"/>
            <a:ext cx="8136904" cy="584775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002060"/>
                </a:solidFill>
              </a:rPr>
              <a:t>CHARACTERISTICS</a:t>
            </a:r>
            <a:endParaRPr lang="en-CA" sz="32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584" y="2934638"/>
            <a:ext cx="785921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2060"/>
                </a:solidFill>
                <a:sym typeface="Wingdings" panose="05000000000000000000" pitchFamily="2" charset="2"/>
              </a:rPr>
              <a:t>1) Management of </a:t>
            </a:r>
            <a:r>
              <a:rPr lang="fr-FR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forms</a:t>
            </a:r>
            <a:r>
              <a:rPr lang="fr-FR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fr-FR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received</a:t>
            </a:r>
            <a:r>
              <a:rPr lang="fr-FR" dirty="0" smtClean="0">
                <a:solidFill>
                  <a:srgbClr val="002060"/>
                </a:solidFill>
                <a:sym typeface="Wingdings" panose="05000000000000000000" pitchFamily="2" charset="2"/>
              </a:rPr>
              <a:t>/</a:t>
            </a:r>
            <a:r>
              <a:rPr lang="fr-FR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temorary</a:t>
            </a:r>
            <a:r>
              <a:rPr lang="fr-FR" dirty="0" smtClean="0">
                <a:solidFill>
                  <a:srgbClr val="002060"/>
                </a:solidFill>
                <a:sym typeface="Wingdings" panose="05000000000000000000" pitchFamily="2" charset="2"/>
              </a:rPr>
              <a:t>/</a:t>
            </a:r>
            <a:r>
              <a:rPr lang="fr-FR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validated</a:t>
            </a:r>
            <a:endParaRPr lang="en-CA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7584" y="3324077"/>
            <a:ext cx="785921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2060"/>
                </a:solidFill>
                <a:sym typeface="Wingdings" panose="05000000000000000000" pitchFamily="2" charset="2"/>
              </a:rPr>
              <a:t>2</a:t>
            </a:r>
            <a:r>
              <a:rPr lang="fr-FR" dirty="0" smtClean="0">
                <a:solidFill>
                  <a:srgbClr val="002060"/>
                </a:solidFill>
                <a:sym typeface="Wingdings" panose="05000000000000000000" pitchFamily="2" charset="2"/>
              </a:rPr>
              <a:t>) </a:t>
            </a:r>
            <a:r>
              <a:rPr lang="fr-FR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Analysis</a:t>
            </a:r>
            <a:r>
              <a:rPr lang="fr-FR" dirty="0" smtClean="0">
                <a:solidFill>
                  <a:srgbClr val="002060"/>
                </a:solidFill>
                <a:sym typeface="Wingdings" panose="05000000000000000000" pitchFamily="2" charset="2"/>
              </a:rPr>
              <a:t> of the data</a:t>
            </a:r>
            <a:endParaRPr lang="en-CA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21124" y="3609983"/>
            <a:ext cx="728315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2060"/>
                </a:solidFill>
                <a:sym typeface="Wingdings" panose="05000000000000000000" pitchFamily="2" charset="2"/>
              </a:rPr>
              <a:t>a) </a:t>
            </a:r>
            <a:r>
              <a:rPr lang="fr-FR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Derived</a:t>
            </a:r>
            <a:r>
              <a:rPr lang="fr-FR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fr-FR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indicators</a:t>
            </a:r>
            <a:r>
              <a:rPr lang="fr-FR" dirty="0" smtClean="0">
                <a:solidFill>
                  <a:srgbClr val="002060"/>
                </a:solidFill>
                <a:sym typeface="Wingdings" panose="05000000000000000000" pitchFamily="2" charset="2"/>
              </a:rPr>
              <a:t> : </a:t>
            </a:r>
            <a:r>
              <a:rPr lang="fr-FR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growth</a:t>
            </a:r>
            <a:r>
              <a:rPr lang="fr-FR" dirty="0" smtClean="0">
                <a:solidFill>
                  <a:srgbClr val="002060"/>
                </a:solidFill>
                <a:sym typeface="Wingdings" panose="05000000000000000000" pitchFamily="2" charset="2"/>
              </a:rPr>
              <a:t> rates, </a:t>
            </a:r>
            <a:r>
              <a:rPr lang="fr-FR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average</a:t>
            </a:r>
            <a:r>
              <a:rPr lang="fr-FR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fr-FR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indicators</a:t>
            </a:r>
            <a:endParaRPr lang="en-CA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21124" y="3935062"/>
            <a:ext cx="728315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2060"/>
                </a:solidFill>
                <a:sym typeface="Wingdings" panose="05000000000000000000" pitchFamily="2" charset="2"/>
              </a:rPr>
              <a:t>b) </a:t>
            </a:r>
            <a:r>
              <a:rPr lang="fr-FR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Graphical</a:t>
            </a:r>
            <a:r>
              <a:rPr lang="fr-FR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fr-FR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vizualization</a:t>
            </a:r>
            <a:r>
              <a:rPr lang="fr-FR" dirty="0" smtClean="0">
                <a:solidFill>
                  <a:srgbClr val="002060"/>
                </a:solidFill>
                <a:sym typeface="Wingdings" panose="05000000000000000000" pitchFamily="2" charset="2"/>
              </a:rPr>
              <a:t> of the data and </a:t>
            </a:r>
            <a:r>
              <a:rPr lang="fr-FR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indicators</a:t>
            </a:r>
            <a:endParaRPr lang="en-CA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21124" y="4288087"/>
            <a:ext cx="728315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2060"/>
                </a:solidFill>
                <a:sym typeface="Wingdings" panose="05000000000000000000" pitchFamily="2" charset="2"/>
              </a:rPr>
              <a:t>c) </a:t>
            </a:r>
            <a:r>
              <a:rPr lang="fr-FR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Integration</a:t>
            </a:r>
            <a:r>
              <a:rPr lang="fr-FR" dirty="0" smtClean="0">
                <a:solidFill>
                  <a:srgbClr val="002060"/>
                </a:solidFill>
                <a:sym typeface="Wingdings" panose="05000000000000000000" pitchFamily="2" charset="2"/>
              </a:rPr>
              <a:t> of </a:t>
            </a:r>
            <a:r>
              <a:rPr lang="fr-FR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other</a:t>
            </a:r>
            <a:r>
              <a:rPr lang="fr-FR" dirty="0" smtClean="0">
                <a:solidFill>
                  <a:srgbClr val="002060"/>
                </a:solidFill>
                <a:sym typeface="Wingdings" panose="05000000000000000000" pitchFamily="2" charset="2"/>
              </a:rPr>
              <a:t> sources </a:t>
            </a:r>
            <a:r>
              <a:rPr lang="fr-FR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through</a:t>
            </a:r>
            <a:r>
              <a:rPr lang="fr-FR" dirty="0" smtClean="0">
                <a:solidFill>
                  <a:srgbClr val="002060"/>
                </a:solidFill>
                <a:sym typeface="Wingdings" panose="05000000000000000000" pitchFamily="2" charset="2"/>
              </a:rPr>
              <a:t> BI </a:t>
            </a:r>
            <a:r>
              <a:rPr lang="fr-FR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excel</a:t>
            </a:r>
            <a:r>
              <a:rPr lang="fr-FR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fr-FR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tool</a:t>
            </a:r>
            <a:endParaRPr lang="en-CA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8558" y="2016970"/>
            <a:ext cx="8136904" cy="584775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002060"/>
                </a:solidFill>
              </a:rPr>
              <a:t>BENEFITS</a:t>
            </a:r>
            <a:endParaRPr lang="en-CA" sz="3200" b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96191" y="4511080"/>
            <a:ext cx="1677198" cy="324036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</a:rPr>
              <a:t>EXAMPLES</a:t>
            </a:r>
            <a:endParaRPr lang="en-CA" sz="2000" b="1" dirty="0">
              <a:solidFill>
                <a:srgbClr val="002060"/>
              </a:solidFill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5796136" y="4565086"/>
            <a:ext cx="1008112" cy="220910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635896" y="-38100"/>
            <a:ext cx="5508104" cy="771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2060"/>
                </a:solidFill>
              </a:rPr>
              <a:t>ISDB data through pivot tables</a:t>
            </a:r>
          </a:p>
        </p:txBody>
      </p:sp>
    </p:spTree>
    <p:extLst>
      <p:ext uri="{BB962C8B-B14F-4D97-AF65-F5344CB8AC3E}">
        <p14:creationId xmlns:p14="http://schemas.microsoft.com/office/powerpoint/2010/main" val="4191259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25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25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25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750"/>
                            </p:stCondLst>
                            <p:childTnLst>
                              <p:par>
                                <p:cTn id="6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25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9" grpId="0"/>
      <p:bldP spid="8" grpId="0" animBg="1"/>
      <p:bldP spid="9" grpId="0"/>
      <p:bldP spid="10" grpId="0"/>
      <p:bldP spid="11" grpId="0"/>
      <p:bldP spid="12" grpId="0"/>
      <p:bldP spid="14" grpId="0"/>
      <p:bldP spid="16" grpId="0" animBg="1"/>
      <p:bldP spid="17" grpId="0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Espace réservé du pied de page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CA" smtClean="0">
                <a:solidFill>
                  <a:srgbClr val="FFFFFF"/>
                </a:solidFill>
                <a:latin typeface="Arial" charset="0"/>
              </a:rPr>
              <a:t>EAP/ATB</a:t>
            </a:r>
            <a:endParaRPr lang="en-CA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5605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144DF25F-F4A5-4511-877E-931AB7CAD2C1}" type="slidenum">
              <a:rPr lang="en-CA">
                <a:solidFill>
                  <a:srgbClr val="FFFFFF"/>
                </a:solidFill>
                <a:latin typeface="Arial" charset="0"/>
              </a:rPr>
              <a:pPr eaLnBrk="1" hangingPunct="1"/>
              <a:t>18</a:t>
            </a:fld>
            <a:endParaRPr lang="en-CA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48064" y="1563638"/>
            <a:ext cx="3672407" cy="194421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2400" b="1" u="sng" dirty="0" smtClean="0">
                <a:solidFill>
                  <a:schemeClr val="bg1"/>
                </a:solidFill>
              </a:rPr>
              <a:t>Dashboard </a:t>
            </a:r>
          </a:p>
          <a:p>
            <a:pPr algn="ctr"/>
            <a:r>
              <a:rPr lang="en-US" sz="2400" b="1" u="sng" dirty="0" smtClean="0">
                <a:solidFill>
                  <a:schemeClr val="bg1"/>
                </a:solidFill>
              </a:rPr>
              <a:t>linked to Oracle database</a:t>
            </a:r>
          </a:p>
          <a:p>
            <a:pPr algn="ctr"/>
            <a:endParaRPr lang="en-US" i="1" dirty="0" smtClean="0">
              <a:solidFill>
                <a:schemeClr val="bg1"/>
              </a:solidFill>
            </a:endParaRPr>
          </a:p>
          <a:p>
            <a:pPr algn="ctr"/>
            <a:endParaRPr lang="en-US" i="1" dirty="0">
              <a:solidFill>
                <a:schemeClr val="bg1"/>
              </a:solidFill>
            </a:endParaRPr>
          </a:p>
          <a:p>
            <a:pPr algn="ctr"/>
            <a:r>
              <a:rPr lang="en-US" i="1" dirty="0" smtClean="0">
                <a:solidFill>
                  <a:schemeClr val="bg1"/>
                </a:solidFill>
              </a:rPr>
              <a:t>Enable to manage forms and get quick information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3558"/>
            <a:ext cx="4791028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635896" y="-38100"/>
            <a:ext cx="5508104" cy="771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2060"/>
                </a:solidFill>
              </a:rPr>
              <a:t>Internal Analysis </a:t>
            </a:r>
            <a:r>
              <a:rPr lang="en-US" sz="2800" b="1" dirty="0" smtClean="0">
                <a:solidFill>
                  <a:srgbClr val="002060"/>
                </a:solidFill>
              </a:rPr>
              <a:t>Tools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000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Espace réservé du pied de page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CA" smtClean="0">
                <a:solidFill>
                  <a:srgbClr val="FFFFFF"/>
                </a:solidFill>
                <a:latin typeface="Arial" charset="0"/>
              </a:rPr>
              <a:t>EAP/ATB</a:t>
            </a:r>
            <a:endParaRPr lang="en-CA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5605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144DF25F-F4A5-4511-877E-931AB7CAD2C1}" type="slidenum">
              <a:rPr lang="en-CA">
                <a:solidFill>
                  <a:srgbClr val="FFFFFF"/>
                </a:solidFill>
                <a:latin typeface="Arial" charset="0"/>
              </a:rPr>
              <a:pPr eaLnBrk="1" hangingPunct="1"/>
              <a:t>19</a:t>
            </a:fld>
            <a:endParaRPr lang="en-CA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23928" y="3147814"/>
            <a:ext cx="4728457" cy="92333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b="1" u="sng" dirty="0" smtClean="0">
                <a:solidFill>
                  <a:schemeClr val="bg1"/>
                </a:solidFill>
              </a:rPr>
              <a:t>Validation:</a:t>
            </a:r>
            <a:r>
              <a:rPr lang="en-US" dirty="0" smtClean="0">
                <a:solidFill>
                  <a:schemeClr val="bg1"/>
                </a:solidFill>
              </a:rPr>
              <a:t> Cross-check against historical data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</a:rPr>
              <a:t>Analysis of trends and seasonality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</a:rPr>
              <a:t>Detection of missing data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" y="2731560"/>
            <a:ext cx="2954416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" y="742950"/>
            <a:ext cx="2954416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752229"/>
            <a:ext cx="2954416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33408" y="1779662"/>
            <a:ext cx="2383468" cy="381347"/>
          </a:xfrm>
          <a:prstGeom prst="rect">
            <a:avLst/>
          </a:prstGeom>
          <a:solidFill>
            <a:schemeClr val="accent1">
              <a:lumMod val="20000"/>
              <a:lumOff val="80000"/>
              <a:alpha val="7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2060"/>
                </a:solidFill>
              </a:rPr>
              <a:t>REPORTED DATA</a:t>
            </a: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840" y="780876"/>
            <a:ext cx="291816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6804248" y="1059582"/>
            <a:ext cx="1937645" cy="393279"/>
          </a:xfrm>
          <a:prstGeom prst="rect">
            <a:avLst/>
          </a:prstGeom>
          <a:solidFill>
            <a:schemeClr val="accent1">
              <a:lumMod val="20000"/>
              <a:lumOff val="80000"/>
              <a:alpha val="7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2060"/>
                </a:solidFill>
              </a:rPr>
              <a:t>GROWTH RATES</a:t>
            </a:r>
            <a:endParaRPr lang="fr-FR" sz="1050" dirty="0">
              <a:solidFill>
                <a:srgbClr val="00206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33322" y="3721209"/>
            <a:ext cx="2088232" cy="481309"/>
          </a:xfrm>
          <a:prstGeom prst="rect">
            <a:avLst/>
          </a:prstGeom>
          <a:solidFill>
            <a:schemeClr val="accent1">
              <a:lumMod val="20000"/>
              <a:lumOff val="80000"/>
              <a:alpha val="7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2060"/>
                </a:solidFill>
              </a:rPr>
              <a:t>DERIVED INDICATORS</a:t>
            </a:r>
            <a:endParaRPr lang="fr-FR" sz="1050" dirty="0">
              <a:solidFill>
                <a:srgbClr val="00206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35896" y="-38100"/>
            <a:ext cx="5508104" cy="771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2060"/>
                </a:solidFill>
              </a:rPr>
              <a:t>Internal Analysis </a:t>
            </a:r>
            <a:r>
              <a:rPr lang="en-US" sz="2800" b="1" dirty="0" smtClean="0">
                <a:solidFill>
                  <a:srgbClr val="002060"/>
                </a:solidFill>
              </a:rPr>
              <a:t>Tools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594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59632" y="1635646"/>
            <a:ext cx="6705600" cy="1885950"/>
          </a:xfrm>
        </p:spPr>
        <p:txBody>
          <a:bodyPr>
            <a:normAutofit/>
          </a:bodyPr>
          <a:lstStyle/>
          <a:p>
            <a:pPr algn="ctr">
              <a:buFont typeface="WP IconicSymbolsA" pitchFamily="2" charset="2"/>
              <a:buNone/>
              <a:defRPr/>
            </a:pPr>
            <a:r>
              <a:rPr lang="en-US" sz="4000" b="1" dirty="0" smtClean="0">
                <a:solidFill>
                  <a:schemeClr val="tx1">
                    <a:lumMod val="60000"/>
                    <a:lumOff val="40000"/>
                  </a:schemeClr>
                </a:solidFill>
                <a:sym typeface="WP IconicSymbolsA" pitchFamily="2" charset="2"/>
              </a:rPr>
              <a:t>Verification of Form Consistency</a:t>
            </a:r>
            <a:endParaRPr lang="en-US" sz="4000" b="1" dirty="0" smtClean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89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Espace réservé du pied de page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CA" smtClean="0">
                <a:solidFill>
                  <a:srgbClr val="FFFFFF"/>
                </a:solidFill>
                <a:latin typeface="Arial" charset="0"/>
              </a:rPr>
              <a:t>EAP/ATB</a:t>
            </a:r>
            <a:endParaRPr lang="en-CA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5605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144DF25F-F4A5-4511-877E-931AB7CAD2C1}" type="slidenum">
              <a:rPr lang="en-CA">
                <a:solidFill>
                  <a:srgbClr val="FFFFFF"/>
                </a:solidFill>
                <a:latin typeface="Arial" charset="0"/>
              </a:rPr>
              <a:pPr eaLnBrk="1" hangingPunct="1"/>
              <a:t>20</a:t>
            </a:fld>
            <a:endParaRPr lang="en-CA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9552" y="978573"/>
            <a:ext cx="8136904" cy="486054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CA" sz="3200" dirty="0" smtClean="0">
                <a:solidFill>
                  <a:srgbClr val="002060"/>
                </a:solidFill>
              </a:rPr>
              <a:t>Cross form validation</a:t>
            </a:r>
            <a:endParaRPr lang="en-CA" sz="3200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3628" y="1545636"/>
            <a:ext cx="6768752" cy="2760544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4932040" y="2139702"/>
            <a:ext cx="1944216" cy="124213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663788" y="2505044"/>
            <a:ext cx="1944216" cy="124213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483769" y="4423851"/>
            <a:ext cx="4728457" cy="46166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2400" dirty="0" smtClean="0">
                <a:solidFill>
                  <a:schemeClr val="bg1"/>
                </a:solidFill>
              </a:rPr>
              <a:t>Issue of consistency </a:t>
            </a:r>
            <a:r>
              <a:rPr lang="en-CA" sz="2400" b="1" dirty="0" smtClean="0">
                <a:solidFill>
                  <a:schemeClr val="bg1"/>
                </a:solidFill>
              </a:rPr>
              <a:t>between forms</a:t>
            </a:r>
            <a:endParaRPr lang="en-CA" sz="2400" b="1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35896" y="-38100"/>
            <a:ext cx="5508104" cy="771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2060"/>
                </a:solidFill>
              </a:rPr>
              <a:t>Cross-check with </a:t>
            </a:r>
            <a:r>
              <a:rPr lang="en-US" sz="2800" b="1" dirty="0" smtClean="0">
                <a:solidFill>
                  <a:srgbClr val="002060"/>
                </a:solidFill>
              </a:rPr>
              <a:t>Internal Sources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467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1" grpId="0" animBg="1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Espace réservé du pied de page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CA" smtClean="0">
                <a:solidFill>
                  <a:srgbClr val="FFFFFF"/>
                </a:solidFill>
                <a:latin typeface="Arial" charset="0"/>
              </a:rPr>
              <a:t>EAP/ATB</a:t>
            </a:r>
            <a:endParaRPr lang="en-CA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5605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144DF25F-F4A5-4511-877E-931AB7CAD2C1}" type="slidenum">
              <a:rPr lang="en-CA">
                <a:solidFill>
                  <a:srgbClr val="FFFFFF"/>
                </a:solidFill>
                <a:latin typeface="Arial" charset="0"/>
              </a:rPr>
              <a:pPr eaLnBrk="1" hangingPunct="1"/>
              <a:t>21</a:t>
            </a:fld>
            <a:endParaRPr lang="en-CA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5536" y="789552"/>
            <a:ext cx="8136904" cy="486054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CA" sz="3200" dirty="0" smtClean="0">
                <a:solidFill>
                  <a:srgbClr val="002060"/>
                </a:solidFill>
              </a:rPr>
              <a:t>Benchmarking Analysis</a:t>
            </a:r>
            <a:endParaRPr lang="en-CA" sz="3200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356" y="1307723"/>
            <a:ext cx="7579060" cy="3387738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6553200" y="1759454"/>
            <a:ext cx="1944216" cy="124213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627784" y="3075806"/>
            <a:ext cx="4728457" cy="83099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2400" dirty="0" smtClean="0">
                <a:solidFill>
                  <a:schemeClr val="bg1"/>
                </a:solidFill>
              </a:rPr>
              <a:t>Issues of consistency </a:t>
            </a:r>
            <a:r>
              <a:rPr lang="en-CA" sz="2400" b="1" dirty="0" smtClean="0">
                <a:solidFill>
                  <a:schemeClr val="bg1"/>
                </a:solidFill>
              </a:rPr>
              <a:t>within a form </a:t>
            </a:r>
            <a:r>
              <a:rPr lang="en-CA" sz="2400" dirty="0" smtClean="0">
                <a:solidFill>
                  <a:schemeClr val="bg1"/>
                </a:solidFill>
              </a:rPr>
              <a:t>and </a:t>
            </a:r>
            <a:r>
              <a:rPr lang="en-CA" sz="2400" b="1" dirty="0" smtClean="0">
                <a:solidFill>
                  <a:schemeClr val="bg1"/>
                </a:solidFill>
              </a:rPr>
              <a:t>across airlines</a:t>
            </a:r>
            <a:endParaRPr lang="en-CA" sz="2400" b="1" dirty="0">
              <a:solidFill>
                <a:schemeClr val="bg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475656" y="2724882"/>
            <a:ext cx="6624736" cy="0"/>
          </a:xfrm>
          <a:prstGeom prst="line">
            <a:avLst/>
          </a:prstGeom>
          <a:ln w="38100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547664" y="2301720"/>
            <a:ext cx="6624736" cy="0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7236296" y="2301720"/>
            <a:ext cx="0" cy="405000"/>
          </a:xfrm>
          <a:prstGeom prst="straightConnector1">
            <a:avLst/>
          </a:prstGeom>
          <a:ln w="381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635896" y="-38100"/>
            <a:ext cx="5508104" cy="771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Cross-check Across Airlines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67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25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7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0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Espace réservé du pied de page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CA" smtClean="0">
                <a:solidFill>
                  <a:srgbClr val="FFFFFF"/>
                </a:solidFill>
                <a:latin typeface="Arial" charset="0"/>
              </a:rPr>
              <a:t>EAP/ATB</a:t>
            </a:r>
            <a:endParaRPr lang="en-CA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5605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144DF25F-F4A5-4511-877E-931AB7CAD2C1}" type="slidenum">
              <a:rPr lang="en-CA">
                <a:solidFill>
                  <a:srgbClr val="FFFFFF"/>
                </a:solidFill>
                <a:latin typeface="Arial" charset="0"/>
              </a:rPr>
              <a:pPr eaLnBrk="1" hangingPunct="1"/>
              <a:t>22</a:t>
            </a:fld>
            <a:endParaRPr lang="en-CA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6283" y="863686"/>
            <a:ext cx="8136904" cy="576064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CA" sz="3200" dirty="0" smtClean="0">
                <a:solidFill>
                  <a:srgbClr val="002060"/>
                </a:solidFill>
              </a:rPr>
              <a:t>Consistency with OAG</a:t>
            </a:r>
            <a:endParaRPr lang="en-CA" sz="3200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155" y="1523646"/>
            <a:ext cx="8523159" cy="2808312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7082023" y="1923678"/>
            <a:ext cx="1882466" cy="136815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483769" y="4423851"/>
            <a:ext cx="4728457" cy="46166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2400" dirty="0" smtClean="0">
                <a:solidFill>
                  <a:schemeClr val="bg1"/>
                </a:solidFill>
              </a:rPr>
              <a:t>Detection of issues</a:t>
            </a:r>
            <a:endParaRPr lang="en-CA" sz="2400" dirty="0">
              <a:solidFill>
                <a:schemeClr val="bg1"/>
              </a:solidFill>
            </a:endParaRPr>
          </a:p>
        </p:txBody>
      </p:sp>
      <p:sp>
        <p:nvSpPr>
          <p:cNvPr id="3" name="Up-Down Arrow 2"/>
          <p:cNvSpPr/>
          <p:nvPr/>
        </p:nvSpPr>
        <p:spPr>
          <a:xfrm>
            <a:off x="8023256" y="2316143"/>
            <a:ext cx="148663" cy="432048"/>
          </a:xfrm>
          <a:prstGeom prst="upDown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ectangle 9"/>
          <p:cNvSpPr/>
          <p:nvPr/>
        </p:nvSpPr>
        <p:spPr>
          <a:xfrm>
            <a:off x="3635896" y="-38100"/>
            <a:ext cx="5508104" cy="771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2060"/>
                </a:solidFill>
              </a:rPr>
              <a:t>Cross-check with </a:t>
            </a:r>
            <a:r>
              <a:rPr lang="en-US" sz="2800" b="1" dirty="0" smtClean="0">
                <a:solidFill>
                  <a:srgbClr val="002060"/>
                </a:solidFill>
              </a:rPr>
              <a:t>External Sources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71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 animBg="1"/>
      <p:bldP spid="9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44226" y="2169418"/>
            <a:ext cx="8992269" cy="55177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r"/>
            <a:r>
              <a:rPr lang="en-CA" sz="1400" b="1" i="1" dirty="0">
                <a:solidFill>
                  <a:srgbClr val="C00000"/>
                </a:solidFill>
              </a:rPr>
              <a:t>Total Services, all-freight services</a:t>
            </a:r>
          </a:p>
          <a:p>
            <a:pPr algn="r"/>
            <a:r>
              <a:rPr lang="en-CA" sz="1400" b="1" i="1" dirty="0">
                <a:solidFill>
                  <a:srgbClr val="C00000"/>
                </a:solidFill>
              </a:rPr>
              <a:t> passenger only services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4226" y="2799796"/>
            <a:ext cx="8992269" cy="55177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r"/>
            <a:r>
              <a:rPr lang="en-CA" sz="1400" b="1" i="1" dirty="0">
                <a:solidFill>
                  <a:srgbClr val="C00000"/>
                </a:solidFill>
              </a:rPr>
              <a:t>Total Services, </a:t>
            </a:r>
            <a:endParaRPr lang="en-CA" sz="1400" b="1" i="1" dirty="0" smtClean="0">
              <a:solidFill>
                <a:srgbClr val="C00000"/>
              </a:solidFill>
            </a:endParaRPr>
          </a:p>
          <a:p>
            <a:pPr algn="r"/>
            <a:r>
              <a:rPr lang="en-CA" sz="1400" b="1" i="1" dirty="0" smtClean="0">
                <a:solidFill>
                  <a:srgbClr val="C00000"/>
                </a:solidFill>
              </a:rPr>
              <a:t>passenger </a:t>
            </a:r>
            <a:r>
              <a:rPr lang="en-CA" sz="1400" b="1" i="1" dirty="0">
                <a:solidFill>
                  <a:srgbClr val="C00000"/>
                </a:solidFill>
              </a:rPr>
              <a:t>only services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4226" y="3435846"/>
            <a:ext cx="8992269" cy="55177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r"/>
            <a:r>
              <a:rPr lang="en-CA" sz="1400" b="1" i="1" dirty="0" smtClean="0">
                <a:solidFill>
                  <a:srgbClr val="C00000"/>
                </a:solidFill>
              </a:rPr>
              <a:t>Passenger only services</a:t>
            </a:r>
            <a:endParaRPr lang="en-CA" sz="1400" b="1" i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226" y="1544588"/>
            <a:ext cx="8992269" cy="55177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r"/>
            <a:r>
              <a:rPr lang="en-CA" sz="1400" b="1" i="1" dirty="0">
                <a:solidFill>
                  <a:srgbClr val="C00000"/>
                </a:solidFill>
              </a:rPr>
              <a:t>Total Services, all-freight services</a:t>
            </a:r>
          </a:p>
          <a:p>
            <a:pPr algn="r"/>
            <a:r>
              <a:rPr lang="en-CA" sz="1400" b="1" i="1" dirty="0">
                <a:solidFill>
                  <a:srgbClr val="C00000"/>
                </a:solidFill>
              </a:rPr>
              <a:t> passenger only services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226" y="925633"/>
            <a:ext cx="8992269" cy="55177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r"/>
            <a:r>
              <a:rPr lang="en-CA" sz="1400" b="1" i="1" dirty="0" smtClean="0">
                <a:solidFill>
                  <a:srgbClr val="C00000"/>
                </a:solidFill>
              </a:rPr>
              <a:t>Total Services, all-freight services</a:t>
            </a:r>
          </a:p>
          <a:p>
            <a:pPr algn="r"/>
            <a:r>
              <a:rPr lang="en-CA" sz="1400" b="1" i="1" dirty="0" smtClean="0">
                <a:solidFill>
                  <a:srgbClr val="C00000"/>
                </a:solidFill>
              </a:rPr>
              <a:t> passenger only services</a:t>
            </a:r>
            <a:endParaRPr lang="en-CA" sz="1400" b="1" i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44016" y="939248"/>
                <a:ext cx="7164288" cy="538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𝑨𝒗𝒈</m:t>
                      </m:r>
                      <m:r>
                        <a:rPr lang="en-US" sz="1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. </m:t>
                      </m:r>
                      <m:r>
                        <a:rPr lang="en-US" sz="1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𝒔𝒕𝒂𝒈𝒆</m:t>
                      </m:r>
                      <m:r>
                        <a:rPr lang="en-US" sz="1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1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𝒍𝒆𝒏𝒈𝒉𝒕</m:t>
                      </m:r>
                      <m:r>
                        <a:rPr lang="en-US" sz="1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sz="1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𝒌𝒎</m:t>
                          </m:r>
                        </m:e>
                      </m:d>
                      <m:r>
                        <a:rPr lang="en-US" sz="1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1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𝒂𝒊𝒓𝒄𝒓𝒂𝒇𝒕</m:t>
                          </m:r>
                          <m:r>
                            <a:rPr lang="en-US" sz="1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1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𝒌𝒊𝒍𝒐𝒎𝒆𝒕𝒓𝒆𝒔</m:t>
                          </m:r>
                        </m:num>
                        <m:den>
                          <m:r>
                            <a:rPr lang="en-US" sz="1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𝒅𝒆𝒑𝒂𝒓𝒕𝒖𝒓𝒆𝒔</m:t>
                          </m:r>
                        </m:den>
                      </m:f>
                    </m:oMath>
                  </m:oMathPara>
                </a14:m>
                <a:endParaRPr lang="en-CA" sz="1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16" y="939248"/>
                <a:ext cx="7164288" cy="538161"/>
              </a:xfrm>
              <a:prstGeom prst="rect">
                <a:avLst/>
              </a:prstGeom>
              <a:blipFill rotWithShape="1">
                <a:blip r:embed="rId2"/>
                <a:stretch>
                  <a:fillRect b="-5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3635896" y="-38100"/>
            <a:ext cx="5508104" cy="771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Form A</a:t>
            </a:r>
          </a:p>
          <a:p>
            <a:r>
              <a:rPr lang="en-US" sz="2800" b="1" dirty="0" smtClean="0">
                <a:solidFill>
                  <a:srgbClr val="002060"/>
                </a:solidFill>
              </a:rPr>
              <a:t>Derived Parameters</a:t>
            </a:r>
            <a:endParaRPr lang="en-US" sz="28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04850" y="1544588"/>
                <a:ext cx="7131446" cy="5396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𝑨𝒗𝒈</m:t>
                      </m:r>
                      <m:r>
                        <a:rPr lang="en-US" sz="1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. </m:t>
                      </m:r>
                      <m:r>
                        <a:rPr lang="en-US" sz="1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𝒔𝒑𝒆𝒆𝒅</m:t>
                      </m:r>
                      <m:r>
                        <a:rPr lang="en-US" sz="1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sz="1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𝒌𝒎</m:t>
                          </m:r>
                          <m:r>
                            <a:rPr lang="en-US" sz="1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/</m:t>
                          </m:r>
                          <m:r>
                            <a:rPr lang="en-US" sz="1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𝒉𝒐𝒖𝒓</m:t>
                          </m:r>
                        </m:e>
                      </m:d>
                      <m:r>
                        <a:rPr lang="en-US" sz="1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1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𝒂𝒊𝒓𝒄𝒓𝒂𝒇𝒕</m:t>
                          </m:r>
                          <m:r>
                            <a:rPr lang="en-US" sz="1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1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𝒌𝒊𝒍𝒐𝒎𝒆𝒕𝒓𝒆𝒔</m:t>
                          </m:r>
                        </m:num>
                        <m:den>
                          <m:r>
                            <a:rPr lang="en-US" sz="1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𝒉𝒐𝒖𝒓𝒔</m:t>
                          </m:r>
                          <m:r>
                            <a:rPr lang="en-US" sz="1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1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𝒇𝒍𝒐𝒘𝒏</m:t>
                          </m:r>
                        </m:den>
                      </m:f>
                    </m:oMath>
                  </m:oMathPara>
                </a14:m>
                <a:endParaRPr lang="en-CA" sz="1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50" y="1544588"/>
                <a:ext cx="7131446" cy="539635"/>
              </a:xfrm>
              <a:prstGeom prst="rect">
                <a:avLst/>
              </a:prstGeom>
              <a:blipFill rotWithShape="1">
                <a:blip r:embed="rId3"/>
                <a:stretch>
                  <a:fillRect b="-4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4906" y="2169418"/>
                <a:ext cx="7113290" cy="538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𝑨𝒗𝒈</m:t>
                      </m:r>
                      <m:r>
                        <a:rPr lang="en-US" sz="1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. </m:t>
                      </m:r>
                      <m:r>
                        <a:rPr lang="en-US" sz="1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𝒇𝒍𝒊𝒈𝒉𝒕</m:t>
                      </m:r>
                      <m:r>
                        <a:rPr lang="en-US" sz="1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1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𝒕𝒊𝒎𝒆</m:t>
                      </m:r>
                      <m:r>
                        <a:rPr lang="en-US" sz="1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sz="1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𝒉𝒐𝒖𝒓</m:t>
                          </m:r>
                        </m:e>
                      </m:d>
                      <m:r>
                        <a:rPr lang="en-US" sz="1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1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𝒉𝒐𝒖𝒓𝒔</m:t>
                          </m:r>
                          <m:r>
                            <a:rPr lang="en-US" sz="1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1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𝒇𝒍𝒐𝒘𝒏</m:t>
                          </m:r>
                        </m:num>
                        <m:den>
                          <m:r>
                            <a:rPr lang="en-US" sz="1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𝒅𝒆𝒑𝒂𝒓𝒕𝒖𝒓𝒆𝒔</m:t>
                          </m:r>
                        </m:den>
                      </m:f>
                    </m:oMath>
                  </m:oMathPara>
                </a14:m>
                <a:endParaRPr lang="en-CA" sz="1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06" y="2169418"/>
                <a:ext cx="7113290" cy="538161"/>
              </a:xfrm>
              <a:prstGeom prst="rect">
                <a:avLst/>
              </a:prstGeom>
              <a:blipFill rotWithShape="1">
                <a:blip r:embed="rId4"/>
                <a:stretch>
                  <a:fillRect b="-5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4227" y="2787774"/>
                <a:ext cx="7153969" cy="5391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𝑨𝒗𝒈</m:t>
                      </m:r>
                      <m:r>
                        <a:rPr lang="en-US" sz="1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.  </m:t>
                      </m:r>
                      <m:r>
                        <a:rPr lang="en-US" sz="1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𝒑𝒂𝒔𝒔𝒆𝒏𝒈𝒆𝒓</m:t>
                      </m:r>
                      <m:r>
                        <a:rPr lang="en-US" sz="1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1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𝒎𝒂𝒔𝒔</m:t>
                      </m:r>
                      <m:r>
                        <a:rPr lang="en-US" sz="1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1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𝒊𝒏𝒄𝒍</m:t>
                      </m:r>
                      <m:r>
                        <a:rPr lang="en-US" sz="1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. </m:t>
                      </m:r>
                      <m:r>
                        <a:rPr lang="en-US" sz="1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𝒃𝒂𝒈𝒈𝒂𝒈𝒆</m:t>
                      </m:r>
                      <m:r>
                        <a:rPr lang="en-US" sz="1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 (</m:t>
                      </m:r>
                      <m:r>
                        <a:rPr lang="en-US" sz="1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𝒌𝒈</m:t>
                      </m:r>
                      <m:r>
                        <a:rPr lang="en-US" sz="1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)= </m:t>
                      </m:r>
                      <m:f>
                        <m:fPr>
                          <m:ctrlPr>
                            <a:rPr lang="en-US" sz="1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𝑷𝒂𝒔𝒔𝒆𝒏𝒈𝒆𝒓</m:t>
                          </m:r>
                          <m:r>
                            <a:rPr lang="en-US" sz="1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1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𝒕𝒐𝒏𝒏𝒆</m:t>
                          </m:r>
                          <m:r>
                            <a:rPr lang="en-US" sz="1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1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𝒌𝒊𝒍𝒐𝒎𝒆𝒕𝒓𝒆𝒔</m:t>
                          </m:r>
                        </m:num>
                        <m:den>
                          <m:r>
                            <a:rPr lang="en-US" sz="1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𝑷𝒂𝒔𝒔𝒆𝒏𝒈𝒆𝒓</m:t>
                          </m:r>
                          <m:r>
                            <a:rPr lang="en-US" sz="1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1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𝒌𝒊𝒍𝒐𝒎𝒆𝒕𝒓𝒆𝒔</m:t>
                          </m:r>
                          <m:r>
                            <a:rPr lang="en-US" sz="1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1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𝒑𝒆𝒓𝒇𝒐𝒓𝒎𝒆𝒅</m:t>
                          </m:r>
                        </m:den>
                      </m:f>
                    </m:oMath>
                  </m:oMathPara>
                </a14:m>
                <a:endParaRPr lang="en-CA" sz="1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27" y="2787774"/>
                <a:ext cx="7153969" cy="539122"/>
              </a:xfrm>
              <a:prstGeom prst="rect">
                <a:avLst/>
              </a:prstGeom>
              <a:blipFill rotWithShape="1">
                <a:blip r:embed="rId5"/>
                <a:stretch>
                  <a:fillRect b="-4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4566" y="3435846"/>
                <a:ext cx="7153969" cy="538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𝑨𝒗𝒈</m:t>
                      </m:r>
                      <m:r>
                        <a:rPr lang="en-US" sz="1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.  </m:t>
                      </m:r>
                      <m:r>
                        <a:rPr lang="en-US" sz="1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𝒏𝒖𝒎𝒃𝒆𝒓</m:t>
                      </m:r>
                      <m:r>
                        <a:rPr lang="en-US" sz="1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1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𝒐𝒇</m:t>
                      </m:r>
                      <m:r>
                        <a:rPr lang="en-US" sz="1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1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𝒑𝒂𝒔𝒔𝒆𝒏𝒈𝒆𝒓</m:t>
                      </m:r>
                      <m:r>
                        <a:rPr lang="en-US" sz="1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1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𝒑𝒆𝒓</m:t>
                      </m:r>
                      <m:r>
                        <a:rPr lang="en-US" sz="1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1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𝒅𝒆𝒑𝒂𝒓𝒕𝒖𝒓𝒆</m:t>
                      </m:r>
                      <m:r>
                        <a:rPr lang="en-US" sz="1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1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𝒏𝒖𝒎𝒃𝒆𝒓</m:t>
                          </m:r>
                          <m:r>
                            <a:rPr lang="en-US" sz="1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1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𝒐𝒇</m:t>
                          </m:r>
                          <m:r>
                            <a:rPr lang="en-US" sz="1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1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𝒑𝒂𝒔𝒔𝒆𝒏𝒈𝒆𝒓𝒔</m:t>
                          </m:r>
                        </m:num>
                        <m:den>
                          <m:r>
                            <a:rPr lang="en-US" sz="1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𝒅𝒆𝒑𝒂𝒓𝒕𝒖𝒓𝒆𝒔</m:t>
                          </m:r>
                        </m:den>
                      </m:f>
                    </m:oMath>
                  </m:oMathPara>
                </a14:m>
                <a:endParaRPr lang="en-CA" sz="1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66" y="3435846"/>
                <a:ext cx="7153969" cy="538161"/>
              </a:xfrm>
              <a:prstGeom prst="rect">
                <a:avLst/>
              </a:prstGeom>
              <a:blipFill rotWithShape="1">
                <a:blip r:embed="rId6"/>
                <a:stretch>
                  <a:fillRect b="-5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35495" y="4083918"/>
            <a:ext cx="8992269" cy="55177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r"/>
            <a:r>
              <a:rPr lang="en-CA" sz="1400" b="1" i="1" dirty="0">
                <a:solidFill>
                  <a:srgbClr val="C00000"/>
                </a:solidFill>
              </a:rPr>
              <a:t>Total Services, all-freight services</a:t>
            </a:r>
          </a:p>
          <a:p>
            <a:pPr algn="r"/>
            <a:r>
              <a:rPr lang="en-CA" sz="1400" b="1" i="1" dirty="0">
                <a:solidFill>
                  <a:srgbClr val="C00000"/>
                </a:solidFill>
              </a:rPr>
              <a:t> passenger only services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5835" y="4083918"/>
                <a:ext cx="7153969" cy="538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𝑨𝒗𝒈</m:t>
                      </m:r>
                      <m:r>
                        <a:rPr lang="en-US" sz="1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.  </m:t>
                      </m:r>
                      <m:r>
                        <a:rPr lang="en-US" sz="1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𝒇𝒓𝒊𝒆𝒈𝒉𝒕</m:t>
                      </m:r>
                      <m:r>
                        <a:rPr lang="en-US" sz="1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1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𝒕𝒐𝒏𝒏𝒆𝒔</m:t>
                      </m:r>
                      <m:r>
                        <a:rPr lang="en-US" sz="1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1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𝒃𝒚</m:t>
                      </m:r>
                      <m:r>
                        <a:rPr lang="en-US" sz="1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1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𝒅𝒆𝒑𝒂𝒓𝒕𝒖𝒓𝒆</m:t>
                      </m:r>
                      <m:r>
                        <a:rPr lang="en-US" sz="1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 = </m:t>
                      </m:r>
                      <m:f>
                        <m:fPr>
                          <m:ctrlPr>
                            <a:rPr lang="en-US" sz="1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𝒇𝒓𝒆𝒊𝒈𝒉𝒕</m:t>
                          </m:r>
                          <m:r>
                            <a:rPr lang="en-US" sz="1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1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𝒕𝒐𝒏𝒏𝒆𝒔</m:t>
                          </m:r>
                          <m:r>
                            <a:rPr lang="en-US" sz="1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1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𝒄𝒂𝒓𝒓𝒊𝒆𝒅</m:t>
                          </m:r>
                        </m:num>
                        <m:den>
                          <m:r>
                            <a:rPr lang="en-US" sz="1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𝒅𝒆𝒑𝒂𝒓𝒕𝒖𝒓𝒆𝒔</m:t>
                          </m:r>
                        </m:den>
                      </m:f>
                    </m:oMath>
                  </m:oMathPara>
                </a14:m>
                <a:endParaRPr lang="en-CA" sz="1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35" y="4083918"/>
                <a:ext cx="7153969" cy="538161"/>
              </a:xfrm>
              <a:prstGeom prst="rect">
                <a:avLst/>
              </a:prstGeom>
              <a:blipFill rotWithShape="1">
                <a:blip r:embed="rId7"/>
                <a:stretch>
                  <a:fillRect b="-5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000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17" grpId="0" animBg="1"/>
      <p:bldP spid="8" grpId="0" animBg="1"/>
      <p:bldP spid="13" grpId="0"/>
      <p:bldP spid="14" grpId="0"/>
      <p:bldP spid="15" grpId="0"/>
      <p:bldP spid="16" grpId="0"/>
      <p:bldP spid="22" grpId="0"/>
      <p:bldP spid="23" grpId="0" animBg="1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02"/>
          <a:stretch/>
        </p:blipFill>
        <p:spPr bwMode="auto">
          <a:xfrm>
            <a:off x="3606800" y="1252625"/>
            <a:ext cx="5086796" cy="3039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746"/>
          <a:stretch/>
        </p:blipFill>
        <p:spPr bwMode="auto">
          <a:xfrm>
            <a:off x="327968" y="1252625"/>
            <a:ext cx="3278832" cy="3039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995936" y="1383619"/>
            <a:ext cx="4697660" cy="648072"/>
          </a:xfrm>
          <a:prstGeom prst="rect">
            <a:avLst/>
          </a:prstGeom>
          <a:solidFill>
            <a:schemeClr val="tx1">
              <a:lumMod val="40000"/>
              <a:lumOff val="60000"/>
              <a:alpha val="89000"/>
            </a:schemeClr>
          </a:solidFill>
          <a:ln w="95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INSTRUCTION BOX</a:t>
            </a:r>
            <a:endParaRPr lang="en-CA" b="1" dirty="0">
              <a:solidFill>
                <a:srgbClr val="00206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4318" y="735546"/>
            <a:ext cx="3272482" cy="4104456"/>
          </a:xfrm>
          <a:prstGeom prst="rect">
            <a:avLst/>
          </a:prstGeom>
          <a:noFill/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88509" y="843558"/>
            <a:ext cx="3120082" cy="359729"/>
          </a:xfrm>
          <a:prstGeom prst="rect">
            <a:avLst/>
          </a:prstGeom>
          <a:solidFill>
            <a:srgbClr val="C00000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FORM A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637175" y="4161213"/>
            <a:ext cx="1006833" cy="642051"/>
            <a:chOff x="3637174" y="5548284"/>
            <a:chExt cx="1006833" cy="856068"/>
          </a:xfrm>
        </p:grpSpPr>
        <p:sp>
          <p:nvSpPr>
            <p:cNvPr id="3" name="Right Arrow 2"/>
            <p:cNvSpPr/>
            <p:nvPr/>
          </p:nvSpPr>
          <p:spPr>
            <a:xfrm rot="16200000">
              <a:off x="4037080" y="5579787"/>
              <a:ext cx="207021" cy="144016"/>
            </a:xfrm>
            <a:prstGeom prst="rightArrow">
              <a:avLst/>
            </a:prstGeom>
            <a:solidFill>
              <a:srgbClr val="A500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637174" y="5741952"/>
              <a:ext cx="1006833" cy="662400"/>
            </a:xfrm>
            <a:prstGeom prst="rect">
              <a:avLst/>
            </a:prstGeom>
            <a:solidFill>
              <a:schemeClr val="tx1">
                <a:lumMod val="40000"/>
                <a:lumOff val="60000"/>
                <a:alpha val="89000"/>
              </a:schemeClr>
            </a:solidFill>
            <a:ln w="952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rgbClr val="002060"/>
                  </a:solidFill>
                </a:rPr>
                <a:t>Check        All-freight</a:t>
              </a:r>
              <a:endParaRPr lang="en-CA" sz="12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761663" y="4161213"/>
            <a:ext cx="3929762" cy="642051"/>
            <a:chOff x="4674686" y="5548284"/>
            <a:chExt cx="1475512" cy="856068"/>
          </a:xfrm>
        </p:grpSpPr>
        <p:sp>
          <p:nvSpPr>
            <p:cNvPr id="16" name="Right Arrow 15"/>
            <p:cNvSpPr/>
            <p:nvPr/>
          </p:nvSpPr>
          <p:spPr>
            <a:xfrm rot="16200000">
              <a:off x="5305585" y="5615791"/>
              <a:ext cx="207021" cy="72008"/>
            </a:xfrm>
            <a:prstGeom prst="rightArrow">
              <a:avLst/>
            </a:prstGeom>
            <a:solidFill>
              <a:srgbClr val="A500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74686" y="5741952"/>
              <a:ext cx="1475512" cy="662400"/>
            </a:xfrm>
            <a:prstGeom prst="rect">
              <a:avLst/>
            </a:prstGeom>
            <a:solidFill>
              <a:schemeClr val="tx1">
                <a:lumMod val="40000"/>
                <a:lumOff val="60000"/>
                <a:alpha val="89000"/>
              </a:schemeClr>
            </a:solidFill>
            <a:ln w="952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rgbClr val="002060"/>
                  </a:solidFill>
                </a:rPr>
                <a:t>Derived indicators and formulas</a:t>
              </a:r>
              <a:endParaRPr lang="en-US" sz="12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3637174" y="735545"/>
            <a:ext cx="5111290" cy="4104456"/>
          </a:xfrm>
          <a:prstGeom prst="rect">
            <a:avLst/>
          </a:prstGeom>
          <a:noFill/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731192" y="843557"/>
            <a:ext cx="4873256" cy="364525"/>
          </a:xfrm>
          <a:prstGeom prst="rect">
            <a:avLst/>
          </a:prstGeom>
          <a:solidFill>
            <a:srgbClr val="C00000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VERIFICATION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635896" y="-38100"/>
            <a:ext cx="5508104" cy="771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Smart Forms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02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13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051720" y="897564"/>
            <a:ext cx="4697660" cy="648072"/>
          </a:xfrm>
          <a:prstGeom prst="rect">
            <a:avLst/>
          </a:prstGeom>
          <a:solidFill>
            <a:schemeClr val="tx1">
              <a:lumMod val="40000"/>
              <a:lumOff val="60000"/>
              <a:alpha val="89000"/>
            </a:schemeClr>
          </a:solidFill>
          <a:ln w="95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VERIFICATION BEFORE SUBMISSION</a:t>
            </a:r>
            <a:endParaRPr lang="en-CA" b="1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2482"/>
            <a:ext cx="7560839" cy="2268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3151041" y="4083918"/>
            <a:ext cx="2088231" cy="642051"/>
            <a:chOff x="6207017" y="5548284"/>
            <a:chExt cx="747685" cy="856068"/>
          </a:xfrm>
        </p:grpSpPr>
        <p:sp>
          <p:nvSpPr>
            <p:cNvPr id="24" name="Right Arrow 23"/>
            <p:cNvSpPr/>
            <p:nvPr/>
          </p:nvSpPr>
          <p:spPr>
            <a:xfrm rot="16200000">
              <a:off x="6474002" y="5615791"/>
              <a:ext cx="207021" cy="72008"/>
            </a:xfrm>
            <a:prstGeom prst="rightArrow">
              <a:avLst/>
            </a:prstGeom>
            <a:solidFill>
              <a:srgbClr val="A500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280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207017" y="5741952"/>
              <a:ext cx="747685" cy="662400"/>
            </a:xfrm>
            <a:prstGeom prst="rect">
              <a:avLst/>
            </a:prstGeom>
            <a:solidFill>
              <a:schemeClr val="tx1">
                <a:lumMod val="40000"/>
                <a:lumOff val="60000"/>
                <a:alpha val="89000"/>
              </a:schemeClr>
            </a:solidFill>
            <a:ln w="952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rgbClr val="002060"/>
                  </a:solidFill>
                </a:rPr>
                <a:t>Expected </a:t>
              </a:r>
              <a:r>
                <a:rPr lang="en-US" sz="1600" b="1" dirty="0" smtClean="0">
                  <a:solidFill>
                    <a:srgbClr val="002060"/>
                  </a:solidFill>
                </a:rPr>
                <a:t>value range</a:t>
              </a:r>
            </a:p>
            <a:p>
              <a:pPr algn="ctr"/>
              <a:r>
                <a:rPr lang="en-US" sz="1600" b="1" dirty="0" smtClean="0">
                  <a:solidFill>
                    <a:srgbClr val="002060"/>
                  </a:solidFill>
                </a:rPr>
                <a:t>Or mathematical rule</a:t>
              </a:r>
              <a:endParaRPr lang="en-US" sz="16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084168" y="4107650"/>
            <a:ext cx="2016224" cy="642051"/>
            <a:chOff x="7108564" y="5548284"/>
            <a:chExt cx="1463227" cy="856068"/>
          </a:xfrm>
        </p:grpSpPr>
        <p:sp>
          <p:nvSpPr>
            <p:cNvPr id="27" name="Right Arrow 26"/>
            <p:cNvSpPr/>
            <p:nvPr/>
          </p:nvSpPr>
          <p:spPr>
            <a:xfrm rot="16200000">
              <a:off x="7769324" y="5579787"/>
              <a:ext cx="207021" cy="144016"/>
            </a:xfrm>
            <a:prstGeom prst="rightArrow">
              <a:avLst/>
            </a:prstGeom>
            <a:solidFill>
              <a:srgbClr val="A500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240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108564" y="5741952"/>
              <a:ext cx="1463227" cy="662400"/>
            </a:xfrm>
            <a:prstGeom prst="rect">
              <a:avLst/>
            </a:prstGeom>
            <a:solidFill>
              <a:schemeClr val="tx1">
                <a:lumMod val="40000"/>
                <a:lumOff val="60000"/>
                <a:alpha val="89000"/>
              </a:schemeClr>
            </a:solidFill>
            <a:ln w="952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rgbClr val="002060"/>
                  </a:solidFill>
                </a:rPr>
                <a:t>Reported </a:t>
              </a:r>
              <a:r>
                <a:rPr lang="en-US" sz="1600" b="1" dirty="0" smtClean="0">
                  <a:solidFill>
                    <a:srgbClr val="002060"/>
                  </a:solidFill>
                </a:rPr>
                <a:t>values</a:t>
              </a:r>
              <a:endParaRPr lang="en-US" sz="16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827585" y="4083918"/>
            <a:ext cx="2088231" cy="642051"/>
            <a:chOff x="6207017" y="5548284"/>
            <a:chExt cx="747685" cy="856068"/>
          </a:xfrm>
        </p:grpSpPr>
        <p:sp>
          <p:nvSpPr>
            <p:cNvPr id="30" name="Right Arrow 29"/>
            <p:cNvSpPr/>
            <p:nvPr/>
          </p:nvSpPr>
          <p:spPr>
            <a:xfrm rot="16200000">
              <a:off x="6477011" y="5612782"/>
              <a:ext cx="207021" cy="78025"/>
            </a:xfrm>
            <a:prstGeom prst="rightArrow">
              <a:avLst/>
            </a:prstGeom>
            <a:solidFill>
              <a:srgbClr val="A500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280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207017" y="5741952"/>
              <a:ext cx="747685" cy="662400"/>
            </a:xfrm>
            <a:prstGeom prst="rect">
              <a:avLst/>
            </a:prstGeom>
            <a:solidFill>
              <a:schemeClr val="tx1">
                <a:lumMod val="40000"/>
                <a:lumOff val="60000"/>
                <a:alpha val="89000"/>
              </a:schemeClr>
            </a:solidFill>
            <a:ln w="952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rgbClr val="002060"/>
                  </a:solidFill>
                </a:rPr>
                <a:t>Indicator</a:t>
              </a:r>
              <a:endParaRPr lang="en-US" sz="16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3635896" y="-38100"/>
            <a:ext cx="5508104" cy="771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Smart Forms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6072262" y="2368209"/>
            <a:ext cx="91440" cy="72008"/>
          </a:xfrm>
          <a:prstGeom prst="ellipse">
            <a:avLst/>
          </a:prstGeom>
          <a:solidFill>
            <a:srgbClr val="92D050"/>
          </a:solidFill>
          <a:ln w="127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083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50" y="1707654"/>
            <a:ext cx="4953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707654"/>
            <a:ext cx="4114800" cy="3143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79512" y="1131590"/>
            <a:ext cx="4608511" cy="46166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2400" dirty="0" smtClean="0">
                <a:solidFill>
                  <a:schemeClr val="bg1"/>
                </a:solidFill>
              </a:rPr>
              <a:t>Reported Data – Form </a:t>
            </a:r>
            <a:r>
              <a:rPr lang="en-CA" sz="2400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04048" y="1131589"/>
            <a:ext cx="4032448" cy="46166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2400" dirty="0" smtClean="0">
                <a:solidFill>
                  <a:schemeClr val="bg1"/>
                </a:solidFill>
              </a:rPr>
              <a:t>Derived Indicators</a:t>
            </a:r>
            <a:endParaRPr lang="en-CA" sz="24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05164" y="1635646"/>
            <a:ext cx="4138836" cy="316835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ectangle 9"/>
          <p:cNvSpPr/>
          <p:nvPr/>
        </p:nvSpPr>
        <p:spPr>
          <a:xfrm>
            <a:off x="5005164" y="4639444"/>
            <a:ext cx="4138835" cy="50405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Enable to check the consistency within the form</a:t>
            </a:r>
            <a:endParaRPr lang="en-CA" sz="14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35896" y="-38100"/>
            <a:ext cx="5508104" cy="771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Form D</a:t>
            </a:r>
          </a:p>
          <a:p>
            <a:r>
              <a:rPr lang="en-US" sz="2800" b="1" dirty="0" smtClean="0">
                <a:solidFill>
                  <a:srgbClr val="002060"/>
                </a:solidFill>
              </a:rPr>
              <a:t>Derived Parameters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49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59632" y="1635646"/>
            <a:ext cx="6705600" cy="1885950"/>
          </a:xfrm>
        </p:spPr>
        <p:txBody>
          <a:bodyPr>
            <a:normAutofit/>
          </a:bodyPr>
          <a:lstStyle/>
          <a:p>
            <a:pPr algn="ctr">
              <a:buFont typeface="WP IconicSymbolsA" pitchFamily="2" charset="2"/>
              <a:buNone/>
              <a:defRPr/>
            </a:pPr>
            <a:r>
              <a:rPr lang="en-US" sz="4000" b="1" dirty="0" smtClean="0">
                <a:solidFill>
                  <a:schemeClr val="tx1">
                    <a:lumMod val="60000"/>
                    <a:lumOff val="40000"/>
                  </a:schemeClr>
                </a:solidFill>
                <a:sym typeface="WP IconicSymbolsA" pitchFamily="2" charset="2"/>
              </a:rPr>
              <a:t>Relationship Between Forms for Air Carriers</a:t>
            </a:r>
            <a:endParaRPr lang="en-US" sz="4000" b="1" dirty="0" smtClean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731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35896" y="-38100"/>
            <a:ext cx="5508104" cy="771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Form A and Form B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504" y="987574"/>
            <a:ext cx="8856984" cy="36933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chemeClr val="bg1"/>
                </a:solidFill>
              </a:rPr>
              <a:t>Scope</a:t>
            </a:r>
            <a:r>
              <a:rPr lang="en-US" dirty="0" smtClean="0">
                <a:solidFill>
                  <a:schemeClr val="bg1"/>
                </a:solidFill>
              </a:rPr>
              <a:t>: international scheduled and international non-scheduled </a:t>
            </a:r>
            <a:r>
              <a:rPr lang="en-US" i="1" dirty="0" smtClean="0">
                <a:solidFill>
                  <a:schemeClr val="bg1"/>
                </a:solidFill>
              </a:rPr>
              <a:t>(form B scope)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5350" y="1513662"/>
            <a:ext cx="885698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002060"/>
                </a:solidFill>
              </a:rPr>
              <a:t>Example for international scheduled</a:t>
            </a:r>
            <a:r>
              <a:rPr lang="en-US" dirty="0" smtClean="0">
                <a:solidFill>
                  <a:srgbClr val="002060"/>
                </a:solidFill>
              </a:rPr>
              <a:t>: for each carrier and for the same period of reporting</a:t>
            </a:r>
            <a:endParaRPr lang="en-US" i="1" dirty="0" smtClean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-180528" y="2140409"/>
                <a:ext cx="8892480" cy="7954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CA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𝑖𝑡𝑦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𝑝𝑎𝑖𝑟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/>
                            </a:rPr>
                            <m:t>𝑃𝑎𝑠𝑠𝑒𝑛𝑔𝑒𝑟𝑠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𝑛𝑢𝑚𝑏𝑒𝑟𝑠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𝑜𝑛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𝑐𝑖𝑡𝑦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𝑝𝑎𝑖𝑟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          =       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𝑃𝑎𝑠𝑠𝑒𝑛𝑔𝑒𝑟𝑠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𝑐𝑎𝑟𝑟𝑖𝑒𝑑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0528" y="2140409"/>
                <a:ext cx="8892480" cy="79547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251520" y="1923678"/>
            <a:ext cx="4968552" cy="12961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TextBox 11"/>
          <p:cNvSpPr txBox="1"/>
          <p:nvPr/>
        </p:nvSpPr>
        <p:spPr>
          <a:xfrm>
            <a:off x="251520" y="3216866"/>
            <a:ext cx="4968552" cy="369332"/>
          </a:xfrm>
          <a:prstGeom prst="rect">
            <a:avLst/>
          </a:prstGeom>
          <a:solidFill>
            <a:srgbClr val="002060"/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solidFill>
                  <a:schemeClr val="bg1"/>
                </a:solidFill>
              </a:rPr>
              <a:t>Form B</a:t>
            </a:r>
            <a:endParaRPr lang="en-US" i="1" dirty="0" smtClean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35824" y="1923678"/>
            <a:ext cx="2956656" cy="12961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TextBox 13"/>
          <p:cNvSpPr txBox="1"/>
          <p:nvPr/>
        </p:nvSpPr>
        <p:spPr>
          <a:xfrm>
            <a:off x="5935824" y="3216866"/>
            <a:ext cx="2956656" cy="369332"/>
          </a:xfrm>
          <a:prstGeom prst="rect">
            <a:avLst/>
          </a:prstGeom>
          <a:solidFill>
            <a:srgbClr val="002060"/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solidFill>
                  <a:schemeClr val="bg1"/>
                </a:solidFill>
              </a:rPr>
              <a:t>Form A</a:t>
            </a:r>
            <a:endParaRPr lang="en-US" i="1" dirty="0" smtClean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44016" y="3802929"/>
                <a:ext cx="8892480" cy="7954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CA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𝑖𝑡𝑦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𝑝𝑎𝑖𝑟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/>
                            </a:rPr>
                            <m:t>𝑓𝑟𝑒𝑖𝑔h𝑡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𝑡𝑜𝑛𝑛𝑒𝑠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𝑜𝑛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𝑐𝑖𝑡𝑦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𝑝𝑎𝑖𝑟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                    =          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𝐹𝑟𝑒𝑖𝑔h𝑡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𝑡𝑜𝑛𝑛𝑒𝑠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𝑐𝑎𝑟𝑟𝑖𝑒𝑑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16" y="3802929"/>
                <a:ext cx="8892480" cy="79547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251520" y="3586198"/>
            <a:ext cx="4968552" cy="12961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Rectangle 16"/>
          <p:cNvSpPr/>
          <p:nvPr/>
        </p:nvSpPr>
        <p:spPr>
          <a:xfrm>
            <a:off x="5935824" y="3586198"/>
            <a:ext cx="2956656" cy="12961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194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5" grpId="0"/>
      <p:bldP spid="6" grpId="0" animBg="1"/>
      <p:bldP spid="12" grpId="0" animBg="1"/>
      <p:bldP spid="13" grpId="0" animBg="1"/>
      <p:bldP spid="14" grpId="0" animBg="1"/>
      <p:bldP spid="15" grpId="0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35896" y="-38100"/>
            <a:ext cx="5508104" cy="771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Form A and Form C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504" y="771550"/>
            <a:ext cx="8856984" cy="36933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chemeClr val="bg1"/>
                </a:solidFill>
              </a:rPr>
              <a:t>Scope</a:t>
            </a:r>
            <a:r>
              <a:rPr lang="en-US" dirty="0" smtClean="0">
                <a:solidFill>
                  <a:schemeClr val="bg1"/>
                </a:solidFill>
              </a:rPr>
              <a:t>: international scheduled </a:t>
            </a:r>
            <a:r>
              <a:rPr lang="en-US" i="1" dirty="0" smtClean="0">
                <a:solidFill>
                  <a:schemeClr val="bg1"/>
                </a:solidFill>
              </a:rPr>
              <a:t>(form C scope)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4875" y="1173813"/>
            <a:ext cx="885698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For each carrier and for the same period of reporting</a:t>
            </a:r>
            <a:endParaRPr lang="en-US" i="1" dirty="0" smtClean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2008" y="1491630"/>
                <a:ext cx="8892480" cy="6392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CA" sz="14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400" b="0" i="1" smtClean="0">
                              <a:latin typeface="Cambria Math"/>
                            </a:rPr>
                            <m:t>𝑐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𝑖𝑡𝑦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𝑝𝑎𝑖𝑟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𝑑𝑒𝑝𝑎𝑟𝑡𝑢𝑟𝑒𝑠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𝑜𝑛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𝑐𝑖𝑡𝑦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𝑝𝑎𝑖𝑟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                                                           =         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𝑑𝑒𝑝𝑎𝑟𝑡𝑢𝑟𝑒𝑠</m:t>
                          </m:r>
                        </m:e>
                      </m:nary>
                    </m:oMath>
                  </m:oMathPara>
                </a14:m>
                <a:endParaRPr lang="en-CA" sz="1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8" y="1491630"/>
                <a:ext cx="8892480" cy="639214"/>
              </a:xfrm>
              <a:prstGeom prst="rect">
                <a:avLst/>
              </a:prstGeom>
              <a:blipFill rotWithShape="1">
                <a:blip r:embed="rId2"/>
                <a:stretch>
                  <a:fillRect l="-3907" t="-111429" b="-15619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104875" y="4567457"/>
            <a:ext cx="5112568" cy="288000"/>
          </a:xfrm>
          <a:prstGeom prst="rect">
            <a:avLst/>
          </a:prstGeom>
          <a:solidFill>
            <a:srgbClr val="002060"/>
          </a:solidFill>
          <a:ln w="28575">
            <a:solidFill>
              <a:srgbClr val="002060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b="1" u="sng" dirty="0" smtClean="0">
                <a:solidFill>
                  <a:schemeClr val="bg1"/>
                </a:solidFill>
              </a:rPr>
              <a:t>Form C</a:t>
            </a:r>
            <a:endParaRPr lang="en-US" i="1" dirty="0" smtClean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08104" y="4567457"/>
            <a:ext cx="2956656" cy="288000"/>
          </a:xfrm>
          <a:prstGeom prst="rect">
            <a:avLst/>
          </a:prstGeom>
          <a:solidFill>
            <a:srgbClr val="002060"/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solidFill>
                  <a:schemeClr val="bg1"/>
                </a:solidFill>
              </a:rPr>
              <a:t>Form A</a:t>
            </a:r>
            <a:endParaRPr lang="en-US" i="1" dirty="0" smtClean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7504" y="1555512"/>
            <a:ext cx="5112568" cy="30119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Rectangle 16"/>
          <p:cNvSpPr/>
          <p:nvPr/>
        </p:nvSpPr>
        <p:spPr>
          <a:xfrm>
            <a:off x="5508104" y="1555512"/>
            <a:ext cx="2956656" cy="30119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2008" y="2096749"/>
                <a:ext cx="8892480" cy="6392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CA" sz="14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400" b="0" i="1" smtClean="0">
                              <a:latin typeface="Cambria Math"/>
                            </a:rPr>
                            <m:t>𝑐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𝑖𝑡𝑦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𝑝𝑎𝑖𝑟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𝑑𝑒𝑝𝑎𝑟𝑡𝑢𝑟𝑒𝑠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𝑜𝑛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𝑐𝑖𝑡𝑦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𝑝𝑎𝑖𝑟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 ×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𝑑𝑖𝑠𝑡𝑎𝑛𝑐𝑒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𝑜𝑓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𝑐𝑖𝑡𝑦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𝑝𝑎𝑖𝑟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         =        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𝑎𝑖𝑟𝑐𝑟𝑎𝑓𝑡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𝑘𝑖𝑙𝑜𝑚𝑒𝑡𝑟𝑒𝑠</m:t>
                          </m:r>
                        </m:e>
                      </m:nary>
                    </m:oMath>
                  </m:oMathPara>
                </a14:m>
                <a:endParaRPr lang="en-CA" sz="1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8" y="2096749"/>
                <a:ext cx="8892480" cy="639214"/>
              </a:xfrm>
              <a:prstGeom prst="rect">
                <a:avLst/>
              </a:prstGeom>
              <a:blipFill rotWithShape="1">
                <a:blip r:embed="rId3"/>
                <a:stretch>
                  <a:fillRect l="-3907" t="-111429" b="-15619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2008" y="3937793"/>
                <a:ext cx="8892480" cy="6392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CA" sz="14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400" b="0" i="1" smtClean="0">
                              <a:latin typeface="Cambria Math"/>
                            </a:rPr>
                            <m:t>𝑐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𝑖𝑡𝑦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𝑝𝑎𝑖𝑟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𝑚𝑎𝑖𝑙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𝑡𝑜𝑛𝑛𝑒𝑠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𝑜𝑛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𝑐𝑖𝑡𝑦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𝑝𝑎𝑖𝑟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 ×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𝑑𝑖𝑠𝑡𝑎𝑛𝑐𝑒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𝑜𝑓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𝑐𝑖𝑡𝑦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𝑝𝑎𝑖𝑟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        =        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𝑚𝑎𝑖𝑙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𝑡𝑜𝑛𝑛𝑒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𝑘𝑖𝑙𝑜𝑚𝑒𝑡𝑟𝑒𝑠</m:t>
                          </m:r>
                        </m:e>
                      </m:nary>
                    </m:oMath>
                  </m:oMathPara>
                </a14:m>
                <a:endParaRPr lang="en-CA" sz="1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8" y="3937793"/>
                <a:ext cx="8892480" cy="639214"/>
              </a:xfrm>
              <a:prstGeom prst="rect">
                <a:avLst/>
              </a:prstGeom>
              <a:blipFill rotWithShape="1">
                <a:blip r:embed="rId4"/>
                <a:stretch>
                  <a:fillRect l="-3907" t="-111429" b="-15619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2008" y="2706241"/>
                <a:ext cx="8892480" cy="6392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CA" sz="14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400" b="0" i="1" smtClean="0">
                              <a:latin typeface="Cambria Math"/>
                            </a:rPr>
                            <m:t>𝑐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𝑖𝑡𝑦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𝑝𝑎𝑖𝑟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𝑝𝑎𝑠𝑠𝑒𝑛𝑔𝑒𝑟𝑠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𝑜𝑛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𝑐𝑖𝑡𝑦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𝑝𝑎𝑖𝑟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 ×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𝑑𝑖𝑠𝑡𝑎𝑛𝑐𝑒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𝑜𝑓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𝑐𝑖𝑡𝑦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𝑝𝑎𝑖𝑟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         =        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𝑟𝑒𝑣𝑒𝑛𝑢𝑒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𝑝𝑎𝑠𝑠𝑒𝑛𝑔𝑒𝑟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𝑘𝑖𝑙𝑜𝑚𝑒𝑡𝑟𝑒𝑠</m:t>
                          </m:r>
                        </m:e>
                      </m:nary>
                    </m:oMath>
                  </m:oMathPara>
                </a14:m>
                <a:endParaRPr lang="en-CA" sz="1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8" y="2706241"/>
                <a:ext cx="8892480" cy="639214"/>
              </a:xfrm>
              <a:prstGeom prst="rect">
                <a:avLst/>
              </a:prstGeom>
              <a:blipFill rotWithShape="1">
                <a:blip r:embed="rId5"/>
                <a:stretch>
                  <a:fillRect l="-3907" t="-111429" b="-15619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2008" y="3318272"/>
                <a:ext cx="8892480" cy="6392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CA" sz="14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400" b="0" i="1" smtClean="0">
                              <a:latin typeface="Cambria Math"/>
                            </a:rPr>
                            <m:t>𝑐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𝑖𝑡𝑦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𝑝𝑎𝑖𝑟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𝑓𝑟𝑒𝑖𝑔h𝑡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𝑡𝑜𝑛𝑛𝑒𝑠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𝑜𝑛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𝑐𝑖𝑡𝑦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𝑝𝑎𝑖𝑟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 ×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𝑑𝑖𝑠𝑡𝑎𝑛𝑐𝑒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𝑜𝑓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𝑐𝑖𝑡𝑦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𝑝𝑎𝑖𝑟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  =        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𝑓𝑟𝑒𝑖𝑔h𝑡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𝑡𝑜𝑛𝑛𝑒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𝑘𝑖𝑙𝑜𝑚𝑒𝑡𝑟𝑒𝑠</m:t>
                          </m:r>
                        </m:e>
                      </m:nary>
                    </m:oMath>
                  </m:oMathPara>
                </a14:m>
                <a:endParaRPr lang="en-CA" sz="1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8" y="3318272"/>
                <a:ext cx="8892480" cy="639214"/>
              </a:xfrm>
              <a:prstGeom prst="rect">
                <a:avLst/>
              </a:prstGeom>
              <a:blipFill rotWithShape="1">
                <a:blip r:embed="rId6"/>
                <a:stretch>
                  <a:fillRect l="-3907" t="-111429" b="-15619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9591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5" grpId="0"/>
      <p:bldP spid="12" grpId="0" animBg="1"/>
      <p:bldP spid="14" grpId="0" animBg="1"/>
      <p:bldP spid="16" grpId="0" animBg="1"/>
      <p:bldP spid="17" grpId="0" animBg="1"/>
      <p:bldP spid="18" grpId="0"/>
      <p:bldP spid="19" grpId="0"/>
      <p:bldP spid="20" grpId="0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ICAO - Capacity &amp; Efficiency">
      <a:dk1>
        <a:srgbClr val="279DD9"/>
      </a:dk1>
      <a:lt1>
        <a:sysClr val="window" lastClr="FFFFFF"/>
      </a:lt1>
      <a:dk2>
        <a:srgbClr val="006EB7"/>
      </a:dk2>
      <a:lt2>
        <a:srgbClr val="FFFFFF"/>
      </a:lt2>
      <a:accent1>
        <a:srgbClr val="0054A4"/>
      </a:accent1>
      <a:accent2>
        <a:srgbClr val="A1CFEF"/>
      </a:accent2>
      <a:accent3>
        <a:srgbClr val="8DC63F"/>
      </a:accent3>
      <a:accent4>
        <a:srgbClr val="CED8DD"/>
      </a:accent4>
      <a:accent5>
        <a:srgbClr val="8C99A1"/>
      </a:accent5>
      <a:accent6>
        <a:srgbClr val="5A6870"/>
      </a:accent6>
      <a:hlink>
        <a:srgbClr val="39474F"/>
      </a:hlink>
      <a:folHlink>
        <a:srgbClr val="C400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A7E1A58E51824D928176166504EF47" ma:contentTypeVersion="1" ma:contentTypeDescription="Create a new document." ma:contentTypeScope="" ma:versionID="081dd3d19e2b803c96093e7e552bebad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f2aa9ed40e72a78c3822fc753b43e8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307839C-38D2-4F43-91FE-8E9257C18C22}"/>
</file>

<file path=customXml/itemProps2.xml><?xml version="1.0" encoding="utf-8"?>
<ds:datastoreItem xmlns:ds="http://schemas.openxmlformats.org/officeDocument/2006/customXml" ds:itemID="{EE1BBDC4-BBD5-4EDA-90E2-FC1F81EAA2BE}"/>
</file>

<file path=customXml/itemProps3.xml><?xml version="1.0" encoding="utf-8"?>
<ds:datastoreItem xmlns:ds="http://schemas.openxmlformats.org/officeDocument/2006/customXml" ds:itemID="{8B0C55BA-CD8A-4222-82EE-43BE16BE5430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6100</TotalTime>
  <Words>843</Words>
  <Application>Microsoft Office PowerPoint</Application>
  <PresentationFormat>On-screen Show (16:9)</PresentationFormat>
  <Paragraphs>154</Paragraphs>
  <Slides>22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Verification and Validation  of  Forms for Air Carriers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I.C.A.O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Cyrille MARTIN</dc:creator>
  <cp:lastModifiedBy>Administrator</cp:lastModifiedBy>
  <cp:revision>336</cp:revision>
  <cp:lastPrinted>2014-10-14T13:11:10Z</cp:lastPrinted>
  <dcterms:created xsi:type="dcterms:W3CDTF">2013-08-20T15:49:37Z</dcterms:created>
  <dcterms:modified xsi:type="dcterms:W3CDTF">2014-10-27T18:47:09Z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0x0101006EA7E1A58E51824D928176166504EF47</vt:lpwstr>
  </property>
</Properties>
</file>