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drawings/drawing1.xml" ContentType="application/vnd.openxmlformats-officedocument.drawingml.chartshapes+xml"/>
  <Override PartName="/ppt/drawings/drawing6.xml" ContentType="application/vnd.openxmlformats-officedocument.drawingml.chartshapes+xml"/>
  <Override PartName="/ppt/drawings/drawing5.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6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4.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27.xml" ContentType="application/vnd.openxmlformats-officedocument.presentationml.notes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28.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notesSlides/notesSlide29.xml" ContentType="application/vnd.openxmlformats-officedocument.presentationml.notesSlide+xml"/>
  <Override PartName="/ppt/notesSlides/notesSlide7.xml" ContentType="application/vnd.openxmlformats-officedocument.presentationml.notesSlide+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slideLayouts/slideLayout5.xml" ContentType="application/vnd.openxmlformats-officedocument.presentationml.slideLayout+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slideLayouts/slideLayout3.xml" ContentType="application/vnd.openxmlformats-officedocument.presentationml.slideLayout+xml"/>
  <Override PartName="/ppt/slideLayouts/slideLayout13.xml" ContentType="application/vnd.openxmlformats-officedocument.presentationml.slideLayout+xml"/>
  <Override PartName="/ppt/notesSlides/notesSlide39.xml" ContentType="application/vnd.openxmlformats-officedocument.presentationml.notesSlide+xml"/>
  <Override PartName="/ppt/notesSlides/notesSlide13.xml" ContentType="application/vnd.openxmlformats-officedocument.presentationml.notesSlide+xml"/>
  <Override PartName="/ppt/notesSlides/notesSlide32.xml" ContentType="application/vnd.openxmlformats-officedocument.presentationml.notesSlide+xml"/>
  <Override PartName="/ppt/notesSlides/notesSlide38.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notesSlides/notesSlide12.xml" ContentType="application/vnd.openxmlformats-officedocument.presentationml.notesSlide+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handoutMasters/handoutMaster1.xml" ContentType="application/vnd.openxmlformats-officedocument.presentationml.handoutMaster+xml"/>
  <Override PartName="/ppt/charts/chart3.xml" ContentType="application/vnd.openxmlformats-officedocument.drawingml.chart+xml"/>
  <Override PartName="/ppt/charts/chart5.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7.xml" ContentType="application/vnd.openxmlformats-officedocument.drawingml.chart+xml"/>
  <Override PartName="/ppt/charts/chart6.xml" ContentType="application/vnd.openxmlformats-officedocument.drawingml.chart+xml"/>
  <Override PartName="/ppt/theme/theme1.xml" ContentType="application/vnd.openxmlformats-officedocument.theme+xml"/>
  <Override PartName="/ppt/charts/chart13.xml" ContentType="application/vnd.openxmlformats-officedocument.drawingml.chart+xml"/>
  <Override PartName="/ppt/charts/chart14.xml" ContentType="application/vnd.openxmlformats-officedocument.drawingml.chart+xml"/>
  <Override PartName="/ppt/charts/chart12.xml" ContentType="application/vnd.openxmlformats-officedocument.drawingml.chart+xml"/>
  <Override PartName="/ppt/charts/chart11.xml" ContentType="application/vnd.openxmlformats-officedocument.drawingml.chart+xml"/>
  <Override PartName="/ppt/charts/chart10.xml" ContentType="application/vnd.openxmlformats-officedocument.drawingml.chart+xml"/>
  <Override PartName="/ppt/charts/chart9.xml" ContentType="application/vnd.openxmlformats-officedocument.drawingml.chart+xml"/>
  <Override PartName="/ppt/charts/chart8.xml" ContentType="application/vnd.openxmlformats-officedocument.drawingml.chart+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518" r:id="rId2"/>
    <p:sldId id="521" r:id="rId3"/>
    <p:sldId id="522" r:id="rId4"/>
    <p:sldId id="610" r:id="rId5"/>
    <p:sldId id="611" r:id="rId6"/>
    <p:sldId id="613" r:id="rId7"/>
    <p:sldId id="523" r:id="rId8"/>
    <p:sldId id="524" r:id="rId9"/>
    <p:sldId id="525" r:id="rId10"/>
    <p:sldId id="526" r:id="rId11"/>
    <p:sldId id="527" r:id="rId12"/>
    <p:sldId id="528" r:id="rId13"/>
    <p:sldId id="529" r:id="rId14"/>
    <p:sldId id="530" r:id="rId15"/>
    <p:sldId id="531" r:id="rId16"/>
    <p:sldId id="532" r:id="rId17"/>
    <p:sldId id="533" r:id="rId18"/>
    <p:sldId id="535" r:id="rId19"/>
    <p:sldId id="536" r:id="rId20"/>
    <p:sldId id="599" r:id="rId21"/>
    <p:sldId id="537" r:id="rId22"/>
    <p:sldId id="538" r:id="rId23"/>
    <p:sldId id="539" r:id="rId24"/>
    <p:sldId id="540" r:id="rId25"/>
    <p:sldId id="541" r:id="rId26"/>
    <p:sldId id="542" r:id="rId27"/>
    <p:sldId id="543" r:id="rId28"/>
    <p:sldId id="544" r:id="rId29"/>
    <p:sldId id="545" r:id="rId30"/>
    <p:sldId id="546" r:id="rId31"/>
    <p:sldId id="547" r:id="rId32"/>
    <p:sldId id="548" r:id="rId33"/>
    <p:sldId id="549" r:id="rId34"/>
    <p:sldId id="550" r:id="rId35"/>
    <p:sldId id="551" r:id="rId36"/>
    <p:sldId id="552" r:id="rId37"/>
    <p:sldId id="553" r:id="rId38"/>
    <p:sldId id="554" r:id="rId39"/>
    <p:sldId id="555" r:id="rId40"/>
    <p:sldId id="556" r:id="rId41"/>
    <p:sldId id="557" r:id="rId42"/>
    <p:sldId id="558" r:id="rId43"/>
    <p:sldId id="559" r:id="rId44"/>
    <p:sldId id="560" r:id="rId45"/>
    <p:sldId id="562" r:id="rId46"/>
    <p:sldId id="563" r:id="rId47"/>
    <p:sldId id="564" r:id="rId48"/>
    <p:sldId id="565" r:id="rId49"/>
    <p:sldId id="566" r:id="rId50"/>
    <p:sldId id="567" r:id="rId51"/>
    <p:sldId id="568" r:id="rId52"/>
    <p:sldId id="569" r:id="rId53"/>
    <p:sldId id="570" r:id="rId54"/>
    <p:sldId id="571" r:id="rId55"/>
    <p:sldId id="572" r:id="rId56"/>
    <p:sldId id="573" r:id="rId57"/>
    <p:sldId id="574" r:id="rId58"/>
    <p:sldId id="600" r:id="rId59"/>
    <p:sldId id="602" r:id="rId60"/>
    <p:sldId id="604" r:id="rId61"/>
    <p:sldId id="603" r:id="rId62"/>
    <p:sldId id="605" r:id="rId63"/>
    <p:sldId id="606" r:id="rId64"/>
    <p:sldId id="607" r:id="rId65"/>
    <p:sldId id="608" r:id="rId66"/>
    <p:sldId id="609" r:id="rId67"/>
    <p:sldId id="481" r:id="rId68"/>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54A4"/>
    <a:srgbClr val="00CC00"/>
    <a:srgbClr val="F5C7F0"/>
    <a:srgbClr val="CC00CC"/>
    <a:srgbClr val="A74233"/>
    <a:srgbClr val="FF3399"/>
    <a:srgbClr val="279DD9"/>
    <a:srgbClr val="CC8004"/>
    <a:srgbClr val="F37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510" autoAdjust="0"/>
    <p:restoredTop sz="82075" autoAdjust="0"/>
  </p:normalViewPr>
  <p:slideViewPr>
    <p:cSldViewPr>
      <p:cViewPr>
        <p:scale>
          <a:sx n="110" d="100"/>
          <a:sy n="110" d="100"/>
        </p:scale>
        <p:origin x="-840" y="72"/>
      </p:cViewPr>
      <p:guideLst>
        <p:guide orient="horz" pos="1620"/>
        <p:guide pos="2880"/>
      </p:guideLst>
    </p:cSldViewPr>
  </p:slideViewPr>
  <p:notesTextViewPr>
    <p:cViewPr>
      <p:scale>
        <a:sx n="1" d="1"/>
        <a:sy n="1" d="1"/>
      </p:scale>
      <p:origin x="0" y="0"/>
    </p:cViewPr>
  </p:notesTextViewPr>
  <p:sorterViewPr>
    <p:cViewPr>
      <p:scale>
        <a:sx n="100" d="100"/>
        <a:sy n="100" d="100"/>
      </p:scale>
      <p:origin x="0" y="2808"/>
    </p:cViewPr>
  </p:sorterViewPr>
  <p:notesViewPr>
    <p:cSldViewPr>
      <p:cViewPr varScale="1">
        <p:scale>
          <a:sx n="88" d="100"/>
          <a:sy n="88" d="100"/>
        </p:scale>
        <p:origin x="-3780" y="-108"/>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icaohq.icao.lan\fileroot\ATB\EAP\EAD\EAD\STATISTICS%20EAP\Presentations\working%20files\slide%20economy%20vs%20traffic\Slide%20data.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icaohq.icao.lan\fileroot\ATB\EAP\EAD\EAD\STATISTICS%20EAP\Medium%20Term%20Forecast\RPK_FTK_Forecast%202014.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0245569964763"/>
          <c:y val="0.14457057994361613"/>
          <c:w val="0.78087596405017945"/>
          <c:h val="0.75680434244529582"/>
        </c:manualLayout>
      </c:layout>
      <c:lineChart>
        <c:grouping val="standard"/>
        <c:varyColors val="0"/>
        <c:ser>
          <c:idx val="0"/>
          <c:order val="1"/>
          <c:spPr>
            <a:ln>
              <a:noFill/>
            </a:ln>
          </c:spPr>
          <c:marker>
            <c:symbol val="none"/>
          </c:marker>
          <c:cat>
            <c:numRef>
              <c:f>'FTK history (scheduled)'!$A$8:$A$76</c:f>
              <c:numCache>
                <c:formatCode>General</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cat>
          <c:val>
            <c:numRef>
              <c:f>'RPK history (scheduled)'!$B$8:$B$76</c:f>
              <c:numCache>
                <c:formatCode>_-* #,##0_-;\-* #,##0_-;_-* "-"??_-;_-@_-</c:formatCode>
                <c:ptCount val="69"/>
                <c:pt idx="0">
                  <c:v>9.9548210883829729</c:v>
                </c:pt>
                <c:pt idx="1">
                  <c:v>19.909642176765875</c:v>
                </c:pt>
                <c:pt idx="2">
                  <c:v>23.642700084909542</c:v>
                </c:pt>
                <c:pt idx="3">
                  <c:v>26.131405357005331</c:v>
                </c:pt>
                <c:pt idx="4">
                  <c:v>29.864463265148927</c:v>
                </c:pt>
                <c:pt idx="5">
                  <c:v>35.398435701425171</c:v>
                </c:pt>
                <c:pt idx="6">
                  <c:v>44.248044626781386</c:v>
                </c:pt>
                <c:pt idx="7">
                  <c:v>50.56919385917881</c:v>
                </c:pt>
                <c:pt idx="8">
                  <c:v>59.418802784535011</c:v>
                </c:pt>
                <c:pt idx="9">
                  <c:v>65.739952016932349</c:v>
                </c:pt>
                <c:pt idx="10">
                  <c:v>77.118020635247717</c:v>
                </c:pt>
                <c:pt idx="11">
                  <c:v>89.760319100042267</c:v>
                </c:pt>
                <c:pt idx="12">
                  <c:v>103.66684741131638</c:v>
                </c:pt>
                <c:pt idx="13">
                  <c:v>107.45953695075467</c:v>
                </c:pt>
                <c:pt idx="14">
                  <c:v>123.89452495498799</c:v>
                </c:pt>
                <c:pt idx="15">
                  <c:v>137.80105326626176</c:v>
                </c:pt>
                <c:pt idx="16">
                  <c:v>147.91489203809778</c:v>
                </c:pt>
                <c:pt idx="17">
                  <c:v>164.34988004233088</c:v>
                </c:pt>
                <c:pt idx="18">
                  <c:v>185.84178743248208</c:v>
                </c:pt>
                <c:pt idx="19">
                  <c:v>216.18330374798904</c:v>
                </c:pt>
                <c:pt idx="20">
                  <c:v>250.3175096029349</c:v>
                </c:pt>
                <c:pt idx="21">
                  <c:v>289.50863484379818</c:v>
                </c:pt>
                <c:pt idx="22">
                  <c:v>345.13474808889464</c:v>
                </c:pt>
                <c:pt idx="23">
                  <c:v>391.91125240863403</c:v>
                </c:pt>
                <c:pt idx="24">
                  <c:v>443.74467611429338</c:v>
                </c:pt>
                <c:pt idx="25">
                  <c:v>482.93580135515674</c:v>
                </c:pt>
                <c:pt idx="26">
                  <c:v>517.50604310075346</c:v>
                </c:pt>
                <c:pt idx="27">
                  <c:v>586.64652659194746</c:v>
                </c:pt>
                <c:pt idx="28">
                  <c:v>647.40634541754252</c:v>
                </c:pt>
                <c:pt idx="29">
                  <c:v>687.21450257913989</c:v>
                </c:pt>
                <c:pt idx="30">
                  <c:v>730.16540899033441</c:v>
                </c:pt>
                <c:pt idx="31">
                  <c:v>800.35347556472857</c:v>
                </c:pt>
                <c:pt idx="32">
                  <c:v>856.92296205752348</c:v>
                </c:pt>
                <c:pt idx="33">
                  <c:v>980.53776587511243</c:v>
                </c:pt>
                <c:pt idx="34">
                  <c:v>1101.0098204431017</c:v>
                </c:pt>
                <c:pt idx="35">
                  <c:v>1121.9614821071</c:v>
                </c:pt>
                <c:pt idx="36">
                  <c:v>1164.9123885182958</c:v>
                </c:pt>
                <c:pt idx="37">
                  <c:v>1196.3398810142933</c:v>
                </c:pt>
                <c:pt idx="38">
                  <c:v>1246.6238690078878</c:v>
                </c:pt>
                <c:pt idx="39">
                  <c:v>1338.8111803294798</c:v>
                </c:pt>
                <c:pt idx="40">
                  <c:v>1432.0460747342731</c:v>
                </c:pt>
                <c:pt idx="41">
                  <c:v>1521.090636806264</c:v>
                </c:pt>
                <c:pt idx="42">
                  <c:v>1664.6095192046512</c:v>
                </c:pt>
                <c:pt idx="43">
                  <c:v>1786.1291568558383</c:v>
                </c:pt>
                <c:pt idx="44">
                  <c:v>1858.4123895966338</c:v>
                </c:pt>
                <c:pt idx="45">
                  <c:v>1984.1223595806227</c:v>
                </c:pt>
                <c:pt idx="46">
                  <c:v>1931.7432054206281</c:v>
                </c:pt>
                <c:pt idx="47">
                  <c:v>2019.7401844094193</c:v>
                </c:pt>
                <c:pt idx="48">
                  <c:v>2041.7394291566172</c:v>
                </c:pt>
                <c:pt idx="49">
                  <c:v>2197.8293085534074</c:v>
                </c:pt>
                <c:pt idx="50">
                  <c:v>2336.1102755357906</c:v>
                </c:pt>
                <c:pt idx="51">
                  <c:v>2547.3973075863869</c:v>
                </c:pt>
                <c:pt idx="52">
                  <c:v>2695.4417489041912</c:v>
                </c:pt>
                <c:pt idx="53">
                  <c:v>2753.1740526193371</c:v>
                </c:pt>
                <c:pt idx="54">
                  <c:v>2930.9279501766973</c:v>
                </c:pt>
                <c:pt idx="55">
                  <c:v>3182.0650427122114</c:v>
                </c:pt>
                <c:pt idx="56">
                  <c:v>3089.8986830522836</c:v>
                </c:pt>
                <c:pt idx="57">
                  <c:v>3105.5914776386212</c:v>
                </c:pt>
                <c:pt idx="58">
                  <c:v>3162.7580864888337</c:v>
                </c:pt>
                <c:pt idx="59">
                  <c:v>3608.7069766837617</c:v>
                </c:pt>
                <c:pt idx="60">
                  <c:v>3897.4035348184689</c:v>
                </c:pt>
                <c:pt idx="61">
                  <c:v>4140.5444372642805</c:v>
                </c:pt>
                <c:pt idx="62">
                  <c:v>4480.6191764388968</c:v>
                </c:pt>
                <c:pt idx="63">
                  <c:v>4570.1315776461815</c:v>
                </c:pt>
                <c:pt idx="64">
                  <c:v>4522.0045101879314</c:v>
                </c:pt>
                <c:pt idx="65">
                  <c:v>4881.6858269800914</c:v>
                </c:pt>
                <c:pt idx="66">
                  <c:v>5202.7987044190841</c:v>
                </c:pt>
                <c:pt idx="67">
                  <c:v>5481.1132838806134</c:v>
                </c:pt>
                <c:pt idx="68">
                  <c:v>5782.1737644401292</c:v>
                </c:pt>
              </c:numCache>
            </c:numRef>
          </c:val>
          <c:smooth val="0"/>
        </c:ser>
        <c:dLbls>
          <c:showLegendKey val="0"/>
          <c:showVal val="0"/>
          <c:showCatName val="0"/>
          <c:showSerName val="0"/>
          <c:showPercent val="0"/>
          <c:showBubbleSize val="0"/>
        </c:dLbls>
        <c:marker val="1"/>
        <c:smooth val="0"/>
        <c:axId val="103700352"/>
        <c:axId val="103701888"/>
      </c:lineChart>
      <c:lineChart>
        <c:grouping val="standard"/>
        <c:varyColors val="0"/>
        <c:ser>
          <c:idx val="1"/>
          <c:order val="0"/>
          <c:tx>
            <c:strRef>
              <c:f>'FTK history (scheduled)'!$B$7</c:f>
              <c:strCache>
                <c:ptCount val="1"/>
                <c:pt idx="0">
                  <c:v>FTKs (billions) updated ARC 2012</c:v>
                </c:pt>
              </c:strCache>
            </c:strRef>
          </c:tx>
          <c:spPr>
            <a:ln w="12700">
              <a:noFill/>
            </a:ln>
          </c:spPr>
          <c:marker>
            <c:symbol val="none"/>
          </c:marker>
          <c:cat>
            <c:numRef>
              <c:f>'FTK history (scheduled)'!$A$8:$A$76</c:f>
              <c:numCache>
                <c:formatCode>General</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cat>
          <c:val>
            <c:numRef>
              <c:f>'FTK history (scheduled)'!$B$8:$B$76</c:f>
              <c:numCache>
                <c:formatCode>_-* #,##0_-;\-* #,##0_-;_-* "-"??_-;_-@_-</c:formatCode>
                <c:ptCount val="69"/>
                <c:pt idx="0">
                  <c:v>1.0125278669467599</c:v>
                </c:pt>
                <c:pt idx="1">
                  <c:v>1.0125278669467599</c:v>
                </c:pt>
                <c:pt idx="2">
                  <c:v>1.0125278669467599</c:v>
                </c:pt>
                <c:pt idx="3">
                  <c:v>1.0125278669467599</c:v>
                </c:pt>
                <c:pt idx="4">
                  <c:v>1.0125278669467599</c:v>
                </c:pt>
                <c:pt idx="5">
                  <c:v>1.0125278669467599</c:v>
                </c:pt>
                <c:pt idx="6">
                  <c:v>1.0732795389635621</c:v>
                </c:pt>
                <c:pt idx="7">
                  <c:v>1.1542817683193023</c:v>
                </c:pt>
                <c:pt idx="8">
                  <c:v>1.2251587190055753</c:v>
                </c:pt>
                <c:pt idx="9">
                  <c:v>1.2859103910223788</c:v>
                </c:pt>
                <c:pt idx="10">
                  <c:v>1.5289170790896023</c:v>
                </c:pt>
                <c:pt idx="11">
                  <c:v>1.7314226524789504</c:v>
                </c:pt>
                <c:pt idx="12">
                  <c:v>1.8833018325209672</c:v>
                </c:pt>
                <c:pt idx="13">
                  <c:v>1.933928225868305</c:v>
                </c:pt>
                <c:pt idx="14">
                  <c:v>2.2579371432912692</c:v>
                </c:pt>
                <c:pt idx="15">
                  <c:v>2.5110691100279565</c:v>
                </c:pt>
                <c:pt idx="16">
                  <c:v>2.9059549781371916</c:v>
                </c:pt>
                <c:pt idx="17">
                  <c:v>3.4122189116105632</c:v>
                </c:pt>
                <c:pt idx="18">
                  <c:v>3.8374806157282033</c:v>
                </c:pt>
                <c:pt idx="19">
                  <c:v>4.6373776306161458</c:v>
                </c:pt>
                <c:pt idx="20">
                  <c:v>5.9232880216385304</c:v>
                </c:pt>
                <c:pt idx="21">
                  <c:v>7.0269433966104895</c:v>
                </c:pt>
                <c:pt idx="22">
                  <c:v>8.0495965422267268</c:v>
                </c:pt>
                <c:pt idx="23">
                  <c:v>10.246782013501178</c:v>
                </c:pt>
                <c:pt idx="24">
                  <c:v>12.049081616666406</c:v>
                </c:pt>
                <c:pt idx="25">
                  <c:v>13.051484204943725</c:v>
                </c:pt>
                <c:pt idx="26">
                  <c:v>14.317144038627159</c:v>
                </c:pt>
                <c:pt idx="27">
                  <c:v>16.251072264495445</c:v>
                </c:pt>
                <c:pt idx="28">
                  <c:v>18.964646947912708</c:v>
                </c:pt>
                <c:pt idx="29">
                  <c:v>20.574566256358096</c:v>
                </c:pt>
                <c:pt idx="30">
                  <c:v>20.959326845797811</c:v>
                </c:pt>
                <c:pt idx="31">
                  <c:v>23.308391497114339</c:v>
                </c:pt>
                <c:pt idx="32">
                  <c:v>25.566328640405587</c:v>
                </c:pt>
                <c:pt idx="33">
                  <c:v>28.067272471764063</c:v>
                </c:pt>
                <c:pt idx="34">
                  <c:v>30.304959057716477</c:v>
                </c:pt>
                <c:pt idx="35">
                  <c:v>31.783249743458686</c:v>
                </c:pt>
                <c:pt idx="36">
                  <c:v>33.413419609242872</c:v>
                </c:pt>
                <c:pt idx="37">
                  <c:v>34.122189116105829</c:v>
                </c:pt>
                <c:pt idx="38">
                  <c:v>37.990045567842209</c:v>
                </c:pt>
                <c:pt idx="39">
                  <c:v>42.921056279873021</c:v>
                </c:pt>
                <c:pt idx="40">
                  <c:v>43.103311295923461</c:v>
                </c:pt>
                <c:pt idx="41">
                  <c:v>46.728161059592829</c:v>
                </c:pt>
                <c:pt idx="42">
                  <c:v>52.33756544247786</c:v>
                </c:pt>
                <c:pt idx="43">
                  <c:v>57.734338973304112</c:v>
                </c:pt>
                <c:pt idx="44">
                  <c:v>61.835076834438439</c:v>
                </c:pt>
                <c:pt idx="45">
                  <c:v>63.617125880264723</c:v>
                </c:pt>
                <c:pt idx="46">
                  <c:v>63.353868634858514</c:v>
                </c:pt>
                <c:pt idx="47">
                  <c:v>67.768490134746358</c:v>
                </c:pt>
                <c:pt idx="48">
                  <c:v>74.056288188485595</c:v>
                </c:pt>
                <c:pt idx="49">
                  <c:v>83.543674301776917</c:v>
                </c:pt>
                <c:pt idx="50">
                  <c:v>89.942850420880404</c:v>
                </c:pt>
                <c:pt idx="51">
                  <c:v>96.504030998695384</c:v>
                </c:pt>
                <c:pt idx="52">
                  <c:v>111.30718841345674</c:v>
                </c:pt>
                <c:pt idx="53">
                  <c:v>110.16303192380713</c:v>
                </c:pt>
                <c:pt idx="54">
                  <c:v>117.56461063118805</c:v>
                </c:pt>
                <c:pt idx="55">
                  <c:v>127.75064097267229</c:v>
                </c:pt>
                <c:pt idx="56">
                  <c:v>119.87317416782631</c:v>
                </c:pt>
                <c:pt idx="57">
                  <c:v>129.6541933625322</c:v>
                </c:pt>
                <c:pt idx="58">
                  <c:v>136.06349476030491</c:v>
                </c:pt>
                <c:pt idx="59">
                  <c:v>150.48189158562727</c:v>
                </c:pt>
                <c:pt idx="60">
                  <c:v>154.24393887526765</c:v>
                </c:pt>
                <c:pt idx="61">
                  <c:v>164.43218889834665</c:v>
                </c:pt>
                <c:pt idx="62">
                  <c:v>172.33291517864427</c:v>
                </c:pt>
                <c:pt idx="63">
                  <c:v>170.67700620272041</c:v>
                </c:pt>
                <c:pt idx="64">
                  <c:v>155.52652382831158</c:v>
                </c:pt>
                <c:pt idx="65">
                  <c:v>186.28028325272689</c:v>
                </c:pt>
                <c:pt idx="66">
                  <c:v>186.83912777003627</c:v>
                </c:pt>
                <c:pt idx="67">
                  <c:v>184.89078216622758</c:v>
                </c:pt>
                <c:pt idx="68">
                  <c:v>185.62617456981263</c:v>
                </c:pt>
              </c:numCache>
            </c:numRef>
          </c:val>
          <c:smooth val="0"/>
        </c:ser>
        <c:dLbls>
          <c:showLegendKey val="0"/>
          <c:showVal val="0"/>
          <c:showCatName val="0"/>
          <c:showSerName val="0"/>
          <c:showPercent val="0"/>
          <c:showBubbleSize val="0"/>
        </c:dLbls>
        <c:marker val="1"/>
        <c:smooth val="0"/>
        <c:axId val="103709312"/>
        <c:axId val="103707776"/>
      </c:lineChart>
      <c:catAx>
        <c:axId val="103700352"/>
        <c:scaling>
          <c:orientation val="minMax"/>
        </c:scaling>
        <c:delete val="0"/>
        <c:axPos val="b"/>
        <c:numFmt formatCode="General" sourceLinked="1"/>
        <c:majorTickMark val="out"/>
        <c:minorTickMark val="none"/>
        <c:tickLblPos val="nextTo"/>
        <c:txPr>
          <a:bodyPr rot="-5400000" vert="horz"/>
          <a:lstStyle/>
          <a:p>
            <a:pPr>
              <a:defRPr lang="ja-JP" sz="1000" b="1">
                <a:solidFill>
                  <a:schemeClr val="bg1">
                    <a:lumMod val="50000"/>
                  </a:schemeClr>
                </a:solidFill>
              </a:defRPr>
            </a:pPr>
            <a:endParaRPr lang="en-US"/>
          </a:p>
        </c:txPr>
        <c:crossAx val="103701888"/>
        <c:crosses val="autoZero"/>
        <c:auto val="1"/>
        <c:lblAlgn val="ctr"/>
        <c:lblOffset val="100"/>
        <c:tickLblSkip val="2"/>
        <c:tickMarkSkip val="1"/>
        <c:noMultiLvlLbl val="0"/>
      </c:catAx>
      <c:valAx>
        <c:axId val="103701888"/>
        <c:scaling>
          <c:orientation val="minMax"/>
        </c:scaling>
        <c:delete val="0"/>
        <c:axPos val="l"/>
        <c:majorGridlines>
          <c:spPr>
            <a:ln w="3175">
              <a:solidFill>
                <a:schemeClr val="tx2">
                  <a:lumMod val="40000"/>
                  <a:lumOff val="60000"/>
                </a:schemeClr>
              </a:solidFill>
              <a:prstDash val="solid"/>
            </a:ln>
          </c:spPr>
        </c:majorGridlines>
        <c:numFmt formatCode="_-* #,##0_-;\-* #,##0_-;_-* &quot;-&quot;??_-;_-@_-" sourceLinked="1"/>
        <c:majorTickMark val="out"/>
        <c:minorTickMark val="none"/>
        <c:tickLblPos val="nextTo"/>
        <c:txPr>
          <a:bodyPr/>
          <a:lstStyle/>
          <a:p>
            <a:pPr>
              <a:defRPr lang="ja-JP" sz="1000" b="1">
                <a:solidFill>
                  <a:srgbClr val="002060"/>
                </a:solidFill>
              </a:defRPr>
            </a:pPr>
            <a:endParaRPr lang="en-US"/>
          </a:p>
        </c:txPr>
        <c:crossAx val="103700352"/>
        <c:crosses val="autoZero"/>
        <c:crossBetween val="midCat"/>
      </c:valAx>
      <c:valAx>
        <c:axId val="103707776"/>
        <c:scaling>
          <c:orientation val="minMax"/>
        </c:scaling>
        <c:delete val="0"/>
        <c:axPos val="r"/>
        <c:numFmt formatCode="_-* #,##0_-;\-* #,##0_-;_-* &quot;-&quot;??_-;_-@_-" sourceLinked="1"/>
        <c:majorTickMark val="out"/>
        <c:minorTickMark val="none"/>
        <c:tickLblPos val="nextTo"/>
        <c:txPr>
          <a:bodyPr/>
          <a:lstStyle/>
          <a:p>
            <a:pPr>
              <a:defRPr lang="ja-JP">
                <a:solidFill>
                  <a:schemeClr val="bg1"/>
                </a:solidFill>
              </a:defRPr>
            </a:pPr>
            <a:endParaRPr lang="en-US"/>
          </a:p>
        </c:txPr>
        <c:crossAx val="103709312"/>
        <c:crosses val="max"/>
        <c:crossBetween val="between"/>
      </c:valAx>
      <c:catAx>
        <c:axId val="103709312"/>
        <c:scaling>
          <c:orientation val="minMax"/>
        </c:scaling>
        <c:delete val="1"/>
        <c:axPos val="b"/>
        <c:numFmt formatCode="General" sourceLinked="1"/>
        <c:majorTickMark val="out"/>
        <c:minorTickMark val="none"/>
        <c:tickLblPos val="none"/>
        <c:crossAx val="103707776"/>
        <c:crosses val="autoZero"/>
        <c:auto val="1"/>
        <c:lblAlgn val="ctr"/>
        <c:lblOffset val="100"/>
        <c:noMultiLvlLbl val="0"/>
      </c:catAx>
    </c:plotArea>
    <c:plotVisOnly val="1"/>
    <c:dispBlanksAs val="gap"/>
    <c:showDLblsOverMax val="0"/>
  </c:chart>
  <c:spPr>
    <a:ln>
      <a:noFill/>
    </a:ln>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7789052051826"/>
          <c:y val="0.10555700399778686"/>
          <c:w val="0.83729782967521871"/>
          <c:h val="0.81207010069161889"/>
        </c:manualLayout>
      </c:layout>
      <c:lineChart>
        <c:grouping val="standard"/>
        <c:varyColors val="0"/>
        <c:ser>
          <c:idx val="1"/>
          <c:order val="0"/>
          <c:spPr>
            <a:ln>
              <a:solidFill>
                <a:srgbClr val="002060"/>
              </a:solidFill>
            </a:ln>
          </c:spPr>
          <c:marker>
            <c:symbol val="circle"/>
            <c:size val="7"/>
            <c:spPr>
              <a:solidFill>
                <a:srgbClr val="002060"/>
              </a:solidFill>
            </c:spPr>
          </c:marker>
          <c:dPt>
            <c:idx val="18"/>
            <c:marker>
              <c:spPr>
                <a:solidFill>
                  <a:srgbClr val="C00000"/>
                </a:solidFill>
              </c:spPr>
            </c:marker>
            <c:bubble3D val="0"/>
          </c:dPt>
          <c:cat>
            <c:numRef>
              <c:f>'UNWTO 1'!$B$6:$B$24</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'UNWTO 1'!$C$6:$C$24</c:f>
              <c:numCache>
                <c:formatCode>General</c:formatCode>
                <c:ptCount val="19"/>
                <c:pt idx="0">
                  <c:v>529</c:v>
                </c:pt>
                <c:pt idx="1">
                  <c:v>562</c:v>
                </c:pt>
                <c:pt idx="2">
                  <c:v>588</c:v>
                </c:pt>
                <c:pt idx="3">
                  <c:v>604</c:v>
                </c:pt>
                <c:pt idx="4">
                  <c:v>626</c:v>
                </c:pt>
                <c:pt idx="5">
                  <c:v>677</c:v>
                </c:pt>
                <c:pt idx="6">
                  <c:v>676</c:v>
                </c:pt>
                <c:pt idx="7">
                  <c:v>696</c:v>
                </c:pt>
                <c:pt idx="8">
                  <c:v>690</c:v>
                </c:pt>
                <c:pt idx="9">
                  <c:v>762</c:v>
                </c:pt>
                <c:pt idx="10">
                  <c:v>807</c:v>
                </c:pt>
                <c:pt idx="11">
                  <c:v>853</c:v>
                </c:pt>
                <c:pt idx="12">
                  <c:v>908</c:v>
                </c:pt>
                <c:pt idx="13">
                  <c:v>927</c:v>
                </c:pt>
                <c:pt idx="14">
                  <c:v>891</c:v>
                </c:pt>
                <c:pt idx="15">
                  <c:v>949</c:v>
                </c:pt>
                <c:pt idx="16">
                  <c:v>995</c:v>
                </c:pt>
                <c:pt idx="17">
                  <c:v>1035</c:v>
                </c:pt>
                <c:pt idx="18">
                  <c:v>1087</c:v>
                </c:pt>
              </c:numCache>
            </c:numRef>
          </c:val>
          <c:smooth val="0"/>
        </c:ser>
        <c:dLbls>
          <c:showLegendKey val="0"/>
          <c:showVal val="0"/>
          <c:showCatName val="0"/>
          <c:showSerName val="0"/>
          <c:showPercent val="0"/>
          <c:showBubbleSize val="0"/>
        </c:dLbls>
        <c:marker val="1"/>
        <c:smooth val="0"/>
        <c:axId val="116004736"/>
        <c:axId val="116006272"/>
      </c:lineChart>
      <c:catAx>
        <c:axId val="116004736"/>
        <c:scaling>
          <c:orientation val="minMax"/>
        </c:scaling>
        <c:delete val="0"/>
        <c:axPos val="b"/>
        <c:numFmt formatCode="General" sourceLinked="1"/>
        <c:majorTickMark val="out"/>
        <c:minorTickMark val="none"/>
        <c:tickLblPos val="nextTo"/>
        <c:txPr>
          <a:bodyPr/>
          <a:lstStyle/>
          <a:p>
            <a:pPr>
              <a:defRPr sz="1200" b="1">
                <a:solidFill>
                  <a:srgbClr val="002060"/>
                </a:solidFill>
              </a:defRPr>
            </a:pPr>
            <a:endParaRPr lang="en-US"/>
          </a:p>
        </c:txPr>
        <c:crossAx val="116006272"/>
        <c:crosses val="autoZero"/>
        <c:auto val="1"/>
        <c:lblAlgn val="ctr"/>
        <c:lblOffset val="100"/>
        <c:tickLblSkip val="2"/>
        <c:noMultiLvlLbl val="0"/>
      </c:catAx>
      <c:valAx>
        <c:axId val="116006272"/>
        <c:scaling>
          <c:orientation val="minMax"/>
        </c:scaling>
        <c:delete val="0"/>
        <c:axPos val="l"/>
        <c:majorGridlines/>
        <c:numFmt formatCode="#,##0" sourceLinked="0"/>
        <c:majorTickMark val="out"/>
        <c:minorTickMark val="none"/>
        <c:tickLblPos val="nextTo"/>
        <c:txPr>
          <a:bodyPr/>
          <a:lstStyle/>
          <a:p>
            <a:pPr>
              <a:defRPr sz="1400" b="1">
                <a:solidFill>
                  <a:srgbClr val="002060"/>
                </a:solidFill>
              </a:defRPr>
            </a:pPr>
            <a:endParaRPr lang="en-US"/>
          </a:p>
        </c:txPr>
        <c:crossAx val="116004736"/>
        <c:crosses val="autoZero"/>
        <c:crossBetween val="between"/>
      </c:valAx>
    </c:plotArea>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rgbClr val="002060"/>
            </a:solidFill>
          </c:spPr>
          <c:invertIfNegative val="0"/>
          <c:cat>
            <c:strRef>
              <c:f>'Top 15 airports and airlines'!$Q$5:$Q$19</c:f>
              <c:strCache>
                <c:ptCount val="15"/>
                <c:pt idx="0">
                  <c:v>United</c:v>
                </c:pt>
                <c:pt idx="1">
                  <c:v>Delta</c:v>
                </c:pt>
                <c:pt idx="2">
                  <c:v>Emirates</c:v>
                </c:pt>
                <c:pt idx="3">
                  <c:v>American</c:v>
                </c:pt>
                <c:pt idx="4">
                  <c:v>Southwest</c:v>
                </c:pt>
                <c:pt idx="5">
                  <c:v>Lufthansa</c:v>
                </c:pt>
                <c:pt idx="6">
                  <c:v>Air France</c:v>
                </c:pt>
                <c:pt idx="7">
                  <c:v>British Airways</c:v>
                </c:pt>
                <c:pt idx="8">
                  <c:v>China Southern</c:v>
                </c:pt>
                <c:pt idx="9">
                  <c:v>US Airways</c:v>
                </c:pt>
                <c:pt idx="10">
                  <c:v>Air China</c:v>
                </c:pt>
                <c:pt idx="11">
                  <c:v>Ryanair</c:v>
                </c:pt>
                <c:pt idx="12">
                  <c:v>China Eastern</c:v>
                </c:pt>
                <c:pt idx="13">
                  <c:v>Singapore Airlines</c:v>
                </c:pt>
                <c:pt idx="14">
                  <c:v>Cathay Pacific</c:v>
                </c:pt>
              </c:strCache>
            </c:strRef>
          </c:cat>
          <c:val>
            <c:numRef>
              <c:f>'Top 15 airports and airlines'!$S$5:$S$19</c:f>
              <c:numCache>
                <c:formatCode>_-* #,##0_-;\-* #,##0_-;_-* "-"??_-;_-@_-</c:formatCode>
                <c:ptCount val="15"/>
                <c:pt idx="0">
                  <c:v>287358479560</c:v>
                </c:pt>
                <c:pt idx="1">
                  <c:v>278287561980</c:v>
                </c:pt>
                <c:pt idx="2">
                  <c:v>209377334000</c:v>
                </c:pt>
                <c:pt idx="3">
                  <c:v>206650995100</c:v>
                </c:pt>
                <c:pt idx="4">
                  <c:v>145264941800</c:v>
                </c:pt>
                <c:pt idx="5">
                  <c:v>144711036150</c:v>
                </c:pt>
                <c:pt idx="6">
                  <c:v>136435338000</c:v>
                </c:pt>
                <c:pt idx="7">
                  <c:v>129247922000</c:v>
                </c:pt>
                <c:pt idx="8">
                  <c:v>121232916900</c:v>
                </c:pt>
                <c:pt idx="9">
                  <c:v>106470985454</c:v>
                </c:pt>
                <c:pt idx="10">
                  <c:v>103973777600</c:v>
                </c:pt>
                <c:pt idx="11">
                  <c:v>103518553025.22832</c:v>
                </c:pt>
                <c:pt idx="12">
                  <c:v>97674788800</c:v>
                </c:pt>
                <c:pt idx="13">
                  <c:v>95081249000</c:v>
                </c:pt>
                <c:pt idx="14">
                  <c:v>93691023540</c:v>
                </c:pt>
              </c:numCache>
            </c:numRef>
          </c:val>
        </c:ser>
        <c:dLbls>
          <c:showLegendKey val="0"/>
          <c:showVal val="0"/>
          <c:showCatName val="0"/>
          <c:showSerName val="0"/>
          <c:showPercent val="0"/>
          <c:showBubbleSize val="0"/>
        </c:dLbls>
        <c:gapWidth val="100"/>
        <c:overlap val="100"/>
        <c:axId val="116172288"/>
        <c:axId val="116173824"/>
      </c:barChart>
      <c:catAx>
        <c:axId val="116172288"/>
        <c:scaling>
          <c:orientation val="maxMin"/>
        </c:scaling>
        <c:delete val="0"/>
        <c:axPos val="l"/>
        <c:majorTickMark val="out"/>
        <c:minorTickMark val="none"/>
        <c:tickLblPos val="nextTo"/>
        <c:txPr>
          <a:bodyPr/>
          <a:lstStyle/>
          <a:p>
            <a:pPr>
              <a:defRPr sz="1200" b="1">
                <a:solidFill>
                  <a:srgbClr val="002060"/>
                </a:solidFill>
              </a:defRPr>
            </a:pPr>
            <a:endParaRPr lang="en-US"/>
          </a:p>
        </c:txPr>
        <c:crossAx val="116173824"/>
        <c:crosses val="autoZero"/>
        <c:auto val="1"/>
        <c:lblAlgn val="ctr"/>
        <c:lblOffset val="100"/>
        <c:noMultiLvlLbl val="0"/>
      </c:catAx>
      <c:valAx>
        <c:axId val="116173824"/>
        <c:scaling>
          <c:orientation val="minMax"/>
          <c:max val="300000000000"/>
        </c:scaling>
        <c:delete val="0"/>
        <c:axPos val="t"/>
        <c:majorGridlines/>
        <c:title>
          <c:tx>
            <c:rich>
              <a:bodyPr/>
              <a:lstStyle/>
              <a:p>
                <a:pPr>
                  <a:defRPr sz="1600">
                    <a:solidFill>
                      <a:srgbClr val="002060"/>
                    </a:solidFill>
                  </a:defRPr>
                </a:pPr>
                <a:r>
                  <a:rPr lang="en-CA" sz="1600">
                    <a:solidFill>
                      <a:srgbClr val="002060"/>
                    </a:solidFill>
                  </a:rPr>
                  <a:t>RPK </a:t>
                </a:r>
                <a:r>
                  <a:rPr lang="en-CA" sz="1600" b="0">
                    <a:solidFill>
                      <a:srgbClr val="002060"/>
                    </a:solidFill>
                  </a:rPr>
                  <a:t>(billion)</a:t>
                </a:r>
              </a:p>
            </c:rich>
          </c:tx>
          <c:layout/>
          <c:overlay val="0"/>
        </c:title>
        <c:numFmt formatCode="_-* #,##0_-;\-* #,##0_-;_-* &quot;-&quot;??_-;_-@_-" sourceLinked="1"/>
        <c:majorTickMark val="out"/>
        <c:minorTickMark val="none"/>
        <c:tickLblPos val="nextTo"/>
        <c:txPr>
          <a:bodyPr/>
          <a:lstStyle/>
          <a:p>
            <a:pPr>
              <a:defRPr b="0">
                <a:solidFill>
                  <a:srgbClr val="002060"/>
                </a:solidFill>
              </a:defRPr>
            </a:pPr>
            <a:endParaRPr lang="en-US"/>
          </a:p>
        </c:txPr>
        <c:crossAx val="116172288"/>
        <c:crosses val="autoZero"/>
        <c:crossBetween val="between"/>
        <c:dispUnits>
          <c:builtInUnit val="billions"/>
        </c:dispUnits>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rgbClr val="002060"/>
            </a:solidFill>
          </c:spPr>
          <c:invertIfNegative val="0"/>
          <c:cat>
            <c:strRef>
              <c:f>'Top 15 airports and airlines'!$D$5:$D$19</c:f>
              <c:strCache>
                <c:ptCount val="15"/>
                <c:pt idx="0">
                  <c:v>Atlanta (ATL)</c:v>
                </c:pt>
                <c:pt idx="1">
                  <c:v>Chicago (ORD)</c:v>
                </c:pt>
                <c:pt idx="2">
                  <c:v>Dallas/Fort Worth (DFW)</c:v>
                </c:pt>
                <c:pt idx="3">
                  <c:v>Los Angeles (LAX)</c:v>
                </c:pt>
                <c:pt idx="4">
                  <c:v>Denver (DEN)</c:v>
                </c:pt>
                <c:pt idx="5">
                  <c:v>Beijing (PEK)</c:v>
                </c:pt>
                <c:pt idx="6">
                  <c:v>Charlotte (CLT)</c:v>
                </c:pt>
                <c:pt idx="7">
                  <c:v>Las Vegas (LAS)</c:v>
                </c:pt>
                <c:pt idx="8">
                  <c:v>Houston (IAH)</c:v>
                </c:pt>
                <c:pt idx="9">
                  <c:v>Paris (CDG)</c:v>
                </c:pt>
                <c:pt idx="10">
                  <c:v>Frankfurt (FRA)</c:v>
                </c:pt>
                <c:pt idx="11">
                  <c:v>London (LHR)</c:v>
                </c:pt>
                <c:pt idx="12">
                  <c:v>Amsterdam (AMS)</c:v>
                </c:pt>
                <c:pt idx="13">
                  <c:v>Phoenix (PHX)</c:v>
                </c:pt>
                <c:pt idx="14">
                  <c:v>Philadelphia (PHL)</c:v>
                </c:pt>
              </c:strCache>
            </c:strRef>
          </c:cat>
          <c:val>
            <c:numRef>
              <c:f>'Top 15 airports and airlines'!$F$5:$F$19</c:f>
              <c:numCache>
                <c:formatCode>_-* #,##0_-;\-* #,##0_-;_-* "-"??_-;_-@_-</c:formatCode>
                <c:ptCount val="15"/>
                <c:pt idx="0">
                  <c:v>455537</c:v>
                </c:pt>
                <c:pt idx="1">
                  <c:v>441643.5</c:v>
                </c:pt>
                <c:pt idx="2">
                  <c:v>339014.5</c:v>
                </c:pt>
                <c:pt idx="3">
                  <c:v>307458.5</c:v>
                </c:pt>
                <c:pt idx="4">
                  <c:v>291326.5</c:v>
                </c:pt>
                <c:pt idx="5">
                  <c:v>283879.5</c:v>
                </c:pt>
                <c:pt idx="6">
                  <c:v>278974</c:v>
                </c:pt>
                <c:pt idx="7">
                  <c:v>260496</c:v>
                </c:pt>
                <c:pt idx="8">
                  <c:v>253149</c:v>
                </c:pt>
                <c:pt idx="9">
                  <c:v>239153</c:v>
                </c:pt>
                <c:pt idx="10">
                  <c:v>236346</c:v>
                </c:pt>
                <c:pt idx="11">
                  <c:v>235969</c:v>
                </c:pt>
                <c:pt idx="12">
                  <c:v>220028.5</c:v>
                </c:pt>
                <c:pt idx="13">
                  <c:v>217943.5</c:v>
                </c:pt>
                <c:pt idx="14">
                  <c:v>217241.5</c:v>
                </c:pt>
              </c:numCache>
            </c:numRef>
          </c:val>
        </c:ser>
        <c:dLbls>
          <c:showLegendKey val="0"/>
          <c:showVal val="0"/>
          <c:showCatName val="0"/>
          <c:showSerName val="0"/>
          <c:showPercent val="0"/>
          <c:showBubbleSize val="0"/>
        </c:dLbls>
        <c:gapWidth val="100"/>
        <c:overlap val="100"/>
        <c:axId val="116623232"/>
        <c:axId val="116624768"/>
      </c:barChart>
      <c:catAx>
        <c:axId val="116623232"/>
        <c:scaling>
          <c:orientation val="maxMin"/>
        </c:scaling>
        <c:delete val="0"/>
        <c:axPos val="l"/>
        <c:majorTickMark val="out"/>
        <c:minorTickMark val="none"/>
        <c:tickLblPos val="nextTo"/>
        <c:txPr>
          <a:bodyPr/>
          <a:lstStyle/>
          <a:p>
            <a:pPr>
              <a:defRPr sz="1200" b="1">
                <a:solidFill>
                  <a:srgbClr val="002060"/>
                </a:solidFill>
              </a:defRPr>
            </a:pPr>
            <a:endParaRPr lang="en-US"/>
          </a:p>
        </c:txPr>
        <c:crossAx val="116624768"/>
        <c:crosses val="autoZero"/>
        <c:auto val="1"/>
        <c:lblAlgn val="ctr"/>
        <c:lblOffset val="100"/>
        <c:noMultiLvlLbl val="0"/>
      </c:catAx>
      <c:valAx>
        <c:axId val="116624768"/>
        <c:scaling>
          <c:orientation val="minMax"/>
          <c:max val="480000"/>
          <c:min val="0"/>
        </c:scaling>
        <c:delete val="0"/>
        <c:axPos val="t"/>
        <c:majorGridlines/>
        <c:title>
          <c:tx>
            <c:rich>
              <a:bodyPr/>
              <a:lstStyle/>
              <a:p>
                <a:pPr>
                  <a:defRPr sz="1600">
                    <a:solidFill>
                      <a:srgbClr val="002060"/>
                    </a:solidFill>
                  </a:defRPr>
                </a:pPr>
                <a:r>
                  <a:rPr lang="en-CA" sz="1600">
                    <a:solidFill>
                      <a:srgbClr val="002060"/>
                    </a:solidFill>
                  </a:rPr>
                  <a:t>Departures </a:t>
                </a:r>
                <a:r>
                  <a:rPr lang="en-CA" sz="1600" b="0">
                    <a:solidFill>
                      <a:srgbClr val="002060"/>
                    </a:solidFill>
                  </a:rPr>
                  <a:t>(thousand)</a:t>
                </a:r>
              </a:p>
            </c:rich>
          </c:tx>
          <c:layout/>
          <c:overlay val="0"/>
        </c:title>
        <c:numFmt formatCode="#,##0" sourceLinked="0"/>
        <c:majorTickMark val="out"/>
        <c:minorTickMark val="none"/>
        <c:tickLblPos val="nextTo"/>
        <c:txPr>
          <a:bodyPr/>
          <a:lstStyle/>
          <a:p>
            <a:pPr>
              <a:defRPr b="0">
                <a:solidFill>
                  <a:srgbClr val="002060"/>
                </a:solidFill>
              </a:defRPr>
            </a:pPr>
            <a:endParaRPr lang="en-US"/>
          </a:p>
        </c:txPr>
        <c:crossAx val="116623232"/>
        <c:crosses val="autoZero"/>
        <c:crossBetween val="between"/>
        <c:dispUnits>
          <c:builtInUnit val="thousands"/>
        </c:dispUnits>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52958621544468"/>
          <c:y val="5.8993392838498832E-2"/>
          <c:w val="0.83130519652868229"/>
          <c:h val="0.75112434031806563"/>
        </c:manualLayout>
      </c:layout>
      <c:scatterChart>
        <c:scatterStyle val="lineMarker"/>
        <c:varyColors val="0"/>
        <c:ser>
          <c:idx val="0"/>
          <c:order val="0"/>
          <c:tx>
            <c:strRef>
              <c:f>'GDP RPK FTK growth'!$Q$2</c:f>
              <c:strCache>
                <c:ptCount val="1"/>
                <c:pt idx="0">
                  <c:v>RPK*</c:v>
                </c:pt>
              </c:strCache>
            </c:strRef>
          </c:tx>
          <c:spPr>
            <a:ln cap="rnd">
              <a:solidFill>
                <a:schemeClr val="tx2"/>
              </a:solidFill>
            </a:ln>
          </c:spPr>
          <c:marker>
            <c:symbol val="none"/>
          </c:marker>
          <c:xVal>
            <c:numRef>
              <c:f>'GDP RPK FTK growth'!$A$2:$A$20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xVal>
          <c:yVal>
            <c:numRef>
              <c:f>'GDP RPK FTK growth'!$L$2:$L$20</c:f>
              <c:numCache>
                <c:formatCode>_-* #,##0_-;\-* #,##0_-;_-* "-"??_-;_-@_-</c:formatCode>
                <c:ptCount val="19"/>
                <c:pt idx="0">
                  <c:v>100</c:v>
                </c:pt>
                <c:pt idx="1">
                  <c:v>108.20000000000002</c:v>
                </c:pt>
                <c:pt idx="2">
                  <c:v>114.47560000000001</c:v>
                </c:pt>
                <c:pt idx="3">
                  <c:v>116.87958760000002</c:v>
                </c:pt>
                <c:pt idx="4">
                  <c:v>124.47676079400003</c:v>
                </c:pt>
                <c:pt idx="5">
                  <c:v>135.18176222228405</c:v>
                </c:pt>
                <c:pt idx="6">
                  <c:v>131.26149111783778</c:v>
                </c:pt>
                <c:pt idx="7">
                  <c:v>131.91779857342695</c:v>
                </c:pt>
                <c:pt idx="8">
                  <c:v>134.29231894774864</c:v>
                </c:pt>
                <c:pt idx="9">
                  <c:v>153.22753591938121</c:v>
                </c:pt>
                <c:pt idx="10">
                  <c:v>165.4857387929317</c:v>
                </c:pt>
                <c:pt idx="11">
                  <c:v>175.80962532727807</c:v>
                </c:pt>
                <c:pt idx="12">
                  <c:v>190.24937193148605</c:v>
                </c:pt>
                <c:pt idx="13">
                  <c:v>194.0501140698309</c:v>
                </c:pt>
                <c:pt idx="14">
                  <c:v>192.00661427743958</c:v>
                </c:pt>
                <c:pt idx="15">
                  <c:v>207.27886615169612</c:v>
                </c:pt>
                <c:pt idx="16">
                  <c:v>220.9134824505166</c:v>
                </c:pt>
                <c:pt idx="17">
                  <c:v>232.73086122270973</c:v>
                </c:pt>
                <c:pt idx="18">
                  <c:v>245.51404253859275</c:v>
                </c:pt>
              </c:numCache>
            </c:numRef>
          </c:yVal>
          <c:smooth val="0"/>
        </c:ser>
        <c:ser>
          <c:idx val="2"/>
          <c:order val="1"/>
          <c:tx>
            <c:strRef>
              <c:f>'GDP RPK FTK growth'!$P$2</c:f>
              <c:strCache>
                <c:ptCount val="1"/>
                <c:pt idx="0">
                  <c:v>FTK*</c:v>
                </c:pt>
              </c:strCache>
            </c:strRef>
          </c:tx>
          <c:spPr>
            <a:ln>
              <a:solidFill>
                <a:srgbClr val="C00000"/>
              </a:solidFill>
            </a:ln>
          </c:spPr>
          <c:marker>
            <c:symbol val="none"/>
          </c:marker>
          <c:xVal>
            <c:numRef>
              <c:f>'GDP RPK FTK growth'!$A$2:$A$20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xVal>
          <c:yVal>
            <c:numRef>
              <c:f>'GDP RPK FTK growth'!$M$2:$M$20</c:f>
              <c:numCache>
                <c:formatCode>_-* #,##0_-;\-* #,##0_-;_-* "-"??_-;_-@_-</c:formatCode>
                <c:ptCount val="19"/>
                <c:pt idx="0">
                  <c:v>100</c:v>
                </c:pt>
                <c:pt idx="1">
                  <c:v>107.46611096216948</c:v>
                </c:pt>
                <c:pt idx="2">
                  <c:v>123.82757332180505</c:v>
                </c:pt>
                <c:pt idx="3">
                  <c:v>122.4531520655638</c:v>
                </c:pt>
                <c:pt idx="4">
                  <c:v>130.74404437740912</c:v>
                </c:pt>
                <c:pt idx="5">
                  <c:v>141.9877866382098</c:v>
                </c:pt>
                <c:pt idx="6">
                  <c:v>133.15768663546726</c:v>
                </c:pt>
                <c:pt idx="7">
                  <c:v>144.07661693957559</c:v>
                </c:pt>
                <c:pt idx="8">
                  <c:v>151.13637116961476</c:v>
                </c:pt>
                <c:pt idx="9">
                  <c:v>167.15682651359396</c:v>
                </c:pt>
                <c:pt idx="10">
                  <c:v>171.33574717643381</c:v>
                </c:pt>
                <c:pt idx="11">
                  <c:v>182.65295965721845</c:v>
                </c:pt>
                <c:pt idx="12">
                  <c:v>191.42916733411107</c:v>
                </c:pt>
                <c:pt idx="13">
                  <c:v>189.58976668268235</c:v>
                </c:pt>
                <c:pt idx="14">
                  <c:v>172.76045567940298</c:v>
                </c:pt>
                <c:pt idx="15">
                  <c:v>206.92204664945422</c:v>
                </c:pt>
                <c:pt idx="16">
                  <c:v>207.54281686335599</c:v>
                </c:pt>
                <c:pt idx="17">
                  <c:v>205.37857461033349</c:v>
                </c:pt>
                <c:pt idx="18">
                  <c:v>206.19545602463694</c:v>
                </c:pt>
              </c:numCache>
            </c:numRef>
          </c:yVal>
          <c:smooth val="0"/>
        </c:ser>
        <c:ser>
          <c:idx val="1"/>
          <c:order val="2"/>
          <c:tx>
            <c:strRef>
              <c:f>'GDP RPK FTK growth'!$R$2</c:f>
              <c:strCache>
                <c:ptCount val="1"/>
                <c:pt idx="0">
                  <c:v>GDP**</c:v>
                </c:pt>
              </c:strCache>
            </c:strRef>
          </c:tx>
          <c:spPr>
            <a:ln>
              <a:solidFill>
                <a:srgbClr val="00B050"/>
              </a:solidFill>
            </a:ln>
          </c:spPr>
          <c:marker>
            <c:symbol val="none"/>
          </c:marker>
          <c:xVal>
            <c:numRef>
              <c:f>'GDP RPK FTK growth'!$A$2:$A$20</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xVal>
          <c:yVal>
            <c:numRef>
              <c:f>'GDP RPK FTK growth'!$K$2:$K$20</c:f>
              <c:numCache>
                <c:formatCode>_-* #,##0_-;\-* #,##0_-;_-* "-"??_-;_-@_-</c:formatCode>
                <c:ptCount val="19"/>
                <c:pt idx="0">
                  <c:v>100</c:v>
                </c:pt>
                <c:pt idx="1">
                  <c:v>103.74640799696536</c:v>
                </c:pt>
                <c:pt idx="2">
                  <c:v>107.94617991545471</c:v>
                </c:pt>
                <c:pt idx="3">
                  <c:v>110.66595006955919</c:v>
                </c:pt>
                <c:pt idx="4">
                  <c:v>114.58720746948836</c:v>
                </c:pt>
                <c:pt idx="5">
                  <c:v>119.85586635343533</c:v>
                </c:pt>
                <c:pt idx="6">
                  <c:v>122.59653103647268</c:v>
                </c:pt>
                <c:pt idx="7">
                  <c:v>125.87371990434583</c:v>
                </c:pt>
                <c:pt idx="8">
                  <c:v>130.446800697154</c:v>
                </c:pt>
                <c:pt idx="9">
                  <c:v>137.08538433293137</c:v>
                </c:pt>
                <c:pt idx="10">
                  <c:v>143.39878511938301</c:v>
                </c:pt>
                <c:pt idx="11">
                  <c:v>150.8406004353682</c:v>
                </c:pt>
                <c:pt idx="12">
                  <c:v>158.69815411971354</c:v>
                </c:pt>
                <c:pt idx="13">
                  <c:v>162.80786468192508</c:v>
                </c:pt>
                <c:pt idx="14">
                  <c:v>161.90685900005622</c:v>
                </c:pt>
                <c:pt idx="15">
                  <c:v>170.0757980733953</c:v>
                </c:pt>
                <c:pt idx="16">
                  <c:v>176.41520022110706</c:v>
                </c:pt>
                <c:pt idx="17">
                  <c:v>182.04822000799285</c:v>
                </c:pt>
                <c:pt idx="18">
                  <c:v>187.49040132732637</c:v>
                </c:pt>
              </c:numCache>
            </c:numRef>
          </c:yVal>
          <c:smooth val="0"/>
        </c:ser>
        <c:dLbls>
          <c:showLegendKey val="0"/>
          <c:showVal val="0"/>
          <c:showCatName val="0"/>
          <c:showSerName val="0"/>
          <c:showPercent val="0"/>
          <c:showBubbleSize val="0"/>
        </c:dLbls>
        <c:axId val="122971648"/>
        <c:axId val="122973184"/>
      </c:scatterChart>
      <c:valAx>
        <c:axId val="122971648"/>
        <c:scaling>
          <c:orientation val="minMax"/>
          <c:max val="2013"/>
          <c:min val="1995"/>
        </c:scaling>
        <c:delete val="0"/>
        <c:axPos val="b"/>
        <c:numFmt formatCode="General" sourceLinked="1"/>
        <c:majorTickMark val="in"/>
        <c:minorTickMark val="out"/>
        <c:tickLblPos val="low"/>
        <c:txPr>
          <a:bodyPr/>
          <a:lstStyle/>
          <a:p>
            <a:pPr>
              <a:defRPr sz="1400" b="1"/>
            </a:pPr>
            <a:endParaRPr lang="en-US"/>
          </a:p>
        </c:txPr>
        <c:crossAx val="122973184"/>
        <c:crosses val="autoZero"/>
        <c:crossBetween val="midCat"/>
        <c:majorUnit val="3"/>
      </c:valAx>
      <c:valAx>
        <c:axId val="122973184"/>
        <c:scaling>
          <c:orientation val="minMax"/>
          <c:max val="250"/>
          <c:min val="100"/>
        </c:scaling>
        <c:delete val="0"/>
        <c:axPos val="l"/>
        <c:majorGridlines>
          <c:spPr>
            <a:ln>
              <a:solidFill>
                <a:schemeClr val="bg1">
                  <a:lumMod val="85000"/>
                </a:schemeClr>
              </a:solidFill>
              <a:prstDash val="dash"/>
            </a:ln>
          </c:spPr>
        </c:majorGridlines>
        <c:numFmt formatCode="General" sourceLinked="0"/>
        <c:majorTickMark val="out"/>
        <c:minorTickMark val="none"/>
        <c:tickLblPos val="nextTo"/>
        <c:txPr>
          <a:bodyPr/>
          <a:lstStyle/>
          <a:p>
            <a:pPr>
              <a:defRPr sz="1200" b="1">
                <a:solidFill>
                  <a:schemeClr val="tx2"/>
                </a:solidFill>
              </a:defRPr>
            </a:pPr>
            <a:endParaRPr lang="en-US"/>
          </a:p>
        </c:txPr>
        <c:crossAx val="122971648"/>
        <c:crosses val="autoZero"/>
        <c:crossBetween val="midCat"/>
      </c:valAx>
    </c:plotArea>
    <c:legend>
      <c:legendPos val="r"/>
      <c:layout>
        <c:manualLayout>
          <c:xMode val="edge"/>
          <c:yMode val="edge"/>
          <c:x val="5.8366688538932697E-2"/>
          <c:y val="0.91511646981627237"/>
          <c:w val="0.43993471404309753"/>
          <c:h val="8.4883530183727032E-2"/>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27115270011539"/>
          <c:y val="0.16344214460478071"/>
          <c:w val="0.80134325198300482"/>
          <c:h val="0.71568290657763167"/>
        </c:manualLayout>
      </c:layout>
      <c:lineChart>
        <c:grouping val="standard"/>
        <c:varyColors val="0"/>
        <c:ser>
          <c:idx val="0"/>
          <c:order val="0"/>
          <c:tx>
            <c:strRef>
              <c:f>'RPK_Final output'!$O$19</c:f>
              <c:strCache>
                <c:ptCount val="1"/>
                <c:pt idx="0">
                  <c:v>RPK annual growth rate</c:v>
                </c:pt>
              </c:strCache>
            </c:strRef>
          </c:tx>
          <c:spPr>
            <a:ln>
              <a:solidFill>
                <a:srgbClr val="002060"/>
              </a:solidFill>
            </a:ln>
          </c:spPr>
          <c:marker>
            <c:symbol val="circle"/>
            <c:size val="5"/>
            <c:spPr>
              <a:solidFill>
                <a:srgbClr val="002060"/>
              </a:solidFill>
              <a:ln>
                <a:solidFill>
                  <a:srgbClr val="002060"/>
                </a:solidFill>
              </a:ln>
            </c:spPr>
          </c:marker>
          <c:dPt>
            <c:idx val="11"/>
            <c:bubble3D val="0"/>
            <c:spPr>
              <a:ln>
                <a:solidFill>
                  <a:srgbClr val="002060"/>
                </a:solidFill>
                <a:prstDash val="dash"/>
              </a:ln>
            </c:spPr>
          </c:dPt>
          <c:dPt>
            <c:idx val="12"/>
            <c:bubble3D val="0"/>
            <c:spPr>
              <a:ln>
                <a:solidFill>
                  <a:srgbClr val="002060"/>
                </a:solidFill>
                <a:prstDash val="dash"/>
              </a:ln>
            </c:spPr>
          </c:dPt>
          <c:dPt>
            <c:idx val="13"/>
            <c:bubble3D val="0"/>
            <c:spPr>
              <a:ln>
                <a:solidFill>
                  <a:srgbClr val="002060"/>
                </a:solidFill>
                <a:prstDash val="dash"/>
              </a:ln>
            </c:spPr>
          </c:dPt>
          <c:dLbls>
            <c:dLbl>
              <c:idx val="1"/>
              <c:layout>
                <c:manualLayout>
                  <c:x val="-4.6698872785829307E-2"/>
                  <c:y val="-3.7278654320811268E-2"/>
                </c:manualLayout>
              </c:layout>
              <c:showLegendKey val="0"/>
              <c:showVal val="1"/>
              <c:showCatName val="0"/>
              <c:showSerName val="0"/>
              <c:showPercent val="0"/>
              <c:showBubbleSize val="0"/>
            </c:dLbl>
            <c:dLbl>
              <c:idx val="2"/>
              <c:layout>
                <c:manualLayout>
                  <c:x val="0"/>
                  <c:y val="-2.2367192592486776E-2"/>
                </c:manualLayout>
              </c:layout>
              <c:showLegendKey val="0"/>
              <c:showVal val="1"/>
              <c:showCatName val="0"/>
              <c:showSerName val="0"/>
              <c:showPercent val="0"/>
              <c:showBubbleSize val="0"/>
            </c:dLbl>
            <c:dLbl>
              <c:idx val="3"/>
              <c:layout>
                <c:manualLayout>
                  <c:x val="-3.3816425120772944E-2"/>
                  <c:y val="3.2308167078036451E-2"/>
                </c:manualLayout>
              </c:layout>
              <c:showLegendKey val="0"/>
              <c:showVal val="1"/>
              <c:showCatName val="0"/>
              <c:showSerName val="0"/>
              <c:showPercent val="0"/>
              <c:showBubbleSize val="0"/>
            </c:dLbl>
            <c:dLbl>
              <c:idx val="4"/>
              <c:layout>
                <c:manualLayout>
                  <c:x val="-3.3816425120772944E-2"/>
                  <c:y val="-3.2308167078036451E-2"/>
                </c:manualLayout>
              </c:layout>
              <c:showLegendKey val="0"/>
              <c:showVal val="1"/>
              <c:showCatName val="0"/>
              <c:showSerName val="0"/>
              <c:showPercent val="0"/>
              <c:showBubbleSize val="0"/>
            </c:dLbl>
            <c:dLbl>
              <c:idx val="5"/>
              <c:layout>
                <c:manualLayout>
                  <c:x val="-7.407407407407407E-2"/>
                  <c:y val="9.1124546772331772E-17"/>
                </c:manualLayout>
              </c:layout>
              <c:showLegendKey val="0"/>
              <c:showVal val="1"/>
              <c:showCatName val="0"/>
              <c:showSerName val="0"/>
              <c:showPercent val="0"/>
              <c:showBubbleSize val="0"/>
            </c:dLbl>
            <c:dLbl>
              <c:idx val="7"/>
              <c:layout>
                <c:manualLayout>
                  <c:x val="-3.864734299516908E-2"/>
                  <c:y val="-2.9822923456649036E-2"/>
                </c:manualLayout>
              </c:layout>
              <c:showLegendKey val="0"/>
              <c:showVal val="1"/>
              <c:showCatName val="0"/>
              <c:showSerName val="0"/>
              <c:showPercent val="0"/>
              <c:showBubbleSize val="0"/>
            </c:dLbl>
            <c:dLbl>
              <c:idx val="8"/>
              <c:layout>
                <c:manualLayout>
                  <c:x val="-1.1272141706924315E-2"/>
                  <c:y val="-2.2367192592486776E-2"/>
                </c:manualLayout>
              </c:layout>
              <c:showLegendKey val="0"/>
              <c:showVal val="1"/>
              <c:showCatName val="0"/>
              <c:showSerName val="0"/>
              <c:showPercent val="0"/>
              <c:showBubbleSize val="0"/>
            </c:dLbl>
            <c:dLbl>
              <c:idx val="9"/>
              <c:layout>
                <c:manualLayout>
                  <c:x val="-3.7037037037037035E-2"/>
                  <c:y val="3.2308167078036451E-2"/>
                </c:manualLayout>
              </c:layout>
              <c:showLegendKey val="0"/>
              <c:showVal val="1"/>
              <c:showCatName val="0"/>
              <c:showSerName val="0"/>
              <c:showPercent val="0"/>
              <c:showBubbleSize val="0"/>
            </c:dLbl>
            <c:dLbl>
              <c:idx val="10"/>
              <c:layout>
                <c:manualLayout>
                  <c:x val="-3.0595813204508857E-2"/>
                  <c:y val="3.7278654320811296E-2"/>
                </c:manualLayout>
              </c:layout>
              <c:showLegendKey val="0"/>
              <c:showVal val="1"/>
              <c:showCatName val="0"/>
              <c:showSerName val="0"/>
              <c:showPercent val="0"/>
              <c:showBubbleSize val="0"/>
            </c:dLbl>
            <c:dLbl>
              <c:idx val="11"/>
              <c:layout>
                <c:manualLayout>
                  <c:x val="-3.0163739429503723E-2"/>
                  <c:y val="3.2154507839758463E-2"/>
                </c:manualLayout>
              </c:layout>
              <c:showLegendKey val="0"/>
              <c:showVal val="1"/>
              <c:showCatName val="0"/>
              <c:showSerName val="0"/>
              <c:showPercent val="0"/>
              <c:showBubbleSize val="0"/>
            </c:dLbl>
            <c:dLbl>
              <c:idx val="12"/>
              <c:layout>
                <c:manualLayout>
                  <c:x val="-2.8985507246376812E-2"/>
                  <c:y val="-3.7278654320811296E-2"/>
                </c:manualLayout>
              </c:layout>
              <c:showLegendKey val="0"/>
              <c:showVal val="1"/>
              <c:showCatName val="0"/>
              <c:showSerName val="0"/>
              <c:showPercent val="0"/>
              <c:showBubbleSize val="0"/>
            </c:dLbl>
            <c:dLbl>
              <c:idx val="13"/>
              <c:layout>
                <c:manualLayout>
                  <c:x val="-2.4822323926005526E-2"/>
                  <c:y val="-3.5424391187323531E-2"/>
                </c:manualLayout>
              </c:layout>
              <c:showLegendKey val="0"/>
              <c:showVal val="1"/>
              <c:showCatName val="0"/>
              <c:showSerName val="0"/>
              <c:showPercent val="0"/>
              <c:showBubbleSize val="0"/>
            </c:dLbl>
            <c:txPr>
              <a:bodyPr/>
              <a:lstStyle/>
              <a:p>
                <a:pPr>
                  <a:defRPr sz="1600" b="1">
                    <a:solidFill>
                      <a:srgbClr val="002060"/>
                    </a:solidFill>
                  </a:defRPr>
                </a:pPr>
                <a:endParaRPr lang="en-US"/>
              </a:p>
            </c:txPr>
            <c:showLegendKey val="0"/>
            <c:showVal val="1"/>
            <c:showCatName val="0"/>
            <c:showSerName val="0"/>
            <c:showPercent val="0"/>
            <c:showBubbleSize val="0"/>
            <c:showLeaderLines val="0"/>
          </c:dLbls>
          <c:cat>
            <c:numRef>
              <c:f>'RPK_Final output'!$M$20:$M$33</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'RPK_Final output'!$O$20:$O$33</c:f>
              <c:numCache>
                <c:formatCode>0.0%</c:formatCode>
                <c:ptCount val="14"/>
                <c:pt idx="0">
                  <c:v>1.8407639659574926E-2</c:v>
                </c:pt>
                <c:pt idx="1">
                  <c:v>0.14100000000000001</c:v>
                </c:pt>
                <c:pt idx="2">
                  <c:v>8.0000000000000071E-2</c:v>
                </c:pt>
                <c:pt idx="3">
                  <c:v>6.2385354832686701E-2</c:v>
                </c:pt>
                <c:pt idx="4">
                  <c:v>8.2132855794031512E-2</c:v>
                </c:pt>
                <c:pt idx="5">
                  <c:v>1.9977685601577422E-2</c:v>
                </c:pt>
                <c:pt idx="6">
                  <c:v>-1.0530783772979002E-2</c:v>
                </c:pt>
                <c:pt idx="7">
                  <c:v>7.9540238401313301E-2</c:v>
                </c:pt>
                <c:pt idx="8">
                  <c:v>6.577909534125892E-2</c:v>
                </c:pt>
                <c:pt idx="9">
                  <c:v>5.3493243785336597E-2</c:v>
                </c:pt>
                <c:pt idx="10">
                  <c:v>5.4926885281665339E-2</c:v>
                </c:pt>
                <c:pt idx="11">
                  <c:v>5.9581916776781929E-2</c:v>
                </c:pt>
                <c:pt idx="12">
                  <c:v>6.2957681161831758E-2</c:v>
                </c:pt>
                <c:pt idx="13">
                  <c:v>6.5403458667717906E-2</c:v>
                </c:pt>
              </c:numCache>
            </c:numRef>
          </c:val>
          <c:smooth val="0"/>
        </c:ser>
        <c:dLbls>
          <c:showLegendKey val="0"/>
          <c:showVal val="0"/>
          <c:showCatName val="0"/>
          <c:showSerName val="0"/>
          <c:showPercent val="0"/>
          <c:showBubbleSize val="0"/>
        </c:dLbls>
        <c:marker val="1"/>
        <c:smooth val="0"/>
        <c:axId val="123370112"/>
        <c:axId val="123376000"/>
      </c:lineChart>
      <c:catAx>
        <c:axId val="123370112"/>
        <c:scaling>
          <c:orientation val="minMax"/>
        </c:scaling>
        <c:delete val="0"/>
        <c:axPos val="b"/>
        <c:numFmt formatCode="General" sourceLinked="1"/>
        <c:majorTickMark val="out"/>
        <c:minorTickMark val="none"/>
        <c:tickLblPos val="low"/>
        <c:txPr>
          <a:bodyPr/>
          <a:lstStyle/>
          <a:p>
            <a:pPr>
              <a:defRPr sz="1600">
                <a:solidFill>
                  <a:srgbClr val="002060"/>
                </a:solidFill>
              </a:defRPr>
            </a:pPr>
            <a:endParaRPr lang="en-US"/>
          </a:p>
        </c:txPr>
        <c:crossAx val="123376000"/>
        <c:crossesAt val="-2.0000000000000004E-2"/>
        <c:auto val="1"/>
        <c:lblAlgn val="ctr"/>
        <c:lblOffset val="100"/>
        <c:noMultiLvlLbl val="0"/>
      </c:catAx>
      <c:valAx>
        <c:axId val="123376000"/>
        <c:scaling>
          <c:orientation val="minMax"/>
        </c:scaling>
        <c:delete val="0"/>
        <c:axPos val="l"/>
        <c:majorGridlines>
          <c:spPr>
            <a:ln>
              <a:solidFill>
                <a:schemeClr val="bg1">
                  <a:lumMod val="85000"/>
                </a:schemeClr>
              </a:solidFill>
              <a:prstDash val="sysDash"/>
            </a:ln>
          </c:spPr>
        </c:majorGridlines>
        <c:title>
          <c:tx>
            <c:rich>
              <a:bodyPr rot="-5400000" vert="horz"/>
              <a:lstStyle/>
              <a:p>
                <a:pPr>
                  <a:defRPr sz="2000">
                    <a:solidFill>
                      <a:srgbClr val="002060"/>
                    </a:solidFill>
                  </a:defRPr>
                </a:pPr>
                <a:r>
                  <a:rPr lang="en-CA" sz="2000" dirty="0" smtClean="0">
                    <a:solidFill>
                      <a:srgbClr val="002060"/>
                    </a:solidFill>
                  </a:rPr>
                  <a:t>RPK </a:t>
                </a:r>
                <a:r>
                  <a:rPr lang="en-CA" sz="2000" dirty="0">
                    <a:solidFill>
                      <a:srgbClr val="002060"/>
                    </a:solidFill>
                  </a:rPr>
                  <a:t>Annual Growth Rate </a:t>
                </a:r>
              </a:p>
            </c:rich>
          </c:tx>
          <c:layout>
            <c:manualLayout>
              <c:xMode val="edge"/>
              <c:yMode val="edge"/>
              <c:x val="3.2926181102362208E-2"/>
              <c:y val="0.21139732037570874"/>
            </c:manualLayout>
          </c:layout>
          <c:overlay val="0"/>
        </c:title>
        <c:numFmt formatCode="0%" sourceLinked="0"/>
        <c:majorTickMark val="out"/>
        <c:minorTickMark val="none"/>
        <c:tickLblPos val="nextTo"/>
        <c:spPr>
          <a:ln>
            <a:solidFill>
              <a:schemeClr val="bg1">
                <a:lumMod val="85000"/>
              </a:schemeClr>
            </a:solidFill>
          </a:ln>
        </c:spPr>
        <c:txPr>
          <a:bodyPr/>
          <a:lstStyle/>
          <a:p>
            <a:pPr>
              <a:defRPr sz="1600">
                <a:solidFill>
                  <a:srgbClr val="002060"/>
                </a:solidFill>
              </a:defRPr>
            </a:pPr>
            <a:endParaRPr lang="en-US"/>
          </a:p>
        </c:txPr>
        <c:crossAx val="123370112"/>
        <c:crosses val="autoZero"/>
        <c:crossBetween val="midCat"/>
      </c:valAx>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0245569964763"/>
          <c:y val="0.14457057994361613"/>
          <c:w val="0.78087596405017945"/>
          <c:h val="0.75680434244529582"/>
        </c:manualLayout>
      </c:layout>
      <c:lineChart>
        <c:grouping val="standard"/>
        <c:varyColors val="0"/>
        <c:ser>
          <c:idx val="0"/>
          <c:order val="1"/>
          <c:spPr>
            <a:ln>
              <a:solidFill>
                <a:srgbClr val="002060"/>
              </a:solidFill>
            </a:ln>
          </c:spPr>
          <c:marker>
            <c:symbol val="none"/>
          </c:marker>
          <c:cat>
            <c:numRef>
              <c:f>'FTK history (scheduled)'!$A$8:$A$76</c:f>
              <c:numCache>
                <c:formatCode>General</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cat>
          <c:val>
            <c:numRef>
              <c:f>'RPK history (scheduled)'!$B$8:$B$76</c:f>
              <c:numCache>
                <c:formatCode>_-* #,##0_-;\-* #,##0_-;_-* "-"??_-;_-@_-</c:formatCode>
                <c:ptCount val="69"/>
                <c:pt idx="0">
                  <c:v>9.9548210883829729</c:v>
                </c:pt>
                <c:pt idx="1">
                  <c:v>19.909642176765875</c:v>
                </c:pt>
                <c:pt idx="2">
                  <c:v>23.642700084909542</c:v>
                </c:pt>
                <c:pt idx="3">
                  <c:v>26.131405357005331</c:v>
                </c:pt>
                <c:pt idx="4">
                  <c:v>29.864463265148927</c:v>
                </c:pt>
                <c:pt idx="5">
                  <c:v>35.398435701425171</c:v>
                </c:pt>
                <c:pt idx="6">
                  <c:v>44.248044626781386</c:v>
                </c:pt>
                <c:pt idx="7">
                  <c:v>50.56919385917881</c:v>
                </c:pt>
                <c:pt idx="8">
                  <c:v>59.418802784535011</c:v>
                </c:pt>
                <c:pt idx="9">
                  <c:v>65.739952016932349</c:v>
                </c:pt>
                <c:pt idx="10">
                  <c:v>77.118020635247717</c:v>
                </c:pt>
                <c:pt idx="11">
                  <c:v>89.760319100042267</c:v>
                </c:pt>
                <c:pt idx="12">
                  <c:v>103.66684741131638</c:v>
                </c:pt>
                <c:pt idx="13">
                  <c:v>107.45953695075467</c:v>
                </c:pt>
                <c:pt idx="14">
                  <c:v>123.89452495498799</c:v>
                </c:pt>
                <c:pt idx="15">
                  <c:v>137.80105326626176</c:v>
                </c:pt>
                <c:pt idx="16">
                  <c:v>147.91489203809778</c:v>
                </c:pt>
                <c:pt idx="17">
                  <c:v>164.34988004233088</c:v>
                </c:pt>
                <c:pt idx="18">
                  <c:v>185.84178743248208</c:v>
                </c:pt>
                <c:pt idx="19">
                  <c:v>216.18330374798904</c:v>
                </c:pt>
                <c:pt idx="20">
                  <c:v>250.3175096029349</c:v>
                </c:pt>
                <c:pt idx="21">
                  <c:v>289.50863484379818</c:v>
                </c:pt>
                <c:pt idx="22">
                  <c:v>345.13474808889464</c:v>
                </c:pt>
                <c:pt idx="23">
                  <c:v>391.91125240863403</c:v>
                </c:pt>
                <c:pt idx="24">
                  <c:v>443.74467611429338</c:v>
                </c:pt>
                <c:pt idx="25">
                  <c:v>482.93580135515674</c:v>
                </c:pt>
                <c:pt idx="26">
                  <c:v>517.50604310075346</c:v>
                </c:pt>
                <c:pt idx="27">
                  <c:v>586.64652659194746</c:v>
                </c:pt>
                <c:pt idx="28">
                  <c:v>647.40634541754252</c:v>
                </c:pt>
                <c:pt idx="29">
                  <c:v>687.21450257913989</c:v>
                </c:pt>
                <c:pt idx="30">
                  <c:v>730.16540899033441</c:v>
                </c:pt>
                <c:pt idx="31">
                  <c:v>800.35347556472857</c:v>
                </c:pt>
                <c:pt idx="32">
                  <c:v>856.92296205752348</c:v>
                </c:pt>
                <c:pt idx="33">
                  <c:v>980.53776587511243</c:v>
                </c:pt>
                <c:pt idx="34">
                  <c:v>1101.0098204431017</c:v>
                </c:pt>
                <c:pt idx="35">
                  <c:v>1121.9614821071</c:v>
                </c:pt>
                <c:pt idx="36">
                  <c:v>1164.9123885182958</c:v>
                </c:pt>
                <c:pt idx="37">
                  <c:v>1196.3398810142933</c:v>
                </c:pt>
                <c:pt idx="38">
                  <c:v>1246.6238690078878</c:v>
                </c:pt>
                <c:pt idx="39">
                  <c:v>1338.8111803294798</c:v>
                </c:pt>
                <c:pt idx="40">
                  <c:v>1432.0460747342731</c:v>
                </c:pt>
                <c:pt idx="41">
                  <c:v>1521.090636806264</c:v>
                </c:pt>
                <c:pt idx="42">
                  <c:v>1664.6095192046512</c:v>
                </c:pt>
                <c:pt idx="43">
                  <c:v>1786.1291568558383</c:v>
                </c:pt>
                <c:pt idx="44">
                  <c:v>1858.4123895966338</c:v>
                </c:pt>
                <c:pt idx="45">
                  <c:v>1984.1223595806227</c:v>
                </c:pt>
                <c:pt idx="46">
                  <c:v>1931.7432054206281</c:v>
                </c:pt>
                <c:pt idx="47">
                  <c:v>2019.7401844094193</c:v>
                </c:pt>
                <c:pt idx="48">
                  <c:v>2041.7394291566172</c:v>
                </c:pt>
                <c:pt idx="49">
                  <c:v>2197.8293085534074</c:v>
                </c:pt>
                <c:pt idx="50">
                  <c:v>2336.1102755357906</c:v>
                </c:pt>
                <c:pt idx="51">
                  <c:v>2547.3973075863869</c:v>
                </c:pt>
                <c:pt idx="52">
                  <c:v>2695.4417489041912</c:v>
                </c:pt>
                <c:pt idx="53">
                  <c:v>2753.1740526193371</c:v>
                </c:pt>
                <c:pt idx="54">
                  <c:v>2930.9279501766973</c:v>
                </c:pt>
                <c:pt idx="55">
                  <c:v>3182.0650427122114</c:v>
                </c:pt>
                <c:pt idx="56">
                  <c:v>3089.8986830522836</c:v>
                </c:pt>
                <c:pt idx="57">
                  <c:v>3105.5914776386212</c:v>
                </c:pt>
                <c:pt idx="58">
                  <c:v>3162.7580864888337</c:v>
                </c:pt>
                <c:pt idx="59">
                  <c:v>3608.7069766837617</c:v>
                </c:pt>
                <c:pt idx="60">
                  <c:v>3897.4035348184689</c:v>
                </c:pt>
                <c:pt idx="61">
                  <c:v>4140.5444372642805</c:v>
                </c:pt>
                <c:pt idx="62">
                  <c:v>4480.6191764388968</c:v>
                </c:pt>
                <c:pt idx="63">
                  <c:v>4570.1315776461815</c:v>
                </c:pt>
                <c:pt idx="64">
                  <c:v>4522.0045101879314</c:v>
                </c:pt>
                <c:pt idx="65">
                  <c:v>4881.6858269800914</c:v>
                </c:pt>
                <c:pt idx="66">
                  <c:v>5202.7987044190841</c:v>
                </c:pt>
                <c:pt idx="67">
                  <c:v>5481.1132838806134</c:v>
                </c:pt>
                <c:pt idx="68">
                  <c:v>5782.1737644401292</c:v>
                </c:pt>
              </c:numCache>
            </c:numRef>
          </c:val>
          <c:smooth val="0"/>
        </c:ser>
        <c:dLbls>
          <c:showLegendKey val="0"/>
          <c:showVal val="0"/>
          <c:showCatName val="0"/>
          <c:showSerName val="0"/>
          <c:showPercent val="0"/>
          <c:showBubbleSize val="0"/>
        </c:dLbls>
        <c:marker val="1"/>
        <c:smooth val="0"/>
        <c:axId val="104161664"/>
        <c:axId val="104163200"/>
      </c:lineChart>
      <c:lineChart>
        <c:grouping val="standard"/>
        <c:varyColors val="0"/>
        <c:ser>
          <c:idx val="1"/>
          <c:order val="0"/>
          <c:tx>
            <c:strRef>
              <c:f>'FTK history (scheduled)'!$B$7</c:f>
              <c:strCache>
                <c:ptCount val="1"/>
                <c:pt idx="0">
                  <c:v>FTKs (billions) updated ARC 2012</c:v>
                </c:pt>
              </c:strCache>
            </c:strRef>
          </c:tx>
          <c:spPr>
            <a:ln w="12700">
              <a:noFill/>
            </a:ln>
          </c:spPr>
          <c:marker>
            <c:symbol val="none"/>
          </c:marker>
          <c:cat>
            <c:numRef>
              <c:f>'FTK history (scheduled)'!$A$8:$A$76</c:f>
              <c:numCache>
                <c:formatCode>General</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cat>
          <c:val>
            <c:numRef>
              <c:f>'FTK history (scheduled)'!$B$8:$B$76</c:f>
              <c:numCache>
                <c:formatCode>_-* #,##0_-;\-* #,##0_-;_-* "-"??_-;_-@_-</c:formatCode>
                <c:ptCount val="69"/>
                <c:pt idx="0">
                  <c:v>1.0125278669467599</c:v>
                </c:pt>
                <c:pt idx="1">
                  <c:v>1.0125278669467599</c:v>
                </c:pt>
                <c:pt idx="2">
                  <c:v>1.0125278669467599</c:v>
                </c:pt>
                <c:pt idx="3">
                  <c:v>1.0125278669467599</c:v>
                </c:pt>
                <c:pt idx="4">
                  <c:v>1.0125278669467599</c:v>
                </c:pt>
                <c:pt idx="5">
                  <c:v>1.0125278669467599</c:v>
                </c:pt>
                <c:pt idx="6">
                  <c:v>1.0732795389635621</c:v>
                </c:pt>
                <c:pt idx="7">
                  <c:v>1.1542817683193023</c:v>
                </c:pt>
                <c:pt idx="8">
                  <c:v>1.2251587190055753</c:v>
                </c:pt>
                <c:pt idx="9">
                  <c:v>1.2859103910223788</c:v>
                </c:pt>
                <c:pt idx="10">
                  <c:v>1.5289170790896023</c:v>
                </c:pt>
                <c:pt idx="11">
                  <c:v>1.7314226524789504</c:v>
                </c:pt>
                <c:pt idx="12">
                  <c:v>1.8833018325209672</c:v>
                </c:pt>
                <c:pt idx="13">
                  <c:v>1.933928225868305</c:v>
                </c:pt>
                <c:pt idx="14">
                  <c:v>2.2579371432912692</c:v>
                </c:pt>
                <c:pt idx="15">
                  <c:v>2.5110691100279565</c:v>
                </c:pt>
                <c:pt idx="16">
                  <c:v>2.9059549781371916</c:v>
                </c:pt>
                <c:pt idx="17">
                  <c:v>3.4122189116105632</c:v>
                </c:pt>
                <c:pt idx="18">
                  <c:v>3.8374806157282033</c:v>
                </c:pt>
                <c:pt idx="19">
                  <c:v>4.6373776306161458</c:v>
                </c:pt>
                <c:pt idx="20">
                  <c:v>5.9232880216385304</c:v>
                </c:pt>
                <c:pt idx="21">
                  <c:v>7.0269433966104895</c:v>
                </c:pt>
                <c:pt idx="22">
                  <c:v>8.0495965422267268</c:v>
                </c:pt>
                <c:pt idx="23">
                  <c:v>10.246782013501178</c:v>
                </c:pt>
                <c:pt idx="24">
                  <c:v>12.049081616666406</c:v>
                </c:pt>
                <c:pt idx="25">
                  <c:v>13.051484204943725</c:v>
                </c:pt>
                <c:pt idx="26">
                  <c:v>14.317144038627159</c:v>
                </c:pt>
                <c:pt idx="27">
                  <c:v>16.251072264495445</c:v>
                </c:pt>
                <c:pt idx="28">
                  <c:v>18.964646947912708</c:v>
                </c:pt>
                <c:pt idx="29">
                  <c:v>20.574566256358096</c:v>
                </c:pt>
                <c:pt idx="30">
                  <c:v>20.959326845797811</c:v>
                </c:pt>
                <c:pt idx="31">
                  <c:v>23.308391497114339</c:v>
                </c:pt>
                <c:pt idx="32">
                  <c:v>25.566328640405587</c:v>
                </c:pt>
                <c:pt idx="33">
                  <c:v>28.067272471764063</c:v>
                </c:pt>
                <c:pt idx="34">
                  <c:v>30.304959057716477</c:v>
                </c:pt>
                <c:pt idx="35">
                  <c:v>31.783249743458686</c:v>
                </c:pt>
                <c:pt idx="36">
                  <c:v>33.413419609242872</c:v>
                </c:pt>
                <c:pt idx="37">
                  <c:v>34.122189116105829</c:v>
                </c:pt>
                <c:pt idx="38">
                  <c:v>37.990045567842209</c:v>
                </c:pt>
                <c:pt idx="39">
                  <c:v>42.921056279873021</c:v>
                </c:pt>
                <c:pt idx="40">
                  <c:v>43.103311295923461</c:v>
                </c:pt>
                <c:pt idx="41">
                  <c:v>46.728161059592829</c:v>
                </c:pt>
                <c:pt idx="42">
                  <c:v>52.33756544247786</c:v>
                </c:pt>
                <c:pt idx="43">
                  <c:v>57.734338973304112</c:v>
                </c:pt>
                <c:pt idx="44">
                  <c:v>61.835076834438439</c:v>
                </c:pt>
                <c:pt idx="45">
                  <c:v>63.617125880264723</c:v>
                </c:pt>
                <c:pt idx="46">
                  <c:v>63.353868634858514</c:v>
                </c:pt>
                <c:pt idx="47">
                  <c:v>67.768490134746358</c:v>
                </c:pt>
                <c:pt idx="48">
                  <c:v>74.056288188485595</c:v>
                </c:pt>
                <c:pt idx="49">
                  <c:v>83.543674301776917</c:v>
                </c:pt>
                <c:pt idx="50">
                  <c:v>89.942850420880404</c:v>
                </c:pt>
                <c:pt idx="51">
                  <c:v>96.504030998695384</c:v>
                </c:pt>
                <c:pt idx="52">
                  <c:v>111.30718841345674</c:v>
                </c:pt>
                <c:pt idx="53">
                  <c:v>110.16303192380713</c:v>
                </c:pt>
                <c:pt idx="54">
                  <c:v>117.56461063118805</c:v>
                </c:pt>
                <c:pt idx="55">
                  <c:v>127.75064097267229</c:v>
                </c:pt>
                <c:pt idx="56">
                  <c:v>119.87317416782631</c:v>
                </c:pt>
                <c:pt idx="57">
                  <c:v>129.6541933625322</c:v>
                </c:pt>
                <c:pt idx="58">
                  <c:v>136.06349476030491</c:v>
                </c:pt>
                <c:pt idx="59">
                  <c:v>150.48189158562727</c:v>
                </c:pt>
                <c:pt idx="60">
                  <c:v>154.24393887526765</c:v>
                </c:pt>
                <c:pt idx="61">
                  <c:v>164.43218889834665</c:v>
                </c:pt>
                <c:pt idx="62">
                  <c:v>172.33291517864427</c:v>
                </c:pt>
                <c:pt idx="63">
                  <c:v>170.67700620272041</c:v>
                </c:pt>
                <c:pt idx="64">
                  <c:v>155.52652382831158</c:v>
                </c:pt>
                <c:pt idx="65">
                  <c:v>186.28028325272689</c:v>
                </c:pt>
                <c:pt idx="66">
                  <c:v>186.83912777003627</c:v>
                </c:pt>
                <c:pt idx="67">
                  <c:v>184.89078216622758</c:v>
                </c:pt>
                <c:pt idx="68">
                  <c:v>185.62617456981263</c:v>
                </c:pt>
              </c:numCache>
            </c:numRef>
          </c:val>
          <c:smooth val="0"/>
        </c:ser>
        <c:dLbls>
          <c:showLegendKey val="0"/>
          <c:showVal val="0"/>
          <c:showCatName val="0"/>
          <c:showSerName val="0"/>
          <c:showPercent val="0"/>
          <c:showBubbleSize val="0"/>
        </c:dLbls>
        <c:marker val="1"/>
        <c:smooth val="0"/>
        <c:axId val="104170624"/>
        <c:axId val="104164736"/>
      </c:lineChart>
      <c:catAx>
        <c:axId val="104161664"/>
        <c:scaling>
          <c:orientation val="minMax"/>
        </c:scaling>
        <c:delete val="0"/>
        <c:axPos val="b"/>
        <c:numFmt formatCode="General" sourceLinked="1"/>
        <c:majorTickMark val="out"/>
        <c:minorTickMark val="none"/>
        <c:tickLblPos val="nextTo"/>
        <c:txPr>
          <a:bodyPr rot="-5400000" vert="horz"/>
          <a:lstStyle/>
          <a:p>
            <a:pPr>
              <a:defRPr lang="ja-JP" sz="1000" b="1">
                <a:solidFill>
                  <a:schemeClr val="bg1">
                    <a:lumMod val="50000"/>
                  </a:schemeClr>
                </a:solidFill>
              </a:defRPr>
            </a:pPr>
            <a:endParaRPr lang="en-US"/>
          </a:p>
        </c:txPr>
        <c:crossAx val="104163200"/>
        <c:crosses val="autoZero"/>
        <c:auto val="1"/>
        <c:lblAlgn val="ctr"/>
        <c:lblOffset val="100"/>
        <c:tickLblSkip val="2"/>
        <c:tickMarkSkip val="1"/>
        <c:noMultiLvlLbl val="0"/>
      </c:catAx>
      <c:valAx>
        <c:axId val="104163200"/>
        <c:scaling>
          <c:orientation val="minMax"/>
        </c:scaling>
        <c:delete val="0"/>
        <c:axPos val="l"/>
        <c:majorGridlines>
          <c:spPr>
            <a:ln w="3175">
              <a:solidFill>
                <a:schemeClr val="tx2">
                  <a:lumMod val="40000"/>
                  <a:lumOff val="60000"/>
                </a:schemeClr>
              </a:solidFill>
              <a:prstDash val="solid"/>
            </a:ln>
          </c:spPr>
        </c:majorGridlines>
        <c:numFmt formatCode="_-* #,##0_-;\-* #,##0_-;_-* &quot;-&quot;??_-;_-@_-" sourceLinked="1"/>
        <c:majorTickMark val="out"/>
        <c:minorTickMark val="none"/>
        <c:tickLblPos val="nextTo"/>
        <c:txPr>
          <a:bodyPr/>
          <a:lstStyle/>
          <a:p>
            <a:pPr>
              <a:defRPr lang="ja-JP" sz="1000" b="1">
                <a:solidFill>
                  <a:srgbClr val="002060"/>
                </a:solidFill>
              </a:defRPr>
            </a:pPr>
            <a:endParaRPr lang="en-US"/>
          </a:p>
        </c:txPr>
        <c:crossAx val="104161664"/>
        <c:crosses val="autoZero"/>
        <c:crossBetween val="midCat"/>
      </c:valAx>
      <c:valAx>
        <c:axId val="104164736"/>
        <c:scaling>
          <c:orientation val="minMax"/>
        </c:scaling>
        <c:delete val="0"/>
        <c:axPos val="r"/>
        <c:numFmt formatCode="_-* #,##0_-;\-* #,##0_-;_-* &quot;-&quot;??_-;_-@_-" sourceLinked="1"/>
        <c:majorTickMark val="out"/>
        <c:minorTickMark val="none"/>
        <c:tickLblPos val="nextTo"/>
        <c:txPr>
          <a:bodyPr/>
          <a:lstStyle/>
          <a:p>
            <a:pPr>
              <a:defRPr lang="ja-JP">
                <a:solidFill>
                  <a:schemeClr val="bg1"/>
                </a:solidFill>
              </a:defRPr>
            </a:pPr>
            <a:endParaRPr lang="en-US"/>
          </a:p>
        </c:txPr>
        <c:crossAx val="104170624"/>
        <c:crosses val="max"/>
        <c:crossBetween val="between"/>
      </c:valAx>
      <c:catAx>
        <c:axId val="104170624"/>
        <c:scaling>
          <c:orientation val="minMax"/>
        </c:scaling>
        <c:delete val="1"/>
        <c:axPos val="b"/>
        <c:numFmt formatCode="General" sourceLinked="1"/>
        <c:majorTickMark val="out"/>
        <c:minorTickMark val="none"/>
        <c:tickLblPos val="none"/>
        <c:crossAx val="104164736"/>
        <c:crosses val="autoZero"/>
        <c:auto val="1"/>
        <c:lblAlgn val="ctr"/>
        <c:lblOffset val="100"/>
        <c:noMultiLvlLbl val="0"/>
      </c:catAx>
    </c:plotArea>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0245569964763"/>
          <c:y val="0.14457057994361613"/>
          <c:w val="0.78087596405017945"/>
          <c:h val="0.75680434244529582"/>
        </c:manualLayout>
      </c:layout>
      <c:lineChart>
        <c:grouping val="standard"/>
        <c:varyColors val="0"/>
        <c:ser>
          <c:idx val="0"/>
          <c:order val="1"/>
          <c:spPr>
            <a:ln>
              <a:solidFill>
                <a:srgbClr val="002060"/>
              </a:solidFill>
            </a:ln>
          </c:spPr>
          <c:marker>
            <c:symbol val="none"/>
          </c:marker>
          <c:cat>
            <c:numRef>
              <c:f>'FTK history (scheduled)'!$A$8:$A$76</c:f>
              <c:numCache>
                <c:formatCode>General</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cat>
          <c:val>
            <c:numRef>
              <c:f>'RPK history (scheduled)'!$B$8:$B$76</c:f>
              <c:numCache>
                <c:formatCode>_-* #,##0_-;\-* #,##0_-;_-* "-"??_-;_-@_-</c:formatCode>
                <c:ptCount val="69"/>
                <c:pt idx="0">
                  <c:v>9.9548210883829729</c:v>
                </c:pt>
                <c:pt idx="1">
                  <c:v>19.909642176765875</c:v>
                </c:pt>
                <c:pt idx="2">
                  <c:v>23.642700084909542</c:v>
                </c:pt>
                <c:pt idx="3">
                  <c:v>26.131405357005331</c:v>
                </c:pt>
                <c:pt idx="4">
                  <c:v>29.864463265148927</c:v>
                </c:pt>
                <c:pt idx="5">
                  <c:v>35.398435701425171</c:v>
                </c:pt>
                <c:pt idx="6">
                  <c:v>44.248044626781386</c:v>
                </c:pt>
                <c:pt idx="7">
                  <c:v>50.56919385917881</c:v>
                </c:pt>
                <c:pt idx="8">
                  <c:v>59.418802784535011</c:v>
                </c:pt>
                <c:pt idx="9">
                  <c:v>65.739952016932349</c:v>
                </c:pt>
                <c:pt idx="10">
                  <c:v>77.118020635247717</c:v>
                </c:pt>
                <c:pt idx="11">
                  <c:v>89.760319100042267</c:v>
                </c:pt>
                <c:pt idx="12">
                  <c:v>103.66684741131638</c:v>
                </c:pt>
                <c:pt idx="13">
                  <c:v>107.45953695075467</c:v>
                </c:pt>
                <c:pt idx="14">
                  <c:v>123.89452495498799</c:v>
                </c:pt>
                <c:pt idx="15">
                  <c:v>137.80105326626176</c:v>
                </c:pt>
                <c:pt idx="16">
                  <c:v>147.91489203809778</c:v>
                </c:pt>
                <c:pt idx="17">
                  <c:v>164.34988004233088</c:v>
                </c:pt>
                <c:pt idx="18">
                  <c:v>185.84178743248208</c:v>
                </c:pt>
                <c:pt idx="19">
                  <c:v>216.18330374798904</c:v>
                </c:pt>
                <c:pt idx="20">
                  <c:v>250.3175096029349</c:v>
                </c:pt>
                <c:pt idx="21">
                  <c:v>289.50863484379818</c:v>
                </c:pt>
                <c:pt idx="22">
                  <c:v>345.13474808889464</c:v>
                </c:pt>
                <c:pt idx="23">
                  <c:v>391.91125240863403</c:v>
                </c:pt>
                <c:pt idx="24">
                  <c:v>443.74467611429338</c:v>
                </c:pt>
                <c:pt idx="25">
                  <c:v>482.93580135515674</c:v>
                </c:pt>
                <c:pt idx="26">
                  <c:v>517.50604310075346</c:v>
                </c:pt>
                <c:pt idx="27">
                  <c:v>586.64652659194746</c:v>
                </c:pt>
                <c:pt idx="28">
                  <c:v>647.40634541754252</c:v>
                </c:pt>
                <c:pt idx="29">
                  <c:v>687.21450257913989</c:v>
                </c:pt>
                <c:pt idx="30">
                  <c:v>730.16540899033441</c:v>
                </c:pt>
                <c:pt idx="31">
                  <c:v>800.35347556472857</c:v>
                </c:pt>
                <c:pt idx="32">
                  <c:v>856.92296205752348</c:v>
                </c:pt>
                <c:pt idx="33">
                  <c:v>980.53776587511243</c:v>
                </c:pt>
                <c:pt idx="34">
                  <c:v>1101.0098204431017</c:v>
                </c:pt>
                <c:pt idx="35">
                  <c:v>1121.9614821071</c:v>
                </c:pt>
                <c:pt idx="36">
                  <c:v>1164.9123885182958</c:v>
                </c:pt>
                <c:pt idx="37">
                  <c:v>1196.3398810142933</c:v>
                </c:pt>
                <c:pt idx="38">
                  <c:v>1246.6238690078878</c:v>
                </c:pt>
                <c:pt idx="39">
                  <c:v>1338.8111803294798</c:v>
                </c:pt>
                <c:pt idx="40">
                  <c:v>1432.0460747342731</c:v>
                </c:pt>
                <c:pt idx="41">
                  <c:v>1521.090636806264</c:v>
                </c:pt>
                <c:pt idx="42">
                  <c:v>1664.6095192046512</c:v>
                </c:pt>
                <c:pt idx="43">
                  <c:v>1786.1291568558383</c:v>
                </c:pt>
                <c:pt idx="44">
                  <c:v>1858.4123895966338</c:v>
                </c:pt>
                <c:pt idx="45">
                  <c:v>1984.1223595806227</c:v>
                </c:pt>
                <c:pt idx="46">
                  <c:v>1931.7432054206281</c:v>
                </c:pt>
                <c:pt idx="47">
                  <c:v>2019.7401844094193</c:v>
                </c:pt>
                <c:pt idx="48">
                  <c:v>2041.7394291566172</c:v>
                </c:pt>
                <c:pt idx="49">
                  <c:v>2197.8293085534074</c:v>
                </c:pt>
                <c:pt idx="50">
                  <c:v>2336.1102755357906</c:v>
                </c:pt>
                <c:pt idx="51">
                  <c:v>2547.3973075863869</c:v>
                </c:pt>
                <c:pt idx="52">
                  <c:v>2695.4417489041912</c:v>
                </c:pt>
                <c:pt idx="53">
                  <c:v>2753.1740526193371</c:v>
                </c:pt>
                <c:pt idx="54">
                  <c:v>2930.9279501766973</c:v>
                </c:pt>
                <c:pt idx="55">
                  <c:v>3182.0650427122114</c:v>
                </c:pt>
                <c:pt idx="56">
                  <c:v>3089.8986830522836</c:v>
                </c:pt>
                <c:pt idx="57">
                  <c:v>3105.5914776386212</c:v>
                </c:pt>
                <c:pt idx="58">
                  <c:v>3162.7580864888337</c:v>
                </c:pt>
                <c:pt idx="59">
                  <c:v>3608.7069766837617</c:v>
                </c:pt>
                <c:pt idx="60">
                  <c:v>3897.4035348184689</c:v>
                </c:pt>
                <c:pt idx="61">
                  <c:v>4140.5444372642805</c:v>
                </c:pt>
                <c:pt idx="62">
                  <c:v>4480.6191764388968</c:v>
                </c:pt>
                <c:pt idx="63">
                  <c:v>4570.1315776461815</c:v>
                </c:pt>
                <c:pt idx="64">
                  <c:v>4522.0045101879314</c:v>
                </c:pt>
                <c:pt idx="65">
                  <c:v>4881.6858269800914</c:v>
                </c:pt>
                <c:pt idx="66">
                  <c:v>5202.7987044190841</c:v>
                </c:pt>
                <c:pt idx="67">
                  <c:v>5481.1132838806134</c:v>
                </c:pt>
                <c:pt idx="68">
                  <c:v>5782.1737644401292</c:v>
                </c:pt>
              </c:numCache>
            </c:numRef>
          </c:val>
          <c:smooth val="0"/>
        </c:ser>
        <c:dLbls>
          <c:showLegendKey val="0"/>
          <c:showVal val="0"/>
          <c:showCatName val="0"/>
          <c:showSerName val="0"/>
          <c:showPercent val="0"/>
          <c:showBubbleSize val="0"/>
        </c:dLbls>
        <c:marker val="1"/>
        <c:smooth val="0"/>
        <c:axId val="104200832"/>
        <c:axId val="114561408"/>
      </c:lineChart>
      <c:lineChart>
        <c:grouping val="standard"/>
        <c:varyColors val="0"/>
        <c:ser>
          <c:idx val="1"/>
          <c:order val="0"/>
          <c:tx>
            <c:strRef>
              <c:f>'FTK history (scheduled)'!$B$7</c:f>
              <c:strCache>
                <c:ptCount val="1"/>
                <c:pt idx="0">
                  <c:v>FTKs (billions) updated ARC 2012</c:v>
                </c:pt>
              </c:strCache>
            </c:strRef>
          </c:tx>
          <c:spPr>
            <a:ln w="28575">
              <a:solidFill>
                <a:srgbClr val="C00000"/>
              </a:solidFill>
            </a:ln>
          </c:spPr>
          <c:marker>
            <c:symbol val="none"/>
          </c:marker>
          <c:cat>
            <c:numRef>
              <c:f>'FTK history (scheduled)'!$A$8:$A$76</c:f>
              <c:numCache>
                <c:formatCode>General</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cat>
          <c:val>
            <c:numRef>
              <c:f>'FTK history (scheduled)'!$B$8:$B$76</c:f>
              <c:numCache>
                <c:formatCode>_-* #,##0_-;\-* #,##0_-;_-* "-"??_-;_-@_-</c:formatCode>
                <c:ptCount val="69"/>
                <c:pt idx="0">
                  <c:v>1.0125278669467599</c:v>
                </c:pt>
                <c:pt idx="1">
                  <c:v>1.0125278669467599</c:v>
                </c:pt>
                <c:pt idx="2">
                  <c:v>1.0125278669467599</c:v>
                </c:pt>
                <c:pt idx="3">
                  <c:v>1.0125278669467599</c:v>
                </c:pt>
                <c:pt idx="4">
                  <c:v>1.0125278669467599</c:v>
                </c:pt>
                <c:pt idx="5">
                  <c:v>1.0125278669467599</c:v>
                </c:pt>
                <c:pt idx="6">
                  <c:v>1.0732795389635621</c:v>
                </c:pt>
                <c:pt idx="7">
                  <c:v>1.1542817683193023</c:v>
                </c:pt>
                <c:pt idx="8">
                  <c:v>1.2251587190055753</c:v>
                </c:pt>
                <c:pt idx="9">
                  <c:v>1.2859103910223788</c:v>
                </c:pt>
                <c:pt idx="10">
                  <c:v>1.5289170790896023</c:v>
                </c:pt>
                <c:pt idx="11">
                  <c:v>1.7314226524789504</c:v>
                </c:pt>
                <c:pt idx="12">
                  <c:v>1.8833018325209672</c:v>
                </c:pt>
                <c:pt idx="13">
                  <c:v>1.933928225868305</c:v>
                </c:pt>
                <c:pt idx="14">
                  <c:v>2.2579371432912692</c:v>
                </c:pt>
                <c:pt idx="15">
                  <c:v>2.5110691100279565</c:v>
                </c:pt>
                <c:pt idx="16">
                  <c:v>2.9059549781371916</c:v>
                </c:pt>
                <c:pt idx="17">
                  <c:v>3.4122189116105632</c:v>
                </c:pt>
                <c:pt idx="18">
                  <c:v>3.8374806157282033</c:v>
                </c:pt>
                <c:pt idx="19">
                  <c:v>4.6373776306161458</c:v>
                </c:pt>
                <c:pt idx="20">
                  <c:v>5.9232880216385304</c:v>
                </c:pt>
                <c:pt idx="21">
                  <c:v>7.0269433966104895</c:v>
                </c:pt>
                <c:pt idx="22">
                  <c:v>8.0495965422267268</c:v>
                </c:pt>
                <c:pt idx="23">
                  <c:v>10.246782013501178</c:v>
                </c:pt>
                <c:pt idx="24">
                  <c:v>12.049081616666406</c:v>
                </c:pt>
                <c:pt idx="25">
                  <c:v>13.051484204943725</c:v>
                </c:pt>
                <c:pt idx="26">
                  <c:v>14.317144038627159</c:v>
                </c:pt>
                <c:pt idx="27">
                  <c:v>16.251072264495445</c:v>
                </c:pt>
                <c:pt idx="28">
                  <c:v>18.964646947912708</c:v>
                </c:pt>
                <c:pt idx="29">
                  <c:v>20.574566256358096</c:v>
                </c:pt>
                <c:pt idx="30">
                  <c:v>20.959326845797811</c:v>
                </c:pt>
                <c:pt idx="31">
                  <c:v>23.308391497114339</c:v>
                </c:pt>
                <c:pt idx="32">
                  <c:v>25.566328640405587</c:v>
                </c:pt>
                <c:pt idx="33">
                  <c:v>28.067272471764063</c:v>
                </c:pt>
                <c:pt idx="34">
                  <c:v>30.304959057716477</c:v>
                </c:pt>
                <c:pt idx="35">
                  <c:v>31.783249743458686</c:v>
                </c:pt>
                <c:pt idx="36">
                  <c:v>33.413419609242872</c:v>
                </c:pt>
                <c:pt idx="37">
                  <c:v>34.122189116105829</c:v>
                </c:pt>
                <c:pt idx="38">
                  <c:v>37.990045567842209</c:v>
                </c:pt>
                <c:pt idx="39">
                  <c:v>42.921056279873021</c:v>
                </c:pt>
                <c:pt idx="40">
                  <c:v>43.103311295923461</c:v>
                </c:pt>
                <c:pt idx="41">
                  <c:v>46.728161059592829</c:v>
                </c:pt>
                <c:pt idx="42">
                  <c:v>52.33756544247786</c:v>
                </c:pt>
                <c:pt idx="43">
                  <c:v>57.734338973304112</c:v>
                </c:pt>
                <c:pt idx="44">
                  <c:v>61.835076834438439</c:v>
                </c:pt>
                <c:pt idx="45">
                  <c:v>63.617125880264723</c:v>
                </c:pt>
                <c:pt idx="46">
                  <c:v>63.353868634858514</c:v>
                </c:pt>
                <c:pt idx="47">
                  <c:v>67.768490134746358</c:v>
                </c:pt>
                <c:pt idx="48">
                  <c:v>74.056288188485595</c:v>
                </c:pt>
                <c:pt idx="49">
                  <c:v>83.543674301776917</c:v>
                </c:pt>
                <c:pt idx="50">
                  <c:v>89.942850420880404</c:v>
                </c:pt>
                <c:pt idx="51">
                  <c:v>96.504030998695384</c:v>
                </c:pt>
                <c:pt idx="52">
                  <c:v>111.30718841345674</c:v>
                </c:pt>
                <c:pt idx="53">
                  <c:v>110.16303192380713</c:v>
                </c:pt>
                <c:pt idx="54">
                  <c:v>117.56461063118805</c:v>
                </c:pt>
                <c:pt idx="55">
                  <c:v>127.75064097267229</c:v>
                </c:pt>
                <c:pt idx="56">
                  <c:v>119.87317416782631</c:v>
                </c:pt>
                <c:pt idx="57">
                  <c:v>129.6541933625322</c:v>
                </c:pt>
                <c:pt idx="58">
                  <c:v>136.06349476030491</c:v>
                </c:pt>
                <c:pt idx="59">
                  <c:v>150.48189158562727</c:v>
                </c:pt>
                <c:pt idx="60">
                  <c:v>154.24393887526765</c:v>
                </c:pt>
                <c:pt idx="61">
                  <c:v>164.43218889834665</c:v>
                </c:pt>
                <c:pt idx="62">
                  <c:v>172.33291517864427</c:v>
                </c:pt>
                <c:pt idx="63">
                  <c:v>170.67700620272041</c:v>
                </c:pt>
                <c:pt idx="64">
                  <c:v>155.52652382831158</c:v>
                </c:pt>
                <c:pt idx="65">
                  <c:v>186.28028325272689</c:v>
                </c:pt>
                <c:pt idx="66">
                  <c:v>186.83912777003627</c:v>
                </c:pt>
                <c:pt idx="67">
                  <c:v>184.89078216622758</c:v>
                </c:pt>
                <c:pt idx="68">
                  <c:v>185.62617456981263</c:v>
                </c:pt>
              </c:numCache>
            </c:numRef>
          </c:val>
          <c:smooth val="0"/>
        </c:ser>
        <c:dLbls>
          <c:showLegendKey val="0"/>
          <c:showVal val="0"/>
          <c:showCatName val="0"/>
          <c:showSerName val="0"/>
          <c:showPercent val="0"/>
          <c:showBubbleSize val="0"/>
        </c:dLbls>
        <c:marker val="1"/>
        <c:smooth val="0"/>
        <c:axId val="114564480"/>
        <c:axId val="114562944"/>
      </c:lineChart>
      <c:catAx>
        <c:axId val="104200832"/>
        <c:scaling>
          <c:orientation val="minMax"/>
        </c:scaling>
        <c:delete val="0"/>
        <c:axPos val="b"/>
        <c:numFmt formatCode="General" sourceLinked="1"/>
        <c:majorTickMark val="out"/>
        <c:minorTickMark val="none"/>
        <c:tickLblPos val="nextTo"/>
        <c:txPr>
          <a:bodyPr rot="-5400000" vert="horz"/>
          <a:lstStyle/>
          <a:p>
            <a:pPr>
              <a:defRPr lang="ja-JP" sz="1000" b="1">
                <a:solidFill>
                  <a:schemeClr val="bg1">
                    <a:lumMod val="50000"/>
                  </a:schemeClr>
                </a:solidFill>
              </a:defRPr>
            </a:pPr>
            <a:endParaRPr lang="en-US"/>
          </a:p>
        </c:txPr>
        <c:crossAx val="114561408"/>
        <c:crosses val="autoZero"/>
        <c:auto val="1"/>
        <c:lblAlgn val="ctr"/>
        <c:lblOffset val="100"/>
        <c:tickLblSkip val="2"/>
        <c:tickMarkSkip val="1"/>
        <c:noMultiLvlLbl val="0"/>
      </c:catAx>
      <c:valAx>
        <c:axId val="114561408"/>
        <c:scaling>
          <c:orientation val="minMax"/>
        </c:scaling>
        <c:delete val="0"/>
        <c:axPos val="l"/>
        <c:majorGridlines>
          <c:spPr>
            <a:ln w="3175">
              <a:solidFill>
                <a:schemeClr val="tx2">
                  <a:lumMod val="40000"/>
                  <a:lumOff val="60000"/>
                </a:schemeClr>
              </a:solidFill>
              <a:prstDash val="solid"/>
            </a:ln>
          </c:spPr>
        </c:majorGridlines>
        <c:numFmt formatCode="_-* #,##0_-;\-* #,##0_-;_-* &quot;-&quot;??_-;_-@_-" sourceLinked="1"/>
        <c:majorTickMark val="out"/>
        <c:minorTickMark val="none"/>
        <c:tickLblPos val="nextTo"/>
        <c:txPr>
          <a:bodyPr/>
          <a:lstStyle/>
          <a:p>
            <a:pPr>
              <a:defRPr lang="ja-JP" sz="1000" b="1">
                <a:solidFill>
                  <a:srgbClr val="002060"/>
                </a:solidFill>
              </a:defRPr>
            </a:pPr>
            <a:endParaRPr lang="en-US"/>
          </a:p>
        </c:txPr>
        <c:crossAx val="104200832"/>
        <c:crosses val="autoZero"/>
        <c:crossBetween val="midCat"/>
      </c:valAx>
      <c:valAx>
        <c:axId val="114562944"/>
        <c:scaling>
          <c:orientation val="minMax"/>
        </c:scaling>
        <c:delete val="0"/>
        <c:axPos val="r"/>
        <c:numFmt formatCode="_-* #,##0_-;\-* #,##0_-;_-* &quot;-&quot;??_-;_-@_-" sourceLinked="1"/>
        <c:majorTickMark val="out"/>
        <c:minorTickMark val="none"/>
        <c:tickLblPos val="nextTo"/>
        <c:txPr>
          <a:bodyPr/>
          <a:lstStyle/>
          <a:p>
            <a:pPr>
              <a:defRPr lang="ja-JP">
                <a:solidFill>
                  <a:srgbClr val="C00000"/>
                </a:solidFill>
              </a:defRPr>
            </a:pPr>
            <a:endParaRPr lang="en-US"/>
          </a:p>
        </c:txPr>
        <c:crossAx val="114564480"/>
        <c:crosses val="max"/>
        <c:crossBetween val="between"/>
      </c:valAx>
      <c:catAx>
        <c:axId val="114564480"/>
        <c:scaling>
          <c:orientation val="minMax"/>
        </c:scaling>
        <c:delete val="1"/>
        <c:axPos val="b"/>
        <c:numFmt formatCode="General" sourceLinked="1"/>
        <c:majorTickMark val="out"/>
        <c:minorTickMark val="none"/>
        <c:tickLblPos val="none"/>
        <c:crossAx val="114562944"/>
        <c:crosses val="autoZero"/>
        <c:auto val="1"/>
        <c:lblAlgn val="ctr"/>
        <c:lblOffset val="100"/>
        <c:noMultiLvlLbl val="0"/>
      </c:catAx>
    </c:plotArea>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0245569964763"/>
          <c:y val="0.14457057994361613"/>
          <c:w val="0.78087596405017945"/>
          <c:h val="0.75680434244529582"/>
        </c:manualLayout>
      </c:layout>
      <c:lineChart>
        <c:grouping val="standard"/>
        <c:varyColors val="0"/>
        <c:ser>
          <c:idx val="0"/>
          <c:order val="1"/>
          <c:spPr>
            <a:ln>
              <a:solidFill>
                <a:srgbClr val="002060"/>
              </a:solidFill>
            </a:ln>
          </c:spPr>
          <c:marker>
            <c:symbol val="none"/>
          </c:marker>
          <c:cat>
            <c:numRef>
              <c:f>'FTK history (scheduled)'!$A$8:$A$76</c:f>
              <c:numCache>
                <c:formatCode>General</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cat>
          <c:val>
            <c:numRef>
              <c:f>'RPK history (scheduled)'!$B$8:$B$76</c:f>
              <c:numCache>
                <c:formatCode>_-* #,##0_-;\-* #,##0_-;_-* "-"??_-;_-@_-</c:formatCode>
                <c:ptCount val="69"/>
                <c:pt idx="0">
                  <c:v>9.9548210883829729</c:v>
                </c:pt>
                <c:pt idx="1">
                  <c:v>19.909642176765875</c:v>
                </c:pt>
                <c:pt idx="2">
                  <c:v>23.642700084909542</c:v>
                </c:pt>
                <c:pt idx="3">
                  <c:v>26.131405357005331</c:v>
                </c:pt>
                <c:pt idx="4">
                  <c:v>29.864463265148927</c:v>
                </c:pt>
                <c:pt idx="5">
                  <c:v>35.398435701425171</c:v>
                </c:pt>
                <c:pt idx="6">
                  <c:v>44.248044626781386</c:v>
                </c:pt>
                <c:pt idx="7">
                  <c:v>50.56919385917881</c:v>
                </c:pt>
                <c:pt idx="8">
                  <c:v>59.418802784535011</c:v>
                </c:pt>
                <c:pt idx="9">
                  <c:v>65.739952016932349</c:v>
                </c:pt>
                <c:pt idx="10">
                  <c:v>77.118020635247717</c:v>
                </c:pt>
                <c:pt idx="11">
                  <c:v>89.760319100042267</c:v>
                </c:pt>
                <c:pt idx="12">
                  <c:v>103.66684741131638</c:v>
                </c:pt>
                <c:pt idx="13">
                  <c:v>107.45953695075467</c:v>
                </c:pt>
                <c:pt idx="14">
                  <c:v>123.89452495498799</c:v>
                </c:pt>
                <c:pt idx="15">
                  <c:v>137.80105326626176</c:v>
                </c:pt>
                <c:pt idx="16">
                  <c:v>147.91489203809778</c:v>
                </c:pt>
                <c:pt idx="17">
                  <c:v>164.34988004233088</c:v>
                </c:pt>
                <c:pt idx="18">
                  <c:v>185.84178743248208</c:v>
                </c:pt>
                <c:pt idx="19">
                  <c:v>216.18330374798904</c:v>
                </c:pt>
                <c:pt idx="20">
                  <c:v>250.3175096029349</c:v>
                </c:pt>
                <c:pt idx="21">
                  <c:v>289.50863484379818</c:v>
                </c:pt>
                <c:pt idx="22">
                  <c:v>345.13474808889464</c:v>
                </c:pt>
                <c:pt idx="23">
                  <c:v>391.91125240863403</c:v>
                </c:pt>
                <c:pt idx="24">
                  <c:v>443.74467611429338</c:v>
                </c:pt>
                <c:pt idx="25">
                  <c:v>482.93580135515674</c:v>
                </c:pt>
                <c:pt idx="26">
                  <c:v>517.50604310075346</c:v>
                </c:pt>
                <c:pt idx="27">
                  <c:v>586.64652659194746</c:v>
                </c:pt>
                <c:pt idx="28">
                  <c:v>647.40634541754252</c:v>
                </c:pt>
                <c:pt idx="29">
                  <c:v>687.21450257913989</c:v>
                </c:pt>
                <c:pt idx="30">
                  <c:v>730.16540899033441</c:v>
                </c:pt>
                <c:pt idx="31">
                  <c:v>800.35347556472857</c:v>
                </c:pt>
                <c:pt idx="32">
                  <c:v>856.92296205752348</c:v>
                </c:pt>
                <c:pt idx="33">
                  <c:v>980.53776587511243</c:v>
                </c:pt>
                <c:pt idx="34">
                  <c:v>1101.0098204431017</c:v>
                </c:pt>
                <c:pt idx="35">
                  <c:v>1121.9614821071</c:v>
                </c:pt>
                <c:pt idx="36">
                  <c:v>1164.9123885182958</c:v>
                </c:pt>
                <c:pt idx="37">
                  <c:v>1196.3398810142933</c:v>
                </c:pt>
                <c:pt idx="38">
                  <c:v>1246.6238690078878</c:v>
                </c:pt>
                <c:pt idx="39">
                  <c:v>1338.8111803294798</c:v>
                </c:pt>
                <c:pt idx="40">
                  <c:v>1432.0460747342731</c:v>
                </c:pt>
                <c:pt idx="41">
                  <c:v>1521.090636806264</c:v>
                </c:pt>
                <c:pt idx="42">
                  <c:v>1664.6095192046512</c:v>
                </c:pt>
                <c:pt idx="43">
                  <c:v>1786.1291568558383</c:v>
                </c:pt>
                <c:pt idx="44">
                  <c:v>1858.4123895966338</c:v>
                </c:pt>
                <c:pt idx="45">
                  <c:v>1984.1223595806227</c:v>
                </c:pt>
                <c:pt idx="46">
                  <c:v>1931.7432054206281</c:v>
                </c:pt>
                <c:pt idx="47">
                  <c:v>2019.7401844094193</c:v>
                </c:pt>
                <c:pt idx="48">
                  <c:v>2041.7394291566172</c:v>
                </c:pt>
                <c:pt idx="49">
                  <c:v>2197.8293085534074</c:v>
                </c:pt>
                <c:pt idx="50">
                  <c:v>2336.1102755357906</c:v>
                </c:pt>
                <c:pt idx="51">
                  <c:v>2547.3973075863869</c:v>
                </c:pt>
                <c:pt idx="52">
                  <c:v>2695.4417489041912</c:v>
                </c:pt>
                <c:pt idx="53">
                  <c:v>2753.1740526193371</c:v>
                </c:pt>
                <c:pt idx="54">
                  <c:v>2930.9279501766973</c:v>
                </c:pt>
                <c:pt idx="55">
                  <c:v>3182.0650427122114</c:v>
                </c:pt>
                <c:pt idx="56">
                  <c:v>3089.8986830522836</c:v>
                </c:pt>
                <c:pt idx="57">
                  <c:v>3105.5914776386212</c:v>
                </c:pt>
                <c:pt idx="58">
                  <c:v>3162.7580864888337</c:v>
                </c:pt>
                <c:pt idx="59">
                  <c:v>3608.7069766837617</c:v>
                </c:pt>
                <c:pt idx="60">
                  <c:v>3897.4035348184689</c:v>
                </c:pt>
                <c:pt idx="61">
                  <c:v>4140.5444372642805</c:v>
                </c:pt>
                <c:pt idx="62">
                  <c:v>4480.6191764388968</c:v>
                </c:pt>
                <c:pt idx="63">
                  <c:v>4570.1315776461815</c:v>
                </c:pt>
                <c:pt idx="64">
                  <c:v>4522.0045101879314</c:v>
                </c:pt>
                <c:pt idx="65">
                  <c:v>4881.6858269800914</c:v>
                </c:pt>
                <c:pt idx="66">
                  <c:v>5202.7987044190841</c:v>
                </c:pt>
                <c:pt idx="67">
                  <c:v>5481.1132838806134</c:v>
                </c:pt>
                <c:pt idx="68">
                  <c:v>5782.1737644401292</c:v>
                </c:pt>
              </c:numCache>
            </c:numRef>
          </c:val>
          <c:smooth val="0"/>
        </c:ser>
        <c:dLbls>
          <c:showLegendKey val="0"/>
          <c:showVal val="0"/>
          <c:showCatName val="0"/>
          <c:showSerName val="0"/>
          <c:showPercent val="0"/>
          <c:showBubbleSize val="0"/>
        </c:dLbls>
        <c:marker val="1"/>
        <c:smooth val="0"/>
        <c:axId val="114602752"/>
        <c:axId val="114604288"/>
      </c:lineChart>
      <c:lineChart>
        <c:grouping val="standard"/>
        <c:varyColors val="0"/>
        <c:ser>
          <c:idx val="1"/>
          <c:order val="0"/>
          <c:tx>
            <c:strRef>
              <c:f>'FTK history (scheduled)'!$B$7</c:f>
              <c:strCache>
                <c:ptCount val="1"/>
                <c:pt idx="0">
                  <c:v>FTKs (billions) updated ARC 2012</c:v>
                </c:pt>
              </c:strCache>
            </c:strRef>
          </c:tx>
          <c:spPr>
            <a:ln w="28575">
              <a:solidFill>
                <a:srgbClr val="C00000"/>
              </a:solidFill>
            </a:ln>
          </c:spPr>
          <c:marker>
            <c:symbol val="none"/>
          </c:marker>
          <c:cat>
            <c:numRef>
              <c:f>'FTK history (scheduled)'!$A$8:$A$76</c:f>
              <c:numCache>
                <c:formatCode>General</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cat>
          <c:val>
            <c:numRef>
              <c:f>'FTK history (scheduled)'!$B$8:$B$76</c:f>
              <c:numCache>
                <c:formatCode>_-* #,##0_-;\-* #,##0_-;_-* "-"??_-;_-@_-</c:formatCode>
                <c:ptCount val="69"/>
                <c:pt idx="0">
                  <c:v>1.0125278669467599</c:v>
                </c:pt>
                <c:pt idx="1">
                  <c:v>1.0125278669467599</c:v>
                </c:pt>
                <c:pt idx="2">
                  <c:v>1.0125278669467599</c:v>
                </c:pt>
                <c:pt idx="3">
                  <c:v>1.0125278669467599</c:v>
                </c:pt>
                <c:pt idx="4">
                  <c:v>1.0125278669467599</c:v>
                </c:pt>
                <c:pt idx="5">
                  <c:v>1.0125278669467599</c:v>
                </c:pt>
                <c:pt idx="6">
                  <c:v>1.0732795389635621</c:v>
                </c:pt>
                <c:pt idx="7">
                  <c:v>1.1542817683193023</c:v>
                </c:pt>
                <c:pt idx="8">
                  <c:v>1.2251587190055753</c:v>
                </c:pt>
                <c:pt idx="9">
                  <c:v>1.2859103910223788</c:v>
                </c:pt>
                <c:pt idx="10">
                  <c:v>1.5289170790896023</c:v>
                </c:pt>
                <c:pt idx="11">
                  <c:v>1.7314226524789504</c:v>
                </c:pt>
                <c:pt idx="12">
                  <c:v>1.8833018325209672</c:v>
                </c:pt>
                <c:pt idx="13">
                  <c:v>1.933928225868305</c:v>
                </c:pt>
                <c:pt idx="14">
                  <c:v>2.2579371432912692</c:v>
                </c:pt>
                <c:pt idx="15">
                  <c:v>2.5110691100279565</c:v>
                </c:pt>
                <c:pt idx="16">
                  <c:v>2.9059549781371916</c:v>
                </c:pt>
                <c:pt idx="17">
                  <c:v>3.4122189116105632</c:v>
                </c:pt>
                <c:pt idx="18">
                  <c:v>3.8374806157282033</c:v>
                </c:pt>
                <c:pt idx="19">
                  <c:v>4.6373776306161458</c:v>
                </c:pt>
                <c:pt idx="20">
                  <c:v>5.9232880216385304</c:v>
                </c:pt>
                <c:pt idx="21">
                  <c:v>7.0269433966104895</c:v>
                </c:pt>
                <c:pt idx="22">
                  <c:v>8.0495965422267268</c:v>
                </c:pt>
                <c:pt idx="23">
                  <c:v>10.246782013501178</c:v>
                </c:pt>
                <c:pt idx="24">
                  <c:v>12.049081616666406</c:v>
                </c:pt>
                <c:pt idx="25">
                  <c:v>13.051484204943725</c:v>
                </c:pt>
                <c:pt idx="26">
                  <c:v>14.317144038627159</c:v>
                </c:pt>
                <c:pt idx="27">
                  <c:v>16.251072264495445</c:v>
                </c:pt>
                <c:pt idx="28">
                  <c:v>18.964646947912708</c:v>
                </c:pt>
                <c:pt idx="29">
                  <c:v>20.574566256358096</c:v>
                </c:pt>
                <c:pt idx="30">
                  <c:v>20.959326845797811</c:v>
                </c:pt>
                <c:pt idx="31">
                  <c:v>23.308391497114339</c:v>
                </c:pt>
                <c:pt idx="32">
                  <c:v>25.566328640405587</c:v>
                </c:pt>
                <c:pt idx="33">
                  <c:v>28.067272471764063</c:v>
                </c:pt>
                <c:pt idx="34">
                  <c:v>30.304959057716477</c:v>
                </c:pt>
                <c:pt idx="35">
                  <c:v>31.783249743458686</c:v>
                </c:pt>
                <c:pt idx="36">
                  <c:v>33.413419609242872</c:v>
                </c:pt>
                <c:pt idx="37">
                  <c:v>34.122189116105829</c:v>
                </c:pt>
                <c:pt idx="38">
                  <c:v>37.990045567842209</c:v>
                </c:pt>
                <c:pt idx="39">
                  <c:v>42.921056279873021</c:v>
                </c:pt>
                <c:pt idx="40">
                  <c:v>43.103311295923461</c:v>
                </c:pt>
                <c:pt idx="41">
                  <c:v>46.728161059592829</c:v>
                </c:pt>
                <c:pt idx="42">
                  <c:v>52.33756544247786</c:v>
                </c:pt>
                <c:pt idx="43">
                  <c:v>57.734338973304112</c:v>
                </c:pt>
                <c:pt idx="44">
                  <c:v>61.835076834438439</c:v>
                </c:pt>
                <c:pt idx="45">
                  <c:v>63.617125880264723</c:v>
                </c:pt>
                <c:pt idx="46">
                  <c:v>63.353868634858514</c:v>
                </c:pt>
                <c:pt idx="47">
                  <c:v>67.768490134746358</c:v>
                </c:pt>
                <c:pt idx="48">
                  <c:v>74.056288188485595</c:v>
                </c:pt>
                <c:pt idx="49">
                  <c:v>83.543674301776917</c:v>
                </c:pt>
                <c:pt idx="50">
                  <c:v>89.942850420880404</c:v>
                </c:pt>
                <c:pt idx="51">
                  <c:v>96.504030998695384</c:v>
                </c:pt>
                <c:pt idx="52">
                  <c:v>111.30718841345674</c:v>
                </c:pt>
                <c:pt idx="53">
                  <c:v>110.16303192380713</c:v>
                </c:pt>
                <c:pt idx="54">
                  <c:v>117.56461063118805</c:v>
                </c:pt>
                <c:pt idx="55">
                  <c:v>127.75064097267229</c:v>
                </c:pt>
                <c:pt idx="56">
                  <c:v>119.87317416782631</c:v>
                </c:pt>
                <c:pt idx="57">
                  <c:v>129.6541933625322</c:v>
                </c:pt>
                <c:pt idx="58">
                  <c:v>136.06349476030491</c:v>
                </c:pt>
                <c:pt idx="59">
                  <c:v>150.48189158562727</c:v>
                </c:pt>
                <c:pt idx="60">
                  <c:v>154.24393887526765</c:v>
                </c:pt>
                <c:pt idx="61">
                  <c:v>164.43218889834665</c:v>
                </c:pt>
                <c:pt idx="62">
                  <c:v>172.33291517864427</c:v>
                </c:pt>
                <c:pt idx="63">
                  <c:v>170.67700620272041</c:v>
                </c:pt>
                <c:pt idx="64">
                  <c:v>155.52652382831158</c:v>
                </c:pt>
                <c:pt idx="65">
                  <c:v>186.28028325272689</c:v>
                </c:pt>
                <c:pt idx="66">
                  <c:v>186.83912777003627</c:v>
                </c:pt>
                <c:pt idx="67">
                  <c:v>184.89078216622758</c:v>
                </c:pt>
                <c:pt idx="68">
                  <c:v>185.62617456981263</c:v>
                </c:pt>
              </c:numCache>
            </c:numRef>
          </c:val>
          <c:smooth val="0"/>
        </c:ser>
        <c:dLbls>
          <c:showLegendKey val="0"/>
          <c:showVal val="0"/>
          <c:showCatName val="0"/>
          <c:showSerName val="0"/>
          <c:showPercent val="0"/>
          <c:showBubbleSize val="0"/>
        </c:dLbls>
        <c:marker val="1"/>
        <c:smooth val="0"/>
        <c:axId val="114615808"/>
        <c:axId val="114614272"/>
      </c:lineChart>
      <c:catAx>
        <c:axId val="114602752"/>
        <c:scaling>
          <c:orientation val="minMax"/>
        </c:scaling>
        <c:delete val="0"/>
        <c:axPos val="b"/>
        <c:numFmt formatCode="General" sourceLinked="1"/>
        <c:majorTickMark val="out"/>
        <c:minorTickMark val="none"/>
        <c:tickLblPos val="nextTo"/>
        <c:txPr>
          <a:bodyPr rot="-5400000" vert="horz"/>
          <a:lstStyle/>
          <a:p>
            <a:pPr>
              <a:defRPr lang="ja-JP" sz="1000" b="1">
                <a:solidFill>
                  <a:schemeClr val="bg1">
                    <a:lumMod val="50000"/>
                  </a:schemeClr>
                </a:solidFill>
              </a:defRPr>
            </a:pPr>
            <a:endParaRPr lang="en-US"/>
          </a:p>
        </c:txPr>
        <c:crossAx val="114604288"/>
        <c:crosses val="autoZero"/>
        <c:auto val="1"/>
        <c:lblAlgn val="ctr"/>
        <c:lblOffset val="100"/>
        <c:tickLblSkip val="2"/>
        <c:tickMarkSkip val="1"/>
        <c:noMultiLvlLbl val="0"/>
      </c:catAx>
      <c:valAx>
        <c:axId val="114604288"/>
        <c:scaling>
          <c:orientation val="minMax"/>
        </c:scaling>
        <c:delete val="0"/>
        <c:axPos val="l"/>
        <c:majorGridlines>
          <c:spPr>
            <a:ln w="3175">
              <a:solidFill>
                <a:schemeClr val="tx2">
                  <a:lumMod val="40000"/>
                  <a:lumOff val="60000"/>
                </a:schemeClr>
              </a:solidFill>
              <a:prstDash val="solid"/>
            </a:ln>
          </c:spPr>
        </c:majorGridlines>
        <c:numFmt formatCode="_-* #,##0_-;\-* #,##0_-;_-* &quot;-&quot;??_-;_-@_-" sourceLinked="1"/>
        <c:majorTickMark val="out"/>
        <c:minorTickMark val="none"/>
        <c:tickLblPos val="nextTo"/>
        <c:txPr>
          <a:bodyPr/>
          <a:lstStyle/>
          <a:p>
            <a:pPr>
              <a:defRPr lang="ja-JP" sz="1000" b="1">
                <a:solidFill>
                  <a:srgbClr val="002060"/>
                </a:solidFill>
              </a:defRPr>
            </a:pPr>
            <a:endParaRPr lang="en-US"/>
          </a:p>
        </c:txPr>
        <c:crossAx val="114602752"/>
        <c:crosses val="autoZero"/>
        <c:crossBetween val="midCat"/>
      </c:valAx>
      <c:valAx>
        <c:axId val="114614272"/>
        <c:scaling>
          <c:orientation val="minMax"/>
        </c:scaling>
        <c:delete val="0"/>
        <c:axPos val="r"/>
        <c:numFmt formatCode="_-* #,##0_-;\-* #,##0_-;_-* &quot;-&quot;??_-;_-@_-" sourceLinked="1"/>
        <c:majorTickMark val="out"/>
        <c:minorTickMark val="none"/>
        <c:tickLblPos val="nextTo"/>
        <c:txPr>
          <a:bodyPr/>
          <a:lstStyle/>
          <a:p>
            <a:pPr>
              <a:defRPr lang="ja-JP">
                <a:solidFill>
                  <a:srgbClr val="C00000"/>
                </a:solidFill>
              </a:defRPr>
            </a:pPr>
            <a:endParaRPr lang="en-US"/>
          </a:p>
        </c:txPr>
        <c:crossAx val="114615808"/>
        <c:crosses val="max"/>
        <c:crossBetween val="between"/>
      </c:valAx>
      <c:catAx>
        <c:axId val="114615808"/>
        <c:scaling>
          <c:orientation val="minMax"/>
        </c:scaling>
        <c:delete val="1"/>
        <c:axPos val="b"/>
        <c:numFmt formatCode="General" sourceLinked="1"/>
        <c:majorTickMark val="out"/>
        <c:minorTickMark val="none"/>
        <c:tickLblPos val="none"/>
        <c:crossAx val="114614272"/>
        <c:crosses val="autoZero"/>
        <c:auto val="1"/>
        <c:lblAlgn val="ctr"/>
        <c:lblOffset val="100"/>
        <c:noMultiLvlLbl val="0"/>
      </c:catAx>
    </c:plotArea>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'Table 4'!$P$10</c:f>
              <c:strCache>
                <c:ptCount val="1"/>
                <c:pt idx="0">
                  <c:v>Freight</c:v>
                </c:pt>
              </c:strCache>
            </c:strRef>
          </c:tx>
          <c:spPr>
            <a:solidFill>
              <a:srgbClr val="002060"/>
            </a:solidFill>
          </c:spPr>
          <c:invertIfNegative val="0"/>
          <c:dLbls>
            <c:dLbl>
              <c:idx val="0"/>
              <c:numFmt formatCode="#,##0.0" sourceLinked="0"/>
              <c:spPr/>
              <c:txPr>
                <a:bodyPr/>
                <a:lstStyle/>
                <a:p>
                  <a:pPr>
                    <a:defRPr sz="1200" b="1">
                      <a:solidFill>
                        <a:schemeClr val="bg1"/>
                      </a:solidFill>
                      <a:latin typeface="+mn-lt"/>
                      <a:cs typeface="Aharoni" panose="02010803020104030203" pitchFamily="2" charset="-79"/>
                    </a:defRPr>
                  </a:pPr>
                  <a:endParaRPr lang="en-US"/>
                </a:p>
              </c:txPr>
              <c:dLblPos val="inEnd"/>
              <c:showLegendKey val="0"/>
              <c:showVal val="1"/>
              <c:showCatName val="0"/>
              <c:showSerName val="0"/>
              <c:showPercent val="0"/>
              <c:showBubbleSize val="0"/>
            </c:dLbl>
            <c:dLbl>
              <c:idx val="1"/>
              <c:layout>
                <c:manualLayout>
                  <c:x val="-7.3288640443460069E-3"/>
                  <c:y val="0"/>
                </c:manualLayout>
              </c:layout>
              <c:numFmt formatCode="#,##0.0" sourceLinked="0"/>
              <c:spPr/>
              <c:txPr>
                <a:bodyPr/>
                <a:lstStyle/>
                <a:p>
                  <a:pPr>
                    <a:defRPr sz="1200" b="1">
                      <a:solidFill>
                        <a:srgbClr val="002060"/>
                      </a:solidFill>
                      <a:latin typeface="+mn-lt"/>
                      <a:cs typeface="Aharoni" panose="02010803020104030203" pitchFamily="2" charset="-79"/>
                    </a:defRPr>
                  </a:pPr>
                  <a:endParaRPr lang="en-US"/>
                </a:p>
              </c:txPr>
              <c:dLblPos val="outEnd"/>
              <c:showLegendKey val="0"/>
              <c:showVal val="1"/>
              <c:showCatName val="0"/>
              <c:showSerName val="0"/>
              <c:showPercent val="0"/>
              <c:showBubbleSize val="0"/>
            </c:dLbl>
            <c:dLbl>
              <c:idx val="2"/>
              <c:numFmt formatCode="#,##0.0" sourceLinked="0"/>
              <c:spPr/>
              <c:txPr>
                <a:bodyPr/>
                <a:lstStyle/>
                <a:p>
                  <a:pPr>
                    <a:defRPr sz="1200" b="1">
                      <a:solidFill>
                        <a:schemeClr val="bg1"/>
                      </a:solidFill>
                      <a:latin typeface="+mn-lt"/>
                      <a:cs typeface="Aharoni" panose="02010803020104030203" pitchFamily="2" charset="-79"/>
                    </a:defRPr>
                  </a:pPr>
                  <a:endParaRPr lang="en-US"/>
                </a:p>
              </c:txPr>
              <c:dLblPos val="inEnd"/>
              <c:showLegendKey val="0"/>
              <c:showVal val="1"/>
              <c:showCatName val="0"/>
              <c:showSerName val="0"/>
              <c:showPercent val="0"/>
              <c:showBubbleSize val="0"/>
            </c:dLbl>
            <c:dLbl>
              <c:idx val="3"/>
              <c:numFmt formatCode="#,##0.0" sourceLinked="0"/>
              <c:spPr/>
              <c:txPr>
                <a:bodyPr/>
                <a:lstStyle/>
                <a:p>
                  <a:pPr>
                    <a:defRPr sz="1200" b="1">
                      <a:solidFill>
                        <a:schemeClr val="bg1"/>
                      </a:solidFill>
                      <a:latin typeface="+mn-lt"/>
                      <a:cs typeface="Aharoni" panose="02010803020104030203" pitchFamily="2" charset="-79"/>
                    </a:defRPr>
                  </a:pPr>
                  <a:endParaRPr lang="en-US"/>
                </a:p>
              </c:txPr>
              <c:dLblPos val="inEnd"/>
              <c:showLegendKey val="0"/>
              <c:showVal val="1"/>
              <c:showCatName val="0"/>
              <c:showSerName val="0"/>
              <c:showPercent val="0"/>
              <c:showBubbleSize val="0"/>
            </c:dLbl>
            <c:dLbl>
              <c:idx val="4"/>
              <c:numFmt formatCode="#,##0.0" sourceLinked="0"/>
              <c:spPr/>
              <c:txPr>
                <a:bodyPr/>
                <a:lstStyle/>
                <a:p>
                  <a:pPr>
                    <a:defRPr sz="1200" b="1">
                      <a:solidFill>
                        <a:schemeClr val="bg1"/>
                      </a:solidFill>
                      <a:latin typeface="+mn-lt"/>
                      <a:cs typeface="Aharoni" panose="02010803020104030203" pitchFamily="2" charset="-79"/>
                    </a:defRPr>
                  </a:pPr>
                  <a:endParaRPr lang="en-US"/>
                </a:p>
              </c:txPr>
              <c:dLblPos val="inEnd"/>
              <c:showLegendKey val="0"/>
              <c:showVal val="1"/>
              <c:showCatName val="0"/>
              <c:showSerName val="0"/>
              <c:showPercent val="0"/>
              <c:showBubbleSize val="0"/>
            </c:dLbl>
            <c:dLbl>
              <c:idx val="5"/>
              <c:layout>
                <c:manualLayout>
                  <c:x val="-5.9793551203861772E-3"/>
                  <c:y val="0"/>
                </c:manualLayout>
              </c:layout>
              <c:numFmt formatCode="#,##0.0" sourceLinked="0"/>
              <c:spPr/>
              <c:txPr>
                <a:bodyPr/>
                <a:lstStyle/>
                <a:p>
                  <a:pPr>
                    <a:defRPr sz="1200" b="1">
                      <a:solidFill>
                        <a:srgbClr val="002060"/>
                      </a:solidFill>
                      <a:latin typeface="+mn-lt"/>
                      <a:cs typeface="Aharoni" panose="02010803020104030203" pitchFamily="2" charset="-79"/>
                    </a:defRPr>
                  </a:pPr>
                  <a:endParaRPr lang="en-US"/>
                </a:p>
              </c:txPr>
              <c:dLblPos val="outEnd"/>
              <c:showLegendKey val="0"/>
              <c:showVal val="1"/>
              <c:showCatName val="0"/>
              <c:showSerName val="0"/>
              <c:showPercent val="0"/>
              <c:showBubbleSize val="0"/>
            </c:dLbl>
            <c:numFmt formatCode="#,##0.0" sourceLinked="0"/>
            <c:txPr>
              <a:bodyPr/>
              <a:lstStyle/>
              <a:p>
                <a:pPr>
                  <a:defRPr sz="1200" b="1">
                    <a:latin typeface="+mn-lt"/>
                    <a:cs typeface="Aharoni" panose="02010803020104030203" pitchFamily="2" charset="-79"/>
                  </a:defRPr>
                </a:pPr>
                <a:endParaRPr lang="en-US"/>
              </a:p>
            </c:txPr>
            <c:dLblPos val="inEnd"/>
            <c:showLegendKey val="0"/>
            <c:showVal val="1"/>
            <c:showCatName val="0"/>
            <c:showSerName val="0"/>
            <c:showPercent val="0"/>
            <c:showBubbleSize val="0"/>
            <c:showLeaderLines val="0"/>
          </c:dLbls>
          <c:cat>
            <c:strRef>
              <c:f>'Table 4'!$L$12:$L$17</c:f>
              <c:strCache>
                <c:ptCount val="6"/>
                <c:pt idx="0">
                  <c:v>Europe</c:v>
                </c:pt>
                <c:pt idx="1">
                  <c:v>Africa</c:v>
                </c:pt>
                <c:pt idx="2">
                  <c:v>Middle East</c:v>
                </c:pt>
                <c:pt idx="3">
                  <c:v>Asia and Pacific</c:v>
                </c:pt>
                <c:pt idx="4">
                  <c:v>North America</c:v>
                </c:pt>
                <c:pt idx="5">
                  <c:v>Latin America and Caribbean</c:v>
                </c:pt>
              </c:strCache>
            </c:strRef>
          </c:cat>
          <c:val>
            <c:numRef>
              <c:f>'Table 4'!$P$12:$P$17</c:f>
              <c:numCache>
                <c:formatCode>_-* #,##0_-;\-* #,##0_-;_-* "-"??_-;_-@_-</c:formatCode>
                <c:ptCount val="6"/>
                <c:pt idx="0">
                  <c:v>41.521178935904572</c:v>
                </c:pt>
                <c:pt idx="1">
                  <c:v>3.1077865903491566</c:v>
                </c:pt>
                <c:pt idx="2">
                  <c:v>22.559417808839019</c:v>
                </c:pt>
                <c:pt idx="3">
                  <c:v>74.049472750546371</c:v>
                </c:pt>
                <c:pt idx="4">
                  <c:v>39.053431364113074</c:v>
                </c:pt>
                <c:pt idx="5">
                  <c:v>5.3348871200607757</c:v>
                </c:pt>
              </c:numCache>
            </c:numRef>
          </c:val>
        </c:ser>
        <c:dLbls>
          <c:showLegendKey val="0"/>
          <c:showVal val="0"/>
          <c:showCatName val="0"/>
          <c:showSerName val="0"/>
          <c:showPercent val="0"/>
          <c:showBubbleSize val="0"/>
        </c:dLbls>
        <c:gapWidth val="23"/>
        <c:axId val="115337088"/>
        <c:axId val="115338624"/>
      </c:barChart>
      <c:catAx>
        <c:axId val="115337088"/>
        <c:scaling>
          <c:orientation val="maxMin"/>
        </c:scaling>
        <c:delete val="0"/>
        <c:axPos val="l"/>
        <c:majorTickMark val="out"/>
        <c:minorTickMark val="none"/>
        <c:tickLblPos val="nextTo"/>
        <c:txPr>
          <a:bodyPr/>
          <a:lstStyle/>
          <a:p>
            <a:pPr>
              <a:defRPr sz="1100" b="1">
                <a:solidFill>
                  <a:srgbClr val="002060"/>
                </a:solidFill>
                <a:latin typeface="+mn-lt"/>
                <a:cs typeface="Aharoni" panose="02010803020104030203" pitchFamily="2" charset="-79"/>
              </a:defRPr>
            </a:pPr>
            <a:endParaRPr lang="en-US"/>
          </a:p>
        </c:txPr>
        <c:crossAx val="115338624"/>
        <c:crosses val="autoZero"/>
        <c:auto val="1"/>
        <c:lblAlgn val="ctr"/>
        <c:lblOffset val="100"/>
        <c:noMultiLvlLbl val="0"/>
      </c:catAx>
      <c:valAx>
        <c:axId val="115338624"/>
        <c:scaling>
          <c:orientation val="minMax"/>
        </c:scaling>
        <c:delete val="0"/>
        <c:axPos val="t"/>
        <c:majorGridlines>
          <c:spPr>
            <a:ln>
              <a:noFill/>
            </a:ln>
          </c:spPr>
        </c:majorGridlines>
        <c:numFmt formatCode="#,##0" sourceLinked="0"/>
        <c:majorTickMark val="none"/>
        <c:minorTickMark val="none"/>
        <c:tickLblPos val="none"/>
        <c:spPr>
          <a:ln>
            <a:noFill/>
          </a:ln>
        </c:spPr>
        <c:crossAx val="115337088"/>
        <c:crosses val="autoZero"/>
        <c:crossBetween val="between"/>
      </c:valAx>
      <c:spPr>
        <a:ln>
          <a:noFill/>
        </a:ln>
      </c:spPr>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'Table 4'!$M$9</c:f>
              <c:strCache>
                <c:ptCount val="1"/>
                <c:pt idx="0">
                  <c:v>Aircraft</c:v>
                </c:pt>
              </c:strCache>
            </c:strRef>
          </c:tx>
          <c:spPr>
            <a:solidFill>
              <a:srgbClr val="002060"/>
            </a:solidFill>
          </c:spPr>
          <c:invertIfNegative val="0"/>
          <c:dLbls>
            <c:dLbl>
              <c:idx val="1"/>
              <c:layout>
                <c:manualLayout>
                  <c:x val="-1.407738321473047E-2"/>
                  <c:y val="-7.6231802793885368E-3"/>
                </c:manualLayout>
              </c:layout>
              <c:numFmt formatCode="#,##0.0" sourceLinked="0"/>
              <c:spPr/>
              <c:txPr>
                <a:bodyPr/>
                <a:lstStyle/>
                <a:p>
                  <a:pPr>
                    <a:defRPr sz="1200" b="1">
                      <a:solidFill>
                        <a:srgbClr val="002060"/>
                      </a:solidFill>
                    </a:defRPr>
                  </a:pPr>
                  <a:endParaRPr lang="en-US"/>
                </a:p>
              </c:txPr>
              <c:dLblPos val="outEnd"/>
              <c:showLegendKey val="0"/>
              <c:showVal val="1"/>
              <c:showCatName val="0"/>
              <c:showSerName val="0"/>
              <c:showPercent val="0"/>
              <c:showBubbleSize val="0"/>
            </c:dLbl>
            <c:dLbl>
              <c:idx val="2"/>
              <c:layout>
                <c:manualLayout>
                  <c:x val="-1.070616910011948E-2"/>
                  <c:y val="3.6020697492779353E-6"/>
                </c:manualLayout>
              </c:layout>
              <c:numFmt formatCode="#,##0.0" sourceLinked="0"/>
              <c:spPr/>
              <c:txPr>
                <a:bodyPr/>
                <a:lstStyle/>
                <a:p>
                  <a:pPr>
                    <a:defRPr sz="1200" b="1">
                      <a:solidFill>
                        <a:srgbClr val="002060"/>
                      </a:solidFill>
                    </a:defRPr>
                  </a:pPr>
                  <a:endParaRPr lang="en-US"/>
                </a:p>
              </c:txPr>
              <c:dLblPos val="outEnd"/>
              <c:showLegendKey val="0"/>
              <c:showVal val="1"/>
              <c:showCatName val="0"/>
              <c:showSerName val="0"/>
              <c:showPercent val="0"/>
              <c:showBubbleSize val="0"/>
            </c:dLbl>
            <c:numFmt formatCode="#,##0.0" sourceLinked="0"/>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dLbls>
          <c:cat>
            <c:strRef>
              <c:f>'Table 4'!$L$12:$L$17</c:f>
              <c:strCache>
                <c:ptCount val="6"/>
                <c:pt idx="0">
                  <c:v>Europe</c:v>
                </c:pt>
                <c:pt idx="1">
                  <c:v>Africa</c:v>
                </c:pt>
                <c:pt idx="2">
                  <c:v>Middle East</c:v>
                </c:pt>
                <c:pt idx="3">
                  <c:v>Asia and Pacific</c:v>
                </c:pt>
                <c:pt idx="4">
                  <c:v>North America</c:v>
                </c:pt>
                <c:pt idx="5">
                  <c:v>Latin America and Caribbean</c:v>
                </c:pt>
              </c:strCache>
            </c:strRef>
          </c:cat>
          <c:val>
            <c:numRef>
              <c:f>'Table 4'!$M$12:$M$17</c:f>
              <c:numCache>
                <c:formatCode>_-* #,##0_-;\-* #,##0_-;_-* "-"??_-;_-@_-</c:formatCode>
                <c:ptCount val="6"/>
                <c:pt idx="0">
                  <c:v>7859.5335111040367</c:v>
                </c:pt>
                <c:pt idx="1">
                  <c:v>918.60667654704309</c:v>
                </c:pt>
                <c:pt idx="2">
                  <c:v>1131.6484596750354</c:v>
                </c:pt>
                <c:pt idx="3">
                  <c:v>8558.7348381858483</c:v>
                </c:pt>
                <c:pt idx="4">
                  <c:v>10997.370336863411</c:v>
                </c:pt>
                <c:pt idx="5">
                  <c:v>2559.2912272833023</c:v>
                </c:pt>
              </c:numCache>
            </c:numRef>
          </c:val>
        </c:ser>
        <c:dLbls>
          <c:showLegendKey val="0"/>
          <c:showVal val="0"/>
          <c:showCatName val="0"/>
          <c:showSerName val="0"/>
          <c:showPercent val="0"/>
          <c:showBubbleSize val="0"/>
        </c:dLbls>
        <c:gapWidth val="23"/>
        <c:axId val="115449856"/>
        <c:axId val="115451392"/>
      </c:barChart>
      <c:catAx>
        <c:axId val="115449856"/>
        <c:scaling>
          <c:orientation val="maxMin"/>
        </c:scaling>
        <c:delete val="0"/>
        <c:axPos val="l"/>
        <c:majorTickMark val="out"/>
        <c:minorTickMark val="none"/>
        <c:tickLblPos val="nextTo"/>
        <c:txPr>
          <a:bodyPr/>
          <a:lstStyle/>
          <a:p>
            <a:pPr>
              <a:defRPr sz="1100" b="1">
                <a:solidFill>
                  <a:srgbClr val="002060"/>
                </a:solidFill>
                <a:latin typeface="+mn-lt"/>
                <a:cs typeface="Aharoni" panose="02010803020104030203" pitchFamily="2" charset="-79"/>
              </a:defRPr>
            </a:pPr>
            <a:endParaRPr lang="en-US"/>
          </a:p>
        </c:txPr>
        <c:crossAx val="115451392"/>
        <c:crosses val="autoZero"/>
        <c:auto val="1"/>
        <c:lblAlgn val="ctr"/>
        <c:lblOffset val="100"/>
        <c:noMultiLvlLbl val="0"/>
      </c:catAx>
      <c:valAx>
        <c:axId val="115451392"/>
        <c:scaling>
          <c:orientation val="minMax"/>
        </c:scaling>
        <c:delete val="0"/>
        <c:axPos val="t"/>
        <c:majorGridlines>
          <c:spPr>
            <a:ln>
              <a:noFill/>
            </a:ln>
          </c:spPr>
        </c:majorGridlines>
        <c:numFmt formatCode="#,##0.0" sourceLinked="0"/>
        <c:majorTickMark val="none"/>
        <c:minorTickMark val="none"/>
        <c:tickLblPos val="none"/>
        <c:spPr>
          <a:ln>
            <a:noFill/>
          </a:ln>
        </c:spPr>
        <c:crossAx val="115449856"/>
        <c:crosses val="autoZero"/>
        <c:crossBetween val="between"/>
        <c:dispUnits>
          <c:builtInUnit val="thousands"/>
        </c:dispUnits>
      </c:valAx>
      <c:spPr>
        <a:ln>
          <a:noFill/>
        </a:ln>
      </c:spPr>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'Table 4'!$M$9</c:f>
              <c:strCache>
                <c:ptCount val="1"/>
                <c:pt idx="0">
                  <c:v>Aircraft</c:v>
                </c:pt>
              </c:strCache>
            </c:strRef>
          </c:tx>
          <c:spPr>
            <a:solidFill>
              <a:srgbClr val="002060"/>
            </a:solidFill>
          </c:spPr>
          <c:invertIfNegative val="0"/>
          <c:dLbls>
            <c:dLbl>
              <c:idx val="1"/>
              <c:layout>
                <c:manualLayout>
                  <c:x val="-9.0021674005032019E-3"/>
                  <c:y val="0"/>
                </c:manualLayout>
              </c:layout>
              <c:spPr/>
              <c:txPr>
                <a:bodyPr/>
                <a:lstStyle/>
                <a:p>
                  <a:pPr>
                    <a:defRPr sz="1200" b="1">
                      <a:solidFill>
                        <a:srgbClr val="002060"/>
                      </a:solidFill>
                    </a:defRPr>
                  </a:pPr>
                  <a:endParaRPr lang="en-US"/>
                </a:p>
              </c:txPr>
              <c:dLblPos val="outEnd"/>
              <c:showLegendKey val="0"/>
              <c:showVal val="1"/>
              <c:showCatName val="0"/>
              <c:showSerName val="0"/>
              <c:showPercent val="0"/>
              <c:showBubbleSize val="0"/>
            </c:dLbl>
            <c:dLbl>
              <c:idx val="2"/>
              <c:layout>
                <c:manualLayout>
                  <c:x val="-8.9598719050709708E-2"/>
                  <c:y val="0"/>
                </c:manualLayout>
              </c:layout>
              <c:dLblPos val="outEnd"/>
              <c:showLegendKey val="0"/>
              <c:showVal val="1"/>
              <c:showCatName val="0"/>
              <c:showSerName val="0"/>
              <c:showPercent val="0"/>
              <c:showBubbleSize val="0"/>
            </c:dLbl>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dLbls>
          <c:cat>
            <c:strRef>
              <c:f>'Table 4'!$L$12:$L$17</c:f>
              <c:strCache>
                <c:ptCount val="6"/>
                <c:pt idx="0">
                  <c:v>Europe</c:v>
                </c:pt>
                <c:pt idx="1">
                  <c:v>Africa</c:v>
                </c:pt>
                <c:pt idx="2">
                  <c:v>Middle East</c:v>
                </c:pt>
                <c:pt idx="3">
                  <c:v>Asia and Pacific</c:v>
                </c:pt>
                <c:pt idx="4">
                  <c:v>North America</c:v>
                </c:pt>
                <c:pt idx="5">
                  <c:v>Latin America and Caribbean</c:v>
                </c:pt>
              </c:strCache>
            </c:strRef>
          </c:cat>
          <c:val>
            <c:numRef>
              <c:f>'Table 4'!$N$12:$N$17</c:f>
              <c:numCache>
                <c:formatCode>_-* #,##0_-;\-* #,##0_-;_-* "-"??_-;_-@_-</c:formatCode>
                <c:ptCount val="6"/>
                <c:pt idx="0">
                  <c:v>816919.88066422858</c:v>
                </c:pt>
                <c:pt idx="1">
                  <c:v>72535.001065817181</c:v>
                </c:pt>
                <c:pt idx="2">
                  <c:v>160721.42536194922</c:v>
                </c:pt>
                <c:pt idx="3">
                  <c:v>1008424.1460607377</c:v>
                </c:pt>
                <c:pt idx="4">
                  <c:v>814622.72591843107</c:v>
                </c:pt>
                <c:pt idx="5">
                  <c:v>229702.38634033702</c:v>
                </c:pt>
              </c:numCache>
            </c:numRef>
          </c:val>
        </c:ser>
        <c:dLbls>
          <c:showLegendKey val="0"/>
          <c:showVal val="0"/>
          <c:showCatName val="0"/>
          <c:showSerName val="0"/>
          <c:showPercent val="0"/>
          <c:showBubbleSize val="0"/>
        </c:dLbls>
        <c:gapWidth val="23"/>
        <c:axId val="115550080"/>
        <c:axId val="115551616"/>
      </c:barChart>
      <c:catAx>
        <c:axId val="115550080"/>
        <c:scaling>
          <c:orientation val="maxMin"/>
        </c:scaling>
        <c:delete val="0"/>
        <c:axPos val="l"/>
        <c:majorTickMark val="out"/>
        <c:minorTickMark val="none"/>
        <c:tickLblPos val="nextTo"/>
        <c:txPr>
          <a:bodyPr/>
          <a:lstStyle/>
          <a:p>
            <a:pPr>
              <a:defRPr sz="1100" b="1">
                <a:solidFill>
                  <a:srgbClr val="002060"/>
                </a:solidFill>
                <a:latin typeface="+mn-lt"/>
                <a:cs typeface="Aharoni" panose="02010803020104030203" pitchFamily="2" charset="-79"/>
              </a:defRPr>
            </a:pPr>
            <a:endParaRPr lang="en-US"/>
          </a:p>
        </c:txPr>
        <c:crossAx val="115551616"/>
        <c:crosses val="autoZero"/>
        <c:auto val="1"/>
        <c:lblAlgn val="ctr"/>
        <c:lblOffset val="100"/>
        <c:noMultiLvlLbl val="0"/>
      </c:catAx>
      <c:valAx>
        <c:axId val="115551616"/>
        <c:scaling>
          <c:orientation val="minMax"/>
        </c:scaling>
        <c:delete val="0"/>
        <c:axPos val="t"/>
        <c:numFmt formatCode="#,##0" sourceLinked="0"/>
        <c:majorTickMark val="none"/>
        <c:minorTickMark val="none"/>
        <c:tickLblPos val="none"/>
        <c:spPr>
          <a:ln>
            <a:noFill/>
          </a:ln>
        </c:spPr>
        <c:crossAx val="115550080"/>
        <c:crosses val="autoZero"/>
        <c:crossBetween val="between"/>
        <c:dispUnits>
          <c:builtInUnit val="thousands"/>
        </c:dispUnits>
      </c:valAx>
      <c:spPr>
        <a:ln>
          <a:noFill/>
        </a:ln>
      </c:spPr>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002060"/>
            </a:solidFill>
          </c:spPr>
          <c:invertIfNegative val="0"/>
          <c:dLbls>
            <c:dLbl>
              <c:idx val="0"/>
              <c:layout>
                <c:manualLayout>
                  <c:x val="-0.12064965197215777"/>
                  <c:y val="0"/>
                </c:manualLayout>
              </c:layout>
              <c:spPr/>
              <c:txPr>
                <a:bodyPr/>
                <a:lstStyle/>
                <a:p>
                  <a:pPr>
                    <a:defRPr sz="1200" b="1">
                      <a:solidFill>
                        <a:schemeClr val="bg1"/>
                      </a:solidFill>
                    </a:defRPr>
                  </a:pPr>
                  <a:endParaRPr lang="en-US"/>
                </a:p>
              </c:txPr>
              <c:showLegendKey val="0"/>
              <c:showVal val="1"/>
              <c:showCatName val="0"/>
              <c:showSerName val="0"/>
              <c:showPercent val="0"/>
              <c:showBubbleSize val="0"/>
            </c:dLbl>
            <c:dLbl>
              <c:idx val="1"/>
              <c:layout>
                <c:manualLayout>
                  <c:x val="-1.5467904098994586E-2"/>
                  <c:y val="0"/>
                </c:manualLayout>
              </c:layout>
              <c:spPr/>
              <c:txPr>
                <a:bodyPr/>
                <a:lstStyle/>
                <a:p>
                  <a:pPr>
                    <a:defRPr sz="1200" b="1">
                      <a:solidFill>
                        <a:srgbClr val="002060"/>
                      </a:solidFill>
                    </a:defRPr>
                  </a:pPr>
                  <a:endParaRPr lang="en-US"/>
                </a:p>
              </c:txPr>
              <c:showLegendKey val="0"/>
              <c:showVal val="1"/>
              <c:showCatName val="0"/>
              <c:showSerName val="0"/>
              <c:showPercent val="0"/>
              <c:showBubbleSize val="0"/>
            </c:dLbl>
            <c:dLbl>
              <c:idx val="2"/>
              <c:layout>
                <c:manualLayout>
                  <c:x val="-9.2807424593967514E-3"/>
                  <c:y val="0"/>
                </c:manualLayout>
              </c:layout>
              <c:spPr/>
              <c:txPr>
                <a:bodyPr/>
                <a:lstStyle/>
                <a:p>
                  <a:pPr>
                    <a:defRPr sz="1200" b="1">
                      <a:solidFill>
                        <a:srgbClr val="002060"/>
                      </a:solidFill>
                    </a:defRPr>
                  </a:pPr>
                  <a:endParaRPr lang="en-US"/>
                </a:p>
              </c:txPr>
              <c:showLegendKey val="0"/>
              <c:showVal val="1"/>
              <c:showCatName val="0"/>
              <c:showSerName val="0"/>
              <c:showPercent val="0"/>
              <c:showBubbleSize val="0"/>
            </c:dLbl>
            <c:dLbl>
              <c:idx val="3"/>
              <c:layout>
                <c:manualLayout>
                  <c:x val="-8.9713843774168606E-2"/>
                  <c:y val="0"/>
                </c:manualLayout>
              </c:layout>
              <c:spPr/>
              <c:txPr>
                <a:bodyPr/>
                <a:lstStyle/>
                <a:p>
                  <a:pPr>
                    <a:defRPr sz="1200" b="1">
                      <a:solidFill>
                        <a:schemeClr val="bg1"/>
                      </a:solidFill>
                    </a:defRPr>
                  </a:pPr>
                  <a:endParaRPr lang="en-US"/>
                </a:p>
              </c:txPr>
              <c:showLegendKey val="0"/>
              <c:showVal val="1"/>
              <c:showCatName val="0"/>
              <c:showSerName val="0"/>
              <c:showPercent val="0"/>
              <c:showBubbleSize val="0"/>
            </c:dLbl>
            <c:dLbl>
              <c:idx val="4"/>
              <c:layout>
                <c:manualLayout>
                  <c:x val="-0.12374323279195669"/>
                  <c:y val="7.6849160226263999E-3"/>
                </c:manualLayout>
              </c:layout>
              <c:spPr/>
              <c:txPr>
                <a:bodyPr/>
                <a:lstStyle/>
                <a:p>
                  <a:pPr>
                    <a:defRPr sz="1200" b="1">
                      <a:solidFill>
                        <a:schemeClr val="bg1"/>
                      </a:solidFill>
                    </a:defRPr>
                  </a:pPr>
                  <a:endParaRPr lang="en-US"/>
                </a:p>
              </c:txPr>
              <c:showLegendKey val="0"/>
              <c:showVal val="1"/>
              <c:showCatName val="0"/>
              <c:showSerName val="0"/>
              <c:showPercent val="0"/>
              <c:showBubbleSize val="0"/>
            </c:dLbl>
            <c:dLbl>
              <c:idx val="5"/>
              <c:layout>
                <c:manualLayout>
                  <c:x val="-9.2807424593967514E-2"/>
                  <c:y val="1.2102229956891858E-6"/>
                </c:manualLayout>
              </c:layout>
              <c:spPr/>
              <c:txPr>
                <a:bodyPr/>
                <a:lstStyle/>
                <a:p>
                  <a:pPr>
                    <a:defRPr sz="1200" b="1">
                      <a:solidFill>
                        <a:schemeClr val="bg1"/>
                      </a:solidFill>
                    </a:defRPr>
                  </a:pPr>
                  <a:endParaRPr lang="en-US"/>
                </a:p>
              </c:txPr>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strRef>
              <c:f>'Table 4'!$L$12:$L$17</c:f>
              <c:strCache>
                <c:ptCount val="6"/>
                <c:pt idx="0">
                  <c:v>Europe</c:v>
                </c:pt>
                <c:pt idx="1">
                  <c:v>Africa</c:v>
                </c:pt>
                <c:pt idx="2">
                  <c:v>Middle East</c:v>
                </c:pt>
                <c:pt idx="3">
                  <c:v>Asia and Pacific</c:v>
                </c:pt>
                <c:pt idx="4">
                  <c:v>North America</c:v>
                </c:pt>
                <c:pt idx="5">
                  <c:v>Latin America and Caribbean</c:v>
                </c:pt>
              </c:strCache>
            </c:strRef>
          </c:cat>
          <c:val>
            <c:numRef>
              <c:f>'Table 4'!$O$12:$O$17</c:f>
              <c:numCache>
                <c:formatCode>_-* #,##0_-;\-* #,##0_-;_-* "-"??_-;_-@_-</c:formatCode>
                <c:ptCount val="6"/>
                <c:pt idx="0">
                  <c:v>1555.750577183619</c:v>
                </c:pt>
                <c:pt idx="1">
                  <c:v>134.08577213753034</c:v>
                </c:pt>
                <c:pt idx="2">
                  <c:v>500.17159792944511</c:v>
                </c:pt>
                <c:pt idx="3">
                  <c:v>1784.5085787047365</c:v>
                </c:pt>
                <c:pt idx="4">
                  <c:v>1505.1559590395993</c:v>
                </c:pt>
                <c:pt idx="5">
                  <c:v>302.50127944519755</c:v>
                </c:pt>
              </c:numCache>
            </c:numRef>
          </c:val>
        </c:ser>
        <c:dLbls>
          <c:showLegendKey val="0"/>
          <c:showVal val="0"/>
          <c:showCatName val="0"/>
          <c:showSerName val="0"/>
          <c:showPercent val="0"/>
          <c:showBubbleSize val="0"/>
        </c:dLbls>
        <c:gapWidth val="23"/>
        <c:axId val="115595136"/>
        <c:axId val="115596672"/>
      </c:barChart>
      <c:catAx>
        <c:axId val="115595136"/>
        <c:scaling>
          <c:orientation val="maxMin"/>
        </c:scaling>
        <c:delete val="0"/>
        <c:axPos val="l"/>
        <c:majorTickMark val="out"/>
        <c:minorTickMark val="none"/>
        <c:tickLblPos val="nextTo"/>
        <c:txPr>
          <a:bodyPr/>
          <a:lstStyle/>
          <a:p>
            <a:pPr>
              <a:defRPr sz="1100" b="1">
                <a:solidFill>
                  <a:srgbClr val="002060"/>
                </a:solidFill>
              </a:defRPr>
            </a:pPr>
            <a:endParaRPr lang="en-US"/>
          </a:p>
        </c:txPr>
        <c:crossAx val="115596672"/>
        <c:crosses val="autoZero"/>
        <c:auto val="1"/>
        <c:lblAlgn val="ctr"/>
        <c:lblOffset val="100"/>
        <c:noMultiLvlLbl val="0"/>
      </c:catAx>
      <c:valAx>
        <c:axId val="115596672"/>
        <c:scaling>
          <c:orientation val="minMax"/>
        </c:scaling>
        <c:delete val="1"/>
        <c:axPos val="t"/>
        <c:majorGridlines>
          <c:spPr>
            <a:ln>
              <a:noFill/>
            </a:ln>
          </c:spPr>
        </c:majorGridlines>
        <c:numFmt formatCode="_-* #,##0_-;\-* #,##0_-;_-* &quot;-&quot;??_-;_-@_-" sourceLinked="1"/>
        <c:majorTickMark val="out"/>
        <c:minorTickMark val="none"/>
        <c:tickLblPos val="nextTo"/>
        <c:crossAx val="115595136"/>
        <c:crosses val="autoZero"/>
        <c:crossBetween val="between"/>
      </c:valAx>
    </c:plotArea>
    <c:plotVisOnly val="1"/>
    <c:dispBlanksAs val="gap"/>
    <c:showDLblsOverMax val="0"/>
  </c:chart>
  <c:spPr>
    <a:solidFill>
      <a:schemeClr val="bg1"/>
    </a:solidFill>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7789052051826"/>
          <c:y val="0.10555700399778686"/>
          <c:w val="0.83729782967521871"/>
          <c:h val="0.81207010069161889"/>
        </c:manualLayout>
      </c:layout>
      <c:lineChart>
        <c:grouping val="standard"/>
        <c:varyColors val="0"/>
        <c:ser>
          <c:idx val="1"/>
          <c:order val="0"/>
          <c:spPr>
            <a:ln>
              <a:noFill/>
            </a:ln>
          </c:spPr>
          <c:marker>
            <c:symbol val="circle"/>
            <c:size val="7"/>
            <c:spPr>
              <a:noFill/>
              <a:ln>
                <a:noFill/>
              </a:ln>
            </c:spPr>
          </c:marker>
          <c:dPt>
            <c:idx val="18"/>
            <c:bubble3D val="0"/>
          </c:dPt>
          <c:cat>
            <c:numRef>
              <c:f>'UNWTO 1'!$B$6:$B$24</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'UNWTO 1'!$C$6:$C$24</c:f>
              <c:numCache>
                <c:formatCode>General</c:formatCode>
                <c:ptCount val="19"/>
                <c:pt idx="0">
                  <c:v>529</c:v>
                </c:pt>
                <c:pt idx="1">
                  <c:v>562</c:v>
                </c:pt>
                <c:pt idx="2">
                  <c:v>588</c:v>
                </c:pt>
                <c:pt idx="3">
                  <c:v>604</c:v>
                </c:pt>
                <c:pt idx="4">
                  <c:v>626</c:v>
                </c:pt>
                <c:pt idx="5">
                  <c:v>677</c:v>
                </c:pt>
                <c:pt idx="6">
                  <c:v>676</c:v>
                </c:pt>
                <c:pt idx="7">
                  <c:v>696</c:v>
                </c:pt>
                <c:pt idx="8">
                  <c:v>690</c:v>
                </c:pt>
                <c:pt idx="9">
                  <c:v>762</c:v>
                </c:pt>
                <c:pt idx="10">
                  <c:v>807</c:v>
                </c:pt>
                <c:pt idx="11">
                  <c:v>853</c:v>
                </c:pt>
                <c:pt idx="12">
                  <c:v>908</c:v>
                </c:pt>
                <c:pt idx="13">
                  <c:v>927</c:v>
                </c:pt>
                <c:pt idx="14">
                  <c:v>891</c:v>
                </c:pt>
                <c:pt idx="15">
                  <c:v>949</c:v>
                </c:pt>
                <c:pt idx="16">
                  <c:v>995</c:v>
                </c:pt>
                <c:pt idx="17">
                  <c:v>1035</c:v>
                </c:pt>
                <c:pt idx="18">
                  <c:v>1087</c:v>
                </c:pt>
              </c:numCache>
            </c:numRef>
          </c:val>
          <c:smooth val="0"/>
        </c:ser>
        <c:dLbls>
          <c:showLegendKey val="0"/>
          <c:showVal val="0"/>
          <c:showCatName val="0"/>
          <c:showSerName val="0"/>
          <c:showPercent val="0"/>
          <c:showBubbleSize val="0"/>
        </c:dLbls>
        <c:marker val="1"/>
        <c:smooth val="0"/>
        <c:axId val="115679616"/>
        <c:axId val="115681536"/>
      </c:lineChart>
      <c:catAx>
        <c:axId val="115679616"/>
        <c:scaling>
          <c:orientation val="minMax"/>
        </c:scaling>
        <c:delete val="0"/>
        <c:axPos val="b"/>
        <c:numFmt formatCode="General" sourceLinked="1"/>
        <c:majorTickMark val="out"/>
        <c:minorTickMark val="none"/>
        <c:tickLblPos val="nextTo"/>
        <c:txPr>
          <a:bodyPr/>
          <a:lstStyle/>
          <a:p>
            <a:pPr>
              <a:defRPr sz="1200" b="1">
                <a:solidFill>
                  <a:srgbClr val="002060"/>
                </a:solidFill>
              </a:defRPr>
            </a:pPr>
            <a:endParaRPr lang="en-US"/>
          </a:p>
        </c:txPr>
        <c:crossAx val="115681536"/>
        <c:crosses val="autoZero"/>
        <c:auto val="1"/>
        <c:lblAlgn val="ctr"/>
        <c:lblOffset val="100"/>
        <c:tickLblSkip val="2"/>
        <c:noMultiLvlLbl val="0"/>
      </c:catAx>
      <c:valAx>
        <c:axId val="115681536"/>
        <c:scaling>
          <c:orientation val="minMax"/>
        </c:scaling>
        <c:delete val="0"/>
        <c:axPos val="l"/>
        <c:majorGridlines/>
        <c:numFmt formatCode="#,##0" sourceLinked="0"/>
        <c:majorTickMark val="out"/>
        <c:minorTickMark val="none"/>
        <c:tickLblPos val="nextTo"/>
        <c:txPr>
          <a:bodyPr/>
          <a:lstStyle/>
          <a:p>
            <a:pPr>
              <a:defRPr sz="1400" b="1">
                <a:solidFill>
                  <a:srgbClr val="002060"/>
                </a:solidFill>
              </a:defRPr>
            </a:pPr>
            <a:endParaRPr lang="en-US"/>
          </a:p>
        </c:txPr>
        <c:crossAx val="115679616"/>
        <c:crosses val="autoZero"/>
        <c:crossBetween val="between"/>
      </c:valAx>
    </c:plotArea>
    <c:plotVisOnly val="1"/>
    <c:dispBlanksAs val="gap"/>
    <c:showDLblsOverMax val="0"/>
  </c:chart>
  <c:spPr>
    <a:ln>
      <a:noFill/>
    </a:ln>
  </c:spPr>
  <c:externalData r:id="rId1">
    <c:autoUpdate val="0"/>
  </c:externalData>
</c:chartSpace>
</file>

<file path=ppt/drawings/_rels/drawing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5.png"/></Relationships>
</file>

<file path=ppt/drawings/_rels/drawing2.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5.png"/></Relationships>
</file>

<file path=ppt/drawings/_rels/drawing3.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5.png"/></Relationships>
</file>

<file path=ppt/drawings/_rels/drawing4.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5.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drawing1.xml><?xml version="1.0" encoding="utf-8"?>
<c:userShapes xmlns:c="http://schemas.openxmlformats.org/drawingml/2006/chart">
  <cdr:relSizeAnchor xmlns:cdr="http://schemas.openxmlformats.org/drawingml/2006/chartDrawing">
    <cdr:from>
      <cdr:x>0.08713</cdr:x>
      <cdr:y>0.37548</cdr:y>
    </cdr:from>
    <cdr:to>
      <cdr:x>0.60812</cdr:x>
      <cdr:y>0.58998</cdr:y>
    </cdr:to>
    <cdr:pic>
      <cdr:nvPicPr>
        <cdr:cNvPr id="25" name="Picture 24"/>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backgroundRemoval t="60234" b="96686" l="41767" r="89901"/>
                  </a14:imgEffect>
                  <a14:imgEffect>
                    <a14:brightnessContrast contrast="-47000"/>
                  </a14:imgEffect>
                </a14:imgLayer>
              </a14:imgProps>
            </a:ext>
          </a:extLst>
        </a:blip>
        <a:srcRect xmlns:a="http://schemas.openxmlformats.org/drawingml/2006/main" l="40242" t="62090" r="15396" b="410"/>
        <a:stretch xmlns:a="http://schemas.openxmlformats.org/drawingml/2006/main"/>
      </cdr:blipFill>
      <cdr:spPr>
        <a:xfrm xmlns:a="http://schemas.openxmlformats.org/drawingml/2006/main" rot="20639992">
          <a:off x="735857" y="1597782"/>
          <a:ext cx="4399967" cy="912766"/>
        </a:xfrm>
        <a:prstGeom xmlns:a="http://schemas.openxmlformats.org/drawingml/2006/main" prst="rect">
          <a:avLst/>
        </a:prstGeom>
      </cdr:spPr>
    </cdr:pic>
  </cdr:relSizeAnchor>
  <cdr:relSizeAnchor xmlns:cdr="http://schemas.openxmlformats.org/drawingml/2006/chartDrawing">
    <cdr:from>
      <cdr:x>0</cdr:x>
      <cdr:y>0.05994</cdr:y>
    </cdr:from>
    <cdr:to>
      <cdr:x>0.05739</cdr:x>
      <cdr:y>0.9044</cdr:y>
    </cdr:to>
    <cdr:sp macro="" textlink="">
      <cdr:nvSpPr>
        <cdr:cNvPr id="2" name="Rectangle 1"/>
        <cdr:cNvSpPr/>
      </cdr:nvSpPr>
      <cdr:spPr>
        <a:xfrm xmlns:a="http://schemas.openxmlformats.org/drawingml/2006/main" rot="16200000">
          <a:off x="-1366521" y="1595120"/>
          <a:ext cx="3220681" cy="48764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600" b="1" i="0" baseline="0" dirty="0">
              <a:solidFill>
                <a:srgbClr val="002060"/>
              </a:solidFill>
            </a:rPr>
            <a:t>Revenue </a:t>
          </a:r>
          <a:r>
            <a:rPr lang="fr-FR" sz="1600" b="1" i="0" baseline="0" dirty="0" err="1" smtClean="0">
              <a:solidFill>
                <a:srgbClr val="002060"/>
              </a:solidFill>
            </a:rPr>
            <a:t>Passenger-Kilometres</a:t>
          </a:r>
          <a:r>
            <a:rPr lang="fr-FR" sz="1600" b="1" i="0" baseline="0" dirty="0">
              <a:solidFill>
                <a:srgbClr val="002060"/>
              </a:solidFill>
            </a:rPr>
            <a:t/>
          </a:r>
          <a:br>
            <a:rPr lang="fr-FR" sz="1600" b="1" i="0" baseline="0" dirty="0">
              <a:solidFill>
                <a:srgbClr val="002060"/>
              </a:solidFill>
            </a:rPr>
          </a:br>
          <a:r>
            <a:rPr lang="fr-FR" sz="1200" b="0" i="0" baseline="0" dirty="0">
              <a:solidFill>
                <a:srgbClr val="002060"/>
              </a:solidFill>
            </a:rPr>
            <a:t>(billion)</a:t>
          </a:r>
          <a:endParaRPr lang="fr-FR" sz="1600" b="0" i="0" dirty="0">
            <a:solidFill>
              <a:srgbClr val="00206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0.08713</cdr:x>
      <cdr:y>0.37548</cdr:y>
    </cdr:from>
    <cdr:to>
      <cdr:x>0.60812</cdr:x>
      <cdr:y>0.58998</cdr:y>
    </cdr:to>
    <cdr:pic>
      <cdr:nvPicPr>
        <cdr:cNvPr id="25" name="Picture 24"/>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backgroundRemoval t="60234" b="96686" l="41767" r="89901"/>
                  </a14:imgEffect>
                  <a14:imgEffect>
                    <a14:brightnessContrast contrast="-47000"/>
                  </a14:imgEffect>
                </a14:imgLayer>
              </a14:imgProps>
            </a:ext>
          </a:extLst>
        </a:blip>
        <a:srcRect xmlns:a="http://schemas.openxmlformats.org/drawingml/2006/main" l="40242" t="62090" r="15396" b="410"/>
        <a:stretch xmlns:a="http://schemas.openxmlformats.org/drawingml/2006/main"/>
      </cdr:blipFill>
      <cdr:spPr>
        <a:xfrm xmlns:a="http://schemas.openxmlformats.org/drawingml/2006/main" rot="20639992">
          <a:off x="735857" y="1597782"/>
          <a:ext cx="4399967" cy="912766"/>
        </a:xfrm>
        <a:prstGeom xmlns:a="http://schemas.openxmlformats.org/drawingml/2006/main" prst="rect">
          <a:avLst/>
        </a:prstGeom>
      </cdr:spPr>
    </cdr:pic>
  </cdr:relSizeAnchor>
  <cdr:relSizeAnchor xmlns:cdr="http://schemas.openxmlformats.org/drawingml/2006/chartDrawing">
    <cdr:from>
      <cdr:x>0</cdr:x>
      <cdr:y>0.05994</cdr:y>
    </cdr:from>
    <cdr:to>
      <cdr:x>0.05739</cdr:x>
      <cdr:y>0.9044</cdr:y>
    </cdr:to>
    <cdr:sp macro="" textlink="">
      <cdr:nvSpPr>
        <cdr:cNvPr id="2" name="Rectangle 1"/>
        <cdr:cNvSpPr/>
      </cdr:nvSpPr>
      <cdr:spPr>
        <a:xfrm xmlns:a="http://schemas.openxmlformats.org/drawingml/2006/main" rot="16200000">
          <a:off x="-1366521" y="1595120"/>
          <a:ext cx="3220681" cy="48764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600" b="1" i="0" baseline="0" dirty="0">
              <a:solidFill>
                <a:srgbClr val="002060"/>
              </a:solidFill>
            </a:rPr>
            <a:t>Revenue </a:t>
          </a:r>
          <a:r>
            <a:rPr lang="fr-FR" sz="1600" b="1" i="0" baseline="0" dirty="0" err="1" smtClean="0">
              <a:solidFill>
                <a:srgbClr val="002060"/>
              </a:solidFill>
            </a:rPr>
            <a:t>Passenger-Kilometres</a:t>
          </a:r>
          <a:r>
            <a:rPr lang="fr-FR" sz="1600" b="1" i="0" baseline="0" dirty="0">
              <a:solidFill>
                <a:srgbClr val="002060"/>
              </a:solidFill>
            </a:rPr>
            <a:t/>
          </a:r>
          <a:br>
            <a:rPr lang="fr-FR" sz="1600" b="1" i="0" baseline="0" dirty="0">
              <a:solidFill>
                <a:srgbClr val="002060"/>
              </a:solidFill>
            </a:rPr>
          </a:br>
          <a:r>
            <a:rPr lang="fr-FR" sz="1200" b="0" i="0" baseline="0" dirty="0">
              <a:solidFill>
                <a:srgbClr val="002060"/>
              </a:solidFill>
            </a:rPr>
            <a:t>(billion)</a:t>
          </a:r>
          <a:endParaRPr lang="fr-FR" sz="1600" b="0" i="0" dirty="0">
            <a:solidFill>
              <a:srgbClr val="00206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0.08713</cdr:x>
      <cdr:y>0.37548</cdr:y>
    </cdr:from>
    <cdr:to>
      <cdr:x>0.60812</cdr:x>
      <cdr:y>0.58998</cdr:y>
    </cdr:to>
    <cdr:pic>
      <cdr:nvPicPr>
        <cdr:cNvPr id="25" name="Picture 24"/>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backgroundRemoval t="60234" b="96686" l="41767" r="89901"/>
                  </a14:imgEffect>
                  <a14:imgEffect>
                    <a14:brightnessContrast contrast="-47000"/>
                  </a14:imgEffect>
                </a14:imgLayer>
              </a14:imgProps>
            </a:ext>
          </a:extLst>
        </a:blip>
        <a:srcRect xmlns:a="http://schemas.openxmlformats.org/drawingml/2006/main" l="40242" t="62090" r="15396" b="410"/>
        <a:stretch xmlns:a="http://schemas.openxmlformats.org/drawingml/2006/main"/>
      </cdr:blipFill>
      <cdr:spPr>
        <a:xfrm xmlns:a="http://schemas.openxmlformats.org/drawingml/2006/main" rot="20639992">
          <a:off x="735857" y="1597782"/>
          <a:ext cx="4399967" cy="912766"/>
        </a:xfrm>
        <a:prstGeom xmlns:a="http://schemas.openxmlformats.org/drawingml/2006/main" prst="rect">
          <a:avLst/>
        </a:prstGeom>
      </cdr:spPr>
    </cdr:pic>
  </cdr:relSizeAnchor>
  <cdr:relSizeAnchor xmlns:cdr="http://schemas.openxmlformats.org/drawingml/2006/chartDrawing">
    <cdr:from>
      <cdr:x>0</cdr:x>
      <cdr:y>0.05994</cdr:y>
    </cdr:from>
    <cdr:to>
      <cdr:x>0.05739</cdr:x>
      <cdr:y>0.9044</cdr:y>
    </cdr:to>
    <cdr:sp macro="" textlink="">
      <cdr:nvSpPr>
        <cdr:cNvPr id="2" name="Rectangle 1"/>
        <cdr:cNvSpPr/>
      </cdr:nvSpPr>
      <cdr:spPr>
        <a:xfrm xmlns:a="http://schemas.openxmlformats.org/drawingml/2006/main" rot="16200000">
          <a:off x="-1366521" y="1595120"/>
          <a:ext cx="3220681" cy="48764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600" b="1" i="0" baseline="0" dirty="0">
              <a:solidFill>
                <a:srgbClr val="002060"/>
              </a:solidFill>
            </a:rPr>
            <a:t>Revenue </a:t>
          </a:r>
          <a:r>
            <a:rPr lang="fr-FR" sz="1600" b="1" i="0" baseline="0" dirty="0" err="1" smtClean="0">
              <a:solidFill>
                <a:srgbClr val="002060"/>
              </a:solidFill>
            </a:rPr>
            <a:t>Passenger-Kilometres</a:t>
          </a:r>
          <a:r>
            <a:rPr lang="fr-FR" sz="1600" b="1" i="0" baseline="0" dirty="0">
              <a:solidFill>
                <a:srgbClr val="002060"/>
              </a:solidFill>
            </a:rPr>
            <a:t/>
          </a:r>
          <a:br>
            <a:rPr lang="fr-FR" sz="1600" b="1" i="0" baseline="0" dirty="0">
              <a:solidFill>
                <a:srgbClr val="002060"/>
              </a:solidFill>
            </a:rPr>
          </a:br>
          <a:r>
            <a:rPr lang="fr-FR" sz="1200" b="0" i="0" baseline="0" dirty="0">
              <a:solidFill>
                <a:srgbClr val="002060"/>
              </a:solidFill>
            </a:rPr>
            <a:t>(billion)</a:t>
          </a:r>
          <a:endParaRPr lang="fr-FR" sz="1600" b="0" i="0" dirty="0">
            <a:solidFill>
              <a:srgbClr val="002060"/>
            </a:solidFill>
          </a:endParaRPr>
        </a:p>
      </cdr:txBody>
    </cdr:sp>
  </cdr:relSizeAnchor>
  <cdr:relSizeAnchor xmlns:cdr="http://schemas.openxmlformats.org/drawingml/2006/chartDrawing">
    <cdr:from>
      <cdr:x>0.94881</cdr:x>
      <cdr:y>0.06244</cdr:y>
    </cdr:from>
    <cdr:to>
      <cdr:x>0.99552</cdr:x>
      <cdr:y>0.89908</cdr:y>
    </cdr:to>
    <cdr:sp macro="" textlink="">
      <cdr:nvSpPr>
        <cdr:cNvPr id="34" name="Rectangle 33"/>
        <cdr:cNvSpPr/>
      </cdr:nvSpPr>
      <cdr:spPr>
        <a:xfrm xmlns:a="http://schemas.openxmlformats.org/drawingml/2006/main" rot="5400000">
          <a:off x="7099412" y="1832476"/>
          <a:ext cx="3560174" cy="426625"/>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600" b="1" i="0" baseline="0" dirty="0" err="1">
              <a:solidFill>
                <a:srgbClr val="C00000"/>
              </a:solidFill>
            </a:rPr>
            <a:t>Freight</a:t>
          </a:r>
          <a:r>
            <a:rPr lang="fr-FR" sz="1600" b="1" i="0" baseline="0" dirty="0">
              <a:solidFill>
                <a:srgbClr val="C00000"/>
              </a:solidFill>
            </a:rPr>
            <a:t> </a:t>
          </a:r>
          <a:r>
            <a:rPr lang="fr-FR" sz="1600" b="1" i="0" baseline="0" dirty="0" smtClean="0">
              <a:solidFill>
                <a:srgbClr val="C00000"/>
              </a:solidFill>
            </a:rPr>
            <a:t>Tonne-</a:t>
          </a:r>
          <a:r>
            <a:rPr lang="fr-FR" sz="1600" b="1" i="0" baseline="0" dirty="0" err="1" smtClean="0">
              <a:solidFill>
                <a:srgbClr val="C00000"/>
              </a:solidFill>
            </a:rPr>
            <a:t>Kilometres</a:t>
          </a:r>
          <a:r>
            <a:rPr lang="fr-FR" sz="1600" b="1" i="0" baseline="0" dirty="0">
              <a:solidFill>
                <a:srgbClr val="C00000"/>
              </a:solidFill>
            </a:rPr>
            <a:t/>
          </a:r>
          <a:br>
            <a:rPr lang="fr-FR" sz="1600" b="1" i="0" baseline="0" dirty="0">
              <a:solidFill>
                <a:srgbClr val="C00000"/>
              </a:solidFill>
            </a:rPr>
          </a:br>
          <a:r>
            <a:rPr lang="fr-FR" sz="1200" b="0" i="0" baseline="0" dirty="0">
              <a:solidFill>
                <a:srgbClr val="C00000"/>
              </a:solidFill>
            </a:rPr>
            <a:t>(billion)</a:t>
          </a:r>
          <a:endParaRPr lang="fr-FR" sz="1600" b="0" i="0" dirty="0">
            <a:solidFill>
              <a:srgbClr val="C0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0.08713</cdr:x>
      <cdr:y>0.37548</cdr:y>
    </cdr:from>
    <cdr:to>
      <cdr:x>0.60812</cdr:x>
      <cdr:y>0.58998</cdr:y>
    </cdr:to>
    <cdr:pic>
      <cdr:nvPicPr>
        <cdr:cNvPr id="25" name="Picture 24"/>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backgroundRemoval t="60234" b="96686" l="41767" r="89901"/>
                  </a14:imgEffect>
                  <a14:imgEffect>
                    <a14:brightnessContrast contrast="-47000"/>
                  </a14:imgEffect>
                </a14:imgLayer>
              </a14:imgProps>
            </a:ext>
          </a:extLst>
        </a:blip>
        <a:srcRect xmlns:a="http://schemas.openxmlformats.org/drawingml/2006/main" l="40242" t="62090" r="15396" b="410"/>
        <a:stretch xmlns:a="http://schemas.openxmlformats.org/drawingml/2006/main"/>
      </cdr:blipFill>
      <cdr:spPr>
        <a:xfrm xmlns:a="http://schemas.openxmlformats.org/drawingml/2006/main" rot="20639992">
          <a:off x="735857" y="1597782"/>
          <a:ext cx="4399967" cy="912766"/>
        </a:xfrm>
        <a:prstGeom xmlns:a="http://schemas.openxmlformats.org/drawingml/2006/main" prst="rect">
          <a:avLst/>
        </a:prstGeom>
      </cdr:spPr>
    </cdr:pic>
  </cdr:relSizeAnchor>
  <cdr:relSizeAnchor xmlns:cdr="http://schemas.openxmlformats.org/drawingml/2006/chartDrawing">
    <cdr:from>
      <cdr:x>0</cdr:x>
      <cdr:y>0.05994</cdr:y>
    </cdr:from>
    <cdr:to>
      <cdr:x>0.05739</cdr:x>
      <cdr:y>0.9044</cdr:y>
    </cdr:to>
    <cdr:sp macro="" textlink="">
      <cdr:nvSpPr>
        <cdr:cNvPr id="2" name="Rectangle 1"/>
        <cdr:cNvSpPr/>
      </cdr:nvSpPr>
      <cdr:spPr>
        <a:xfrm xmlns:a="http://schemas.openxmlformats.org/drawingml/2006/main" rot="16200000">
          <a:off x="-1535122" y="1790354"/>
          <a:ext cx="3595815" cy="525572"/>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600" b="1" i="0" baseline="0" dirty="0">
              <a:solidFill>
                <a:srgbClr val="002060"/>
              </a:solidFill>
            </a:rPr>
            <a:t>Revenue </a:t>
          </a:r>
          <a:r>
            <a:rPr lang="fr-FR" sz="1600" b="1" i="0" baseline="0" dirty="0" err="1" smtClean="0">
              <a:solidFill>
                <a:srgbClr val="002060"/>
              </a:solidFill>
            </a:rPr>
            <a:t>Passenger-Kilometres</a:t>
          </a:r>
          <a:r>
            <a:rPr lang="fr-FR" sz="1600" b="1" i="0" baseline="0" dirty="0">
              <a:solidFill>
                <a:srgbClr val="002060"/>
              </a:solidFill>
            </a:rPr>
            <a:t/>
          </a:r>
          <a:br>
            <a:rPr lang="fr-FR" sz="1600" b="1" i="0" baseline="0" dirty="0">
              <a:solidFill>
                <a:srgbClr val="002060"/>
              </a:solidFill>
            </a:rPr>
          </a:br>
          <a:r>
            <a:rPr lang="fr-FR" sz="1200" b="0" i="0" baseline="0" dirty="0">
              <a:solidFill>
                <a:srgbClr val="002060"/>
              </a:solidFill>
            </a:rPr>
            <a:t>(</a:t>
          </a:r>
          <a:r>
            <a:rPr lang="fr-FR" sz="1200" b="0" baseline="0" dirty="0">
              <a:solidFill>
                <a:srgbClr val="002060"/>
              </a:solidFill>
            </a:rPr>
            <a:t>billion</a:t>
          </a:r>
          <a:r>
            <a:rPr lang="fr-FR" sz="1200" b="0" i="0" baseline="0" dirty="0">
              <a:solidFill>
                <a:srgbClr val="002060"/>
              </a:solidFill>
            </a:rPr>
            <a:t>)</a:t>
          </a:r>
          <a:endParaRPr lang="fr-FR" sz="1600" b="0" i="0" dirty="0">
            <a:solidFill>
              <a:srgbClr val="002060"/>
            </a:solidFill>
          </a:endParaRPr>
        </a:p>
      </cdr:txBody>
    </cdr:sp>
  </cdr:relSizeAnchor>
  <cdr:relSizeAnchor xmlns:cdr="http://schemas.openxmlformats.org/drawingml/2006/chartDrawing">
    <cdr:from>
      <cdr:x>0.43005</cdr:x>
      <cdr:y>0.56485</cdr:y>
    </cdr:from>
    <cdr:to>
      <cdr:x>0.47038</cdr:x>
      <cdr:y>0.78688</cdr:y>
    </cdr:to>
    <cdr:grpSp>
      <cdr:nvGrpSpPr>
        <cdr:cNvPr id="3" name="Group 2"/>
        <cdr:cNvGrpSpPr>
          <a:grpSpLocks xmlns:a="http://schemas.openxmlformats.org/drawingml/2006/main"/>
        </cdr:cNvGrpSpPr>
      </cdr:nvGrpSpPr>
      <cdr:grpSpPr bwMode="auto">
        <a:xfrm xmlns:a="http://schemas.openxmlformats.org/drawingml/2006/main">
          <a:off x="3938352" y="2405201"/>
          <a:ext cx="369338" cy="945432"/>
          <a:chOff x="2743879" y="2203420"/>
          <a:chExt cx="368650" cy="2200500"/>
        </a:xfrm>
      </cdr:grpSpPr>
      <cdr:sp macro="" textlink="">
        <cdr:nvSpPr>
          <cdr:cNvPr id="22" name="Text Box 11"/>
          <cdr:cNvSpPr txBox="1">
            <a:spLocks xmlns:a="http://schemas.openxmlformats.org/drawingml/2006/main" noChangeArrowheads="1"/>
          </cdr:cNvSpPr>
        </cdr:nvSpPr>
        <cdr:spPr bwMode="auto">
          <a:xfrm xmlns:a="http://schemas.openxmlformats.org/drawingml/2006/main" rot="16200000">
            <a:off x="2300098" y="2647201"/>
            <a:ext cx="1256212" cy="368650"/>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ctr" eaLnBrk="1" hangingPunct="1">
              <a:lnSpc>
                <a:spcPct val="90000"/>
              </a:lnSpc>
            </a:pPr>
            <a:r>
              <a:rPr lang="en-GB" sz="1000" b="1" dirty="0">
                <a:solidFill>
                  <a:srgbClr val="002060"/>
                </a:solidFill>
                <a:latin typeface="Arial" charset="0"/>
              </a:rPr>
              <a:t>Oil crisis</a:t>
            </a:r>
          </a:p>
        </cdr:txBody>
      </cdr:sp>
      <cdr:cxnSp macro="">
        <cdr:nvCxnSpPr>
          <cdr:cNvPr id="23" name="Straight Arrow Connector 22"/>
          <cdr:cNvCxnSpPr/>
        </cdr:nvCxnSpPr>
        <cdr:spPr>
          <a:xfrm xmlns:a="http://schemas.openxmlformats.org/drawingml/2006/main">
            <a:off x="2942120" y="2397288"/>
            <a:ext cx="0" cy="2006632"/>
          </a:xfrm>
          <a:prstGeom xmlns:a="http://schemas.openxmlformats.org/drawingml/2006/main" prst="straightConnector1">
            <a:avLst/>
          </a:prstGeom>
          <a:ln xmlns:a="http://schemas.openxmlformats.org/drawingml/2006/main" w="12700">
            <a:solidFill>
              <a:schemeClr val="bg1">
                <a:lumMod val="50000"/>
              </a:schemeClr>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0.62173</cdr:x>
      <cdr:y>0.42955</cdr:y>
    </cdr:from>
    <cdr:to>
      <cdr:x>0.64694</cdr:x>
      <cdr:y>0.64816</cdr:y>
    </cdr:to>
    <cdr:grpSp>
      <cdr:nvGrpSpPr>
        <cdr:cNvPr id="4" name="Group 3"/>
        <cdr:cNvGrpSpPr>
          <a:grpSpLocks xmlns:a="http://schemas.openxmlformats.org/drawingml/2006/main"/>
        </cdr:cNvGrpSpPr>
      </cdr:nvGrpSpPr>
      <cdr:grpSpPr bwMode="auto">
        <a:xfrm xmlns:a="http://schemas.openxmlformats.org/drawingml/2006/main">
          <a:off x="5693737" y="1829077"/>
          <a:ext cx="230871" cy="930869"/>
          <a:chOff x="480266" y="2261291"/>
          <a:chExt cx="230391" cy="1548744"/>
        </a:xfrm>
      </cdr:grpSpPr>
      <cdr:sp macro="" textlink="">
        <cdr:nvSpPr>
          <cdr:cNvPr id="20" name="Text Box 11"/>
          <cdr:cNvSpPr txBox="1">
            <a:spLocks xmlns:a="http://schemas.openxmlformats.org/drawingml/2006/main" noChangeArrowheads="1"/>
          </cdr:cNvSpPr>
        </cdr:nvSpPr>
        <cdr:spPr bwMode="auto">
          <a:xfrm xmlns:a="http://schemas.openxmlformats.org/drawingml/2006/main" rot="16200000">
            <a:off x="-87890" y="2829447"/>
            <a:ext cx="1366704" cy="230391"/>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Gulf crisis</a:t>
            </a:r>
          </a:p>
        </cdr:txBody>
      </cdr:sp>
      <cdr:cxnSp macro="">
        <cdr:nvCxnSpPr>
          <cdr:cNvPr id="21" name="Straight Arrow Connector 20"/>
          <cdr:cNvCxnSpPr/>
        </cdr:nvCxnSpPr>
        <cdr:spPr>
          <a:xfrm xmlns:a="http://schemas.openxmlformats.org/drawingml/2006/main">
            <a:off x="693375" y="2348616"/>
            <a:ext cx="0" cy="1461419"/>
          </a:xfrm>
          <a:prstGeom xmlns:a="http://schemas.openxmlformats.org/drawingml/2006/main" prst="straightConnector1">
            <a:avLst/>
          </a:prstGeom>
          <a:ln xmlns:a="http://schemas.openxmlformats.org/drawingml/2006/main" w="12700">
            <a:solidFill>
              <a:schemeClr val="bg1">
                <a:lumMod val="50000"/>
              </a:schemeClr>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0.6932</cdr:x>
      <cdr:y>0.25997</cdr:y>
    </cdr:from>
    <cdr:to>
      <cdr:x>0.73228</cdr:x>
      <cdr:y>0.47858</cdr:y>
    </cdr:to>
    <cdr:grpSp>
      <cdr:nvGrpSpPr>
        <cdr:cNvPr id="5" name="Group 4"/>
        <cdr:cNvGrpSpPr>
          <a:grpSpLocks xmlns:a="http://schemas.openxmlformats.org/drawingml/2006/main"/>
        </cdr:cNvGrpSpPr>
      </cdr:nvGrpSpPr>
      <cdr:grpSpPr bwMode="auto">
        <a:xfrm xmlns:a="http://schemas.openxmlformats.org/drawingml/2006/main">
          <a:off x="6348252" y="1106984"/>
          <a:ext cx="357891" cy="930869"/>
          <a:chOff x="-529276" y="2309731"/>
          <a:chExt cx="359194" cy="1504575"/>
        </a:xfrm>
      </cdr:grpSpPr>
      <cdr:sp macro="" textlink="">
        <cdr:nvSpPr>
          <cdr:cNvPr id="18" name="Text Box 11"/>
          <cdr:cNvSpPr txBox="1">
            <a:spLocks xmlns:a="http://schemas.openxmlformats.org/drawingml/2006/main" noChangeArrowheads="1"/>
          </cdr:cNvSpPr>
        </cdr:nvSpPr>
        <cdr:spPr bwMode="auto">
          <a:xfrm xmlns:a="http://schemas.openxmlformats.org/drawingml/2006/main" rot="16200000">
            <a:off x="-1101967" y="2882422"/>
            <a:ext cx="1504575" cy="359194"/>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no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Asian crisis</a:t>
            </a:r>
          </a:p>
        </cdr:txBody>
      </cdr:sp>
      <cdr:cxnSp macro="">
        <cdr:nvCxnSpPr>
          <cdr:cNvPr id="19" name="Straight Arrow Connector 18"/>
          <cdr:cNvCxnSpPr/>
        </cdr:nvCxnSpPr>
        <cdr:spPr>
          <a:xfrm xmlns:a="http://schemas.openxmlformats.org/drawingml/2006/main">
            <a:off x="-239715" y="2379135"/>
            <a:ext cx="0" cy="1394937"/>
          </a:xfrm>
          <a:prstGeom xmlns:a="http://schemas.openxmlformats.org/drawingml/2006/main" prst="straightConnector1">
            <a:avLst/>
          </a:prstGeom>
          <a:ln xmlns:a="http://schemas.openxmlformats.org/drawingml/2006/main" w="12700">
            <a:solidFill>
              <a:schemeClr val="bg1">
                <a:lumMod val="50000"/>
              </a:schemeClr>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0.49731</cdr:x>
      <cdr:y>0.5338</cdr:y>
    </cdr:from>
    <cdr:to>
      <cdr:x>0.53763</cdr:x>
      <cdr:y>0.76024</cdr:y>
    </cdr:to>
    <cdr:grpSp>
      <cdr:nvGrpSpPr>
        <cdr:cNvPr id="6" name="Group 5"/>
        <cdr:cNvGrpSpPr>
          <a:grpSpLocks xmlns:a="http://schemas.openxmlformats.org/drawingml/2006/main"/>
        </cdr:cNvGrpSpPr>
      </cdr:nvGrpSpPr>
      <cdr:grpSpPr bwMode="auto">
        <a:xfrm xmlns:a="http://schemas.openxmlformats.org/drawingml/2006/main">
          <a:off x="4554312" y="2272987"/>
          <a:ext cx="369247" cy="964209"/>
          <a:chOff x="1927099" y="2279954"/>
          <a:chExt cx="368763" cy="1671668"/>
        </a:xfrm>
      </cdr:grpSpPr>
      <cdr:sp macro="" textlink="">
        <cdr:nvSpPr>
          <cdr:cNvPr id="16" name="Text Box 11"/>
          <cdr:cNvSpPr txBox="1">
            <a:spLocks xmlns:a="http://schemas.openxmlformats.org/drawingml/2006/main" noChangeArrowheads="1"/>
          </cdr:cNvSpPr>
        </cdr:nvSpPr>
        <cdr:spPr bwMode="auto">
          <a:xfrm xmlns:a="http://schemas.openxmlformats.org/drawingml/2006/main" rot="16200000">
            <a:off x="1375299" y="2831754"/>
            <a:ext cx="1472364" cy="368763"/>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a:solidFill>
                  <a:srgbClr val="002060"/>
                </a:solidFill>
                <a:latin typeface="Arial" charset="0"/>
              </a:rPr>
              <a:t>Iran-Iraq war</a:t>
            </a:r>
          </a:p>
        </cdr:txBody>
      </cdr:sp>
      <cdr:cxnSp macro="">
        <cdr:nvCxnSpPr>
          <cdr:cNvPr id="17" name="Straight Arrow Connector 16"/>
          <cdr:cNvCxnSpPr/>
        </cdr:nvCxnSpPr>
        <cdr:spPr>
          <a:xfrm xmlns:a="http://schemas.openxmlformats.org/drawingml/2006/main">
            <a:off x="2129282" y="2359297"/>
            <a:ext cx="0" cy="1592325"/>
          </a:xfrm>
          <a:prstGeom xmlns:a="http://schemas.openxmlformats.org/drawingml/2006/main" prst="straightConnector1">
            <a:avLst/>
          </a:prstGeom>
          <a:ln xmlns:a="http://schemas.openxmlformats.org/drawingml/2006/main" w="12700">
            <a:solidFill>
              <a:schemeClr val="bg1">
                <a:lumMod val="50000"/>
              </a:schemeClr>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0.77423</cdr:x>
      <cdr:y>0.10707</cdr:y>
    </cdr:from>
    <cdr:to>
      <cdr:x>0.8117</cdr:x>
      <cdr:y>0.36984</cdr:y>
    </cdr:to>
    <cdr:grpSp>
      <cdr:nvGrpSpPr>
        <cdr:cNvPr id="7" name="Group 6"/>
        <cdr:cNvGrpSpPr>
          <a:grpSpLocks xmlns:a="http://schemas.openxmlformats.org/drawingml/2006/main"/>
        </cdr:cNvGrpSpPr>
      </cdr:nvGrpSpPr>
      <cdr:grpSpPr bwMode="auto">
        <a:xfrm xmlns:a="http://schemas.openxmlformats.org/drawingml/2006/main">
          <a:off x="7090316" y="455917"/>
          <a:ext cx="343147" cy="1118908"/>
          <a:chOff x="-973919" y="2284374"/>
          <a:chExt cx="344385" cy="1001179"/>
        </a:xfrm>
      </cdr:grpSpPr>
      <cdr:sp macro="" textlink="">
        <cdr:nvSpPr>
          <cdr:cNvPr id="14" name="Text Box 11"/>
          <cdr:cNvSpPr txBox="1">
            <a:spLocks xmlns:a="http://schemas.openxmlformats.org/drawingml/2006/main" noChangeArrowheads="1"/>
          </cdr:cNvSpPr>
        </cdr:nvSpPr>
        <cdr:spPr bwMode="auto">
          <a:xfrm xmlns:a="http://schemas.openxmlformats.org/drawingml/2006/main" rot="16200000">
            <a:off x="-1062982" y="2373437"/>
            <a:ext cx="522511" cy="344385"/>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no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ctr" eaLnBrk="1" hangingPunct="1">
              <a:lnSpc>
                <a:spcPct val="90000"/>
              </a:lnSpc>
            </a:pPr>
            <a:r>
              <a:rPr lang="en-GB" sz="1000" b="1" dirty="0">
                <a:solidFill>
                  <a:srgbClr val="002060"/>
                </a:solidFill>
                <a:latin typeface="Arial" charset="0"/>
              </a:rPr>
              <a:t>SARS</a:t>
            </a:r>
          </a:p>
        </cdr:txBody>
      </cdr:sp>
      <cdr:cxnSp macro="">
        <cdr:nvCxnSpPr>
          <cdr:cNvPr id="15" name="Straight Arrow Connector 14"/>
          <cdr:cNvCxnSpPr/>
        </cdr:nvCxnSpPr>
        <cdr:spPr>
          <a:xfrm xmlns:a="http://schemas.openxmlformats.org/drawingml/2006/main">
            <a:off x="-897960" y="2358113"/>
            <a:ext cx="0" cy="927440"/>
          </a:xfrm>
          <a:prstGeom xmlns:a="http://schemas.openxmlformats.org/drawingml/2006/main" prst="straightConnector1">
            <a:avLst/>
          </a:prstGeom>
          <a:ln xmlns:a="http://schemas.openxmlformats.org/drawingml/2006/main" w="12700">
            <a:solidFill>
              <a:schemeClr val="bg1">
                <a:lumMod val="50000"/>
              </a:schemeClr>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0.7305</cdr:x>
      <cdr:y>0.17843</cdr:y>
    </cdr:from>
    <cdr:to>
      <cdr:x>0.78499</cdr:x>
      <cdr:y>0.4423</cdr:y>
    </cdr:to>
    <cdr:grpSp>
      <cdr:nvGrpSpPr>
        <cdr:cNvPr id="8" name="Group 7"/>
        <cdr:cNvGrpSpPr>
          <a:grpSpLocks xmlns:a="http://schemas.openxmlformats.org/drawingml/2006/main"/>
        </cdr:cNvGrpSpPr>
      </cdr:nvGrpSpPr>
      <cdr:grpSpPr bwMode="auto">
        <a:xfrm xmlns:a="http://schemas.openxmlformats.org/drawingml/2006/main">
          <a:off x="6689842" y="759777"/>
          <a:ext cx="499013" cy="1123591"/>
          <a:chOff x="-871792" y="2392177"/>
          <a:chExt cx="499147" cy="1300533"/>
        </a:xfrm>
      </cdr:grpSpPr>
      <cdr:sp macro="" textlink="">
        <cdr:nvSpPr>
          <cdr:cNvPr id="12" name="Text Box 11"/>
          <cdr:cNvSpPr txBox="1">
            <a:spLocks xmlns:a="http://schemas.openxmlformats.org/drawingml/2006/main" noChangeArrowheads="1"/>
          </cdr:cNvSpPr>
        </cdr:nvSpPr>
        <cdr:spPr bwMode="auto">
          <a:xfrm xmlns:a="http://schemas.openxmlformats.org/drawingml/2006/main" rot="16200000">
            <a:off x="-1272485" y="2792870"/>
            <a:ext cx="1300533" cy="499147"/>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no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9/11 terrorist attack</a:t>
            </a:r>
          </a:p>
        </cdr:txBody>
      </cdr:sp>
      <cdr:cxnSp macro="">
        <cdr:nvCxnSpPr>
          <cdr:cNvPr id="13" name="Straight Arrow Connector 12"/>
          <cdr:cNvCxnSpPr/>
        </cdr:nvCxnSpPr>
        <cdr:spPr>
          <a:xfrm xmlns:a="http://schemas.openxmlformats.org/drawingml/2006/main" flipH="1">
            <a:off x="-606891" y="2478780"/>
            <a:ext cx="0" cy="1146338"/>
          </a:xfrm>
          <a:prstGeom xmlns:a="http://schemas.openxmlformats.org/drawingml/2006/main" prst="straightConnector1">
            <a:avLst/>
          </a:prstGeom>
          <a:ln xmlns:a="http://schemas.openxmlformats.org/drawingml/2006/main" w="12700">
            <a:solidFill>
              <a:schemeClr val="bg1">
                <a:lumMod val="50000"/>
              </a:schemeClr>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0.82838</cdr:x>
      <cdr:y>0.08245</cdr:y>
    </cdr:from>
    <cdr:to>
      <cdr:x>0.86871</cdr:x>
      <cdr:y>0.30572</cdr:y>
    </cdr:to>
    <cdr:grpSp>
      <cdr:nvGrpSpPr>
        <cdr:cNvPr id="9" name="Group 8"/>
        <cdr:cNvGrpSpPr>
          <a:grpSpLocks xmlns:a="http://schemas.openxmlformats.org/drawingml/2006/main"/>
        </cdr:cNvGrpSpPr>
      </cdr:nvGrpSpPr>
      <cdr:grpSpPr bwMode="auto">
        <a:xfrm xmlns:a="http://schemas.openxmlformats.org/drawingml/2006/main">
          <a:off x="7586216" y="351082"/>
          <a:ext cx="369338" cy="950712"/>
          <a:chOff x="-1859505" y="2542046"/>
          <a:chExt cx="370604" cy="991783"/>
        </a:xfrm>
      </cdr:grpSpPr>
      <cdr:sp macro="" textlink="">
        <cdr:nvSpPr>
          <cdr:cNvPr id="10" name="Text Box 11"/>
          <cdr:cNvSpPr txBox="1">
            <a:spLocks xmlns:a="http://schemas.openxmlformats.org/drawingml/2006/main" noChangeArrowheads="1"/>
          </cdr:cNvSpPr>
        </cdr:nvSpPr>
        <cdr:spPr bwMode="auto">
          <a:xfrm xmlns:a="http://schemas.openxmlformats.org/drawingml/2006/main" rot="16200000">
            <a:off x="-2153485" y="2836026"/>
            <a:ext cx="958564" cy="370604"/>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World recession</a:t>
            </a:r>
          </a:p>
        </cdr:txBody>
      </cdr:sp>
      <cdr:cxnSp macro="">
        <cdr:nvCxnSpPr>
          <cdr:cNvPr id="11" name="Straight Arrow Connector 10"/>
          <cdr:cNvCxnSpPr/>
        </cdr:nvCxnSpPr>
        <cdr:spPr>
          <a:xfrm xmlns:a="http://schemas.openxmlformats.org/drawingml/2006/main" flipH="1">
            <a:off x="-1657030" y="2600971"/>
            <a:ext cx="0" cy="932858"/>
          </a:xfrm>
          <a:prstGeom xmlns:a="http://schemas.openxmlformats.org/drawingml/2006/main" prst="straightConnector1">
            <a:avLst/>
          </a:prstGeom>
          <a:ln xmlns:a="http://schemas.openxmlformats.org/drawingml/2006/main" w="12700">
            <a:solidFill>
              <a:schemeClr val="bg1">
                <a:lumMod val="50000"/>
              </a:schemeClr>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0.94881</cdr:x>
      <cdr:y>0.06244</cdr:y>
    </cdr:from>
    <cdr:to>
      <cdr:x>0.99552</cdr:x>
      <cdr:y>0.89908</cdr:y>
    </cdr:to>
    <cdr:sp macro="" textlink="">
      <cdr:nvSpPr>
        <cdr:cNvPr id="34" name="Rectangle 33"/>
        <cdr:cNvSpPr/>
      </cdr:nvSpPr>
      <cdr:spPr>
        <a:xfrm xmlns:a="http://schemas.openxmlformats.org/drawingml/2006/main" rot="5400000">
          <a:off x="7121725" y="1833253"/>
          <a:ext cx="3562517" cy="427766"/>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600" b="1" i="0" baseline="0" dirty="0" err="1">
              <a:solidFill>
                <a:srgbClr val="C00000"/>
              </a:solidFill>
            </a:rPr>
            <a:t>Freight</a:t>
          </a:r>
          <a:r>
            <a:rPr lang="fr-FR" sz="1600" b="1" i="0" baseline="0" dirty="0">
              <a:solidFill>
                <a:srgbClr val="C00000"/>
              </a:solidFill>
            </a:rPr>
            <a:t> </a:t>
          </a:r>
          <a:r>
            <a:rPr lang="fr-FR" sz="1600" b="1" i="0" baseline="0" dirty="0" smtClean="0">
              <a:solidFill>
                <a:srgbClr val="C00000"/>
              </a:solidFill>
            </a:rPr>
            <a:t>Tonne-</a:t>
          </a:r>
          <a:r>
            <a:rPr lang="fr-FR" sz="1600" b="1" i="0" baseline="0" dirty="0" err="1" smtClean="0">
              <a:solidFill>
                <a:srgbClr val="C00000"/>
              </a:solidFill>
            </a:rPr>
            <a:t>Kilometres</a:t>
          </a:r>
          <a:r>
            <a:rPr lang="fr-FR" sz="1600" b="1" i="0" baseline="0" dirty="0">
              <a:solidFill>
                <a:srgbClr val="C00000"/>
              </a:solidFill>
            </a:rPr>
            <a:t/>
          </a:r>
          <a:br>
            <a:rPr lang="fr-FR" sz="1600" b="1" i="0" baseline="0" dirty="0">
              <a:solidFill>
                <a:srgbClr val="C00000"/>
              </a:solidFill>
            </a:rPr>
          </a:br>
          <a:r>
            <a:rPr lang="fr-FR" sz="1200" b="0" i="0" baseline="0" dirty="0">
              <a:solidFill>
                <a:srgbClr val="C00000"/>
              </a:solidFill>
            </a:rPr>
            <a:t>(billion)</a:t>
          </a:r>
          <a:endParaRPr lang="fr-FR" sz="1600" b="0" i="0" dirty="0">
            <a:solidFill>
              <a:srgbClr val="C0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0.00011</cdr:x>
      <cdr:y>0.10095</cdr:y>
    </cdr:from>
    <cdr:to>
      <cdr:x>0.05099</cdr:x>
      <cdr:y>0.84834</cdr:y>
    </cdr:to>
    <cdr:sp macro="" textlink="">
      <cdr:nvSpPr>
        <cdr:cNvPr id="24" name="Rectangle 23"/>
        <cdr:cNvSpPr/>
      </cdr:nvSpPr>
      <cdr:spPr>
        <a:xfrm xmlns:a="http://schemas.openxmlformats.org/drawingml/2006/main" rot="16200000">
          <a:off x="-1320703" y="1731541"/>
          <a:ext cx="3035187" cy="392023"/>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fr-FR" sz="2400" b="1" baseline="0" dirty="0">
              <a:solidFill>
                <a:schemeClr val="tx2"/>
              </a:solidFill>
            </a:rPr>
            <a:t>Index</a:t>
          </a:r>
          <a:endParaRPr lang="fr-FR" sz="2400" b="0" i="1" dirty="0">
            <a:solidFill>
              <a:schemeClr val="tx2"/>
            </a:solidFill>
          </a:endParaRPr>
        </a:p>
      </cdr:txBody>
    </cdr:sp>
  </cdr:relSizeAnchor>
  <cdr:relSizeAnchor xmlns:cdr="http://schemas.openxmlformats.org/drawingml/2006/chartDrawing">
    <cdr:from>
      <cdr:x>0.17647</cdr:x>
      <cdr:y>0.11965</cdr:y>
    </cdr:from>
    <cdr:to>
      <cdr:x>0.57843</cdr:x>
      <cdr:y>0.32552</cdr:y>
    </cdr:to>
    <cdr:sp macro="" textlink="">
      <cdr:nvSpPr>
        <cdr:cNvPr id="14" name="Rectangle 25"/>
        <cdr:cNvSpPr/>
      </cdr:nvSpPr>
      <cdr:spPr>
        <a:xfrm xmlns:a="http://schemas.openxmlformats.org/drawingml/2006/main">
          <a:off x="1200123" y="437629"/>
          <a:ext cx="2733690" cy="752996"/>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r>
            <a:rPr lang="fr-FR" sz="1400" b="1" i="0" baseline="0" dirty="0">
              <a:solidFill>
                <a:schemeClr val="tx2"/>
              </a:solidFill>
              <a:effectLst/>
              <a:latin typeface="Calibri"/>
              <a:ea typeface="+mn-ea"/>
              <a:cs typeface="+mn-cs"/>
            </a:rPr>
            <a:t>RPK</a:t>
          </a:r>
          <a:r>
            <a:rPr lang="fr-FR" sz="1400" b="0" i="0" baseline="0" dirty="0">
              <a:solidFill>
                <a:schemeClr val="tx2"/>
              </a:solidFill>
              <a:effectLst/>
              <a:latin typeface="Calibri"/>
              <a:ea typeface="+mn-ea"/>
              <a:cs typeface="+mn-cs"/>
            </a:rPr>
            <a:t> </a:t>
          </a:r>
          <a:r>
            <a:rPr lang="fr-FR" sz="1100" b="0" i="0" baseline="0" dirty="0">
              <a:solidFill>
                <a:schemeClr val="tx2"/>
              </a:solidFill>
              <a:effectLst/>
            </a:rPr>
            <a:t>(index </a:t>
          </a:r>
          <a:r>
            <a:rPr lang="fr-FR" sz="1100" b="0" i="0" baseline="0" dirty="0" smtClean="0">
              <a:solidFill>
                <a:schemeClr val="tx2"/>
              </a:solidFill>
              <a:effectLst/>
            </a:rPr>
            <a:t>100 in 1995)</a:t>
          </a:r>
          <a:endParaRPr lang="en-CA" sz="1400" dirty="0">
            <a:solidFill>
              <a:schemeClr val="tx2"/>
            </a:solidFill>
            <a:effectLst/>
          </a:endParaRPr>
        </a:p>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r>
            <a:rPr lang="fr-FR" sz="1400" b="1" i="0" baseline="0" dirty="0">
              <a:solidFill>
                <a:srgbClr val="FF0000"/>
              </a:solidFill>
              <a:effectLst/>
              <a:latin typeface="Calibri"/>
              <a:ea typeface="+mn-ea"/>
              <a:cs typeface="+mn-cs"/>
            </a:rPr>
            <a:t>FTK</a:t>
          </a:r>
          <a:r>
            <a:rPr lang="fr-FR" sz="1100" b="0" i="0" baseline="0" dirty="0">
              <a:solidFill>
                <a:srgbClr val="FF0000"/>
              </a:solidFill>
              <a:effectLst/>
              <a:latin typeface="Calibri"/>
              <a:ea typeface="+mn-ea"/>
              <a:cs typeface="+mn-cs"/>
            </a:rPr>
            <a:t> (index </a:t>
          </a:r>
          <a:r>
            <a:rPr lang="fr-FR" sz="1100" b="0" i="0" baseline="0" dirty="0" smtClean="0">
              <a:solidFill>
                <a:srgbClr val="FF0000"/>
              </a:solidFill>
              <a:effectLst/>
              <a:latin typeface="Calibri"/>
              <a:ea typeface="+mn-ea"/>
              <a:cs typeface="+mn-cs"/>
            </a:rPr>
            <a:t>100 in 1995)</a:t>
          </a:r>
          <a:endParaRPr lang="en-CA" sz="1400" dirty="0">
            <a:solidFill>
              <a:srgbClr val="FF0000"/>
            </a:solidFill>
            <a:effectLst/>
          </a:endParaRPr>
        </a:p>
        <a:p xmlns:a="http://schemas.openxmlformats.org/drawingml/2006/main">
          <a:pPr algn="l"/>
          <a:r>
            <a:rPr lang="fr-FR" sz="1400" b="1" baseline="0" dirty="0">
              <a:solidFill>
                <a:srgbClr val="00B050"/>
              </a:solidFill>
            </a:rPr>
            <a:t>GDP </a:t>
          </a:r>
          <a:r>
            <a:rPr lang="fr-FR" sz="1100" b="0" baseline="0" dirty="0">
              <a:solidFill>
                <a:srgbClr val="00B050"/>
              </a:solidFill>
            </a:rPr>
            <a:t>(index </a:t>
          </a:r>
          <a:r>
            <a:rPr lang="fr-FR" sz="1100" b="0" baseline="0" dirty="0" smtClean="0">
              <a:solidFill>
                <a:srgbClr val="00B050"/>
              </a:solidFill>
            </a:rPr>
            <a:t>100 in 1995)</a:t>
          </a:r>
          <a:endParaRPr lang="fr-FR" sz="1100" b="0" baseline="0" dirty="0">
            <a:solidFill>
              <a:srgbClr val="00B05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0.7813</cdr:x>
      <cdr:y>0.12449</cdr:y>
    </cdr:from>
    <cdr:to>
      <cdr:x>0.78236</cdr:x>
      <cdr:y>0.91212</cdr:y>
    </cdr:to>
    <cdr:cxnSp macro="">
      <cdr:nvCxnSpPr>
        <cdr:cNvPr id="3" name="Straight Connector 2"/>
        <cdr:cNvCxnSpPr/>
      </cdr:nvCxnSpPr>
      <cdr:spPr>
        <a:xfrm xmlns:a="http://schemas.openxmlformats.org/drawingml/2006/main">
          <a:off x="7114463" y="728670"/>
          <a:ext cx="9652" cy="4610088"/>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0.13325</cdr:x>
      <cdr:y>0.56876</cdr:y>
    </cdr:from>
    <cdr:to>
      <cdr:x>0.78243</cdr:x>
      <cdr:y>0.56912</cdr:y>
    </cdr:to>
    <cdr:cxnSp macro="">
      <cdr:nvCxnSpPr>
        <cdr:cNvPr id="4" name="Straight Connector 3"/>
        <cdr:cNvCxnSpPr/>
      </cdr:nvCxnSpPr>
      <cdr:spPr>
        <a:xfrm xmlns:a="http://schemas.openxmlformats.org/drawingml/2006/main" flipV="1">
          <a:off x="1213361" y="3328989"/>
          <a:ext cx="5911340" cy="2135"/>
        </a:xfrm>
        <a:prstGeom xmlns:a="http://schemas.openxmlformats.org/drawingml/2006/main" prst="line">
          <a:avLst/>
        </a:prstGeom>
        <a:ln xmlns:a="http://schemas.openxmlformats.org/drawingml/2006/main" w="95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0.78243</cdr:x>
      <cdr:y>0.56199</cdr:y>
    </cdr:from>
    <cdr:to>
      <cdr:x>0.96394</cdr:x>
      <cdr:y>0.56225</cdr:y>
    </cdr:to>
    <cdr:cxnSp macro="">
      <cdr:nvCxnSpPr>
        <cdr:cNvPr id="6" name="Straight Connector 5"/>
        <cdr:cNvCxnSpPr/>
      </cdr:nvCxnSpPr>
      <cdr:spPr>
        <a:xfrm xmlns:a="http://schemas.openxmlformats.org/drawingml/2006/main" flipV="1">
          <a:off x="7124701" y="3289392"/>
          <a:ext cx="1652841" cy="1497"/>
        </a:xfrm>
        <a:prstGeom xmlns:a="http://schemas.openxmlformats.org/drawingml/2006/main" prst="line">
          <a:avLst/>
        </a:prstGeom>
        <a:ln xmlns:a="http://schemas.openxmlformats.org/drawingml/2006/main" w="95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0.16636</cdr:x>
      <cdr:y>0.5635</cdr:y>
    </cdr:from>
    <cdr:to>
      <cdr:x>0.31495</cdr:x>
      <cdr:y>0.67779</cdr:y>
    </cdr:to>
    <cdr:sp macro="" textlink="">
      <cdr:nvSpPr>
        <cdr:cNvPr id="8" name="Rectangle 7"/>
        <cdr:cNvSpPr/>
      </cdr:nvSpPr>
      <cdr:spPr>
        <a:xfrm xmlns:a="http://schemas.openxmlformats.org/drawingml/2006/main">
          <a:off x="1494279" y="3298232"/>
          <a:ext cx="1334647" cy="66893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CA" sz="1600" b="1">
              <a:solidFill>
                <a:srgbClr val="C00000"/>
              </a:solidFill>
            </a:rPr>
            <a:t>2003-2013</a:t>
          </a:r>
          <a:br>
            <a:rPr lang="en-CA" sz="1600" b="1">
              <a:solidFill>
                <a:srgbClr val="C00000"/>
              </a:solidFill>
            </a:rPr>
          </a:br>
          <a:r>
            <a:rPr lang="en-CA" sz="1600" b="1">
              <a:solidFill>
                <a:srgbClr val="C00000"/>
              </a:solidFill>
            </a:rPr>
            <a:t>average</a:t>
          </a:r>
        </a:p>
      </cdr:txBody>
    </cdr:sp>
  </cdr:relSizeAnchor>
  <cdr:relSizeAnchor xmlns:cdr="http://schemas.openxmlformats.org/drawingml/2006/chartDrawing">
    <cdr:from>
      <cdr:x>0.82476</cdr:x>
      <cdr:y>0.56367</cdr:y>
    </cdr:from>
    <cdr:to>
      <cdr:x>1</cdr:x>
      <cdr:y>0.66186</cdr:y>
    </cdr:to>
    <cdr:sp macro="" textlink="">
      <cdr:nvSpPr>
        <cdr:cNvPr id="9" name="Rectangle 8"/>
        <cdr:cNvSpPr/>
      </cdr:nvSpPr>
      <cdr:spPr>
        <a:xfrm xmlns:a="http://schemas.openxmlformats.org/drawingml/2006/main">
          <a:off x="7541606" y="2313557"/>
          <a:ext cx="1602394" cy="40301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0" bIns="3600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en-CA" sz="1600" b="1" dirty="0">
              <a:solidFill>
                <a:srgbClr val="C00000"/>
              </a:solidFill>
            </a:rPr>
            <a:t>2014-2016</a:t>
          </a:r>
          <a:br>
            <a:rPr lang="en-CA" sz="1600" b="1" dirty="0">
              <a:solidFill>
                <a:srgbClr val="C00000"/>
              </a:solidFill>
            </a:rPr>
          </a:br>
          <a:r>
            <a:rPr lang="en-CA" sz="1600" b="1" dirty="0">
              <a:solidFill>
                <a:srgbClr val="C00000"/>
              </a:solidFill>
            </a:rPr>
            <a:t>average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D6913F1B-6631-462F-8DED-18B58219E959}" type="datetimeFigureOut">
              <a:rPr lang="en-CA" smtClean="0"/>
              <a:t>26/10/2014</a:t>
            </a:fld>
            <a:endParaRPr lang="en-CA"/>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BBC8AC4E-4F9D-4337-8C80-705091F3F587}" type="slidenum">
              <a:rPr lang="en-CA" smtClean="0"/>
              <a:t>‹#›</a:t>
            </a:fld>
            <a:endParaRPr lang="en-CA"/>
          </a:p>
        </p:txBody>
      </p:sp>
    </p:spTree>
    <p:extLst>
      <p:ext uri="{BB962C8B-B14F-4D97-AF65-F5344CB8AC3E}">
        <p14:creationId xmlns:p14="http://schemas.microsoft.com/office/powerpoint/2010/main" val="1624542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DB577A80-70E0-4A0D-B40E-C2D7D42E8FEB}" type="datetimeFigureOut">
              <a:rPr lang="en-GB" smtClean="0"/>
              <a:t>26/10/2014</a:t>
            </a:fld>
            <a:endParaRPr lang="en-GB"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6F3CC0DF-AB5C-4662-92B1-D237FBE3DB8D}" type="slidenum">
              <a:rPr lang="en-GB" smtClean="0"/>
              <a:t>‹#›</a:t>
            </a:fld>
            <a:endParaRPr lang="en-GB" dirty="0"/>
          </a:p>
        </p:txBody>
      </p:sp>
    </p:spTree>
    <p:extLst>
      <p:ext uri="{BB962C8B-B14F-4D97-AF65-F5344CB8AC3E}">
        <p14:creationId xmlns:p14="http://schemas.microsoft.com/office/powerpoint/2010/main" val="374046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66CC545-0189-4C57-A7C1-16AFD3F3B735}" type="slidenum">
              <a:rPr lang="en-US" smtClean="0"/>
              <a:pPr/>
              <a:t>1</a:t>
            </a:fld>
            <a:endParaRPr lang="en-US"/>
          </a:p>
        </p:txBody>
      </p:sp>
    </p:spTree>
    <p:extLst>
      <p:ext uri="{BB962C8B-B14F-4D97-AF65-F5344CB8AC3E}">
        <p14:creationId xmlns:p14="http://schemas.microsoft.com/office/powerpoint/2010/main" val="355147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F3CC0DF-AB5C-4662-92B1-D237FBE3DB8D}" type="slidenum">
              <a:rPr lang="en-GB" smtClean="0"/>
              <a:t>13</a:t>
            </a:fld>
            <a:endParaRPr lang="en-GB" dirty="0"/>
          </a:p>
        </p:txBody>
      </p:sp>
    </p:spTree>
    <p:extLst>
      <p:ext uri="{BB962C8B-B14F-4D97-AF65-F5344CB8AC3E}">
        <p14:creationId xmlns:p14="http://schemas.microsoft.com/office/powerpoint/2010/main" val="1297616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57066" indent="-291179" eaLnBrk="0" hangingPunct="0">
              <a:defRPr>
                <a:solidFill>
                  <a:schemeClr val="tx1"/>
                </a:solidFill>
                <a:latin typeface="Calibri" pitchFamily="34" charset="0"/>
                <a:cs typeface="Arial" charset="0"/>
              </a:defRPr>
            </a:lvl2pPr>
            <a:lvl3pPr marL="1164717" indent="-232943" eaLnBrk="0" hangingPunct="0">
              <a:defRPr>
                <a:solidFill>
                  <a:schemeClr val="tx1"/>
                </a:solidFill>
                <a:latin typeface="Calibri" pitchFamily="34" charset="0"/>
                <a:cs typeface="Arial" charset="0"/>
              </a:defRPr>
            </a:lvl3pPr>
            <a:lvl4pPr marL="1630604" indent="-232943" eaLnBrk="0" hangingPunct="0">
              <a:defRPr>
                <a:solidFill>
                  <a:schemeClr val="tx1"/>
                </a:solidFill>
                <a:latin typeface="Calibri" pitchFamily="34" charset="0"/>
                <a:cs typeface="Arial" charset="0"/>
              </a:defRPr>
            </a:lvl4pPr>
            <a:lvl5pPr marL="2096491" indent="-232943" eaLnBrk="0" hangingPunct="0">
              <a:defRPr>
                <a:solidFill>
                  <a:schemeClr val="tx1"/>
                </a:solidFill>
                <a:latin typeface="Calibri" pitchFamily="34" charset="0"/>
                <a:cs typeface="Arial" charset="0"/>
              </a:defRPr>
            </a:lvl5pPr>
            <a:lvl6pPr marL="2562377" indent="-232943" eaLnBrk="0" fontAlgn="base" hangingPunct="0">
              <a:spcBef>
                <a:spcPct val="0"/>
              </a:spcBef>
              <a:spcAft>
                <a:spcPct val="0"/>
              </a:spcAft>
              <a:defRPr>
                <a:solidFill>
                  <a:schemeClr val="tx1"/>
                </a:solidFill>
                <a:latin typeface="Calibri" pitchFamily="34" charset="0"/>
                <a:cs typeface="Arial" charset="0"/>
              </a:defRPr>
            </a:lvl6pPr>
            <a:lvl7pPr marL="3028264" indent="-232943" eaLnBrk="0" fontAlgn="base" hangingPunct="0">
              <a:spcBef>
                <a:spcPct val="0"/>
              </a:spcBef>
              <a:spcAft>
                <a:spcPct val="0"/>
              </a:spcAft>
              <a:defRPr>
                <a:solidFill>
                  <a:schemeClr val="tx1"/>
                </a:solidFill>
                <a:latin typeface="Calibri" pitchFamily="34" charset="0"/>
                <a:cs typeface="Arial" charset="0"/>
              </a:defRPr>
            </a:lvl7pPr>
            <a:lvl8pPr marL="3494151" indent="-232943" eaLnBrk="0" fontAlgn="base" hangingPunct="0">
              <a:spcBef>
                <a:spcPct val="0"/>
              </a:spcBef>
              <a:spcAft>
                <a:spcPct val="0"/>
              </a:spcAft>
              <a:defRPr>
                <a:solidFill>
                  <a:schemeClr val="tx1"/>
                </a:solidFill>
                <a:latin typeface="Calibri" pitchFamily="34" charset="0"/>
                <a:cs typeface="Arial" charset="0"/>
              </a:defRPr>
            </a:lvl8pPr>
            <a:lvl9pPr marL="3960038" indent="-232943"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70C26F8-696C-4DEC-97F0-93A1FE0D9A6D}" type="slidenum">
              <a:rPr lang="en-GB" altLang="en-US" smtClean="0">
                <a:solidFill>
                  <a:prstClr val="black"/>
                </a:solidFill>
              </a:rPr>
              <a:pPr eaLnBrk="1" hangingPunct="1"/>
              <a:t>15</a:t>
            </a:fld>
            <a:endParaRPr lang="en-GB" alt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57066" indent="-291179" eaLnBrk="0" hangingPunct="0">
              <a:defRPr>
                <a:solidFill>
                  <a:schemeClr val="tx1"/>
                </a:solidFill>
                <a:latin typeface="Calibri" pitchFamily="34" charset="0"/>
                <a:cs typeface="Arial" charset="0"/>
              </a:defRPr>
            </a:lvl2pPr>
            <a:lvl3pPr marL="1164717" indent="-232943" eaLnBrk="0" hangingPunct="0">
              <a:defRPr>
                <a:solidFill>
                  <a:schemeClr val="tx1"/>
                </a:solidFill>
                <a:latin typeface="Calibri" pitchFamily="34" charset="0"/>
                <a:cs typeface="Arial" charset="0"/>
              </a:defRPr>
            </a:lvl3pPr>
            <a:lvl4pPr marL="1630604" indent="-232943" eaLnBrk="0" hangingPunct="0">
              <a:defRPr>
                <a:solidFill>
                  <a:schemeClr val="tx1"/>
                </a:solidFill>
                <a:latin typeface="Calibri" pitchFamily="34" charset="0"/>
                <a:cs typeface="Arial" charset="0"/>
              </a:defRPr>
            </a:lvl4pPr>
            <a:lvl5pPr marL="2096491" indent="-232943" eaLnBrk="0" hangingPunct="0">
              <a:defRPr>
                <a:solidFill>
                  <a:schemeClr val="tx1"/>
                </a:solidFill>
                <a:latin typeface="Calibri" pitchFamily="34" charset="0"/>
                <a:cs typeface="Arial" charset="0"/>
              </a:defRPr>
            </a:lvl5pPr>
            <a:lvl6pPr marL="2562377" indent="-232943" eaLnBrk="0" fontAlgn="base" hangingPunct="0">
              <a:spcBef>
                <a:spcPct val="0"/>
              </a:spcBef>
              <a:spcAft>
                <a:spcPct val="0"/>
              </a:spcAft>
              <a:defRPr>
                <a:solidFill>
                  <a:schemeClr val="tx1"/>
                </a:solidFill>
                <a:latin typeface="Calibri" pitchFamily="34" charset="0"/>
                <a:cs typeface="Arial" charset="0"/>
              </a:defRPr>
            </a:lvl6pPr>
            <a:lvl7pPr marL="3028264" indent="-232943" eaLnBrk="0" fontAlgn="base" hangingPunct="0">
              <a:spcBef>
                <a:spcPct val="0"/>
              </a:spcBef>
              <a:spcAft>
                <a:spcPct val="0"/>
              </a:spcAft>
              <a:defRPr>
                <a:solidFill>
                  <a:schemeClr val="tx1"/>
                </a:solidFill>
                <a:latin typeface="Calibri" pitchFamily="34" charset="0"/>
                <a:cs typeface="Arial" charset="0"/>
              </a:defRPr>
            </a:lvl7pPr>
            <a:lvl8pPr marL="3494151" indent="-232943" eaLnBrk="0" fontAlgn="base" hangingPunct="0">
              <a:spcBef>
                <a:spcPct val="0"/>
              </a:spcBef>
              <a:spcAft>
                <a:spcPct val="0"/>
              </a:spcAft>
              <a:defRPr>
                <a:solidFill>
                  <a:schemeClr val="tx1"/>
                </a:solidFill>
                <a:latin typeface="Calibri" pitchFamily="34" charset="0"/>
                <a:cs typeface="Arial" charset="0"/>
              </a:defRPr>
            </a:lvl8pPr>
            <a:lvl9pPr marL="3960038" indent="-232943"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70C26F8-696C-4DEC-97F0-93A1FE0D9A6D}" type="slidenum">
              <a:rPr lang="en-GB" altLang="en-US" smtClean="0">
                <a:solidFill>
                  <a:prstClr val="black"/>
                </a:solidFill>
              </a:rPr>
              <a:pPr eaLnBrk="1" hangingPunct="1"/>
              <a:t>16</a:t>
            </a:fld>
            <a:endParaRPr lang="en-GB" altLang="en-US"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57066" indent="-291179" eaLnBrk="0" hangingPunct="0">
              <a:defRPr>
                <a:solidFill>
                  <a:schemeClr val="tx1"/>
                </a:solidFill>
                <a:latin typeface="Calibri" pitchFamily="34" charset="0"/>
                <a:cs typeface="Arial" charset="0"/>
              </a:defRPr>
            </a:lvl2pPr>
            <a:lvl3pPr marL="1164717" indent="-232943" eaLnBrk="0" hangingPunct="0">
              <a:defRPr>
                <a:solidFill>
                  <a:schemeClr val="tx1"/>
                </a:solidFill>
                <a:latin typeface="Calibri" pitchFamily="34" charset="0"/>
                <a:cs typeface="Arial" charset="0"/>
              </a:defRPr>
            </a:lvl3pPr>
            <a:lvl4pPr marL="1630604" indent="-232943" eaLnBrk="0" hangingPunct="0">
              <a:defRPr>
                <a:solidFill>
                  <a:schemeClr val="tx1"/>
                </a:solidFill>
                <a:latin typeface="Calibri" pitchFamily="34" charset="0"/>
                <a:cs typeface="Arial" charset="0"/>
              </a:defRPr>
            </a:lvl4pPr>
            <a:lvl5pPr marL="2096491" indent="-232943" eaLnBrk="0" hangingPunct="0">
              <a:defRPr>
                <a:solidFill>
                  <a:schemeClr val="tx1"/>
                </a:solidFill>
                <a:latin typeface="Calibri" pitchFamily="34" charset="0"/>
                <a:cs typeface="Arial" charset="0"/>
              </a:defRPr>
            </a:lvl5pPr>
            <a:lvl6pPr marL="2562377" indent="-232943" eaLnBrk="0" fontAlgn="base" hangingPunct="0">
              <a:spcBef>
                <a:spcPct val="0"/>
              </a:spcBef>
              <a:spcAft>
                <a:spcPct val="0"/>
              </a:spcAft>
              <a:defRPr>
                <a:solidFill>
                  <a:schemeClr val="tx1"/>
                </a:solidFill>
                <a:latin typeface="Calibri" pitchFamily="34" charset="0"/>
                <a:cs typeface="Arial" charset="0"/>
              </a:defRPr>
            </a:lvl6pPr>
            <a:lvl7pPr marL="3028264" indent="-232943" eaLnBrk="0" fontAlgn="base" hangingPunct="0">
              <a:spcBef>
                <a:spcPct val="0"/>
              </a:spcBef>
              <a:spcAft>
                <a:spcPct val="0"/>
              </a:spcAft>
              <a:defRPr>
                <a:solidFill>
                  <a:schemeClr val="tx1"/>
                </a:solidFill>
                <a:latin typeface="Calibri" pitchFamily="34" charset="0"/>
                <a:cs typeface="Arial" charset="0"/>
              </a:defRPr>
            </a:lvl7pPr>
            <a:lvl8pPr marL="3494151" indent="-232943" eaLnBrk="0" fontAlgn="base" hangingPunct="0">
              <a:spcBef>
                <a:spcPct val="0"/>
              </a:spcBef>
              <a:spcAft>
                <a:spcPct val="0"/>
              </a:spcAft>
              <a:defRPr>
                <a:solidFill>
                  <a:schemeClr val="tx1"/>
                </a:solidFill>
                <a:latin typeface="Calibri" pitchFamily="34" charset="0"/>
                <a:cs typeface="Arial" charset="0"/>
              </a:defRPr>
            </a:lvl8pPr>
            <a:lvl9pPr marL="3960038" indent="-232943"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70C26F8-696C-4DEC-97F0-93A1FE0D9A6D}" type="slidenum">
              <a:rPr lang="en-GB" altLang="en-US" smtClean="0"/>
              <a:pPr eaLnBrk="1" hangingPunct="1"/>
              <a:t>17</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24</a:t>
            </a:fld>
            <a:endParaRPr lang="en-US"/>
          </a:p>
        </p:txBody>
      </p:sp>
    </p:spTree>
    <p:extLst>
      <p:ext uri="{BB962C8B-B14F-4D97-AF65-F5344CB8AC3E}">
        <p14:creationId xmlns:p14="http://schemas.microsoft.com/office/powerpoint/2010/main" val="844288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CA" dirty="0" smtClean="0"/>
              <a:t>The</a:t>
            </a:r>
            <a:r>
              <a:rPr lang="en-CA" baseline="0" dirty="0" smtClean="0"/>
              <a:t> main tool for </a:t>
            </a:r>
            <a:r>
              <a:rPr lang="en-CA" baseline="0" dirty="0" err="1" smtClean="0"/>
              <a:t>dissimination</a:t>
            </a:r>
            <a:r>
              <a:rPr lang="en-CA" baseline="0" dirty="0" smtClean="0"/>
              <a:t> of the raw data.</a:t>
            </a:r>
          </a:p>
          <a:p>
            <a:endParaRPr lang="en-CA" baseline="0" dirty="0" smtClean="0"/>
          </a:p>
          <a:p>
            <a:r>
              <a:rPr lang="en-CA" baseline="0" dirty="0" smtClean="0"/>
              <a:t>Behind this tool ?</a:t>
            </a:r>
          </a:p>
          <a:p>
            <a:r>
              <a:rPr lang="en-CA" baseline="0" dirty="0" smtClean="0"/>
              <a:t>191 member States</a:t>
            </a:r>
          </a:p>
          <a:p>
            <a:r>
              <a:rPr lang="en-CA" baseline="0" dirty="0" smtClean="0"/>
              <a:t>A unique information system to verify and validate the data</a:t>
            </a:r>
          </a:p>
          <a:p>
            <a:endParaRPr lang="en-CA" baseline="0" dirty="0" smtClean="0"/>
          </a:p>
          <a:p>
            <a:r>
              <a:rPr lang="en-CA" baseline="0" dirty="0" smtClean="0">
                <a:sym typeface="Wingdings"/>
              </a:rPr>
              <a:t> Reliable data and independent data</a:t>
            </a:r>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75940940-A47B-47AE-9EAB-B9A5D7882799}" type="slidenum">
              <a:rPr lang="en-US" smtClean="0"/>
              <a:t>25</a:t>
            </a:fld>
            <a:endParaRPr lang="en-US"/>
          </a:p>
        </p:txBody>
      </p:sp>
    </p:spTree>
    <p:extLst>
      <p:ext uri="{BB962C8B-B14F-4D97-AF65-F5344CB8AC3E}">
        <p14:creationId xmlns:p14="http://schemas.microsoft.com/office/powerpoint/2010/main" val="3879475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11400" y="525463"/>
            <a:ext cx="4673600" cy="2628900"/>
          </a:xfrm>
        </p:spPr>
      </p:sp>
      <p:sp>
        <p:nvSpPr>
          <p:cNvPr id="3" name="Espace réservé des commentaires 2"/>
          <p:cNvSpPr>
            <a:spLocks noGrp="1"/>
          </p:cNvSpPr>
          <p:nvPr>
            <p:ph type="body" idx="1"/>
          </p:nvPr>
        </p:nvSpPr>
        <p:spPr/>
        <p:txBody>
          <a:bodyPr/>
          <a:lstStyle/>
          <a:p>
            <a:r>
              <a:rPr lang="en-CA" noProof="0" dirty="0" smtClean="0"/>
              <a:t>6 modules: …..</a:t>
            </a:r>
          </a:p>
          <a:p>
            <a:endParaRPr lang="en-CA" noProof="0" dirty="0" smtClean="0"/>
          </a:p>
          <a:p>
            <a:r>
              <a:rPr lang="en-CA" noProof="0" dirty="0" smtClean="0"/>
              <a:t>Draw you attention on air</a:t>
            </a:r>
            <a:r>
              <a:rPr lang="en-CA" baseline="0" noProof="0" dirty="0" smtClean="0"/>
              <a:t> carrier traffic</a:t>
            </a:r>
          </a:p>
          <a:p>
            <a:pPr marL="171450" indent="-171450">
              <a:buFontTx/>
              <a:buChar char="-"/>
            </a:pPr>
            <a:r>
              <a:rPr lang="en-CA" baseline="0" noProof="0" dirty="0" smtClean="0"/>
              <a:t>Not only the available capacity but also the traffic performed</a:t>
            </a:r>
          </a:p>
          <a:p>
            <a:pPr marL="171450" indent="-171450">
              <a:buFontTx/>
              <a:buChar char="-"/>
            </a:pPr>
            <a:endParaRPr lang="en-CA" noProof="0" dirty="0"/>
          </a:p>
        </p:txBody>
      </p:sp>
      <p:sp>
        <p:nvSpPr>
          <p:cNvPr id="4" name="Espace réservé du numéro de diapositive 3"/>
          <p:cNvSpPr>
            <a:spLocks noGrp="1"/>
          </p:cNvSpPr>
          <p:nvPr>
            <p:ph type="sldNum" sz="quarter" idx="10"/>
          </p:nvPr>
        </p:nvSpPr>
        <p:spPr/>
        <p:txBody>
          <a:bodyPr/>
          <a:lstStyle/>
          <a:p>
            <a:fld id="{75940940-A47B-47AE-9EAB-B9A5D7882799}" type="slidenum">
              <a:rPr lang="en-US" smtClean="0"/>
              <a:t>26</a:t>
            </a:fld>
            <a:endParaRPr lang="en-US"/>
          </a:p>
        </p:txBody>
      </p:sp>
    </p:spTree>
    <p:extLst>
      <p:ext uri="{BB962C8B-B14F-4D97-AF65-F5344CB8AC3E}">
        <p14:creationId xmlns:p14="http://schemas.microsoft.com/office/powerpoint/2010/main" val="2271521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CA" dirty="0" smtClean="0"/>
              <a:t>Snapshot</a:t>
            </a:r>
            <a:r>
              <a:rPr lang="en-CA" baseline="0" dirty="0" smtClean="0"/>
              <a:t> of the air carrier traffic module (later for the others)</a:t>
            </a:r>
            <a:endParaRPr lang="en-CA" dirty="0"/>
          </a:p>
        </p:txBody>
      </p:sp>
      <p:sp>
        <p:nvSpPr>
          <p:cNvPr id="4" name="Slide Number Placeholder 3"/>
          <p:cNvSpPr>
            <a:spLocks noGrp="1"/>
          </p:cNvSpPr>
          <p:nvPr>
            <p:ph type="sldNum" sz="quarter" idx="10"/>
          </p:nvPr>
        </p:nvSpPr>
        <p:spPr/>
        <p:txBody>
          <a:bodyPr/>
          <a:lstStyle/>
          <a:p>
            <a:fld id="{75940940-A47B-47AE-9EAB-B9A5D7882799}" type="slidenum">
              <a:rPr lang="en-US" smtClean="0"/>
              <a:t>27</a:t>
            </a:fld>
            <a:endParaRPr lang="en-US"/>
          </a:p>
        </p:txBody>
      </p:sp>
    </p:spTree>
    <p:extLst>
      <p:ext uri="{BB962C8B-B14F-4D97-AF65-F5344CB8AC3E}">
        <p14:creationId xmlns:p14="http://schemas.microsoft.com/office/powerpoint/2010/main" val="452412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29</a:t>
            </a:fld>
            <a:endParaRPr lang="en-US"/>
          </a:p>
        </p:txBody>
      </p:sp>
    </p:spTree>
    <p:extLst>
      <p:ext uri="{BB962C8B-B14F-4D97-AF65-F5344CB8AC3E}">
        <p14:creationId xmlns:p14="http://schemas.microsoft.com/office/powerpoint/2010/main" val="2334441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CA" dirty="0" smtClean="0"/>
              <a:t>We</a:t>
            </a:r>
            <a:r>
              <a:rPr lang="en-CA" baseline="0" dirty="0" smtClean="0"/>
              <a:t> have recently </a:t>
            </a:r>
            <a:r>
              <a:rPr lang="en-CA" baseline="0" dirty="0" err="1" smtClean="0"/>
              <a:t>developped</a:t>
            </a:r>
            <a:r>
              <a:rPr lang="en-CA" baseline="0" dirty="0" smtClean="0"/>
              <a:t> a monthly monitor</a:t>
            </a:r>
          </a:p>
          <a:p>
            <a:endParaRPr lang="en-CA" baseline="0" dirty="0" smtClean="0"/>
          </a:p>
          <a:p>
            <a:r>
              <a:rPr lang="en-CA" baseline="0" dirty="0" smtClean="0"/>
              <a:t>Quantitative analysis but also qualitative analysis</a:t>
            </a:r>
          </a:p>
          <a:p>
            <a:endParaRPr lang="en-CA" baseline="0" dirty="0" smtClean="0"/>
          </a:p>
          <a:p>
            <a:r>
              <a:rPr lang="en-CA" baseline="0" dirty="0" smtClean="0"/>
              <a:t>=&gt; Each indicator is analysed</a:t>
            </a:r>
            <a:endParaRPr lang="en-CA" dirty="0"/>
          </a:p>
        </p:txBody>
      </p:sp>
      <p:sp>
        <p:nvSpPr>
          <p:cNvPr id="4" name="Slide Number Placeholder 3"/>
          <p:cNvSpPr>
            <a:spLocks noGrp="1"/>
          </p:cNvSpPr>
          <p:nvPr>
            <p:ph type="sldNum" sz="quarter" idx="10"/>
          </p:nvPr>
        </p:nvSpPr>
        <p:spPr/>
        <p:txBody>
          <a:bodyPr/>
          <a:lstStyle/>
          <a:p>
            <a:fld id="{75940940-A47B-47AE-9EAB-B9A5D7882799}" type="slidenum">
              <a:rPr lang="en-US" smtClean="0"/>
              <a:t>30</a:t>
            </a:fld>
            <a:endParaRPr lang="en-US"/>
          </a:p>
        </p:txBody>
      </p:sp>
    </p:spTree>
    <p:extLst>
      <p:ext uri="{BB962C8B-B14F-4D97-AF65-F5344CB8AC3E}">
        <p14:creationId xmlns:p14="http://schemas.microsoft.com/office/powerpoint/2010/main" val="76053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8" indent="-171428">
              <a:spcBef>
                <a:spcPct val="0"/>
              </a:spcBef>
              <a:buFont typeface="Wingdings" pitchFamily="2" charset="2"/>
              <a:buChar char="Ø"/>
            </a:pPr>
            <a:r>
              <a:rPr lang="en-US" dirty="0" smtClean="0"/>
              <a:t>In line with the vision and mission of ICAO  for the 2014-2016 triennium aiming at achieving the sustainable growth of the global civil aviation system, the Council adopted a new Strategic Objective for 2014 to 2016 triennium, specifically covering air transport activities, namely: Economic Development of Air Transport, aimed at fostering the development of a sound and economically viable air transport system</a:t>
            </a:r>
          </a:p>
          <a:p>
            <a:pPr marL="171428" indent="-171428">
              <a:spcBef>
                <a:spcPct val="0"/>
              </a:spcBef>
              <a:buFont typeface="Wingdings" pitchFamily="2" charset="2"/>
              <a:buChar char="Ø"/>
            </a:pPr>
            <a:endParaRPr lang="en-US" dirty="0" smtClean="0"/>
          </a:p>
          <a:p>
            <a:pPr marL="171428" indent="-171428">
              <a:spcBef>
                <a:spcPct val="0"/>
              </a:spcBef>
              <a:buFont typeface="Wingdings" pitchFamily="2" charset="2"/>
              <a:buChar char="Ø"/>
            </a:pPr>
            <a:r>
              <a:rPr lang="en-US" dirty="0" smtClean="0"/>
              <a:t>This new Strategic Objective reflects the needs for ICAO’s leadership in developing and harmonizing the air transport regulatory framework at the global level</a:t>
            </a:r>
          </a:p>
          <a:p>
            <a:pPr marL="171428" indent="-171428">
              <a:spcBef>
                <a:spcPct val="0"/>
              </a:spcBef>
              <a:buFont typeface="Wingdings" pitchFamily="2" charset="2"/>
              <a:buChar char="Ø"/>
            </a:pPr>
            <a:endParaRPr lang="en-US" dirty="0" smtClean="0"/>
          </a:p>
          <a:p>
            <a:pPr marL="171428" indent="-171428">
              <a:spcBef>
                <a:spcPct val="0"/>
              </a:spcBef>
              <a:buFont typeface="Wingdings" pitchFamily="2" charset="2"/>
              <a:buChar char="Ø"/>
            </a:pPr>
            <a:r>
              <a:rPr lang="en-US" dirty="0" smtClean="0"/>
              <a:t>It helps to focus the work of ICAO in the air transport field to meet the needs of the Member States and aviation stakeholders, including helping to create a better regulatory and operation environment for the sustainable development of the air transport sector. </a:t>
            </a:r>
          </a:p>
          <a:p>
            <a:pPr marL="171428" lvl="1" indent="-171428">
              <a:spcBef>
                <a:spcPct val="0"/>
              </a:spcBef>
              <a:buFont typeface="Wingdings" pitchFamily="2" charset="2"/>
              <a:buChar char="Ø"/>
            </a:pPr>
            <a:r>
              <a:rPr lang="en-US" dirty="0" smtClean="0"/>
              <a:t>A harmonized regulatory environment, it is all what is about the 6</a:t>
            </a:r>
            <a:r>
              <a:rPr lang="en-US" baseline="30000" dirty="0" smtClean="0"/>
              <a:t>th</a:t>
            </a:r>
            <a:r>
              <a:rPr lang="en-US" dirty="0" smtClean="0"/>
              <a:t> Worldwide Air Transport Conference and the recommendations to be achieved by </a:t>
            </a:r>
            <a:r>
              <a:rPr lang="en-US" dirty="0" err="1" smtClean="0"/>
              <a:t>ATConf</a:t>
            </a:r>
            <a:r>
              <a:rPr lang="en-US" dirty="0" smtClean="0"/>
              <a:t>/6 are expected to support the implementation of the new Strategic Objective of the Organization, </a:t>
            </a:r>
            <a:r>
              <a:rPr lang="en-US" i="1" dirty="0" smtClean="0"/>
              <a:t>Economic Development of Air Transport</a:t>
            </a:r>
            <a:r>
              <a:rPr lang="en-US" dirty="0" smtClean="0"/>
              <a:t>.</a:t>
            </a:r>
            <a:endParaRPr lang="en-CA" dirty="0"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853" indent="-285713" eaLnBrk="0" hangingPunct="0">
              <a:defRPr>
                <a:solidFill>
                  <a:schemeClr val="tx1"/>
                </a:solidFill>
                <a:latin typeface="Calibri" pitchFamily="34" charset="0"/>
                <a:cs typeface="Arial" charset="0"/>
              </a:defRPr>
            </a:lvl2pPr>
            <a:lvl3pPr marL="1142852" indent="-228570" eaLnBrk="0" hangingPunct="0">
              <a:defRPr>
                <a:solidFill>
                  <a:schemeClr val="tx1"/>
                </a:solidFill>
                <a:latin typeface="Calibri" pitchFamily="34" charset="0"/>
                <a:cs typeface="Arial" charset="0"/>
              </a:defRPr>
            </a:lvl3pPr>
            <a:lvl4pPr marL="1599993" indent="-228570" eaLnBrk="0" hangingPunct="0">
              <a:defRPr>
                <a:solidFill>
                  <a:schemeClr val="tx1"/>
                </a:solidFill>
                <a:latin typeface="Calibri" pitchFamily="34" charset="0"/>
                <a:cs typeface="Arial" charset="0"/>
              </a:defRPr>
            </a:lvl4pPr>
            <a:lvl5pPr marL="2057133" indent="-228570" eaLnBrk="0" hangingPunct="0">
              <a:defRPr>
                <a:solidFill>
                  <a:schemeClr val="tx1"/>
                </a:solidFill>
                <a:latin typeface="Calibri" pitchFamily="34" charset="0"/>
                <a:cs typeface="Arial" charset="0"/>
              </a:defRPr>
            </a:lvl5pPr>
            <a:lvl6pPr marL="2514275" indent="-228570" eaLnBrk="0" fontAlgn="base" hangingPunct="0">
              <a:spcBef>
                <a:spcPct val="0"/>
              </a:spcBef>
              <a:spcAft>
                <a:spcPct val="0"/>
              </a:spcAft>
              <a:defRPr>
                <a:solidFill>
                  <a:schemeClr val="tx1"/>
                </a:solidFill>
                <a:latin typeface="Calibri" pitchFamily="34" charset="0"/>
                <a:cs typeface="Arial" charset="0"/>
              </a:defRPr>
            </a:lvl6pPr>
            <a:lvl7pPr marL="2971415" indent="-228570" eaLnBrk="0" fontAlgn="base" hangingPunct="0">
              <a:spcBef>
                <a:spcPct val="0"/>
              </a:spcBef>
              <a:spcAft>
                <a:spcPct val="0"/>
              </a:spcAft>
              <a:defRPr>
                <a:solidFill>
                  <a:schemeClr val="tx1"/>
                </a:solidFill>
                <a:latin typeface="Calibri" pitchFamily="34" charset="0"/>
                <a:cs typeface="Arial" charset="0"/>
              </a:defRPr>
            </a:lvl7pPr>
            <a:lvl8pPr marL="3428556" indent="-228570" eaLnBrk="0" fontAlgn="base" hangingPunct="0">
              <a:spcBef>
                <a:spcPct val="0"/>
              </a:spcBef>
              <a:spcAft>
                <a:spcPct val="0"/>
              </a:spcAft>
              <a:defRPr>
                <a:solidFill>
                  <a:schemeClr val="tx1"/>
                </a:solidFill>
                <a:latin typeface="Calibri" pitchFamily="34" charset="0"/>
                <a:cs typeface="Arial" charset="0"/>
              </a:defRPr>
            </a:lvl8pPr>
            <a:lvl9pPr marL="3885696" indent="-22857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9468EAF-78BF-44F1-80A0-2337BE3F3676}" type="slidenum">
              <a:rPr lang="en-GB" smtClean="0"/>
              <a:pPr eaLnBrk="1" hangingPunct="1"/>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CA" dirty="0" smtClean="0"/>
              <a:t>We </a:t>
            </a:r>
            <a:r>
              <a:rPr lang="en-CA" dirty="0" err="1" smtClean="0"/>
              <a:t>qre</a:t>
            </a:r>
            <a:r>
              <a:rPr lang="en-CA" baseline="0" dirty="0" smtClean="0"/>
              <a:t> also providing high level analysis : for </a:t>
            </a:r>
            <a:r>
              <a:rPr lang="en-CA" baseline="0" dirty="0" err="1" smtClean="0"/>
              <a:t>intance</a:t>
            </a:r>
            <a:r>
              <a:rPr lang="en-CA" baseline="0" dirty="0" smtClean="0"/>
              <a:t> here on a State level</a:t>
            </a:r>
          </a:p>
          <a:p>
            <a:r>
              <a:rPr lang="en-CA" baseline="0" dirty="0" smtClean="0"/>
              <a:t>-&gt; not only traffic data, but also economical data such as GDP, GDP growth, international trade</a:t>
            </a:r>
            <a:endParaRPr lang="en-CA" dirty="0"/>
          </a:p>
        </p:txBody>
      </p:sp>
      <p:sp>
        <p:nvSpPr>
          <p:cNvPr id="4" name="Slide Number Placeholder 3"/>
          <p:cNvSpPr>
            <a:spLocks noGrp="1"/>
          </p:cNvSpPr>
          <p:nvPr>
            <p:ph type="sldNum" sz="quarter" idx="10"/>
          </p:nvPr>
        </p:nvSpPr>
        <p:spPr/>
        <p:txBody>
          <a:bodyPr/>
          <a:lstStyle/>
          <a:p>
            <a:fld id="{75940940-A47B-47AE-9EAB-B9A5D7882799}" type="slidenum">
              <a:rPr lang="en-US" smtClean="0"/>
              <a:t>31</a:t>
            </a:fld>
            <a:endParaRPr lang="en-US"/>
          </a:p>
        </p:txBody>
      </p:sp>
    </p:spTree>
    <p:extLst>
      <p:ext uri="{BB962C8B-B14F-4D97-AF65-F5344CB8AC3E}">
        <p14:creationId xmlns:p14="http://schemas.microsoft.com/office/powerpoint/2010/main" val="760532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32</a:t>
            </a:fld>
            <a:endParaRPr lang="en-US"/>
          </a:p>
        </p:txBody>
      </p:sp>
    </p:spTree>
    <p:extLst>
      <p:ext uri="{BB962C8B-B14F-4D97-AF65-F5344CB8AC3E}">
        <p14:creationId xmlns:p14="http://schemas.microsoft.com/office/powerpoint/2010/main" val="844288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33</a:t>
            </a:fld>
            <a:endParaRPr lang="en-US"/>
          </a:p>
        </p:txBody>
      </p:sp>
    </p:spTree>
    <p:extLst>
      <p:ext uri="{BB962C8B-B14F-4D97-AF65-F5344CB8AC3E}">
        <p14:creationId xmlns:p14="http://schemas.microsoft.com/office/powerpoint/2010/main" val="4236117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34</a:t>
            </a:fld>
            <a:endParaRPr lang="en-US"/>
          </a:p>
        </p:txBody>
      </p:sp>
    </p:spTree>
    <p:extLst>
      <p:ext uri="{BB962C8B-B14F-4D97-AF65-F5344CB8AC3E}">
        <p14:creationId xmlns:p14="http://schemas.microsoft.com/office/powerpoint/2010/main" val="583429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36</a:t>
            </a:fld>
            <a:endParaRPr lang="en-US"/>
          </a:p>
        </p:txBody>
      </p:sp>
    </p:spTree>
    <p:extLst>
      <p:ext uri="{BB962C8B-B14F-4D97-AF65-F5344CB8AC3E}">
        <p14:creationId xmlns:p14="http://schemas.microsoft.com/office/powerpoint/2010/main" val="4130327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p>
        </p:txBody>
      </p:sp>
      <p:sp>
        <p:nvSpPr>
          <p:cNvPr id="4" name="Date Placeholder 3"/>
          <p:cNvSpPr>
            <a:spLocks noGrp="1"/>
          </p:cNvSpPr>
          <p:nvPr>
            <p:ph type="dt" sz="quarter" idx="1"/>
          </p:nvPr>
        </p:nvSpPr>
        <p:spPr/>
        <p:txBody>
          <a:bodyPr/>
          <a:lstStyle/>
          <a:p>
            <a:pPr>
              <a:defRPr/>
            </a:pPr>
            <a:r>
              <a:rPr lang="en-US" smtClean="0"/>
              <a:t>12/6/2013</a:t>
            </a:r>
            <a:endParaRPr lang="en-US"/>
          </a:p>
        </p:txBody>
      </p:sp>
      <p:sp>
        <p:nvSpPr>
          <p:cNvPr id="5" name="Footer Placeholder 4"/>
          <p:cNvSpPr>
            <a:spLocks noGrp="1"/>
          </p:cNvSpPr>
          <p:nvPr>
            <p:ph type="ftr" sz="quarter" idx="4"/>
          </p:nvPr>
        </p:nvSpPr>
        <p:spPr/>
        <p:txBody>
          <a:bodyPr/>
          <a:lstStyle/>
          <a:p>
            <a:pPr>
              <a:defRPr/>
            </a:pPr>
            <a:r>
              <a:rPr lang="en-US" smtClean="0"/>
              <a:t>12 June 2013</a:t>
            </a:r>
            <a:endParaRPr lang="en-US"/>
          </a:p>
        </p:txBody>
      </p:sp>
      <p:sp>
        <p:nvSpPr>
          <p:cNvPr id="6" name="Slide Number Placeholder 5"/>
          <p:cNvSpPr>
            <a:spLocks noGrp="1"/>
          </p:cNvSpPr>
          <p:nvPr>
            <p:ph type="sldNum" sz="quarter" idx="5"/>
          </p:nvPr>
        </p:nvSpPr>
        <p:spPr/>
        <p:txBody>
          <a:bodyPr/>
          <a:lstStyle/>
          <a:p>
            <a:pPr>
              <a:defRPr/>
            </a:pPr>
            <a:fld id="{0472838B-910A-4CE3-9967-58F844DE5506}" type="slidenum">
              <a:rPr lang="en-US" smtClean="0"/>
              <a:pPr>
                <a:defRPr/>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p>
        </p:txBody>
      </p:sp>
      <p:sp>
        <p:nvSpPr>
          <p:cNvPr id="4" name="Date Placeholder 3"/>
          <p:cNvSpPr>
            <a:spLocks noGrp="1"/>
          </p:cNvSpPr>
          <p:nvPr>
            <p:ph type="dt" sz="quarter" idx="1"/>
          </p:nvPr>
        </p:nvSpPr>
        <p:spPr/>
        <p:txBody>
          <a:bodyPr/>
          <a:lstStyle/>
          <a:p>
            <a:pPr>
              <a:defRPr/>
            </a:pPr>
            <a:r>
              <a:rPr lang="en-US" smtClean="0"/>
              <a:t>12/6/2013</a:t>
            </a:r>
            <a:endParaRPr lang="en-US"/>
          </a:p>
        </p:txBody>
      </p:sp>
      <p:sp>
        <p:nvSpPr>
          <p:cNvPr id="5" name="Footer Placeholder 4"/>
          <p:cNvSpPr>
            <a:spLocks noGrp="1"/>
          </p:cNvSpPr>
          <p:nvPr>
            <p:ph type="ftr" sz="quarter" idx="4"/>
          </p:nvPr>
        </p:nvSpPr>
        <p:spPr/>
        <p:txBody>
          <a:bodyPr/>
          <a:lstStyle/>
          <a:p>
            <a:pPr>
              <a:defRPr/>
            </a:pPr>
            <a:r>
              <a:rPr lang="en-US" smtClean="0"/>
              <a:t>12 June 2013</a:t>
            </a:r>
            <a:endParaRPr lang="en-US"/>
          </a:p>
        </p:txBody>
      </p:sp>
      <p:sp>
        <p:nvSpPr>
          <p:cNvPr id="6" name="Slide Number Placeholder 5"/>
          <p:cNvSpPr>
            <a:spLocks noGrp="1"/>
          </p:cNvSpPr>
          <p:nvPr>
            <p:ph type="sldNum" sz="quarter" idx="5"/>
          </p:nvPr>
        </p:nvSpPr>
        <p:spPr/>
        <p:txBody>
          <a:bodyPr/>
          <a:lstStyle/>
          <a:p>
            <a:pPr>
              <a:defRPr/>
            </a:pPr>
            <a:fld id="{0472838B-910A-4CE3-9967-58F844DE5506}" type="slidenum">
              <a:rPr lang="en-US" smtClean="0"/>
              <a:pPr>
                <a:defRPr/>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31"/>
              </a:spcBef>
            </a:pPr>
            <a:r>
              <a:rPr lang="en-US" sz="1400">
                <a:solidFill>
                  <a:srgbClr val="000000"/>
                </a:solidFill>
                <a:latin typeface="Times New Roman" pitchFamily="18" charset="0"/>
                <a:cs typeface="Times New Roman" pitchFamily="18" charset="0"/>
              </a:rPr>
              <a:t>Air transport for the past few years was not spared of unpredictable and challenging circumstances.</a:t>
            </a:r>
          </a:p>
          <a:p>
            <a:pPr>
              <a:lnSpc>
                <a:spcPct val="115000"/>
              </a:lnSpc>
              <a:spcBef>
                <a:spcPts val="431"/>
              </a:spcBef>
            </a:pPr>
            <a:r>
              <a:rPr lang="en-US" sz="1400">
                <a:solidFill>
                  <a:srgbClr val="000000"/>
                </a:solidFill>
                <a:latin typeface="Times New Roman" pitchFamily="18" charset="0"/>
                <a:cs typeface="Times New Roman" pitchFamily="18" charset="0"/>
              </a:rPr>
              <a:t> </a:t>
            </a:r>
            <a:endParaRPr lang="en-IN" sz="1400">
              <a:latin typeface="Times New Roman" pitchFamily="18" charset="0"/>
              <a:ea typeface="Calibri" pitchFamily="34" charset="0"/>
              <a:cs typeface="Times New Roman" pitchFamily="18" charset="0"/>
            </a:endParaRPr>
          </a:p>
          <a:p>
            <a:pPr>
              <a:lnSpc>
                <a:spcPct val="115000"/>
              </a:lnSpc>
              <a:spcBef>
                <a:spcPts val="431"/>
              </a:spcBef>
            </a:pPr>
            <a:r>
              <a:rPr lang="en-US" sz="1400">
                <a:solidFill>
                  <a:srgbClr val="000000"/>
                </a:solidFill>
                <a:latin typeface="Times New Roman" pitchFamily="18" charset="0"/>
                <a:cs typeface="Times New Roman" pitchFamily="18" charset="0"/>
              </a:rPr>
              <a:t>The volcanic ash cloud, snow storms in Europe and the Japanese earthquake and tsunami were all central challenges to air transport globally. </a:t>
            </a:r>
          </a:p>
          <a:p>
            <a:pPr>
              <a:lnSpc>
                <a:spcPct val="115000"/>
              </a:lnSpc>
              <a:spcBef>
                <a:spcPts val="431"/>
              </a:spcBef>
            </a:pPr>
            <a:endParaRPr lang="en-IN" sz="1400">
              <a:latin typeface="Times New Roman" pitchFamily="18" charset="0"/>
              <a:cs typeface="Calibri" pitchFamily="34" charset="0"/>
            </a:endParaRPr>
          </a:p>
          <a:p>
            <a:pPr>
              <a:lnSpc>
                <a:spcPct val="115000"/>
              </a:lnSpc>
              <a:spcBef>
                <a:spcPts val="431"/>
              </a:spcBef>
            </a:pPr>
            <a:r>
              <a:rPr lang="en-US" sz="1400">
                <a:solidFill>
                  <a:srgbClr val="000000"/>
                </a:solidFill>
                <a:latin typeface="Times New Roman" pitchFamily="18" charset="0"/>
                <a:cs typeface="Times New Roman" pitchFamily="18" charset="0"/>
              </a:rPr>
              <a:t>Europe’s economic debt crisis, political unrest throughout the Middle East and the escalating fuel prices, despite some recent relief, continue to affect traffic and overall performance in different degrees. </a:t>
            </a:r>
          </a:p>
          <a:p>
            <a:pPr>
              <a:lnSpc>
                <a:spcPct val="115000"/>
              </a:lnSpc>
              <a:spcBef>
                <a:spcPts val="431"/>
              </a:spcBef>
            </a:pPr>
            <a:endParaRPr lang="en-IN" sz="1400">
              <a:latin typeface="Times New Roman" pitchFamily="18" charset="0"/>
              <a:cs typeface="Calibri" pitchFamily="34" charset="0"/>
            </a:endParaRPr>
          </a:p>
          <a:p>
            <a:pPr>
              <a:lnSpc>
                <a:spcPct val="115000"/>
              </a:lnSpc>
              <a:spcBef>
                <a:spcPts val="431"/>
              </a:spcBef>
            </a:pPr>
            <a:r>
              <a:rPr lang="en-US" sz="1400">
                <a:solidFill>
                  <a:srgbClr val="000000"/>
                </a:solidFill>
                <a:latin typeface="Times New Roman" pitchFamily="18" charset="0"/>
                <a:cs typeface="Times New Roman" pitchFamily="18" charset="0"/>
              </a:rPr>
              <a:t>And last but not least, the unsubstantiated levies on aviation which  is often referred to as ” killing the goose that lays the golden eggs “. The proliferation of taxes are burdens placed on aviation  which have all negative impact on air transport. </a:t>
            </a:r>
            <a:endParaRPr lang="en-IN" sz="1400">
              <a:latin typeface="Times New Roman" pitchFamily="18" charset="0"/>
              <a:cs typeface="Calibri" pitchFamily="34" charset="0"/>
            </a:endParaRP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BA1214A-B457-4193-9484-35DCED630708}" type="slidenum">
              <a:rPr lang="en-GB">
                <a:solidFill>
                  <a:prstClr val="black"/>
                </a:solidFill>
              </a:rPr>
              <a:pPr>
                <a:defRPr/>
              </a:pPr>
              <a:t>39</a:t>
            </a:fld>
            <a:endParaRPr lang="en-GB">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new ICAO Global Air Transport Outlook to 2030 (GATO) summarizes the latest and most expansive passenger and freight traffic forecasts ever produced by ICAO. Designed to help regulators and the aviation industry respond to evolving passenger and shipper needs over the next 20 years, this unique document benefits from an expanded system of routes and more sophisticated econometrics techniques, the worldwide expertise of ICAO and the extensive data provided by ICAO’s Member States; in short, the most advanced techniques and the timeliest information.</a:t>
            </a:r>
          </a:p>
          <a:p>
            <a:endParaRPr lang="en-US" dirty="0" smtClean="0"/>
          </a:p>
          <a:p>
            <a:r>
              <a:rPr lang="en-US" dirty="0" smtClean="0"/>
              <a:t>ICAO forecasts have considered many divergent and opposing viewpoints and, while they readily confirm the present optimism of airlines and aircraft manufacturers, they are, in every way, balanced, independent, comprehensive and objective. Although the forecasts themselves receive the major emphasis of this document, it further contains, various market trends and analyses, taking into account economic growth, technological change, market liberalization, the growth of low cost carriers, airport congestion and oil prices, amongst others. Finally, the GATO examines the major factors that promote or impede the growth of civil aviation and how they influence the resulting forecasts.</a:t>
            </a:r>
            <a:endParaRPr lang="en-CA" dirty="0" smtClean="0"/>
          </a:p>
        </p:txBody>
      </p:sp>
      <p:sp>
        <p:nvSpPr>
          <p:cNvPr id="4" name="Date Placeholder 3"/>
          <p:cNvSpPr>
            <a:spLocks noGrp="1"/>
          </p:cNvSpPr>
          <p:nvPr>
            <p:ph type="dt" sz="quarter" idx="1"/>
          </p:nvPr>
        </p:nvSpPr>
        <p:spPr/>
        <p:txBody>
          <a:bodyPr/>
          <a:lstStyle/>
          <a:p>
            <a:pPr>
              <a:defRPr/>
            </a:pPr>
            <a:r>
              <a:rPr lang="en-US" smtClean="0"/>
              <a:t>12/6/2013</a:t>
            </a:r>
            <a:endParaRPr lang="en-US"/>
          </a:p>
        </p:txBody>
      </p:sp>
      <p:sp>
        <p:nvSpPr>
          <p:cNvPr id="5" name="Footer Placeholder 4"/>
          <p:cNvSpPr>
            <a:spLocks noGrp="1"/>
          </p:cNvSpPr>
          <p:nvPr>
            <p:ph type="ftr" sz="quarter" idx="4"/>
          </p:nvPr>
        </p:nvSpPr>
        <p:spPr/>
        <p:txBody>
          <a:bodyPr/>
          <a:lstStyle/>
          <a:p>
            <a:pPr>
              <a:defRPr/>
            </a:pPr>
            <a:r>
              <a:rPr lang="en-US" smtClean="0"/>
              <a:t>12 June 2013</a:t>
            </a:r>
            <a:endParaRPr lang="en-US"/>
          </a:p>
        </p:txBody>
      </p:sp>
      <p:sp>
        <p:nvSpPr>
          <p:cNvPr id="6" name="Slide Number Placeholder 5"/>
          <p:cNvSpPr>
            <a:spLocks noGrp="1"/>
          </p:cNvSpPr>
          <p:nvPr>
            <p:ph type="sldNum" sz="quarter" idx="5"/>
          </p:nvPr>
        </p:nvSpPr>
        <p:spPr/>
        <p:txBody>
          <a:bodyPr/>
          <a:lstStyle/>
          <a:p>
            <a:pPr>
              <a:defRPr/>
            </a:pPr>
            <a:fld id="{0472838B-910A-4CE3-9967-58F844DE5506}" type="slidenum">
              <a:rPr lang="en-US" smtClean="0"/>
              <a:pPr>
                <a:defRPr/>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r>
              <a:rPr lang="en-GB"/>
              <a:t>Page </a:t>
            </a:r>
            <a:fld id="{04B102E6-86DB-47B1-AE15-B9B0ED4C359E}" type="slidenum">
              <a:rPr/>
              <a:pPr/>
              <a:t>41</a:t>
            </a:fld>
            <a:endParaRPr lang="en-GB"/>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GB" sz="1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Rot="1" noChangeAspect="1" noChangeArrowheads="1" noTextEdit="1"/>
          </p:cNvSpPr>
          <p:nvPr>
            <p:ph type="sldImg"/>
          </p:nvPr>
        </p:nvSpPr>
        <p:spPr>
          <a:xfrm>
            <a:off x="2311400" y="523875"/>
            <a:ext cx="4673600" cy="2628900"/>
          </a:xfrm>
          <a:ln/>
        </p:spPr>
      </p:sp>
      <p:sp>
        <p:nvSpPr>
          <p:cNvPr id="680963" name="Rectangle 3"/>
          <p:cNvSpPr>
            <a:spLocks noGrp="1" noChangeArrowheads="1"/>
          </p:cNvSpPr>
          <p:nvPr>
            <p:ph type="body" idx="1"/>
          </p:nvPr>
        </p:nvSpPr>
        <p:spPr>
          <a:xfrm>
            <a:off x="1240734" y="3329015"/>
            <a:ext cx="6814939" cy="3156303"/>
          </a:xfrm>
        </p:spPr>
        <p:txBody>
          <a:bodyPr/>
          <a:lstStyle/>
          <a:p>
            <a:endParaRPr lang="en-US" smtClean="0"/>
          </a:p>
        </p:txBody>
      </p:sp>
      <p:sp>
        <p:nvSpPr>
          <p:cNvPr id="2" name="Slide Number Placeholder 1"/>
          <p:cNvSpPr>
            <a:spLocks noGrp="1"/>
          </p:cNvSpPr>
          <p:nvPr>
            <p:ph type="sldNum" sz="quarter" idx="10"/>
          </p:nvPr>
        </p:nvSpPr>
        <p:spPr/>
        <p:txBody>
          <a:bodyPr/>
          <a:lstStyle/>
          <a:p>
            <a:fld id="{6F3CC0DF-AB5C-4662-92B1-D237FBE3DB8D}" type="slidenum">
              <a:rPr lang="en-GB" smtClean="0"/>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2316163" y="319088"/>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xfrm>
            <a:off x="1237369" y="3328726"/>
            <a:ext cx="6821664" cy="31558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697" tIns="47348" rIns="94697" bIns="47348" numCol="1" anchor="t" anchorCtr="0" compatLnSpc="1">
            <a:prstTxWarp prst="textNoShape">
              <a:avLst/>
            </a:prstTxWarp>
          </a:bodyPr>
          <a:lstStyle/>
          <a:p>
            <a:endParaRPr lang="fr-FR" smtClean="0"/>
          </a:p>
        </p:txBody>
      </p:sp>
      <p:sp>
        <p:nvSpPr>
          <p:cNvPr id="3" name="Slide Number Placeholder 2"/>
          <p:cNvSpPr>
            <a:spLocks noGrp="1"/>
          </p:cNvSpPr>
          <p:nvPr>
            <p:ph type="sldNum" sz="quarter" idx="5"/>
          </p:nvPr>
        </p:nvSpPr>
        <p:spPr/>
        <p:txBody>
          <a:bodyPr/>
          <a:lstStyle/>
          <a:p>
            <a:pPr>
              <a:defRPr/>
            </a:pPr>
            <a:fld id="{4A8046DB-2410-4AE6-8D06-997972637B76}" type="slidenum">
              <a:rPr lang="en-GB" smtClean="0"/>
              <a:pPr>
                <a:defRPr/>
              </a:pPr>
              <a:t>42</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44</a:t>
            </a:fld>
            <a:endParaRPr lang="en-US"/>
          </a:p>
        </p:txBody>
      </p:sp>
    </p:spTree>
    <p:extLst>
      <p:ext uri="{BB962C8B-B14F-4D97-AF65-F5344CB8AC3E}">
        <p14:creationId xmlns:p14="http://schemas.microsoft.com/office/powerpoint/2010/main" val="4077682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45</a:t>
            </a:fld>
            <a:endParaRPr lang="en-US"/>
          </a:p>
        </p:txBody>
      </p:sp>
    </p:spTree>
    <p:extLst>
      <p:ext uri="{BB962C8B-B14F-4D97-AF65-F5344CB8AC3E}">
        <p14:creationId xmlns:p14="http://schemas.microsoft.com/office/powerpoint/2010/main" val="4077682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47</a:t>
            </a:fld>
            <a:endParaRPr lang="en-US"/>
          </a:p>
        </p:txBody>
      </p:sp>
    </p:spTree>
    <p:extLst>
      <p:ext uri="{BB962C8B-B14F-4D97-AF65-F5344CB8AC3E}">
        <p14:creationId xmlns:p14="http://schemas.microsoft.com/office/powerpoint/2010/main" val="844288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6"/>
          <p:cNvSpPr txBox="1">
            <a:spLocks noGrp="1" noChangeArrowheads="1"/>
          </p:cNvSpPr>
          <p:nvPr/>
        </p:nvSpPr>
        <p:spPr bwMode="auto">
          <a:xfrm>
            <a:off x="2" y="6658028"/>
            <a:ext cx="4028844" cy="351216"/>
          </a:xfrm>
          <a:prstGeom prst="rect">
            <a:avLst/>
          </a:prstGeom>
          <a:noFill/>
          <a:ln w="9525">
            <a:noFill/>
            <a:miter lim="800000"/>
            <a:headEnd/>
            <a:tailEnd/>
          </a:ln>
        </p:spPr>
        <p:txBody>
          <a:bodyPr lIns="93814" tIns="46908" rIns="93814" bIns="46908" anchor="b"/>
          <a:lstStyle/>
          <a:p>
            <a:pPr defTabSz="939426"/>
            <a:r>
              <a:rPr lang="en-GB" dirty="0">
                <a:solidFill>
                  <a:schemeClr val="tx1"/>
                </a:solidFill>
                <a:cs typeface="Arial" charset="0"/>
              </a:rPr>
              <a:t>SPans2007</a:t>
            </a:r>
          </a:p>
        </p:txBody>
      </p:sp>
      <p:sp>
        <p:nvSpPr>
          <p:cNvPr id="1034243" name="Rectangle 2"/>
          <p:cNvSpPr>
            <a:spLocks noGrp="1" noRot="1" noChangeAspect="1" noChangeArrowheads="1" noTextEdit="1"/>
          </p:cNvSpPr>
          <p:nvPr>
            <p:ph type="sldImg"/>
          </p:nvPr>
        </p:nvSpPr>
        <p:spPr bwMode="auto">
          <a:xfrm>
            <a:off x="2312988" y="523875"/>
            <a:ext cx="4675187" cy="2628900"/>
          </a:xfrm>
          <a:prstGeom prst="rect">
            <a:avLst/>
          </a:prstGeom>
          <a:solidFill>
            <a:srgbClr val="FFFFFF"/>
          </a:solidFill>
          <a:ln>
            <a:solidFill>
              <a:srgbClr val="000000"/>
            </a:solidFill>
            <a:miter lim="800000"/>
            <a:headEnd/>
            <a:tailEnd/>
          </a:ln>
        </p:spPr>
      </p:sp>
      <p:sp>
        <p:nvSpPr>
          <p:cNvPr id="1034244" name="Rectangle 3"/>
          <p:cNvSpPr>
            <a:spLocks noGrp="1" noChangeArrowheads="1"/>
          </p:cNvSpPr>
          <p:nvPr>
            <p:ph type="body" idx="1"/>
          </p:nvPr>
        </p:nvSpPr>
        <p:spPr bwMode="auto">
          <a:xfrm>
            <a:off x="930046" y="3330176"/>
            <a:ext cx="7436314" cy="3155144"/>
          </a:xfrm>
          <a:prstGeom prst="rect">
            <a:avLst/>
          </a:prstGeom>
          <a:noFill/>
          <a:ln>
            <a:solidFill>
              <a:srgbClr val="000000"/>
            </a:solidFill>
            <a:miter lim="800000"/>
            <a:headEnd/>
            <a:tailEnd/>
          </a:ln>
        </p:spPr>
        <p:txBody>
          <a:bodyPr lIns="93814" tIns="46908" rIns="93814" bIns="46908"/>
          <a:lstStyle/>
          <a:p>
            <a:pPr eaLnBrk="1" hangingPunct="1"/>
            <a:endParaRPr lang="en-GB" sz="1500" b="1" dirty="0">
              <a:latin typeface="Arial" charset="0"/>
              <a:cs typeface="Arial" charset="0"/>
            </a:endParaRPr>
          </a:p>
        </p:txBody>
      </p:sp>
      <p:sp>
        <p:nvSpPr>
          <p:cNvPr id="2" name="Slide Number Placeholder 1"/>
          <p:cNvSpPr>
            <a:spLocks noGrp="1"/>
          </p:cNvSpPr>
          <p:nvPr>
            <p:ph type="sldNum" sz="quarter" idx="10"/>
          </p:nvPr>
        </p:nvSpPr>
        <p:spPr/>
        <p:txBody>
          <a:bodyPr/>
          <a:lstStyle/>
          <a:p>
            <a:fld id="{6F3CC0DF-AB5C-4662-92B1-D237FBE3DB8D}" type="slidenum">
              <a:rPr lang="en-GB" smtClean="0"/>
              <a:t>48</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50</a:t>
            </a:fld>
            <a:endParaRPr lang="en-US"/>
          </a:p>
        </p:txBody>
      </p:sp>
    </p:spTree>
    <p:extLst>
      <p:ext uri="{BB962C8B-B14F-4D97-AF65-F5344CB8AC3E}">
        <p14:creationId xmlns:p14="http://schemas.microsoft.com/office/powerpoint/2010/main" val="739761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482" y="3330420"/>
            <a:ext cx="7435436" cy="3154441"/>
          </a:xfrm>
          <a:prstGeom prst="rect">
            <a:avLst/>
          </a:prstGeom>
        </p:spPr>
        <p:txBody>
          <a:bodyPr/>
          <a:lstStyle/>
          <a:p>
            <a:endParaRPr lang="en-CA"/>
          </a:p>
        </p:txBody>
      </p:sp>
      <p:sp>
        <p:nvSpPr>
          <p:cNvPr id="4" name="Slide Number Placeholder 3"/>
          <p:cNvSpPr>
            <a:spLocks noGrp="1"/>
          </p:cNvSpPr>
          <p:nvPr>
            <p:ph type="sldNum" sz="quarter" idx="10"/>
          </p:nvPr>
        </p:nvSpPr>
        <p:spPr/>
        <p:txBody>
          <a:bodyPr/>
          <a:lstStyle/>
          <a:p>
            <a:fld id="{6F3CC0DF-AB5C-4662-92B1-D237FBE3DB8D}" type="slidenum">
              <a:rPr lang="en-GB" smtClean="0"/>
              <a:t>51</a:t>
            </a:fld>
            <a:endParaRPr lang="en-GB" dirty="0"/>
          </a:p>
        </p:txBody>
      </p:sp>
    </p:spTree>
    <p:extLst>
      <p:ext uri="{BB962C8B-B14F-4D97-AF65-F5344CB8AC3E}">
        <p14:creationId xmlns:p14="http://schemas.microsoft.com/office/powerpoint/2010/main" val="2791051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55</a:t>
            </a:fld>
            <a:endParaRPr lang="en-US"/>
          </a:p>
        </p:txBody>
      </p:sp>
    </p:spTree>
    <p:extLst>
      <p:ext uri="{BB962C8B-B14F-4D97-AF65-F5344CB8AC3E}">
        <p14:creationId xmlns:p14="http://schemas.microsoft.com/office/powerpoint/2010/main" val="8442888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58</a:t>
            </a:fld>
            <a:endParaRPr lang="en-US"/>
          </a:p>
        </p:txBody>
      </p:sp>
    </p:spTree>
    <p:extLst>
      <p:ext uri="{BB962C8B-B14F-4D97-AF65-F5344CB8AC3E}">
        <p14:creationId xmlns:p14="http://schemas.microsoft.com/office/powerpoint/2010/main" val="844288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2316163" y="320675"/>
            <a:ext cx="4673600" cy="2628900"/>
          </a:xfrm>
          <a:ln/>
        </p:spPr>
      </p:sp>
      <p:sp>
        <p:nvSpPr>
          <p:cNvPr id="43011" name="Rectangle 3"/>
          <p:cNvSpPr>
            <a:spLocks noGrp="1" noChangeArrowheads="1"/>
          </p:cNvSpPr>
          <p:nvPr>
            <p:ph type="body" idx="1"/>
          </p:nvPr>
        </p:nvSpPr>
        <p:spPr>
          <a:xfrm>
            <a:off x="1236701" y="3329016"/>
            <a:ext cx="6823009" cy="3155144"/>
          </a:xfrm>
          <a:noFill/>
          <a:ln/>
        </p:spPr>
        <p:txBody>
          <a:bodyPr lIns="92583" tIns="46291" rIns="92583" bIns="46291"/>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7</a:t>
            </a:fld>
            <a:endParaRPr lang="en-US"/>
          </a:p>
        </p:txBody>
      </p:sp>
    </p:spTree>
    <p:extLst>
      <p:ext uri="{BB962C8B-B14F-4D97-AF65-F5344CB8AC3E}">
        <p14:creationId xmlns:p14="http://schemas.microsoft.com/office/powerpoint/2010/main" val="1321894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8</a:t>
            </a:fld>
            <a:endParaRPr lang="en-US"/>
          </a:p>
        </p:txBody>
      </p:sp>
    </p:spTree>
    <p:extLst>
      <p:ext uri="{BB962C8B-B14F-4D97-AF65-F5344CB8AC3E}">
        <p14:creationId xmlns:p14="http://schemas.microsoft.com/office/powerpoint/2010/main" val="3809894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9</a:t>
            </a:fld>
            <a:endParaRPr lang="en-US"/>
          </a:p>
        </p:txBody>
      </p:sp>
    </p:spTree>
    <p:extLst>
      <p:ext uri="{BB962C8B-B14F-4D97-AF65-F5344CB8AC3E}">
        <p14:creationId xmlns:p14="http://schemas.microsoft.com/office/powerpoint/2010/main" val="1276187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844550" y="161925"/>
            <a:ext cx="1822450" cy="1025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xfrm>
            <a:off x="639129" y="1958288"/>
            <a:ext cx="8078400" cy="451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89" tIns="47042" rIns="94089" bIns="47042" numCol="1" anchor="t" anchorCtr="0" compatLnSpc="1">
            <a:prstTxWarp prst="textNoShape">
              <a:avLst/>
            </a:prstTxWarp>
          </a:bodyPr>
          <a:lstStyle/>
          <a:p>
            <a:pPr eaLnBrk="1" hangingPunct="1"/>
            <a:endParaRPr lang="en-US" smtClean="0"/>
          </a:p>
        </p:txBody>
      </p:sp>
      <p:sp>
        <p:nvSpPr>
          <p:cNvPr id="2" name="Slide Number Placeholder 1"/>
          <p:cNvSpPr>
            <a:spLocks noGrp="1"/>
          </p:cNvSpPr>
          <p:nvPr>
            <p:ph type="sldNum" sz="quarter" idx="10"/>
          </p:nvPr>
        </p:nvSpPr>
        <p:spPr/>
        <p:txBody>
          <a:bodyPr/>
          <a:lstStyle/>
          <a:p>
            <a:fld id="{6F3CC0DF-AB5C-4662-92B1-D237FBE3DB8D}" type="slidenum">
              <a:rPr lang="en-GB" smtClean="0"/>
              <a:t>10</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5940940-A47B-47AE-9EAB-B9A5D7882799}" type="slidenum">
              <a:rPr lang="en-US" smtClean="0"/>
              <a:t>11</a:t>
            </a:fld>
            <a:endParaRPr lang="en-US"/>
          </a:p>
        </p:txBody>
      </p:sp>
    </p:spTree>
    <p:extLst>
      <p:ext uri="{BB962C8B-B14F-4D97-AF65-F5344CB8AC3E}">
        <p14:creationId xmlns:p14="http://schemas.microsoft.com/office/powerpoint/2010/main" val="2791051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5940940-A47B-47AE-9EAB-B9A5D7882799}" type="slidenum">
              <a:rPr lang="en-US" smtClean="0"/>
              <a:t>12</a:t>
            </a:fld>
            <a:endParaRPr lang="en-US"/>
          </a:p>
        </p:txBody>
      </p:sp>
    </p:spTree>
    <p:extLst>
      <p:ext uri="{BB962C8B-B14F-4D97-AF65-F5344CB8AC3E}">
        <p14:creationId xmlns:p14="http://schemas.microsoft.com/office/powerpoint/2010/main" val="121162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fld id="{E21A5B6A-6AEE-44BD-BC70-656E585DD6FB}" type="datetime1">
              <a:rPr lang="en-CA" smtClean="0"/>
              <a:t>26/10/2014</a:t>
            </a:fld>
            <a:endParaRPr lang="en-CA" dirty="0"/>
          </a:p>
        </p:txBody>
      </p:sp>
      <p:sp>
        <p:nvSpPr>
          <p:cNvPr id="5" name="Footer Placeholder 4"/>
          <p:cNvSpPr>
            <a:spLocks noGrp="1"/>
          </p:cNvSpPr>
          <p:nvPr>
            <p:ph type="ftr" sz="quarter" idx="11"/>
          </p:nvPr>
        </p:nvSpPr>
        <p:spPr>
          <a:xfrm>
            <a:off x="3124200" y="4948014"/>
            <a:ext cx="2895600" cy="273844"/>
          </a:xfrm>
        </p:spPr>
        <p:txBody>
          <a:bodyPr/>
          <a:lstStyle/>
          <a:p>
            <a:endParaRPr lang="en-CA" dirty="0"/>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7574"/>
            <a:ext cx="2057400" cy="3744416"/>
          </a:xfrm>
          <a:prstGeom prst="rect">
            <a:avLst/>
          </a:prstGeom>
        </p:spPr>
        <p:txBody>
          <a:bodyPr vert="eaVert"/>
          <a:lstStyle>
            <a:lvl1pPr>
              <a:defRPr>
                <a:solidFill>
                  <a:srgbClr val="5A6870"/>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987574"/>
            <a:ext cx="6019800" cy="374441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ADC96C44-C3D1-48DF-8299-A507CA8A6269}" type="datetime1">
              <a:rPr lang="en-CA" smtClean="0"/>
              <a:t>26/10/2014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3819"/>
            <a:ext cx="8229600" cy="8572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15611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73819"/>
            <a:ext cx="8229600" cy="85725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solidFill>
                  <a:srgbClr val="FFFFFF"/>
                </a:solidFill>
              </a:defRPr>
            </a:lvl1pPr>
          </a:lstStyle>
          <a:p>
            <a:pPr>
              <a:defRPr/>
            </a:pPr>
            <a:endParaRPr lang="en-GB"/>
          </a:p>
        </p:txBody>
      </p:sp>
      <p:sp>
        <p:nvSpPr>
          <p:cNvPr id="4" name="Footer Placeholder 3"/>
          <p:cNvSpPr>
            <a:spLocks noGrp="1"/>
          </p:cNvSpPr>
          <p:nvPr>
            <p:ph type="ftr" sz="quarter" idx="11"/>
          </p:nvPr>
        </p:nvSpPr>
        <p:spPr/>
        <p:txBody>
          <a:bodyPr/>
          <a:lstStyle>
            <a:lvl1pPr>
              <a:defRPr>
                <a:solidFill>
                  <a:srgbClr val="FFFFFF"/>
                </a:solidFill>
              </a:defRPr>
            </a:lvl1pPr>
          </a:lstStyle>
          <a:p>
            <a:pPr>
              <a:defRPr/>
            </a:pPr>
            <a:r>
              <a:rPr lang="en-GB"/>
              <a:t>ICAO Regional Seminar, Buenos Aires, July 6, 2012</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4383B2CC-EA3C-451D-B359-1EFBBEAEFED7}" type="slidenum">
              <a:rPr lang="en-GB"/>
              <a:pPr>
                <a:defRPr/>
              </a:pPr>
              <a:t>‹#›</a:t>
            </a:fld>
            <a:endParaRPr lang="en-GB"/>
          </a:p>
        </p:txBody>
      </p:sp>
    </p:spTree>
    <p:extLst>
      <p:ext uri="{BB962C8B-B14F-4D97-AF65-F5344CB8AC3E}">
        <p14:creationId xmlns:p14="http://schemas.microsoft.com/office/powerpoint/2010/main" val="287066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9"/>
            <a:ext cx="8229600" cy="857250"/>
          </a:xfrm>
          <a:prstGeom prst="rect">
            <a:avLst/>
          </a:prstGeo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457200" y="4893469"/>
            <a:ext cx="2133600" cy="250031"/>
          </a:xfrm>
        </p:spPr>
        <p:txBody>
          <a:bodyPr/>
          <a:lstStyle>
            <a:lvl1pPr>
              <a:defRPr/>
            </a:lvl1pPr>
          </a:lstStyle>
          <a:p>
            <a:fld id="{BD804185-6A67-44B1-A0B7-A628DB44FFC4}" type="datetime1">
              <a:rPr lang="en-CA" altLang="zh-CN" smtClean="0"/>
              <a:t>26/10/2014</a:t>
            </a:fld>
            <a:endParaRPr lang="zh-TW" altLang="zh-CN" sz="1800">
              <a:solidFill>
                <a:schemeClr val="tx1"/>
              </a:solidFill>
            </a:endParaRPr>
          </a:p>
        </p:txBody>
      </p:sp>
      <p:sp>
        <p:nvSpPr>
          <p:cNvPr id="4" name="頁尾版面配置區 3"/>
          <p:cNvSpPr>
            <a:spLocks noGrp="1"/>
          </p:cNvSpPr>
          <p:nvPr>
            <p:ph type="ftr" sz="quarter" idx="11"/>
          </p:nvPr>
        </p:nvSpPr>
        <p:spPr>
          <a:xfrm>
            <a:off x="3124200" y="4893469"/>
            <a:ext cx="2895600" cy="250031"/>
          </a:xfrm>
        </p:spPr>
        <p:txBody>
          <a:bodyPr/>
          <a:lstStyle>
            <a:lvl1pPr>
              <a:defRPr sz="1000"/>
            </a:lvl1pPr>
          </a:lstStyle>
          <a:p>
            <a:endParaRPr lang="zh-TW" altLang="zh-CN" sz="1800" dirty="0">
              <a:solidFill>
                <a:schemeClr val="tx1"/>
              </a:solidFill>
            </a:endParaRPr>
          </a:p>
        </p:txBody>
      </p:sp>
      <p:sp>
        <p:nvSpPr>
          <p:cNvPr id="5" name="投影片編號版面配置區 4"/>
          <p:cNvSpPr>
            <a:spLocks noGrp="1"/>
          </p:cNvSpPr>
          <p:nvPr>
            <p:ph type="sldNum" sz="quarter" idx="12"/>
          </p:nvPr>
        </p:nvSpPr>
        <p:spPr>
          <a:xfrm>
            <a:off x="6553200" y="4893469"/>
            <a:ext cx="2133600" cy="250031"/>
          </a:xfrm>
        </p:spPr>
        <p:txBody>
          <a:bodyPr/>
          <a:lstStyle>
            <a:lvl1pPr>
              <a:defRPr/>
            </a:lvl1pPr>
          </a:lstStyle>
          <a:p>
            <a:fld id="{D26594E4-D65F-4C68-84AD-F0031722AAF7}" type="slidenum">
              <a:rPr lang="zh-TW" altLang="zh-CN"/>
              <a:pPr/>
              <a:t>‹#›</a:t>
            </a:fld>
            <a:endParaRPr lang="zh-TW" altLang="zh-CN" sz="1800">
              <a:solidFill>
                <a:schemeClr val="tx1"/>
              </a:solidFill>
            </a:endParaRPr>
          </a:p>
        </p:txBody>
      </p:sp>
    </p:spTree>
    <p:extLst>
      <p:ext uri="{BB962C8B-B14F-4D97-AF65-F5344CB8AC3E}">
        <p14:creationId xmlns:p14="http://schemas.microsoft.com/office/powerpoint/2010/main" val="311784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054AA3C1-4645-487C-B069-8CAD6672BC51}" type="datetime1">
              <a:rPr lang="en-CA" smtClean="0"/>
              <a:t>26/10/2014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265858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725E2A4-9562-4DE8-9C89-7AA851652E50}" type="datetime1">
              <a:rPr lang="en-CA" smtClean="0"/>
              <a:t>26/10/2014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30177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43884DE-8B3A-45A4-9D4B-FFC47C3249CB}" type="datetime1">
              <a:rPr lang="en-CA" smtClean="0"/>
              <a:t>26/10/2014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000478D-7514-4ECD-A223-CDF24E504889}" type="datetime1">
              <a:rPr lang="en-CA" smtClean="0"/>
              <a:t>26/10/2014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74921D-C04E-413C-9704-30842EA1014C}" type="datetime1">
              <a:rPr lang="en-CA" smtClean="0"/>
              <a:t>26/10/2014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11665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rgbClr val="CC800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5879930-C9A8-470A-A559-1CDD3CE0E608}" type="datetime1">
              <a:rPr lang="en-CA" smtClean="0"/>
              <a:t>26/10/2014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298948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rgbClr val="CC8004"/>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rgbClr val="FFC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076C0E42-0839-45FD-BA26-9EE54D0EABF7}" type="datetime1">
              <a:rPr lang="en-CA" smtClean="0"/>
              <a:t>26/10/2014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3"/>
            <a:ext cx="8229600" cy="756084"/>
          </a:xfrm>
          <a:prstGeom prst="rect">
            <a:avLst/>
          </a:prstGeom>
        </p:spPr>
        <p:txBody>
          <a:bodyPr/>
          <a:lstStyle>
            <a:lvl1pPr>
              <a:defRPr>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851670"/>
            <a:ext cx="8229600" cy="29409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B3C03DD-26ED-4E1E-B2E1-A36F44CD49FD}" type="datetime1">
              <a:rPr lang="en-CA" smtClean="0"/>
              <a:t>26/10/2014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 y="-1"/>
            <a:ext cx="9143990" cy="981073"/>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899653A3-A7BC-48CD-86F2-E1FA245D0D30}" type="datetime1">
              <a:rPr lang="en-CA" smtClean="0"/>
              <a:t>26/10/2014</a:t>
            </a:fld>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6"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icao.int/sustainability/pages/eap-sta-excel.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icao.int/sustainability/Pages/GATO2030.asp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11.xml"/><Relationship Id="rId4" Type="http://schemas.openxmlformats.org/officeDocument/2006/relationships/hyperlink" Target="http://store1.icao.in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icao.int/sustainability/Pages/eap-fp-regional-traffic-forecasting-group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31.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2051720" y="3291830"/>
            <a:ext cx="5040560" cy="792088"/>
          </a:xfrm>
          <a:solidFill>
            <a:schemeClr val="tx2">
              <a:lumMod val="20000"/>
              <a:lumOff val="80000"/>
            </a:schemeClr>
          </a:solidFill>
        </p:spPr>
        <p:txBody>
          <a:bodyPr/>
          <a:lstStyle/>
          <a:p>
            <a:r>
              <a:rPr lang="en-US" sz="1600" b="1" dirty="0">
                <a:solidFill>
                  <a:srgbClr val="002060"/>
                </a:solidFill>
              </a:rPr>
              <a:t>ICAO Aviation Data Analyses Seminar</a:t>
            </a:r>
            <a:br>
              <a:rPr lang="en-US" sz="1600" b="1" dirty="0">
                <a:solidFill>
                  <a:srgbClr val="002060"/>
                </a:solidFill>
              </a:rPr>
            </a:br>
            <a:r>
              <a:rPr lang="en-US" sz="1600" b="1" dirty="0">
                <a:solidFill>
                  <a:srgbClr val="002060"/>
                </a:solidFill>
              </a:rPr>
              <a:t>Middle East (MID) Regional Office</a:t>
            </a:r>
            <a:br>
              <a:rPr lang="en-US" sz="1600" b="1" dirty="0">
                <a:solidFill>
                  <a:srgbClr val="002060"/>
                </a:solidFill>
              </a:rPr>
            </a:br>
            <a:r>
              <a:rPr lang="en-US" sz="1600" i="1" dirty="0">
                <a:solidFill>
                  <a:srgbClr val="002060"/>
                </a:solidFill>
              </a:rPr>
              <a:t>27-29 October </a:t>
            </a:r>
          </a:p>
        </p:txBody>
      </p:sp>
      <p:sp>
        <p:nvSpPr>
          <p:cNvPr id="3" name="Subtitle 2"/>
          <p:cNvSpPr>
            <a:spLocks noGrp="1"/>
          </p:cNvSpPr>
          <p:nvPr>
            <p:ph type="subTitle" idx="1"/>
          </p:nvPr>
        </p:nvSpPr>
        <p:spPr>
          <a:xfrm>
            <a:off x="0" y="4227934"/>
            <a:ext cx="9144000" cy="504056"/>
          </a:xfrm>
        </p:spPr>
        <p:txBody>
          <a:bodyPr>
            <a:noAutofit/>
          </a:bodyPr>
          <a:lstStyle/>
          <a:p>
            <a:r>
              <a:rPr lang="en-GB" sz="1400" i="1" dirty="0" smtClean="0">
                <a:solidFill>
                  <a:schemeClr val="bg1">
                    <a:lumMod val="65000"/>
                  </a:schemeClr>
                </a:solidFill>
              </a:rPr>
              <a:t>Economic </a:t>
            </a:r>
            <a:r>
              <a:rPr lang="en-GB" sz="1400" i="1" dirty="0">
                <a:solidFill>
                  <a:schemeClr val="bg1">
                    <a:lumMod val="65000"/>
                  </a:schemeClr>
                </a:solidFill>
              </a:rPr>
              <a:t>Analysis and Policy </a:t>
            </a:r>
            <a:r>
              <a:rPr lang="en-GB" sz="1400" i="1" dirty="0" smtClean="0">
                <a:solidFill>
                  <a:schemeClr val="bg1">
                    <a:lumMod val="65000"/>
                  </a:schemeClr>
                </a:solidFill>
              </a:rPr>
              <a:t>(EAP) Section</a:t>
            </a:r>
            <a:endParaRPr lang="en-GB" sz="1400" i="1" dirty="0">
              <a:solidFill>
                <a:schemeClr val="bg1">
                  <a:lumMod val="65000"/>
                </a:schemeClr>
              </a:solidFill>
            </a:endParaRPr>
          </a:p>
          <a:p>
            <a:r>
              <a:rPr lang="en-GB" sz="1400" i="1" dirty="0">
                <a:solidFill>
                  <a:schemeClr val="bg1">
                    <a:lumMod val="65000"/>
                  </a:schemeClr>
                </a:solidFill>
              </a:rPr>
              <a:t>Air Transport </a:t>
            </a:r>
            <a:r>
              <a:rPr lang="en-GB" sz="1400" i="1" dirty="0" smtClean="0">
                <a:solidFill>
                  <a:schemeClr val="bg1">
                    <a:lumMod val="65000"/>
                  </a:schemeClr>
                </a:solidFill>
              </a:rPr>
              <a:t>Bureau (ATB)</a:t>
            </a:r>
            <a:endParaRPr lang="en-GB" sz="1400" i="1" dirty="0">
              <a:solidFill>
                <a:schemeClr val="bg1">
                  <a:lumMod val="65000"/>
                </a:schemeClr>
              </a:solidFill>
            </a:endParaRPr>
          </a:p>
        </p:txBody>
      </p:sp>
      <p:sp>
        <p:nvSpPr>
          <p:cNvPr id="4" name="Title 1"/>
          <p:cNvSpPr txBox="1">
            <a:spLocks/>
          </p:cNvSpPr>
          <p:nvPr/>
        </p:nvSpPr>
        <p:spPr bwMode="auto">
          <a:xfrm>
            <a:off x="0" y="771550"/>
            <a:ext cx="91440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3600" b="1" kern="1200" baseline="0">
                <a:solidFill>
                  <a:srgbClr val="1B4177"/>
                </a:solidFill>
                <a:latin typeface="+mj-lt"/>
                <a:ea typeface="+mj-ea"/>
                <a:cs typeface="+mj-cs"/>
              </a:defRPr>
            </a:lvl1pPr>
            <a:lvl2pPr algn="l" rtl="0" fontAlgn="base">
              <a:spcBef>
                <a:spcPct val="0"/>
              </a:spcBef>
              <a:spcAft>
                <a:spcPct val="0"/>
              </a:spcAft>
              <a:defRPr sz="3600" b="1">
                <a:solidFill>
                  <a:srgbClr val="1B4177"/>
                </a:solidFill>
                <a:latin typeface="Calibri" pitchFamily="34" charset="0"/>
              </a:defRPr>
            </a:lvl2pPr>
            <a:lvl3pPr algn="l" rtl="0" fontAlgn="base">
              <a:spcBef>
                <a:spcPct val="0"/>
              </a:spcBef>
              <a:spcAft>
                <a:spcPct val="0"/>
              </a:spcAft>
              <a:defRPr sz="3600" b="1">
                <a:solidFill>
                  <a:srgbClr val="1B4177"/>
                </a:solidFill>
                <a:latin typeface="Calibri" pitchFamily="34" charset="0"/>
              </a:defRPr>
            </a:lvl3pPr>
            <a:lvl4pPr algn="l" rtl="0" fontAlgn="base">
              <a:spcBef>
                <a:spcPct val="0"/>
              </a:spcBef>
              <a:spcAft>
                <a:spcPct val="0"/>
              </a:spcAft>
              <a:defRPr sz="3600" b="1">
                <a:solidFill>
                  <a:srgbClr val="1B4177"/>
                </a:solidFill>
                <a:latin typeface="Calibri" pitchFamily="34" charset="0"/>
              </a:defRPr>
            </a:lvl4pPr>
            <a:lvl5pPr algn="l" rtl="0" fontAlgn="base">
              <a:spcBef>
                <a:spcPct val="0"/>
              </a:spcBef>
              <a:spcAft>
                <a:spcPct val="0"/>
              </a:spcAft>
              <a:defRPr sz="3600" b="1">
                <a:solidFill>
                  <a:srgbClr val="1B4177"/>
                </a:solidFill>
                <a:latin typeface="Calibri" pitchFamily="34" charset="0"/>
              </a:defRPr>
            </a:lvl5pPr>
            <a:lvl6pPr marL="457200" algn="l" rtl="0" fontAlgn="base">
              <a:spcBef>
                <a:spcPct val="0"/>
              </a:spcBef>
              <a:spcAft>
                <a:spcPct val="0"/>
              </a:spcAft>
              <a:defRPr sz="3600" b="1">
                <a:solidFill>
                  <a:srgbClr val="1B4177"/>
                </a:solidFill>
                <a:latin typeface="Calibri" pitchFamily="34" charset="0"/>
              </a:defRPr>
            </a:lvl6pPr>
            <a:lvl7pPr marL="914400" algn="l" rtl="0" fontAlgn="base">
              <a:spcBef>
                <a:spcPct val="0"/>
              </a:spcBef>
              <a:spcAft>
                <a:spcPct val="0"/>
              </a:spcAft>
              <a:defRPr sz="3600" b="1">
                <a:solidFill>
                  <a:srgbClr val="1B4177"/>
                </a:solidFill>
                <a:latin typeface="Calibri" pitchFamily="34" charset="0"/>
              </a:defRPr>
            </a:lvl7pPr>
            <a:lvl8pPr marL="1371600" algn="l" rtl="0" fontAlgn="base">
              <a:spcBef>
                <a:spcPct val="0"/>
              </a:spcBef>
              <a:spcAft>
                <a:spcPct val="0"/>
              </a:spcAft>
              <a:defRPr sz="3600" b="1">
                <a:solidFill>
                  <a:srgbClr val="1B4177"/>
                </a:solidFill>
                <a:latin typeface="Calibri" pitchFamily="34" charset="0"/>
              </a:defRPr>
            </a:lvl8pPr>
            <a:lvl9pPr marL="1828800" algn="l" rtl="0" fontAlgn="base">
              <a:spcBef>
                <a:spcPct val="0"/>
              </a:spcBef>
              <a:spcAft>
                <a:spcPct val="0"/>
              </a:spcAft>
              <a:defRPr sz="3600" b="1">
                <a:solidFill>
                  <a:srgbClr val="1B4177"/>
                </a:solidFill>
                <a:latin typeface="Calibri" pitchFamily="34" charset="0"/>
              </a:defRPr>
            </a:lvl9pPr>
          </a:lstStyle>
          <a:p>
            <a:pPr algn="r"/>
            <a:r>
              <a:rPr lang="en-US" sz="2000" dirty="0" smtClean="0">
                <a:solidFill>
                  <a:srgbClr val="002060"/>
                </a:solidFill>
              </a:rPr>
              <a:t>ICAO Strategic Objective: </a:t>
            </a:r>
            <a:r>
              <a:rPr lang="en-US" sz="1800" i="1" dirty="0" smtClean="0">
                <a:solidFill>
                  <a:srgbClr val="CC00CC"/>
                </a:solidFill>
              </a:rPr>
              <a:t>Economic Development of Air Transport</a:t>
            </a:r>
          </a:p>
        </p:txBody>
      </p:sp>
      <p:sp>
        <p:nvSpPr>
          <p:cNvPr id="2" name="TextBox 1"/>
          <p:cNvSpPr txBox="1"/>
          <p:nvPr/>
        </p:nvSpPr>
        <p:spPr>
          <a:xfrm>
            <a:off x="791580" y="1563638"/>
            <a:ext cx="7560840" cy="1224136"/>
          </a:xfrm>
          <a:prstGeom prst="rect">
            <a:avLst/>
          </a:prstGeom>
          <a:ln w="25400">
            <a:solidFill>
              <a:schemeClr val="accent1">
                <a:shade val="50000"/>
              </a:schemeClr>
            </a:solidFill>
          </a:ln>
        </p:spPr>
        <p:txBody>
          <a:bodyPr anchor="ctr"/>
          <a:lstStyle>
            <a:lvl1pPr algn="ctr">
              <a:spcBef>
                <a:spcPct val="0"/>
              </a:spcBef>
              <a:buNone/>
              <a:defRPr sz="3600">
                <a:solidFill>
                  <a:srgbClr val="0054A4"/>
                </a:solidFill>
                <a:latin typeface="Arial" pitchFamily="34" charset="0"/>
                <a:ea typeface="+mj-ea"/>
                <a:cs typeface="Arial" pitchFamily="34" charset="0"/>
              </a:defRPr>
            </a:lvl1pPr>
          </a:lstStyle>
          <a:p>
            <a:r>
              <a:rPr lang="en-US" dirty="0"/>
              <a:t>ICAO Statistics Programme</a:t>
            </a:r>
            <a:endParaRPr lang="en-GB" dirty="0"/>
          </a:p>
        </p:txBody>
      </p:sp>
    </p:spTree>
    <p:extLst>
      <p:ext uri="{BB962C8B-B14F-4D97-AF65-F5344CB8AC3E}">
        <p14:creationId xmlns:p14="http://schemas.microsoft.com/office/powerpoint/2010/main" val="2955964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6"/>
          <p:cNvSpPr txBox="1">
            <a:spLocks noChangeArrowheads="1"/>
          </p:cNvSpPr>
          <p:nvPr/>
        </p:nvSpPr>
        <p:spPr>
          <a:xfrm>
            <a:off x="107504" y="786408"/>
            <a:ext cx="9036496"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0000"/>
              </a:buClr>
            </a:pPr>
            <a:r>
              <a:rPr lang="en-US" sz="2000" b="1" dirty="0" smtClean="0">
                <a:solidFill>
                  <a:srgbClr val="002060"/>
                </a:solidFill>
                <a:ea typeface="Calibri" pitchFamily="34" charset="0"/>
                <a:cs typeface="Calibri" pitchFamily="34" charset="0"/>
              </a:rPr>
              <a:t>Monitor  ICAO Strategic Objectives</a:t>
            </a:r>
          </a:p>
          <a:p>
            <a:pPr lvl="1" eaLnBrk="0" hangingPunct="0">
              <a:buClr>
                <a:srgbClr val="92D050"/>
              </a:buClr>
              <a:buSzPct val="89000"/>
              <a:buFont typeface="Arial" pitchFamily="34" charset="0"/>
              <a:buChar char="−"/>
              <a:defRPr/>
            </a:pPr>
            <a:r>
              <a:rPr lang="en-US" sz="1600" kern="0" dirty="0" smtClean="0">
                <a:solidFill>
                  <a:srgbClr val="002060"/>
                </a:solidFill>
                <a:latin typeface="Arial" charset="0"/>
                <a:cs typeface="Arial" charset="0"/>
              </a:rPr>
              <a:t>Air travel safety rates</a:t>
            </a:r>
          </a:p>
          <a:p>
            <a:pPr lvl="1" eaLnBrk="0" hangingPunct="0">
              <a:buClr>
                <a:srgbClr val="92D050"/>
              </a:buClr>
              <a:buSzPct val="89000"/>
              <a:buFont typeface="Arial" pitchFamily="34" charset="0"/>
              <a:buChar char="−"/>
              <a:defRPr/>
            </a:pPr>
            <a:r>
              <a:rPr lang="en-US" sz="1600" kern="0" dirty="0" smtClean="0">
                <a:solidFill>
                  <a:srgbClr val="002060"/>
                </a:solidFill>
                <a:latin typeface="Arial" charset="0"/>
                <a:cs typeface="Arial" charset="0"/>
              </a:rPr>
              <a:t>The environmental impact on air transport (fuel efficiency)</a:t>
            </a:r>
          </a:p>
          <a:p>
            <a:pPr lvl="1" eaLnBrk="0" hangingPunct="0">
              <a:buClr>
                <a:srgbClr val="92D050"/>
              </a:buClr>
              <a:buSzPct val="89000"/>
              <a:buFont typeface="Arial" pitchFamily="34" charset="0"/>
              <a:buChar char="−"/>
              <a:defRPr/>
            </a:pPr>
            <a:r>
              <a:rPr lang="en-US" sz="1600" kern="0" dirty="0" smtClean="0">
                <a:solidFill>
                  <a:srgbClr val="002060"/>
                </a:solidFill>
                <a:latin typeface="Arial" charset="0"/>
                <a:cs typeface="Arial" charset="0"/>
              </a:rPr>
              <a:t>The sustainable air transport development (</a:t>
            </a:r>
            <a:r>
              <a:rPr lang="en-US" sz="1600" kern="0" dirty="0">
                <a:solidFill>
                  <a:srgbClr val="002060"/>
                </a:solidFill>
                <a:latin typeface="Arial" charset="0"/>
                <a:cs typeface="Arial" charset="0"/>
              </a:rPr>
              <a:t>traffic growth, financial situation, etc..)</a:t>
            </a:r>
          </a:p>
          <a:p>
            <a:pPr lvl="2" eaLnBrk="0" hangingPunct="0">
              <a:buClr>
                <a:srgbClr val="92D050"/>
              </a:buClr>
              <a:buSzPct val="89000"/>
              <a:buFont typeface="Arial" pitchFamily="34" charset="0"/>
              <a:buChar char="−"/>
              <a:defRPr/>
            </a:pPr>
            <a:endParaRPr lang="en-US" sz="1800" kern="0" dirty="0" smtClean="0">
              <a:solidFill>
                <a:srgbClr val="002060"/>
              </a:solidFill>
              <a:latin typeface="Arial" charset="0"/>
              <a:cs typeface="Arial" charset="0"/>
            </a:endParaRPr>
          </a:p>
          <a:p>
            <a:pPr>
              <a:buClr>
                <a:srgbClr val="FF0000"/>
              </a:buClr>
            </a:pPr>
            <a:r>
              <a:rPr lang="en-US" sz="2000" b="1" dirty="0" smtClean="0">
                <a:solidFill>
                  <a:srgbClr val="002060"/>
                </a:solidFill>
                <a:ea typeface="Calibri" pitchFamily="34" charset="0"/>
                <a:cs typeface="Calibri" pitchFamily="34" charset="0"/>
              </a:rPr>
              <a:t>Analyze the air transport market</a:t>
            </a:r>
          </a:p>
          <a:p>
            <a:pPr>
              <a:buClr>
                <a:srgbClr val="FF0000"/>
              </a:buClr>
            </a:pPr>
            <a:r>
              <a:rPr lang="en-US" sz="2000" b="1" dirty="0" smtClean="0">
                <a:solidFill>
                  <a:srgbClr val="002060"/>
                </a:solidFill>
                <a:ea typeface="Calibri" pitchFamily="34" charset="0"/>
                <a:cs typeface="Calibri" pitchFamily="34" charset="0"/>
              </a:rPr>
              <a:t>Assess the impact of new regulations</a:t>
            </a:r>
          </a:p>
          <a:p>
            <a:pPr>
              <a:buClr>
                <a:srgbClr val="FF0000"/>
              </a:buClr>
            </a:pPr>
            <a:r>
              <a:rPr lang="en-US" sz="2000" b="1" dirty="0" smtClean="0">
                <a:solidFill>
                  <a:srgbClr val="002060"/>
                </a:solidFill>
                <a:ea typeface="Calibri" pitchFamily="34" charset="0"/>
                <a:cs typeface="Calibri" pitchFamily="34" charset="0"/>
              </a:rPr>
              <a:t>Forecasting</a:t>
            </a:r>
          </a:p>
          <a:p>
            <a:pPr>
              <a:buClr>
                <a:srgbClr val="FF0000"/>
              </a:buClr>
            </a:pPr>
            <a:r>
              <a:rPr lang="en-US" sz="2000" b="1" dirty="0" smtClean="0">
                <a:solidFill>
                  <a:srgbClr val="002060"/>
                </a:solidFill>
                <a:ea typeface="Calibri" pitchFamily="34" charset="0"/>
                <a:cs typeface="Calibri" pitchFamily="34" charset="0"/>
              </a:rPr>
              <a:t>Plan the development of airport and ANS facilities</a:t>
            </a:r>
          </a:p>
          <a:p>
            <a:pPr>
              <a:buClr>
                <a:srgbClr val="FF0000"/>
              </a:buClr>
            </a:pPr>
            <a:r>
              <a:rPr lang="en-US" sz="2000" b="1" dirty="0" smtClean="0">
                <a:solidFill>
                  <a:srgbClr val="002060"/>
                </a:solidFill>
                <a:ea typeface="Calibri" pitchFamily="34" charset="0"/>
                <a:cs typeface="Calibri" pitchFamily="34" charset="0"/>
              </a:rPr>
              <a:t>Negotiate bilateral agreements</a:t>
            </a:r>
          </a:p>
          <a:p>
            <a:pPr>
              <a:buClr>
                <a:srgbClr val="FF0000"/>
              </a:buClr>
            </a:pPr>
            <a:r>
              <a:rPr lang="en-US" sz="2000" b="1" dirty="0" smtClean="0">
                <a:solidFill>
                  <a:srgbClr val="002060"/>
                </a:solidFill>
                <a:ea typeface="Calibri" pitchFamily="34" charset="0"/>
                <a:cs typeface="Calibri" pitchFamily="34" charset="0"/>
              </a:rPr>
              <a:t>Implement future strategies</a:t>
            </a:r>
          </a:p>
          <a:p>
            <a:pPr>
              <a:buClr>
                <a:srgbClr val="FF0000"/>
              </a:buClr>
            </a:pPr>
            <a:r>
              <a:rPr lang="en-US" sz="2000" b="1" dirty="0" smtClean="0">
                <a:solidFill>
                  <a:srgbClr val="002060"/>
                </a:solidFill>
                <a:ea typeface="Calibri" pitchFamily="34" charset="0"/>
                <a:cs typeface="Calibri" pitchFamily="34" charset="0"/>
              </a:rPr>
              <a:t>Calculate the individual financial contribution of States</a:t>
            </a:r>
          </a:p>
        </p:txBody>
      </p:sp>
      <p:sp>
        <p:nvSpPr>
          <p:cNvPr id="10" name="Title 1"/>
          <p:cNvSpPr txBox="1">
            <a:spLocks/>
          </p:cNvSpPr>
          <p:nvPr/>
        </p:nvSpPr>
        <p:spPr>
          <a:xfrm>
            <a:off x="3635896" y="0"/>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3200" b="1" dirty="0"/>
              <a:t>Why </a:t>
            </a:r>
            <a:r>
              <a:rPr lang="en-US" sz="3200" b="1" dirty="0" smtClean="0"/>
              <a:t>Do We Need Statistics</a:t>
            </a:r>
            <a:r>
              <a:rPr lang="en-US" sz="3200" b="1" dirty="0"/>
              <a:t>?</a:t>
            </a:r>
          </a:p>
        </p:txBody>
      </p:sp>
    </p:spTree>
    <p:extLst>
      <p:ext uri="{BB962C8B-B14F-4D97-AF65-F5344CB8AC3E}">
        <p14:creationId xmlns:p14="http://schemas.microsoft.com/office/powerpoint/2010/main" val="2144257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500"/>
                                        <p:tgtEl>
                                          <p:spTgt spid="6">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wipe(left)">
                                      <p:cBhvr>
                                        <p:cTn id="20" dur="500"/>
                                        <p:tgtEl>
                                          <p:spTgt spid="6">
                                            <p:txEl>
                                              <p:pRg st="5" end="5"/>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wipe(left)">
                                      <p:cBhvr>
                                        <p:cTn id="24" dur="500"/>
                                        <p:tgtEl>
                                          <p:spTgt spid="6">
                                            <p:txEl>
                                              <p:pRg st="6" end="6"/>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wipe(left)">
                                      <p:cBhvr>
                                        <p:cTn id="28" dur="500"/>
                                        <p:tgtEl>
                                          <p:spTgt spid="6">
                                            <p:txEl>
                                              <p:pRg st="7" end="7"/>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wipe(left)">
                                      <p:cBhvr>
                                        <p:cTn id="32" dur="500"/>
                                        <p:tgtEl>
                                          <p:spTgt spid="6">
                                            <p:txEl>
                                              <p:pRg st="8" end="8"/>
                                            </p:txEl>
                                          </p:spTgt>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wipe(left)">
                                      <p:cBhvr>
                                        <p:cTn id="36" dur="500"/>
                                        <p:tgtEl>
                                          <p:spTgt spid="6">
                                            <p:txEl>
                                              <p:pRg st="9" end="9"/>
                                            </p:txEl>
                                          </p:spTgt>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6">
                                            <p:txEl>
                                              <p:pRg st="10" end="10"/>
                                            </p:txEl>
                                          </p:spTgt>
                                        </p:tgtEl>
                                        <p:attrNameLst>
                                          <p:attrName>style.visibility</p:attrName>
                                        </p:attrNameLst>
                                      </p:cBhvr>
                                      <p:to>
                                        <p:strVal val="visible"/>
                                      </p:to>
                                    </p:set>
                                    <p:animEffect transition="in" filter="wipe(left)">
                                      <p:cBhvr>
                                        <p:cTn id="40" dur="500"/>
                                        <p:tgtEl>
                                          <p:spTgt spid="6">
                                            <p:txEl>
                                              <p:pRg st="10" end="10"/>
                                            </p:txEl>
                                          </p:spTgt>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6">
                                            <p:txEl>
                                              <p:pRg st="11" end="11"/>
                                            </p:txEl>
                                          </p:spTgt>
                                        </p:tgtEl>
                                        <p:attrNameLst>
                                          <p:attrName>style.visibility</p:attrName>
                                        </p:attrNameLst>
                                      </p:cBhvr>
                                      <p:to>
                                        <p:strVal val="visible"/>
                                      </p:to>
                                    </p:set>
                                    <p:animEffect transition="in" filter="wipe(left)">
                                      <p:cBhvr>
                                        <p:cTn id="44"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113588"/>
            <a:ext cx="2304256" cy="54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rPr>
              <a:t>Air carrier</a:t>
            </a:r>
            <a:endParaRPr lang="en-CA" sz="3600" b="1" dirty="0">
              <a:solidFill>
                <a:srgbClr val="002060"/>
              </a:solidFill>
            </a:endParaRPr>
          </a:p>
        </p:txBody>
      </p:sp>
      <p:sp>
        <p:nvSpPr>
          <p:cNvPr id="5" name="Rectangle 4"/>
          <p:cNvSpPr/>
          <p:nvPr/>
        </p:nvSpPr>
        <p:spPr>
          <a:xfrm>
            <a:off x="3347864" y="987574"/>
            <a:ext cx="2304256" cy="54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rPr>
              <a:t>ANSP</a:t>
            </a:r>
            <a:endParaRPr lang="en-CA" sz="3600" b="1" dirty="0">
              <a:solidFill>
                <a:srgbClr val="002060"/>
              </a:solidFill>
            </a:endParaRPr>
          </a:p>
        </p:txBody>
      </p:sp>
      <p:sp>
        <p:nvSpPr>
          <p:cNvPr id="6" name="Rectangle 5"/>
          <p:cNvSpPr/>
          <p:nvPr/>
        </p:nvSpPr>
        <p:spPr>
          <a:xfrm>
            <a:off x="6084168" y="1113588"/>
            <a:ext cx="2304256" cy="54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rPr>
              <a:t>Airport</a:t>
            </a:r>
            <a:endParaRPr lang="en-CA" sz="3600" b="1" dirty="0">
              <a:solidFill>
                <a:srgbClr val="002060"/>
              </a:solidFill>
            </a:endParaRPr>
          </a:p>
        </p:txBody>
      </p:sp>
      <p:sp>
        <p:nvSpPr>
          <p:cNvPr id="7" name="Rectangle 6"/>
          <p:cNvSpPr/>
          <p:nvPr/>
        </p:nvSpPr>
        <p:spPr>
          <a:xfrm>
            <a:off x="3347864" y="2193708"/>
            <a:ext cx="2304256" cy="54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2060"/>
                </a:solidFill>
              </a:rPr>
              <a:t>State</a:t>
            </a:r>
            <a:endParaRPr lang="en-CA" sz="4400" b="1" dirty="0">
              <a:solidFill>
                <a:srgbClr val="002060"/>
              </a:solidFill>
            </a:endParaRPr>
          </a:p>
        </p:txBody>
      </p:sp>
      <p:sp>
        <p:nvSpPr>
          <p:cNvPr id="8" name="Rectangle 7"/>
          <p:cNvSpPr/>
          <p:nvPr/>
        </p:nvSpPr>
        <p:spPr>
          <a:xfrm>
            <a:off x="-972616" y="699542"/>
            <a:ext cx="3960440" cy="54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bg1">
                    <a:lumMod val="50000"/>
                  </a:schemeClr>
                </a:solidFill>
              </a:rPr>
              <a:t>For each State:</a:t>
            </a:r>
            <a:endParaRPr lang="en-CA" sz="2000" b="1" i="1" dirty="0">
              <a:solidFill>
                <a:schemeClr val="bg1">
                  <a:lumMod val="50000"/>
                </a:schemeClr>
              </a:solidFill>
            </a:endParaRPr>
          </a:p>
        </p:txBody>
      </p:sp>
      <p:pic>
        <p:nvPicPr>
          <p:cNvPr id="1026" name="Picture 2" descr="\\icaonet\fileroot\usersfiles$\cmartin\My Documents\Desktop\ICAO_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3975906"/>
            <a:ext cx="864096" cy="70896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a:stCxn id="4" idx="2"/>
          </p:cNvCxnSpPr>
          <p:nvPr/>
        </p:nvCxnSpPr>
        <p:spPr>
          <a:xfrm>
            <a:off x="1691680" y="1653648"/>
            <a:ext cx="2160240" cy="63292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076056" y="1661388"/>
            <a:ext cx="2160240" cy="63292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88160" y="1575922"/>
            <a:ext cx="0" cy="72579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99992" y="2787774"/>
            <a:ext cx="0" cy="10260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7504" y="1910785"/>
            <a:ext cx="3744416" cy="1141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2060"/>
                </a:solidFill>
              </a:rPr>
              <a:t>Traffic</a:t>
            </a:r>
            <a:r>
              <a:rPr lang="en-US" dirty="0">
                <a:solidFill>
                  <a:srgbClr val="002060"/>
                </a:solidFill>
              </a:rPr>
              <a:t> </a:t>
            </a:r>
            <a:r>
              <a:rPr lang="en-US" sz="2000" dirty="0" smtClean="0">
                <a:solidFill>
                  <a:srgbClr val="002060"/>
                </a:solidFill>
              </a:rPr>
              <a:t>– </a:t>
            </a:r>
            <a:r>
              <a:rPr lang="en-US" sz="1600" dirty="0" smtClean="0">
                <a:solidFill>
                  <a:srgbClr val="002060"/>
                </a:solidFill>
              </a:rPr>
              <a:t>Forms  A, A-S, B</a:t>
            </a:r>
            <a:r>
              <a:rPr lang="en-US" sz="1600" dirty="0">
                <a:solidFill>
                  <a:srgbClr val="002060"/>
                </a:solidFill>
              </a:rPr>
              <a:t> </a:t>
            </a:r>
            <a:r>
              <a:rPr lang="en-US" sz="1600" dirty="0" smtClean="0">
                <a:solidFill>
                  <a:srgbClr val="002060"/>
                </a:solidFill>
              </a:rPr>
              <a:t>and C</a:t>
            </a:r>
          </a:p>
          <a:p>
            <a:r>
              <a:rPr lang="en-US" b="1" dirty="0" smtClean="0">
                <a:solidFill>
                  <a:srgbClr val="002060"/>
                </a:solidFill>
              </a:rPr>
              <a:t>Fleet and personnel</a:t>
            </a:r>
            <a:r>
              <a:rPr lang="en-US" dirty="0">
                <a:solidFill>
                  <a:srgbClr val="002060"/>
                </a:solidFill>
              </a:rPr>
              <a:t> </a:t>
            </a:r>
            <a:r>
              <a:rPr lang="en-US" sz="2000" dirty="0" smtClean="0">
                <a:solidFill>
                  <a:srgbClr val="002060"/>
                </a:solidFill>
              </a:rPr>
              <a:t>– </a:t>
            </a:r>
            <a:r>
              <a:rPr lang="en-US" sz="1600" dirty="0" smtClean="0">
                <a:solidFill>
                  <a:srgbClr val="002060"/>
                </a:solidFill>
              </a:rPr>
              <a:t>Form D</a:t>
            </a:r>
          </a:p>
          <a:p>
            <a:r>
              <a:rPr lang="en-US" b="1" dirty="0" smtClean="0">
                <a:solidFill>
                  <a:srgbClr val="002060"/>
                </a:solidFill>
              </a:rPr>
              <a:t>Finance </a:t>
            </a:r>
            <a:r>
              <a:rPr lang="en-US" sz="2000" dirty="0" smtClean="0">
                <a:solidFill>
                  <a:srgbClr val="002060"/>
                </a:solidFill>
              </a:rPr>
              <a:t>– </a:t>
            </a:r>
            <a:r>
              <a:rPr lang="en-US" sz="1600" dirty="0" smtClean="0">
                <a:solidFill>
                  <a:srgbClr val="002060"/>
                </a:solidFill>
              </a:rPr>
              <a:t>Form E-F</a:t>
            </a:r>
          </a:p>
          <a:p>
            <a:r>
              <a:rPr lang="en-US" b="1" dirty="0" smtClean="0">
                <a:solidFill>
                  <a:srgbClr val="002060"/>
                </a:solidFill>
              </a:rPr>
              <a:t>Fuel consumption </a:t>
            </a:r>
            <a:r>
              <a:rPr lang="en-US" sz="2000" dirty="0" smtClean="0">
                <a:solidFill>
                  <a:srgbClr val="002060"/>
                </a:solidFill>
              </a:rPr>
              <a:t>–</a:t>
            </a:r>
            <a:r>
              <a:rPr lang="en-US" sz="1600" dirty="0" smtClean="0">
                <a:solidFill>
                  <a:srgbClr val="002060"/>
                </a:solidFill>
              </a:rPr>
              <a:t> Form M</a:t>
            </a:r>
          </a:p>
          <a:p>
            <a:pPr algn="ctr"/>
            <a:endParaRPr lang="en-CA" sz="2000" dirty="0">
              <a:solidFill>
                <a:srgbClr val="002060"/>
              </a:solidFill>
            </a:endParaRPr>
          </a:p>
        </p:txBody>
      </p:sp>
      <p:sp>
        <p:nvSpPr>
          <p:cNvPr id="19" name="Rectangle 18"/>
          <p:cNvSpPr/>
          <p:nvPr/>
        </p:nvSpPr>
        <p:spPr>
          <a:xfrm>
            <a:off x="6101916" y="2101387"/>
            <a:ext cx="2880320" cy="62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2060"/>
                </a:solidFill>
              </a:rPr>
              <a:t>Traffic</a:t>
            </a:r>
            <a:r>
              <a:rPr lang="en-US" dirty="0">
                <a:solidFill>
                  <a:srgbClr val="002060"/>
                </a:solidFill>
              </a:rPr>
              <a:t> </a:t>
            </a:r>
            <a:r>
              <a:rPr lang="en-US" sz="2000" dirty="0" smtClean="0">
                <a:solidFill>
                  <a:srgbClr val="002060"/>
                </a:solidFill>
              </a:rPr>
              <a:t>– </a:t>
            </a:r>
            <a:r>
              <a:rPr lang="en-US" sz="1600" dirty="0" smtClean="0">
                <a:solidFill>
                  <a:srgbClr val="002060"/>
                </a:solidFill>
              </a:rPr>
              <a:t>Forms  I and I-S</a:t>
            </a:r>
          </a:p>
          <a:p>
            <a:r>
              <a:rPr lang="en-US" b="1" dirty="0" smtClean="0">
                <a:solidFill>
                  <a:srgbClr val="002060"/>
                </a:solidFill>
              </a:rPr>
              <a:t>Finance </a:t>
            </a:r>
            <a:r>
              <a:rPr lang="en-US" sz="2000" dirty="0" smtClean="0">
                <a:solidFill>
                  <a:srgbClr val="002060"/>
                </a:solidFill>
              </a:rPr>
              <a:t>– </a:t>
            </a:r>
            <a:r>
              <a:rPr lang="en-US" sz="1600" dirty="0" smtClean="0">
                <a:solidFill>
                  <a:srgbClr val="002060"/>
                </a:solidFill>
              </a:rPr>
              <a:t>Form J</a:t>
            </a:r>
          </a:p>
          <a:p>
            <a:pPr algn="ctr"/>
            <a:endParaRPr lang="en-CA" sz="2000" dirty="0">
              <a:solidFill>
                <a:srgbClr val="002060"/>
              </a:solidFill>
            </a:endParaRPr>
          </a:p>
        </p:txBody>
      </p:sp>
      <p:sp>
        <p:nvSpPr>
          <p:cNvPr id="20" name="Rectangle 19"/>
          <p:cNvSpPr/>
          <p:nvPr/>
        </p:nvSpPr>
        <p:spPr>
          <a:xfrm>
            <a:off x="3635896" y="1599642"/>
            <a:ext cx="2880320" cy="594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2060"/>
                </a:solidFill>
              </a:rPr>
              <a:t>Traffic – </a:t>
            </a:r>
            <a:r>
              <a:rPr lang="en-US" sz="1600" dirty="0">
                <a:solidFill>
                  <a:srgbClr val="002060"/>
                </a:solidFill>
              </a:rPr>
              <a:t>Form L</a:t>
            </a:r>
          </a:p>
          <a:p>
            <a:r>
              <a:rPr lang="en-US" b="1" dirty="0" smtClean="0">
                <a:solidFill>
                  <a:srgbClr val="002060"/>
                </a:solidFill>
              </a:rPr>
              <a:t>Finance </a:t>
            </a:r>
            <a:r>
              <a:rPr lang="en-US" sz="2000" dirty="0" smtClean="0">
                <a:solidFill>
                  <a:srgbClr val="002060"/>
                </a:solidFill>
              </a:rPr>
              <a:t>– </a:t>
            </a:r>
            <a:r>
              <a:rPr lang="en-US" sz="1600" dirty="0" smtClean="0">
                <a:solidFill>
                  <a:srgbClr val="002060"/>
                </a:solidFill>
              </a:rPr>
              <a:t>Form K</a:t>
            </a:r>
          </a:p>
          <a:p>
            <a:pPr algn="ctr"/>
            <a:endParaRPr lang="en-CA" sz="2000" dirty="0">
              <a:solidFill>
                <a:srgbClr val="002060"/>
              </a:solidFill>
            </a:endParaRPr>
          </a:p>
        </p:txBody>
      </p:sp>
      <p:sp>
        <p:nvSpPr>
          <p:cNvPr id="21" name="Rectangle 20"/>
          <p:cNvSpPr/>
          <p:nvPr/>
        </p:nvSpPr>
        <p:spPr>
          <a:xfrm>
            <a:off x="4499993" y="2800641"/>
            <a:ext cx="5093171" cy="1188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2060"/>
                </a:solidFill>
              </a:rPr>
              <a:t>Civil aircraft registered</a:t>
            </a:r>
            <a:r>
              <a:rPr lang="en-US" dirty="0" smtClean="0">
                <a:solidFill>
                  <a:srgbClr val="002060"/>
                </a:solidFill>
              </a:rPr>
              <a:t> </a:t>
            </a:r>
            <a:r>
              <a:rPr lang="en-US" sz="2000" dirty="0" smtClean="0">
                <a:solidFill>
                  <a:srgbClr val="002060"/>
                </a:solidFill>
              </a:rPr>
              <a:t>– </a:t>
            </a:r>
            <a:r>
              <a:rPr lang="en-US" sz="1600" dirty="0" smtClean="0">
                <a:solidFill>
                  <a:srgbClr val="002060"/>
                </a:solidFill>
              </a:rPr>
              <a:t>Form H</a:t>
            </a:r>
          </a:p>
          <a:p>
            <a:endParaRPr lang="en-US" sz="800" dirty="0" smtClean="0">
              <a:solidFill>
                <a:srgbClr val="002060"/>
              </a:solidFill>
            </a:endParaRPr>
          </a:p>
          <a:p>
            <a:r>
              <a:rPr lang="en-US" b="1" dirty="0" smtClean="0">
                <a:solidFill>
                  <a:srgbClr val="002060"/>
                </a:solidFill>
              </a:rPr>
              <a:t>Aviation personnel</a:t>
            </a:r>
            <a:r>
              <a:rPr lang="en-US" sz="1400" dirty="0" smtClean="0">
                <a:solidFill>
                  <a:srgbClr val="002060"/>
                </a:solidFill>
              </a:rPr>
              <a:t> </a:t>
            </a:r>
            <a:r>
              <a:rPr lang="en-US" sz="2000" dirty="0" smtClean="0">
                <a:solidFill>
                  <a:srgbClr val="002060"/>
                </a:solidFill>
              </a:rPr>
              <a:t>– </a:t>
            </a:r>
            <a:r>
              <a:rPr lang="en-US" sz="1600" dirty="0" smtClean="0">
                <a:solidFill>
                  <a:srgbClr val="002060"/>
                </a:solidFill>
              </a:rPr>
              <a:t>Form N</a:t>
            </a:r>
          </a:p>
        </p:txBody>
      </p:sp>
      <p:sp>
        <p:nvSpPr>
          <p:cNvPr id="22" name="Rectangle 21"/>
          <p:cNvSpPr/>
          <p:nvPr/>
        </p:nvSpPr>
        <p:spPr>
          <a:xfrm>
            <a:off x="3255120" y="3149956"/>
            <a:ext cx="1820937"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2060"/>
                </a:solidFill>
              </a:rPr>
              <a:t>All forms + </a:t>
            </a:r>
            <a:endParaRPr lang="en-US" sz="1400" dirty="0" smtClean="0">
              <a:solidFill>
                <a:srgbClr val="002060"/>
              </a:solidFill>
            </a:endParaRPr>
          </a:p>
        </p:txBody>
      </p:sp>
      <p:sp>
        <p:nvSpPr>
          <p:cNvPr id="23" name="Content Placeholder 2"/>
          <p:cNvSpPr>
            <a:spLocks noGrp="1"/>
          </p:cNvSpPr>
          <p:nvPr>
            <p:ph idx="1"/>
          </p:nvPr>
        </p:nvSpPr>
        <p:spPr>
          <a:xfrm>
            <a:off x="251520" y="3052650"/>
            <a:ext cx="2736304" cy="1632224"/>
          </a:xfrm>
          <a:ln>
            <a:solidFill>
              <a:schemeClr val="accent2">
                <a:lumMod val="50000"/>
              </a:schemeClr>
            </a:solidFill>
          </a:ln>
        </p:spPr>
        <p:txBody>
          <a:bodyPr>
            <a:normAutofit fontScale="55000" lnSpcReduction="20000"/>
          </a:bodyPr>
          <a:lstStyle/>
          <a:p>
            <a:pPr marL="0" indent="0" algn="ctr">
              <a:buNone/>
            </a:pPr>
            <a:r>
              <a:rPr lang="en-GB" dirty="0">
                <a:solidFill>
                  <a:srgbClr val="C00000"/>
                </a:solidFill>
              </a:rPr>
              <a:t>Different data sources for different </a:t>
            </a:r>
            <a:r>
              <a:rPr lang="en-GB" dirty="0" smtClean="0">
                <a:solidFill>
                  <a:srgbClr val="C00000"/>
                </a:solidFill>
              </a:rPr>
              <a:t>purposes</a:t>
            </a:r>
          </a:p>
          <a:p>
            <a:pPr marL="0" indent="0" algn="ctr">
              <a:spcBef>
                <a:spcPts val="1200"/>
              </a:spcBef>
              <a:buNone/>
            </a:pPr>
            <a:r>
              <a:rPr lang="en-GB" sz="2900" dirty="0" smtClean="0"/>
              <a:t>Each has different coverage, level of detail, limitations on use, and produced on their own cycle</a:t>
            </a:r>
            <a:endParaRPr lang="en-GB" sz="2900" dirty="0"/>
          </a:p>
        </p:txBody>
      </p:sp>
      <p:sp>
        <p:nvSpPr>
          <p:cNvPr id="24" name="TextBox 23"/>
          <p:cNvSpPr txBox="1"/>
          <p:nvPr/>
        </p:nvSpPr>
        <p:spPr>
          <a:xfrm>
            <a:off x="6012160" y="3975906"/>
            <a:ext cx="3059832" cy="923330"/>
          </a:xfrm>
          <a:prstGeom prst="rect">
            <a:avLst/>
          </a:prstGeom>
          <a:solidFill>
            <a:schemeClr val="accent2">
              <a:lumMod val="20000"/>
              <a:lumOff val="80000"/>
            </a:schemeClr>
          </a:solidFill>
          <a:ln>
            <a:solidFill>
              <a:srgbClr val="002060"/>
            </a:solidFill>
          </a:ln>
        </p:spPr>
        <p:txBody>
          <a:bodyPr wrap="square" rtlCol="0">
            <a:spAutoFit/>
          </a:bodyPr>
          <a:lstStyle/>
          <a:p>
            <a:pPr algn="ctr"/>
            <a:r>
              <a:rPr lang="en-US" b="1" dirty="0" smtClean="0">
                <a:solidFill>
                  <a:srgbClr val="C00000"/>
                </a:solidFill>
              </a:rPr>
              <a:t>Other data providers</a:t>
            </a:r>
          </a:p>
          <a:p>
            <a:pPr algn="ctr"/>
            <a:r>
              <a:rPr lang="en-US" dirty="0" smtClean="0">
                <a:solidFill>
                  <a:srgbClr val="002060"/>
                </a:solidFill>
                <a:sym typeface="Wingdings" panose="05000000000000000000" pitchFamily="2" charset="2"/>
              </a:rPr>
              <a:t>Traffic,  Fleet,  Financial </a:t>
            </a:r>
            <a:r>
              <a:rPr lang="en-US" dirty="0">
                <a:solidFill>
                  <a:srgbClr val="002060"/>
                </a:solidFill>
                <a:sym typeface="Wingdings" panose="05000000000000000000" pitchFamily="2" charset="2"/>
              </a:rPr>
              <a:t>data</a:t>
            </a:r>
          </a:p>
          <a:p>
            <a:pPr algn="ctr"/>
            <a:r>
              <a:rPr lang="en-US" dirty="0" smtClean="0">
                <a:solidFill>
                  <a:srgbClr val="002060"/>
                </a:solidFill>
                <a:sym typeface="Wingdings" panose="05000000000000000000" pitchFamily="2" charset="2"/>
              </a:rPr>
              <a:t>etc</a:t>
            </a:r>
            <a:r>
              <a:rPr lang="en-US" dirty="0">
                <a:solidFill>
                  <a:srgbClr val="002060"/>
                </a:solidFill>
                <a:sym typeface="Wingdings" panose="05000000000000000000" pitchFamily="2" charset="2"/>
              </a:rPr>
              <a:t>.  …</a:t>
            </a:r>
          </a:p>
        </p:txBody>
      </p:sp>
      <p:cxnSp>
        <p:nvCxnSpPr>
          <p:cNvPr id="25" name="Straight Arrow Connector 24"/>
          <p:cNvCxnSpPr>
            <a:endCxn id="1026" idx="3"/>
          </p:cNvCxnSpPr>
          <p:nvPr/>
        </p:nvCxnSpPr>
        <p:spPr>
          <a:xfrm flipH="1" flipV="1">
            <a:off x="4932040" y="4330390"/>
            <a:ext cx="108012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p:nvPr>
        </p:nvSpPr>
        <p:spPr>
          <a:xfrm>
            <a:off x="3635896" y="0"/>
            <a:ext cx="5524102" cy="742950"/>
          </a:xfrm>
        </p:spPr>
        <p:txBody>
          <a:bodyPr>
            <a:noAutofit/>
          </a:bodyPr>
          <a:lstStyle/>
          <a:p>
            <a:pPr algn="l"/>
            <a:r>
              <a:rPr lang="en-GB" sz="3200" b="1" dirty="0" smtClean="0"/>
              <a:t>Sources of Data</a:t>
            </a:r>
            <a:endParaRPr lang="en-GB" sz="2000" b="1" dirty="0" smtClean="0"/>
          </a:p>
        </p:txBody>
      </p:sp>
      <p:sp>
        <p:nvSpPr>
          <p:cNvPr id="2" name="Rectangle 1"/>
          <p:cNvSpPr/>
          <p:nvPr/>
        </p:nvSpPr>
        <p:spPr>
          <a:xfrm>
            <a:off x="1781944" y="771550"/>
            <a:ext cx="6300192" cy="646331"/>
          </a:xfrm>
          <a:prstGeom prst="rect">
            <a:avLst/>
          </a:prstGeom>
        </p:spPr>
        <p:txBody>
          <a:bodyPr wrap="square">
            <a:spAutoFit/>
          </a:bodyPr>
          <a:lstStyle/>
          <a:p>
            <a:r>
              <a:rPr lang="en-GB" dirty="0">
                <a:hlinkClick r:id="rId4"/>
              </a:rPr>
              <a:t>http://</a:t>
            </a:r>
            <a:r>
              <a:rPr lang="en-GB" dirty="0" smtClean="0">
                <a:hlinkClick r:id="rId4"/>
              </a:rPr>
              <a:t>www.icao.int/sustainability/pages/eap-sta-excel.aspx</a:t>
            </a:r>
            <a:endParaRPr lang="en-GB" dirty="0" smtClean="0"/>
          </a:p>
          <a:p>
            <a:endParaRPr lang="en-GB" dirty="0"/>
          </a:p>
        </p:txBody>
      </p:sp>
    </p:spTree>
    <p:extLst>
      <p:ext uri="{BB962C8B-B14F-4D97-AF65-F5344CB8AC3E}">
        <p14:creationId xmlns:p14="http://schemas.microsoft.com/office/powerpoint/2010/main" val="4193930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750"/>
                                        <p:tgtEl>
                                          <p:spTgt spid="20"/>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750"/>
                                        <p:tgtEl>
                                          <p:spTgt spid="19"/>
                                        </p:tgtEl>
                                      </p:cBhvr>
                                    </p:animEffect>
                                  </p:childTnLst>
                                </p:cTn>
                              </p:par>
                            </p:childTnLst>
                          </p:cTn>
                        </p:par>
                        <p:par>
                          <p:cTn id="14" fill="hold">
                            <p:stCondLst>
                              <p:cond delay="2000"/>
                            </p:stCondLst>
                            <p:childTnLst>
                              <p:par>
                                <p:cTn id="15" presetID="22" presetClass="entr" presetSubtype="1" fill="hold" nodeType="afterEffect">
                                  <p:stCondLst>
                                    <p:cond delay="25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750"/>
                                        <p:tgtEl>
                                          <p:spTgt spid="10"/>
                                        </p:tgtEl>
                                      </p:cBhvr>
                                    </p:animEffect>
                                  </p:childTnLst>
                                </p:cTn>
                              </p:par>
                              <p:par>
                                <p:cTn id="18" presetID="22" presetClass="entr" presetSubtype="1" fill="hold" nodeType="withEffect">
                                  <p:stCondLst>
                                    <p:cond delay="25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750"/>
                                        <p:tgtEl>
                                          <p:spTgt spid="13"/>
                                        </p:tgtEl>
                                      </p:cBhvr>
                                    </p:animEffect>
                                  </p:childTnLst>
                                </p:cTn>
                              </p:par>
                              <p:par>
                                <p:cTn id="21" presetID="22" presetClass="entr" presetSubtype="1" fill="hold" nodeType="withEffect">
                                  <p:stCondLst>
                                    <p:cond delay="25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750"/>
                                        <p:tgtEl>
                                          <p:spTgt spid="1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3500"/>
                            </p:stCondLst>
                            <p:childTnLst>
                              <p:par>
                                <p:cTn id="32" presetID="22" presetClass="entr" presetSubtype="8" fill="hold" grpId="0" nodeType="afterEffect">
                                  <p:stCondLst>
                                    <p:cond delay="25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1" fill="hold" nodeType="withEffect">
                                  <p:stCondLst>
                                    <p:cond delay="250"/>
                                  </p:stCondLst>
                                  <p:childTnLst>
                                    <p:set>
                                      <p:cBhvr>
                                        <p:cTn id="39" dur="1" fill="hold">
                                          <p:stCondLst>
                                            <p:cond delay="0"/>
                                          </p:stCondLst>
                                        </p:cTn>
                                        <p:tgtEl>
                                          <p:spTgt spid="1026"/>
                                        </p:tgtEl>
                                        <p:attrNameLst>
                                          <p:attrName>style.visibility</p:attrName>
                                        </p:attrNameLst>
                                      </p:cBhvr>
                                      <p:to>
                                        <p:strVal val="visible"/>
                                      </p:to>
                                    </p:set>
                                    <p:animEffect transition="in" filter="wipe(up)">
                                      <p:cBhvr>
                                        <p:cTn id="40" dur="500"/>
                                        <p:tgtEl>
                                          <p:spTgt spid="1026"/>
                                        </p:tgtEl>
                                      </p:cBhvr>
                                    </p:animEffect>
                                  </p:childTnLst>
                                </p:cTn>
                              </p:par>
                            </p:childTnLst>
                          </p:cTn>
                        </p:par>
                        <p:par>
                          <p:cTn id="41" fill="hold">
                            <p:stCondLst>
                              <p:cond delay="6500"/>
                            </p:stCondLst>
                            <p:childTnLst>
                              <p:par>
                                <p:cTn id="42" presetID="53" presetClass="entr" presetSubtype="1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22" presetClass="entr" presetSubtype="1" fill="hold" nodeType="withEffect">
                                  <p:stCondLst>
                                    <p:cond delay="250"/>
                                  </p:stCondLst>
                                  <p:childTnLst>
                                    <p:set>
                                      <p:cBhvr>
                                        <p:cTn id="48" dur="1" fill="hold">
                                          <p:stCondLst>
                                            <p:cond delay="0"/>
                                          </p:stCondLst>
                                        </p:cTn>
                                        <p:tgtEl>
                                          <p:spTgt spid="25"/>
                                        </p:tgtEl>
                                        <p:attrNameLst>
                                          <p:attrName>style.visibility</p:attrName>
                                        </p:attrNameLst>
                                      </p:cBhvr>
                                      <p:to>
                                        <p:strVal val="visible"/>
                                      </p:to>
                                    </p:set>
                                    <p:animEffect transition="in" filter="wipe(up)">
                                      <p:cBhvr>
                                        <p:cTn id="49" dur="750"/>
                                        <p:tgtEl>
                                          <p:spTgt spid="25"/>
                                        </p:tgtEl>
                                      </p:cBhvr>
                                    </p:animEffect>
                                  </p:childTnLst>
                                </p:cTn>
                              </p:par>
                            </p:childTnLst>
                          </p:cTn>
                        </p:par>
                        <p:par>
                          <p:cTn id="50" fill="hold">
                            <p:stCondLst>
                              <p:cond delay="7500"/>
                            </p:stCondLst>
                            <p:childTnLst>
                              <p:par>
                                <p:cTn id="51" presetID="10" presetClass="entr" presetSubtype="0" fill="hold" grpId="0" nodeType="afterEffect">
                                  <p:stCondLst>
                                    <p:cond delay="0"/>
                                  </p:stCondLst>
                                  <p:childTnLst>
                                    <p:set>
                                      <p:cBhvr>
                                        <p:cTn id="52" dur="1" fill="hold">
                                          <p:stCondLst>
                                            <p:cond delay="0"/>
                                          </p:stCondLst>
                                        </p:cTn>
                                        <p:tgtEl>
                                          <p:spTgt spid="23">
                                            <p:bg/>
                                          </p:spTgt>
                                        </p:tgtEl>
                                        <p:attrNameLst>
                                          <p:attrName>style.visibility</p:attrName>
                                        </p:attrNameLst>
                                      </p:cBhvr>
                                      <p:to>
                                        <p:strVal val="visible"/>
                                      </p:to>
                                    </p:set>
                                    <p:animEffect transition="in" filter="fade">
                                      <p:cBhvr>
                                        <p:cTn id="53" dur="500"/>
                                        <p:tgtEl>
                                          <p:spTgt spid="23">
                                            <p:bg/>
                                          </p:spTgt>
                                        </p:tgtEl>
                                      </p:cBhvr>
                                    </p:animEffect>
                                  </p:childTnLst>
                                </p:cTn>
                              </p:par>
                            </p:childTnLst>
                          </p:cTn>
                        </p:par>
                        <p:par>
                          <p:cTn id="54" fill="hold">
                            <p:stCondLst>
                              <p:cond delay="8000"/>
                            </p:stCondLst>
                            <p:childTnLst>
                              <p:par>
                                <p:cTn id="55" presetID="10" presetClass="entr" presetSubtype="0" fill="hold" grpId="0" nodeType="after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fade">
                                      <p:cBhvr>
                                        <p:cTn id="57" dur="500"/>
                                        <p:tgtEl>
                                          <p:spTgt spid="23">
                                            <p:txEl>
                                              <p:pRg st="0" end="0"/>
                                            </p:txEl>
                                          </p:spTgt>
                                        </p:tgtEl>
                                      </p:cBhvr>
                                    </p:animEffect>
                                  </p:childTnLst>
                                </p:cTn>
                              </p:par>
                            </p:childTnLst>
                          </p:cTn>
                        </p:par>
                        <p:par>
                          <p:cTn id="58" fill="hold">
                            <p:stCondLst>
                              <p:cond delay="8500"/>
                            </p:stCondLst>
                            <p:childTnLst>
                              <p:par>
                                <p:cTn id="59" presetID="10" presetClass="entr" presetSubtype="0" fill="hold" grpId="0" nodeType="afterEffect">
                                  <p:stCondLst>
                                    <p:cond delay="0"/>
                                  </p:stCondLst>
                                  <p:childTnLst>
                                    <p:set>
                                      <p:cBhvr>
                                        <p:cTn id="60" dur="1" fill="hold">
                                          <p:stCondLst>
                                            <p:cond delay="0"/>
                                          </p:stCondLst>
                                        </p:cTn>
                                        <p:tgtEl>
                                          <p:spTgt spid="23">
                                            <p:txEl>
                                              <p:pRg st="1" end="1"/>
                                            </p:txEl>
                                          </p:spTgt>
                                        </p:tgtEl>
                                        <p:attrNameLst>
                                          <p:attrName>style.visibility</p:attrName>
                                        </p:attrNameLst>
                                      </p:cBhvr>
                                      <p:to>
                                        <p:strVal val="visible"/>
                                      </p:to>
                                    </p:set>
                                    <p:animEffect transition="in" filter="fade">
                                      <p:cBhvr>
                                        <p:cTn id="61"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9" grpId="0"/>
      <p:bldP spid="20" grpId="0"/>
      <p:bldP spid="21" grpId="0"/>
      <p:bldP spid="22" grpId="0"/>
      <p:bldP spid="23" grpId="0" build="p"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ircular Arrow 4"/>
          <p:cNvSpPr/>
          <p:nvPr/>
        </p:nvSpPr>
        <p:spPr>
          <a:xfrm>
            <a:off x="2501322" y="1779349"/>
            <a:ext cx="1297270" cy="1103678"/>
          </a:xfrm>
          <a:prstGeom prst="circular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 name="Straight Arrow Connector 5"/>
          <p:cNvCxnSpPr/>
          <p:nvPr/>
        </p:nvCxnSpPr>
        <p:spPr>
          <a:xfrm rot="16200000">
            <a:off x="1692837" y="2139762"/>
            <a:ext cx="0" cy="108000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7"/>
          <p:cNvSpPr>
            <a:spLocks noChangeAspect="1" noChangeArrowheads="1"/>
          </p:cNvSpPr>
          <p:nvPr/>
        </p:nvSpPr>
        <p:spPr bwMode="auto">
          <a:xfrm>
            <a:off x="35496" y="2409732"/>
            <a:ext cx="1115616" cy="574260"/>
          </a:xfrm>
          <a:prstGeom prst="rect">
            <a:avLst/>
          </a:prstGeom>
          <a:solidFill>
            <a:schemeClr val="accent2">
              <a:lumMod val="20000"/>
              <a:lumOff val="80000"/>
            </a:schemeClr>
          </a:solidFill>
          <a:ln w="0">
            <a:solidFill>
              <a:srgbClr val="002060"/>
            </a:solidFill>
            <a:miter lim="800000"/>
            <a:headEnd/>
            <a:tailEnd/>
          </a:ln>
        </p:spPr>
        <p:txBody>
          <a:bodyPr anchor="ctr" anchorCtr="0"/>
          <a:lstStyle/>
          <a:p>
            <a:pPr algn="ctr"/>
            <a:r>
              <a:rPr lang="en-GB" sz="2000" dirty="0" smtClean="0">
                <a:solidFill>
                  <a:srgbClr val="002060"/>
                </a:solidFill>
              </a:rPr>
              <a:t>States</a:t>
            </a:r>
            <a:endParaRPr lang="en-GB" sz="2000" dirty="0">
              <a:solidFill>
                <a:srgbClr val="002060"/>
              </a:solidFill>
            </a:endParaRPr>
          </a:p>
        </p:txBody>
      </p:sp>
      <p:sp>
        <p:nvSpPr>
          <p:cNvPr id="8" name="Rectangle 7"/>
          <p:cNvSpPr>
            <a:spLocks noChangeAspect="1" noChangeArrowheads="1"/>
          </p:cNvSpPr>
          <p:nvPr/>
        </p:nvSpPr>
        <p:spPr bwMode="auto">
          <a:xfrm>
            <a:off x="2183610" y="951570"/>
            <a:ext cx="1944176" cy="1168326"/>
          </a:xfrm>
          <a:prstGeom prst="rect">
            <a:avLst/>
          </a:prstGeom>
          <a:noFill/>
          <a:ln w="0">
            <a:noFill/>
            <a:miter lim="800000"/>
            <a:headEnd/>
            <a:tailEnd/>
          </a:ln>
        </p:spPr>
        <p:txBody>
          <a:bodyPr anchor="ctr" anchorCtr="0"/>
          <a:lstStyle/>
          <a:p>
            <a:pPr algn="ctr"/>
            <a:r>
              <a:rPr lang="en-GB" sz="2400" b="1" dirty="0">
                <a:solidFill>
                  <a:srgbClr val="92D050"/>
                </a:solidFill>
              </a:rPr>
              <a:t>c</a:t>
            </a:r>
            <a:r>
              <a:rPr lang="en-GB" sz="2400" b="1" dirty="0" smtClean="0">
                <a:solidFill>
                  <a:srgbClr val="92D050"/>
                </a:solidFill>
              </a:rPr>
              <a:t>ollection, verification</a:t>
            </a:r>
            <a:endParaRPr lang="en-GB" sz="2400" b="1" dirty="0">
              <a:solidFill>
                <a:srgbClr val="92D050"/>
              </a:solidFill>
            </a:endParaRPr>
          </a:p>
        </p:txBody>
      </p:sp>
      <p:sp>
        <p:nvSpPr>
          <p:cNvPr id="9" name="Curved Left Arrow 8"/>
          <p:cNvSpPr/>
          <p:nvPr/>
        </p:nvSpPr>
        <p:spPr>
          <a:xfrm rot="5853046">
            <a:off x="1519717" y="2457226"/>
            <a:ext cx="488025" cy="1734550"/>
          </a:xfrm>
          <a:prstGeom prst="curvedLeftArrow">
            <a:avLst>
              <a:gd name="adj1" fmla="val 25000"/>
              <a:gd name="adj2" fmla="val 50000"/>
              <a:gd name="adj3" fmla="val 2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Rectangle 9"/>
          <p:cNvSpPr>
            <a:spLocks noChangeAspect="1" noChangeArrowheads="1"/>
          </p:cNvSpPr>
          <p:nvPr/>
        </p:nvSpPr>
        <p:spPr bwMode="auto">
          <a:xfrm>
            <a:off x="791641" y="3630142"/>
            <a:ext cx="1944176" cy="1168326"/>
          </a:xfrm>
          <a:prstGeom prst="rect">
            <a:avLst/>
          </a:prstGeom>
          <a:noFill/>
          <a:ln w="0">
            <a:noFill/>
            <a:miter lim="800000"/>
            <a:headEnd/>
            <a:tailEnd/>
          </a:ln>
        </p:spPr>
        <p:txBody>
          <a:bodyPr anchor="ctr" anchorCtr="0"/>
          <a:lstStyle/>
          <a:p>
            <a:pPr algn="ctr"/>
            <a:r>
              <a:rPr lang="en-GB" sz="2400" b="1" dirty="0">
                <a:solidFill>
                  <a:srgbClr val="C00000"/>
                </a:solidFill>
              </a:rPr>
              <a:t>c</a:t>
            </a:r>
            <a:r>
              <a:rPr lang="en-GB" sz="2400" b="1" dirty="0" smtClean="0">
                <a:solidFill>
                  <a:srgbClr val="C00000"/>
                </a:solidFill>
              </a:rPr>
              <a:t>larification, correction, reminders</a:t>
            </a:r>
            <a:endParaRPr lang="en-GB" sz="2400" b="1" dirty="0">
              <a:solidFill>
                <a:srgbClr val="C00000"/>
              </a:solidFill>
            </a:endParaRPr>
          </a:p>
        </p:txBody>
      </p:sp>
      <p:cxnSp>
        <p:nvCxnSpPr>
          <p:cNvPr id="11" name="Straight Arrow Connector 10"/>
          <p:cNvCxnSpPr/>
          <p:nvPr/>
        </p:nvCxnSpPr>
        <p:spPr>
          <a:xfrm rot="16200000">
            <a:off x="4626072" y="2102862"/>
            <a:ext cx="0" cy="118800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spect="1" noChangeArrowheads="1"/>
          </p:cNvSpPr>
          <p:nvPr/>
        </p:nvSpPr>
        <p:spPr bwMode="auto">
          <a:xfrm>
            <a:off x="3635896" y="2342663"/>
            <a:ext cx="1944176" cy="332146"/>
          </a:xfrm>
          <a:prstGeom prst="rect">
            <a:avLst/>
          </a:prstGeom>
          <a:noFill/>
          <a:ln w="0">
            <a:noFill/>
            <a:miter lim="800000"/>
            <a:headEnd/>
            <a:tailEnd/>
          </a:ln>
        </p:spPr>
        <p:txBody>
          <a:bodyPr anchor="ctr" anchorCtr="0"/>
          <a:lstStyle/>
          <a:p>
            <a:pPr algn="ctr"/>
            <a:r>
              <a:rPr lang="en-GB" sz="2000" b="1" dirty="0" smtClean="0">
                <a:solidFill>
                  <a:srgbClr val="92D050"/>
                </a:solidFill>
              </a:rPr>
              <a:t>validation</a:t>
            </a:r>
            <a:endParaRPr lang="en-GB" sz="2000" b="1" dirty="0">
              <a:solidFill>
                <a:srgbClr val="92D050"/>
              </a:solidFill>
            </a:endParaRPr>
          </a:p>
        </p:txBody>
      </p:sp>
      <p:sp>
        <p:nvSpPr>
          <p:cNvPr id="13" name="Rectangle 7"/>
          <p:cNvSpPr>
            <a:spLocks noChangeAspect="1" noChangeArrowheads="1"/>
          </p:cNvSpPr>
          <p:nvPr/>
        </p:nvSpPr>
        <p:spPr bwMode="auto">
          <a:xfrm>
            <a:off x="5220072" y="2409732"/>
            <a:ext cx="1584176" cy="574260"/>
          </a:xfrm>
          <a:prstGeom prst="rect">
            <a:avLst/>
          </a:prstGeom>
          <a:solidFill>
            <a:schemeClr val="accent2">
              <a:lumMod val="20000"/>
              <a:lumOff val="80000"/>
            </a:schemeClr>
          </a:solidFill>
          <a:ln w="0">
            <a:solidFill>
              <a:srgbClr val="002060"/>
            </a:solidFill>
            <a:miter lim="800000"/>
            <a:headEnd/>
            <a:tailEnd/>
          </a:ln>
        </p:spPr>
        <p:txBody>
          <a:bodyPr anchor="ctr" anchorCtr="0"/>
          <a:lstStyle/>
          <a:p>
            <a:pPr algn="ctr"/>
            <a:r>
              <a:rPr lang="en-GB" sz="2000" dirty="0" smtClean="0">
                <a:solidFill>
                  <a:srgbClr val="002060"/>
                </a:solidFill>
              </a:rPr>
              <a:t>ICAO</a:t>
            </a:r>
            <a:r>
              <a:rPr lang="en-GB" sz="2000" i="1" dirty="0" smtClean="0">
                <a:solidFill>
                  <a:srgbClr val="002060"/>
                </a:solidFill>
              </a:rPr>
              <a:t>DATA+</a:t>
            </a:r>
            <a:endParaRPr lang="en-GB" sz="2000" i="1" dirty="0">
              <a:solidFill>
                <a:srgbClr val="002060"/>
              </a:solidFill>
            </a:endParaRPr>
          </a:p>
        </p:txBody>
      </p:sp>
      <p:sp>
        <p:nvSpPr>
          <p:cNvPr id="14" name="Circular Arrow 13"/>
          <p:cNvSpPr/>
          <p:nvPr/>
        </p:nvSpPr>
        <p:spPr>
          <a:xfrm>
            <a:off x="5192088" y="1790369"/>
            <a:ext cx="1297270" cy="1103678"/>
          </a:xfrm>
          <a:prstGeom prst="circular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2060"/>
              </a:solidFill>
            </a:endParaRPr>
          </a:p>
        </p:txBody>
      </p:sp>
      <p:sp>
        <p:nvSpPr>
          <p:cNvPr id="15" name="Rectangle 14"/>
          <p:cNvSpPr>
            <a:spLocks noChangeAspect="1" noChangeArrowheads="1"/>
          </p:cNvSpPr>
          <p:nvPr/>
        </p:nvSpPr>
        <p:spPr bwMode="auto">
          <a:xfrm>
            <a:off x="4626073" y="843558"/>
            <a:ext cx="2582201" cy="1168326"/>
          </a:xfrm>
          <a:prstGeom prst="rect">
            <a:avLst/>
          </a:prstGeom>
          <a:noFill/>
          <a:ln w="0">
            <a:noFill/>
            <a:miter lim="800000"/>
            <a:headEnd/>
            <a:tailEnd/>
          </a:ln>
        </p:spPr>
        <p:txBody>
          <a:bodyPr anchor="ctr" anchorCtr="0"/>
          <a:lstStyle/>
          <a:p>
            <a:pPr algn="ctr"/>
            <a:r>
              <a:rPr lang="en-GB" sz="2400" b="1" dirty="0" smtClean="0">
                <a:solidFill>
                  <a:srgbClr val="002060"/>
                </a:solidFill>
              </a:rPr>
              <a:t>Analysis, modelled missing data,…</a:t>
            </a:r>
            <a:endParaRPr lang="en-GB" sz="2400" b="1" dirty="0">
              <a:solidFill>
                <a:srgbClr val="002060"/>
              </a:solidFill>
            </a:endParaRPr>
          </a:p>
        </p:txBody>
      </p:sp>
      <p:cxnSp>
        <p:nvCxnSpPr>
          <p:cNvPr id="16" name="Straight Arrow Connector 15"/>
          <p:cNvCxnSpPr/>
          <p:nvPr/>
        </p:nvCxnSpPr>
        <p:spPr>
          <a:xfrm rot="16200000">
            <a:off x="7208273" y="2317185"/>
            <a:ext cx="0" cy="72000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48273" y="2011884"/>
            <a:ext cx="720000" cy="58165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848273" y="2764216"/>
            <a:ext cx="720000" cy="58165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7"/>
          <p:cNvSpPr>
            <a:spLocks noChangeAspect="1" noChangeArrowheads="1"/>
          </p:cNvSpPr>
          <p:nvPr/>
        </p:nvSpPr>
        <p:spPr bwMode="auto">
          <a:xfrm>
            <a:off x="7740352" y="1459248"/>
            <a:ext cx="1115616" cy="574260"/>
          </a:xfrm>
          <a:prstGeom prst="rect">
            <a:avLst/>
          </a:prstGeom>
          <a:solidFill>
            <a:schemeClr val="accent2">
              <a:lumMod val="20000"/>
              <a:lumOff val="80000"/>
            </a:schemeClr>
          </a:solidFill>
          <a:ln w="0">
            <a:solidFill>
              <a:srgbClr val="002060"/>
            </a:solidFill>
            <a:miter lim="800000"/>
            <a:headEnd/>
            <a:tailEnd/>
          </a:ln>
        </p:spPr>
        <p:txBody>
          <a:bodyPr anchor="ctr" anchorCtr="0"/>
          <a:lstStyle/>
          <a:p>
            <a:pPr algn="ctr"/>
            <a:r>
              <a:rPr lang="en-GB" sz="2000" dirty="0" smtClean="0">
                <a:solidFill>
                  <a:srgbClr val="002060"/>
                </a:solidFill>
              </a:rPr>
              <a:t>States</a:t>
            </a:r>
            <a:endParaRPr lang="en-GB" sz="2000" dirty="0">
              <a:solidFill>
                <a:srgbClr val="002060"/>
              </a:solidFill>
            </a:endParaRPr>
          </a:p>
        </p:txBody>
      </p:sp>
      <p:sp>
        <p:nvSpPr>
          <p:cNvPr id="23" name="Rectangle 7"/>
          <p:cNvSpPr>
            <a:spLocks noChangeAspect="1" noChangeArrowheads="1"/>
          </p:cNvSpPr>
          <p:nvPr/>
        </p:nvSpPr>
        <p:spPr bwMode="auto">
          <a:xfrm>
            <a:off x="7649668" y="3428586"/>
            <a:ext cx="1468223" cy="511316"/>
          </a:xfrm>
          <a:prstGeom prst="rect">
            <a:avLst/>
          </a:prstGeom>
          <a:solidFill>
            <a:schemeClr val="accent2">
              <a:lumMod val="20000"/>
              <a:lumOff val="80000"/>
            </a:schemeClr>
          </a:solidFill>
          <a:ln w="0">
            <a:solidFill>
              <a:srgbClr val="002060"/>
            </a:solidFill>
            <a:miter lim="800000"/>
            <a:headEnd/>
            <a:tailEnd/>
          </a:ln>
        </p:spPr>
        <p:txBody>
          <a:bodyPr anchor="ctr" anchorCtr="0"/>
          <a:lstStyle/>
          <a:p>
            <a:pPr algn="ctr"/>
            <a:r>
              <a:rPr lang="en-GB" dirty="0" smtClean="0">
                <a:solidFill>
                  <a:srgbClr val="002060"/>
                </a:solidFill>
              </a:rPr>
              <a:t>External stakeholders</a:t>
            </a:r>
            <a:endParaRPr lang="en-GB" dirty="0">
              <a:solidFill>
                <a:srgbClr val="002060"/>
              </a:solidFill>
            </a:endParaRPr>
          </a:p>
        </p:txBody>
      </p:sp>
      <p:pic>
        <p:nvPicPr>
          <p:cNvPr id="24" name="Picture 2" descr="\\icaonet\fileroot\usersfiles$\cmartin\My Documents\Desktop\ICAO_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0698" y="2331188"/>
            <a:ext cx="954923" cy="70896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7"/>
          <p:cNvSpPr>
            <a:spLocks noChangeAspect="1" noChangeArrowheads="1"/>
          </p:cNvSpPr>
          <p:nvPr/>
        </p:nvSpPr>
        <p:spPr bwMode="auto">
          <a:xfrm>
            <a:off x="2231360" y="2409732"/>
            <a:ext cx="1800712" cy="574260"/>
          </a:xfrm>
          <a:prstGeom prst="rect">
            <a:avLst/>
          </a:prstGeom>
          <a:solidFill>
            <a:schemeClr val="accent2">
              <a:lumMod val="20000"/>
              <a:lumOff val="80000"/>
            </a:schemeClr>
          </a:solidFill>
          <a:ln w="0">
            <a:solidFill>
              <a:srgbClr val="002060"/>
            </a:solidFill>
            <a:miter lim="800000"/>
            <a:headEnd/>
            <a:tailEnd/>
          </a:ln>
        </p:spPr>
        <p:txBody>
          <a:bodyPr lIns="36000" tIns="36000" rIns="36000" bIns="36000" anchor="ctr" anchorCtr="0"/>
          <a:lstStyle/>
          <a:p>
            <a:pPr algn="ctr"/>
            <a:r>
              <a:rPr lang="en-GB" sz="2000" dirty="0" smtClean="0">
                <a:solidFill>
                  <a:srgbClr val="002060"/>
                </a:solidFill>
              </a:rPr>
              <a:t>EAP</a:t>
            </a:r>
          </a:p>
          <a:p>
            <a:pPr algn="ctr"/>
            <a:r>
              <a:rPr lang="en-GB" sz="2000" dirty="0" smtClean="0">
                <a:solidFill>
                  <a:srgbClr val="002060"/>
                </a:solidFill>
              </a:rPr>
              <a:t>(</a:t>
            </a:r>
            <a:r>
              <a:rPr lang="en-GB" sz="2000" b="1" dirty="0" smtClean="0">
                <a:solidFill>
                  <a:srgbClr val="002060"/>
                </a:solidFill>
              </a:rPr>
              <a:t>ISDB database</a:t>
            </a:r>
            <a:r>
              <a:rPr lang="en-GB" sz="2000" dirty="0" smtClean="0">
                <a:solidFill>
                  <a:srgbClr val="002060"/>
                </a:solidFill>
              </a:rPr>
              <a:t>)</a:t>
            </a:r>
            <a:endParaRPr lang="en-GB" sz="2000" dirty="0">
              <a:solidFill>
                <a:srgbClr val="002060"/>
              </a:solidFill>
            </a:endParaRPr>
          </a:p>
        </p:txBody>
      </p:sp>
      <p:sp>
        <p:nvSpPr>
          <p:cNvPr id="30" name="Rectangle 29"/>
          <p:cNvSpPr>
            <a:spLocks noChangeAspect="1" noChangeArrowheads="1"/>
          </p:cNvSpPr>
          <p:nvPr/>
        </p:nvSpPr>
        <p:spPr bwMode="auto">
          <a:xfrm>
            <a:off x="889223" y="1976760"/>
            <a:ext cx="1626238" cy="332146"/>
          </a:xfrm>
          <a:prstGeom prst="rect">
            <a:avLst/>
          </a:prstGeom>
          <a:noFill/>
          <a:ln w="0">
            <a:noFill/>
            <a:miter lim="800000"/>
            <a:headEnd/>
            <a:tailEnd/>
          </a:ln>
        </p:spPr>
        <p:txBody>
          <a:bodyPr anchor="ctr" anchorCtr="0"/>
          <a:lstStyle/>
          <a:p>
            <a:pPr algn="ctr"/>
            <a:r>
              <a:rPr lang="en-GB" b="1" dirty="0" smtClean="0">
                <a:solidFill>
                  <a:srgbClr val="002060"/>
                </a:solidFill>
              </a:rPr>
              <a:t>Forms submission</a:t>
            </a:r>
            <a:endParaRPr lang="en-GB" b="1" dirty="0">
              <a:solidFill>
                <a:srgbClr val="002060"/>
              </a:solidFill>
            </a:endParaRPr>
          </a:p>
        </p:txBody>
      </p:sp>
      <p:sp>
        <p:nvSpPr>
          <p:cNvPr id="26" name="Espace réservé du pied de page 2"/>
          <p:cNvSpPr txBox="1">
            <a:spLocks/>
          </p:cNvSpPr>
          <p:nvPr/>
        </p:nvSpPr>
        <p:spPr bwMode="auto">
          <a:xfrm>
            <a:off x="3124200" y="4894008"/>
            <a:ext cx="2895600" cy="2494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0" latinLnBrk="0" hangingPunct="0">
              <a:defRPr sz="1800" kern="1200">
                <a:solidFill>
                  <a:schemeClr val="tx1"/>
                </a:solidFill>
                <a:latin typeface="Calibri" pitchFamily="34" charset="0"/>
                <a:ea typeface="+mn-ea"/>
                <a:cs typeface="Arial" charset="0"/>
              </a:defRPr>
            </a:lvl1pPr>
            <a:lvl2pPr marL="742950" indent="-285750" algn="l" defTabSz="914400" rtl="0" eaLnBrk="0" latinLnBrk="0" hangingPunct="0">
              <a:defRPr sz="1800" kern="1200">
                <a:solidFill>
                  <a:schemeClr val="tx1"/>
                </a:solidFill>
                <a:latin typeface="Calibri" pitchFamily="34" charset="0"/>
                <a:ea typeface="+mn-ea"/>
                <a:cs typeface="Arial" charset="0"/>
              </a:defRPr>
            </a:lvl2pPr>
            <a:lvl3pPr marL="1143000" indent="-228600" algn="l" defTabSz="914400" rtl="0" eaLnBrk="0" latinLnBrk="0" hangingPunct="0">
              <a:defRPr sz="1800" kern="1200">
                <a:solidFill>
                  <a:schemeClr val="tx1"/>
                </a:solidFill>
                <a:latin typeface="Calibri" pitchFamily="34" charset="0"/>
                <a:ea typeface="+mn-ea"/>
                <a:cs typeface="Arial" charset="0"/>
              </a:defRPr>
            </a:lvl3pPr>
            <a:lvl4pPr marL="1600200" indent="-228600" algn="l" defTabSz="914400" rtl="0" eaLnBrk="0" latinLnBrk="0" hangingPunct="0">
              <a:defRPr sz="1800" kern="1200">
                <a:solidFill>
                  <a:schemeClr val="tx1"/>
                </a:solidFill>
                <a:latin typeface="Calibri" pitchFamily="34" charset="0"/>
                <a:ea typeface="+mn-ea"/>
                <a:cs typeface="Arial" charset="0"/>
              </a:defRPr>
            </a:lvl4pPr>
            <a:lvl5pPr marL="2057400" indent="-228600" algn="l" defTabSz="914400" rtl="0" eaLnBrk="0" latinLnBrk="0" hangingPunct="0">
              <a:defRPr sz="1800"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itchFamily="34" charset="0"/>
                <a:ea typeface="+mn-ea"/>
                <a:cs typeface="Arial" charset="0"/>
              </a:defRPr>
            </a:lvl9pPr>
          </a:lstStyle>
          <a:p>
            <a:pPr algn="ctr" eaLnBrk="1" hangingPunct="1"/>
            <a:r>
              <a:rPr lang="en-US" sz="1000" b="1" dirty="0">
                <a:solidFill>
                  <a:srgbClr val="FFFFFF"/>
                </a:solidFill>
                <a:latin typeface="Arial" charset="0"/>
              </a:rPr>
              <a:t>EAP/ATB</a:t>
            </a:r>
            <a:endParaRPr lang="en-CA" sz="1000" b="1" dirty="0">
              <a:solidFill>
                <a:srgbClr val="FFFFFF"/>
              </a:solidFill>
              <a:latin typeface="Arial" charset="0"/>
            </a:endParaRPr>
          </a:p>
        </p:txBody>
      </p:sp>
      <p:sp>
        <p:nvSpPr>
          <p:cNvPr id="27" name="Title 1"/>
          <p:cNvSpPr txBox="1">
            <a:spLocks/>
          </p:cNvSpPr>
          <p:nvPr/>
        </p:nvSpPr>
        <p:spPr>
          <a:xfrm>
            <a:off x="3635896" y="-104776"/>
            <a:ext cx="568863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Statistics </a:t>
            </a:r>
            <a:r>
              <a:rPr lang="en-US" sz="2800" b="1" dirty="0" smtClean="0"/>
              <a:t>Collection and Dissemination</a:t>
            </a:r>
            <a:endParaRPr lang="en-US" sz="2800" b="1" dirty="0"/>
          </a:p>
        </p:txBody>
      </p:sp>
    </p:spTree>
    <p:extLst>
      <p:ext uri="{BB962C8B-B14F-4D97-AF65-F5344CB8AC3E}">
        <p14:creationId xmlns:p14="http://schemas.microsoft.com/office/powerpoint/2010/main" val="3731625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250"/>
                                        <p:tgtEl>
                                          <p:spTgt spid="30"/>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50"/>
                                        <p:tgtEl>
                                          <p:spTgt spid="6"/>
                                        </p:tgtEl>
                                      </p:cBhvr>
                                    </p:animEffect>
                                  </p:childTnLst>
                                </p:cTn>
                              </p:par>
                            </p:childTnLst>
                          </p:cTn>
                        </p:par>
                        <p:par>
                          <p:cTn id="16" fill="hold">
                            <p:stCondLst>
                              <p:cond delay="750"/>
                            </p:stCondLst>
                            <p:childTnLst>
                              <p:par>
                                <p:cTn id="17" presetID="22" presetClass="entr" presetSubtype="8" fill="hold" grpId="0" nodeType="afterEffect">
                                  <p:stCondLst>
                                    <p:cond delay="25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250"/>
                                        <p:tgtEl>
                                          <p:spTgt spid="25"/>
                                        </p:tgtEl>
                                      </p:cBhvr>
                                    </p:animEffect>
                                  </p:childTnLst>
                                </p:cTn>
                              </p:par>
                            </p:childTnLst>
                          </p:cTn>
                        </p:par>
                        <p:par>
                          <p:cTn id="20" fill="hold">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250"/>
                                        <p:tgtEl>
                                          <p:spTgt spid="5"/>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250"/>
                                        <p:tgtEl>
                                          <p:spTgt spid="8"/>
                                        </p:tgtEl>
                                      </p:cBhvr>
                                    </p:animEffect>
                                  </p:childTnLst>
                                </p:cTn>
                              </p:par>
                            </p:childTnLst>
                          </p:cTn>
                        </p:par>
                        <p:par>
                          <p:cTn id="28" fill="hold">
                            <p:stCondLst>
                              <p:cond delay="175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250"/>
                                        <p:tgtEl>
                                          <p:spTgt spid="9"/>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250"/>
                                        <p:tgtEl>
                                          <p:spTgt spid="10"/>
                                        </p:tgtEl>
                                      </p:cBhvr>
                                    </p:animEffect>
                                  </p:childTnLst>
                                </p:cTn>
                              </p:par>
                            </p:childTnLst>
                          </p:cTn>
                        </p:par>
                        <p:par>
                          <p:cTn id="36" fill="hold">
                            <p:stCondLst>
                              <p:cond delay="2250"/>
                            </p:stCondLst>
                            <p:childTnLst>
                              <p:par>
                                <p:cTn id="37" presetID="22" presetClass="entr" presetSubtype="8"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250"/>
                                        <p:tgtEl>
                                          <p:spTgt spid="11"/>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250"/>
                                        <p:tgtEl>
                                          <p:spTgt spid="12"/>
                                        </p:tgtEl>
                                      </p:cBhvr>
                                    </p:animEffect>
                                  </p:childTnLst>
                                </p:cTn>
                              </p:par>
                            </p:childTnLst>
                          </p:cTn>
                        </p:par>
                        <p:par>
                          <p:cTn id="44" fill="hold">
                            <p:stCondLst>
                              <p:cond delay="2750"/>
                            </p:stCondLst>
                            <p:childTnLst>
                              <p:par>
                                <p:cTn id="45" presetID="22" presetClass="entr" presetSubtype="8" fill="hold" grpId="0" nodeType="afterEffect">
                                  <p:stCondLst>
                                    <p:cond delay="50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250"/>
                                        <p:tgtEl>
                                          <p:spTgt spid="13"/>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250"/>
                                        <p:tgtEl>
                                          <p:spTgt spid="14"/>
                                        </p:tgtEl>
                                      </p:cBhvr>
                                    </p:animEffect>
                                  </p:childTnLst>
                                </p:cTn>
                              </p:par>
                            </p:childTnLst>
                          </p:cTn>
                        </p:par>
                        <p:par>
                          <p:cTn id="52" fill="hold">
                            <p:stCondLst>
                              <p:cond delay="3750"/>
                            </p:stCondLst>
                            <p:childTnLst>
                              <p:par>
                                <p:cTn id="53" presetID="2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250"/>
                                        <p:tgtEl>
                                          <p:spTgt spid="15"/>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250"/>
                                        <p:tgtEl>
                                          <p:spTgt spid="17"/>
                                        </p:tgtEl>
                                      </p:cBhvr>
                                    </p:animEffect>
                                  </p:childTnLst>
                                </p:cTn>
                              </p:par>
                              <p:par>
                                <p:cTn id="60" presetID="22" presetClass="entr" presetSubtype="8"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250"/>
                                        <p:tgtEl>
                                          <p:spTgt spid="16"/>
                                        </p:tgtEl>
                                      </p:cBhvr>
                                    </p:animEffect>
                                  </p:childTnLst>
                                </p:cTn>
                              </p:par>
                              <p:par>
                                <p:cTn id="63" presetID="22" presetClass="entr" presetSubtype="8"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250"/>
                                        <p:tgtEl>
                                          <p:spTgt spid="20"/>
                                        </p:tgtEl>
                                      </p:cBhvr>
                                    </p:animEffect>
                                  </p:childTnLst>
                                </p:cTn>
                              </p:par>
                            </p:childTnLst>
                          </p:cTn>
                        </p:par>
                        <p:par>
                          <p:cTn id="66" fill="hold">
                            <p:stCondLst>
                              <p:cond delay="4250"/>
                            </p:stCondLst>
                            <p:childTnLst>
                              <p:par>
                                <p:cTn id="67" presetID="22" presetClass="entr" presetSubtype="8"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250"/>
                                        <p:tgtEl>
                                          <p:spTgt spid="22"/>
                                        </p:tgtEl>
                                      </p:cBhvr>
                                    </p:animEffect>
                                  </p:childTnLst>
                                </p:cTn>
                              </p:par>
                              <p:par>
                                <p:cTn id="70" presetID="22" presetClass="entr" presetSubtype="8"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250"/>
                                        <p:tgtEl>
                                          <p:spTgt spid="2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P spid="10" grpId="0"/>
      <p:bldP spid="12" grpId="0"/>
      <p:bldP spid="13" grpId="0" animBg="1"/>
      <p:bldP spid="14" grpId="0" animBg="1"/>
      <p:bldP spid="15" grpId="0"/>
      <p:bldP spid="22" grpId="0" animBg="1"/>
      <p:bldP spid="23" grpId="0" animBg="1"/>
      <p:bldP spid="25"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14"/>
          <a:stretch/>
        </p:blipFill>
        <p:spPr bwMode="auto">
          <a:xfrm>
            <a:off x="-28208" y="771549"/>
            <a:ext cx="9178692" cy="4122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bwMode="auto">
          <a:xfrm>
            <a:off x="107504" y="771549"/>
            <a:ext cx="8712968" cy="415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571500" indent="-571500">
              <a:spcBef>
                <a:spcPct val="20000"/>
              </a:spcBef>
              <a:buClr>
                <a:schemeClr val="bg1"/>
              </a:buClr>
              <a:buFont typeface="Arial" pitchFamily="34" charset="0"/>
              <a:buChar char="•"/>
            </a:pPr>
            <a:r>
              <a:rPr lang="en-US" altLang="ja-JP" sz="3200" dirty="0" smtClean="0">
                <a:solidFill>
                  <a:schemeClr val="bg1"/>
                </a:solidFill>
              </a:rPr>
              <a:t>3.1 </a:t>
            </a:r>
            <a:r>
              <a:rPr lang="en-US" altLang="ja-JP" sz="3200" dirty="0">
                <a:solidFill>
                  <a:schemeClr val="bg1"/>
                </a:solidFill>
              </a:rPr>
              <a:t>billion </a:t>
            </a:r>
            <a:r>
              <a:rPr lang="en-US" altLang="ja-JP" sz="3200" dirty="0" smtClean="0">
                <a:solidFill>
                  <a:schemeClr val="bg1"/>
                </a:solidFill>
              </a:rPr>
              <a:t>passengers</a:t>
            </a:r>
            <a:endParaRPr lang="en-US" altLang="ja-JP" sz="2400" dirty="0" smtClean="0">
              <a:solidFill>
                <a:schemeClr val="bg1"/>
              </a:solidFill>
            </a:endParaRPr>
          </a:p>
          <a:p>
            <a:pPr marL="571500" indent="-571500">
              <a:spcBef>
                <a:spcPct val="20000"/>
              </a:spcBef>
              <a:buClr>
                <a:schemeClr val="bg1"/>
              </a:buClr>
              <a:buFont typeface="Arial" pitchFamily="34" charset="0"/>
              <a:buChar char="•"/>
            </a:pPr>
            <a:r>
              <a:rPr lang="en-US" altLang="ja-JP" sz="3200" dirty="0" smtClean="0">
                <a:solidFill>
                  <a:schemeClr val="bg1"/>
                </a:solidFill>
              </a:rPr>
              <a:t>49 </a:t>
            </a:r>
            <a:r>
              <a:rPr lang="en-US" altLang="ja-JP" sz="3200" dirty="0">
                <a:solidFill>
                  <a:schemeClr val="bg1"/>
                </a:solidFill>
              </a:rPr>
              <a:t>million </a:t>
            </a:r>
            <a:r>
              <a:rPr lang="en-US" altLang="ja-JP" sz="3200" dirty="0" err="1">
                <a:solidFill>
                  <a:schemeClr val="bg1"/>
                </a:solidFill>
              </a:rPr>
              <a:t>tonnes</a:t>
            </a:r>
            <a:r>
              <a:rPr lang="en-US" altLang="ja-JP" sz="3200" dirty="0">
                <a:solidFill>
                  <a:schemeClr val="bg1"/>
                </a:solidFill>
              </a:rPr>
              <a:t> of </a:t>
            </a:r>
            <a:r>
              <a:rPr lang="en-US" altLang="ja-JP" sz="3200" dirty="0" smtClean="0">
                <a:solidFill>
                  <a:schemeClr val="bg1"/>
                </a:solidFill>
              </a:rPr>
              <a:t>freight</a:t>
            </a:r>
          </a:p>
          <a:p>
            <a:pPr marL="571500" indent="-571500">
              <a:spcBef>
                <a:spcPct val="20000"/>
              </a:spcBef>
              <a:buClr>
                <a:schemeClr val="bg1"/>
              </a:buClr>
              <a:buFont typeface="Arial" pitchFamily="34" charset="0"/>
              <a:buChar char="•"/>
            </a:pPr>
            <a:r>
              <a:rPr lang="en-US" altLang="ja-JP" sz="3200" dirty="0" smtClean="0">
                <a:solidFill>
                  <a:schemeClr val="bg1"/>
                </a:solidFill>
              </a:rPr>
              <a:t>1 400 scheduled airlines </a:t>
            </a:r>
            <a:endParaRPr lang="en-US" altLang="ja-JP" sz="3200" dirty="0">
              <a:solidFill>
                <a:schemeClr val="bg1"/>
              </a:solidFill>
            </a:endParaRPr>
          </a:p>
          <a:p>
            <a:pPr marL="571500" indent="-571500">
              <a:spcBef>
                <a:spcPct val="20000"/>
              </a:spcBef>
              <a:buClr>
                <a:schemeClr val="bg1"/>
              </a:buClr>
              <a:buFont typeface="Arial" pitchFamily="34" charset="0"/>
              <a:buChar char="•"/>
            </a:pPr>
            <a:r>
              <a:rPr lang="en-US" altLang="ja-JP" sz="3200" dirty="0" smtClean="0">
                <a:solidFill>
                  <a:schemeClr val="bg1"/>
                </a:solidFill>
              </a:rPr>
              <a:t>26 </a:t>
            </a:r>
            <a:r>
              <a:rPr lang="en-US" altLang="ja-JP" sz="3200" dirty="0">
                <a:solidFill>
                  <a:schemeClr val="bg1"/>
                </a:solidFill>
              </a:rPr>
              <a:t>000 aircraft in service</a:t>
            </a:r>
          </a:p>
          <a:p>
            <a:pPr marL="571500" indent="-571500">
              <a:spcBef>
                <a:spcPct val="20000"/>
              </a:spcBef>
              <a:buClr>
                <a:schemeClr val="bg1"/>
              </a:buClr>
              <a:buFont typeface="Arial" pitchFamily="34" charset="0"/>
              <a:buChar char="•"/>
            </a:pPr>
            <a:r>
              <a:rPr lang="en-US" altLang="ja-JP" sz="3200" dirty="0" smtClean="0">
                <a:solidFill>
                  <a:schemeClr val="bg1"/>
                </a:solidFill>
              </a:rPr>
              <a:t>About  3 900 </a:t>
            </a:r>
            <a:r>
              <a:rPr lang="en-US" altLang="ja-JP" sz="3200" dirty="0">
                <a:solidFill>
                  <a:schemeClr val="bg1"/>
                </a:solidFill>
              </a:rPr>
              <a:t>airports</a:t>
            </a:r>
          </a:p>
          <a:p>
            <a:pPr marL="571500" indent="-571500">
              <a:spcBef>
                <a:spcPct val="20000"/>
              </a:spcBef>
              <a:buClr>
                <a:schemeClr val="bg1"/>
              </a:buClr>
              <a:buFont typeface="Arial" pitchFamily="34" charset="0"/>
              <a:buChar char="•"/>
            </a:pPr>
            <a:r>
              <a:rPr lang="en-US" altLang="ja-JP" sz="3200" dirty="0" smtClean="0">
                <a:solidFill>
                  <a:schemeClr val="bg1"/>
                </a:solidFill>
              </a:rPr>
              <a:t>173 </a:t>
            </a:r>
            <a:r>
              <a:rPr lang="en-US" altLang="ja-JP" sz="3200" dirty="0">
                <a:solidFill>
                  <a:schemeClr val="bg1"/>
                </a:solidFill>
              </a:rPr>
              <a:t>air navigation </a:t>
            </a:r>
            <a:r>
              <a:rPr lang="en-US" altLang="ja-JP" sz="3200" dirty="0" smtClean="0">
                <a:solidFill>
                  <a:schemeClr val="bg1"/>
                </a:solidFill>
              </a:rPr>
              <a:t>services providers</a:t>
            </a:r>
          </a:p>
        </p:txBody>
      </p:sp>
      <p:sp>
        <p:nvSpPr>
          <p:cNvPr id="8" name="Slide Number Placeholder 1"/>
          <p:cNvSpPr txBox="1">
            <a:spLocks/>
          </p:cNvSpPr>
          <p:nvPr/>
        </p:nvSpPr>
        <p:spPr>
          <a:xfrm>
            <a:off x="1588" y="4894008"/>
            <a:ext cx="9142412" cy="249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F909EE-2C65-48BC-95E5-26F3591A45A6}" type="slidenum">
              <a:rPr lang="en-CA" sz="1000" smtClean="0">
                <a:solidFill>
                  <a:schemeClr val="bg1"/>
                </a:solidFill>
                <a:latin typeface="Arial" panose="020B0604020202020204" pitchFamily="34" charset="0"/>
                <a:cs typeface="Arial" panose="020B0604020202020204" pitchFamily="34" charset="0"/>
              </a:rPr>
              <a:pPr algn="ctr"/>
              <a:t>13</a:t>
            </a:fld>
            <a:endParaRPr lang="en-CA" sz="10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30772" y="4641372"/>
            <a:ext cx="3276364" cy="276999"/>
          </a:xfrm>
          <a:prstGeom prst="rect">
            <a:avLst/>
          </a:prstGeom>
        </p:spPr>
        <p:txBody>
          <a:bodyPr wrap="square" rtlCol="0">
            <a:spAutoFit/>
          </a:bodyPr>
          <a:lstStyle/>
          <a:p>
            <a:r>
              <a:rPr lang="en-US" sz="1200" i="1" dirty="0" smtClean="0">
                <a:solidFill>
                  <a:schemeClr val="bg1"/>
                </a:solidFill>
              </a:rPr>
              <a:t>Traffic is for scheduled services in 2013</a:t>
            </a:r>
            <a:endParaRPr lang="en-US" sz="1200" i="1" dirty="0">
              <a:solidFill>
                <a:schemeClr val="bg1"/>
              </a:solidFill>
            </a:endParaRPr>
          </a:p>
        </p:txBody>
      </p:sp>
      <p:sp>
        <p:nvSpPr>
          <p:cNvPr id="9" name="Title 1"/>
          <p:cNvSpPr txBox="1">
            <a:spLocks/>
          </p:cNvSpPr>
          <p:nvPr/>
        </p:nvSpPr>
        <p:spPr>
          <a:xfrm>
            <a:off x="3635896" y="-104776"/>
            <a:ext cx="568863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The Size of the Industry </a:t>
            </a:r>
            <a:endParaRPr lang="en-US" sz="2800" b="1" dirty="0" smtClean="0"/>
          </a:p>
          <a:p>
            <a:pPr algn="l"/>
            <a:r>
              <a:rPr lang="en-US" sz="2800" b="1" dirty="0" smtClean="0"/>
              <a:t>in </a:t>
            </a:r>
            <a:r>
              <a:rPr lang="en-US" sz="2800" b="1" dirty="0"/>
              <a:t>2013 </a:t>
            </a:r>
          </a:p>
        </p:txBody>
      </p:sp>
      <p:sp>
        <p:nvSpPr>
          <p:cNvPr id="7" name="TextBox 6"/>
          <p:cNvSpPr txBox="1"/>
          <p:nvPr/>
        </p:nvSpPr>
        <p:spPr>
          <a:xfrm>
            <a:off x="5858136" y="4619140"/>
            <a:ext cx="3276364" cy="276999"/>
          </a:xfrm>
          <a:prstGeom prst="rect">
            <a:avLst/>
          </a:prstGeom>
        </p:spPr>
        <p:txBody>
          <a:bodyPr wrap="square" rtlCol="0">
            <a:spAutoFit/>
          </a:bodyPr>
          <a:lstStyle/>
          <a:p>
            <a:pPr algn="r"/>
            <a:r>
              <a:rPr lang="en-US" sz="1200" i="1" dirty="0" smtClean="0">
                <a:solidFill>
                  <a:schemeClr val="bg1"/>
                </a:solidFill>
              </a:rPr>
              <a:t>Source: ICAO and ATAG</a:t>
            </a:r>
            <a:endParaRPr lang="en-US" sz="1200" i="1" dirty="0">
              <a:solidFill>
                <a:schemeClr val="bg1"/>
              </a:solidFill>
            </a:endParaRPr>
          </a:p>
        </p:txBody>
      </p:sp>
    </p:spTree>
    <p:extLst>
      <p:ext uri="{BB962C8B-B14F-4D97-AF65-F5344CB8AC3E}">
        <p14:creationId xmlns:p14="http://schemas.microsoft.com/office/powerpoint/2010/main" val="161219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1" dur="500"/>
                                        <p:tgtEl>
                                          <p:spTgt spid="4">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9" dur="500"/>
                                        <p:tgtEl>
                                          <p:spTgt spid="4">
                                            <p:txEl>
                                              <p:pRg st="3" end="3"/>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3" dur="500"/>
                                        <p:tgtEl>
                                          <p:spTgt spid="4">
                                            <p:txEl>
                                              <p:pRg st="4" end="4"/>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extLst>
              <p:ext uri="{D42A27DB-BD31-4B8C-83A1-F6EECF244321}">
                <p14:modId xmlns:p14="http://schemas.microsoft.com/office/powerpoint/2010/main" val="1915789799"/>
              </p:ext>
            </p:extLst>
          </p:nvPr>
        </p:nvGraphicFramePr>
        <p:xfrm>
          <a:off x="-13894" y="339502"/>
          <a:ext cx="9157894" cy="42581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4192167130"/>
              </p:ext>
            </p:extLst>
          </p:nvPr>
        </p:nvGraphicFramePr>
        <p:xfrm>
          <a:off x="-13894" y="339502"/>
          <a:ext cx="9157894" cy="42581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ext uri="{D42A27DB-BD31-4B8C-83A1-F6EECF244321}">
                <p14:modId xmlns:p14="http://schemas.microsoft.com/office/powerpoint/2010/main" val="2737451647"/>
              </p:ext>
            </p:extLst>
          </p:nvPr>
        </p:nvGraphicFramePr>
        <p:xfrm>
          <a:off x="-13894" y="339502"/>
          <a:ext cx="9157894" cy="42581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val="2369065454"/>
              </p:ext>
            </p:extLst>
          </p:nvPr>
        </p:nvGraphicFramePr>
        <p:xfrm>
          <a:off x="-13894" y="339502"/>
          <a:ext cx="9157894" cy="4258124"/>
        </p:xfrm>
        <a:graphic>
          <a:graphicData uri="http://schemas.openxmlformats.org/drawingml/2006/chart">
            <c:chart xmlns:c="http://schemas.openxmlformats.org/drawingml/2006/chart" xmlns:r="http://schemas.openxmlformats.org/officeDocument/2006/relationships" r:id="rId5"/>
          </a:graphicData>
        </a:graphic>
      </p:graphicFrame>
      <p:sp>
        <p:nvSpPr>
          <p:cNvPr id="23" name="Rectangle 22"/>
          <p:cNvSpPr/>
          <p:nvPr/>
        </p:nvSpPr>
        <p:spPr>
          <a:xfrm>
            <a:off x="6228193" y="3435847"/>
            <a:ext cx="1978717" cy="720080"/>
          </a:xfrm>
          <a:prstGeom prst="rect">
            <a:avLst/>
          </a:prstGeom>
          <a:solidFill>
            <a:schemeClr val="bg1"/>
          </a:solidFill>
          <a:ln w="127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CA" sz="5400" dirty="0" smtClean="0">
              <a:solidFill>
                <a:srgbClr val="002060"/>
              </a:solidFill>
            </a:endParaRPr>
          </a:p>
          <a:p>
            <a:r>
              <a:rPr lang="en-CA" sz="5400" dirty="0" smtClean="0">
                <a:solidFill>
                  <a:srgbClr val="002060"/>
                </a:solidFill>
              </a:rPr>
              <a:t>5.8</a:t>
            </a:r>
            <a:r>
              <a:rPr lang="en-CA" sz="1600" dirty="0" smtClean="0">
                <a:solidFill>
                  <a:srgbClr val="002060"/>
                </a:solidFill>
              </a:rPr>
              <a:t> trillion </a:t>
            </a:r>
            <a:r>
              <a:rPr lang="en-US" sz="1600" dirty="0" smtClean="0">
                <a:solidFill>
                  <a:srgbClr val="002060"/>
                </a:solidFill>
              </a:rPr>
              <a:t>RPK</a:t>
            </a:r>
            <a:endParaRPr lang="en-CA" sz="1600" dirty="0">
              <a:solidFill>
                <a:srgbClr val="002060"/>
              </a:solidFill>
            </a:endParaRPr>
          </a:p>
        </p:txBody>
      </p:sp>
      <p:sp>
        <p:nvSpPr>
          <p:cNvPr id="24" name="Rectangle 23"/>
          <p:cNvSpPr/>
          <p:nvPr/>
        </p:nvSpPr>
        <p:spPr>
          <a:xfrm>
            <a:off x="7092305" y="3381090"/>
            <a:ext cx="1329497" cy="931228"/>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CA" sz="1600" b="1" dirty="0">
                <a:solidFill>
                  <a:srgbClr val="92D050"/>
                </a:solidFill>
              </a:rPr>
              <a:t>+</a:t>
            </a:r>
            <a:r>
              <a:rPr lang="en-CA" sz="1600" b="1" dirty="0" smtClean="0">
                <a:solidFill>
                  <a:srgbClr val="92D050"/>
                </a:solidFill>
              </a:rPr>
              <a:t>5.5%</a:t>
            </a:r>
            <a:endParaRPr lang="en-CA" sz="1600" b="1" dirty="0">
              <a:solidFill>
                <a:srgbClr val="92D050"/>
              </a:solidFill>
            </a:endParaRPr>
          </a:p>
          <a:p>
            <a:r>
              <a:rPr lang="en-CA" sz="800" dirty="0">
                <a:solidFill>
                  <a:srgbClr val="92D050"/>
                </a:solidFill>
              </a:rPr>
              <a:t>growth rate </a:t>
            </a:r>
            <a:r>
              <a:rPr lang="en-CA" sz="800" i="1" dirty="0">
                <a:solidFill>
                  <a:srgbClr val="92D050"/>
                </a:solidFill>
              </a:rPr>
              <a:t>vs. </a:t>
            </a:r>
            <a:r>
              <a:rPr lang="en-CA" sz="800" dirty="0">
                <a:solidFill>
                  <a:srgbClr val="92D050"/>
                </a:solidFill>
              </a:rPr>
              <a:t>2012</a:t>
            </a:r>
            <a:endParaRPr lang="en-CA" sz="100" dirty="0">
              <a:solidFill>
                <a:srgbClr val="92D050"/>
              </a:solidFill>
            </a:endParaRPr>
          </a:p>
        </p:txBody>
      </p:sp>
      <p:cxnSp>
        <p:nvCxnSpPr>
          <p:cNvPr id="26" name="Straight Arrow Connector 25"/>
          <p:cNvCxnSpPr/>
          <p:nvPr/>
        </p:nvCxnSpPr>
        <p:spPr>
          <a:xfrm>
            <a:off x="8206900" y="1641275"/>
            <a:ext cx="0" cy="1800000"/>
          </a:xfrm>
          <a:prstGeom prst="straightConnector1">
            <a:avLst/>
          </a:prstGeom>
          <a:ln w="127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8137538" y="1419634"/>
            <a:ext cx="138761" cy="221653"/>
          </a:xfrm>
          <a:prstGeom prst="ellipse">
            <a:avLst/>
          </a:prstGeom>
          <a:noFill/>
          <a:ln w="127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CA">
              <a:solidFill>
                <a:prstClr val="white"/>
              </a:solidFill>
            </a:endParaRPr>
          </a:p>
        </p:txBody>
      </p:sp>
      <p:sp>
        <p:nvSpPr>
          <p:cNvPr id="13" name="TextBox 12"/>
          <p:cNvSpPr txBox="1"/>
          <p:nvPr/>
        </p:nvSpPr>
        <p:spPr>
          <a:xfrm>
            <a:off x="4708829" y="4473444"/>
            <a:ext cx="4495800" cy="246221"/>
          </a:xfrm>
          <a:prstGeom prst="rect">
            <a:avLst/>
          </a:prstGeom>
          <a:noFill/>
        </p:spPr>
        <p:txBody>
          <a:bodyPr wrap="square" rtlCol="0">
            <a:spAutoFit/>
          </a:bodyPr>
          <a:lstStyle/>
          <a:p>
            <a:pPr algn="r"/>
            <a:r>
              <a:rPr lang="en-US" sz="1000" b="1" i="1" dirty="0" smtClean="0">
                <a:solidFill>
                  <a:srgbClr val="002060"/>
                </a:solidFill>
              </a:rPr>
              <a:t>Scheduled commercial traffic</a:t>
            </a:r>
            <a:endParaRPr lang="en-US" sz="1000" b="1" dirty="0">
              <a:solidFill>
                <a:srgbClr val="002060"/>
              </a:solidFill>
            </a:endParaRPr>
          </a:p>
        </p:txBody>
      </p:sp>
      <p:sp>
        <p:nvSpPr>
          <p:cNvPr id="17" name="TextBox 16"/>
          <p:cNvSpPr txBox="1"/>
          <p:nvPr/>
        </p:nvSpPr>
        <p:spPr>
          <a:xfrm>
            <a:off x="4962688" y="4607588"/>
            <a:ext cx="4248472" cy="246221"/>
          </a:xfrm>
          <a:prstGeom prst="rect">
            <a:avLst/>
          </a:prstGeom>
          <a:noFill/>
        </p:spPr>
        <p:txBody>
          <a:bodyPr wrap="square" rtlCol="0">
            <a:spAutoFit/>
          </a:bodyPr>
          <a:lstStyle>
            <a:defPPr>
              <a:defRPr lang="en-US"/>
            </a:defPPr>
            <a:lvl1pPr algn="r">
              <a:defRPr sz="1200" b="1" i="1">
                <a:solidFill>
                  <a:schemeClr val="tx1">
                    <a:lumMod val="50000"/>
                    <a:lumOff val="50000"/>
                  </a:schemeClr>
                </a:solidFill>
              </a:defRPr>
            </a:lvl1pPr>
          </a:lstStyle>
          <a:p>
            <a:r>
              <a:rPr lang="en-US" sz="1000" dirty="0">
                <a:solidFill>
                  <a:srgbClr val="002060"/>
                </a:solidFill>
              </a:rPr>
              <a:t>Total (international and domestic) services</a:t>
            </a:r>
          </a:p>
        </p:txBody>
      </p:sp>
      <p:sp>
        <p:nvSpPr>
          <p:cNvPr id="18" name="TextBox 17"/>
          <p:cNvSpPr txBox="1"/>
          <p:nvPr/>
        </p:nvSpPr>
        <p:spPr>
          <a:xfrm>
            <a:off x="0" y="4607576"/>
            <a:ext cx="4788024" cy="253916"/>
          </a:xfrm>
          <a:prstGeom prst="rect">
            <a:avLst/>
          </a:prstGeom>
          <a:noFill/>
        </p:spPr>
        <p:txBody>
          <a:bodyPr wrap="square" rtlCol="0">
            <a:spAutoFit/>
          </a:bodyPr>
          <a:lstStyle/>
          <a:p>
            <a:r>
              <a:rPr lang="en-GB" sz="1050" b="1" i="1" u="sng" dirty="0" smtClean="0">
                <a:solidFill>
                  <a:srgbClr val="002060"/>
                </a:solidFill>
              </a:rPr>
              <a:t>Source</a:t>
            </a:r>
            <a:r>
              <a:rPr lang="en-GB" sz="1050" i="1" dirty="0">
                <a:solidFill>
                  <a:srgbClr val="002060"/>
                </a:solidFill>
              </a:rPr>
              <a:t>: </a:t>
            </a:r>
            <a:r>
              <a:rPr lang="en-GB" sz="1050" i="1" dirty="0" smtClean="0">
                <a:solidFill>
                  <a:srgbClr val="002060"/>
                </a:solidFill>
              </a:rPr>
              <a:t>ICAO Annual Reports of the Council (preliminary figures)</a:t>
            </a:r>
            <a:endParaRPr lang="en-GB" sz="1050" i="1" dirty="0">
              <a:solidFill>
                <a:srgbClr val="002060"/>
              </a:solidFill>
            </a:endParaRPr>
          </a:p>
        </p:txBody>
      </p:sp>
      <p:sp>
        <p:nvSpPr>
          <p:cNvPr id="19" name="Title 1"/>
          <p:cNvSpPr txBox="1">
            <a:spLocks/>
          </p:cNvSpPr>
          <p:nvPr/>
        </p:nvSpPr>
        <p:spPr>
          <a:xfrm>
            <a:off x="3635896" y="0"/>
            <a:ext cx="5524102" cy="7429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GB" sz="2800" b="1" dirty="0" smtClean="0"/>
              <a:t>Air Transport Development</a:t>
            </a:r>
            <a:endParaRPr lang="en-GB" sz="1800" b="1" dirty="0" smtClean="0"/>
          </a:p>
        </p:txBody>
      </p:sp>
    </p:spTree>
    <p:extLst>
      <p:ext uri="{BB962C8B-B14F-4D97-AF65-F5344CB8AC3E}">
        <p14:creationId xmlns:p14="http://schemas.microsoft.com/office/powerpoint/2010/main" val="2483890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750"/>
                            </p:stCondLst>
                            <p:childTnLst>
                              <p:par>
                                <p:cTn id="13" presetID="22" presetClass="entr" presetSubtype="8" fill="hold" grpId="0" nodeType="afterEffect">
                                  <p:stCondLst>
                                    <p:cond delay="75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2000"/>
                                        <p:tgtEl>
                                          <p:spTgt spid="21"/>
                                        </p:tgtEl>
                                      </p:cBhvr>
                                    </p:animEffect>
                                  </p:childTnLst>
                                </p:cTn>
                              </p:par>
                            </p:childTnLst>
                          </p:cTn>
                        </p:par>
                        <p:par>
                          <p:cTn id="16" fill="hold">
                            <p:stCondLst>
                              <p:cond delay="4500"/>
                            </p:stCondLst>
                            <p:childTnLst>
                              <p:par>
                                <p:cTn id="17" presetID="22" presetClass="entr" presetSubtype="8"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1000"/>
                                        <p:tgtEl>
                                          <p:spTgt spid="16"/>
                                        </p:tgtEl>
                                      </p:cBhvr>
                                    </p:animEffect>
                                  </p:childTnLst>
                                </p:cTn>
                              </p:par>
                            </p:childTnLst>
                          </p:cTn>
                        </p:par>
                        <p:par>
                          <p:cTn id="20" fill="hold">
                            <p:stCondLst>
                              <p:cond delay="6500"/>
                            </p:stCondLst>
                            <p:childTnLst>
                              <p:par>
                                <p:cTn id="21" presetID="22" presetClass="entr" presetSubtype="1" fill="hold" grpId="0" nodeType="afterEffect">
                                  <p:stCondLst>
                                    <p:cond delay="25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7250"/>
                            </p:stCondLst>
                            <p:childTnLst>
                              <p:par>
                                <p:cTn id="25" presetID="22" presetClass="entr" presetSubtype="1" fill="hold" nodeType="afterEffect">
                                  <p:stCondLst>
                                    <p:cond delay="25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750"/>
                                        <p:tgtEl>
                                          <p:spTgt spid="26"/>
                                        </p:tgtEl>
                                      </p:cBhvr>
                                    </p:animEffect>
                                  </p:childTnLst>
                                </p:cTn>
                              </p:par>
                            </p:childTnLst>
                          </p:cTn>
                        </p:par>
                        <p:par>
                          <p:cTn id="28" fill="hold">
                            <p:stCondLst>
                              <p:cond delay="8250"/>
                            </p:stCondLst>
                            <p:childTnLst>
                              <p:par>
                                <p:cTn id="29" presetID="53" presetClass="entr" presetSubtype="16"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8750"/>
                            </p:stCondLst>
                            <p:childTnLst>
                              <p:par>
                                <p:cTn id="35" presetID="53" presetClass="entr" presetSubtype="16"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12" grpId="0">
        <p:bldAsOne/>
      </p:bldGraphic>
      <p:bldGraphic spid="21" grpId="0">
        <p:bldAsOne/>
      </p:bldGraphic>
      <p:bldGraphic spid="16" grpId="0">
        <p:bldAsOne/>
      </p:bldGraphic>
      <p:bldP spid="23" grpId="0" animBg="1"/>
      <p:bldP spid="24" grpId="0"/>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6"/>
          <p:cNvGrpSpPr>
            <a:grpSpLocks/>
          </p:cNvGrpSpPr>
          <p:nvPr/>
        </p:nvGrpSpPr>
        <p:grpSpPr bwMode="auto">
          <a:xfrm>
            <a:off x="745979" y="951577"/>
            <a:ext cx="4119563" cy="1614373"/>
            <a:chOff x="115549" y="1308100"/>
            <a:chExt cx="3263297" cy="1614373"/>
          </a:xfrm>
        </p:grpSpPr>
        <p:sp>
          <p:nvSpPr>
            <p:cNvPr id="9" name="TextBox 8"/>
            <p:cNvSpPr txBox="1"/>
            <p:nvPr/>
          </p:nvSpPr>
          <p:spPr>
            <a:xfrm>
              <a:off x="115549" y="1308100"/>
              <a:ext cx="3018077" cy="1477328"/>
            </a:xfrm>
            <a:prstGeom prst="rect">
              <a:avLst/>
            </a:prstGeom>
          </p:spPr>
          <p:txBody>
            <a:bodyPr wrap="square" lIns="0" tIns="0" rIns="0" bIns="0">
              <a:spAutoFit/>
            </a:bodyPr>
            <a:lstStyle/>
            <a:p>
              <a:pPr>
                <a:defRPr/>
              </a:pPr>
              <a:r>
                <a:rPr lang="en-US" sz="9600" dirty="0" smtClean="0">
                  <a:solidFill>
                    <a:srgbClr val="006EB7">
                      <a:lumMod val="60000"/>
                      <a:lumOff val="40000"/>
                    </a:srgbClr>
                  </a:solidFill>
                  <a:latin typeface="Arial"/>
                  <a:cs typeface="Arial"/>
                </a:rPr>
                <a:t> 3.1</a:t>
              </a:r>
              <a:r>
                <a:rPr lang="en-US" sz="2400" dirty="0" smtClean="0">
                  <a:solidFill>
                    <a:srgbClr val="006EB7">
                      <a:lumMod val="60000"/>
                      <a:lumOff val="40000"/>
                    </a:srgbClr>
                  </a:solidFill>
                  <a:latin typeface="Arial"/>
                  <a:cs typeface="Arial"/>
                </a:rPr>
                <a:t>billion</a:t>
              </a:r>
              <a:endParaRPr lang="en-US" sz="9600" dirty="0">
                <a:solidFill>
                  <a:srgbClr val="006EB7">
                    <a:lumMod val="60000"/>
                    <a:lumOff val="40000"/>
                  </a:srgbClr>
                </a:solidFill>
                <a:latin typeface="Arial"/>
                <a:cs typeface="Arial"/>
              </a:endParaRPr>
            </a:p>
          </p:txBody>
        </p:sp>
        <p:sp>
          <p:nvSpPr>
            <p:cNvPr id="10" name="TextBox 39"/>
            <p:cNvSpPr txBox="1">
              <a:spLocks noChangeArrowheads="1"/>
            </p:cNvSpPr>
            <p:nvPr/>
          </p:nvSpPr>
          <p:spPr bwMode="auto">
            <a:xfrm>
              <a:off x="477718" y="2676252"/>
              <a:ext cx="29011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r>
                <a:rPr lang="en-US" sz="1600" b="1" i="1" dirty="0" smtClean="0">
                  <a:solidFill>
                    <a:srgbClr val="002060"/>
                  </a:solidFill>
                  <a:latin typeface="Calibri"/>
                  <a:ea typeface="Dotum" pitchFamily="34" charset="-127"/>
                </a:rPr>
                <a:t>Passengers carried</a:t>
              </a:r>
              <a:endParaRPr lang="en-US" sz="1600" b="1" i="1" baseline="30000" dirty="0">
                <a:solidFill>
                  <a:srgbClr val="002060"/>
                </a:solidFill>
                <a:latin typeface="Calibri"/>
                <a:ea typeface="Dotum" pitchFamily="34" charset="-127"/>
              </a:endParaRPr>
            </a:p>
          </p:txBody>
        </p:sp>
      </p:grpSp>
      <p:grpSp>
        <p:nvGrpSpPr>
          <p:cNvPr id="11" name="Group 36"/>
          <p:cNvGrpSpPr>
            <a:grpSpLocks/>
          </p:cNvGrpSpPr>
          <p:nvPr/>
        </p:nvGrpSpPr>
        <p:grpSpPr bwMode="auto">
          <a:xfrm>
            <a:off x="5129336" y="915578"/>
            <a:ext cx="3810000" cy="1648281"/>
            <a:chOff x="477718" y="1308100"/>
            <a:chExt cx="3018078" cy="1648281"/>
          </a:xfrm>
        </p:grpSpPr>
        <p:sp>
          <p:nvSpPr>
            <p:cNvPr id="13" name="TextBox 12"/>
            <p:cNvSpPr txBox="1"/>
            <p:nvPr/>
          </p:nvSpPr>
          <p:spPr>
            <a:xfrm>
              <a:off x="477718" y="1308100"/>
              <a:ext cx="3018078" cy="1477328"/>
            </a:xfrm>
            <a:prstGeom prst="rect">
              <a:avLst/>
            </a:prstGeom>
          </p:spPr>
          <p:txBody>
            <a:bodyPr wrap="square" lIns="0" tIns="0" rIns="0" bIns="0">
              <a:spAutoFit/>
            </a:bodyPr>
            <a:lstStyle/>
            <a:p>
              <a:pPr>
                <a:defRPr/>
              </a:pPr>
              <a:r>
                <a:rPr lang="en-US" sz="9600" dirty="0" smtClean="0">
                  <a:solidFill>
                    <a:srgbClr val="006EB7">
                      <a:lumMod val="60000"/>
                      <a:lumOff val="40000"/>
                    </a:srgbClr>
                  </a:solidFill>
                  <a:latin typeface="Arial"/>
                  <a:cs typeface="Arial"/>
                </a:rPr>
                <a:t> 32 </a:t>
              </a:r>
              <a:r>
                <a:rPr lang="en-US" sz="6600" dirty="0" smtClean="0">
                  <a:solidFill>
                    <a:srgbClr val="006EB7">
                      <a:lumMod val="60000"/>
                      <a:lumOff val="40000"/>
                    </a:srgbClr>
                  </a:solidFill>
                  <a:latin typeface="Arial"/>
                  <a:cs typeface="Arial"/>
                </a:rPr>
                <a:t> </a:t>
              </a:r>
              <a:r>
                <a:rPr lang="en-US" sz="2400" dirty="0" smtClean="0">
                  <a:solidFill>
                    <a:srgbClr val="006EB7">
                      <a:lumMod val="60000"/>
                      <a:lumOff val="40000"/>
                    </a:srgbClr>
                  </a:solidFill>
                  <a:latin typeface="Arial"/>
                  <a:cs typeface="Arial"/>
                </a:rPr>
                <a:t>million</a:t>
              </a:r>
              <a:endParaRPr lang="en-US" sz="9600" dirty="0">
                <a:solidFill>
                  <a:srgbClr val="006EB7">
                    <a:lumMod val="60000"/>
                    <a:lumOff val="40000"/>
                  </a:srgbClr>
                </a:solidFill>
                <a:latin typeface="Arial"/>
                <a:cs typeface="Arial"/>
              </a:endParaRPr>
            </a:p>
          </p:txBody>
        </p:sp>
        <p:sp>
          <p:nvSpPr>
            <p:cNvPr id="14" name="TextBox 39"/>
            <p:cNvSpPr txBox="1">
              <a:spLocks noChangeArrowheads="1"/>
            </p:cNvSpPr>
            <p:nvPr/>
          </p:nvSpPr>
          <p:spPr bwMode="auto">
            <a:xfrm>
              <a:off x="900249" y="2710160"/>
              <a:ext cx="24785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r>
                <a:rPr lang="en-US" sz="1600" b="1" i="1" dirty="0" smtClean="0">
                  <a:solidFill>
                    <a:srgbClr val="002060"/>
                  </a:solidFill>
                  <a:latin typeface="Calibri"/>
                  <a:ea typeface="Dotum" pitchFamily="34" charset="-127"/>
                </a:rPr>
                <a:t>Commercial flights performed</a:t>
              </a:r>
              <a:endParaRPr lang="en-US" sz="1600" b="1" i="1" baseline="30000" dirty="0">
                <a:solidFill>
                  <a:srgbClr val="002060"/>
                </a:solidFill>
                <a:latin typeface="Calibri"/>
                <a:ea typeface="Dotum" pitchFamily="34" charset="-127"/>
              </a:endParaRPr>
            </a:p>
          </p:txBody>
        </p:sp>
      </p:grpSp>
      <p:grpSp>
        <p:nvGrpSpPr>
          <p:cNvPr id="15" name="Group 36"/>
          <p:cNvGrpSpPr>
            <a:grpSpLocks/>
          </p:cNvGrpSpPr>
          <p:nvPr/>
        </p:nvGrpSpPr>
        <p:grpSpPr bwMode="auto">
          <a:xfrm>
            <a:off x="745976" y="2931802"/>
            <a:ext cx="5410200" cy="1686381"/>
            <a:chOff x="477718" y="1308100"/>
            <a:chExt cx="3018078" cy="1686381"/>
          </a:xfrm>
        </p:grpSpPr>
        <p:sp>
          <p:nvSpPr>
            <p:cNvPr id="16" name="TextBox 15"/>
            <p:cNvSpPr txBox="1"/>
            <p:nvPr/>
          </p:nvSpPr>
          <p:spPr>
            <a:xfrm>
              <a:off x="477718" y="1308100"/>
              <a:ext cx="3018078" cy="1477328"/>
            </a:xfrm>
            <a:prstGeom prst="rect">
              <a:avLst/>
            </a:prstGeom>
          </p:spPr>
          <p:txBody>
            <a:bodyPr wrap="square" lIns="0" tIns="0" rIns="0" bIns="0">
              <a:spAutoFit/>
            </a:bodyPr>
            <a:lstStyle/>
            <a:p>
              <a:pPr>
                <a:defRPr/>
              </a:pPr>
              <a:r>
                <a:rPr lang="en-US" sz="9600" dirty="0" smtClean="0">
                  <a:solidFill>
                    <a:srgbClr val="006EB7">
                      <a:lumMod val="60000"/>
                      <a:lumOff val="40000"/>
                    </a:srgbClr>
                  </a:solidFill>
                  <a:latin typeface="Arial"/>
                  <a:cs typeface="Arial"/>
                </a:rPr>
                <a:t> 5.8</a:t>
              </a:r>
              <a:r>
                <a:rPr lang="en-US" sz="2400" dirty="0" smtClean="0">
                  <a:solidFill>
                    <a:srgbClr val="006EB7">
                      <a:lumMod val="60000"/>
                      <a:lumOff val="40000"/>
                    </a:srgbClr>
                  </a:solidFill>
                  <a:latin typeface="Arial"/>
                  <a:cs typeface="Arial"/>
                </a:rPr>
                <a:t>trillion</a:t>
              </a:r>
              <a:endParaRPr lang="en-US" sz="9600" dirty="0">
                <a:solidFill>
                  <a:srgbClr val="006EB7">
                    <a:lumMod val="60000"/>
                    <a:lumOff val="40000"/>
                  </a:srgbClr>
                </a:solidFill>
                <a:latin typeface="Arial"/>
                <a:cs typeface="Arial"/>
              </a:endParaRPr>
            </a:p>
          </p:txBody>
        </p:sp>
        <p:sp>
          <p:nvSpPr>
            <p:cNvPr id="17" name="TextBox 39"/>
            <p:cNvSpPr txBox="1">
              <a:spLocks noChangeArrowheads="1"/>
            </p:cNvSpPr>
            <p:nvPr/>
          </p:nvSpPr>
          <p:spPr bwMode="auto">
            <a:xfrm>
              <a:off x="732767" y="2748260"/>
              <a:ext cx="26460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r>
                <a:rPr lang="en-US" sz="1600" b="1" i="1" dirty="0" smtClean="0">
                  <a:solidFill>
                    <a:srgbClr val="002060"/>
                  </a:solidFill>
                  <a:latin typeface="Calibri"/>
                  <a:ea typeface="Dotum" pitchFamily="34" charset="-127"/>
                </a:rPr>
                <a:t>Revenue Passenger-</a:t>
              </a:r>
              <a:r>
                <a:rPr lang="en-US" sz="1600" b="1" i="1" dirty="0" err="1" smtClean="0">
                  <a:solidFill>
                    <a:srgbClr val="002060"/>
                  </a:solidFill>
                  <a:latin typeface="Calibri"/>
                  <a:ea typeface="Dotum" pitchFamily="34" charset="-127"/>
                </a:rPr>
                <a:t>Kilometres</a:t>
              </a:r>
              <a:endParaRPr lang="en-US" sz="1600" b="1" i="1" baseline="30000" dirty="0">
                <a:solidFill>
                  <a:srgbClr val="002060"/>
                </a:solidFill>
                <a:latin typeface="Calibri"/>
                <a:ea typeface="Dotum" pitchFamily="34" charset="-127"/>
              </a:endParaRPr>
            </a:p>
          </p:txBody>
        </p:sp>
      </p:grpSp>
      <p:grpSp>
        <p:nvGrpSpPr>
          <p:cNvPr id="18" name="Group 36"/>
          <p:cNvGrpSpPr>
            <a:grpSpLocks/>
          </p:cNvGrpSpPr>
          <p:nvPr/>
        </p:nvGrpSpPr>
        <p:grpSpPr bwMode="auto">
          <a:xfrm>
            <a:off x="5129336" y="2958111"/>
            <a:ext cx="4267200" cy="1646463"/>
            <a:chOff x="477718" y="1308100"/>
            <a:chExt cx="3018078" cy="1646463"/>
          </a:xfrm>
        </p:grpSpPr>
        <p:sp>
          <p:nvSpPr>
            <p:cNvPr id="19" name="TextBox 18"/>
            <p:cNvSpPr txBox="1"/>
            <p:nvPr/>
          </p:nvSpPr>
          <p:spPr>
            <a:xfrm>
              <a:off x="477718" y="1308100"/>
              <a:ext cx="3018078" cy="1477328"/>
            </a:xfrm>
            <a:prstGeom prst="rect">
              <a:avLst/>
            </a:prstGeom>
          </p:spPr>
          <p:txBody>
            <a:bodyPr wrap="square" lIns="0" tIns="0" rIns="0" bIns="0">
              <a:spAutoFit/>
            </a:bodyPr>
            <a:lstStyle/>
            <a:p>
              <a:pPr>
                <a:defRPr/>
              </a:pPr>
              <a:r>
                <a:rPr lang="en-US" sz="9600" dirty="0" smtClean="0">
                  <a:solidFill>
                    <a:srgbClr val="006EB7">
                      <a:lumMod val="60000"/>
                      <a:lumOff val="40000"/>
                    </a:srgbClr>
                  </a:solidFill>
                  <a:latin typeface="Arial"/>
                  <a:cs typeface="Arial"/>
                </a:rPr>
                <a:t> 186</a:t>
              </a:r>
              <a:r>
                <a:rPr lang="en-US" sz="2400" dirty="0" smtClean="0">
                  <a:solidFill>
                    <a:srgbClr val="006EB7">
                      <a:lumMod val="60000"/>
                      <a:lumOff val="40000"/>
                    </a:srgbClr>
                  </a:solidFill>
                  <a:latin typeface="Arial"/>
                  <a:cs typeface="Arial"/>
                </a:rPr>
                <a:t>billion</a:t>
              </a:r>
              <a:endParaRPr lang="en-US" sz="9600" dirty="0">
                <a:solidFill>
                  <a:srgbClr val="006EB7">
                    <a:lumMod val="60000"/>
                    <a:lumOff val="40000"/>
                  </a:srgbClr>
                </a:solidFill>
                <a:latin typeface="Arial"/>
                <a:cs typeface="Arial"/>
              </a:endParaRPr>
            </a:p>
          </p:txBody>
        </p:sp>
        <p:sp>
          <p:nvSpPr>
            <p:cNvPr id="20" name="TextBox 39"/>
            <p:cNvSpPr txBox="1">
              <a:spLocks noChangeArrowheads="1"/>
            </p:cNvSpPr>
            <p:nvPr/>
          </p:nvSpPr>
          <p:spPr bwMode="auto">
            <a:xfrm>
              <a:off x="854978" y="2708342"/>
              <a:ext cx="25238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r>
                <a:rPr lang="en-US" sz="1600" b="1" i="1" dirty="0" smtClean="0">
                  <a:solidFill>
                    <a:srgbClr val="002060"/>
                  </a:solidFill>
                  <a:latin typeface="Calibri"/>
                  <a:ea typeface="Dotum" pitchFamily="34" charset="-127"/>
                </a:rPr>
                <a:t>Freight </a:t>
              </a:r>
              <a:r>
                <a:rPr lang="en-US" sz="1600" b="1" i="1" dirty="0" err="1" smtClean="0">
                  <a:solidFill>
                    <a:srgbClr val="002060"/>
                  </a:solidFill>
                  <a:latin typeface="Calibri"/>
                  <a:ea typeface="Dotum" pitchFamily="34" charset="-127"/>
                </a:rPr>
                <a:t>Tonne-Kilometres</a:t>
              </a:r>
              <a:endParaRPr lang="en-US" sz="1600" b="1" i="1" baseline="30000" dirty="0">
                <a:solidFill>
                  <a:srgbClr val="002060"/>
                </a:solidFill>
                <a:latin typeface="Calibri"/>
                <a:ea typeface="Dotum" pitchFamily="34" charset="-127"/>
              </a:endParaRPr>
            </a:p>
          </p:txBody>
        </p:sp>
      </p:grpSp>
      <p:cxnSp>
        <p:nvCxnSpPr>
          <p:cNvPr id="3" name="Straight Connector 2"/>
          <p:cNvCxnSpPr/>
          <p:nvPr/>
        </p:nvCxnSpPr>
        <p:spPr>
          <a:xfrm>
            <a:off x="0" y="2787774"/>
            <a:ext cx="9139808" cy="0"/>
          </a:xfrm>
          <a:prstGeom prst="line">
            <a:avLst/>
          </a:prstGeom>
          <a:ln>
            <a:solidFill>
              <a:srgbClr val="F612D5"/>
            </a:solidFill>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519252" y="2813695"/>
            <a:ext cx="4140000" cy="0"/>
          </a:xfrm>
          <a:prstGeom prst="line">
            <a:avLst/>
          </a:prstGeom>
          <a:ln>
            <a:solidFill>
              <a:srgbClr val="F612D5"/>
            </a:solidFill>
            <a:prstDash val="lg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708829" y="4686416"/>
            <a:ext cx="4495800" cy="246221"/>
          </a:xfrm>
          <a:prstGeom prst="rect">
            <a:avLst/>
          </a:prstGeom>
          <a:noFill/>
        </p:spPr>
        <p:txBody>
          <a:bodyPr wrap="square" rtlCol="0">
            <a:spAutoFit/>
          </a:bodyPr>
          <a:lstStyle/>
          <a:p>
            <a:pPr algn="r"/>
            <a:r>
              <a:rPr lang="en-US" sz="1000" b="1" i="1" dirty="0" smtClean="0">
                <a:solidFill>
                  <a:srgbClr val="002060"/>
                </a:solidFill>
              </a:rPr>
              <a:t>Scheduled commercial traffic</a:t>
            </a:r>
            <a:endParaRPr lang="en-US" sz="1000" b="1" dirty="0">
              <a:solidFill>
                <a:srgbClr val="002060"/>
              </a:solidFill>
            </a:endParaRPr>
          </a:p>
        </p:txBody>
      </p:sp>
      <p:sp>
        <p:nvSpPr>
          <p:cNvPr id="65" name="TextBox 64"/>
          <p:cNvSpPr txBox="1"/>
          <p:nvPr/>
        </p:nvSpPr>
        <p:spPr>
          <a:xfrm>
            <a:off x="3383210" y="4676995"/>
            <a:ext cx="4248472" cy="246221"/>
          </a:xfrm>
          <a:prstGeom prst="rect">
            <a:avLst/>
          </a:prstGeom>
          <a:noFill/>
        </p:spPr>
        <p:txBody>
          <a:bodyPr wrap="square" rtlCol="0">
            <a:spAutoFit/>
          </a:bodyPr>
          <a:lstStyle>
            <a:defPPr>
              <a:defRPr lang="en-US"/>
            </a:defPPr>
            <a:lvl1pPr algn="r">
              <a:defRPr sz="1200" b="1" i="1">
                <a:solidFill>
                  <a:schemeClr val="tx1">
                    <a:lumMod val="50000"/>
                    <a:lumOff val="50000"/>
                  </a:schemeClr>
                </a:solidFill>
              </a:defRPr>
            </a:lvl1pPr>
          </a:lstStyle>
          <a:p>
            <a:r>
              <a:rPr lang="en-US" sz="1000" dirty="0">
                <a:solidFill>
                  <a:srgbClr val="002060"/>
                </a:solidFill>
              </a:rPr>
              <a:t>Total (international and domestic) services</a:t>
            </a:r>
          </a:p>
        </p:txBody>
      </p:sp>
      <p:sp>
        <p:nvSpPr>
          <p:cNvPr id="67" name="TextBox 66"/>
          <p:cNvSpPr txBox="1"/>
          <p:nvPr/>
        </p:nvSpPr>
        <p:spPr>
          <a:xfrm>
            <a:off x="47114" y="4686404"/>
            <a:ext cx="4788024" cy="253916"/>
          </a:xfrm>
          <a:prstGeom prst="rect">
            <a:avLst/>
          </a:prstGeom>
          <a:noFill/>
        </p:spPr>
        <p:txBody>
          <a:bodyPr wrap="square" rtlCol="0">
            <a:spAutoFit/>
          </a:bodyPr>
          <a:lstStyle/>
          <a:p>
            <a:r>
              <a:rPr lang="en-GB" sz="1050" b="1" i="1" u="sng" dirty="0" smtClean="0">
                <a:solidFill>
                  <a:srgbClr val="002060"/>
                </a:solidFill>
              </a:rPr>
              <a:t>Source</a:t>
            </a:r>
            <a:r>
              <a:rPr lang="en-GB" sz="1050" i="1" dirty="0">
                <a:solidFill>
                  <a:srgbClr val="002060"/>
                </a:solidFill>
              </a:rPr>
              <a:t>: </a:t>
            </a:r>
            <a:r>
              <a:rPr lang="en-GB" sz="1050" i="1" dirty="0" smtClean="0">
                <a:solidFill>
                  <a:srgbClr val="002060"/>
                </a:solidFill>
              </a:rPr>
              <a:t>ICAO Annual Report of the Council 2013 (preliminary figures)</a:t>
            </a:r>
            <a:endParaRPr lang="en-GB" sz="1050" i="1" dirty="0">
              <a:solidFill>
                <a:srgbClr val="002060"/>
              </a:solidFill>
            </a:endParaRPr>
          </a:p>
        </p:txBody>
      </p:sp>
      <p:sp>
        <p:nvSpPr>
          <p:cNvPr id="66" name="TextBox 65"/>
          <p:cNvSpPr txBox="1"/>
          <p:nvPr/>
        </p:nvSpPr>
        <p:spPr bwMode="auto">
          <a:xfrm>
            <a:off x="2331640" y="1229238"/>
            <a:ext cx="1371600" cy="430887"/>
          </a:xfrm>
          <a:prstGeom prst="rect">
            <a:avLst/>
          </a:prstGeom>
        </p:spPr>
        <p:txBody>
          <a:bodyPr wrap="square" lIns="0" tIns="0" rIns="0" bIns="0">
            <a:spAutoFit/>
          </a:bodyPr>
          <a:lstStyle/>
          <a:p>
            <a:pPr algn="r">
              <a:defRPr/>
            </a:pPr>
            <a:r>
              <a:rPr lang="en-US" b="1" i="1" dirty="0" smtClean="0">
                <a:solidFill>
                  <a:srgbClr val="00B050"/>
                </a:solidFill>
                <a:latin typeface="Arial"/>
                <a:cs typeface="Arial"/>
              </a:rPr>
              <a:t>+4.5%</a:t>
            </a:r>
          </a:p>
          <a:p>
            <a:pPr algn="r">
              <a:defRPr/>
            </a:pPr>
            <a:r>
              <a:rPr lang="en-US" sz="1000" b="1" i="1" dirty="0">
                <a:solidFill>
                  <a:srgbClr val="00B050"/>
                </a:solidFill>
                <a:latin typeface="Arial"/>
                <a:cs typeface="Arial"/>
              </a:rPr>
              <a:t>v</a:t>
            </a:r>
            <a:r>
              <a:rPr lang="en-US" sz="1000" b="1" i="1" dirty="0" smtClean="0">
                <a:solidFill>
                  <a:srgbClr val="00B050"/>
                </a:solidFill>
                <a:latin typeface="Arial"/>
                <a:cs typeface="Arial"/>
              </a:rPr>
              <a:t>s. 2012 </a:t>
            </a:r>
            <a:endParaRPr lang="en-US" sz="1000" b="1" i="1" dirty="0">
              <a:solidFill>
                <a:srgbClr val="00B050"/>
              </a:solidFill>
              <a:latin typeface="Arial"/>
              <a:cs typeface="Arial"/>
            </a:endParaRPr>
          </a:p>
        </p:txBody>
      </p:sp>
      <p:sp>
        <p:nvSpPr>
          <p:cNvPr id="69" name="TextBox 68"/>
          <p:cNvSpPr txBox="1"/>
          <p:nvPr/>
        </p:nvSpPr>
        <p:spPr bwMode="auto">
          <a:xfrm>
            <a:off x="6872808" y="1229238"/>
            <a:ext cx="1371600" cy="430887"/>
          </a:xfrm>
          <a:prstGeom prst="rect">
            <a:avLst/>
          </a:prstGeom>
        </p:spPr>
        <p:txBody>
          <a:bodyPr wrap="square" lIns="0" tIns="0" rIns="0" bIns="0">
            <a:spAutoFit/>
          </a:bodyPr>
          <a:lstStyle/>
          <a:p>
            <a:pPr algn="r">
              <a:defRPr/>
            </a:pPr>
            <a:r>
              <a:rPr lang="en-US" b="1" i="1" dirty="0" smtClean="0">
                <a:solidFill>
                  <a:srgbClr val="00B050"/>
                </a:solidFill>
                <a:latin typeface="Arial"/>
                <a:cs typeface="Arial"/>
              </a:rPr>
              <a:t>+1.2%</a:t>
            </a:r>
          </a:p>
          <a:p>
            <a:pPr algn="r">
              <a:defRPr/>
            </a:pPr>
            <a:r>
              <a:rPr lang="en-US" sz="1000" b="1" i="1" dirty="0">
                <a:solidFill>
                  <a:srgbClr val="00B050"/>
                </a:solidFill>
                <a:latin typeface="Arial"/>
                <a:cs typeface="Arial"/>
              </a:rPr>
              <a:t>vs. 2012 </a:t>
            </a:r>
          </a:p>
        </p:txBody>
      </p:sp>
      <p:sp>
        <p:nvSpPr>
          <p:cNvPr id="70" name="TextBox 69"/>
          <p:cNvSpPr txBox="1"/>
          <p:nvPr/>
        </p:nvSpPr>
        <p:spPr bwMode="auto">
          <a:xfrm>
            <a:off x="6872808" y="3073722"/>
            <a:ext cx="1371600" cy="430887"/>
          </a:xfrm>
          <a:prstGeom prst="rect">
            <a:avLst/>
          </a:prstGeom>
        </p:spPr>
        <p:txBody>
          <a:bodyPr wrap="square" lIns="0" tIns="0" rIns="0" bIns="0">
            <a:spAutoFit/>
          </a:bodyPr>
          <a:lstStyle>
            <a:defPPr>
              <a:defRPr lang="en-US"/>
            </a:defPPr>
            <a:lvl1pPr algn="r">
              <a:defRPr b="1" i="1">
                <a:solidFill>
                  <a:srgbClr val="00B050"/>
                </a:solidFill>
                <a:latin typeface="Arial"/>
                <a:cs typeface="Arial"/>
              </a:defRPr>
            </a:lvl1pPr>
          </a:lstStyle>
          <a:p>
            <a:r>
              <a:rPr lang="en-US" dirty="0"/>
              <a:t>+0.4%</a:t>
            </a:r>
          </a:p>
          <a:p>
            <a:pPr>
              <a:defRPr/>
            </a:pPr>
            <a:r>
              <a:rPr lang="en-US" sz="1000" dirty="0"/>
              <a:t>vs. 2012 </a:t>
            </a:r>
          </a:p>
        </p:txBody>
      </p:sp>
      <p:sp>
        <p:nvSpPr>
          <p:cNvPr id="71" name="TextBox 70"/>
          <p:cNvSpPr txBox="1"/>
          <p:nvPr/>
        </p:nvSpPr>
        <p:spPr bwMode="auto">
          <a:xfrm>
            <a:off x="2331640" y="3069873"/>
            <a:ext cx="1371600" cy="430887"/>
          </a:xfrm>
          <a:prstGeom prst="rect">
            <a:avLst/>
          </a:prstGeom>
        </p:spPr>
        <p:txBody>
          <a:bodyPr wrap="square" lIns="0" tIns="0" rIns="0" bIns="0">
            <a:spAutoFit/>
          </a:bodyPr>
          <a:lstStyle/>
          <a:p>
            <a:pPr algn="r">
              <a:defRPr/>
            </a:pPr>
            <a:r>
              <a:rPr lang="en-US" b="1" i="1" dirty="0" smtClean="0">
                <a:solidFill>
                  <a:srgbClr val="00B050"/>
                </a:solidFill>
                <a:latin typeface="Arial"/>
                <a:cs typeface="Arial"/>
              </a:rPr>
              <a:t>+5.5%</a:t>
            </a:r>
          </a:p>
          <a:p>
            <a:pPr algn="r">
              <a:defRPr/>
            </a:pPr>
            <a:r>
              <a:rPr lang="en-US" sz="1000" b="1" i="1" dirty="0">
                <a:solidFill>
                  <a:srgbClr val="00B050"/>
                </a:solidFill>
                <a:latin typeface="Arial"/>
                <a:cs typeface="Arial"/>
              </a:rPr>
              <a:t>vs. 2012 </a:t>
            </a:r>
          </a:p>
        </p:txBody>
      </p:sp>
      <p:sp>
        <p:nvSpPr>
          <p:cNvPr id="27" name="Title 1"/>
          <p:cNvSpPr txBox="1">
            <a:spLocks/>
          </p:cNvSpPr>
          <p:nvPr/>
        </p:nvSpPr>
        <p:spPr>
          <a:xfrm>
            <a:off x="3635896" y="0"/>
            <a:ext cx="5524102" cy="7429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World Air Transport in 2013 </a:t>
            </a:r>
            <a:endParaRPr lang="en-GB" sz="1800" b="1" dirty="0" smtClean="0"/>
          </a:p>
        </p:txBody>
      </p:sp>
    </p:spTree>
    <p:extLst>
      <p:ext uri="{BB962C8B-B14F-4D97-AF65-F5344CB8AC3E}">
        <p14:creationId xmlns:p14="http://schemas.microsoft.com/office/powerpoint/2010/main" val="969187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childTnLst>
                          </p:cTn>
                        </p:par>
                        <p:par>
                          <p:cTn id="16" fill="hold">
                            <p:stCondLst>
                              <p:cond delay="1000"/>
                            </p:stCondLst>
                            <p:childTnLst>
                              <p:par>
                                <p:cTn id="17" presetID="53" presetClass="entr" presetSubtype="16" fill="hold" nodeType="after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p:cTn id="25" dur="500" fill="hold"/>
                                        <p:tgtEl>
                                          <p:spTgt spid="69"/>
                                        </p:tgtEl>
                                        <p:attrNameLst>
                                          <p:attrName>ppt_w</p:attrName>
                                        </p:attrNameLst>
                                      </p:cBhvr>
                                      <p:tavLst>
                                        <p:tav tm="0">
                                          <p:val>
                                            <p:fltVal val="0"/>
                                          </p:val>
                                        </p:tav>
                                        <p:tav tm="100000">
                                          <p:val>
                                            <p:strVal val="#ppt_w"/>
                                          </p:val>
                                        </p:tav>
                                      </p:tavLst>
                                    </p:anim>
                                    <p:anim calcmode="lin" valueType="num">
                                      <p:cBhvr>
                                        <p:cTn id="26" dur="500" fill="hold"/>
                                        <p:tgtEl>
                                          <p:spTgt spid="69"/>
                                        </p:tgtEl>
                                        <p:attrNameLst>
                                          <p:attrName>ppt_h</p:attrName>
                                        </p:attrNameLst>
                                      </p:cBhvr>
                                      <p:tavLst>
                                        <p:tav tm="0">
                                          <p:val>
                                            <p:fltVal val="0"/>
                                          </p:val>
                                        </p:tav>
                                        <p:tav tm="100000">
                                          <p:val>
                                            <p:strVal val="#ppt_h"/>
                                          </p:val>
                                        </p:tav>
                                      </p:tavLst>
                                    </p:anim>
                                    <p:animEffect transition="in" filter="fade">
                                      <p:cBhvr>
                                        <p:cTn id="27" dur="500"/>
                                        <p:tgtEl>
                                          <p:spTgt spid="69"/>
                                        </p:tgtEl>
                                      </p:cBhvr>
                                    </p:animEffect>
                                  </p:childTnLst>
                                </p:cTn>
                              </p:par>
                            </p:childTnLst>
                          </p:cTn>
                        </p:par>
                        <p:par>
                          <p:cTn id="28" fill="hold">
                            <p:stCondLst>
                              <p:cond delay="2500"/>
                            </p:stCondLst>
                            <p:childTnLst>
                              <p:par>
                                <p:cTn id="29" presetID="53" presetClass="entr" presetSubtype="16" fill="hold" nodeType="afterEffect">
                                  <p:stCondLst>
                                    <p:cond delay="5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p:cTn id="37" dur="500" fill="hold"/>
                                        <p:tgtEl>
                                          <p:spTgt spid="71"/>
                                        </p:tgtEl>
                                        <p:attrNameLst>
                                          <p:attrName>ppt_w</p:attrName>
                                        </p:attrNameLst>
                                      </p:cBhvr>
                                      <p:tavLst>
                                        <p:tav tm="0">
                                          <p:val>
                                            <p:fltVal val="0"/>
                                          </p:val>
                                        </p:tav>
                                        <p:tav tm="100000">
                                          <p:val>
                                            <p:strVal val="#ppt_w"/>
                                          </p:val>
                                        </p:tav>
                                      </p:tavLst>
                                    </p:anim>
                                    <p:anim calcmode="lin" valueType="num">
                                      <p:cBhvr>
                                        <p:cTn id="38" dur="500" fill="hold"/>
                                        <p:tgtEl>
                                          <p:spTgt spid="71"/>
                                        </p:tgtEl>
                                        <p:attrNameLst>
                                          <p:attrName>ppt_h</p:attrName>
                                        </p:attrNameLst>
                                      </p:cBhvr>
                                      <p:tavLst>
                                        <p:tav tm="0">
                                          <p:val>
                                            <p:fltVal val="0"/>
                                          </p:val>
                                        </p:tav>
                                        <p:tav tm="100000">
                                          <p:val>
                                            <p:strVal val="#ppt_h"/>
                                          </p:val>
                                        </p:tav>
                                      </p:tavLst>
                                    </p:anim>
                                    <p:animEffect transition="in" filter="fade">
                                      <p:cBhvr>
                                        <p:cTn id="39" dur="500"/>
                                        <p:tgtEl>
                                          <p:spTgt spid="71"/>
                                        </p:tgtEl>
                                      </p:cBhvr>
                                    </p:animEffect>
                                  </p:childTnLst>
                                </p:cTn>
                              </p:par>
                            </p:childTnLst>
                          </p:cTn>
                        </p:par>
                        <p:par>
                          <p:cTn id="40" fill="hold">
                            <p:stCondLst>
                              <p:cond delay="4000"/>
                            </p:stCondLst>
                            <p:childTnLst>
                              <p:par>
                                <p:cTn id="41" presetID="53" presetClass="entr" presetSubtype="16" fill="hold" nodeType="afterEffect">
                                  <p:stCondLst>
                                    <p:cond delay="50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p:cTn id="49" dur="500" fill="hold"/>
                                        <p:tgtEl>
                                          <p:spTgt spid="70"/>
                                        </p:tgtEl>
                                        <p:attrNameLst>
                                          <p:attrName>ppt_w</p:attrName>
                                        </p:attrNameLst>
                                      </p:cBhvr>
                                      <p:tavLst>
                                        <p:tav tm="0">
                                          <p:val>
                                            <p:fltVal val="0"/>
                                          </p:val>
                                        </p:tav>
                                        <p:tav tm="100000">
                                          <p:val>
                                            <p:strVal val="#ppt_w"/>
                                          </p:val>
                                        </p:tav>
                                      </p:tavLst>
                                    </p:anim>
                                    <p:anim calcmode="lin" valueType="num">
                                      <p:cBhvr>
                                        <p:cTn id="50" dur="500" fill="hold"/>
                                        <p:tgtEl>
                                          <p:spTgt spid="70"/>
                                        </p:tgtEl>
                                        <p:attrNameLst>
                                          <p:attrName>ppt_h</p:attrName>
                                        </p:attrNameLst>
                                      </p:cBhvr>
                                      <p:tavLst>
                                        <p:tav tm="0">
                                          <p:val>
                                            <p:fltVal val="0"/>
                                          </p:val>
                                        </p:tav>
                                        <p:tav tm="100000">
                                          <p:val>
                                            <p:strVal val="#ppt_h"/>
                                          </p:val>
                                        </p:tav>
                                      </p:tavLst>
                                    </p:anim>
                                    <p:animEffect transition="in" filter="fade">
                                      <p:cBhvr>
                                        <p:cTn id="5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6"/>
          <p:cNvGrpSpPr>
            <a:grpSpLocks/>
          </p:cNvGrpSpPr>
          <p:nvPr/>
        </p:nvGrpSpPr>
        <p:grpSpPr bwMode="auto">
          <a:xfrm>
            <a:off x="745979" y="951577"/>
            <a:ext cx="4119563" cy="1614373"/>
            <a:chOff x="115549" y="1308100"/>
            <a:chExt cx="3263297" cy="1614373"/>
          </a:xfrm>
        </p:grpSpPr>
        <p:sp>
          <p:nvSpPr>
            <p:cNvPr id="9" name="TextBox 8"/>
            <p:cNvSpPr txBox="1"/>
            <p:nvPr/>
          </p:nvSpPr>
          <p:spPr>
            <a:xfrm>
              <a:off x="115549" y="1308100"/>
              <a:ext cx="3018077" cy="1477328"/>
            </a:xfrm>
            <a:prstGeom prst="rect">
              <a:avLst/>
            </a:prstGeom>
          </p:spPr>
          <p:txBody>
            <a:bodyPr wrap="square" lIns="0" tIns="0" rIns="0" bIns="0">
              <a:spAutoFit/>
            </a:bodyPr>
            <a:lstStyle/>
            <a:p>
              <a:pPr>
                <a:defRPr/>
              </a:pPr>
              <a:r>
                <a:rPr lang="en-US" sz="9600" dirty="0" smtClean="0">
                  <a:solidFill>
                    <a:srgbClr val="006EB7">
                      <a:lumMod val="60000"/>
                      <a:lumOff val="40000"/>
                    </a:srgbClr>
                  </a:solidFill>
                  <a:latin typeface="Arial"/>
                  <a:cs typeface="Arial"/>
                </a:rPr>
                <a:t> 3.1</a:t>
              </a:r>
              <a:r>
                <a:rPr lang="en-US" sz="2400" dirty="0" smtClean="0">
                  <a:solidFill>
                    <a:srgbClr val="006EB7">
                      <a:lumMod val="60000"/>
                      <a:lumOff val="40000"/>
                    </a:srgbClr>
                  </a:solidFill>
                  <a:latin typeface="Arial"/>
                  <a:cs typeface="Arial"/>
                </a:rPr>
                <a:t>billion</a:t>
              </a:r>
              <a:endParaRPr lang="en-US" sz="9600" dirty="0">
                <a:solidFill>
                  <a:srgbClr val="006EB7">
                    <a:lumMod val="60000"/>
                    <a:lumOff val="40000"/>
                  </a:srgbClr>
                </a:solidFill>
                <a:latin typeface="Arial"/>
                <a:cs typeface="Arial"/>
              </a:endParaRPr>
            </a:p>
          </p:txBody>
        </p:sp>
        <p:sp>
          <p:nvSpPr>
            <p:cNvPr id="10" name="TextBox 39"/>
            <p:cNvSpPr txBox="1">
              <a:spLocks noChangeArrowheads="1"/>
            </p:cNvSpPr>
            <p:nvPr/>
          </p:nvSpPr>
          <p:spPr bwMode="auto">
            <a:xfrm>
              <a:off x="477718" y="2676252"/>
              <a:ext cx="29011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r>
                <a:rPr lang="en-US" sz="1600" b="1" i="1" dirty="0" smtClean="0">
                  <a:solidFill>
                    <a:srgbClr val="002060"/>
                  </a:solidFill>
                  <a:latin typeface="Calibri"/>
                  <a:ea typeface="Dotum" pitchFamily="34" charset="-127"/>
                </a:rPr>
                <a:t>Passengers carried</a:t>
              </a:r>
              <a:endParaRPr lang="en-US" sz="1600" b="1" i="1" baseline="30000" dirty="0">
                <a:solidFill>
                  <a:srgbClr val="002060"/>
                </a:solidFill>
                <a:latin typeface="Calibri"/>
                <a:ea typeface="Dotum" pitchFamily="34" charset="-127"/>
              </a:endParaRPr>
            </a:p>
          </p:txBody>
        </p:sp>
      </p:grpSp>
      <p:grpSp>
        <p:nvGrpSpPr>
          <p:cNvPr id="11" name="Group 36"/>
          <p:cNvGrpSpPr>
            <a:grpSpLocks/>
          </p:cNvGrpSpPr>
          <p:nvPr/>
        </p:nvGrpSpPr>
        <p:grpSpPr bwMode="auto">
          <a:xfrm>
            <a:off x="5129336" y="915578"/>
            <a:ext cx="3810000" cy="1648281"/>
            <a:chOff x="477718" y="1308100"/>
            <a:chExt cx="3018078" cy="1648281"/>
          </a:xfrm>
        </p:grpSpPr>
        <p:sp>
          <p:nvSpPr>
            <p:cNvPr id="13" name="TextBox 12"/>
            <p:cNvSpPr txBox="1"/>
            <p:nvPr/>
          </p:nvSpPr>
          <p:spPr>
            <a:xfrm>
              <a:off x="477718" y="1308100"/>
              <a:ext cx="3018078" cy="1477328"/>
            </a:xfrm>
            <a:prstGeom prst="rect">
              <a:avLst/>
            </a:prstGeom>
          </p:spPr>
          <p:txBody>
            <a:bodyPr wrap="square" lIns="0" tIns="0" rIns="0" bIns="0">
              <a:spAutoFit/>
            </a:bodyPr>
            <a:lstStyle/>
            <a:p>
              <a:pPr>
                <a:defRPr/>
              </a:pPr>
              <a:r>
                <a:rPr lang="en-US" sz="9600" dirty="0" smtClean="0">
                  <a:solidFill>
                    <a:srgbClr val="006EB7">
                      <a:lumMod val="60000"/>
                      <a:lumOff val="40000"/>
                    </a:srgbClr>
                  </a:solidFill>
                  <a:latin typeface="Arial"/>
                  <a:cs typeface="Arial"/>
                </a:rPr>
                <a:t> 32 </a:t>
              </a:r>
              <a:r>
                <a:rPr lang="en-US" sz="6600" dirty="0" smtClean="0">
                  <a:solidFill>
                    <a:srgbClr val="006EB7">
                      <a:lumMod val="60000"/>
                      <a:lumOff val="40000"/>
                    </a:srgbClr>
                  </a:solidFill>
                  <a:latin typeface="Arial"/>
                  <a:cs typeface="Arial"/>
                </a:rPr>
                <a:t> </a:t>
              </a:r>
              <a:r>
                <a:rPr lang="en-US" sz="2400" dirty="0" smtClean="0">
                  <a:solidFill>
                    <a:srgbClr val="006EB7">
                      <a:lumMod val="60000"/>
                      <a:lumOff val="40000"/>
                    </a:srgbClr>
                  </a:solidFill>
                  <a:latin typeface="Arial"/>
                  <a:cs typeface="Arial"/>
                </a:rPr>
                <a:t>million</a:t>
              </a:r>
              <a:endParaRPr lang="en-US" sz="9600" dirty="0">
                <a:solidFill>
                  <a:srgbClr val="006EB7">
                    <a:lumMod val="60000"/>
                    <a:lumOff val="40000"/>
                  </a:srgbClr>
                </a:solidFill>
                <a:latin typeface="Arial"/>
                <a:cs typeface="Arial"/>
              </a:endParaRPr>
            </a:p>
          </p:txBody>
        </p:sp>
        <p:sp>
          <p:nvSpPr>
            <p:cNvPr id="14" name="TextBox 39"/>
            <p:cNvSpPr txBox="1">
              <a:spLocks noChangeArrowheads="1"/>
            </p:cNvSpPr>
            <p:nvPr/>
          </p:nvSpPr>
          <p:spPr bwMode="auto">
            <a:xfrm>
              <a:off x="900249" y="2710160"/>
              <a:ext cx="24785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r>
                <a:rPr lang="en-US" sz="1600" b="1" i="1" dirty="0" smtClean="0">
                  <a:solidFill>
                    <a:srgbClr val="002060"/>
                  </a:solidFill>
                  <a:latin typeface="Calibri"/>
                  <a:ea typeface="Dotum" pitchFamily="34" charset="-127"/>
                </a:rPr>
                <a:t>Commercial flights performed</a:t>
              </a:r>
              <a:endParaRPr lang="en-US" sz="1600" b="1" i="1" baseline="30000" dirty="0">
                <a:solidFill>
                  <a:srgbClr val="002060"/>
                </a:solidFill>
                <a:latin typeface="Calibri"/>
                <a:ea typeface="Dotum" pitchFamily="34" charset="-127"/>
              </a:endParaRPr>
            </a:p>
          </p:txBody>
        </p:sp>
      </p:grpSp>
      <p:grpSp>
        <p:nvGrpSpPr>
          <p:cNvPr id="15" name="Group 36"/>
          <p:cNvGrpSpPr>
            <a:grpSpLocks/>
          </p:cNvGrpSpPr>
          <p:nvPr/>
        </p:nvGrpSpPr>
        <p:grpSpPr bwMode="auto">
          <a:xfrm>
            <a:off x="745976" y="2931802"/>
            <a:ext cx="5410200" cy="1686381"/>
            <a:chOff x="477718" y="1308100"/>
            <a:chExt cx="3018078" cy="1686381"/>
          </a:xfrm>
        </p:grpSpPr>
        <p:sp>
          <p:nvSpPr>
            <p:cNvPr id="16" name="TextBox 15"/>
            <p:cNvSpPr txBox="1"/>
            <p:nvPr/>
          </p:nvSpPr>
          <p:spPr>
            <a:xfrm>
              <a:off x="477718" y="1308100"/>
              <a:ext cx="3018078" cy="1477328"/>
            </a:xfrm>
            <a:prstGeom prst="rect">
              <a:avLst/>
            </a:prstGeom>
          </p:spPr>
          <p:txBody>
            <a:bodyPr wrap="square" lIns="0" tIns="0" rIns="0" bIns="0">
              <a:spAutoFit/>
            </a:bodyPr>
            <a:lstStyle/>
            <a:p>
              <a:pPr>
                <a:defRPr/>
              </a:pPr>
              <a:r>
                <a:rPr lang="en-US" sz="9600" dirty="0" smtClean="0">
                  <a:solidFill>
                    <a:srgbClr val="006EB7">
                      <a:lumMod val="60000"/>
                      <a:lumOff val="40000"/>
                    </a:srgbClr>
                  </a:solidFill>
                  <a:latin typeface="Arial"/>
                  <a:cs typeface="Arial"/>
                </a:rPr>
                <a:t> 5.8</a:t>
              </a:r>
              <a:r>
                <a:rPr lang="en-US" sz="2400" dirty="0" smtClean="0">
                  <a:solidFill>
                    <a:srgbClr val="006EB7">
                      <a:lumMod val="60000"/>
                      <a:lumOff val="40000"/>
                    </a:srgbClr>
                  </a:solidFill>
                  <a:latin typeface="Arial"/>
                  <a:cs typeface="Arial"/>
                </a:rPr>
                <a:t>trillion</a:t>
              </a:r>
              <a:endParaRPr lang="en-US" sz="9600" dirty="0">
                <a:solidFill>
                  <a:srgbClr val="006EB7">
                    <a:lumMod val="60000"/>
                    <a:lumOff val="40000"/>
                  </a:srgbClr>
                </a:solidFill>
                <a:latin typeface="Arial"/>
                <a:cs typeface="Arial"/>
              </a:endParaRPr>
            </a:p>
          </p:txBody>
        </p:sp>
        <p:sp>
          <p:nvSpPr>
            <p:cNvPr id="17" name="TextBox 39"/>
            <p:cNvSpPr txBox="1">
              <a:spLocks noChangeArrowheads="1"/>
            </p:cNvSpPr>
            <p:nvPr/>
          </p:nvSpPr>
          <p:spPr bwMode="auto">
            <a:xfrm>
              <a:off x="732767" y="2748260"/>
              <a:ext cx="26460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r>
                <a:rPr lang="en-US" sz="1600" b="1" i="1" dirty="0" smtClean="0">
                  <a:solidFill>
                    <a:srgbClr val="002060"/>
                  </a:solidFill>
                  <a:latin typeface="Calibri"/>
                  <a:ea typeface="Dotum" pitchFamily="34" charset="-127"/>
                </a:rPr>
                <a:t>Revenue Passenger-</a:t>
              </a:r>
              <a:r>
                <a:rPr lang="en-US" sz="1600" b="1" i="1" dirty="0" err="1" smtClean="0">
                  <a:solidFill>
                    <a:srgbClr val="002060"/>
                  </a:solidFill>
                  <a:latin typeface="Calibri"/>
                  <a:ea typeface="Dotum" pitchFamily="34" charset="-127"/>
                </a:rPr>
                <a:t>Kilometres</a:t>
              </a:r>
              <a:endParaRPr lang="en-US" sz="1600" b="1" i="1" baseline="30000" dirty="0">
                <a:solidFill>
                  <a:srgbClr val="002060"/>
                </a:solidFill>
                <a:latin typeface="Calibri"/>
                <a:ea typeface="Dotum" pitchFamily="34" charset="-127"/>
              </a:endParaRPr>
            </a:p>
          </p:txBody>
        </p:sp>
      </p:grpSp>
      <p:grpSp>
        <p:nvGrpSpPr>
          <p:cNvPr id="18" name="Group 36"/>
          <p:cNvGrpSpPr>
            <a:grpSpLocks/>
          </p:cNvGrpSpPr>
          <p:nvPr/>
        </p:nvGrpSpPr>
        <p:grpSpPr bwMode="auto">
          <a:xfrm>
            <a:off x="5129336" y="2958111"/>
            <a:ext cx="4267200" cy="1646463"/>
            <a:chOff x="477718" y="1308100"/>
            <a:chExt cx="3018078" cy="1646463"/>
          </a:xfrm>
        </p:grpSpPr>
        <p:sp>
          <p:nvSpPr>
            <p:cNvPr id="19" name="TextBox 18"/>
            <p:cNvSpPr txBox="1"/>
            <p:nvPr/>
          </p:nvSpPr>
          <p:spPr>
            <a:xfrm>
              <a:off x="477718" y="1308100"/>
              <a:ext cx="3018078" cy="1477328"/>
            </a:xfrm>
            <a:prstGeom prst="rect">
              <a:avLst/>
            </a:prstGeom>
          </p:spPr>
          <p:txBody>
            <a:bodyPr wrap="square" lIns="0" tIns="0" rIns="0" bIns="0">
              <a:spAutoFit/>
            </a:bodyPr>
            <a:lstStyle/>
            <a:p>
              <a:pPr>
                <a:defRPr/>
              </a:pPr>
              <a:r>
                <a:rPr lang="en-US" sz="9600" dirty="0" smtClean="0">
                  <a:solidFill>
                    <a:srgbClr val="006EB7">
                      <a:lumMod val="60000"/>
                      <a:lumOff val="40000"/>
                    </a:srgbClr>
                  </a:solidFill>
                  <a:latin typeface="Arial"/>
                  <a:cs typeface="Arial"/>
                </a:rPr>
                <a:t> 186</a:t>
              </a:r>
              <a:r>
                <a:rPr lang="en-US" sz="2400" dirty="0" smtClean="0">
                  <a:solidFill>
                    <a:srgbClr val="006EB7">
                      <a:lumMod val="60000"/>
                      <a:lumOff val="40000"/>
                    </a:srgbClr>
                  </a:solidFill>
                  <a:latin typeface="Arial"/>
                  <a:cs typeface="Arial"/>
                </a:rPr>
                <a:t>billion</a:t>
              </a:r>
              <a:endParaRPr lang="en-US" sz="9600" dirty="0">
                <a:solidFill>
                  <a:srgbClr val="006EB7">
                    <a:lumMod val="60000"/>
                    <a:lumOff val="40000"/>
                  </a:srgbClr>
                </a:solidFill>
                <a:latin typeface="Arial"/>
                <a:cs typeface="Arial"/>
              </a:endParaRPr>
            </a:p>
          </p:txBody>
        </p:sp>
        <p:sp>
          <p:nvSpPr>
            <p:cNvPr id="20" name="TextBox 39"/>
            <p:cNvSpPr txBox="1">
              <a:spLocks noChangeArrowheads="1"/>
            </p:cNvSpPr>
            <p:nvPr/>
          </p:nvSpPr>
          <p:spPr bwMode="auto">
            <a:xfrm>
              <a:off x="854978" y="2708342"/>
              <a:ext cx="25238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r>
                <a:rPr lang="en-US" sz="1600" b="1" i="1" dirty="0" smtClean="0">
                  <a:solidFill>
                    <a:srgbClr val="002060"/>
                  </a:solidFill>
                  <a:latin typeface="Calibri"/>
                  <a:ea typeface="Dotum" pitchFamily="34" charset="-127"/>
                </a:rPr>
                <a:t>Freight </a:t>
              </a:r>
              <a:r>
                <a:rPr lang="en-US" sz="1600" b="1" i="1" dirty="0" err="1" smtClean="0">
                  <a:solidFill>
                    <a:srgbClr val="002060"/>
                  </a:solidFill>
                  <a:latin typeface="Calibri"/>
                  <a:ea typeface="Dotum" pitchFamily="34" charset="-127"/>
                </a:rPr>
                <a:t>Tonne-Kilometres</a:t>
              </a:r>
              <a:endParaRPr lang="en-US" sz="1600" b="1" i="1" baseline="30000" dirty="0">
                <a:solidFill>
                  <a:srgbClr val="002060"/>
                </a:solidFill>
                <a:latin typeface="Calibri"/>
                <a:ea typeface="Dotum" pitchFamily="34" charset="-127"/>
              </a:endParaRPr>
            </a:p>
          </p:txBody>
        </p:sp>
      </p:grpSp>
      <p:sp>
        <p:nvSpPr>
          <p:cNvPr id="21" name="TextBox 20"/>
          <p:cNvSpPr txBox="1"/>
          <p:nvPr/>
        </p:nvSpPr>
        <p:spPr bwMode="auto">
          <a:xfrm>
            <a:off x="2331640" y="1229238"/>
            <a:ext cx="1371600" cy="430887"/>
          </a:xfrm>
          <a:prstGeom prst="rect">
            <a:avLst/>
          </a:prstGeom>
        </p:spPr>
        <p:txBody>
          <a:bodyPr wrap="square" lIns="0" tIns="0" rIns="0" bIns="0">
            <a:spAutoFit/>
          </a:bodyPr>
          <a:lstStyle/>
          <a:p>
            <a:pPr algn="r">
              <a:defRPr/>
            </a:pPr>
            <a:r>
              <a:rPr lang="en-US" b="1" i="1" dirty="0" smtClean="0">
                <a:solidFill>
                  <a:srgbClr val="00B050"/>
                </a:solidFill>
                <a:latin typeface="Arial"/>
                <a:cs typeface="Arial"/>
              </a:rPr>
              <a:t>+4.5%</a:t>
            </a:r>
          </a:p>
          <a:p>
            <a:pPr algn="r">
              <a:defRPr/>
            </a:pPr>
            <a:r>
              <a:rPr lang="en-US" sz="1000" b="1" i="1" dirty="0">
                <a:solidFill>
                  <a:srgbClr val="00B050"/>
                </a:solidFill>
                <a:latin typeface="Arial"/>
                <a:cs typeface="Arial"/>
              </a:rPr>
              <a:t>v</a:t>
            </a:r>
            <a:r>
              <a:rPr lang="en-US" sz="1000" b="1" i="1" dirty="0" smtClean="0">
                <a:solidFill>
                  <a:srgbClr val="00B050"/>
                </a:solidFill>
                <a:latin typeface="Arial"/>
                <a:cs typeface="Arial"/>
              </a:rPr>
              <a:t>s. 2012 </a:t>
            </a:r>
            <a:endParaRPr lang="en-US" sz="1000" b="1" i="1" dirty="0">
              <a:solidFill>
                <a:srgbClr val="00B050"/>
              </a:solidFill>
              <a:latin typeface="Arial"/>
              <a:cs typeface="Arial"/>
            </a:endParaRPr>
          </a:p>
        </p:txBody>
      </p:sp>
      <p:sp>
        <p:nvSpPr>
          <p:cNvPr id="22" name="TextBox 21"/>
          <p:cNvSpPr txBox="1"/>
          <p:nvPr/>
        </p:nvSpPr>
        <p:spPr bwMode="auto">
          <a:xfrm>
            <a:off x="6872808" y="1229238"/>
            <a:ext cx="1371600" cy="430887"/>
          </a:xfrm>
          <a:prstGeom prst="rect">
            <a:avLst/>
          </a:prstGeom>
        </p:spPr>
        <p:txBody>
          <a:bodyPr wrap="square" lIns="0" tIns="0" rIns="0" bIns="0">
            <a:spAutoFit/>
          </a:bodyPr>
          <a:lstStyle/>
          <a:p>
            <a:pPr algn="r">
              <a:defRPr/>
            </a:pPr>
            <a:r>
              <a:rPr lang="en-US" b="1" i="1" dirty="0" smtClean="0">
                <a:solidFill>
                  <a:srgbClr val="00B050"/>
                </a:solidFill>
                <a:latin typeface="Arial"/>
                <a:cs typeface="Arial"/>
              </a:rPr>
              <a:t>+1.2%</a:t>
            </a:r>
          </a:p>
          <a:p>
            <a:pPr algn="r">
              <a:defRPr/>
            </a:pPr>
            <a:r>
              <a:rPr lang="en-US" sz="1000" b="1" i="1" dirty="0">
                <a:solidFill>
                  <a:srgbClr val="00B050"/>
                </a:solidFill>
                <a:latin typeface="Arial"/>
                <a:cs typeface="Arial"/>
              </a:rPr>
              <a:t>vs. 2012 </a:t>
            </a:r>
          </a:p>
        </p:txBody>
      </p:sp>
      <p:sp>
        <p:nvSpPr>
          <p:cNvPr id="23" name="TextBox 22"/>
          <p:cNvSpPr txBox="1"/>
          <p:nvPr/>
        </p:nvSpPr>
        <p:spPr bwMode="auto">
          <a:xfrm>
            <a:off x="6872808" y="3073722"/>
            <a:ext cx="1371600" cy="430887"/>
          </a:xfrm>
          <a:prstGeom prst="rect">
            <a:avLst/>
          </a:prstGeom>
        </p:spPr>
        <p:txBody>
          <a:bodyPr wrap="square" lIns="0" tIns="0" rIns="0" bIns="0">
            <a:spAutoFit/>
          </a:bodyPr>
          <a:lstStyle>
            <a:defPPr>
              <a:defRPr lang="en-US"/>
            </a:defPPr>
            <a:lvl1pPr algn="r">
              <a:defRPr b="1" i="1">
                <a:solidFill>
                  <a:srgbClr val="00B050"/>
                </a:solidFill>
                <a:latin typeface="Arial"/>
                <a:cs typeface="Arial"/>
              </a:defRPr>
            </a:lvl1pPr>
          </a:lstStyle>
          <a:p>
            <a:r>
              <a:rPr lang="en-US" dirty="0"/>
              <a:t>+0.4%</a:t>
            </a:r>
          </a:p>
          <a:p>
            <a:pPr>
              <a:defRPr/>
            </a:pPr>
            <a:r>
              <a:rPr lang="en-US" sz="1000" dirty="0"/>
              <a:t>vs. 2012 </a:t>
            </a:r>
          </a:p>
        </p:txBody>
      </p:sp>
      <p:sp>
        <p:nvSpPr>
          <p:cNvPr id="24" name="TextBox 23"/>
          <p:cNvSpPr txBox="1"/>
          <p:nvPr/>
        </p:nvSpPr>
        <p:spPr bwMode="auto">
          <a:xfrm>
            <a:off x="2331640" y="3069873"/>
            <a:ext cx="1371600" cy="430887"/>
          </a:xfrm>
          <a:prstGeom prst="rect">
            <a:avLst/>
          </a:prstGeom>
        </p:spPr>
        <p:txBody>
          <a:bodyPr wrap="square" lIns="0" tIns="0" rIns="0" bIns="0">
            <a:spAutoFit/>
          </a:bodyPr>
          <a:lstStyle/>
          <a:p>
            <a:pPr algn="r">
              <a:defRPr/>
            </a:pPr>
            <a:r>
              <a:rPr lang="en-US" b="1" i="1" dirty="0" smtClean="0">
                <a:solidFill>
                  <a:srgbClr val="00B050"/>
                </a:solidFill>
                <a:latin typeface="Arial"/>
                <a:cs typeface="Arial"/>
              </a:rPr>
              <a:t>+5.5%</a:t>
            </a:r>
          </a:p>
          <a:p>
            <a:pPr algn="r">
              <a:defRPr/>
            </a:pPr>
            <a:r>
              <a:rPr lang="en-US" sz="1000" b="1" i="1" dirty="0">
                <a:solidFill>
                  <a:srgbClr val="00B050"/>
                </a:solidFill>
                <a:latin typeface="Arial"/>
                <a:cs typeface="Arial"/>
              </a:rPr>
              <a:t>vs. 2012 </a:t>
            </a:r>
          </a:p>
        </p:txBody>
      </p:sp>
      <p:cxnSp>
        <p:nvCxnSpPr>
          <p:cNvPr id="3" name="Straight Connector 2"/>
          <p:cNvCxnSpPr/>
          <p:nvPr/>
        </p:nvCxnSpPr>
        <p:spPr>
          <a:xfrm>
            <a:off x="0" y="2787774"/>
            <a:ext cx="9139808" cy="0"/>
          </a:xfrm>
          <a:prstGeom prst="line">
            <a:avLst/>
          </a:prstGeom>
          <a:ln>
            <a:solidFill>
              <a:srgbClr val="F612D5"/>
            </a:solidFill>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519252" y="2813695"/>
            <a:ext cx="4140000" cy="0"/>
          </a:xfrm>
          <a:prstGeom prst="line">
            <a:avLst/>
          </a:prstGeom>
          <a:ln>
            <a:solidFill>
              <a:srgbClr val="F612D5"/>
            </a:solidFill>
            <a:prstDash val="lgDash"/>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63519" y="843558"/>
            <a:ext cx="4333719" cy="1874834"/>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Rectangle 27"/>
          <p:cNvSpPr/>
          <p:nvPr/>
        </p:nvSpPr>
        <p:spPr>
          <a:xfrm>
            <a:off x="154893" y="2857156"/>
            <a:ext cx="4333719" cy="1874834"/>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4686775" y="2859784"/>
            <a:ext cx="4327200" cy="1874834"/>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63" name="Chart 62"/>
          <p:cNvGraphicFramePr>
            <a:graphicFrameLocks/>
          </p:cNvGraphicFramePr>
          <p:nvPr>
            <p:extLst>
              <p:ext uri="{D42A27DB-BD31-4B8C-83A1-F6EECF244321}">
                <p14:modId xmlns:p14="http://schemas.microsoft.com/office/powerpoint/2010/main" val="1664864132"/>
              </p:ext>
            </p:extLst>
          </p:nvPr>
        </p:nvGraphicFramePr>
        <p:xfrm>
          <a:off x="4711179" y="3069864"/>
          <a:ext cx="4104456" cy="1656184"/>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4702777" y="843558"/>
            <a:ext cx="4327200" cy="1874834"/>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31" name="Chart 30"/>
          <p:cNvGraphicFramePr>
            <a:graphicFrameLocks/>
          </p:cNvGraphicFramePr>
          <p:nvPr>
            <p:extLst>
              <p:ext uri="{D42A27DB-BD31-4B8C-83A1-F6EECF244321}">
                <p14:modId xmlns:p14="http://schemas.microsoft.com/office/powerpoint/2010/main" val="4073488487"/>
              </p:ext>
            </p:extLst>
          </p:nvPr>
        </p:nvGraphicFramePr>
        <p:xfrm>
          <a:off x="163510" y="1050069"/>
          <a:ext cx="4104456" cy="1665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Chart 31"/>
          <p:cNvGraphicFramePr>
            <a:graphicFrameLocks/>
          </p:cNvGraphicFramePr>
          <p:nvPr>
            <p:extLst>
              <p:ext uri="{D42A27DB-BD31-4B8C-83A1-F6EECF244321}">
                <p14:modId xmlns:p14="http://schemas.microsoft.com/office/powerpoint/2010/main" val="1645079442"/>
              </p:ext>
            </p:extLst>
          </p:nvPr>
        </p:nvGraphicFramePr>
        <p:xfrm>
          <a:off x="4700014" y="1050069"/>
          <a:ext cx="4104456" cy="16657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33"/>
          <p:cNvGraphicFramePr>
            <a:graphicFrameLocks/>
          </p:cNvGraphicFramePr>
          <p:nvPr>
            <p:extLst>
              <p:ext uri="{D42A27DB-BD31-4B8C-83A1-F6EECF244321}">
                <p14:modId xmlns:p14="http://schemas.microsoft.com/office/powerpoint/2010/main" val="2885780660"/>
              </p:ext>
            </p:extLst>
          </p:nvPr>
        </p:nvGraphicFramePr>
        <p:xfrm>
          <a:off x="163520" y="3075808"/>
          <a:ext cx="4105275" cy="1652588"/>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9"/>
          <p:cNvSpPr txBox="1">
            <a:spLocks noChangeArrowheads="1"/>
          </p:cNvSpPr>
          <p:nvPr/>
        </p:nvSpPr>
        <p:spPr bwMode="auto">
          <a:xfrm>
            <a:off x="4702777" y="838807"/>
            <a:ext cx="4338000" cy="246221"/>
          </a:xfrm>
          <a:prstGeom prst="rect">
            <a:avLst/>
          </a:prstGeom>
          <a:solidFill>
            <a:srgbClr val="A2CFEF"/>
          </a:solidFill>
          <a:ln>
            <a:noFill/>
          </a:ln>
          <a:extLst/>
        </p:spPr>
        <p:txBody>
          <a:bodyPr wrap="square" lIns="0" tIns="0" rIns="0" bIns="0">
            <a:spAutoFit/>
          </a:bodyPr>
          <a:lstStyle>
            <a:defPPr>
              <a:defRPr lang="en-US"/>
            </a:defPPr>
            <a:lvl1pPr algn="ctr" eaLnBrk="1" hangingPunct="1">
              <a:defRPr sz="1600" b="1" i="1">
                <a:solidFill>
                  <a:srgbClr val="14639A"/>
                </a:solidFill>
                <a:latin typeface="+mn-lt"/>
                <a:ea typeface="Dotum" pitchFamily="34" charset="-127"/>
              </a:defRPr>
            </a:lvl1pPr>
            <a:lvl2pPr marL="742950" indent="-285750" eaLnBrk="0" hangingPunct="0">
              <a:defRPr>
                <a:latin typeface="Arial" charset="0"/>
                <a:ea typeface="ＭＳ Ｐゴシック" pitchFamily="1" charset="-128"/>
              </a:defRPr>
            </a:lvl2pPr>
            <a:lvl3pPr marL="1143000" indent="-228600" eaLnBrk="0" hangingPunct="0">
              <a:defRPr>
                <a:latin typeface="Arial" charset="0"/>
                <a:ea typeface="ＭＳ Ｐゴシック" pitchFamily="1" charset="-128"/>
              </a:defRPr>
            </a:lvl3pPr>
            <a:lvl4pPr marL="1600200" indent="-228600" eaLnBrk="0" hangingPunct="0">
              <a:defRPr>
                <a:latin typeface="Arial" charset="0"/>
                <a:ea typeface="ＭＳ Ｐゴシック" pitchFamily="1" charset="-128"/>
              </a:defRPr>
            </a:lvl4pPr>
            <a:lvl5pPr marL="2057400" indent="-228600" eaLnBrk="0" hangingPunct="0">
              <a:defRPr>
                <a:latin typeface="Arial" charset="0"/>
                <a:ea typeface="ＭＳ Ｐゴシック" pitchFamily="1" charset="-128"/>
              </a:defRPr>
            </a:lvl5pPr>
            <a:lvl6pPr marL="2514600" indent="-228600" defTabSz="457200" eaLnBrk="0" fontAlgn="base" hangingPunct="0">
              <a:spcBef>
                <a:spcPct val="0"/>
              </a:spcBef>
              <a:spcAft>
                <a:spcPct val="0"/>
              </a:spcAft>
              <a:defRPr>
                <a:latin typeface="Arial" charset="0"/>
                <a:ea typeface="ＭＳ Ｐゴシック" pitchFamily="1" charset="-128"/>
              </a:defRPr>
            </a:lvl6pPr>
            <a:lvl7pPr marL="2971800" indent="-228600" defTabSz="457200" eaLnBrk="0" fontAlgn="base" hangingPunct="0">
              <a:spcBef>
                <a:spcPct val="0"/>
              </a:spcBef>
              <a:spcAft>
                <a:spcPct val="0"/>
              </a:spcAft>
              <a:defRPr>
                <a:latin typeface="Arial" charset="0"/>
                <a:ea typeface="ＭＳ Ｐゴシック" pitchFamily="1" charset="-128"/>
              </a:defRPr>
            </a:lvl7pPr>
            <a:lvl8pPr marL="3429000" indent="-228600" defTabSz="457200" eaLnBrk="0" fontAlgn="base" hangingPunct="0">
              <a:spcBef>
                <a:spcPct val="0"/>
              </a:spcBef>
              <a:spcAft>
                <a:spcPct val="0"/>
              </a:spcAft>
              <a:defRPr>
                <a:latin typeface="Arial" charset="0"/>
                <a:ea typeface="ＭＳ Ｐゴシック" pitchFamily="1" charset="-128"/>
              </a:defRPr>
            </a:lvl8pPr>
            <a:lvl9pPr marL="3886200" indent="-228600" defTabSz="457200" eaLnBrk="0" fontAlgn="base" hangingPunct="0">
              <a:spcBef>
                <a:spcPct val="0"/>
              </a:spcBef>
              <a:spcAft>
                <a:spcPct val="0"/>
              </a:spcAft>
              <a:defRPr>
                <a:latin typeface="Arial" charset="0"/>
                <a:ea typeface="ＭＳ Ｐゴシック" pitchFamily="1" charset="-128"/>
              </a:defRPr>
            </a:lvl9pPr>
          </a:lstStyle>
          <a:p>
            <a:r>
              <a:rPr lang="en-US" i="0" dirty="0"/>
              <a:t>Passengers carried </a:t>
            </a:r>
            <a:r>
              <a:rPr lang="en-US" sz="1200" b="0" i="0" dirty="0" smtClean="0"/>
              <a:t>(million)</a:t>
            </a:r>
            <a:endParaRPr lang="en-US" sz="1200" b="0" i="0" dirty="0"/>
          </a:p>
        </p:txBody>
      </p:sp>
      <p:sp>
        <p:nvSpPr>
          <p:cNvPr id="36" name="TextBox 39"/>
          <p:cNvSpPr txBox="1">
            <a:spLocks noChangeArrowheads="1"/>
          </p:cNvSpPr>
          <p:nvPr/>
        </p:nvSpPr>
        <p:spPr bwMode="auto">
          <a:xfrm>
            <a:off x="163510" y="840395"/>
            <a:ext cx="4338000" cy="246221"/>
          </a:xfrm>
          <a:prstGeom prst="rect">
            <a:avLst/>
          </a:prstGeom>
          <a:solidFill>
            <a:srgbClr val="A2CFEF"/>
          </a:solidFill>
          <a:ln>
            <a:noFill/>
          </a:ln>
          <a:extLst/>
        </p:spPr>
        <p:txBody>
          <a:bodyPr wrap="square" lIns="0" tIns="0" rIns="0" bIns="0">
            <a:spAutoFit/>
          </a:bodyPr>
          <a:lstStyle>
            <a:defPPr>
              <a:defRPr lang="en-US"/>
            </a:defPPr>
            <a:lvl1pPr algn="ctr" eaLnBrk="1" hangingPunct="1">
              <a:defRPr sz="1600" b="1" i="1">
                <a:solidFill>
                  <a:srgbClr val="14639A"/>
                </a:solidFill>
                <a:latin typeface="+mn-lt"/>
                <a:ea typeface="Dotum" pitchFamily="34" charset="-127"/>
              </a:defRPr>
            </a:lvl1pPr>
            <a:lvl2pPr marL="742950" indent="-285750" eaLnBrk="0" hangingPunct="0">
              <a:defRPr>
                <a:latin typeface="Arial" charset="0"/>
                <a:ea typeface="ＭＳ Ｐゴシック" pitchFamily="1" charset="-128"/>
              </a:defRPr>
            </a:lvl2pPr>
            <a:lvl3pPr marL="1143000" indent="-228600" eaLnBrk="0" hangingPunct="0">
              <a:defRPr>
                <a:latin typeface="Arial" charset="0"/>
                <a:ea typeface="ＭＳ Ｐゴシック" pitchFamily="1" charset="-128"/>
              </a:defRPr>
            </a:lvl3pPr>
            <a:lvl4pPr marL="1600200" indent="-228600" eaLnBrk="0" hangingPunct="0">
              <a:defRPr>
                <a:latin typeface="Arial" charset="0"/>
                <a:ea typeface="ＭＳ Ｐゴシック" pitchFamily="1" charset="-128"/>
              </a:defRPr>
            </a:lvl4pPr>
            <a:lvl5pPr marL="2057400" indent="-228600" eaLnBrk="0" hangingPunct="0">
              <a:defRPr>
                <a:latin typeface="Arial" charset="0"/>
                <a:ea typeface="ＭＳ Ｐゴシック" pitchFamily="1" charset="-128"/>
              </a:defRPr>
            </a:lvl5pPr>
            <a:lvl6pPr marL="2514600" indent="-228600" defTabSz="457200" eaLnBrk="0" fontAlgn="base" hangingPunct="0">
              <a:spcBef>
                <a:spcPct val="0"/>
              </a:spcBef>
              <a:spcAft>
                <a:spcPct val="0"/>
              </a:spcAft>
              <a:defRPr>
                <a:latin typeface="Arial" charset="0"/>
                <a:ea typeface="ＭＳ Ｐゴシック" pitchFamily="1" charset="-128"/>
              </a:defRPr>
            </a:lvl6pPr>
            <a:lvl7pPr marL="2971800" indent="-228600" defTabSz="457200" eaLnBrk="0" fontAlgn="base" hangingPunct="0">
              <a:spcBef>
                <a:spcPct val="0"/>
              </a:spcBef>
              <a:spcAft>
                <a:spcPct val="0"/>
              </a:spcAft>
              <a:defRPr>
                <a:latin typeface="Arial" charset="0"/>
                <a:ea typeface="ＭＳ Ｐゴシック" pitchFamily="1" charset="-128"/>
              </a:defRPr>
            </a:lvl7pPr>
            <a:lvl8pPr marL="3429000" indent="-228600" defTabSz="457200" eaLnBrk="0" fontAlgn="base" hangingPunct="0">
              <a:spcBef>
                <a:spcPct val="0"/>
              </a:spcBef>
              <a:spcAft>
                <a:spcPct val="0"/>
              </a:spcAft>
              <a:defRPr>
                <a:latin typeface="Arial" charset="0"/>
                <a:ea typeface="ＭＳ Ｐゴシック" pitchFamily="1" charset="-128"/>
              </a:defRPr>
            </a:lvl8pPr>
            <a:lvl9pPr marL="3886200" indent="-228600" defTabSz="457200" eaLnBrk="0" fontAlgn="base" hangingPunct="0">
              <a:spcBef>
                <a:spcPct val="0"/>
              </a:spcBef>
              <a:spcAft>
                <a:spcPct val="0"/>
              </a:spcAft>
              <a:defRPr>
                <a:latin typeface="Arial" charset="0"/>
                <a:ea typeface="ＭＳ Ｐゴシック" pitchFamily="1" charset="-128"/>
              </a:defRPr>
            </a:lvl9pPr>
          </a:lstStyle>
          <a:p>
            <a:r>
              <a:rPr lang="en-US" i="0" dirty="0" smtClean="0"/>
              <a:t>Aircraft departures </a:t>
            </a:r>
            <a:r>
              <a:rPr lang="en-US" sz="1200" b="0" i="0" dirty="0" smtClean="0"/>
              <a:t>(million)</a:t>
            </a:r>
            <a:endParaRPr lang="en-US" sz="1200" b="0" i="0" dirty="0"/>
          </a:p>
        </p:txBody>
      </p:sp>
      <p:sp>
        <p:nvSpPr>
          <p:cNvPr id="37" name="TextBox 39"/>
          <p:cNvSpPr txBox="1">
            <a:spLocks noChangeArrowheads="1"/>
          </p:cNvSpPr>
          <p:nvPr/>
        </p:nvSpPr>
        <p:spPr bwMode="auto">
          <a:xfrm>
            <a:off x="154884" y="2852400"/>
            <a:ext cx="4338000" cy="246221"/>
          </a:xfrm>
          <a:prstGeom prst="rect">
            <a:avLst/>
          </a:prstGeom>
          <a:solidFill>
            <a:srgbClr val="A2CFEF"/>
          </a:solidFill>
          <a:ln>
            <a:noFill/>
          </a:ln>
          <a:extLst/>
        </p:spPr>
        <p:txBody>
          <a:bodyPr wrap="square" lIns="0" tIns="0" rIns="0" bIns="0">
            <a:spAutoFit/>
          </a:bodyPr>
          <a:lstStyle>
            <a:defPPr>
              <a:defRPr lang="en-US"/>
            </a:defPPr>
            <a:lvl1pPr algn="ctr" eaLnBrk="1" hangingPunct="1">
              <a:defRPr sz="1600" b="1" i="1">
                <a:solidFill>
                  <a:srgbClr val="14639A"/>
                </a:solidFill>
                <a:latin typeface="+mn-lt"/>
                <a:ea typeface="Dotum" pitchFamily="34" charset="-127"/>
              </a:defRPr>
            </a:lvl1pPr>
            <a:lvl2pPr marL="742950" indent="-285750" eaLnBrk="0" hangingPunct="0">
              <a:defRPr>
                <a:latin typeface="Arial" charset="0"/>
                <a:ea typeface="ＭＳ Ｐゴシック" pitchFamily="1" charset="-128"/>
              </a:defRPr>
            </a:lvl2pPr>
            <a:lvl3pPr marL="1143000" indent="-228600" eaLnBrk="0" hangingPunct="0">
              <a:defRPr>
                <a:latin typeface="Arial" charset="0"/>
                <a:ea typeface="ＭＳ Ｐゴシック" pitchFamily="1" charset="-128"/>
              </a:defRPr>
            </a:lvl3pPr>
            <a:lvl4pPr marL="1600200" indent="-228600" eaLnBrk="0" hangingPunct="0">
              <a:defRPr>
                <a:latin typeface="Arial" charset="0"/>
                <a:ea typeface="ＭＳ Ｐゴシック" pitchFamily="1" charset="-128"/>
              </a:defRPr>
            </a:lvl4pPr>
            <a:lvl5pPr marL="2057400" indent="-228600" eaLnBrk="0" hangingPunct="0">
              <a:defRPr>
                <a:latin typeface="Arial" charset="0"/>
                <a:ea typeface="ＭＳ Ｐゴシック" pitchFamily="1" charset="-128"/>
              </a:defRPr>
            </a:lvl5pPr>
            <a:lvl6pPr marL="2514600" indent="-228600" defTabSz="457200" eaLnBrk="0" fontAlgn="base" hangingPunct="0">
              <a:spcBef>
                <a:spcPct val="0"/>
              </a:spcBef>
              <a:spcAft>
                <a:spcPct val="0"/>
              </a:spcAft>
              <a:defRPr>
                <a:latin typeface="Arial" charset="0"/>
                <a:ea typeface="ＭＳ Ｐゴシック" pitchFamily="1" charset="-128"/>
              </a:defRPr>
            </a:lvl6pPr>
            <a:lvl7pPr marL="2971800" indent="-228600" defTabSz="457200" eaLnBrk="0" fontAlgn="base" hangingPunct="0">
              <a:spcBef>
                <a:spcPct val="0"/>
              </a:spcBef>
              <a:spcAft>
                <a:spcPct val="0"/>
              </a:spcAft>
              <a:defRPr>
                <a:latin typeface="Arial" charset="0"/>
                <a:ea typeface="ＭＳ Ｐゴシック" pitchFamily="1" charset="-128"/>
              </a:defRPr>
            </a:lvl7pPr>
            <a:lvl8pPr marL="3429000" indent="-228600" defTabSz="457200" eaLnBrk="0" fontAlgn="base" hangingPunct="0">
              <a:spcBef>
                <a:spcPct val="0"/>
              </a:spcBef>
              <a:spcAft>
                <a:spcPct val="0"/>
              </a:spcAft>
              <a:defRPr>
                <a:latin typeface="Arial" charset="0"/>
                <a:ea typeface="ＭＳ Ｐゴシック" pitchFamily="1" charset="-128"/>
              </a:defRPr>
            </a:lvl8pPr>
            <a:lvl9pPr marL="3886200" indent="-228600" defTabSz="457200" eaLnBrk="0" fontAlgn="base" hangingPunct="0">
              <a:spcBef>
                <a:spcPct val="0"/>
              </a:spcBef>
              <a:spcAft>
                <a:spcPct val="0"/>
              </a:spcAft>
              <a:defRPr>
                <a:latin typeface="Arial" charset="0"/>
                <a:ea typeface="ＭＳ Ｐゴシック" pitchFamily="1" charset="-128"/>
              </a:defRPr>
            </a:lvl9pPr>
          </a:lstStyle>
          <a:p>
            <a:r>
              <a:rPr lang="en-US" i="0" dirty="0" smtClean="0"/>
              <a:t>Revenue Passenger-</a:t>
            </a:r>
            <a:r>
              <a:rPr lang="en-US" i="0" dirty="0" err="1" smtClean="0"/>
              <a:t>Kilometres</a:t>
            </a:r>
            <a:r>
              <a:rPr lang="en-US" i="0" dirty="0" smtClean="0"/>
              <a:t> </a:t>
            </a:r>
            <a:r>
              <a:rPr lang="en-US" sz="1200" b="0" i="0" dirty="0" smtClean="0"/>
              <a:t>(billion)</a:t>
            </a:r>
            <a:endParaRPr lang="en-US" sz="1200" b="0" i="0" dirty="0"/>
          </a:p>
        </p:txBody>
      </p:sp>
      <p:sp>
        <p:nvSpPr>
          <p:cNvPr id="38" name="TextBox 39"/>
          <p:cNvSpPr txBox="1">
            <a:spLocks noChangeArrowheads="1"/>
          </p:cNvSpPr>
          <p:nvPr/>
        </p:nvSpPr>
        <p:spPr bwMode="auto">
          <a:xfrm>
            <a:off x="4686775" y="2855028"/>
            <a:ext cx="4338000" cy="246221"/>
          </a:xfrm>
          <a:prstGeom prst="rect">
            <a:avLst/>
          </a:prstGeom>
          <a:solidFill>
            <a:srgbClr val="A2CFEF"/>
          </a:solidFill>
          <a:ln>
            <a:noFill/>
          </a:ln>
          <a:extLst/>
        </p:spPr>
        <p:txBody>
          <a:bodyPr wrap="square" lIns="0" tIns="0" rIns="0" bIns="0">
            <a:spAutoFit/>
          </a:bodyPr>
          <a:lstStyle>
            <a:defPPr>
              <a:defRPr lang="en-US"/>
            </a:defPPr>
            <a:lvl1pPr algn="ctr" eaLnBrk="1" hangingPunct="1">
              <a:defRPr sz="1600" b="1" i="1">
                <a:solidFill>
                  <a:srgbClr val="14639A"/>
                </a:solidFill>
                <a:latin typeface="+mn-lt"/>
                <a:ea typeface="Dotum" pitchFamily="34" charset="-127"/>
              </a:defRPr>
            </a:lvl1pPr>
            <a:lvl2pPr marL="742950" indent="-285750" eaLnBrk="0" hangingPunct="0">
              <a:defRPr>
                <a:latin typeface="Arial" charset="0"/>
                <a:ea typeface="ＭＳ Ｐゴシック" pitchFamily="1" charset="-128"/>
              </a:defRPr>
            </a:lvl2pPr>
            <a:lvl3pPr marL="1143000" indent="-228600" eaLnBrk="0" hangingPunct="0">
              <a:defRPr>
                <a:latin typeface="Arial" charset="0"/>
                <a:ea typeface="ＭＳ Ｐゴシック" pitchFamily="1" charset="-128"/>
              </a:defRPr>
            </a:lvl3pPr>
            <a:lvl4pPr marL="1600200" indent="-228600" eaLnBrk="0" hangingPunct="0">
              <a:defRPr>
                <a:latin typeface="Arial" charset="0"/>
                <a:ea typeface="ＭＳ Ｐゴシック" pitchFamily="1" charset="-128"/>
              </a:defRPr>
            </a:lvl4pPr>
            <a:lvl5pPr marL="2057400" indent="-228600" eaLnBrk="0" hangingPunct="0">
              <a:defRPr>
                <a:latin typeface="Arial" charset="0"/>
                <a:ea typeface="ＭＳ Ｐゴシック" pitchFamily="1" charset="-128"/>
              </a:defRPr>
            </a:lvl5pPr>
            <a:lvl6pPr marL="2514600" indent="-228600" defTabSz="457200" eaLnBrk="0" fontAlgn="base" hangingPunct="0">
              <a:spcBef>
                <a:spcPct val="0"/>
              </a:spcBef>
              <a:spcAft>
                <a:spcPct val="0"/>
              </a:spcAft>
              <a:defRPr>
                <a:latin typeface="Arial" charset="0"/>
                <a:ea typeface="ＭＳ Ｐゴシック" pitchFamily="1" charset="-128"/>
              </a:defRPr>
            </a:lvl6pPr>
            <a:lvl7pPr marL="2971800" indent="-228600" defTabSz="457200" eaLnBrk="0" fontAlgn="base" hangingPunct="0">
              <a:spcBef>
                <a:spcPct val="0"/>
              </a:spcBef>
              <a:spcAft>
                <a:spcPct val="0"/>
              </a:spcAft>
              <a:defRPr>
                <a:latin typeface="Arial" charset="0"/>
                <a:ea typeface="ＭＳ Ｐゴシック" pitchFamily="1" charset="-128"/>
              </a:defRPr>
            </a:lvl7pPr>
            <a:lvl8pPr marL="3429000" indent="-228600" defTabSz="457200" eaLnBrk="0" fontAlgn="base" hangingPunct="0">
              <a:spcBef>
                <a:spcPct val="0"/>
              </a:spcBef>
              <a:spcAft>
                <a:spcPct val="0"/>
              </a:spcAft>
              <a:defRPr>
                <a:latin typeface="Arial" charset="0"/>
                <a:ea typeface="ＭＳ Ｐゴシック" pitchFamily="1" charset="-128"/>
              </a:defRPr>
            </a:lvl8pPr>
            <a:lvl9pPr marL="3886200" indent="-228600" defTabSz="457200" eaLnBrk="0" fontAlgn="base" hangingPunct="0">
              <a:spcBef>
                <a:spcPct val="0"/>
              </a:spcBef>
              <a:spcAft>
                <a:spcPct val="0"/>
              </a:spcAft>
              <a:defRPr>
                <a:latin typeface="Arial" charset="0"/>
                <a:ea typeface="ＭＳ Ｐゴシック" pitchFamily="1" charset="-128"/>
              </a:defRPr>
            </a:lvl9pPr>
          </a:lstStyle>
          <a:p>
            <a:r>
              <a:rPr lang="en-US" i="0" dirty="0" smtClean="0"/>
              <a:t>Freight </a:t>
            </a:r>
            <a:r>
              <a:rPr lang="en-US" i="0" dirty="0" err="1" smtClean="0"/>
              <a:t>Tonne-Kilometres</a:t>
            </a:r>
            <a:r>
              <a:rPr lang="en-US" i="0" dirty="0" smtClean="0"/>
              <a:t> </a:t>
            </a:r>
            <a:r>
              <a:rPr lang="en-US" sz="1200" b="0" i="0" dirty="0" smtClean="0"/>
              <a:t>(billion)</a:t>
            </a:r>
            <a:endParaRPr lang="en-US" sz="1200" b="0" i="0" dirty="0"/>
          </a:p>
        </p:txBody>
      </p:sp>
      <p:sp>
        <p:nvSpPr>
          <p:cNvPr id="39" name="TextBox 38"/>
          <p:cNvSpPr txBox="1"/>
          <p:nvPr/>
        </p:nvSpPr>
        <p:spPr bwMode="auto">
          <a:xfrm>
            <a:off x="3295288" y="1226470"/>
            <a:ext cx="533400" cy="161583"/>
          </a:xfrm>
          <a:prstGeom prst="rect">
            <a:avLst/>
          </a:prstGeom>
        </p:spPr>
        <p:txBody>
          <a:bodyPr wrap="square" lIns="0" tIns="0" rIns="0" bIns="0">
            <a:spAutoFit/>
          </a:bodyPr>
          <a:lstStyle/>
          <a:p>
            <a:pPr algn="r">
              <a:defRPr/>
            </a:pPr>
            <a:r>
              <a:rPr lang="en-US" sz="1050" b="1" dirty="0" smtClean="0">
                <a:solidFill>
                  <a:srgbClr val="C00000"/>
                </a:solidFill>
                <a:latin typeface="Arial"/>
                <a:cs typeface="Arial"/>
              </a:rPr>
              <a:t>-0.4%</a:t>
            </a:r>
          </a:p>
        </p:txBody>
      </p:sp>
      <p:sp>
        <p:nvSpPr>
          <p:cNvPr id="40" name="TextBox 39"/>
          <p:cNvSpPr txBox="1"/>
          <p:nvPr/>
        </p:nvSpPr>
        <p:spPr bwMode="auto">
          <a:xfrm>
            <a:off x="2324125" y="1467585"/>
            <a:ext cx="533400" cy="161583"/>
          </a:xfrm>
          <a:prstGeom prst="rect">
            <a:avLst/>
          </a:prstGeom>
        </p:spPr>
        <p:txBody>
          <a:bodyPr wrap="square" lIns="0" tIns="0" rIns="0" bIns="0">
            <a:spAutoFit/>
          </a:bodyPr>
          <a:lstStyle/>
          <a:p>
            <a:pPr algn="r">
              <a:defRPr/>
            </a:pPr>
            <a:r>
              <a:rPr lang="en-US" sz="1050" b="1" dirty="0" smtClean="0">
                <a:solidFill>
                  <a:srgbClr val="C00000"/>
                </a:solidFill>
                <a:latin typeface="Arial"/>
                <a:cs typeface="Arial"/>
              </a:rPr>
              <a:t>-0.4%</a:t>
            </a:r>
          </a:p>
        </p:txBody>
      </p:sp>
      <p:sp>
        <p:nvSpPr>
          <p:cNvPr id="41" name="TextBox 40"/>
          <p:cNvSpPr txBox="1"/>
          <p:nvPr/>
        </p:nvSpPr>
        <p:spPr bwMode="auto">
          <a:xfrm>
            <a:off x="2333650" y="1694682"/>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+4.9%</a:t>
            </a:r>
          </a:p>
        </p:txBody>
      </p:sp>
      <p:sp>
        <p:nvSpPr>
          <p:cNvPr id="42" name="TextBox 41"/>
          <p:cNvSpPr txBox="1"/>
          <p:nvPr/>
        </p:nvSpPr>
        <p:spPr bwMode="auto">
          <a:xfrm>
            <a:off x="3441970" y="1921672"/>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+6.3%</a:t>
            </a:r>
          </a:p>
        </p:txBody>
      </p:sp>
      <p:sp>
        <p:nvSpPr>
          <p:cNvPr id="43" name="TextBox 42"/>
          <p:cNvSpPr txBox="1"/>
          <p:nvPr/>
        </p:nvSpPr>
        <p:spPr bwMode="auto">
          <a:xfrm>
            <a:off x="3829434" y="2147334"/>
            <a:ext cx="533400" cy="161583"/>
          </a:xfrm>
          <a:prstGeom prst="rect">
            <a:avLst/>
          </a:prstGeom>
        </p:spPr>
        <p:txBody>
          <a:bodyPr wrap="square" lIns="0" tIns="0" rIns="0" bIns="0">
            <a:spAutoFit/>
          </a:bodyPr>
          <a:lstStyle/>
          <a:p>
            <a:pPr algn="r">
              <a:defRPr/>
            </a:pPr>
            <a:r>
              <a:rPr lang="en-US" sz="1050" b="1" dirty="0" smtClean="0">
                <a:solidFill>
                  <a:srgbClr val="C00000"/>
                </a:solidFill>
                <a:latin typeface="Arial"/>
                <a:cs typeface="Arial"/>
              </a:rPr>
              <a:t>-1.3%</a:t>
            </a:r>
          </a:p>
        </p:txBody>
      </p:sp>
      <p:sp>
        <p:nvSpPr>
          <p:cNvPr id="44" name="TextBox 43"/>
          <p:cNvSpPr txBox="1"/>
          <p:nvPr/>
        </p:nvSpPr>
        <p:spPr bwMode="auto">
          <a:xfrm>
            <a:off x="2425477" y="2379699"/>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+0.4%</a:t>
            </a:r>
          </a:p>
        </p:txBody>
      </p:sp>
      <p:sp>
        <p:nvSpPr>
          <p:cNvPr id="45" name="TextBox 44"/>
          <p:cNvSpPr txBox="1"/>
          <p:nvPr/>
        </p:nvSpPr>
        <p:spPr bwMode="auto">
          <a:xfrm>
            <a:off x="7917135" y="1221047"/>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+3.1%</a:t>
            </a:r>
          </a:p>
        </p:txBody>
      </p:sp>
      <p:sp>
        <p:nvSpPr>
          <p:cNvPr id="46" name="TextBox 45"/>
          <p:cNvSpPr txBox="1"/>
          <p:nvPr/>
        </p:nvSpPr>
        <p:spPr bwMode="auto">
          <a:xfrm>
            <a:off x="6860629" y="1455025"/>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+3.5%</a:t>
            </a:r>
          </a:p>
        </p:txBody>
      </p:sp>
      <p:sp>
        <p:nvSpPr>
          <p:cNvPr id="47" name="TextBox 46"/>
          <p:cNvSpPr txBox="1"/>
          <p:nvPr/>
        </p:nvSpPr>
        <p:spPr bwMode="auto">
          <a:xfrm>
            <a:off x="6788621" y="1659699"/>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+7.8%</a:t>
            </a:r>
          </a:p>
        </p:txBody>
      </p:sp>
      <p:sp>
        <p:nvSpPr>
          <p:cNvPr id="48" name="TextBox 47"/>
          <p:cNvSpPr txBox="1"/>
          <p:nvPr/>
        </p:nvSpPr>
        <p:spPr bwMode="auto">
          <a:xfrm>
            <a:off x="8248600" y="1924789"/>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+8.0%</a:t>
            </a:r>
          </a:p>
        </p:txBody>
      </p:sp>
      <p:sp>
        <p:nvSpPr>
          <p:cNvPr id="49" name="TextBox 48"/>
          <p:cNvSpPr txBox="1"/>
          <p:nvPr/>
        </p:nvSpPr>
        <p:spPr bwMode="auto">
          <a:xfrm>
            <a:off x="7888560" y="2146641"/>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+0.9%</a:t>
            </a:r>
          </a:p>
        </p:txBody>
      </p:sp>
      <p:sp>
        <p:nvSpPr>
          <p:cNvPr id="50" name="TextBox 49"/>
          <p:cNvSpPr txBox="1"/>
          <p:nvPr/>
        </p:nvSpPr>
        <p:spPr bwMode="auto">
          <a:xfrm>
            <a:off x="6904062" y="2379006"/>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+5.7%</a:t>
            </a:r>
          </a:p>
        </p:txBody>
      </p:sp>
      <p:sp>
        <p:nvSpPr>
          <p:cNvPr id="51" name="TextBox 50"/>
          <p:cNvSpPr txBox="1"/>
          <p:nvPr/>
        </p:nvSpPr>
        <p:spPr bwMode="auto">
          <a:xfrm>
            <a:off x="3606574" y="3246970"/>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+4.6%</a:t>
            </a:r>
          </a:p>
        </p:txBody>
      </p:sp>
      <p:sp>
        <p:nvSpPr>
          <p:cNvPr id="52" name="TextBox 51"/>
          <p:cNvSpPr txBox="1"/>
          <p:nvPr/>
        </p:nvSpPr>
        <p:spPr bwMode="auto">
          <a:xfrm>
            <a:off x="2377849" y="3470511"/>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+4.4%</a:t>
            </a:r>
          </a:p>
        </p:txBody>
      </p:sp>
      <p:sp>
        <p:nvSpPr>
          <p:cNvPr id="53" name="TextBox 52"/>
          <p:cNvSpPr txBox="1"/>
          <p:nvPr/>
        </p:nvSpPr>
        <p:spPr bwMode="auto">
          <a:xfrm>
            <a:off x="2866281" y="3700234"/>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+11.2%</a:t>
            </a:r>
          </a:p>
        </p:txBody>
      </p:sp>
      <p:sp>
        <p:nvSpPr>
          <p:cNvPr id="54" name="TextBox 53"/>
          <p:cNvSpPr txBox="1"/>
          <p:nvPr/>
        </p:nvSpPr>
        <p:spPr bwMode="auto">
          <a:xfrm>
            <a:off x="3817243" y="3936028"/>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+7.7%</a:t>
            </a:r>
          </a:p>
        </p:txBody>
      </p:sp>
      <p:sp>
        <p:nvSpPr>
          <p:cNvPr id="55" name="TextBox 54"/>
          <p:cNvSpPr txBox="1"/>
          <p:nvPr/>
        </p:nvSpPr>
        <p:spPr bwMode="auto">
          <a:xfrm>
            <a:off x="3553222" y="4157880"/>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+2.0%</a:t>
            </a:r>
          </a:p>
        </p:txBody>
      </p:sp>
      <p:sp>
        <p:nvSpPr>
          <p:cNvPr id="56" name="TextBox 55"/>
          <p:cNvSpPr txBox="1"/>
          <p:nvPr/>
        </p:nvSpPr>
        <p:spPr bwMode="auto">
          <a:xfrm>
            <a:off x="2286025" y="4400671"/>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+6.7%</a:t>
            </a:r>
          </a:p>
        </p:txBody>
      </p:sp>
      <p:sp>
        <p:nvSpPr>
          <p:cNvPr id="57" name="TextBox 56"/>
          <p:cNvSpPr txBox="1"/>
          <p:nvPr/>
        </p:nvSpPr>
        <p:spPr bwMode="auto">
          <a:xfrm>
            <a:off x="7580709" y="3246121"/>
            <a:ext cx="533400" cy="161583"/>
          </a:xfrm>
          <a:prstGeom prst="rect">
            <a:avLst/>
          </a:prstGeom>
        </p:spPr>
        <p:txBody>
          <a:bodyPr wrap="square" lIns="0" tIns="0" rIns="0" bIns="0">
            <a:spAutoFit/>
          </a:bodyPr>
          <a:lstStyle/>
          <a:p>
            <a:pPr algn="r">
              <a:defRPr/>
            </a:pPr>
            <a:r>
              <a:rPr lang="en-US" sz="1050" b="1" dirty="0" smtClean="0">
                <a:solidFill>
                  <a:srgbClr val="C00000"/>
                </a:solidFill>
                <a:latin typeface="Arial"/>
                <a:cs typeface="Arial"/>
              </a:rPr>
              <a:t>-0.1%</a:t>
            </a:r>
          </a:p>
        </p:txBody>
      </p:sp>
      <p:sp>
        <p:nvSpPr>
          <p:cNvPr id="58" name="TextBox 57"/>
          <p:cNvSpPr txBox="1"/>
          <p:nvPr/>
        </p:nvSpPr>
        <p:spPr bwMode="auto">
          <a:xfrm>
            <a:off x="6817196" y="3470510"/>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+4.0%</a:t>
            </a:r>
          </a:p>
        </p:txBody>
      </p:sp>
      <p:sp>
        <p:nvSpPr>
          <p:cNvPr id="59" name="TextBox 58"/>
          <p:cNvSpPr txBox="1"/>
          <p:nvPr/>
        </p:nvSpPr>
        <p:spPr bwMode="auto">
          <a:xfrm>
            <a:off x="7178005" y="3706323"/>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+12.0%</a:t>
            </a:r>
          </a:p>
        </p:txBody>
      </p:sp>
      <p:sp>
        <p:nvSpPr>
          <p:cNvPr id="60" name="TextBox 59"/>
          <p:cNvSpPr txBox="1"/>
          <p:nvPr/>
        </p:nvSpPr>
        <p:spPr bwMode="auto">
          <a:xfrm>
            <a:off x="8444119" y="3922347"/>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+0.2%</a:t>
            </a:r>
          </a:p>
        </p:txBody>
      </p:sp>
      <p:sp>
        <p:nvSpPr>
          <p:cNvPr id="61" name="TextBox 60"/>
          <p:cNvSpPr txBox="1"/>
          <p:nvPr/>
        </p:nvSpPr>
        <p:spPr bwMode="auto">
          <a:xfrm>
            <a:off x="7508279" y="4157879"/>
            <a:ext cx="533400" cy="161583"/>
          </a:xfrm>
          <a:prstGeom prst="rect">
            <a:avLst/>
          </a:prstGeom>
        </p:spPr>
        <p:txBody>
          <a:bodyPr wrap="square" lIns="0" tIns="0" rIns="0" bIns="0">
            <a:spAutoFit/>
          </a:bodyPr>
          <a:lstStyle/>
          <a:p>
            <a:pPr algn="r">
              <a:defRPr/>
            </a:pPr>
            <a:r>
              <a:rPr lang="en-US" sz="1050" b="1" dirty="0" smtClean="0">
                <a:solidFill>
                  <a:srgbClr val="C00000"/>
                </a:solidFill>
                <a:latin typeface="Arial"/>
                <a:cs typeface="Arial"/>
              </a:rPr>
              <a:t>-4.9%</a:t>
            </a:r>
          </a:p>
        </p:txBody>
      </p:sp>
      <p:sp>
        <p:nvSpPr>
          <p:cNvPr id="62" name="TextBox 61"/>
          <p:cNvSpPr txBox="1"/>
          <p:nvPr/>
        </p:nvSpPr>
        <p:spPr bwMode="auto">
          <a:xfrm>
            <a:off x="6880448" y="4389396"/>
            <a:ext cx="533400" cy="161583"/>
          </a:xfrm>
          <a:prstGeom prst="rect">
            <a:avLst/>
          </a:prstGeom>
        </p:spPr>
        <p:txBody>
          <a:bodyPr wrap="square" lIns="0" tIns="0" rIns="0" bIns="0">
            <a:spAutoFit/>
          </a:bodyPr>
          <a:lstStyle/>
          <a:p>
            <a:pPr algn="r">
              <a:defRPr/>
            </a:pPr>
            <a:r>
              <a:rPr lang="en-US" sz="1050" b="1" dirty="0" smtClean="0">
                <a:solidFill>
                  <a:srgbClr val="00B050"/>
                </a:solidFill>
                <a:latin typeface="Arial"/>
                <a:cs typeface="Arial"/>
              </a:rPr>
              <a:t>+2.7%</a:t>
            </a:r>
          </a:p>
        </p:txBody>
      </p:sp>
      <p:sp>
        <p:nvSpPr>
          <p:cNvPr id="64" name="TextBox 63"/>
          <p:cNvSpPr txBox="1"/>
          <p:nvPr/>
        </p:nvSpPr>
        <p:spPr>
          <a:xfrm>
            <a:off x="4708829" y="4686416"/>
            <a:ext cx="4495800" cy="246221"/>
          </a:xfrm>
          <a:prstGeom prst="rect">
            <a:avLst/>
          </a:prstGeom>
          <a:noFill/>
        </p:spPr>
        <p:txBody>
          <a:bodyPr wrap="square" rtlCol="0">
            <a:spAutoFit/>
          </a:bodyPr>
          <a:lstStyle/>
          <a:p>
            <a:pPr algn="r"/>
            <a:r>
              <a:rPr lang="en-US" sz="1000" b="1" i="1" dirty="0" smtClean="0">
                <a:solidFill>
                  <a:srgbClr val="002060"/>
                </a:solidFill>
              </a:rPr>
              <a:t>Scheduled commercial traffic</a:t>
            </a:r>
            <a:endParaRPr lang="en-US" sz="1000" b="1" dirty="0">
              <a:solidFill>
                <a:srgbClr val="002060"/>
              </a:solidFill>
            </a:endParaRPr>
          </a:p>
        </p:txBody>
      </p:sp>
      <p:sp>
        <p:nvSpPr>
          <p:cNvPr id="65" name="TextBox 64"/>
          <p:cNvSpPr txBox="1"/>
          <p:nvPr/>
        </p:nvSpPr>
        <p:spPr>
          <a:xfrm>
            <a:off x="3383210" y="4676995"/>
            <a:ext cx="4248472" cy="246221"/>
          </a:xfrm>
          <a:prstGeom prst="rect">
            <a:avLst/>
          </a:prstGeom>
          <a:noFill/>
        </p:spPr>
        <p:txBody>
          <a:bodyPr wrap="square" rtlCol="0">
            <a:spAutoFit/>
          </a:bodyPr>
          <a:lstStyle>
            <a:defPPr>
              <a:defRPr lang="en-US"/>
            </a:defPPr>
            <a:lvl1pPr algn="r">
              <a:defRPr sz="1200" b="1" i="1">
                <a:solidFill>
                  <a:schemeClr val="tx1">
                    <a:lumMod val="50000"/>
                    <a:lumOff val="50000"/>
                  </a:schemeClr>
                </a:solidFill>
              </a:defRPr>
            </a:lvl1pPr>
          </a:lstStyle>
          <a:p>
            <a:r>
              <a:rPr lang="en-US" sz="1000" dirty="0">
                <a:solidFill>
                  <a:srgbClr val="002060"/>
                </a:solidFill>
              </a:rPr>
              <a:t>Total (international and domestic) services</a:t>
            </a:r>
          </a:p>
        </p:txBody>
      </p:sp>
      <p:sp>
        <p:nvSpPr>
          <p:cNvPr id="67" name="TextBox 66"/>
          <p:cNvSpPr txBox="1"/>
          <p:nvPr/>
        </p:nvSpPr>
        <p:spPr>
          <a:xfrm>
            <a:off x="47114" y="4686404"/>
            <a:ext cx="4788024" cy="253916"/>
          </a:xfrm>
          <a:prstGeom prst="rect">
            <a:avLst/>
          </a:prstGeom>
          <a:noFill/>
        </p:spPr>
        <p:txBody>
          <a:bodyPr wrap="square" rtlCol="0">
            <a:spAutoFit/>
          </a:bodyPr>
          <a:lstStyle/>
          <a:p>
            <a:r>
              <a:rPr lang="en-GB" sz="1050" b="1" i="1" u="sng" dirty="0" smtClean="0">
                <a:solidFill>
                  <a:srgbClr val="002060"/>
                </a:solidFill>
              </a:rPr>
              <a:t>Source</a:t>
            </a:r>
            <a:r>
              <a:rPr lang="en-GB" sz="1050" i="1" dirty="0">
                <a:solidFill>
                  <a:srgbClr val="002060"/>
                </a:solidFill>
              </a:rPr>
              <a:t>: </a:t>
            </a:r>
            <a:r>
              <a:rPr lang="en-GB" sz="1050" i="1" dirty="0" smtClean="0">
                <a:solidFill>
                  <a:srgbClr val="002060"/>
                </a:solidFill>
              </a:rPr>
              <a:t>ICAO Annual Report of the Council 2013 (preliminary figures)</a:t>
            </a:r>
            <a:endParaRPr lang="en-GB" sz="1050" i="1" dirty="0">
              <a:solidFill>
                <a:srgbClr val="002060"/>
              </a:solidFill>
            </a:endParaRPr>
          </a:p>
        </p:txBody>
      </p:sp>
      <p:sp>
        <p:nvSpPr>
          <p:cNvPr id="68" name="Title 1"/>
          <p:cNvSpPr txBox="1">
            <a:spLocks/>
          </p:cNvSpPr>
          <p:nvPr/>
        </p:nvSpPr>
        <p:spPr>
          <a:xfrm>
            <a:off x="3813692" y="645812"/>
            <a:ext cx="1707087" cy="611517"/>
          </a:xfrm>
          <a:prstGeom prst="rect">
            <a:avLst/>
          </a:prstGeom>
        </p:spPr>
        <p:txBody>
          <a:bodyPr anchor="ctr" anchorCtr="0"/>
          <a:lstStyle>
            <a:lvl1pPr algn="ctr" defTabSz="914400" rtl="0" eaLnBrk="1" latinLnBrk="0" hangingPunct="1">
              <a:spcBef>
                <a:spcPct val="0"/>
              </a:spcBef>
              <a:buNone/>
              <a:defRPr sz="4400" kern="1200">
                <a:solidFill>
                  <a:srgbClr val="0054A4"/>
                </a:solidFill>
                <a:latin typeface="+mj-lt"/>
                <a:ea typeface="+mj-ea"/>
                <a:cs typeface="+mj-cs"/>
              </a:defRPr>
            </a:lvl1pPr>
          </a:lstStyle>
          <a:p>
            <a:pPr marL="319088" algn="l"/>
            <a:r>
              <a:rPr lang="fr-FR" altLang="en-US" sz="2800" b="1" dirty="0" smtClean="0">
                <a:solidFill>
                  <a:srgbClr val="C40075"/>
                </a:solidFill>
              </a:rPr>
              <a:t>2013</a:t>
            </a:r>
            <a:endParaRPr lang="en-CA" altLang="en-US" sz="2800" b="1" dirty="0" smtClean="0">
              <a:solidFill>
                <a:srgbClr val="C40075"/>
              </a:solidFill>
            </a:endParaRPr>
          </a:p>
        </p:txBody>
      </p:sp>
      <p:sp>
        <p:nvSpPr>
          <p:cNvPr id="66" name="Title 1"/>
          <p:cNvSpPr txBox="1">
            <a:spLocks/>
          </p:cNvSpPr>
          <p:nvPr/>
        </p:nvSpPr>
        <p:spPr>
          <a:xfrm>
            <a:off x="3563888" y="0"/>
            <a:ext cx="5760640" cy="7429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Air Transport Regional Overview </a:t>
            </a:r>
            <a:endParaRPr lang="en-GB" sz="1800" b="1" dirty="0" smtClean="0"/>
          </a:p>
        </p:txBody>
      </p:sp>
    </p:spTree>
    <p:extLst>
      <p:ext uri="{BB962C8B-B14F-4D97-AF65-F5344CB8AC3E}">
        <p14:creationId xmlns:p14="http://schemas.microsoft.com/office/powerpoint/2010/main" val="4234801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childTnLst>
                          </p:cTn>
                        </p:par>
                        <p:par>
                          <p:cTn id="45" fill="hold">
                            <p:stCondLst>
                              <p:cond delay="500"/>
                            </p:stCondLst>
                            <p:childTnLst>
                              <p:par>
                                <p:cTn id="46" presetID="53" presetClass="entr" presetSubtype="16" fill="hold" grpId="0" nodeType="afterEffect">
                                  <p:stCondLst>
                                    <p:cond delay="50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par>
                          <p:cTn id="51" fill="hold">
                            <p:stCondLst>
                              <p:cond delay="1500"/>
                            </p:stCondLst>
                            <p:childTnLst>
                              <p:par>
                                <p:cTn id="52" presetID="53" presetClass="entr" presetSubtype="16" fill="hold" grpId="0" nodeType="afterEffect">
                                  <p:stCondLst>
                                    <p:cond delay="50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childTnLst>
                          </p:cTn>
                        </p:par>
                        <p:par>
                          <p:cTn id="57" fill="hold">
                            <p:stCondLst>
                              <p:cond delay="2500"/>
                            </p:stCondLst>
                            <p:childTnLst>
                              <p:par>
                                <p:cTn id="58" presetID="53" presetClass="entr" presetSubtype="16" fill="hold" grpId="0" nodeType="afterEffect">
                                  <p:stCondLst>
                                    <p:cond delay="50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3500"/>
                            </p:stCondLst>
                            <p:childTnLst>
                              <p:par>
                                <p:cTn id="64" presetID="53" presetClass="entr" presetSubtype="16" fill="hold" grpId="0" nodeType="afterEffect">
                                  <p:stCondLst>
                                    <p:cond delay="500"/>
                                  </p:stCondLst>
                                  <p:childTnLst>
                                    <p:set>
                                      <p:cBhvr>
                                        <p:cTn id="65" dur="1" fill="hold">
                                          <p:stCondLst>
                                            <p:cond delay="0"/>
                                          </p:stCondLst>
                                        </p:cTn>
                                        <p:tgtEl>
                                          <p:spTgt spid="63"/>
                                        </p:tgtEl>
                                        <p:attrNameLst>
                                          <p:attrName>style.visibility</p:attrName>
                                        </p:attrNameLst>
                                      </p:cBhvr>
                                      <p:to>
                                        <p:strVal val="visible"/>
                                      </p:to>
                                    </p:set>
                                    <p:anim calcmode="lin" valueType="num">
                                      <p:cBhvr>
                                        <p:cTn id="66" dur="500" fill="hold"/>
                                        <p:tgtEl>
                                          <p:spTgt spid="63"/>
                                        </p:tgtEl>
                                        <p:attrNameLst>
                                          <p:attrName>ppt_w</p:attrName>
                                        </p:attrNameLst>
                                      </p:cBhvr>
                                      <p:tavLst>
                                        <p:tav tm="0">
                                          <p:val>
                                            <p:fltVal val="0"/>
                                          </p:val>
                                        </p:tav>
                                        <p:tav tm="100000">
                                          <p:val>
                                            <p:strVal val="#ppt_w"/>
                                          </p:val>
                                        </p:tav>
                                      </p:tavLst>
                                    </p:anim>
                                    <p:anim calcmode="lin" valueType="num">
                                      <p:cBhvr>
                                        <p:cTn id="67" dur="500" fill="hold"/>
                                        <p:tgtEl>
                                          <p:spTgt spid="63"/>
                                        </p:tgtEl>
                                        <p:attrNameLst>
                                          <p:attrName>ppt_h</p:attrName>
                                        </p:attrNameLst>
                                      </p:cBhvr>
                                      <p:tavLst>
                                        <p:tav tm="0">
                                          <p:val>
                                            <p:fltVal val="0"/>
                                          </p:val>
                                        </p:tav>
                                        <p:tav tm="100000">
                                          <p:val>
                                            <p:strVal val="#ppt_h"/>
                                          </p:val>
                                        </p:tav>
                                      </p:tavLst>
                                    </p:anim>
                                    <p:animEffect transition="in" filter="fade">
                                      <p:cBhvr>
                                        <p:cTn id="68" dur="500"/>
                                        <p:tgtEl>
                                          <p:spTgt spid="63"/>
                                        </p:tgtEl>
                                      </p:cBhvr>
                                    </p:animEffect>
                                  </p:childTnLst>
                                </p:cTn>
                              </p:par>
                            </p:childTnLst>
                          </p:cTn>
                        </p:par>
                        <p:par>
                          <p:cTn id="69" fill="hold">
                            <p:stCondLst>
                              <p:cond delay="4500"/>
                            </p:stCondLst>
                            <p:childTnLst>
                              <p:par>
                                <p:cTn id="70" presetID="53" presetClass="entr" presetSubtype="16" fill="hold" grpId="0" nodeType="afterEffect">
                                  <p:stCondLst>
                                    <p:cond delay="500"/>
                                  </p:stCondLst>
                                  <p:childTnLst>
                                    <p:set>
                                      <p:cBhvr>
                                        <p:cTn id="71" dur="1" fill="hold">
                                          <p:stCondLst>
                                            <p:cond delay="0"/>
                                          </p:stCondLst>
                                        </p:cTn>
                                        <p:tgtEl>
                                          <p:spTgt spid="57"/>
                                        </p:tgtEl>
                                        <p:attrNameLst>
                                          <p:attrName>style.visibility</p:attrName>
                                        </p:attrNameLst>
                                      </p:cBhvr>
                                      <p:to>
                                        <p:strVal val="visible"/>
                                      </p:to>
                                    </p:set>
                                    <p:anim calcmode="lin" valueType="num">
                                      <p:cBhvr>
                                        <p:cTn id="72" dur="500" fill="hold"/>
                                        <p:tgtEl>
                                          <p:spTgt spid="57"/>
                                        </p:tgtEl>
                                        <p:attrNameLst>
                                          <p:attrName>ppt_w</p:attrName>
                                        </p:attrNameLst>
                                      </p:cBhvr>
                                      <p:tavLst>
                                        <p:tav tm="0">
                                          <p:val>
                                            <p:fltVal val="0"/>
                                          </p:val>
                                        </p:tav>
                                        <p:tav tm="100000">
                                          <p:val>
                                            <p:strVal val="#ppt_w"/>
                                          </p:val>
                                        </p:tav>
                                      </p:tavLst>
                                    </p:anim>
                                    <p:anim calcmode="lin" valueType="num">
                                      <p:cBhvr>
                                        <p:cTn id="73" dur="500" fill="hold"/>
                                        <p:tgtEl>
                                          <p:spTgt spid="57"/>
                                        </p:tgtEl>
                                        <p:attrNameLst>
                                          <p:attrName>ppt_h</p:attrName>
                                        </p:attrNameLst>
                                      </p:cBhvr>
                                      <p:tavLst>
                                        <p:tav tm="0">
                                          <p:val>
                                            <p:fltVal val="0"/>
                                          </p:val>
                                        </p:tav>
                                        <p:tav tm="100000">
                                          <p:val>
                                            <p:strVal val="#ppt_h"/>
                                          </p:val>
                                        </p:tav>
                                      </p:tavLst>
                                    </p:anim>
                                    <p:animEffect transition="in" filter="fade">
                                      <p:cBhvr>
                                        <p:cTn id="74" dur="500"/>
                                        <p:tgtEl>
                                          <p:spTgt spid="57"/>
                                        </p:tgtEl>
                                      </p:cBhvr>
                                    </p:animEffect>
                                  </p:childTnLst>
                                </p:cTn>
                              </p:par>
                              <p:par>
                                <p:cTn id="75" presetID="53" presetClass="entr" presetSubtype="16" fill="hold" grpId="0" nodeType="withEffect">
                                  <p:stCondLst>
                                    <p:cond delay="500"/>
                                  </p:stCondLst>
                                  <p:childTnLst>
                                    <p:set>
                                      <p:cBhvr>
                                        <p:cTn id="76" dur="1" fill="hold">
                                          <p:stCondLst>
                                            <p:cond delay="0"/>
                                          </p:stCondLst>
                                        </p:cTn>
                                        <p:tgtEl>
                                          <p:spTgt spid="58"/>
                                        </p:tgtEl>
                                        <p:attrNameLst>
                                          <p:attrName>style.visibility</p:attrName>
                                        </p:attrNameLst>
                                      </p:cBhvr>
                                      <p:to>
                                        <p:strVal val="visible"/>
                                      </p:to>
                                    </p:set>
                                    <p:anim calcmode="lin" valueType="num">
                                      <p:cBhvr>
                                        <p:cTn id="77" dur="500" fill="hold"/>
                                        <p:tgtEl>
                                          <p:spTgt spid="58"/>
                                        </p:tgtEl>
                                        <p:attrNameLst>
                                          <p:attrName>ppt_w</p:attrName>
                                        </p:attrNameLst>
                                      </p:cBhvr>
                                      <p:tavLst>
                                        <p:tav tm="0">
                                          <p:val>
                                            <p:fltVal val="0"/>
                                          </p:val>
                                        </p:tav>
                                        <p:tav tm="100000">
                                          <p:val>
                                            <p:strVal val="#ppt_w"/>
                                          </p:val>
                                        </p:tav>
                                      </p:tavLst>
                                    </p:anim>
                                    <p:anim calcmode="lin" valueType="num">
                                      <p:cBhvr>
                                        <p:cTn id="78" dur="500" fill="hold"/>
                                        <p:tgtEl>
                                          <p:spTgt spid="58"/>
                                        </p:tgtEl>
                                        <p:attrNameLst>
                                          <p:attrName>ppt_h</p:attrName>
                                        </p:attrNameLst>
                                      </p:cBhvr>
                                      <p:tavLst>
                                        <p:tav tm="0">
                                          <p:val>
                                            <p:fltVal val="0"/>
                                          </p:val>
                                        </p:tav>
                                        <p:tav tm="100000">
                                          <p:val>
                                            <p:strVal val="#ppt_h"/>
                                          </p:val>
                                        </p:tav>
                                      </p:tavLst>
                                    </p:anim>
                                    <p:animEffect transition="in" filter="fade">
                                      <p:cBhvr>
                                        <p:cTn id="79" dur="500"/>
                                        <p:tgtEl>
                                          <p:spTgt spid="58"/>
                                        </p:tgtEl>
                                      </p:cBhvr>
                                    </p:animEffect>
                                  </p:childTnLst>
                                </p:cTn>
                              </p:par>
                              <p:par>
                                <p:cTn id="80" presetID="53" presetClass="entr" presetSubtype="16" fill="hold" grpId="0" nodeType="withEffect">
                                  <p:stCondLst>
                                    <p:cond delay="500"/>
                                  </p:stCondLst>
                                  <p:childTnLst>
                                    <p:set>
                                      <p:cBhvr>
                                        <p:cTn id="81" dur="1" fill="hold">
                                          <p:stCondLst>
                                            <p:cond delay="0"/>
                                          </p:stCondLst>
                                        </p:cTn>
                                        <p:tgtEl>
                                          <p:spTgt spid="59"/>
                                        </p:tgtEl>
                                        <p:attrNameLst>
                                          <p:attrName>style.visibility</p:attrName>
                                        </p:attrNameLst>
                                      </p:cBhvr>
                                      <p:to>
                                        <p:strVal val="visible"/>
                                      </p:to>
                                    </p:set>
                                    <p:anim calcmode="lin" valueType="num">
                                      <p:cBhvr>
                                        <p:cTn id="82" dur="500" fill="hold"/>
                                        <p:tgtEl>
                                          <p:spTgt spid="59"/>
                                        </p:tgtEl>
                                        <p:attrNameLst>
                                          <p:attrName>ppt_w</p:attrName>
                                        </p:attrNameLst>
                                      </p:cBhvr>
                                      <p:tavLst>
                                        <p:tav tm="0">
                                          <p:val>
                                            <p:fltVal val="0"/>
                                          </p:val>
                                        </p:tav>
                                        <p:tav tm="100000">
                                          <p:val>
                                            <p:strVal val="#ppt_w"/>
                                          </p:val>
                                        </p:tav>
                                      </p:tavLst>
                                    </p:anim>
                                    <p:anim calcmode="lin" valueType="num">
                                      <p:cBhvr>
                                        <p:cTn id="83" dur="500" fill="hold"/>
                                        <p:tgtEl>
                                          <p:spTgt spid="59"/>
                                        </p:tgtEl>
                                        <p:attrNameLst>
                                          <p:attrName>ppt_h</p:attrName>
                                        </p:attrNameLst>
                                      </p:cBhvr>
                                      <p:tavLst>
                                        <p:tav tm="0">
                                          <p:val>
                                            <p:fltVal val="0"/>
                                          </p:val>
                                        </p:tav>
                                        <p:tav tm="100000">
                                          <p:val>
                                            <p:strVal val="#ppt_h"/>
                                          </p:val>
                                        </p:tav>
                                      </p:tavLst>
                                    </p:anim>
                                    <p:animEffect transition="in" filter="fade">
                                      <p:cBhvr>
                                        <p:cTn id="84" dur="500"/>
                                        <p:tgtEl>
                                          <p:spTgt spid="59"/>
                                        </p:tgtEl>
                                      </p:cBhvr>
                                    </p:animEffect>
                                  </p:childTnLst>
                                </p:cTn>
                              </p:par>
                              <p:par>
                                <p:cTn id="85" presetID="53" presetClass="entr" presetSubtype="16" fill="hold" grpId="0" nodeType="withEffect">
                                  <p:stCondLst>
                                    <p:cond delay="500"/>
                                  </p:stCondLst>
                                  <p:childTnLst>
                                    <p:set>
                                      <p:cBhvr>
                                        <p:cTn id="86" dur="1" fill="hold">
                                          <p:stCondLst>
                                            <p:cond delay="0"/>
                                          </p:stCondLst>
                                        </p:cTn>
                                        <p:tgtEl>
                                          <p:spTgt spid="60"/>
                                        </p:tgtEl>
                                        <p:attrNameLst>
                                          <p:attrName>style.visibility</p:attrName>
                                        </p:attrNameLst>
                                      </p:cBhvr>
                                      <p:to>
                                        <p:strVal val="visible"/>
                                      </p:to>
                                    </p:set>
                                    <p:anim calcmode="lin" valueType="num">
                                      <p:cBhvr>
                                        <p:cTn id="87" dur="500" fill="hold"/>
                                        <p:tgtEl>
                                          <p:spTgt spid="60"/>
                                        </p:tgtEl>
                                        <p:attrNameLst>
                                          <p:attrName>ppt_w</p:attrName>
                                        </p:attrNameLst>
                                      </p:cBhvr>
                                      <p:tavLst>
                                        <p:tav tm="0">
                                          <p:val>
                                            <p:fltVal val="0"/>
                                          </p:val>
                                        </p:tav>
                                        <p:tav tm="100000">
                                          <p:val>
                                            <p:strVal val="#ppt_w"/>
                                          </p:val>
                                        </p:tav>
                                      </p:tavLst>
                                    </p:anim>
                                    <p:anim calcmode="lin" valueType="num">
                                      <p:cBhvr>
                                        <p:cTn id="88" dur="500" fill="hold"/>
                                        <p:tgtEl>
                                          <p:spTgt spid="60"/>
                                        </p:tgtEl>
                                        <p:attrNameLst>
                                          <p:attrName>ppt_h</p:attrName>
                                        </p:attrNameLst>
                                      </p:cBhvr>
                                      <p:tavLst>
                                        <p:tav tm="0">
                                          <p:val>
                                            <p:fltVal val="0"/>
                                          </p:val>
                                        </p:tav>
                                        <p:tav tm="100000">
                                          <p:val>
                                            <p:strVal val="#ppt_h"/>
                                          </p:val>
                                        </p:tav>
                                      </p:tavLst>
                                    </p:anim>
                                    <p:animEffect transition="in" filter="fade">
                                      <p:cBhvr>
                                        <p:cTn id="89" dur="500"/>
                                        <p:tgtEl>
                                          <p:spTgt spid="60"/>
                                        </p:tgtEl>
                                      </p:cBhvr>
                                    </p:animEffect>
                                  </p:childTnLst>
                                </p:cTn>
                              </p:par>
                              <p:par>
                                <p:cTn id="90" presetID="53" presetClass="entr" presetSubtype="16" fill="hold" grpId="0" nodeType="withEffect">
                                  <p:stCondLst>
                                    <p:cond delay="500"/>
                                  </p:stCondLst>
                                  <p:childTnLst>
                                    <p:set>
                                      <p:cBhvr>
                                        <p:cTn id="91" dur="1" fill="hold">
                                          <p:stCondLst>
                                            <p:cond delay="0"/>
                                          </p:stCondLst>
                                        </p:cTn>
                                        <p:tgtEl>
                                          <p:spTgt spid="61"/>
                                        </p:tgtEl>
                                        <p:attrNameLst>
                                          <p:attrName>style.visibility</p:attrName>
                                        </p:attrNameLst>
                                      </p:cBhvr>
                                      <p:to>
                                        <p:strVal val="visible"/>
                                      </p:to>
                                    </p:set>
                                    <p:anim calcmode="lin" valueType="num">
                                      <p:cBhvr>
                                        <p:cTn id="92" dur="500" fill="hold"/>
                                        <p:tgtEl>
                                          <p:spTgt spid="61"/>
                                        </p:tgtEl>
                                        <p:attrNameLst>
                                          <p:attrName>ppt_w</p:attrName>
                                        </p:attrNameLst>
                                      </p:cBhvr>
                                      <p:tavLst>
                                        <p:tav tm="0">
                                          <p:val>
                                            <p:fltVal val="0"/>
                                          </p:val>
                                        </p:tav>
                                        <p:tav tm="100000">
                                          <p:val>
                                            <p:strVal val="#ppt_w"/>
                                          </p:val>
                                        </p:tav>
                                      </p:tavLst>
                                    </p:anim>
                                    <p:anim calcmode="lin" valueType="num">
                                      <p:cBhvr>
                                        <p:cTn id="93" dur="500" fill="hold"/>
                                        <p:tgtEl>
                                          <p:spTgt spid="61"/>
                                        </p:tgtEl>
                                        <p:attrNameLst>
                                          <p:attrName>ppt_h</p:attrName>
                                        </p:attrNameLst>
                                      </p:cBhvr>
                                      <p:tavLst>
                                        <p:tav tm="0">
                                          <p:val>
                                            <p:fltVal val="0"/>
                                          </p:val>
                                        </p:tav>
                                        <p:tav tm="100000">
                                          <p:val>
                                            <p:strVal val="#ppt_h"/>
                                          </p:val>
                                        </p:tav>
                                      </p:tavLst>
                                    </p:anim>
                                    <p:animEffect transition="in" filter="fade">
                                      <p:cBhvr>
                                        <p:cTn id="94" dur="500"/>
                                        <p:tgtEl>
                                          <p:spTgt spid="61"/>
                                        </p:tgtEl>
                                      </p:cBhvr>
                                    </p:animEffect>
                                  </p:childTnLst>
                                </p:cTn>
                              </p:par>
                              <p:par>
                                <p:cTn id="95" presetID="53" presetClass="entr" presetSubtype="16" fill="hold" grpId="0" nodeType="withEffect">
                                  <p:stCondLst>
                                    <p:cond delay="500"/>
                                  </p:stCondLst>
                                  <p:childTnLst>
                                    <p:set>
                                      <p:cBhvr>
                                        <p:cTn id="96" dur="1" fill="hold">
                                          <p:stCondLst>
                                            <p:cond delay="0"/>
                                          </p:stCondLst>
                                        </p:cTn>
                                        <p:tgtEl>
                                          <p:spTgt spid="62"/>
                                        </p:tgtEl>
                                        <p:attrNameLst>
                                          <p:attrName>style.visibility</p:attrName>
                                        </p:attrNameLst>
                                      </p:cBhvr>
                                      <p:to>
                                        <p:strVal val="visible"/>
                                      </p:to>
                                    </p:set>
                                    <p:anim calcmode="lin" valueType="num">
                                      <p:cBhvr>
                                        <p:cTn id="97" dur="500" fill="hold"/>
                                        <p:tgtEl>
                                          <p:spTgt spid="62"/>
                                        </p:tgtEl>
                                        <p:attrNameLst>
                                          <p:attrName>ppt_w</p:attrName>
                                        </p:attrNameLst>
                                      </p:cBhvr>
                                      <p:tavLst>
                                        <p:tav tm="0">
                                          <p:val>
                                            <p:fltVal val="0"/>
                                          </p:val>
                                        </p:tav>
                                        <p:tav tm="100000">
                                          <p:val>
                                            <p:strVal val="#ppt_w"/>
                                          </p:val>
                                        </p:tav>
                                      </p:tavLst>
                                    </p:anim>
                                    <p:anim calcmode="lin" valueType="num">
                                      <p:cBhvr>
                                        <p:cTn id="98" dur="500" fill="hold"/>
                                        <p:tgtEl>
                                          <p:spTgt spid="62"/>
                                        </p:tgtEl>
                                        <p:attrNameLst>
                                          <p:attrName>ppt_h</p:attrName>
                                        </p:attrNameLst>
                                      </p:cBhvr>
                                      <p:tavLst>
                                        <p:tav tm="0">
                                          <p:val>
                                            <p:fltVal val="0"/>
                                          </p:val>
                                        </p:tav>
                                        <p:tav tm="100000">
                                          <p:val>
                                            <p:strVal val="#ppt_h"/>
                                          </p:val>
                                        </p:tav>
                                      </p:tavLst>
                                    </p:anim>
                                    <p:animEffect transition="in" filter="fade">
                                      <p:cBhvr>
                                        <p:cTn id="99" dur="500"/>
                                        <p:tgtEl>
                                          <p:spTgt spid="62"/>
                                        </p:tgtEl>
                                      </p:cBhvr>
                                    </p:animEffect>
                                  </p:childTnLst>
                                </p:cTn>
                              </p:par>
                              <p:par>
                                <p:cTn id="100" presetID="53" presetClass="entr" presetSubtype="16" fill="hold" grpId="0" nodeType="withEffect">
                                  <p:stCondLst>
                                    <p:cond delay="500"/>
                                  </p:stCondLst>
                                  <p:childTnLst>
                                    <p:set>
                                      <p:cBhvr>
                                        <p:cTn id="101" dur="1" fill="hold">
                                          <p:stCondLst>
                                            <p:cond delay="0"/>
                                          </p:stCondLst>
                                        </p:cTn>
                                        <p:tgtEl>
                                          <p:spTgt spid="50"/>
                                        </p:tgtEl>
                                        <p:attrNameLst>
                                          <p:attrName>style.visibility</p:attrName>
                                        </p:attrNameLst>
                                      </p:cBhvr>
                                      <p:to>
                                        <p:strVal val="visible"/>
                                      </p:to>
                                    </p:set>
                                    <p:anim calcmode="lin" valueType="num">
                                      <p:cBhvr>
                                        <p:cTn id="102" dur="500" fill="hold"/>
                                        <p:tgtEl>
                                          <p:spTgt spid="50"/>
                                        </p:tgtEl>
                                        <p:attrNameLst>
                                          <p:attrName>ppt_w</p:attrName>
                                        </p:attrNameLst>
                                      </p:cBhvr>
                                      <p:tavLst>
                                        <p:tav tm="0">
                                          <p:val>
                                            <p:fltVal val="0"/>
                                          </p:val>
                                        </p:tav>
                                        <p:tav tm="100000">
                                          <p:val>
                                            <p:strVal val="#ppt_w"/>
                                          </p:val>
                                        </p:tav>
                                      </p:tavLst>
                                    </p:anim>
                                    <p:anim calcmode="lin" valueType="num">
                                      <p:cBhvr>
                                        <p:cTn id="103" dur="500" fill="hold"/>
                                        <p:tgtEl>
                                          <p:spTgt spid="50"/>
                                        </p:tgtEl>
                                        <p:attrNameLst>
                                          <p:attrName>ppt_h</p:attrName>
                                        </p:attrNameLst>
                                      </p:cBhvr>
                                      <p:tavLst>
                                        <p:tav tm="0">
                                          <p:val>
                                            <p:fltVal val="0"/>
                                          </p:val>
                                        </p:tav>
                                        <p:tav tm="100000">
                                          <p:val>
                                            <p:strVal val="#ppt_h"/>
                                          </p:val>
                                        </p:tav>
                                      </p:tavLst>
                                    </p:anim>
                                    <p:animEffect transition="in" filter="fade">
                                      <p:cBhvr>
                                        <p:cTn id="104" dur="500"/>
                                        <p:tgtEl>
                                          <p:spTgt spid="50"/>
                                        </p:tgtEl>
                                      </p:cBhvr>
                                    </p:animEffect>
                                  </p:childTnLst>
                                </p:cTn>
                              </p:par>
                              <p:par>
                                <p:cTn id="105" presetID="53" presetClass="entr" presetSubtype="16" fill="hold" grpId="0" nodeType="withEffect">
                                  <p:stCondLst>
                                    <p:cond delay="500"/>
                                  </p:stCondLst>
                                  <p:childTnLst>
                                    <p:set>
                                      <p:cBhvr>
                                        <p:cTn id="106" dur="1" fill="hold">
                                          <p:stCondLst>
                                            <p:cond delay="0"/>
                                          </p:stCondLst>
                                        </p:cTn>
                                        <p:tgtEl>
                                          <p:spTgt spid="49"/>
                                        </p:tgtEl>
                                        <p:attrNameLst>
                                          <p:attrName>style.visibility</p:attrName>
                                        </p:attrNameLst>
                                      </p:cBhvr>
                                      <p:to>
                                        <p:strVal val="visible"/>
                                      </p:to>
                                    </p:set>
                                    <p:anim calcmode="lin" valueType="num">
                                      <p:cBhvr>
                                        <p:cTn id="107" dur="500" fill="hold"/>
                                        <p:tgtEl>
                                          <p:spTgt spid="49"/>
                                        </p:tgtEl>
                                        <p:attrNameLst>
                                          <p:attrName>ppt_w</p:attrName>
                                        </p:attrNameLst>
                                      </p:cBhvr>
                                      <p:tavLst>
                                        <p:tav tm="0">
                                          <p:val>
                                            <p:fltVal val="0"/>
                                          </p:val>
                                        </p:tav>
                                        <p:tav tm="100000">
                                          <p:val>
                                            <p:strVal val="#ppt_w"/>
                                          </p:val>
                                        </p:tav>
                                      </p:tavLst>
                                    </p:anim>
                                    <p:anim calcmode="lin" valueType="num">
                                      <p:cBhvr>
                                        <p:cTn id="108" dur="500" fill="hold"/>
                                        <p:tgtEl>
                                          <p:spTgt spid="49"/>
                                        </p:tgtEl>
                                        <p:attrNameLst>
                                          <p:attrName>ppt_h</p:attrName>
                                        </p:attrNameLst>
                                      </p:cBhvr>
                                      <p:tavLst>
                                        <p:tav tm="0">
                                          <p:val>
                                            <p:fltVal val="0"/>
                                          </p:val>
                                        </p:tav>
                                        <p:tav tm="100000">
                                          <p:val>
                                            <p:strVal val="#ppt_h"/>
                                          </p:val>
                                        </p:tav>
                                      </p:tavLst>
                                    </p:anim>
                                    <p:animEffect transition="in" filter="fade">
                                      <p:cBhvr>
                                        <p:cTn id="109" dur="500"/>
                                        <p:tgtEl>
                                          <p:spTgt spid="49"/>
                                        </p:tgtEl>
                                      </p:cBhvr>
                                    </p:animEffect>
                                  </p:childTnLst>
                                </p:cTn>
                              </p:par>
                              <p:par>
                                <p:cTn id="110" presetID="53" presetClass="entr" presetSubtype="16" fill="hold" grpId="0" nodeType="withEffect">
                                  <p:stCondLst>
                                    <p:cond delay="50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Effect transition="in" filter="fade">
                                      <p:cBhvr>
                                        <p:cTn id="114" dur="500"/>
                                        <p:tgtEl>
                                          <p:spTgt spid="48"/>
                                        </p:tgtEl>
                                      </p:cBhvr>
                                    </p:animEffect>
                                  </p:childTnLst>
                                </p:cTn>
                              </p:par>
                              <p:par>
                                <p:cTn id="115" presetID="53" presetClass="entr" presetSubtype="16" fill="hold" grpId="0" nodeType="withEffect">
                                  <p:stCondLst>
                                    <p:cond delay="500"/>
                                  </p:stCondLst>
                                  <p:childTnLst>
                                    <p:set>
                                      <p:cBhvr>
                                        <p:cTn id="116" dur="1" fill="hold">
                                          <p:stCondLst>
                                            <p:cond delay="0"/>
                                          </p:stCondLst>
                                        </p:cTn>
                                        <p:tgtEl>
                                          <p:spTgt spid="46"/>
                                        </p:tgtEl>
                                        <p:attrNameLst>
                                          <p:attrName>style.visibility</p:attrName>
                                        </p:attrNameLst>
                                      </p:cBhvr>
                                      <p:to>
                                        <p:strVal val="visible"/>
                                      </p:to>
                                    </p:set>
                                    <p:anim calcmode="lin" valueType="num">
                                      <p:cBhvr>
                                        <p:cTn id="117" dur="500" fill="hold"/>
                                        <p:tgtEl>
                                          <p:spTgt spid="46"/>
                                        </p:tgtEl>
                                        <p:attrNameLst>
                                          <p:attrName>ppt_w</p:attrName>
                                        </p:attrNameLst>
                                      </p:cBhvr>
                                      <p:tavLst>
                                        <p:tav tm="0">
                                          <p:val>
                                            <p:fltVal val="0"/>
                                          </p:val>
                                        </p:tav>
                                        <p:tav tm="100000">
                                          <p:val>
                                            <p:strVal val="#ppt_w"/>
                                          </p:val>
                                        </p:tav>
                                      </p:tavLst>
                                    </p:anim>
                                    <p:anim calcmode="lin" valueType="num">
                                      <p:cBhvr>
                                        <p:cTn id="118" dur="500" fill="hold"/>
                                        <p:tgtEl>
                                          <p:spTgt spid="46"/>
                                        </p:tgtEl>
                                        <p:attrNameLst>
                                          <p:attrName>ppt_h</p:attrName>
                                        </p:attrNameLst>
                                      </p:cBhvr>
                                      <p:tavLst>
                                        <p:tav tm="0">
                                          <p:val>
                                            <p:fltVal val="0"/>
                                          </p:val>
                                        </p:tav>
                                        <p:tav tm="100000">
                                          <p:val>
                                            <p:strVal val="#ppt_h"/>
                                          </p:val>
                                        </p:tav>
                                      </p:tavLst>
                                    </p:anim>
                                    <p:animEffect transition="in" filter="fade">
                                      <p:cBhvr>
                                        <p:cTn id="119" dur="500"/>
                                        <p:tgtEl>
                                          <p:spTgt spid="46"/>
                                        </p:tgtEl>
                                      </p:cBhvr>
                                    </p:animEffect>
                                  </p:childTnLst>
                                </p:cTn>
                              </p:par>
                              <p:par>
                                <p:cTn id="120" presetID="53" presetClass="entr" presetSubtype="16" fill="hold" grpId="0" nodeType="withEffect">
                                  <p:stCondLst>
                                    <p:cond delay="50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par>
                                <p:cTn id="125" presetID="53" presetClass="entr" presetSubtype="16" fill="hold" grpId="0" nodeType="withEffect">
                                  <p:stCondLst>
                                    <p:cond delay="500"/>
                                  </p:stCondLst>
                                  <p:childTnLst>
                                    <p:set>
                                      <p:cBhvr>
                                        <p:cTn id="126" dur="1" fill="hold">
                                          <p:stCondLst>
                                            <p:cond delay="0"/>
                                          </p:stCondLst>
                                        </p:cTn>
                                        <p:tgtEl>
                                          <p:spTgt spid="45"/>
                                        </p:tgtEl>
                                        <p:attrNameLst>
                                          <p:attrName>style.visibility</p:attrName>
                                        </p:attrNameLst>
                                      </p:cBhvr>
                                      <p:to>
                                        <p:strVal val="visible"/>
                                      </p:to>
                                    </p:set>
                                    <p:anim calcmode="lin" valueType="num">
                                      <p:cBhvr>
                                        <p:cTn id="127" dur="500" fill="hold"/>
                                        <p:tgtEl>
                                          <p:spTgt spid="45"/>
                                        </p:tgtEl>
                                        <p:attrNameLst>
                                          <p:attrName>ppt_w</p:attrName>
                                        </p:attrNameLst>
                                      </p:cBhvr>
                                      <p:tavLst>
                                        <p:tav tm="0">
                                          <p:val>
                                            <p:fltVal val="0"/>
                                          </p:val>
                                        </p:tav>
                                        <p:tav tm="100000">
                                          <p:val>
                                            <p:strVal val="#ppt_w"/>
                                          </p:val>
                                        </p:tav>
                                      </p:tavLst>
                                    </p:anim>
                                    <p:anim calcmode="lin" valueType="num">
                                      <p:cBhvr>
                                        <p:cTn id="128" dur="500" fill="hold"/>
                                        <p:tgtEl>
                                          <p:spTgt spid="45"/>
                                        </p:tgtEl>
                                        <p:attrNameLst>
                                          <p:attrName>ppt_h</p:attrName>
                                        </p:attrNameLst>
                                      </p:cBhvr>
                                      <p:tavLst>
                                        <p:tav tm="0">
                                          <p:val>
                                            <p:fltVal val="0"/>
                                          </p:val>
                                        </p:tav>
                                        <p:tav tm="100000">
                                          <p:val>
                                            <p:strVal val="#ppt_h"/>
                                          </p:val>
                                        </p:tav>
                                      </p:tavLst>
                                    </p:anim>
                                    <p:animEffect transition="in" filter="fade">
                                      <p:cBhvr>
                                        <p:cTn id="129" dur="500"/>
                                        <p:tgtEl>
                                          <p:spTgt spid="45"/>
                                        </p:tgtEl>
                                      </p:cBhvr>
                                    </p:animEffect>
                                  </p:childTnLst>
                                </p:cTn>
                              </p:par>
                              <p:par>
                                <p:cTn id="130" presetID="53" presetClass="entr" presetSubtype="16" fill="hold" grpId="0" nodeType="withEffect">
                                  <p:stCondLst>
                                    <p:cond delay="50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500" fill="hold"/>
                                        <p:tgtEl>
                                          <p:spTgt spid="39"/>
                                        </p:tgtEl>
                                        <p:attrNameLst>
                                          <p:attrName>ppt_w</p:attrName>
                                        </p:attrNameLst>
                                      </p:cBhvr>
                                      <p:tavLst>
                                        <p:tav tm="0">
                                          <p:val>
                                            <p:fltVal val="0"/>
                                          </p:val>
                                        </p:tav>
                                        <p:tav tm="100000">
                                          <p:val>
                                            <p:strVal val="#ppt_w"/>
                                          </p:val>
                                        </p:tav>
                                      </p:tavLst>
                                    </p:anim>
                                    <p:anim calcmode="lin" valueType="num">
                                      <p:cBhvr>
                                        <p:cTn id="133" dur="500" fill="hold"/>
                                        <p:tgtEl>
                                          <p:spTgt spid="39"/>
                                        </p:tgtEl>
                                        <p:attrNameLst>
                                          <p:attrName>ppt_h</p:attrName>
                                        </p:attrNameLst>
                                      </p:cBhvr>
                                      <p:tavLst>
                                        <p:tav tm="0">
                                          <p:val>
                                            <p:fltVal val="0"/>
                                          </p:val>
                                        </p:tav>
                                        <p:tav tm="100000">
                                          <p:val>
                                            <p:strVal val="#ppt_h"/>
                                          </p:val>
                                        </p:tav>
                                      </p:tavLst>
                                    </p:anim>
                                    <p:animEffect transition="in" filter="fade">
                                      <p:cBhvr>
                                        <p:cTn id="134" dur="500"/>
                                        <p:tgtEl>
                                          <p:spTgt spid="39"/>
                                        </p:tgtEl>
                                      </p:cBhvr>
                                    </p:animEffect>
                                  </p:childTnLst>
                                </p:cTn>
                              </p:par>
                              <p:par>
                                <p:cTn id="135" presetID="53" presetClass="entr" presetSubtype="16" fill="hold" grpId="0" nodeType="withEffect">
                                  <p:stCondLst>
                                    <p:cond delay="50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500" fill="hold"/>
                                        <p:tgtEl>
                                          <p:spTgt spid="40"/>
                                        </p:tgtEl>
                                        <p:attrNameLst>
                                          <p:attrName>ppt_w</p:attrName>
                                        </p:attrNameLst>
                                      </p:cBhvr>
                                      <p:tavLst>
                                        <p:tav tm="0">
                                          <p:val>
                                            <p:fltVal val="0"/>
                                          </p:val>
                                        </p:tav>
                                        <p:tav tm="100000">
                                          <p:val>
                                            <p:strVal val="#ppt_w"/>
                                          </p:val>
                                        </p:tav>
                                      </p:tavLst>
                                    </p:anim>
                                    <p:anim calcmode="lin" valueType="num">
                                      <p:cBhvr>
                                        <p:cTn id="138" dur="500" fill="hold"/>
                                        <p:tgtEl>
                                          <p:spTgt spid="40"/>
                                        </p:tgtEl>
                                        <p:attrNameLst>
                                          <p:attrName>ppt_h</p:attrName>
                                        </p:attrNameLst>
                                      </p:cBhvr>
                                      <p:tavLst>
                                        <p:tav tm="0">
                                          <p:val>
                                            <p:fltVal val="0"/>
                                          </p:val>
                                        </p:tav>
                                        <p:tav tm="100000">
                                          <p:val>
                                            <p:strVal val="#ppt_h"/>
                                          </p:val>
                                        </p:tav>
                                      </p:tavLst>
                                    </p:anim>
                                    <p:animEffect transition="in" filter="fade">
                                      <p:cBhvr>
                                        <p:cTn id="139" dur="500"/>
                                        <p:tgtEl>
                                          <p:spTgt spid="40"/>
                                        </p:tgtEl>
                                      </p:cBhvr>
                                    </p:animEffect>
                                  </p:childTnLst>
                                </p:cTn>
                              </p:par>
                              <p:par>
                                <p:cTn id="140" presetID="53" presetClass="entr" presetSubtype="16" fill="hold" grpId="0" nodeType="withEffect">
                                  <p:stCondLst>
                                    <p:cond delay="50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500" fill="hold"/>
                                        <p:tgtEl>
                                          <p:spTgt spid="41"/>
                                        </p:tgtEl>
                                        <p:attrNameLst>
                                          <p:attrName>ppt_w</p:attrName>
                                        </p:attrNameLst>
                                      </p:cBhvr>
                                      <p:tavLst>
                                        <p:tav tm="0">
                                          <p:val>
                                            <p:fltVal val="0"/>
                                          </p:val>
                                        </p:tav>
                                        <p:tav tm="100000">
                                          <p:val>
                                            <p:strVal val="#ppt_w"/>
                                          </p:val>
                                        </p:tav>
                                      </p:tavLst>
                                    </p:anim>
                                    <p:anim calcmode="lin" valueType="num">
                                      <p:cBhvr>
                                        <p:cTn id="143" dur="500" fill="hold"/>
                                        <p:tgtEl>
                                          <p:spTgt spid="41"/>
                                        </p:tgtEl>
                                        <p:attrNameLst>
                                          <p:attrName>ppt_h</p:attrName>
                                        </p:attrNameLst>
                                      </p:cBhvr>
                                      <p:tavLst>
                                        <p:tav tm="0">
                                          <p:val>
                                            <p:fltVal val="0"/>
                                          </p:val>
                                        </p:tav>
                                        <p:tav tm="100000">
                                          <p:val>
                                            <p:strVal val="#ppt_h"/>
                                          </p:val>
                                        </p:tav>
                                      </p:tavLst>
                                    </p:anim>
                                    <p:animEffect transition="in" filter="fade">
                                      <p:cBhvr>
                                        <p:cTn id="144" dur="500"/>
                                        <p:tgtEl>
                                          <p:spTgt spid="41"/>
                                        </p:tgtEl>
                                      </p:cBhvr>
                                    </p:animEffect>
                                  </p:childTnLst>
                                </p:cTn>
                              </p:par>
                              <p:par>
                                <p:cTn id="145" presetID="53" presetClass="entr" presetSubtype="16" fill="hold" grpId="0" nodeType="withEffect">
                                  <p:stCondLst>
                                    <p:cond delay="50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childTnLst>
                                </p:cTn>
                              </p:par>
                              <p:par>
                                <p:cTn id="150" presetID="53" presetClass="entr" presetSubtype="16" fill="hold" grpId="0" nodeType="withEffect">
                                  <p:stCondLst>
                                    <p:cond delay="500"/>
                                  </p:stCondLst>
                                  <p:childTnLst>
                                    <p:set>
                                      <p:cBhvr>
                                        <p:cTn id="151" dur="1" fill="hold">
                                          <p:stCondLst>
                                            <p:cond delay="0"/>
                                          </p:stCondLst>
                                        </p:cTn>
                                        <p:tgtEl>
                                          <p:spTgt spid="43"/>
                                        </p:tgtEl>
                                        <p:attrNameLst>
                                          <p:attrName>style.visibility</p:attrName>
                                        </p:attrNameLst>
                                      </p:cBhvr>
                                      <p:to>
                                        <p:strVal val="visible"/>
                                      </p:to>
                                    </p:set>
                                    <p:anim calcmode="lin" valueType="num">
                                      <p:cBhvr>
                                        <p:cTn id="152" dur="500" fill="hold"/>
                                        <p:tgtEl>
                                          <p:spTgt spid="43"/>
                                        </p:tgtEl>
                                        <p:attrNameLst>
                                          <p:attrName>ppt_w</p:attrName>
                                        </p:attrNameLst>
                                      </p:cBhvr>
                                      <p:tavLst>
                                        <p:tav tm="0">
                                          <p:val>
                                            <p:fltVal val="0"/>
                                          </p:val>
                                        </p:tav>
                                        <p:tav tm="100000">
                                          <p:val>
                                            <p:strVal val="#ppt_w"/>
                                          </p:val>
                                        </p:tav>
                                      </p:tavLst>
                                    </p:anim>
                                    <p:anim calcmode="lin" valueType="num">
                                      <p:cBhvr>
                                        <p:cTn id="153" dur="500" fill="hold"/>
                                        <p:tgtEl>
                                          <p:spTgt spid="43"/>
                                        </p:tgtEl>
                                        <p:attrNameLst>
                                          <p:attrName>ppt_h</p:attrName>
                                        </p:attrNameLst>
                                      </p:cBhvr>
                                      <p:tavLst>
                                        <p:tav tm="0">
                                          <p:val>
                                            <p:fltVal val="0"/>
                                          </p:val>
                                        </p:tav>
                                        <p:tav tm="100000">
                                          <p:val>
                                            <p:strVal val="#ppt_h"/>
                                          </p:val>
                                        </p:tav>
                                      </p:tavLst>
                                    </p:anim>
                                    <p:animEffect transition="in" filter="fade">
                                      <p:cBhvr>
                                        <p:cTn id="154" dur="500"/>
                                        <p:tgtEl>
                                          <p:spTgt spid="43"/>
                                        </p:tgtEl>
                                      </p:cBhvr>
                                    </p:animEffect>
                                  </p:childTnLst>
                                </p:cTn>
                              </p:par>
                              <p:par>
                                <p:cTn id="155" presetID="53" presetClass="entr" presetSubtype="16" fill="hold" grpId="0" nodeType="withEffect">
                                  <p:stCondLst>
                                    <p:cond delay="500"/>
                                  </p:stCondLst>
                                  <p:childTnLst>
                                    <p:set>
                                      <p:cBhvr>
                                        <p:cTn id="156" dur="1" fill="hold">
                                          <p:stCondLst>
                                            <p:cond delay="0"/>
                                          </p:stCondLst>
                                        </p:cTn>
                                        <p:tgtEl>
                                          <p:spTgt spid="44"/>
                                        </p:tgtEl>
                                        <p:attrNameLst>
                                          <p:attrName>style.visibility</p:attrName>
                                        </p:attrNameLst>
                                      </p:cBhvr>
                                      <p:to>
                                        <p:strVal val="visible"/>
                                      </p:to>
                                    </p:set>
                                    <p:anim calcmode="lin" valueType="num">
                                      <p:cBhvr>
                                        <p:cTn id="157" dur="500" fill="hold"/>
                                        <p:tgtEl>
                                          <p:spTgt spid="44"/>
                                        </p:tgtEl>
                                        <p:attrNameLst>
                                          <p:attrName>ppt_w</p:attrName>
                                        </p:attrNameLst>
                                      </p:cBhvr>
                                      <p:tavLst>
                                        <p:tav tm="0">
                                          <p:val>
                                            <p:fltVal val="0"/>
                                          </p:val>
                                        </p:tav>
                                        <p:tav tm="100000">
                                          <p:val>
                                            <p:strVal val="#ppt_w"/>
                                          </p:val>
                                        </p:tav>
                                      </p:tavLst>
                                    </p:anim>
                                    <p:anim calcmode="lin" valueType="num">
                                      <p:cBhvr>
                                        <p:cTn id="158" dur="500" fill="hold"/>
                                        <p:tgtEl>
                                          <p:spTgt spid="44"/>
                                        </p:tgtEl>
                                        <p:attrNameLst>
                                          <p:attrName>ppt_h</p:attrName>
                                        </p:attrNameLst>
                                      </p:cBhvr>
                                      <p:tavLst>
                                        <p:tav tm="0">
                                          <p:val>
                                            <p:fltVal val="0"/>
                                          </p:val>
                                        </p:tav>
                                        <p:tav tm="100000">
                                          <p:val>
                                            <p:strVal val="#ppt_h"/>
                                          </p:val>
                                        </p:tav>
                                      </p:tavLst>
                                    </p:anim>
                                    <p:animEffect transition="in" filter="fade">
                                      <p:cBhvr>
                                        <p:cTn id="159" dur="500"/>
                                        <p:tgtEl>
                                          <p:spTgt spid="44"/>
                                        </p:tgtEl>
                                      </p:cBhvr>
                                    </p:animEffect>
                                  </p:childTnLst>
                                </p:cTn>
                              </p:par>
                              <p:par>
                                <p:cTn id="160" presetID="53" presetClass="entr" presetSubtype="16" fill="hold" grpId="0" nodeType="withEffect">
                                  <p:stCondLst>
                                    <p:cond delay="500"/>
                                  </p:stCondLst>
                                  <p:childTnLst>
                                    <p:set>
                                      <p:cBhvr>
                                        <p:cTn id="161" dur="1" fill="hold">
                                          <p:stCondLst>
                                            <p:cond delay="0"/>
                                          </p:stCondLst>
                                        </p:cTn>
                                        <p:tgtEl>
                                          <p:spTgt spid="51"/>
                                        </p:tgtEl>
                                        <p:attrNameLst>
                                          <p:attrName>style.visibility</p:attrName>
                                        </p:attrNameLst>
                                      </p:cBhvr>
                                      <p:to>
                                        <p:strVal val="visible"/>
                                      </p:to>
                                    </p:set>
                                    <p:anim calcmode="lin" valueType="num">
                                      <p:cBhvr>
                                        <p:cTn id="162" dur="500" fill="hold"/>
                                        <p:tgtEl>
                                          <p:spTgt spid="51"/>
                                        </p:tgtEl>
                                        <p:attrNameLst>
                                          <p:attrName>ppt_w</p:attrName>
                                        </p:attrNameLst>
                                      </p:cBhvr>
                                      <p:tavLst>
                                        <p:tav tm="0">
                                          <p:val>
                                            <p:fltVal val="0"/>
                                          </p:val>
                                        </p:tav>
                                        <p:tav tm="100000">
                                          <p:val>
                                            <p:strVal val="#ppt_w"/>
                                          </p:val>
                                        </p:tav>
                                      </p:tavLst>
                                    </p:anim>
                                    <p:anim calcmode="lin" valueType="num">
                                      <p:cBhvr>
                                        <p:cTn id="163" dur="500" fill="hold"/>
                                        <p:tgtEl>
                                          <p:spTgt spid="51"/>
                                        </p:tgtEl>
                                        <p:attrNameLst>
                                          <p:attrName>ppt_h</p:attrName>
                                        </p:attrNameLst>
                                      </p:cBhvr>
                                      <p:tavLst>
                                        <p:tav tm="0">
                                          <p:val>
                                            <p:fltVal val="0"/>
                                          </p:val>
                                        </p:tav>
                                        <p:tav tm="100000">
                                          <p:val>
                                            <p:strVal val="#ppt_h"/>
                                          </p:val>
                                        </p:tav>
                                      </p:tavLst>
                                    </p:anim>
                                    <p:animEffect transition="in" filter="fade">
                                      <p:cBhvr>
                                        <p:cTn id="164" dur="500"/>
                                        <p:tgtEl>
                                          <p:spTgt spid="51"/>
                                        </p:tgtEl>
                                      </p:cBhvr>
                                    </p:animEffect>
                                  </p:childTnLst>
                                </p:cTn>
                              </p:par>
                              <p:par>
                                <p:cTn id="165" presetID="53" presetClass="entr" presetSubtype="16" fill="hold" grpId="0" nodeType="withEffect">
                                  <p:stCondLst>
                                    <p:cond delay="500"/>
                                  </p:stCondLst>
                                  <p:childTnLst>
                                    <p:set>
                                      <p:cBhvr>
                                        <p:cTn id="166" dur="1" fill="hold">
                                          <p:stCondLst>
                                            <p:cond delay="0"/>
                                          </p:stCondLst>
                                        </p:cTn>
                                        <p:tgtEl>
                                          <p:spTgt spid="52"/>
                                        </p:tgtEl>
                                        <p:attrNameLst>
                                          <p:attrName>style.visibility</p:attrName>
                                        </p:attrNameLst>
                                      </p:cBhvr>
                                      <p:to>
                                        <p:strVal val="visible"/>
                                      </p:to>
                                    </p:set>
                                    <p:anim calcmode="lin" valueType="num">
                                      <p:cBhvr>
                                        <p:cTn id="167" dur="500" fill="hold"/>
                                        <p:tgtEl>
                                          <p:spTgt spid="52"/>
                                        </p:tgtEl>
                                        <p:attrNameLst>
                                          <p:attrName>ppt_w</p:attrName>
                                        </p:attrNameLst>
                                      </p:cBhvr>
                                      <p:tavLst>
                                        <p:tav tm="0">
                                          <p:val>
                                            <p:fltVal val="0"/>
                                          </p:val>
                                        </p:tav>
                                        <p:tav tm="100000">
                                          <p:val>
                                            <p:strVal val="#ppt_w"/>
                                          </p:val>
                                        </p:tav>
                                      </p:tavLst>
                                    </p:anim>
                                    <p:anim calcmode="lin" valueType="num">
                                      <p:cBhvr>
                                        <p:cTn id="168" dur="500" fill="hold"/>
                                        <p:tgtEl>
                                          <p:spTgt spid="52"/>
                                        </p:tgtEl>
                                        <p:attrNameLst>
                                          <p:attrName>ppt_h</p:attrName>
                                        </p:attrNameLst>
                                      </p:cBhvr>
                                      <p:tavLst>
                                        <p:tav tm="0">
                                          <p:val>
                                            <p:fltVal val="0"/>
                                          </p:val>
                                        </p:tav>
                                        <p:tav tm="100000">
                                          <p:val>
                                            <p:strVal val="#ppt_h"/>
                                          </p:val>
                                        </p:tav>
                                      </p:tavLst>
                                    </p:anim>
                                    <p:animEffect transition="in" filter="fade">
                                      <p:cBhvr>
                                        <p:cTn id="169" dur="500"/>
                                        <p:tgtEl>
                                          <p:spTgt spid="52"/>
                                        </p:tgtEl>
                                      </p:cBhvr>
                                    </p:animEffect>
                                  </p:childTnLst>
                                </p:cTn>
                              </p:par>
                              <p:par>
                                <p:cTn id="170" presetID="53" presetClass="entr" presetSubtype="16" fill="hold" grpId="0" nodeType="withEffect">
                                  <p:stCondLst>
                                    <p:cond delay="500"/>
                                  </p:stCondLst>
                                  <p:childTnLst>
                                    <p:set>
                                      <p:cBhvr>
                                        <p:cTn id="171" dur="1" fill="hold">
                                          <p:stCondLst>
                                            <p:cond delay="0"/>
                                          </p:stCondLst>
                                        </p:cTn>
                                        <p:tgtEl>
                                          <p:spTgt spid="53"/>
                                        </p:tgtEl>
                                        <p:attrNameLst>
                                          <p:attrName>style.visibility</p:attrName>
                                        </p:attrNameLst>
                                      </p:cBhvr>
                                      <p:to>
                                        <p:strVal val="visible"/>
                                      </p:to>
                                    </p:set>
                                    <p:anim calcmode="lin" valueType="num">
                                      <p:cBhvr>
                                        <p:cTn id="172" dur="500" fill="hold"/>
                                        <p:tgtEl>
                                          <p:spTgt spid="53"/>
                                        </p:tgtEl>
                                        <p:attrNameLst>
                                          <p:attrName>ppt_w</p:attrName>
                                        </p:attrNameLst>
                                      </p:cBhvr>
                                      <p:tavLst>
                                        <p:tav tm="0">
                                          <p:val>
                                            <p:fltVal val="0"/>
                                          </p:val>
                                        </p:tav>
                                        <p:tav tm="100000">
                                          <p:val>
                                            <p:strVal val="#ppt_w"/>
                                          </p:val>
                                        </p:tav>
                                      </p:tavLst>
                                    </p:anim>
                                    <p:anim calcmode="lin" valueType="num">
                                      <p:cBhvr>
                                        <p:cTn id="173" dur="500" fill="hold"/>
                                        <p:tgtEl>
                                          <p:spTgt spid="53"/>
                                        </p:tgtEl>
                                        <p:attrNameLst>
                                          <p:attrName>ppt_h</p:attrName>
                                        </p:attrNameLst>
                                      </p:cBhvr>
                                      <p:tavLst>
                                        <p:tav tm="0">
                                          <p:val>
                                            <p:fltVal val="0"/>
                                          </p:val>
                                        </p:tav>
                                        <p:tav tm="100000">
                                          <p:val>
                                            <p:strVal val="#ppt_h"/>
                                          </p:val>
                                        </p:tav>
                                      </p:tavLst>
                                    </p:anim>
                                    <p:animEffect transition="in" filter="fade">
                                      <p:cBhvr>
                                        <p:cTn id="174" dur="500"/>
                                        <p:tgtEl>
                                          <p:spTgt spid="53"/>
                                        </p:tgtEl>
                                      </p:cBhvr>
                                    </p:animEffect>
                                  </p:childTnLst>
                                </p:cTn>
                              </p:par>
                              <p:par>
                                <p:cTn id="175" presetID="53" presetClass="entr" presetSubtype="16" fill="hold" grpId="0" nodeType="withEffect">
                                  <p:stCondLst>
                                    <p:cond delay="500"/>
                                  </p:stCondLst>
                                  <p:childTnLst>
                                    <p:set>
                                      <p:cBhvr>
                                        <p:cTn id="176" dur="1" fill="hold">
                                          <p:stCondLst>
                                            <p:cond delay="0"/>
                                          </p:stCondLst>
                                        </p:cTn>
                                        <p:tgtEl>
                                          <p:spTgt spid="54"/>
                                        </p:tgtEl>
                                        <p:attrNameLst>
                                          <p:attrName>style.visibility</p:attrName>
                                        </p:attrNameLst>
                                      </p:cBhvr>
                                      <p:to>
                                        <p:strVal val="visible"/>
                                      </p:to>
                                    </p:set>
                                    <p:anim calcmode="lin" valueType="num">
                                      <p:cBhvr>
                                        <p:cTn id="177" dur="500" fill="hold"/>
                                        <p:tgtEl>
                                          <p:spTgt spid="54"/>
                                        </p:tgtEl>
                                        <p:attrNameLst>
                                          <p:attrName>ppt_w</p:attrName>
                                        </p:attrNameLst>
                                      </p:cBhvr>
                                      <p:tavLst>
                                        <p:tav tm="0">
                                          <p:val>
                                            <p:fltVal val="0"/>
                                          </p:val>
                                        </p:tav>
                                        <p:tav tm="100000">
                                          <p:val>
                                            <p:strVal val="#ppt_w"/>
                                          </p:val>
                                        </p:tav>
                                      </p:tavLst>
                                    </p:anim>
                                    <p:anim calcmode="lin" valueType="num">
                                      <p:cBhvr>
                                        <p:cTn id="178" dur="500" fill="hold"/>
                                        <p:tgtEl>
                                          <p:spTgt spid="54"/>
                                        </p:tgtEl>
                                        <p:attrNameLst>
                                          <p:attrName>ppt_h</p:attrName>
                                        </p:attrNameLst>
                                      </p:cBhvr>
                                      <p:tavLst>
                                        <p:tav tm="0">
                                          <p:val>
                                            <p:fltVal val="0"/>
                                          </p:val>
                                        </p:tav>
                                        <p:tav tm="100000">
                                          <p:val>
                                            <p:strVal val="#ppt_h"/>
                                          </p:val>
                                        </p:tav>
                                      </p:tavLst>
                                    </p:anim>
                                    <p:animEffect transition="in" filter="fade">
                                      <p:cBhvr>
                                        <p:cTn id="179" dur="500"/>
                                        <p:tgtEl>
                                          <p:spTgt spid="54"/>
                                        </p:tgtEl>
                                      </p:cBhvr>
                                    </p:animEffect>
                                  </p:childTnLst>
                                </p:cTn>
                              </p:par>
                              <p:par>
                                <p:cTn id="180" presetID="53" presetClass="entr" presetSubtype="16" fill="hold" grpId="0" nodeType="withEffect">
                                  <p:stCondLst>
                                    <p:cond delay="500"/>
                                  </p:stCondLst>
                                  <p:childTnLst>
                                    <p:set>
                                      <p:cBhvr>
                                        <p:cTn id="181" dur="1" fill="hold">
                                          <p:stCondLst>
                                            <p:cond delay="0"/>
                                          </p:stCondLst>
                                        </p:cTn>
                                        <p:tgtEl>
                                          <p:spTgt spid="55"/>
                                        </p:tgtEl>
                                        <p:attrNameLst>
                                          <p:attrName>style.visibility</p:attrName>
                                        </p:attrNameLst>
                                      </p:cBhvr>
                                      <p:to>
                                        <p:strVal val="visible"/>
                                      </p:to>
                                    </p:set>
                                    <p:anim calcmode="lin" valueType="num">
                                      <p:cBhvr>
                                        <p:cTn id="182" dur="500" fill="hold"/>
                                        <p:tgtEl>
                                          <p:spTgt spid="55"/>
                                        </p:tgtEl>
                                        <p:attrNameLst>
                                          <p:attrName>ppt_w</p:attrName>
                                        </p:attrNameLst>
                                      </p:cBhvr>
                                      <p:tavLst>
                                        <p:tav tm="0">
                                          <p:val>
                                            <p:fltVal val="0"/>
                                          </p:val>
                                        </p:tav>
                                        <p:tav tm="100000">
                                          <p:val>
                                            <p:strVal val="#ppt_w"/>
                                          </p:val>
                                        </p:tav>
                                      </p:tavLst>
                                    </p:anim>
                                    <p:anim calcmode="lin" valueType="num">
                                      <p:cBhvr>
                                        <p:cTn id="183" dur="500" fill="hold"/>
                                        <p:tgtEl>
                                          <p:spTgt spid="55"/>
                                        </p:tgtEl>
                                        <p:attrNameLst>
                                          <p:attrName>ppt_h</p:attrName>
                                        </p:attrNameLst>
                                      </p:cBhvr>
                                      <p:tavLst>
                                        <p:tav tm="0">
                                          <p:val>
                                            <p:fltVal val="0"/>
                                          </p:val>
                                        </p:tav>
                                        <p:tav tm="100000">
                                          <p:val>
                                            <p:strVal val="#ppt_h"/>
                                          </p:val>
                                        </p:tav>
                                      </p:tavLst>
                                    </p:anim>
                                    <p:animEffect transition="in" filter="fade">
                                      <p:cBhvr>
                                        <p:cTn id="184" dur="500"/>
                                        <p:tgtEl>
                                          <p:spTgt spid="55"/>
                                        </p:tgtEl>
                                      </p:cBhvr>
                                    </p:animEffect>
                                  </p:childTnLst>
                                </p:cTn>
                              </p:par>
                              <p:par>
                                <p:cTn id="185" presetID="53" presetClass="entr" presetSubtype="16" fill="hold" grpId="0" nodeType="withEffect">
                                  <p:stCondLst>
                                    <p:cond delay="500"/>
                                  </p:stCondLst>
                                  <p:childTnLst>
                                    <p:set>
                                      <p:cBhvr>
                                        <p:cTn id="186" dur="1" fill="hold">
                                          <p:stCondLst>
                                            <p:cond delay="0"/>
                                          </p:stCondLst>
                                        </p:cTn>
                                        <p:tgtEl>
                                          <p:spTgt spid="56"/>
                                        </p:tgtEl>
                                        <p:attrNameLst>
                                          <p:attrName>style.visibility</p:attrName>
                                        </p:attrNameLst>
                                      </p:cBhvr>
                                      <p:to>
                                        <p:strVal val="visible"/>
                                      </p:to>
                                    </p:set>
                                    <p:anim calcmode="lin" valueType="num">
                                      <p:cBhvr>
                                        <p:cTn id="187" dur="500" fill="hold"/>
                                        <p:tgtEl>
                                          <p:spTgt spid="56"/>
                                        </p:tgtEl>
                                        <p:attrNameLst>
                                          <p:attrName>ppt_w</p:attrName>
                                        </p:attrNameLst>
                                      </p:cBhvr>
                                      <p:tavLst>
                                        <p:tav tm="0">
                                          <p:val>
                                            <p:fltVal val="0"/>
                                          </p:val>
                                        </p:tav>
                                        <p:tav tm="100000">
                                          <p:val>
                                            <p:strVal val="#ppt_w"/>
                                          </p:val>
                                        </p:tav>
                                      </p:tavLst>
                                    </p:anim>
                                    <p:anim calcmode="lin" valueType="num">
                                      <p:cBhvr>
                                        <p:cTn id="188" dur="500" fill="hold"/>
                                        <p:tgtEl>
                                          <p:spTgt spid="56"/>
                                        </p:tgtEl>
                                        <p:attrNameLst>
                                          <p:attrName>ppt_h</p:attrName>
                                        </p:attrNameLst>
                                      </p:cBhvr>
                                      <p:tavLst>
                                        <p:tav tm="0">
                                          <p:val>
                                            <p:fltVal val="0"/>
                                          </p:val>
                                        </p:tav>
                                        <p:tav tm="100000">
                                          <p:val>
                                            <p:strVal val="#ppt_h"/>
                                          </p:val>
                                        </p:tav>
                                      </p:tavLst>
                                    </p:anim>
                                    <p:animEffect transition="in" filter="fade">
                                      <p:cBhvr>
                                        <p:cTn id="18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29" grpId="0" animBg="1"/>
      <p:bldGraphic spid="63" grpId="0">
        <p:bldAsOne/>
      </p:bldGraphic>
      <p:bldP spid="30" grpId="0" animBg="1"/>
      <p:bldGraphic spid="31" grpId="0">
        <p:bldAsOne/>
      </p:bldGraphic>
      <p:bldGraphic spid="32" grpId="0">
        <p:bldAsOne/>
      </p:bldGraphic>
      <p:bldGraphic spid="34" grpId="0">
        <p:bldAsOne/>
      </p:bldGraphic>
      <p:bldP spid="35" grpId="0" animBg="1"/>
      <p:bldP spid="36" grpId="0" animBg="1"/>
      <p:bldP spid="37" grpId="0" animBg="1"/>
      <p:bldP spid="38" grpId="0" animBg="1"/>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1050288660"/>
              </p:ext>
            </p:extLst>
          </p:nvPr>
        </p:nvGraphicFramePr>
        <p:xfrm>
          <a:off x="395536" y="1203598"/>
          <a:ext cx="5202337" cy="32273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697090893"/>
              </p:ext>
            </p:extLst>
          </p:nvPr>
        </p:nvGraphicFramePr>
        <p:xfrm>
          <a:off x="395536" y="1203598"/>
          <a:ext cx="5202337" cy="3227337"/>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oup 36"/>
          <p:cNvGrpSpPr>
            <a:grpSpLocks/>
          </p:cNvGrpSpPr>
          <p:nvPr/>
        </p:nvGrpSpPr>
        <p:grpSpPr bwMode="auto">
          <a:xfrm>
            <a:off x="5529168" y="689926"/>
            <a:ext cx="3809999" cy="1354216"/>
            <a:chOff x="270150" y="256018"/>
            <a:chExt cx="3018077" cy="1354216"/>
          </a:xfrm>
        </p:grpSpPr>
        <p:sp>
          <p:nvSpPr>
            <p:cNvPr id="9" name="TextBox 8"/>
            <p:cNvSpPr txBox="1"/>
            <p:nvPr/>
          </p:nvSpPr>
          <p:spPr>
            <a:xfrm>
              <a:off x="270150" y="256018"/>
              <a:ext cx="3018077" cy="1231106"/>
            </a:xfrm>
            <a:prstGeom prst="rect">
              <a:avLst/>
            </a:prstGeom>
          </p:spPr>
          <p:txBody>
            <a:bodyPr wrap="square" lIns="0" tIns="0" rIns="0" bIns="0">
              <a:spAutoFit/>
            </a:bodyPr>
            <a:lstStyle/>
            <a:p>
              <a:pPr>
                <a:defRPr/>
              </a:pPr>
              <a:r>
                <a:rPr lang="en-US" sz="8000" dirty="0" smtClean="0">
                  <a:solidFill>
                    <a:schemeClr val="tx2">
                      <a:lumMod val="40000"/>
                      <a:lumOff val="60000"/>
                    </a:schemeClr>
                  </a:solidFill>
                  <a:latin typeface="Arial"/>
                  <a:cs typeface="Arial"/>
                </a:rPr>
                <a:t> 1,087</a:t>
              </a:r>
              <a:r>
                <a:rPr lang="en-US" dirty="0">
                  <a:solidFill>
                    <a:schemeClr val="tx2">
                      <a:lumMod val="40000"/>
                      <a:lumOff val="60000"/>
                    </a:schemeClr>
                  </a:solidFill>
                  <a:latin typeface="Arial"/>
                  <a:cs typeface="Arial"/>
                </a:rPr>
                <a:t>m</a:t>
              </a:r>
              <a:r>
                <a:rPr lang="en-US" dirty="0" smtClean="0">
                  <a:solidFill>
                    <a:schemeClr val="tx2">
                      <a:lumMod val="40000"/>
                      <a:lumOff val="60000"/>
                    </a:schemeClr>
                  </a:solidFill>
                  <a:latin typeface="Arial"/>
                  <a:cs typeface="Arial"/>
                </a:rPr>
                <a:t>illion</a:t>
              </a:r>
              <a:endParaRPr lang="en-US" sz="8000" dirty="0">
                <a:solidFill>
                  <a:schemeClr val="tx2">
                    <a:lumMod val="40000"/>
                    <a:lumOff val="60000"/>
                  </a:schemeClr>
                </a:solidFill>
                <a:latin typeface="Arial"/>
                <a:cs typeface="Arial"/>
              </a:endParaRPr>
            </a:p>
          </p:txBody>
        </p:sp>
        <p:sp>
          <p:nvSpPr>
            <p:cNvPr id="10" name="TextBox 39"/>
            <p:cNvSpPr txBox="1">
              <a:spLocks noChangeArrowheads="1"/>
            </p:cNvSpPr>
            <p:nvPr/>
          </p:nvSpPr>
          <p:spPr bwMode="auto">
            <a:xfrm>
              <a:off x="624312" y="1364013"/>
              <a:ext cx="23097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r>
                <a:rPr lang="en-US" sz="1600" b="1" i="1" dirty="0" smtClean="0">
                  <a:solidFill>
                    <a:srgbClr val="002060"/>
                  </a:solidFill>
                  <a:latin typeface="+mn-lt"/>
                  <a:ea typeface="Dotum" pitchFamily="34" charset="-127"/>
                </a:rPr>
                <a:t>International tourist arrivals</a:t>
              </a:r>
              <a:endParaRPr lang="en-US" sz="1600" b="1" i="1" baseline="30000" dirty="0">
                <a:solidFill>
                  <a:srgbClr val="002060"/>
                </a:solidFill>
                <a:latin typeface="+mn-lt"/>
                <a:ea typeface="Dotum" pitchFamily="34" charset="-127"/>
              </a:endParaRPr>
            </a:p>
          </p:txBody>
        </p:sp>
      </p:grpSp>
      <p:sp>
        <p:nvSpPr>
          <p:cNvPr id="11" name="TextBox 10"/>
          <p:cNvSpPr txBox="1"/>
          <p:nvPr/>
        </p:nvSpPr>
        <p:spPr bwMode="auto">
          <a:xfrm>
            <a:off x="5220072" y="1972689"/>
            <a:ext cx="1803648" cy="538609"/>
          </a:xfrm>
          <a:prstGeom prst="rect">
            <a:avLst/>
          </a:prstGeom>
        </p:spPr>
        <p:txBody>
          <a:bodyPr wrap="square" lIns="0" tIns="0" rIns="0" bIns="0">
            <a:spAutoFit/>
          </a:bodyPr>
          <a:lstStyle/>
          <a:p>
            <a:pPr algn="r">
              <a:defRPr/>
            </a:pPr>
            <a:r>
              <a:rPr lang="en-US" sz="2400" b="1" i="1" dirty="0" smtClean="0">
                <a:solidFill>
                  <a:srgbClr val="C00000"/>
                </a:solidFill>
                <a:latin typeface="Arial"/>
                <a:cs typeface="Arial"/>
              </a:rPr>
              <a:t>+52 million </a:t>
            </a:r>
          </a:p>
          <a:p>
            <a:pPr algn="r">
              <a:defRPr/>
            </a:pPr>
            <a:r>
              <a:rPr lang="en-US" sz="1100" b="1" i="1" dirty="0" smtClean="0">
                <a:solidFill>
                  <a:srgbClr val="C00000"/>
                </a:solidFill>
                <a:latin typeface="Arial"/>
                <a:cs typeface="Arial"/>
              </a:rPr>
              <a:t>Vs. 2012</a:t>
            </a:r>
            <a:endParaRPr lang="en-US" sz="1100" b="1" i="1" dirty="0">
              <a:solidFill>
                <a:srgbClr val="C00000"/>
              </a:solidFill>
              <a:latin typeface="Arial"/>
              <a:cs typeface="Arial"/>
            </a:endParaRPr>
          </a:p>
        </p:txBody>
      </p:sp>
      <p:sp>
        <p:nvSpPr>
          <p:cNvPr id="3" name="TextBox 2"/>
          <p:cNvSpPr txBox="1"/>
          <p:nvPr/>
        </p:nvSpPr>
        <p:spPr>
          <a:xfrm rot="16200000">
            <a:off x="-1220273" y="2728977"/>
            <a:ext cx="2997914" cy="523220"/>
          </a:xfrm>
          <a:prstGeom prst="rect">
            <a:avLst/>
          </a:prstGeom>
          <a:noFill/>
        </p:spPr>
        <p:txBody>
          <a:bodyPr wrap="square" rtlCol="0">
            <a:spAutoFit/>
          </a:bodyPr>
          <a:lstStyle/>
          <a:p>
            <a:pPr algn="ctr"/>
            <a:r>
              <a:rPr lang="en-GB" sz="1400" b="1" dirty="0" smtClean="0">
                <a:solidFill>
                  <a:srgbClr val="002060"/>
                </a:solidFill>
              </a:rPr>
              <a:t>International Tourist Arrivals</a:t>
            </a:r>
          </a:p>
          <a:p>
            <a:pPr algn="ctr"/>
            <a:r>
              <a:rPr lang="en-GB" sz="1400" dirty="0" smtClean="0">
                <a:solidFill>
                  <a:srgbClr val="002060"/>
                </a:solidFill>
              </a:rPr>
              <a:t>(million)</a:t>
            </a:r>
            <a:endParaRPr lang="en-GB" sz="1400" dirty="0">
              <a:solidFill>
                <a:srgbClr val="002060"/>
              </a:solidFill>
            </a:endParaRPr>
          </a:p>
        </p:txBody>
      </p:sp>
      <p:sp>
        <p:nvSpPr>
          <p:cNvPr id="4" name="Oval 3"/>
          <p:cNvSpPr/>
          <p:nvPr/>
        </p:nvSpPr>
        <p:spPr>
          <a:xfrm>
            <a:off x="5220072" y="1619062"/>
            <a:ext cx="309096" cy="3090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7073" y="4489544"/>
            <a:ext cx="4788024" cy="261610"/>
          </a:xfrm>
          <a:prstGeom prst="rect">
            <a:avLst/>
          </a:prstGeom>
          <a:noFill/>
        </p:spPr>
        <p:txBody>
          <a:bodyPr wrap="square" rtlCol="0">
            <a:spAutoFit/>
          </a:bodyPr>
          <a:lstStyle/>
          <a:p>
            <a:r>
              <a:rPr lang="en-GB" sz="1050" b="1" i="1" u="sng" dirty="0" smtClean="0">
                <a:solidFill>
                  <a:srgbClr val="002060"/>
                </a:solidFill>
              </a:rPr>
              <a:t>Source</a:t>
            </a:r>
            <a:r>
              <a:rPr lang="en-GB" sz="1050" i="1" dirty="0">
                <a:solidFill>
                  <a:srgbClr val="002060"/>
                </a:solidFill>
              </a:rPr>
              <a:t>: World Tourism Organization (UNWTO)</a:t>
            </a:r>
          </a:p>
        </p:txBody>
      </p:sp>
      <p:sp>
        <p:nvSpPr>
          <p:cNvPr id="15" name="Rectangle 14"/>
          <p:cNvSpPr/>
          <p:nvPr/>
        </p:nvSpPr>
        <p:spPr>
          <a:xfrm>
            <a:off x="4937957" y="1115006"/>
            <a:ext cx="79208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+5%</a:t>
            </a:r>
            <a:endParaRPr lang="en-CA" b="1" dirty="0">
              <a:solidFill>
                <a:srgbClr val="002060"/>
              </a:solidFill>
            </a:endParaRPr>
          </a:p>
        </p:txBody>
      </p:sp>
      <p:sp>
        <p:nvSpPr>
          <p:cNvPr id="16" name="TextBox 15"/>
          <p:cNvSpPr txBox="1"/>
          <p:nvPr/>
        </p:nvSpPr>
        <p:spPr>
          <a:xfrm>
            <a:off x="5725803" y="2990586"/>
            <a:ext cx="3311964" cy="1015663"/>
          </a:xfrm>
          <a:prstGeom prst="rect">
            <a:avLst/>
          </a:prstGeom>
          <a:noFill/>
          <a:ln>
            <a:solidFill>
              <a:srgbClr val="002060"/>
            </a:solidFill>
          </a:ln>
        </p:spPr>
        <p:txBody>
          <a:bodyPr wrap="square" rtlCol="0">
            <a:spAutoFit/>
          </a:bodyPr>
          <a:lstStyle/>
          <a:p>
            <a:r>
              <a:rPr lang="en-GB" sz="2000" dirty="0" smtClean="0">
                <a:solidFill>
                  <a:srgbClr val="002060"/>
                </a:solidFill>
              </a:rPr>
              <a:t>52% of international tourists are travelling by air and for small islands up to 85%</a:t>
            </a:r>
            <a:endParaRPr lang="en-GB" sz="2000" i="1" dirty="0">
              <a:solidFill>
                <a:srgbClr val="002060"/>
              </a:solidFill>
            </a:endParaRPr>
          </a:p>
        </p:txBody>
      </p:sp>
      <p:sp>
        <p:nvSpPr>
          <p:cNvPr id="17" name="Title 1"/>
          <p:cNvSpPr txBox="1">
            <a:spLocks/>
          </p:cNvSpPr>
          <p:nvPr/>
        </p:nvSpPr>
        <p:spPr>
          <a:xfrm>
            <a:off x="3635896" y="0"/>
            <a:ext cx="568863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International </a:t>
            </a:r>
            <a:r>
              <a:rPr lang="en-US" sz="2800" b="1" dirty="0" smtClean="0"/>
              <a:t>Tourism Development</a:t>
            </a:r>
            <a:endParaRPr lang="en-US" sz="2800" b="1" dirty="0"/>
          </a:p>
        </p:txBody>
      </p:sp>
    </p:spTree>
    <p:extLst>
      <p:ext uri="{BB962C8B-B14F-4D97-AF65-F5344CB8AC3E}">
        <p14:creationId xmlns:p14="http://schemas.microsoft.com/office/powerpoint/2010/main" val="2232432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par>
                          <p:cTn id="8" fill="hold">
                            <p:stCondLst>
                              <p:cond delay="2750"/>
                            </p:stCondLst>
                            <p:childTnLst>
                              <p:par>
                                <p:cTn id="9" presetID="53" presetClass="entr" presetSubtype="16"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p:cTn id="11" dur="250" fill="hold"/>
                                        <p:tgtEl>
                                          <p:spTgt spid="4"/>
                                        </p:tgtEl>
                                        <p:attrNameLst>
                                          <p:attrName>ppt_w</p:attrName>
                                        </p:attrNameLst>
                                      </p:cBhvr>
                                      <p:tavLst>
                                        <p:tav tm="0">
                                          <p:val>
                                            <p:fltVal val="0"/>
                                          </p:val>
                                        </p:tav>
                                        <p:tav tm="100000">
                                          <p:val>
                                            <p:strVal val="#ppt_w"/>
                                          </p:val>
                                        </p:tav>
                                      </p:tavLst>
                                    </p:anim>
                                    <p:anim calcmode="lin" valueType="num">
                                      <p:cBhvr>
                                        <p:cTn id="12" dur="250" fill="hold"/>
                                        <p:tgtEl>
                                          <p:spTgt spid="4"/>
                                        </p:tgtEl>
                                        <p:attrNameLst>
                                          <p:attrName>ppt_h</p:attrName>
                                        </p:attrNameLst>
                                      </p:cBhvr>
                                      <p:tavLst>
                                        <p:tav tm="0">
                                          <p:val>
                                            <p:fltVal val="0"/>
                                          </p:val>
                                        </p:tav>
                                        <p:tav tm="100000">
                                          <p:val>
                                            <p:strVal val="#ppt_h"/>
                                          </p:val>
                                        </p:tav>
                                      </p:tavLst>
                                    </p:anim>
                                    <p:animEffect transition="in" filter="fade">
                                      <p:cBhvr>
                                        <p:cTn id="13" dur="250"/>
                                        <p:tgtEl>
                                          <p:spTgt spid="4"/>
                                        </p:tgtEl>
                                      </p:cBhvr>
                                    </p:animEffect>
                                  </p:childTnLst>
                                </p:cTn>
                              </p:par>
                            </p:childTnLst>
                          </p:cTn>
                        </p:par>
                        <p:par>
                          <p:cTn id="14" fill="hold">
                            <p:stCondLst>
                              <p:cond delay="3250"/>
                            </p:stCondLst>
                            <p:childTnLst>
                              <p:par>
                                <p:cTn id="15" presetID="53" presetClass="entr" presetSubtype="16" fill="hold" nodeType="afterEffect">
                                  <p:stCondLst>
                                    <p:cond delay="250"/>
                                  </p:stCondLst>
                                  <p:childTnLst>
                                    <p:set>
                                      <p:cBhvr>
                                        <p:cTn id="16" dur="1" fill="hold">
                                          <p:stCondLst>
                                            <p:cond delay="0"/>
                                          </p:stCondLst>
                                        </p:cTn>
                                        <p:tgtEl>
                                          <p:spTgt spid="8"/>
                                        </p:tgtEl>
                                        <p:attrNameLst>
                                          <p:attrName>style.visibility</p:attrName>
                                        </p:attrNameLst>
                                      </p:cBhvr>
                                      <p:to>
                                        <p:strVal val="visible"/>
                                      </p:to>
                                    </p:set>
                                    <p:anim calcmode="lin" valueType="num">
                                      <p:cBhvr>
                                        <p:cTn id="17" dur="250" fill="hold"/>
                                        <p:tgtEl>
                                          <p:spTgt spid="8"/>
                                        </p:tgtEl>
                                        <p:attrNameLst>
                                          <p:attrName>ppt_w</p:attrName>
                                        </p:attrNameLst>
                                      </p:cBhvr>
                                      <p:tavLst>
                                        <p:tav tm="0">
                                          <p:val>
                                            <p:fltVal val="0"/>
                                          </p:val>
                                        </p:tav>
                                        <p:tav tm="100000">
                                          <p:val>
                                            <p:strVal val="#ppt_w"/>
                                          </p:val>
                                        </p:tav>
                                      </p:tavLst>
                                    </p:anim>
                                    <p:anim calcmode="lin" valueType="num">
                                      <p:cBhvr>
                                        <p:cTn id="18" dur="250" fill="hold"/>
                                        <p:tgtEl>
                                          <p:spTgt spid="8"/>
                                        </p:tgtEl>
                                        <p:attrNameLst>
                                          <p:attrName>ppt_h</p:attrName>
                                        </p:attrNameLst>
                                      </p:cBhvr>
                                      <p:tavLst>
                                        <p:tav tm="0">
                                          <p:val>
                                            <p:fltVal val="0"/>
                                          </p:val>
                                        </p:tav>
                                        <p:tav tm="100000">
                                          <p:val>
                                            <p:strVal val="#ppt_h"/>
                                          </p:val>
                                        </p:tav>
                                      </p:tavLst>
                                    </p:anim>
                                    <p:animEffect transition="in" filter="fade">
                                      <p:cBhvr>
                                        <p:cTn id="19" dur="250"/>
                                        <p:tgtEl>
                                          <p:spTgt spid="8"/>
                                        </p:tgtEl>
                                      </p:cBhvr>
                                    </p:animEffect>
                                  </p:childTnLst>
                                </p:cTn>
                              </p:par>
                            </p:childTnLst>
                          </p:cTn>
                        </p:par>
                        <p:par>
                          <p:cTn id="20" fill="hold">
                            <p:stCondLst>
                              <p:cond delay="3750"/>
                            </p:stCondLst>
                            <p:childTnLst>
                              <p:par>
                                <p:cTn id="21" presetID="53" presetClass="entr" presetSubtype="16" fill="hold" grpId="0" nodeType="afterEffect">
                                  <p:stCondLst>
                                    <p:cond delay="250"/>
                                  </p:stCondLst>
                                  <p:childTnLst>
                                    <p:set>
                                      <p:cBhvr>
                                        <p:cTn id="22" dur="1" fill="hold">
                                          <p:stCondLst>
                                            <p:cond delay="0"/>
                                          </p:stCondLst>
                                        </p:cTn>
                                        <p:tgtEl>
                                          <p:spTgt spid="11"/>
                                        </p:tgtEl>
                                        <p:attrNameLst>
                                          <p:attrName>style.visibility</p:attrName>
                                        </p:attrNameLst>
                                      </p:cBhvr>
                                      <p:to>
                                        <p:strVal val="visible"/>
                                      </p:to>
                                    </p:set>
                                    <p:anim calcmode="lin" valueType="num">
                                      <p:cBhvr>
                                        <p:cTn id="23" dur="250" fill="hold"/>
                                        <p:tgtEl>
                                          <p:spTgt spid="11"/>
                                        </p:tgtEl>
                                        <p:attrNameLst>
                                          <p:attrName>ppt_w</p:attrName>
                                        </p:attrNameLst>
                                      </p:cBhvr>
                                      <p:tavLst>
                                        <p:tav tm="0">
                                          <p:val>
                                            <p:fltVal val="0"/>
                                          </p:val>
                                        </p:tav>
                                        <p:tav tm="100000">
                                          <p:val>
                                            <p:strVal val="#ppt_w"/>
                                          </p:val>
                                        </p:tav>
                                      </p:tavLst>
                                    </p:anim>
                                    <p:anim calcmode="lin" valueType="num">
                                      <p:cBhvr>
                                        <p:cTn id="24" dur="250" fill="hold"/>
                                        <p:tgtEl>
                                          <p:spTgt spid="11"/>
                                        </p:tgtEl>
                                        <p:attrNameLst>
                                          <p:attrName>ppt_h</p:attrName>
                                        </p:attrNameLst>
                                      </p:cBhvr>
                                      <p:tavLst>
                                        <p:tav tm="0">
                                          <p:val>
                                            <p:fltVal val="0"/>
                                          </p:val>
                                        </p:tav>
                                        <p:tav tm="100000">
                                          <p:val>
                                            <p:strVal val="#ppt_h"/>
                                          </p:val>
                                        </p:tav>
                                      </p:tavLst>
                                    </p:anim>
                                    <p:animEffect transition="in" filter="fade">
                                      <p:cBhvr>
                                        <p:cTn id="25" dur="250"/>
                                        <p:tgtEl>
                                          <p:spTgt spid="11"/>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50" fill="hold"/>
                                        <p:tgtEl>
                                          <p:spTgt spid="15"/>
                                        </p:tgtEl>
                                        <p:attrNameLst>
                                          <p:attrName>ppt_w</p:attrName>
                                        </p:attrNameLst>
                                      </p:cBhvr>
                                      <p:tavLst>
                                        <p:tav tm="0">
                                          <p:val>
                                            <p:fltVal val="0"/>
                                          </p:val>
                                        </p:tav>
                                        <p:tav tm="100000">
                                          <p:val>
                                            <p:strVal val="#ppt_w"/>
                                          </p:val>
                                        </p:tav>
                                      </p:tavLst>
                                    </p:anim>
                                    <p:anim calcmode="lin" valueType="num">
                                      <p:cBhvr>
                                        <p:cTn id="29" dur="250" fill="hold"/>
                                        <p:tgtEl>
                                          <p:spTgt spid="15"/>
                                        </p:tgtEl>
                                        <p:attrNameLst>
                                          <p:attrName>ppt_h</p:attrName>
                                        </p:attrNameLst>
                                      </p:cBhvr>
                                      <p:tavLst>
                                        <p:tav tm="0">
                                          <p:val>
                                            <p:fltVal val="0"/>
                                          </p:val>
                                        </p:tav>
                                        <p:tav tm="100000">
                                          <p:val>
                                            <p:strVal val="#ppt_h"/>
                                          </p:val>
                                        </p:tav>
                                      </p:tavLst>
                                    </p:anim>
                                    <p:animEffect transition="in" filter="fade">
                                      <p:cBhvr>
                                        <p:cTn id="30" dur="250"/>
                                        <p:tgtEl>
                                          <p:spTgt spid="15"/>
                                        </p:tgtEl>
                                      </p:cBhvr>
                                    </p:animEffect>
                                  </p:childTnLst>
                                </p:cTn>
                              </p:par>
                            </p:childTnLst>
                          </p:cTn>
                        </p:par>
                        <p:par>
                          <p:cTn id="31" fill="hold">
                            <p:stCondLst>
                              <p:cond delay="4250"/>
                            </p:stCondLst>
                            <p:childTnLst>
                              <p:par>
                                <p:cTn id="32" presetID="53" presetClass="entr" presetSubtype="16" fill="hold" grpId="0" nodeType="afterEffect">
                                  <p:stCondLst>
                                    <p:cond delay="75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fltVal val="0"/>
                                          </p:val>
                                        </p:tav>
                                        <p:tav tm="100000">
                                          <p:val>
                                            <p:strVal val="#ppt_w"/>
                                          </p:val>
                                        </p:tav>
                                      </p:tavLst>
                                    </p:anim>
                                    <p:anim calcmode="lin" valueType="num">
                                      <p:cBhvr>
                                        <p:cTn id="35" dur="250" fill="hold"/>
                                        <p:tgtEl>
                                          <p:spTgt spid="16"/>
                                        </p:tgtEl>
                                        <p:attrNameLst>
                                          <p:attrName>ppt_h</p:attrName>
                                        </p:attrNameLst>
                                      </p:cBhvr>
                                      <p:tavLst>
                                        <p:tav tm="0">
                                          <p:val>
                                            <p:fltVal val="0"/>
                                          </p:val>
                                        </p:tav>
                                        <p:tav tm="100000">
                                          <p:val>
                                            <p:strVal val="#ppt_h"/>
                                          </p:val>
                                        </p:tav>
                                      </p:tavLst>
                                    </p:anim>
                                    <p:animEffect transition="in" filter="fade">
                                      <p:cBhvr>
                                        <p:cTn id="36"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p:bldP spid="4" grpId="0" animBg="1"/>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
          <p:cNvSpPr txBox="1"/>
          <p:nvPr/>
        </p:nvSpPr>
        <p:spPr>
          <a:xfrm>
            <a:off x="1334937" y="2876580"/>
            <a:ext cx="1151931" cy="3216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i="1" dirty="0">
              <a:solidFill>
                <a:srgbClr val="00B050"/>
              </a:solidFill>
            </a:endParaRPr>
          </a:p>
        </p:txBody>
      </p:sp>
      <p:sp>
        <p:nvSpPr>
          <p:cNvPr id="25" name="TextBox 24"/>
          <p:cNvSpPr txBox="1"/>
          <p:nvPr/>
        </p:nvSpPr>
        <p:spPr>
          <a:xfrm>
            <a:off x="4962688" y="4652498"/>
            <a:ext cx="4248472" cy="246221"/>
          </a:xfrm>
          <a:prstGeom prst="rect">
            <a:avLst/>
          </a:prstGeom>
          <a:noFill/>
        </p:spPr>
        <p:txBody>
          <a:bodyPr wrap="square" rtlCol="0">
            <a:spAutoFit/>
          </a:bodyPr>
          <a:lstStyle>
            <a:defPPr>
              <a:defRPr lang="en-US"/>
            </a:defPPr>
            <a:lvl1pPr algn="r">
              <a:defRPr sz="1200" b="1" i="1">
                <a:solidFill>
                  <a:schemeClr val="tx1">
                    <a:lumMod val="50000"/>
                    <a:lumOff val="50000"/>
                  </a:schemeClr>
                </a:solidFill>
              </a:defRPr>
            </a:lvl1pPr>
          </a:lstStyle>
          <a:p>
            <a:r>
              <a:rPr lang="en-US" sz="1000" dirty="0">
                <a:solidFill>
                  <a:srgbClr val="002060"/>
                </a:solidFill>
              </a:rPr>
              <a:t>Total (international and domestic) services</a:t>
            </a:r>
          </a:p>
        </p:txBody>
      </p:sp>
      <p:cxnSp>
        <p:nvCxnSpPr>
          <p:cNvPr id="27" name="Straight Connector 26"/>
          <p:cNvCxnSpPr/>
          <p:nvPr/>
        </p:nvCxnSpPr>
        <p:spPr>
          <a:xfrm>
            <a:off x="4355976" y="784314"/>
            <a:ext cx="0" cy="4019686"/>
          </a:xfrm>
          <a:prstGeom prst="line">
            <a:avLst/>
          </a:prstGeom>
          <a:ln>
            <a:solidFill>
              <a:srgbClr val="F612D5"/>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72" name="Chart 71"/>
          <p:cNvGraphicFramePr>
            <a:graphicFrameLocks/>
          </p:cNvGraphicFramePr>
          <p:nvPr>
            <p:extLst>
              <p:ext uri="{D42A27DB-BD31-4B8C-83A1-F6EECF244321}">
                <p14:modId xmlns:p14="http://schemas.microsoft.com/office/powerpoint/2010/main" val="1316978197"/>
              </p:ext>
            </p:extLst>
          </p:nvPr>
        </p:nvGraphicFramePr>
        <p:xfrm>
          <a:off x="-3721" y="719602"/>
          <a:ext cx="4716016" cy="3992328"/>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2082200" y="1378094"/>
            <a:ext cx="2412161" cy="3141903"/>
            <a:chOff x="2123728" y="1418015"/>
            <a:chExt cx="2412161" cy="3141902"/>
          </a:xfrm>
        </p:grpSpPr>
        <p:sp>
          <p:nvSpPr>
            <p:cNvPr id="73" name="TextBox 1"/>
            <p:cNvSpPr txBox="1"/>
            <p:nvPr/>
          </p:nvSpPr>
          <p:spPr>
            <a:xfrm>
              <a:off x="3892884" y="1418015"/>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C60937C2-5AF2-4767-99C7-364B841AE25A}" type="TxLink">
                <a:rPr lang="en-US" sz="1050" b="1">
                  <a:solidFill>
                    <a:srgbClr val="C00000"/>
                  </a:solidFill>
                </a:rPr>
                <a:pPr algn="r"/>
                <a:t>- 0.5%</a:t>
              </a:fld>
              <a:endParaRPr lang="en-US" sz="1050" b="1" i="1" dirty="0">
                <a:solidFill>
                  <a:srgbClr val="C00000"/>
                </a:solidFill>
              </a:endParaRPr>
            </a:p>
          </p:txBody>
        </p:sp>
        <p:sp>
          <p:nvSpPr>
            <p:cNvPr id="74" name="TextBox 1"/>
            <p:cNvSpPr txBox="1"/>
            <p:nvPr/>
          </p:nvSpPr>
          <p:spPr>
            <a:xfrm>
              <a:off x="3868593" y="1624267"/>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F342D2F1-302B-4052-98EC-BCC4FEC97D84}" type="TxLink">
                <a:rPr lang="en-US" sz="1050" b="1">
                  <a:solidFill>
                    <a:srgbClr val="00B050"/>
                  </a:solidFill>
                </a:rPr>
                <a:pPr algn="r"/>
                <a:t>+ 2.0%</a:t>
              </a:fld>
              <a:endParaRPr lang="en-US" sz="1050" b="1" i="1" dirty="0">
                <a:solidFill>
                  <a:srgbClr val="00B050"/>
                </a:solidFill>
              </a:endParaRPr>
            </a:p>
          </p:txBody>
        </p:sp>
        <p:grpSp>
          <p:nvGrpSpPr>
            <p:cNvPr id="4" name="Group 3"/>
            <p:cNvGrpSpPr/>
            <p:nvPr/>
          </p:nvGrpSpPr>
          <p:grpSpPr>
            <a:xfrm>
              <a:off x="2123728" y="1509976"/>
              <a:ext cx="2214445" cy="3049941"/>
              <a:chOff x="2070966" y="1509976"/>
              <a:chExt cx="2214445" cy="3049941"/>
            </a:xfrm>
          </p:grpSpPr>
          <p:sp>
            <p:nvSpPr>
              <p:cNvPr id="7" name="TextBox 1"/>
              <p:cNvSpPr txBox="1"/>
              <p:nvPr/>
            </p:nvSpPr>
            <p:spPr>
              <a:xfrm>
                <a:off x="3227459" y="1509976"/>
                <a:ext cx="1057952" cy="3216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i="1" dirty="0">
                  <a:solidFill>
                    <a:srgbClr val="C00000"/>
                  </a:solidFill>
                </a:endParaRPr>
              </a:p>
            </p:txBody>
          </p:sp>
          <p:sp>
            <p:nvSpPr>
              <p:cNvPr id="8" name="TextBox 1"/>
              <p:cNvSpPr txBox="1"/>
              <p:nvPr/>
            </p:nvSpPr>
            <p:spPr>
              <a:xfrm>
                <a:off x="3241628" y="1831600"/>
                <a:ext cx="888924" cy="32161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i="1" dirty="0">
                  <a:solidFill>
                    <a:srgbClr val="00B050"/>
                  </a:solidFill>
                </a:endParaRPr>
              </a:p>
            </p:txBody>
          </p:sp>
          <p:sp>
            <p:nvSpPr>
              <p:cNvPr id="9" name="TextBox 1"/>
              <p:cNvSpPr txBox="1"/>
              <p:nvPr/>
            </p:nvSpPr>
            <p:spPr>
              <a:xfrm>
                <a:off x="2624118" y="2159545"/>
                <a:ext cx="796934" cy="3216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i="1" dirty="0">
                  <a:solidFill>
                    <a:srgbClr val="00B050"/>
                  </a:solidFill>
                </a:endParaRPr>
              </a:p>
            </p:txBody>
          </p:sp>
          <p:sp>
            <p:nvSpPr>
              <p:cNvPr id="10" name="TextBox 1"/>
              <p:cNvSpPr txBox="1"/>
              <p:nvPr/>
            </p:nvSpPr>
            <p:spPr>
              <a:xfrm>
                <a:off x="2070966" y="2554960"/>
                <a:ext cx="831798" cy="3216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i="1" dirty="0">
                  <a:solidFill>
                    <a:srgbClr val="00B050"/>
                  </a:solidFill>
                </a:endParaRPr>
              </a:p>
            </p:txBody>
          </p:sp>
          <p:sp>
            <p:nvSpPr>
              <p:cNvPr id="75" name="TextBox 1"/>
              <p:cNvSpPr txBox="1"/>
              <p:nvPr/>
            </p:nvSpPr>
            <p:spPr>
              <a:xfrm>
                <a:off x="3192050" y="1831588"/>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FF9728F7-899A-4F02-8F8D-26ABF6F9A3BD}" type="TxLink">
                  <a:rPr lang="en-US" sz="1050" b="1">
                    <a:solidFill>
                      <a:srgbClr val="00B050"/>
                    </a:solidFill>
                  </a:rPr>
                  <a:pPr algn="r"/>
                  <a:t>+ 15.8%</a:t>
                </a:fld>
                <a:endParaRPr lang="en-US" sz="1050" b="1" i="1" dirty="0">
                  <a:solidFill>
                    <a:srgbClr val="00B050"/>
                  </a:solidFill>
                </a:endParaRPr>
              </a:p>
            </p:txBody>
          </p:sp>
          <p:sp>
            <p:nvSpPr>
              <p:cNvPr id="76" name="TextBox 1"/>
              <p:cNvSpPr txBox="1"/>
              <p:nvPr/>
            </p:nvSpPr>
            <p:spPr>
              <a:xfrm>
                <a:off x="3101205" y="2048530"/>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5697A75E-83D7-4A93-BD1E-045DBA0E8E3C}" type="TxLink">
                  <a:rPr lang="en-US" sz="1050" b="1">
                    <a:solidFill>
                      <a:srgbClr val="00B050"/>
                    </a:solidFill>
                  </a:rPr>
                  <a:pPr algn="r"/>
                  <a:t>+ 1.6%</a:t>
                </a:fld>
                <a:endParaRPr lang="en-US" sz="1050" b="1" i="1" dirty="0">
                  <a:solidFill>
                    <a:srgbClr val="00B050"/>
                  </a:solidFill>
                </a:endParaRPr>
              </a:p>
            </p:txBody>
          </p:sp>
          <p:sp>
            <p:nvSpPr>
              <p:cNvPr id="77" name="TextBox 1"/>
              <p:cNvSpPr txBox="1"/>
              <p:nvPr/>
            </p:nvSpPr>
            <p:spPr>
              <a:xfrm>
                <a:off x="2620397" y="2217247"/>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b="1" dirty="0" smtClean="0">
                    <a:solidFill>
                      <a:srgbClr val="00B050"/>
                    </a:solidFill>
                  </a:rPr>
                  <a:t>+5.4%</a:t>
                </a:r>
                <a:endParaRPr lang="en-US" sz="1050" b="1" i="1" dirty="0">
                  <a:solidFill>
                    <a:srgbClr val="00B050"/>
                  </a:solidFill>
                </a:endParaRPr>
              </a:p>
            </p:txBody>
          </p:sp>
          <p:sp>
            <p:nvSpPr>
              <p:cNvPr id="78" name="TextBox 1"/>
              <p:cNvSpPr txBox="1"/>
              <p:nvPr/>
            </p:nvSpPr>
            <p:spPr>
              <a:xfrm>
                <a:off x="2594902" y="2457427"/>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B5D8FF31-600C-4AF6-B238-40A849160307}" type="TxLink">
                  <a:rPr lang="en-US" sz="1050" b="1">
                    <a:solidFill>
                      <a:srgbClr val="00B050"/>
                    </a:solidFill>
                  </a:rPr>
                  <a:pPr algn="r"/>
                  <a:t>+ 1.3%</a:t>
                </a:fld>
                <a:endParaRPr lang="en-US" sz="1050" b="1" i="1" dirty="0">
                  <a:solidFill>
                    <a:srgbClr val="00B050"/>
                  </a:solidFill>
                </a:endParaRPr>
              </a:p>
            </p:txBody>
          </p:sp>
          <p:sp>
            <p:nvSpPr>
              <p:cNvPr id="79" name="TextBox 1"/>
              <p:cNvSpPr txBox="1"/>
              <p:nvPr/>
            </p:nvSpPr>
            <p:spPr>
              <a:xfrm>
                <a:off x="2492655" y="2662199"/>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C6AD370D-0360-40BD-A265-45190B8070FF}" type="TxLink">
                  <a:rPr lang="en-US" sz="1050" b="1">
                    <a:solidFill>
                      <a:srgbClr val="00B050"/>
                    </a:solidFill>
                  </a:rPr>
                  <a:pPr algn="r"/>
                  <a:t>+ 0.5%</a:t>
                </a:fld>
                <a:endParaRPr lang="en-US" sz="1050" b="1" i="1" dirty="0">
                  <a:solidFill>
                    <a:srgbClr val="00B050"/>
                  </a:solidFill>
                </a:endParaRPr>
              </a:p>
            </p:txBody>
          </p:sp>
          <p:sp>
            <p:nvSpPr>
              <p:cNvPr id="80" name="TextBox 1"/>
              <p:cNvSpPr txBox="1"/>
              <p:nvPr/>
            </p:nvSpPr>
            <p:spPr>
              <a:xfrm>
                <a:off x="2478933" y="2859876"/>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AB37C5FC-7C9C-4166-8C9A-E0A1E56285BA}" type="TxLink">
                  <a:rPr lang="en-US" sz="1050" b="1">
                    <a:solidFill>
                      <a:srgbClr val="00B050"/>
                    </a:solidFill>
                  </a:rPr>
                  <a:pPr algn="r"/>
                  <a:t>+ 4.7%</a:t>
                </a:fld>
                <a:endParaRPr lang="en-US" sz="1050" b="1" i="1" dirty="0">
                  <a:solidFill>
                    <a:srgbClr val="00B050"/>
                  </a:solidFill>
                </a:endParaRPr>
              </a:p>
            </p:txBody>
          </p:sp>
          <p:sp>
            <p:nvSpPr>
              <p:cNvPr id="81" name="TextBox 1"/>
              <p:cNvSpPr txBox="1"/>
              <p:nvPr/>
            </p:nvSpPr>
            <p:spPr>
              <a:xfrm>
                <a:off x="2449249" y="3110738"/>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F1F8B950-385F-48DC-83CF-E8AD22E3BAB8}" type="TxLink">
                  <a:rPr lang="en-US" sz="1050" b="1">
                    <a:solidFill>
                      <a:srgbClr val="00B050"/>
                    </a:solidFill>
                  </a:rPr>
                  <a:pPr algn="r"/>
                  <a:t>+ 8.6%</a:t>
                </a:fld>
                <a:endParaRPr lang="en-US" sz="1050" b="1" i="1" dirty="0">
                  <a:solidFill>
                    <a:srgbClr val="00B050"/>
                  </a:solidFill>
                </a:endParaRPr>
              </a:p>
            </p:txBody>
          </p:sp>
          <p:sp>
            <p:nvSpPr>
              <p:cNvPr id="82" name="TextBox 1"/>
              <p:cNvSpPr txBox="1"/>
              <p:nvPr/>
            </p:nvSpPr>
            <p:spPr>
              <a:xfrm>
                <a:off x="2256038" y="3299148"/>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5ED59454-C26C-4FAE-942F-0EC80E39E4EE}" type="TxLink">
                  <a:rPr lang="en-US" sz="1050" b="1">
                    <a:solidFill>
                      <a:srgbClr val="00B050"/>
                    </a:solidFill>
                  </a:rPr>
                  <a:pPr algn="r"/>
                  <a:t>+ 6.0%</a:t>
                </a:fld>
                <a:endParaRPr lang="en-US" sz="1050" b="1" i="1" dirty="0">
                  <a:solidFill>
                    <a:srgbClr val="00B050"/>
                  </a:solidFill>
                </a:endParaRPr>
              </a:p>
            </p:txBody>
          </p:sp>
          <p:sp>
            <p:nvSpPr>
              <p:cNvPr id="83" name="TextBox 1"/>
              <p:cNvSpPr txBox="1"/>
              <p:nvPr/>
            </p:nvSpPr>
            <p:spPr>
              <a:xfrm>
                <a:off x="2216370" y="3493975"/>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95566181-1677-487F-8F63-10A322467D8E}" type="TxLink">
                  <a:rPr lang="en-US" sz="1050" b="1">
                    <a:solidFill>
                      <a:srgbClr val="00B050"/>
                    </a:solidFill>
                  </a:rPr>
                  <a:pPr algn="r"/>
                  <a:t>+ 8.7%</a:t>
                </a:fld>
                <a:endParaRPr lang="en-US" sz="1050" b="1" i="1" dirty="0">
                  <a:solidFill>
                    <a:srgbClr val="00B050"/>
                  </a:solidFill>
                </a:endParaRPr>
              </a:p>
            </p:txBody>
          </p:sp>
          <p:sp>
            <p:nvSpPr>
              <p:cNvPr id="84" name="TextBox 1"/>
              <p:cNvSpPr txBox="1"/>
              <p:nvPr/>
            </p:nvSpPr>
            <p:spPr>
              <a:xfrm>
                <a:off x="2197334" y="3722627"/>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45D184DD-CB00-4EC4-BEB6-879AB30F9FD6}" type="TxLink">
                  <a:rPr lang="en-US" sz="1050" b="1">
                    <a:solidFill>
                      <a:srgbClr val="00B050"/>
                    </a:solidFill>
                  </a:rPr>
                  <a:pPr algn="r"/>
                  <a:t>+ 6.7%</a:t>
                </a:fld>
                <a:endParaRPr lang="en-US" sz="1050" b="1" i="1" dirty="0">
                  <a:solidFill>
                    <a:srgbClr val="00B050"/>
                  </a:solidFill>
                </a:endParaRPr>
              </a:p>
            </p:txBody>
          </p:sp>
          <p:sp>
            <p:nvSpPr>
              <p:cNvPr id="85" name="TextBox 1"/>
              <p:cNvSpPr txBox="1"/>
              <p:nvPr/>
            </p:nvSpPr>
            <p:spPr>
              <a:xfrm>
                <a:off x="2216371" y="3915502"/>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97E9E6EB-FB69-4FFD-A6E4-249CAD0EA48D}" type="TxLink">
                  <a:rPr lang="en-US" sz="1050" b="1">
                    <a:solidFill>
                      <a:srgbClr val="00B050"/>
                    </a:solidFill>
                  </a:rPr>
                  <a:pPr algn="r"/>
                  <a:t>+ 10.9%</a:t>
                </a:fld>
                <a:endParaRPr lang="en-US" sz="1050" b="1" i="1" dirty="0">
                  <a:solidFill>
                    <a:srgbClr val="00B050"/>
                  </a:solidFill>
                </a:endParaRPr>
              </a:p>
            </p:txBody>
          </p:sp>
          <p:sp>
            <p:nvSpPr>
              <p:cNvPr id="86" name="TextBox 1"/>
              <p:cNvSpPr txBox="1"/>
              <p:nvPr/>
            </p:nvSpPr>
            <p:spPr>
              <a:xfrm>
                <a:off x="2153073" y="4151359"/>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DC2FBF8A-2D6E-4125-902C-0C527C424D05}" type="TxLink">
                  <a:rPr lang="en-US" sz="1050" b="1">
                    <a:solidFill>
                      <a:srgbClr val="00B050"/>
                    </a:solidFill>
                  </a:rPr>
                  <a:pPr algn="r"/>
                  <a:t>+ 2.6%</a:t>
                </a:fld>
                <a:endParaRPr lang="en-US" sz="1050" b="1" i="1" dirty="0">
                  <a:solidFill>
                    <a:srgbClr val="00B050"/>
                  </a:solidFill>
                </a:endParaRPr>
              </a:p>
            </p:txBody>
          </p:sp>
          <p:sp>
            <p:nvSpPr>
              <p:cNvPr id="87" name="TextBox 1"/>
              <p:cNvSpPr txBox="1"/>
              <p:nvPr/>
            </p:nvSpPr>
            <p:spPr>
              <a:xfrm>
                <a:off x="2075190" y="4371860"/>
                <a:ext cx="643005" cy="188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31356FD5-284A-4605-BC3C-15BB89C5419C}" type="TxLink">
                  <a:rPr lang="en-US" sz="1050" b="1">
                    <a:solidFill>
                      <a:srgbClr val="C00000"/>
                    </a:solidFill>
                  </a:rPr>
                  <a:pPr algn="r"/>
                  <a:t>- 0.5%</a:t>
                </a:fld>
                <a:endParaRPr lang="en-US" sz="1050" b="1" i="1" dirty="0">
                  <a:solidFill>
                    <a:srgbClr val="C00000"/>
                  </a:solidFill>
                </a:endParaRPr>
              </a:p>
            </p:txBody>
          </p:sp>
        </p:grpSp>
      </p:grpSp>
      <p:sp>
        <p:nvSpPr>
          <p:cNvPr id="88" name="TextBox 87"/>
          <p:cNvSpPr txBox="1"/>
          <p:nvPr/>
        </p:nvSpPr>
        <p:spPr>
          <a:xfrm>
            <a:off x="-3721" y="4648639"/>
            <a:ext cx="4338017" cy="253916"/>
          </a:xfrm>
          <a:prstGeom prst="rect">
            <a:avLst/>
          </a:prstGeom>
          <a:noFill/>
        </p:spPr>
        <p:txBody>
          <a:bodyPr wrap="square" rtlCol="0">
            <a:spAutoFit/>
          </a:bodyPr>
          <a:lstStyle/>
          <a:p>
            <a:r>
              <a:rPr lang="en-US" sz="1050" i="1" dirty="0" smtClean="0">
                <a:solidFill>
                  <a:srgbClr val="002060"/>
                </a:solidFill>
              </a:rPr>
              <a:t>Note: scheduled services                     Source: ICAO Form A and ICAO estimates</a:t>
            </a:r>
            <a:endParaRPr lang="en-CA" sz="1050" i="1" dirty="0">
              <a:solidFill>
                <a:srgbClr val="002060"/>
              </a:solidFill>
            </a:endParaRPr>
          </a:p>
        </p:txBody>
      </p:sp>
      <p:sp>
        <p:nvSpPr>
          <p:cNvPr id="50" name="TextBox 49"/>
          <p:cNvSpPr txBox="1"/>
          <p:nvPr/>
        </p:nvSpPr>
        <p:spPr>
          <a:xfrm>
            <a:off x="4415396" y="915568"/>
            <a:ext cx="4621103" cy="3644006"/>
          </a:xfrm>
          <a:prstGeom prst="rect">
            <a:avLst/>
          </a:prstGeom>
          <a:solidFill>
            <a:schemeClr val="tx1">
              <a:lumMod val="20000"/>
              <a:lumOff val="80000"/>
            </a:schemeClr>
          </a:solidFill>
          <a:ln w="19050">
            <a:solidFill>
              <a:schemeClr val="bg1">
                <a:lumMod val="50000"/>
              </a:schemeClr>
            </a:solidFill>
          </a:ln>
        </p:spPr>
        <p:txBody>
          <a:bodyPr wrap="square" lIns="36000" tIns="36000" rIns="36000" bIns="36000" rtlCol="0">
            <a:noAutofit/>
          </a:bodyPr>
          <a:lstStyle/>
          <a:p>
            <a:pPr marL="285750" indent="-285750">
              <a:spcBef>
                <a:spcPts val="600"/>
              </a:spcBef>
              <a:buFontTx/>
              <a:buChar char="-"/>
            </a:pPr>
            <a:endParaRPr lang="en-GB" sz="1600" dirty="0" smtClean="0">
              <a:solidFill>
                <a:srgbClr val="002060"/>
              </a:solidFill>
            </a:endParaRPr>
          </a:p>
        </p:txBody>
      </p:sp>
      <p:sp>
        <p:nvSpPr>
          <p:cNvPr id="49" name="TextBox 48"/>
          <p:cNvSpPr txBox="1"/>
          <p:nvPr/>
        </p:nvSpPr>
        <p:spPr>
          <a:xfrm>
            <a:off x="4415396" y="771550"/>
            <a:ext cx="4621103" cy="3880948"/>
          </a:xfrm>
          <a:prstGeom prst="rect">
            <a:avLst/>
          </a:prstGeom>
          <a:noFill/>
          <a:ln w="19050">
            <a:noFill/>
          </a:ln>
        </p:spPr>
        <p:txBody>
          <a:bodyPr wrap="square" lIns="36000" tIns="36000" rIns="36000" bIns="36000" rtlCol="0">
            <a:noAutofit/>
          </a:bodyPr>
          <a:lstStyle/>
          <a:p>
            <a:pPr marL="285750" indent="-285750">
              <a:lnSpc>
                <a:spcPct val="200000"/>
              </a:lnSpc>
              <a:buFontTx/>
              <a:buChar char="-"/>
            </a:pPr>
            <a:r>
              <a:rPr lang="en-GB" b="1" dirty="0" smtClean="0">
                <a:solidFill>
                  <a:srgbClr val="002060"/>
                </a:solidFill>
              </a:rPr>
              <a:t>5</a:t>
            </a:r>
            <a:r>
              <a:rPr lang="en-GB" dirty="0" smtClean="0">
                <a:solidFill>
                  <a:srgbClr val="002060"/>
                </a:solidFill>
              </a:rPr>
              <a:t> carriers from </a:t>
            </a:r>
            <a:r>
              <a:rPr lang="en-GB" b="1" dirty="0" smtClean="0">
                <a:solidFill>
                  <a:srgbClr val="002060"/>
                </a:solidFill>
              </a:rPr>
              <a:t>North America</a:t>
            </a:r>
          </a:p>
          <a:p>
            <a:pPr marL="285750" indent="-285750">
              <a:lnSpc>
                <a:spcPct val="200000"/>
              </a:lnSpc>
              <a:buFontTx/>
              <a:buChar char="-"/>
            </a:pPr>
            <a:r>
              <a:rPr lang="en-GB" b="1" dirty="0" smtClean="0">
                <a:solidFill>
                  <a:srgbClr val="002060"/>
                </a:solidFill>
              </a:rPr>
              <a:t>5</a:t>
            </a:r>
            <a:r>
              <a:rPr lang="en-GB" dirty="0" smtClean="0">
                <a:solidFill>
                  <a:srgbClr val="002060"/>
                </a:solidFill>
              </a:rPr>
              <a:t> carriers from </a:t>
            </a:r>
            <a:r>
              <a:rPr lang="en-GB" b="1" dirty="0" smtClean="0">
                <a:solidFill>
                  <a:srgbClr val="002060"/>
                </a:solidFill>
              </a:rPr>
              <a:t>Asia/Pacific</a:t>
            </a:r>
          </a:p>
          <a:p>
            <a:pPr marL="285750" indent="-285750">
              <a:lnSpc>
                <a:spcPct val="200000"/>
              </a:lnSpc>
              <a:buFontTx/>
              <a:buChar char="-"/>
            </a:pPr>
            <a:r>
              <a:rPr lang="en-GB" b="1" dirty="0" smtClean="0">
                <a:solidFill>
                  <a:srgbClr val="002060"/>
                </a:solidFill>
              </a:rPr>
              <a:t>4</a:t>
            </a:r>
            <a:r>
              <a:rPr lang="en-GB" dirty="0" smtClean="0">
                <a:solidFill>
                  <a:srgbClr val="002060"/>
                </a:solidFill>
              </a:rPr>
              <a:t> carriers from </a:t>
            </a:r>
            <a:r>
              <a:rPr lang="en-GB" b="1" dirty="0" smtClean="0">
                <a:solidFill>
                  <a:srgbClr val="002060"/>
                </a:solidFill>
              </a:rPr>
              <a:t>Europe</a:t>
            </a:r>
          </a:p>
          <a:p>
            <a:pPr marL="285750" indent="-285750">
              <a:lnSpc>
                <a:spcPct val="200000"/>
              </a:lnSpc>
              <a:buFontTx/>
              <a:buChar char="-"/>
            </a:pPr>
            <a:r>
              <a:rPr lang="en-GB" b="1" dirty="0" smtClean="0">
                <a:solidFill>
                  <a:srgbClr val="002060"/>
                </a:solidFill>
              </a:rPr>
              <a:t>1</a:t>
            </a:r>
            <a:r>
              <a:rPr lang="en-GB" dirty="0" smtClean="0">
                <a:solidFill>
                  <a:srgbClr val="002060"/>
                </a:solidFill>
              </a:rPr>
              <a:t> carrier from </a:t>
            </a:r>
            <a:r>
              <a:rPr lang="en-GB" b="1" dirty="0" smtClean="0">
                <a:solidFill>
                  <a:srgbClr val="002060"/>
                </a:solidFill>
              </a:rPr>
              <a:t>Middle East</a:t>
            </a:r>
          </a:p>
          <a:p>
            <a:pPr marL="285750" indent="-285750">
              <a:lnSpc>
                <a:spcPct val="200000"/>
              </a:lnSpc>
              <a:buFontTx/>
              <a:buChar char="-"/>
            </a:pPr>
            <a:r>
              <a:rPr lang="en-GB" b="1" dirty="0" smtClean="0">
                <a:solidFill>
                  <a:srgbClr val="002060"/>
                </a:solidFill>
              </a:rPr>
              <a:t>2 low-cost carriers</a:t>
            </a:r>
            <a:r>
              <a:rPr lang="en-GB" dirty="0" smtClean="0">
                <a:solidFill>
                  <a:srgbClr val="002060"/>
                </a:solidFill>
              </a:rPr>
              <a:t>: Southwest and Ryanair</a:t>
            </a:r>
          </a:p>
          <a:p>
            <a:pPr>
              <a:lnSpc>
                <a:spcPct val="200000"/>
              </a:lnSpc>
            </a:pPr>
            <a:endParaRPr lang="en-GB" sz="500" dirty="0">
              <a:solidFill>
                <a:srgbClr val="002060"/>
              </a:solidFill>
            </a:endParaRPr>
          </a:p>
          <a:p>
            <a:pPr marL="285750" indent="-285750">
              <a:buFontTx/>
              <a:buChar char="-"/>
            </a:pPr>
            <a:r>
              <a:rPr lang="en-GB" b="1" dirty="0" smtClean="0">
                <a:solidFill>
                  <a:srgbClr val="002060"/>
                </a:solidFill>
                <a:sym typeface="Wingdings" panose="05000000000000000000" pitchFamily="2" charset="2"/>
              </a:rPr>
              <a:t>Highest growth </a:t>
            </a:r>
            <a:r>
              <a:rPr lang="en-GB" b="1" dirty="0">
                <a:solidFill>
                  <a:srgbClr val="002060"/>
                </a:solidFill>
                <a:sym typeface="Wingdings" panose="05000000000000000000" pitchFamily="2" charset="2"/>
              </a:rPr>
              <a:t></a:t>
            </a:r>
            <a:r>
              <a:rPr lang="en-GB" dirty="0" smtClean="0">
                <a:solidFill>
                  <a:srgbClr val="002060"/>
                </a:solidFill>
                <a:sym typeface="Wingdings" panose="05000000000000000000" pitchFamily="2" charset="2"/>
              </a:rPr>
              <a:t> </a:t>
            </a:r>
            <a:r>
              <a:rPr lang="en-GB" b="1" dirty="0" smtClean="0">
                <a:solidFill>
                  <a:srgbClr val="002060"/>
                </a:solidFill>
                <a:sym typeface="Wingdings" panose="05000000000000000000" pitchFamily="2" charset="2"/>
              </a:rPr>
              <a:t>Emirates</a:t>
            </a:r>
            <a:r>
              <a:rPr lang="en-GB" dirty="0" smtClean="0">
                <a:solidFill>
                  <a:srgbClr val="002060"/>
                </a:solidFill>
                <a:sym typeface="Wingdings" panose="05000000000000000000" pitchFamily="2" charset="2"/>
              </a:rPr>
              <a:t> </a:t>
            </a:r>
          </a:p>
          <a:p>
            <a:r>
              <a:rPr lang="en-GB" dirty="0" smtClean="0">
                <a:solidFill>
                  <a:srgbClr val="002060"/>
                </a:solidFill>
                <a:sym typeface="Wingdings" panose="05000000000000000000" pitchFamily="2" charset="2"/>
              </a:rPr>
              <a:t>      </a:t>
            </a:r>
            <a:r>
              <a:rPr lang="en-GB" i="1" dirty="0" smtClean="0">
                <a:solidFill>
                  <a:srgbClr val="002060"/>
                </a:solidFill>
                <a:sym typeface="Wingdings" panose="05000000000000000000" pitchFamily="2" charset="2"/>
              </a:rPr>
              <a:t>with</a:t>
            </a:r>
            <a:r>
              <a:rPr lang="en-GB" b="1" i="1" dirty="0" smtClean="0">
                <a:solidFill>
                  <a:srgbClr val="002060"/>
                </a:solidFill>
                <a:sym typeface="Wingdings" panose="05000000000000000000" pitchFamily="2" charset="2"/>
              </a:rPr>
              <a:t> </a:t>
            </a:r>
            <a:r>
              <a:rPr lang="en-GB" b="1" i="1" dirty="0" smtClean="0">
                <a:solidFill>
                  <a:srgbClr val="00B050"/>
                </a:solidFill>
                <a:sym typeface="Wingdings" panose="05000000000000000000" pitchFamily="2" charset="2"/>
              </a:rPr>
              <a:t>+15.8 % </a:t>
            </a:r>
            <a:r>
              <a:rPr lang="en-GB" i="1" dirty="0" smtClean="0">
                <a:solidFill>
                  <a:srgbClr val="002060"/>
                </a:solidFill>
                <a:sym typeface="Wingdings" panose="05000000000000000000" pitchFamily="2" charset="2"/>
              </a:rPr>
              <a:t>RPK growth in 2013 vs 2012</a:t>
            </a:r>
          </a:p>
        </p:txBody>
      </p:sp>
      <p:sp>
        <p:nvSpPr>
          <p:cNvPr id="33" name="Title 1"/>
          <p:cNvSpPr txBox="1">
            <a:spLocks/>
          </p:cNvSpPr>
          <p:nvPr/>
        </p:nvSpPr>
        <p:spPr>
          <a:xfrm>
            <a:off x="3635896" y="0"/>
            <a:ext cx="568863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World Top 15 Airlines in 2013</a:t>
            </a:r>
          </a:p>
        </p:txBody>
      </p:sp>
    </p:spTree>
    <p:extLst>
      <p:ext uri="{BB962C8B-B14F-4D97-AF65-F5344CB8AC3E}">
        <p14:creationId xmlns:p14="http://schemas.microsoft.com/office/powerpoint/2010/main" val="2536612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graphicEl>
                                              <a:chart seriesIdx="-3" categoryIdx="-3" bldStep="gridLegend"/>
                                            </p:graphicEl>
                                          </p:spTgt>
                                        </p:tgtEl>
                                        <p:attrNameLst>
                                          <p:attrName>style.visibility</p:attrName>
                                        </p:attrNameLst>
                                      </p:cBhvr>
                                      <p:to>
                                        <p:strVal val="visible"/>
                                      </p:to>
                                    </p:set>
                                    <p:animEffect transition="in" filter="wipe(left)">
                                      <p:cBhvr>
                                        <p:cTn id="7" dur="250"/>
                                        <p:tgtEl>
                                          <p:spTgt spid="72">
                                            <p:graphicEl>
                                              <a:chart seriesIdx="-3" categoryIdx="-3" bldStep="gridLegend"/>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72">
                                            <p:graphicEl>
                                              <a:chart seriesIdx="-4" categoryIdx="0" bldStep="category"/>
                                            </p:graphicEl>
                                          </p:spTgt>
                                        </p:tgtEl>
                                        <p:attrNameLst>
                                          <p:attrName>style.visibility</p:attrName>
                                        </p:attrNameLst>
                                      </p:cBhvr>
                                      <p:to>
                                        <p:strVal val="visible"/>
                                      </p:to>
                                    </p:set>
                                    <p:animEffect transition="in" filter="wipe(left)">
                                      <p:cBhvr>
                                        <p:cTn id="11" dur="100"/>
                                        <p:tgtEl>
                                          <p:spTgt spid="72">
                                            <p:graphicEl>
                                              <a:chart seriesIdx="-4" categoryIdx="0" bldStep="category"/>
                                            </p:graphicEl>
                                          </p:spTgt>
                                        </p:tgtEl>
                                      </p:cBhvr>
                                    </p:animEffect>
                                  </p:childTnLst>
                                </p:cTn>
                              </p:par>
                            </p:childTnLst>
                          </p:cTn>
                        </p:par>
                        <p:par>
                          <p:cTn id="12" fill="hold">
                            <p:stCondLst>
                              <p:cond delay="350"/>
                            </p:stCondLst>
                            <p:childTnLst>
                              <p:par>
                                <p:cTn id="13" presetID="22" presetClass="entr" presetSubtype="8" fill="hold" grpId="0" nodeType="afterEffect">
                                  <p:stCondLst>
                                    <p:cond delay="0"/>
                                  </p:stCondLst>
                                  <p:childTnLst>
                                    <p:set>
                                      <p:cBhvr>
                                        <p:cTn id="14" dur="1" fill="hold">
                                          <p:stCondLst>
                                            <p:cond delay="0"/>
                                          </p:stCondLst>
                                        </p:cTn>
                                        <p:tgtEl>
                                          <p:spTgt spid="72">
                                            <p:graphicEl>
                                              <a:chart seriesIdx="-4" categoryIdx="1" bldStep="category"/>
                                            </p:graphicEl>
                                          </p:spTgt>
                                        </p:tgtEl>
                                        <p:attrNameLst>
                                          <p:attrName>style.visibility</p:attrName>
                                        </p:attrNameLst>
                                      </p:cBhvr>
                                      <p:to>
                                        <p:strVal val="visible"/>
                                      </p:to>
                                    </p:set>
                                    <p:animEffect transition="in" filter="wipe(left)">
                                      <p:cBhvr>
                                        <p:cTn id="15" dur="100"/>
                                        <p:tgtEl>
                                          <p:spTgt spid="72">
                                            <p:graphicEl>
                                              <a:chart seriesIdx="-4" categoryIdx="1" bldStep="category"/>
                                            </p:graphicEl>
                                          </p:spTgt>
                                        </p:tgtEl>
                                      </p:cBhvr>
                                    </p:animEffect>
                                  </p:childTnLst>
                                </p:cTn>
                              </p:par>
                            </p:childTnLst>
                          </p:cTn>
                        </p:par>
                        <p:par>
                          <p:cTn id="16" fill="hold">
                            <p:stCondLst>
                              <p:cond delay="450"/>
                            </p:stCondLst>
                            <p:childTnLst>
                              <p:par>
                                <p:cTn id="17" presetID="22" presetClass="entr" presetSubtype="8" fill="hold" grpId="0" nodeType="afterEffect">
                                  <p:stCondLst>
                                    <p:cond delay="0"/>
                                  </p:stCondLst>
                                  <p:childTnLst>
                                    <p:set>
                                      <p:cBhvr>
                                        <p:cTn id="18" dur="1" fill="hold">
                                          <p:stCondLst>
                                            <p:cond delay="0"/>
                                          </p:stCondLst>
                                        </p:cTn>
                                        <p:tgtEl>
                                          <p:spTgt spid="72">
                                            <p:graphicEl>
                                              <a:chart seriesIdx="-4" categoryIdx="2" bldStep="category"/>
                                            </p:graphicEl>
                                          </p:spTgt>
                                        </p:tgtEl>
                                        <p:attrNameLst>
                                          <p:attrName>style.visibility</p:attrName>
                                        </p:attrNameLst>
                                      </p:cBhvr>
                                      <p:to>
                                        <p:strVal val="visible"/>
                                      </p:to>
                                    </p:set>
                                    <p:animEffect transition="in" filter="wipe(left)">
                                      <p:cBhvr>
                                        <p:cTn id="19" dur="100"/>
                                        <p:tgtEl>
                                          <p:spTgt spid="72">
                                            <p:graphicEl>
                                              <a:chart seriesIdx="-4" categoryIdx="2" bldStep="category"/>
                                            </p:graphicEl>
                                          </p:spTgt>
                                        </p:tgtEl>
                                      </p:cBhvr>
                                    </p:animEffect>
                                  </p:childTnLst>
                                </p:cTn>
                              </p:par>
                            </p:childTnLst>
                          </p:cTn>
                        </p:par>
                        <p:par>
                          <p:cTn id="20" fill="hold">
                            <p:stCondLst>
                              <p:cond delay="550"/>
                            </p:stCondLst>
                            <p:childTnLst>
                              <p:par>
                                <p:cTn id="21" presetID="22" presetClass="entr" presetSubtype="8" fill="hold" grpId="0" nodeType="afterEffect">
                                  <p:stCondLst>
                                    <p:cond delay="0"/>
                                  </p:stCondLst>
                                  <p:childTnLst>
                                    <p:set>
                                      <p:cBhvr>
                                        <p:cTn id="22" dur="1" fill="hold">
                                          <p:stCondLst>
                                            <p:cond delay="0"/>
                                          </p:stCondLst>
                                        </p:cTn>
                                        <p:tgtEl>
                                          <p:spTgt spid="72">
                                            <p:graphicEl>
                                              <a:chart seriesIdx="-4" categoryIdx="3" bldStep="category"/>
                                            </p:graphicEl>
                                          </p:spTgt>
                                        </p:tgtEl>
                                        <p:attrNameLst>
                                          <p:attrName>style.visibility</p:attrName>
                                        </p:attrNameLst>
                                      </p:cBhvr>
                                      <p:to>
                                        <p:strVal val="visible"/>
                                      </p:to>
                                    </p:set>
                                    <p:animEffect transition="in" filter="wipe(left)">
                                      <p:cBhvr>
                                        <p:cTn id="23" dur="100"/>
                                        <p:tgtEl>
                                          <p:spTgt spid="72">
                                            <p:graphicEl>
                                              <a:chart seriesIdx="-4" categoryIdx="3" bldStep="category"/>
                                            </p:graphicEl>
                                          </p:spTgt>
                                        </p:tgtEl>
                                      </p:cBhvr>
                                    </p:animEffect>
                                  </p:childTnLst>
                                </p:cTn>
                              </p:par>
                            </p:childTnLst>
                          </p:cTn>
                        </p:par>
                        <p:par>
                          <p:cTn id="24" fill="hold">
                            <p:stCondLst>
                              <p:cond delay="650"/>
                            </p:stCondLst>
                            <p:childTnLst>
                              <p:par>
                                <p:cTn id="25" presetID="22" presetClass="entr" presetSubtype="8" fill="hold" grpId="0" nodeType="afterEffect">
                                  <p:stCondLst>
                                    <p:cond delay="0"/>
                                  </p:stCondLst>
                                  <p:childTnLst>
                                    <p:set>
                                      <p:cBhvr>
                                        <p:cTn id="26" dur="1" fill="hold">
                                          <p:stCondLst>
                                            <p:cond delay="0"/>
                                          </p:stCondLst>
                                        </p:cTn>
                                        <p:tgtEl>
                                          <p:spTgt spid="72">
                                            <p:graphicEl>
                                              <a:chart seriesIdx="-4" categoryIdx="4" bldStep="category"/>
                                            </p:graphicEl>
                                          </p:spTgt>
                                        </p:tgtEl>
                                        <p:attrNameLst>
                                          <p:attrName>style.visibility</p:attrName>
                                        </p:attrNameLst>
                                      </p:cBhvr>
                                      <p:to>
                                        <p:strVal val="visible"/>
                                      </p:to>
                                    </p:set>
                                    <p:animEffect transition="in" filter="wipe(left)">
                                      <p:cBhvr>
                                        <p:cTn id="27" dur="100"/>
                                        <p:tgtEl>
                                          <p:spTgt spid="72">
                                            <p:graphicEl>
                                              <a:chart seriesIdx="-4" categoryIdx="4" bldStep="category"/>
                                            </p:graphicEl>
                                          </p:spTgt>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72">
                                            <p:graphicEl>
                                              <a:chart seriesIdx="-4" categoryIdx="5" bldStep="category"/>
                                            </p:graphicEl>
                                          </p:spTgt>
                                        </p:tgtEl>
                                        <p:attrNameLst>
                                          <p:attrName>style.visibility</p:attrName>
                                        </p:attrNameLst>
                                      </p:cBhvr>
                                      <p:to>
                                        <p:strVal val="visible"/>
                                      </p:to>
                                    </p:set>
                                    <p:animEffect transition="in" filter="wipe(left)">
                                      <p:cBhvr>
                                        <p:cTn id="31" dur="100"/>
                                        <p:tgtEl>
                                          <p:spTgt spid="72">
                                            <p:graphicEl>
                                              <a:chart seriesIdx="-4" categoryIdx="5" bldStep="category"/>
                                            </p:graphicEl>
                                          </p:spTgt>
                                        </p:tgtEl>
                                      </p:cBhvr>
                                    </p:animEffect>
                                  </p:childTnLst>
                                </p:cTn>
                              </p:par>
                            </p:childTnLst>
                          </p:cTn>
                        </p:par>
                        <p:par>
                          <p:cTn id="32" fill="hold">
                            <p:stCondLst>
                              <p:cond delay="850"/>
                            </p:stCondLst>
                            <p:childTnLst>
                              <p:par>
                                <p:cTn id="33" presetID="22" presetClass="entr" presetSubtype="8" fill="hold" grpId="0" nodeType="afterEffect">
                                  <p:stCondLst>
                                    <p:cond delay="0"/>
                                  </p:stCondLst>
                                  <p:childTnLst>
                                    <p:set>
                                      <p:cBhvr>
                                        <p:cTn id="34" dur="1" fill="hold">
                                          <p:stCondLst>
                                            <p:cond delay="0"/>
                                          </p:stCondLst>
                                        </p:cTn>
                                        <p:tgtEl>
                                          <p:spTgt spid="72">
                                            <p:graphicEl>
                                              <a:chart seriesIdx="-4" categoryIdx="6" bldStep="category"/>
                                            </p:graphicEl>
                                          </p:spTgt>
                                        </p:tgtEl>
                                        <p:attrNameLst>
                                          <p:attrName>style.visibility</p:attrName>
                                        </p:attrNameLst>
                                      </p:cBhvr>
                                      <p:to>
                                        <p:strVal val="visible"/>
                                      </p:to>
                                    </p:set>
                                    <p:animEffect transition="in" filter="wipe(left)">
                                      <p:cBhvr>
                                        <p:cTn id="35" dur="100"/>
                                        <p:tgtEl>
                                          <p:spTgt spid="72">
                                            <p:graphicEl>
                                              <a:chart seriesIdx="-4" categoryIdx="6" bldStep="category"/>
                                            </p:graphicEl>
                                          </p:spTgt>
                                        </p:tgtEl>
                                      </p:cBhvr>
                                    </p:animEffect>
                                  </p:childTnLst>
                                </p:cTn>
                              </p:par>
                            </p:childTnLst>
                          </p:cTn>
                        </p:par>
                        <p:par>
                          <p:cTn id="36" fill="hold">
                            <p:stCondLst>
                              <p:cond delay="950"/>
                            </p:stCondLst>
                            <p:childTnLst>
                              <p:par>
                                <p:cTn id="37" presetID="22" presetClass="entr" presetSubtype="8" fill="hold" grpId="0" nodeType="afterEffect">
                                  <p:stCondLst>
                                    <p:cond delay="0"/>
                                  </p:stCondLst>
                                  <p:childTnLst>
                                    <p:set>
                                      <p:cBhvr>
                                        <p:cTn id="38" dur="1" fill="hold">
                                          <p:stCondLst>
                                            <p:cond delay="0"/>
                                          </p:stCondLst>
                                        </p:cTn>
                                        <p:tgtEl>
                                          <p:spTgt spid="72">
                                            <p:graphicEl>
                                              <a:chart seriesIdx="-4" categoryIdx="7" bldStep="category"/>
                                            </p:graphicEl>
                                          </p:spTgt>
                                        </p:tgtEl>
                                        <p:attrNameLst>
                                          <p:attrName>style.visibility</p:attrName>
                                        </p:attrNameLst>
                                      </p:cBhvr>
                                      <p:to>
                                        <p:strVal val="visible"/>
                                      </p:to>
                                    </p:set>
                                    <p:animEffect transition="in" filter="wipe(left)">
                                      <p:cBhvr>
                                        <p:cTn id="39" dur="100"/>
                                        <p:tgtEl>
                                          <p:spTgt spid="72">
                                            <p:graphicEl>
                                              <a:chart seriesIdx="-4" categoryIdx="7" bldStep="category"/>
                                            </p:graphicEl>
                                          </p:spTgt>
                                        </p:tgtEl>
                                      </p:cBhvr>
                                    </p:animEffect>
                                  </p:childTnLst>
                                </p:cTn>
                              </p:par>
                            </p:childTnLst>
                          </p:cTn>
                        </p:par>
                        <p:par>
                          <p:cTn id="40" fill="hold">
                            <p:stCondLst>
                              <p:cond delay="1050"/>
                            </p:stCondLst>
                            <p:childTnLst>
                              <p:par>
                                <p:cTn id="41" presetID="22" presetClass="entr" presetSubtype="8" fill="hold" grpId="0" nodeType="afterEffect">
                                  <p:stCondLst>
                                    <p:cond delay="0"/>
                                  </p:stCondLst>
                                  <p:childTnLst>
                                    <p:set>
                                      <p:cBhvr>
                                        <p:cTn id="42" dur="1" fill="hold">
                                          <p:stCondLst>
                                            <p:cond delay="0"/>
                                          </p:stCondLst>
                                        </p:cTn>
                                        <p:tgtEl>
                                          <p:spTgt spid="72">
                                            <p:graphicEl>
                                              <a:chart seriesIdx="-4" categoryIdx="8" bldStep="category"/>
                                            </p:graphicEl>
                                          </p:spTgt>
                                        </p:tgtEl>
                                        <p:attrNameLst>
                                          <p:attrName>style.visibility</p:attrName>
                                        </p:attrNameLst>
                                      </p:cBhvr>
                                      <p:to>
                                        <p:strVal val="visible"/>
                                      </p:to>
                                    </p:set>
                                    <p:animEffect transition="in" filter="wipe(left)">
                                      <p:cBhvr>
                                        <p:cTn id="43" dur="100"/>
                                        <p:tgtEl>
                                          <p:spTgt spid="72">
                                            <p:graphicEl>
                                              <a:chart seriesIdx="-4" categoryIdx="8" bldStep="category"/>
                                            </p:graphicEl>
                                          </p:spTgt>
                                        </p:tgtEl>
                                      </p:cBhvr>
                                    </p:animEffect>
                                  </p:childTnLst>
                                </p:cTn>
                              </p:par>
                            </p:childTnLst>
                          </p:cTn>
                        </p:par>
                        <p:par>
                          <p:cTn id="44" fill="hold">
                            <p:stCondLst>
                              <p:cond delay="1150"/>
                            </p:stCondLst>
                            <p:childTnLst>
                              <p:par>
                                <p:cTn id="45" presetID="22" presetClass="entr" presetSubtype="8" fill="hold" grpId="0" nodeType="afterEffect">
                                  <p:stCondLst>
                                    <p:cond delay="0"/>
                                  </p:stCondLst>
                                  <p:childTnLst>
                                    <p:set>
                                      <p:cBhvr>
                                        <p:cTn id="46" dur="1" fill="hold">
                                          <p:stCondLst>
                                            <p:cond delay="0"/>
                                          </p:stCondLst>
                                        </p:cTn>
                                        <p:tgtEl>
                                          <p:spTgt spid="72">
                                            <p:graphicEl>
                                              <a:chart seriesIdx="-4" categoryIdx="9" bldStep="category"/>
                                            </p:graphicEl>
                                          </p:spTgt>
                                        </p:tgtEl>
                                        <p:attrNameLst>
                                          <p:attrName>style.visibility</p:attrName>
                                        </p:attrNameLst>
                                      </p:cBhvr>
                                      <p:to>
                                        <p:strVal val="visible"/>
                                      </p:to>
                                    </p:set>
                                    <p:animEffect transition="in" filter="wipe(left)">
                                      <p:cBhvr>
                                        <p:cTn id="47" dur="100"/>
                                        <p:tgtEl>
                                          <p:spTgt spid="72">
                                            <p:graphicEl>
                                              <a:chart seriesIdx="-4" categoryIdx="9" bldStep="category"/>
                                            </p:graphicEl>
                                          </p:spTgt>
                                        </p:tgtEl>
                                      </p:cBhvr>
                                    </p:animEffect>
                                  </p:childTnLst>
                                </p:cTn>
                              </p:par>
                            </p:childTnLst>
                          </p:cTn>
                        </p:par>
                        <p:par>
                          <p:cTn id="48" fill="hold">
                            <p:stCondLst>
                              <p:cond delay="1250"/>
                            </p:stCondLst>
                            <p:childTnLst>
                              <p:par>
                                <p:cTn id="49" presetID="22" presetClass="entr" presetSubtype="8" fill="hold" grpId="0" nodeType="afterEffect">
                                  <p:stCondLst>
                                    <p:cond delay="0"/>
                                  </p:stCondLst>
                                  <p:childTnLst>
                                    <p:set>
                                      <p:cBhvr>
                                        <p:cTn id="50" dur="1" fill="hold">
                                          <p:stCondLst>
                                            <p:cond delay="0"/>
                                          </p:stCondLst>
                                        </p:cTn>
                                        <p:tgtEl>
                                          <p:spTgt spid="72">
                                            <p:graphicEl>
                                              <a:chart seriesIdx="-4" categoryIdx="10" bldStep="category"/>
                                            </p:graphicEl>
                                          </p:spTgt>
                                        </p:tgtEl>
                                        <p:attrNameLst>
                                          <p:attrName>style.visibility</p:attrName>
                                        </p:attrNameLst>
                                      </p:cBhvr>
                                      <p:to>
                                        <p:strVal val="visible"/>
                                      </p:to>
                                    </p:set>
                                    <p:animEffect transition="in" filter="wipe(left)">
                                      <p:cBhvr>
                                        <p:cTn id="51" dur="100"/>
                                        <p:tgtEl>
                                          <p:spTgt spid="72">
                                            <p:graphicEl>
                                              <a:chart seriesIdx="-4" categoryIdx="10" bldStep="category"/>
                                            </p:graphicEl>
                                          </p:spTgt>
                                        </p:tgtEl>
                                      </p:cBhvr>
                                    </p:animEffect>
                                  </p:childTnLst>
                                </p:cTn>
                              </p:par>
                            </p:childTnLst>
                          </p:cTn>
                        </p:par>
                        <p:par>
                          <p:cTn id="52" fill="hold">
                            <p:stCondLst>
                              <p:cond delay="1350"/>
                            </p:stCondLst>
                            <p:childTnLst>
                              <p:par>
                                <p:cTn id="53" presetID="22" presetClass="entr" presetSubtype="8" fill="hold" grpId="0" nodeType="afterEffect">
                                  <p:stCondLst>
                                    <p:cond delay="0"/>
                                  </p:stCondLst>
                                  <p:childTnLst>
                                    <p:set>
                                      <p:cBhvr>
                                        <p:cTn id="54" dur="1" fill="hold">
                                          <p:stCondLst>
                                            <p:cond delay="0"/>
                                          </p:stCondLst>
                                        </p:cTn>
                                        <p:tgtEl>
                                          <p:spTgt spid="72">
                                            <p:graphicEl>
                                              <a:chart seriesIdx="-4" categoryIdx="11" bldStep="category"/>
                                            </p:graphicEl>
                                          </p:spTgt>
                                        </p:tgtEl>
                                        <p:attrNameLst>
                                          <p:attrName>style.visibility</p:attrName>
                                        </p:attrNameLst>
                                      </p:cBhvr>
                                      <p:to>
                                        <p:strVal val="visible"/>
                                      </p:to>
                                    </p:set>
                                    <p:animEffect transition="in" filter="wipe(left)">
                                      <p:cBhvr>
                                        <p:cTn id="55" dur="100"/>
                                        <p:tgtEl>
                                          <p:spTgt spid="72">
                                            <p:graphicEl>
                                              <a:chart seriesIdx="-4" categoryIdx="11" bldStep="category"/>
                                            </p:graphicEl>
                                          </p:spTgt>
                                        </p:tgtEl>
                                      </p:cBhvr>
                                    </p:animEffect>
                                  </p:childTnLst>
                                </p:cTn>
                              </p:par>
                            </p:childTnLst>
                          </p:cTn>
                        </p:par>
                        <p:par>
                          <p:cTn id="56" fill="hold">
                            <p:stCondLst>
                              <p:cond delay="1450"/>
                            </p:stCondLst>
                            <p:childTnLst>
                              <p:par>
                                <p:cTn id="57" presetID="22" presetClass="entr" presetSubtype="8" fill="hold" grpId="0" nodeType="afterEffect">
                                  <p:stCondLst>
                                    <p:cond delay="0"/>
                                  </p:stCondLst>
                                  <p:childTnLst>
                                    <p:set>
                                      <p:cBhvr>
                                        <p:cTn id="58" dur="1" fill="hold">
                                          <p:stCondLst>
                                            <p:cond delay="0"/>
                                          </p:stCondLst>
                                        </p:cTn>
                                        <p:tgtEl>
                                          <p:spTgt spid="72">
                                            <p:graphicEl>
                                              <a:chart seriesIdx="-4" categoryIdx="12" bldStep="category"/>
                                            </p:graphicEl>
                                          </p:spTgt>
                                        </p:tgtEl>
                                        <p:attrNameLst>
                                          <p:attrName>style.visibility</p:attrName>
                                        </p:attrNameLst>
                                      </p:cBhvr>
                                      <p:to>
                                        <p:strVal val="visible"/>
                                      </p:to>
                                    </p:set>
                                    <p:animEffect transition="in" filter="wipe(left)">
                                      <p:cBhvr>
                                        <p:cTn id="59" dur="100"/>
                                        <p:tgtEl>
                                          <p:spTgt spid="72">
                                            <p:graphicEl>
                                              <a:chart seriesIdx="-4" categoryIdx="12" bldStep="category"/>
                                            </p:graphicEl>
                                          </p:spTgt>
                                        </p:tgtEl>
                                      </p:cBhvr>
                                    </p:animEffect>
                                  </p:childTnLst>
                                </p:cTn>
                              </p:par>
                            </p:childTnLst>
                          </p:cTn>
                        </p:par>
                        <p:par>
                          <p:cTn id="60" fill="hold">
                            <p:stCondLst>
                              <p:cond delay="1550"/>
                            </p:stCondLst>
                            <p:childTnLst>
                              <p:par>
                                <p:cTn id="61" presetID="22" presetClass="entr" presetSubtype="8" fill="hold" grpId="0" nodeType="afterEffect">
                                  <p:stCondLst>
                                    <p:cond delay="0"/>
                                  </p:stCondLst>
                                  <p:childTnLst>
                                    <p:set>
                                      <p:cBhvr>
                                        <p:cTn id="62" dur="1" fill="hold">
                                          <p:stCondLst>
                                            <p:cond delay="0"/>
                                          </p:stCondLst>
                                        </p:cTn>
                                        <p:tgtEl>
                                          <p:spTgt spid="72">
                                            <p:graphicEl>
                                              <a:chart seriesIdx="-4" categoryIdx="13" bldStep="category"/>
                                            </p:graphicEl>
                                          </p:spTgt>
                                        </p:tgtEl>
                                        <p:attrNameLst>
                                          <p:attrName>style.visibility</p:attrName>
                                        </p:attrNameLst>
                                      </p:cBhvr>
                                      <p:to>
                                        <p:strVal val="visible"/>
                                      </p:to>
                                    </p:set>
                                    <p:animEffect transition="in" filter="wipe(left)">
                                      <p:cBhvr>
                                        <p:cTn id="63" dur="100"/>
                                        <p:tgtEl>
                                          <p:spTgt spid="72">
                                            <p:graphicEl>
                                              <a:chart seriesIdx="-4" categoryIdx="13" bldStep="category"/>
                                            </p:graphicEl>
                                          </p:spTgt>
                                        </p:tgtEl>
                                      </p:cBhvr>
                                    </p:animEffect>
                                  </p:childTnLst>
                                </p:cTn>
                              </p:par>
                            </p:childTnLst>
                          </p:cTn>
                        </p:par>
                        <p:par>
                          <p:cTn id="64" fill="hold">
                            <p:stCondLst>
                              <p:cond delay="1650"/>
                            </p:stCondLst>
                            <p:childTnLst>
                              <p:par>
                                <p:cTn id="65" presetID="22" presetClass="entr" presetSubtype="8" fill="hold" grpId="0" nodeType="afterEffect">
                                  <p:stCondLst>
                                    <p:cond delay="0"/>
                                  </p:stCondLst>
                                  <p:childTnLst>
                                    <p:set>
                                      <p:cBhvr>
                                        <p:cTn id="66" dur="1" fill="hold">
                                          <p:stCondLst>
                                            <p:cond delay="0"/>
                                          </p:stCondLst>
                                        </p:cTn>
                                        <p:tgtEl>
                                          <p:spTgt spid="72">
                                            <p:graphicEl>
                                              <a:chart seriesIdx="-4" categoryIdx="14" bldStep="category"/>
                                            </p:graphicEl>
                                          </p:spTgt>
                                        </p:tgtEl>
                                        <p:attrNameLst>
                                          <p:attrName>style.visibility</p:attrName>
                                        </p:attrNameLst>
                                      </p:cBhvr>
                                      <p:to>
                                        <p:strVal val="visible"/>
                                      </p:to>
                                    </p:set>
                                    <p:animEffect transition="in" filter="wipe(left)">
                                      <p:cBhvr>
                                        <p:cTn id="67" dur="100"/>
                                        <p:tgtEl>
                                          <p:spTgt spid="72">
                                            <p:graphicEl>
                                              <a:chart seriesIdx="-4" categoryIdx="14" bldStep="category"/>
                                            </p:graphicEl>
                                          </p:spTgt>
                                        </p:tgtEl>
                                      </p:cBhvr>
                                    </p:animEffect>
                                  </p:childTnLst>
                                </p:cTn>
                              </p:par>
                            </p:childTnLst>
                          </p:cTn>
                        </p:par>
                        <p:par>
                          <p:cTn id="68" fill="hold">
                            <p:stCondLst>
                              <p:cond delay="1750"/>
                            </p:stCondLst>
                            <p:childTnLst>
                              <p:par>
                                <p:cTn id="69" presetID="22" presetClass="entr" presetSubtype="1"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up)">
                                      <p:cBhvr>
                                        <p:cTn id="71" dur="500"/>
                                        <p:tgtEl>
                                          <p:spTgt spid="5"/>
                                        </p:tgtEl>
                                      </p:cBhvr>
                                    </p:animEffect>
                                  </p:childTnLst>
                                </p:cTn>
                              </p:par>
                            </p:childTnLst>
                          </p:cTn>
                        </p:par>
                        <p:par>
                          <p:cTn id="72" fill="hold">
                            <p:stCondLst>
                              <p:cond delay="2250"/>
                            </p:stCondLst>
                            <p:childTnLst>
                              <p:par>
                                <p:cTn id="73" presetID="53" presetClass="entr" presetSubtype="16"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childTnLst>
                                </p:cTn>
                              </p:par>
                              <p:par>
                                <p:cTn id="78" presetID="53" presetClass="entr" presetSubtype="16" fill="hold" nodeType="withEffect">
                                  <p:stCondLst>
                                    <p:cond delay="0"/>
                                  </p:stCondLst>
                                  <p:childTnLst>
                                    <p:set>
                                      <p:cBhvr>
                                        <p:cTn id="79" dur="1" fill="hold">
                                          <p:stCondLst>
                                            <p:cond delay="0"/>
                                          </p:stCondLst>
                                        </p:cTn>
                                        <p:tgtEl>
                                          <p:spTgt spid="49">
                                            <p:txEl>
                                              <p:pRg st="0" end="0"/>
                                            </p:txEl>
                                          </p:spTgt>
                                        </p:tgtEl>
                                        <p:attrNameLst>
                                          <p:attrName>style.visibility</p:attrName>
                                        </p:attrNameLst>
                                      </p:cBhvr>
                                      <p:to>
                                        <p:strVal val="visible"/>
                                      </p:to>
                                    </p:set>
                                    <p:anim calcmode="lin" valueType="num">
                                      <p:cBhvr>
                                        <p:cTn id="8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49">
                                            <p:txEl>
                                              <p:pRg st="0" end="0"/>
                                            </p:txEl>
                                          </p:spTgt>
                                        </p:tgtEl>
                                      </p:cBhvr>
                                    </p:animEffect>
                                  </p:childTnLst>
                                </p:cTn>
                              </p:par>
                              <p:par>
                                <p:cTn id="83" presetID="53" presetClass="entr" presetSubtype="16" fill="hold" nodeType="withEffect">
                                  <p:stCondLst>
                                    <p:cond delay="0"/>
                                  </p:stCondLst>
                                  <p:childTnLst>
                                    <p:set>
                                      <p:cBhvr>
                                        <p:cTn id="84" dur="1" fill="hold">
                                          <p:stCondLst>
                                            <p:cond delay="0"/>
                                          </p:stCondLst>
                                        </p:cTn>
                                        <p:tgtEl>
                                          <p:spTgt spid="49">
                                            <p:txEl>
                                              <p:pRg st="1" end="1"/>
                                            </p:txEl>
                                          </p:spTgt>
                                        </p:tgtEl>
                                        <p:attrNameLst>
                                          <p:attrName>style.visibility</p:attrName>
                                        </p:attrNameLst>
                                      </p:cBhvr>
                                      <p:to>
                                        <p:strVal val="visible"/>
                                      </p:to>
                                    </p:set>
                                    <p:anim calcmode="lin" valueType="num">
                                      <p:cBhvr>
                                        <p:cTn id="85" dur="500" fill="hold"/>
                                        <p:tgtEl>
                                          <p:spTgt spid="49">
                                            <p:txEl>
                                              <p:pRg st="1" end="1"/>
                                            </p:txEl>
                                          </p:spTgt>
                                        </p:tgtEl>
                                        <p:attrNameLst>
                                          <p:attrName>ppt_w</p:attrName>
                                        </p:attrNameLst>
                                      </p:cBhvr>
                                      <p:tavLst>
                                        <p:tav tm="0">
                                          <p:val>
                                            <p:fltVal val="0"/>
                                          </p:val>
                                        </p:tav>
                                        <p:tav tm="100000">
                                          <p:val>
                                            <p:strVal val="#ppt_w"/>
                                          </p:val>
                                        </p:tav>
                                      </p:tavLst>
                                    </p:anim>
                                    <p:anim calcmode="lin" valueType="num">
                                      <p:cBhvr>
                                        <p:cTn id="86" dur="500" fill="hold"/>
                                        <p:tgtEl>
                                          <p:spTgt spid="49">
                                            <p:txEl>
                                              <p:pRg st="1" end="1"/>
                                            </p:txEl>
                                          </p:spTgt>
                                        </p:tgtEl>
                                        <p:attrNameLst>
                                          <p:attrName>ppt_h</p:attrName>
                                        </p:attrNameLst>
                                      </p:cBhvr>
                                      <p:tavLst>
                                        <p:tav tm="0">
                                          <p:val>
                                            <p:fltVal val="0"/>
                                          </p:val>
                                        </p:tav>
                                        <p:tav tm="100000">
                                          <p:val>
                                            <p:strVal val="#ppt_h"/>
                                          </p:val>
                                        </p:tav>
                                      </p:tavLst>
                                    </p:anim>
                                    <p:animEffect transition="in" filter="fade">
                                      <p:cBhvr>
                                        <p:cTn id="87" dur="500"/>
                                        <p:tgtEl>
                                          <p:spTgt spid="49">
                                            <p:txEl>
                                              <p:pRg st="1" end="1"/>
                                            </p:txEl>
                                          </p:spTgt>
                                        </p:tgtEl>
                                      </p:cBhvr>
                                    </p:animEffect>
                                  </p:childTnLst>
                                </p:cTn>
                              </p:par>
                              <p:par>
                                <p:cTn id="88" presetID="53" presetClass="entr" presetSubtype="16" fill="hold" nodeType="withEffect">
                                  <p:stCondLst>
                                    <p:cond delay="0"/>
                                  </p:stCondLst>
                                  <p:childTnLst>
                                    <p:set>
                                      <p:cBhvr>
                                        <p:cTn id="89" dur="1" fill="hold">
                                          <p:stCondLst>
                                            <p:cond delay="0"/>
                                          </p:stCondLst>
                                        </p:cTn>
                                        <p:tgtEl>
                                          <p:spTgt spid="49">
                                            <p:txEl>
                                              <p:pRg st="2" end="2"/>
                                            </p:txEl>
                                          </p:spTgt>
                                        </p:tgtEl>
                                        <p:attrNameLst>
                                          <p:attrName>style.visibility</p:attrName>
                                        </p:attrNameLst>
                                      </p:cBhvr>
                                      <p:to>
                                        <p:strVal val="visible"/>
                                      </p:to>
                                    </p:set>
                                    <p:anim calcmode="lin" valueType="num">
                                      <p:cBhvr>
                                        <p:cTn id="90" dur="500" fill="hold"/>
                                        <p:tgtEl>
                                          <p:spTgt spid="49">
                                            <p:txEl>
                                              <p:pRg st="2" end="2"/>
                                            </p:txEl>
                                          </p:spTgt>
                                        </p:tgtEl>
                                        <p:attrNameLst>
                                          <p:attrName>ppt_w</p:attrName>
                                        </p:attrNameLst>
                                      </p:cBhvr>
                                      <p:tavLst>
                                        <p:tav tm="0">
                                          <p:val>
                                            <p:fltVal val="0"/>
                                          </p:val>
                                        </p:tav>
                                        <p:tav tm="100000">
                                          <p:val>
                                            <p:strVal val="#ppt_w"/>
                                          </p:val>
                                        </p:tav>
                                      </p:tavLst>
                                    </p:anim>
                                    <p:anim calcmode="lin" valueType="num">
                                      <p:cBhvr>
                                        <p:cTn id="91" dur="500" fill="hold"/>
                                        <p:tgtEl>
                                          <p:spTgt spid="49">
                                            <p:txEl>
                                              <p:pRg st="2" end="2"/>
                                            </p:txEl>
                                          </p:spTgt>
                                        </p:tgtEl>
                                        <p:attrNameLst>
                                          <p:attrName>ppt_h</p:attrName>
                                        </p:attrNameLst>
                                      </p:cBhvr>
                                      <p:tavLst>
                                        <p:tav tm="0">
                                          <p:val>
                                            <p:fltVal val="0"/>
                                          </p:val>
                                        </p:tav>
                                        <p:tav tm="100000">
                                          <p:val>
                                            <p:strVal val="#ppt_h"/>
                                          </p:val>
                                        </p:tav>
                                      </p:tavLst>
                                    </p:anim>
                                    <p:animEffect transition="in" filter="fade">
                                      <p:cBhvr>
                                        <p:cTn id="92" dur="500"/>
                                        <p:tgtEl>
                                          <p:spTgt spid="49">
                                            <p:txEl>
                                              <p:pRg st="2" end="2"/>
                                            </p:txEl>
                                          </p:spTgt>
                                        </p:tgtEl>
                                      </p:cBhvr>
                                    </p:animEffect>
                                  </p:childTnLst>
                                </p:cTn>
                              </p:par>
                              <p:par>
                                <p:cTn id="93" presetID="53" presetClass="entr" presetSubtype="16" fill="hold" nodeType="withEffect">
                                  <p:stCondLst>
                                    <p:cond delay="0"/>
                                  </p:stCondLst>
                                  <p:childTnLst>
                                    <p:set>
                                      <p:cBhvr>
                                        <p:cTn id="94" dur="1" fill="hold">
                                          <p:stCondLst>
                                            <p:cond delay="0"/>
                                          </p:stCondLst>
                                        </p:cTn>
                                        <p:tgtEl>
                                          <p:spTgt spid="49">
                                            <p:txEl>
                                              <p:pRg st="3" end="3"/>
                                            </p:txEl>
                                          </p:spTgt>
                                        </p:tgtEl>
                                        <p:attrNameLst>
                                          <p:attrName>style.visibility</p:attrName>
                                        </p:attrNameLst>
                                      </p:cBhvr>
                                      <p:to>
                                        <p:strVal val="visible"/>
                                      </p:to>
                                    </p:set>
                                    <p:anim calcmode="lin" valueType="num">
                                      <p:cBhvr>
                                        <p:cTn id="95" dur="500" fill="hold"/>
                                        <p:tgtEl>
                                          <p:spTgt spid="49">
                                            <p:txEl>
                                              <p:pRg st="3" end="3"/>
                                            </p:txEl>
                                          </p:spTgt>
                                        </p:tgtEl>
                                        <p:attrNameLst>
                                          <p:attrName>ppt_w</p:attrName>
                                        </p:attrNameLst>
                                      </p:cBhvr>
                                      <p:tavLst>
                                        <p:tav tm="0">
                                          <p:val>
                                            <p:fltVal val="0"/>
                                          </p:val>
                                        </p:tav>
                                        <p:tav tm="100000">
                                          <p:val>
                                            <p:strVal val="#ppt_w"/>
                                          </p:val>
                                        </p:tav>
                                      </p:tavLst>
                                    </p:anim>
                                    <p:anim calcmode="lin" valueType="num">
                                      <p:cBhvr>
                                        <p:cTn id="96" dur="500" fill="hold"/>
                                        <p:tgtEl>
                                          <p:spTgt spid="49">
                                            <p:txEl>
                                              <p:pRg st="3" end="3"/>
                                            </p:txEl>
                                          </p:spTgt>
                                        </p:tgtEl>
                                        <p:attrNameLst>
                                          <p:attrName>ppt_h</p:attrName>
                                        </p:attrNameLst>
                                      </p:cBhvr>
                                      <p:tavLst>
                                        <p:tav tm="0">
                                          <p:val>
                                            <p:fltVal val="0"/>
                                          </p:val>
                                        </p:tav>
                                        <p:tav tm="100000">
                                          <p:val>
                                            <p:strVal val="#ppt_h"/>
                                          </p:val>
                                        </p:tav>
                                      </p:tavLst>
                                    </p:anim>
                                    <p:animEffect transition="in" filter="fade">
                                      <p:cBhvr>
                                        <p:cTn id="97" dur="500"/>
                                        <p:tgtEl>
                                          <p:spTgt spid="49">
                                            <p:txEl>
                                              <p:pRg st="3" end="3"/>
                                            </p:txEl>
                                          </p:spTgt>
                                        </p:tgtEl>
                                      </p:cBhvr>
                                    </p:animEffect>
                                  </p:childTnLst>
                                </p:cTn>
                              </p:par>
                              <p:par>
                                <p:cTn id="98" presetID="53" presetClass="entr" presetSubtype="16" fill="hold" nodeType="withEffect">
                                  <p:stCondLst>
                                    <p:cond delay="0"/>
                                  </p:stCondLst>
                                  <p:childTnLst>
                                    <p:set>
                                      <p:cBhvr>
                                        <p:cTn id="99" dur="1" fill="hold">
                                          <p:stCondLst>
                                            <p:cond delay="0"/>
                                          </p:stCondLst>
                                        </p:cTn>
                                        <p:tgtEl>
                                          <p:spTgt spid="49">
                                            <p:txEl>
                                              <p:pRg st="4" end="4"/>
                                            </p:txEl>
                                          </p:spTgt>
                                        </p:tgtEl>
                                        <p:attrNameLst>
                                          <p:attrName>style.visibility</p:attrName>
                                        </p:attrNameLst>
                                      </p:cBhvr>
                                      <p:to>
                                        <p:strVal val="visible"/>
                                      </p:to>
                                    </p:set>
                                    <p:anim calcmode="lin" valueType="num">
                                      <p:cBhvr>
                                        <p:cTn id="100" dur="500" fill="hold"/>
                                        <p:tgtEl>
                                          <p:spTgt spid="49">
                                            <p:txEl>
                                              <p:pRg st="4" end="4"/>
                                            </p:txEl>
                                          </p:spTgt>
                                        </p:tgtEl>
                                        <p:attrNameLst>
                                          <p:attrName>ppt_w</p:attrName>
                                        </p:attrNameLst>
                                      </p:cBhvr>
                                      <p:tavLst>
                                        <p:tav tm="0">
                                          <p:val>
                                            <p:fltVal val="0"/>
                                          </p:val>
                                        </p:tav>
                                        <p:tav tm="100000">
                                          <p:val>
                                            <p:strVal val="#ppt_w"/>
                                          </p:val>
                                        </p:tav>
                                      </p:tavLst>
                                    </p:anim>
                                    <p:anim calcmode="lin" valueType="num">
                                      <p:cBhvr>
                                        <p:cTn id="101" dur="500" fill="hold"/>
                                        <p:tgtEl>
                                          <p:spTgt spid="49">
                                            <p:txEl>
                                              <p:pRg st="4" end="4"/>
                                            </p:txEl>
                                          </p:spTgt>
                                        </p:tgtEl>
                                        <p:attrNameLst>
                                          <p:attrName>ppt_h</p:attrName>
                                        </p:attrNameLst>
                                      </p:cBhvr>
                                      <p:tavLst>
                                        <p:tav tm="0">
                                          <p:val>
                                            <p:fltVal val="0"/>
                                          </p:val>
                                        </p:tav>
                                        <p:tav tm="100000">
                                          <p:val>
                                            <p:strVal val="#ppt_h"/>
                                          </p:val>
                                        </p:tav>
                                      </p:tavLst>
                                    </p:anim>
                                    <p:animEffect transition="in" filter="fade">
                                      <p:cBhvr>
                                        <p:cTn id="102" dur="500"/>
                                        <p:tgtEl>
                                          <p:spTgt spid="49">
                                            <p:txEl>
                                              <p:pRg st="4" end="4"/>
                                            </p:txEl>
                                          </p:spTgt>
                                        </p:tgtEl>
                                      </p:cBhvr>
                                    </p:animEffect>
                                  </p:childTnLst>
                                </p:cTn>
                              </p:par>
                              <p:par>
                                <p:cTn id="103" presetID="53" presetClass="entr" presetSubtype="16" fill="hold" nodeType="withEffect">
                                  <p:stCondLst>
                                    <p:cond delay="0"/>
                                  </p:stCondLst>
                                  <p:childTnLst>
                                    <p:set>
                                      <p:cBhvr>
                                        <p:cTn id="104" dur="1" fill="hold">
                                          <p:stCondLst>
                                            <p:cond delay="0"/>
                                          </p:stCondLst>
                                        </p:cTn>
                                        <p:tgtEl>
                                          <p:spTgt spid="49">
                                            <p:txEl>
                                              <p:pRg st="6" end="6"/>
                                            </p:txEl>
                                          </p:spTgt>
                                        </p:tgtEl>
                                        <p:attrNameLst>
                                          <p:attrName>style.visibility</p:attrName>
                                        </p:attrNameLst>
                                      </p:cBhvr>
                                      <p:to>
                                        <p:strVal val="visible"/>
                                      </p:to>
                                    </p:set>
                                    <p:anim calcmode="lin" valueType="num">
                                      <p:cBhvr>
                                        <p:cTn id="105" dur="500" fill="hold"/>
                                        <p:tgtEl>
                                          <p:spTgt spid="49">
                                            <p:txEl>
                                              <p:pRg st="6" end="6"/>
                                            </p:txEl>
                                          </p:spTgt>
                                        </p:tgtEl>
                                        <p:attrNameLst>
                                          <p:attrName>ppt_w</p:attrName>
                                        </p:attrNameLst>
                                      </p:cBhvr>
                                      <p:tavLst>
                                        <p:tav tm="0">
                                          <p:val>
                                            <p:fltVal val="0"/>
                                          </p:val>
                                        </p:tav>
                                        <p:tav tm="100000">
                                          <p:val>
                                            <p:strVal val="#ppt_w"/>
                                          </p:val>
                                        </p:tav>
                                      </p:tavLst>
                                    </p:anim>
                                    <p:anim calcmode="lin" valueType="num">
                                      <p:cBhvr>
                                        <p:cTn id="106" dur="500" fill="hold"/>
                                        <p:tgtEl>
                                          <p:spTgt spid="49">
                                            <p:txEl>
                                              <p:pRg st="6" end="6"/>
                                            </p:txEl>
                                          </p:spTgt>
                                        </p:tgtEl>
                                        <p:attrNameLst>
                                          <p:attrName>ppt_h</p:attrName>
                                        </p:attrNameLst>
                                      </p:cBhvr>
                                      <p:tavLst>
                                        <p:tav tm="0">
                                          <p:val>
                                            <p:fltVal val="0"/>
                                          </p:val>
                                        </p:tav>
                                        <p:tav tm="100000">
                                          <p:val>
                                            <p:strVal val="#ppt_h"/>
                                          </p:val>
                                        </p:tav>
                                      </p:tavLst>
                                    </p:anim>
                                    <p:animEffect transition="in" filter="fade">
                                      <p:cBhvr>
                                        <p:cTn id="107" dur="500"/>
                                        <p:tgtEl>
                                          <p:spTgt spid="49">
                                            <p:txEl>
                                              <p:pRg st="6" end="6"/>
                                            </p:txEl>
                                          </p:spTgt>
                                        </p:tgtEl>
                                      </p:cBhvr>
                                    </p:animEffect>
                                  </p:childTnLst>
                                </p:cTn>
                              </p:par>
                              <p:par>
                                <p:cTn id="108" presetID="53" presetClass="entr" presetSubtype="16" fill="hold" nodeType="withEffect">
                                  <p:stCondLst>
                                    <p:cond delay="0"/>
                                  </p:stCondLst>
                                  <p:childTnLst>
                                    <p:set>
                                      <p:cBhvr>
                                        <p:cTn id="109" dur="1" fill="hold">
                                          <p:stCondLst>
                                            <p:cond delay="0"/>
                                          </p:stCondLst>
                                        </p:cTn>
                                        <p:tgtEl>
                                          <p:spTgt spid="49">
                                            <p:txEl>
                                              <p:pRg st="7" end="7"/>
                                            </p:txEl>
                                          </p:spTgt>
                                        </p:tgtEl>
                                        <p:attrNameLst>
                                          <p:attrName>style.visibility</p:attrName>
                                        </p:attrNameLst>
                                      </p:cBhvr>
                                      <p:to>
                                        <p:strVal val="visible"/>
                                      </p:to>
                                    </p:set>
                                    <p:anim calcmode="lin" valueType="num">
                                      <p:cBhvr>
                                        <p:cTn id="110" dur="250" fill="hold"/>
                                        <p:tgtEl>
                                          <p:spTgt spid="49">
                                            <p:txEl>
                                              <p:pRg st="7" end="7"/>
                                            </p:txEl>
                                          </p:spTgt>
                                        </p:tgtEl>
                                        <p:attrNameLst>
                                          <p:attrName>ppt_w</p:attrName>
                                        </p:attrNameLst>
                                      </p:cBhvr>
                                      <p:tavLst>
                                        <p:tav tm="0">
                                          <p:val>
                                            <p:fltVal val="0"/>
                                          </p:val>
                                        </p:tav>
                                        <p:tav tm="100000">
                                          <p:val>
                                            <p:strVal val="#ppt_w"/>
                                          </p:val>
                                        </p:tav>
                                      </p:tavLst>
                                    </p:anim>
                                    <p:anim calcmode="lin" valueType="num">
                                      <p:cBhvr>
                                        <p:cTn id="111" dur="250" fill="hold"/>
                                        <p:tgtEl>
                                          <p:spTgt spid="49">
                                            <p:txEl>
                                              <p:pRg st="7" end="7"/>
                                            </p:txEl>
                                          </p:spTgt>
                                        </p:tgtEl>
                                        <p:attrNameLst>
                                          <p:attrName>ppt_h</p:attrName>
                                        </p:attrNameLst>
                                      </p:cBhvr>
                                      <p:tavLst>
                                        <p:tav tm="0">
                                          <p:val>
                                            <p:fltVal val="0"/>
                                          </p:val>
                                        </p:tav>
                                        <p:tav tm="100000">
                                          <p:val>
                                            <p:strVal val="#ppt_h"/>
                                          </p:val>
                                        </p:tav>
                                      </p:tavLst>
                                    </p:anim>
                                    <p:animEffect transition="in" filter="fade">
                                      <p:cBhvr>
                                        <p:cTn id="112" dur="250"/>
                                        <p:tgtEl>
                                          <p:spTgt spid="4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2" grpId="0">
        <p:bldSub>
          <a:bldChart bld="category"/>
        </p:bldSub>
      </p:bldGraphic>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3227459" y="1509976"/>
            <a:ext cx="1057952" cy="3216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i="1" dirty="0">
              <a:solidFill>
                <a:srgbClr val="C00000"/>
              </a:solidFill>
            </a:endParaRPr>
          </a:p>
        </p:txBody>
      </p:sp>
      <p:sp>
        <p:nvSpPr>
          <p:cNvPr id="8" name="TextBox 1"/>
          <p:cNvSpPr txBox="1"/>
          <p:nvPr/>
        </p:nvSpPr>
        <p:spPr>
          <a:xfrm>
            <a:off x="3241628" y="1831600"/>
            <a:ext cx="888924" cy="32161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i="1" dirty="0">
              <a:solidFill>
                <a:srgbClr val="00B050"/>
              </a:solidFill>
            </a:endParaRPr>
          </a:p>
        </p:txBody>
      </p:sp>
      <p:sp>
        <p:nvSpPr>
          <p:cNvPr id="9" name="TextBox 1"/>
          <p:cNvSpPr txBox="1"/>
          <p:nvPr/>
        </p:nvSpPr>
        <p:spPr>
          <a:xfrm>
            <a:off x="2624118" y="2159545"/>
            <a:ext cx="796934" cy="3216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i="1" dirty="0">
              <a:solidFill>
                <a:srgbClr val="00B050"/>
              </a:solidFill>
            </a:endParaRPr>
          </a:p>
        </p:txBody>
      </p:sp>
      <p:sp>
        <p:nvSpPr>
          <p:cNvPr id="10" name="TextBox 1"/>
          <p:cNvSpPr txBox="1"/>
          <p:nvPr/>
        </p:nvSpPr>
        <p:spPr>
          <a:xfrm>
            <a:off x="2070966" y="2554960"/>
            <a:ext cx="831798" cy="3216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i="1" dirty="0">
              <a:solidFill>
                <a:srgbClr val="00B050"/>
              </a:solidFill>
            </a:endParaRPr>
          </a:p>
        </p:txBody>
      </p:sp>
      <p:sp>
        <p:nvSpPr>
          <p:cNvPr id="11" name="TextBox 1"/>
          <p:cNvSpPr txBox="1"/>
          <p:nvPr/>
        </p:nvSpPr>
        <p:spPr>
          <a:xfrm>
            <a:off x="1334937" y="2876580"/>
            <a:ext cx="1151931" cy="3216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i="1" dirty="0">
              <a:solidFill>
                <a:srgbClr val="00B050"/>
              </a:solidFill>
            </a:endParaRPr>
          </a:p>
        </p:txBody>
      </p:sp>
      <p:sp>
        <p:nvSpPr>
          <p:cNvPr id="25" name="TextBox 24"/>
          <p:cNvSpPr txBox="1"/>
          <p:nvPr/>
        </p:nvSpPr>
        <p:spPr>
          <a:xfrm>
            <a:off x="4799559" y="4699426"/>
            <a:ext cx="4248472" cy="246221"/>
          </a:xfrm>
          <a:prstGeom prst="rect">
            <a:avLst/>
          </a:prstGeom>
          <a:noFill/>
        </p:spPr>
        <p:txBody>
          <a:bodyPr wrap="square" rtlCol="0">
            <a:spAutoFit/>
          </a:bodyPr>
          <a:lstStyle>
            <a:defPPr>
              <a:defRPr lang="en-US"/>
            </a:defPPr>
            <a:lvl1pPr algn="r">
              <a:defRPr sz="1200" b="1" i="1">
                <a:solidFill>
                  <a:schemeClr val="tx1">
                    <a:lumMod val="50000"/>
                    <a:lumOff val="50000"/>
                  </a:schemeClr>
                </a:solidFill>
              </a:defRPr>
            </a:lvl1pPr>
          </a:lstStyle>
          <a:p>
            <a:r>
              <a:rPr lang="en-US" sz="1000" dirty="0">
                <a:solidFill>
                  <a:srgbClr val="002060"/>
                </a:solidFill>
              </a:rPr>
              <a:t>Total (international and domestic) services</a:t>
            </a:r>
          </a:p>
        </p:txBody>
      </p:sp>
      <p:cxnSp>
        <p:nvCxnSpPr>
          <p:cNvPr id="27" name="Straight Connector 26"/>
          <p:cNvCxnSpPr/>
          <p:nvPr/>
        </p:nvCxnSpPr>
        <p:spPr>
          <a:xfrm>
            <a:off x="4788024" y="784314"/>
            <a:ext cx="0" cy="4019686"/>
          </a:xfrm>
          <a:prstGeom prst="line">
            <a:avLst/>
          </a:prstGeom>
          <a:ln>
            <a:solidFill>
              <a:srgbClr val="F612D5"/>
            </a:solidFill>
            <a:prstDash val="lg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4932" y="4708236"/>
            <a:ext cx="4788024" cy="253916"/>
          </a:xfrm>
          <a:prstGeom prst="rect">
            <a:avLst/>
          </a:prstGeom>
          <a:noFill/>
        </p:spPr>
        <p:txBody>
          <a:bodyPr wrap="square" rtlCol="0">
            <a:spAutoFit/>
          </a:bodyPr>
          <a:lstStyle/>
          <a:p>
            <a:r>
              <a:rPr lang="en-US" sz="1050" i="1" dirty="0" smtClean="0">
                <a:solidFill>
                  <a:srgbClr val="002060"/>
                </a:solidFill>
              </a:rPr>
              <a:t>Note: scheduled and non-scheduled services                                                      Source: ACI</a:t>
            </a:r>
            <a:endParaRPr lang="en-CA" sz="1050" i="1" dirty="0">
              <a:solidFill>
                <a:srgbClr val="002060"/>
              </a:solidFill>
            </a:endParaRPr>
          </a:p>
        </p:txBody>
      </p:sp>
      <p:graphicFrame>
        <p:nvGraphicFramePr>
          <p:cNvPr id="55" name="Chart 54"/>
          <p:cNvGraphicFramePr>
            <a:graphicFrameLocks/>
          </p:cNvGraphicFramePr>
          <p:nvPr>
            <p:extLst>
              <p:ext uri="{D42A27DB-BD31-4B8C-83A1-F6EECF244321}">
                <p14:modId xmlns:p14="http://schemas.microsoft.com/office/powerpoint/2010/main" val="979239158"/>
              </p:ext>
            </p:extLst>
          </p:nvPr>
        </p:nvGraphicFramePr>
        <p:xfrm>
          <a:off x="-45388" y="608858"/>
          <a:ext cx="4849833" cy="4213815"/>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2808972" y="1262977"/>
            <a:ext cx="1990587" cy="3408447"/>
            <a:chOff x="2808972" y="1262977"/>
            <a:chExt cx="1990587" cy="3408447"/>
          </a:xfrm>
        </p:grpSpPr>
        <p:sp>
          <p:nvSpPr>
            <p:cNvPr id="56" name="TextBox 1"/>
            <p:cNvSpPr txBox="1"/>
            <p:nvPr/>
          </p:nvSpPr>
          <p:spPr>
            <a:xfrm>
              <a:off x="4138308" y="1262977"/>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BFBABCEA-0C09-4C96-9C85-13FDBC621946}" type="TxLink">
                <a:rPr lang="en-US" sz="1050" b="1">
                  <a:solidFill>
                    <a:srgbClr val="C00000"/>
                  </a:solidFill>
                </a:rPr>
                <a:pPr algn="r"/>
                <a:t>- 2.1%</a:t>
              </a:fld>
              <a:endParaRPr lang="en-US" sz="1050" b="1" i="1" dirty="0">
                <a:solidFill>
                  <a:srgbClr val="C00000"/>
                </a:solidFill>
              </a:endParaRPr>
            </a:p>
          </p:txBody>
        </p:sp>
        <p:sp>
          <p:nvSpPr>
            <p:cNvPr id="57" name="TextBox 1"/>
            <p:cNvSpPr txBox="1"/>
            <p:nvPr/>
          </p:nvSpPr>
          <p:spPr>
            <a:xfrm>
              <a:off x="4091841" y="1505796"/>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B9542523-CDA0-4D09-B9ED-90C96A39B9CF}" type="TxLink">
                <a:rPr lang="en-US" sz="1050" b="1">
                  <a:solidFill>
                    <a:srgbClr val="00B050"/>
                  </a:solidFill>
                </a:rPr>
                <a:pPr algn="r"/>
                <a:t>+ 0.6%</a:t>
              </a:fld>
              <a:endParaRPr lang="en-US" sz="1050" b="1" i="1" dirty="0">
                <a:solidFill>
                  <a:srgbClr val="00B050"/>
                </a:solidFill>
              </a:endParaRPr>
            </a:p>
          </p:txBody>
        </p:sp>
        <p:sp>
          <p:nvSpPr>
            <p:cNvPr id="58" name="TextBox 1"/>
            <p:cNvSpPr txBox="1"/>
            <p:nvPr/>
          </p:nvSpPr>
          <p:spPr>
            <a:xfrm>
              <a:off x="3563888" y="1729370"/>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A97BE4ED-C90B-42F8-838C-177C43F023B9}" type="TxLink">
                <a:rPr lang="en-US" sz="1050" b="1">
                  <a:solidFill>
                    <a:srgbClr val="00B050"/>
                  </a:solidFill>
                </a:rPr>
                <a:pPr algn="r"/>
                <a:t>+ 4.3%</a:t>
              </a:fld>
              <a:endParaRPr lang="en-US" sz="1050" b="1" i="1" dirty="0">
                <a:solidFill>
                  <a:srgbClr val="00B050"/>
                </a:solidFill>
              </a:endParaRPr>
            </a:p>
          </p:txBody>
        </p:sp>
        <p:sp>
          <p:nvSpPr>
            <p:cNvPr id="59" name="TextBox 1"/>
            <p:cNvSpPr txBox="1"/>
            <p:nvPr/>
          </p:nvSpPr>
          <p:spPr>
            <a:xfrm>
              <a:off x="3305887" y="1939462"/>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C2F39A92-9AD6-476A-8715-F0A99946C6BB}" type="TxLink">
                <a:rPr lang="en-US" sz="1050" b="1">
                  <a:solidFill>
                    <a:srgbClr val="00B050"/>
                  </a:solidFill>
                </a:rPr>
                <a:pPr algn="r"/>
                <a:t>+ 1.6%</a:t>
              </a:fld>
              <a:endParaRPr lang="en-US" sz="1050" b="1" i="1" dirty="0">
                <a:solidFill>
                  <a:srgbClr val="00B050"/>
                </a:solidFill>
              </a:endParaRPr>
            </a:p>
          </p:txBody>
        </p:sp>
        <p:sp>
          <p:nvSpPr>
            <p:cNvPr id="60" name="TextBox 1"/>
            <p:cNvSpPr txBox="1"/>
            <p:nvPr/>
          </p:nvSpPr>
          <p:spPr>
            <a:xfrm>
              <a:off x="3209759" y="2185635"/>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02152B81-8D94-443C-B0A2-3E7F6E5040A5}" type="TxLink">
                <a:rPr lang="en-US" sz="1050" b="1">
                  <a:solidFill>
                    <a:srgbClr val="C00000"/>
                  </a:solidFill>
                </a:rPr>
                <a:pPr algn="r"/>
                <a:t>- 4.9%</a:t>
              </a:fld>
              <a:endParaRPr lang="en-US" sz="1050" b="1" i="1" dirty="0">
                <a:solidFill>
                  <a:srgbClr val="C00000"/>
                </a:solidFill>
              </a:endParaRPr>
            </a:p>
          </p:txBody>
        </p:sp>
        <p:sp>
          <p:nvSpPr>
            <p:cNvPr id="61" name="TextBox 1"/>
            <p:cNvSpPr txBox="1"/>
            <p:nvPr/>
          </p:nvSpPr>
          <p:spPr>
            <a:xfrm>
              <a:off x="3209058" y="2419408"/>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7366783B-9027-4473-9817-39DF31599F2E}" type="TxLink">
                <a:rPr lang="en-US" sz="1050" b="1">
                  <a:solidFill>
                    <a:srgbClr val="00B050"/>
                  </a:solidFill>
                </a:rPr>
                <a:pPr algn="r"/>
                <a:t>+ 1.9%</a:t>
              </a:fld>
              <a:endParaRPr lang="en-US" sz="1050" b="1" i="1" dirty="0">
                <a:solidFill>
                  <a:srgbClr val="00B050"/>
                </a:solidFill>
              </a:endParaRPr>
            </a:p>
          </p:txBody>
        </p:sp>
        <p:sp>
          <p:nvSpPr>
            <p:cNvPr id="62" name="TextBox 1"/>
            <p:cNvSpPr txBox="1"/>
            <p:nvPr/>
          </p:nvSpPr>
          <p:spPr>
            <a:xfrm>
              <a:off x="3169945" y="2617899"/>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A1AE419D-1452-497C-B5AE-C93E767B88A8}" type="TxLink">
                <a:rPr lang="en-US" sz="1050" b="1">
                  <a:solidFill>
                    <a:srgbClr val="00B050"/>
                  </a:solidFill>
                </a:rPr>
                <a:pPr algn="r"/>
                <a:t>+ 1.1%</a:t>
              </a:fld>
              <a:endParaRPr lang="en-US" sz="1050" b="1" i="1" dirty="0">
                <a:solidFill>
                  <a:srgbClr val="00B050"/>
                </a:solidFill>
              </a:endParaRPr>
            </a:p>
          </p:txBody>
        </p:sp>
        <p:sp>
          <p:nvSpPr>
            <p:cNvPr id="63" name="TextBox 1"/>
            <p:cNvSpPr txBox="1"/>
            <p:nvPr/>
          </p:nvSpPr>
          <p:spPr>
            <a:xfrm>
              <a:off x="2994237" y="2877453"/>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93E1A4F7-D2C2-4FD6-A429-FE6C1FB4E00E}" type="TxLink">
                <a:rPr lang="en-US" sz="1050" b="1">
                  <a:solidFill>
                    <a:srgbClr val="C00000"/>
                  </a:solidFill>
                </a:rPr>
                <a:pPr algn="r"/>
                <a:t>- 1.3%</a:t>
              </a:fld>
              <a:endParaRPr lang="en-US" sz="1050" b="1" i="1" dirty="0">
                <a:solidFill>
                  <a:srgbClr val="C00000"/>
                </a:solidFill>
              </a:endParaRPr>
            </a:p>
          </p:txBody>
        </p:sp>
        <p:sp>
          <p:nvSpPr>
            <p:cNvPr id="64" name="TextBox 1"/>
            <p:cNvSpPr txBox="1"/>
            <p:nvPr/>
          </p:nvSpPr>
          <p:spPr>
            <a:xfrm>
              <a:off x="2972093" y="3086623"/>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EE93ECB5-0C8A-40F7-BFDD-9B7F4FA82ADF}" type="TxLink">
                <a:rPr lang="en-US" sz="1050" b="1">
                  <a:solidFill>
                    <a:srgbClr val="C00000"/>
                  </a:solidFill>
                </a:rPr>
                <a:pPr algn="r"/>
                <a:t>- 0.8%</a:t>
              </a:fld>
              <a:endParaRPr lang="en-US" sz="1050" b="1" i="1" dirty="0">
                <a:solidFill>
                  <a:srgbClr val="C00000"/>
                </a:solidFill>
              </a:endParaRPr>
            </a:p>
          </p:txBody>
        </p:sp>
        <p:sp>
          <p:nvSpPr>
            <p:cNvPr id="65" name="TextBox 1"/>
            <p:cNvSpPr txBox="1"/>
            <p:nvPr/>
          </p:nvSpPr>
          <p:spPr>
            <a:xfrm>
              <a:off x="2909671" y="3324752"/>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584E087F-56A8-4E5B-8ABA-990339A70060}" type="TxLink">
                <a:rPr lang="en-US" sz="1050" b="1">
                  <a:solidFill>
                    <a:srgbClr val="C00000"/>
                  </a:solidFill>
                </a:rPr>
                <a:pPr algn="r"/>
                <a:t>- 3.9%</a:t>
              </a:fld>
              <a:endParaRPr lang="en-US" sz="1050" b="1" i="1" dirty="0">
                <a:solidFill>
                  <a:srgbClr val="C00000"/>
                </a:solidFill>
              </a:endParaRPr>
            </a:p>
          </p:txBody>
        </p:sp>
        <p:sp>
          <p:nvSpPr>
            <p:cNvPr id="66" name="TextBox 1"/>
            <p:cNvSpPr txBox="1"/>
            <p:nvPr/>
          </p:nvSpPr>
          <p:spPr>
            <a:xfrm>
              <a:off x="2909671" y="3529578"/>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5719C13F-5ECD-4689-BF52-31DD3716FF54}" type="TxLink">
                <a:rPr lang="en-US" sz="1050" b="1">
                  <a:solidFill>
                    <a:srgbClr val="C00000"/>
                  </a:solidFill>
                </a:rPr>
                <a:pPr algn="r"/>
                <a:t>- 2.0%</a:t>
              </a:fld>
              <a:endParaRPr lang="en-US" sz="1050" b="1" i="1" dirty="0">
                <a:solidFill>
                  <a:srgbClr val="C00000"/>
                </a:solidFill>
              </a:endParaRPr>
            </a:p>
          </p:txBody>
        </p:sp>
        <p:sp>
          <p:nvSpPr>
            <p:cNvPr id="67" name="TextBox 1"/>
            <p:cNvSpPr txBox="1"/>
            <p:nvPr/>
          </p:nvSpPr>
          <p:spPr>
            <a:xfrm>
              <a:off x="2950852" y="3784885"/>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1C478D61-071B-4B90-B3D7-F241347052C4}" type="TxLink">
                <a:rPr lang="en-US" sz="1050" b="1">
                  <a:solidFill>
                    <a:srgbClr val="C00000"/>
                  </a:solidFill>
                </a:rPr>
                <a:pPr algn="r"/>
                <a:t>- 0.7%</a:t>
              </a:fld>
              <a:endParaRPr lang="en-US" sz="1050" b="1" i="1" dirty="0">
                <a:solidFill>
                  <a:srgbClr val="C00000"/>
                </a:solidFill>
              </a:endParaRPr>
            </a:p>
          </p:txBody>
        </p:sp>
        <p:sp>
          <p:nvSpPr>
            <p:cNvPr id="68" name="TextBox 1"/>
            <p:cNvSpPr txBox="1"/>
            <p:nvPr/>
          </p:nvSpPr>
          <p:spPr>
            <a:xfrm>
              <a:off x="2900457" y="3977836"/>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06FD550C-5691-4C6D-B667-F96E750165CA}" type="TxLink">
                <a:rPr lang="en-US" sz="1050" b="1">
                  <a:solidFill>
                    <a:srgbClr val="00B050"/>
                  </a:solidFill>
                </a:rPr>
                <a:pPr algn="r"/>
                <a:t>+ 0.6%</a:t>
              </a:fld>
              <a:endParaRPr lang="en-US" sz="1050" b="1" i="1" dirty="0">
                <a:solidFill>
                  <a:srgbClr val="00B050"/>
                </a:solidFill>
              </a:endParaRPr>
            </a:p>
          </p:txBody>
        </p:sp>
        <p:sp>
          <p:nvSpPr>
            <p:cNvPr id="69" name="TextBox 1"/>
            <p:cNvSpPr txBox="1"/>
            <p:nvPr/>
          </p:nvSpPr>
          <p:spPr>
            <a:xfrm>
              <a:off x="2812215" y="4250107"/>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5844942B-C53E-4DFB-8BEF-2C4587E4D08C}" type="TxLink">
                <a:rPr lang="en-US" sz="1050" b="1">
                  <a:solidFill>
                    <a:srgbClr val="C00000"/>
                  </a:solidFill>
                </a:rPr>
                <a:pPr algn="r"/>
                <a:t>- 3.2%</a:t>
              </a:fld>
              <a:endParaRPr lang="en-US" sz="1050" b="1" i="1" dirty="0">
                <a:solidFill>
                  <a:srgbClr val="C00000"/>
                </a:solidFill>
              </a:endParaRPr>
            </a:p>
          </p:txBody>
        </p:sp>
        <p:sp>
          <p:nvSpPr>
            <p:cNvPr id="70" name="TextBox 1"/>
            <p:cNvSpPr txBox="1"/>
            <p:nvPr/>
          </p:nvSpPr>
          <p:spPr>
            <a:xfrm>
              <a:off x="2808972" y="4472934"/>
              <a:ext cx="661251" cy="1984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fld id="{07394317-4E08-4156-B39A-9FD94C8FD470}" type="TxLink">
                <a:rPr lang="en-US" sz="1050" b="1">
                  <a:solidFill>
                    <a:srgbClr val="C00000"/>
                  </a:solidFill>
                </a:rPr>
                <a:pPr algn="r"/>
                <a:t>- 2.0%</a:t>
              </a:fld>
              <a:endParaRPr lang="en-US" sz="1050" b="1" i="1" dirty="0">
                <a:solidFill>
                  <a:srgbClr val="C00000"/>
                </a:solidFill>
              </a:endParaRPr>
            </a:p>
          </p:txBody>
        </p:sp>
      </p:grpSp>
      <p:sp>
        <p:nvSpPr>
          <p:cNvPr id="51" name="TextBox 50"/>
          <p:cNvSpPr txBox="1"/>
          <p:nvPr/>
        </p:nvSpPr>
        <p:spPr>
          <a:xfrm>
            <a:off x="4895704" y="1509976"/>
            <a:ext cx="4157162" cy="2666349"/>
          </a:xfrm>
          <a:prstGeom prst="rect">
            <a:avLst/>
          </a:prstGeom>
          <a:solidFill>
            <a:schemeClr val="tx1">
              <a:lumMod val="20000"/>
              <a:lumOff val="80000"/>
            </a:schemeClr>
          </a:solidFill>
          <a:ln w="19050">
            <a:solidFill>
              <a:schemeClr val="bg1">
                <a:lumMod val="50000"/>
              </a:schemeClr>
            </a:solidFill>
          </a:ln>
        </p:spPr>
        <p:txBody>
          <a:bodyPr wrap="square" lIns="36000" tIns="36000" rIns="36000" bIns="36000" rtlCol="0">
            <a:noAutofit/>
          </a:bodyPr>
          <a:lstStyle/>
          <a:p>
            <a:pPr marL="285750" indent="-285750">
              <a:spcBef>
                <a:spcPts val="600"/>
              </a:spcBef>
              <a:buFontTx/>
              <a:buChar char="-"/>
            </a:pPr>
            <a:endParaRPr lang="en-GB" sz="2400" dirty="0" smtClean="0">
              <a:solidFill>
                <a:srgbClr val="002060"/>
              </a:solidFill>
            </a:endParaRPr>
          </a:p>
        </p:txBody>
      </p:sp>
      <p:sp>
        <p:nvSpPr>
          <p:cNvPr id="49" name="TextBox 48"/>
          <p:cNvSpPr txBox="1"/>
          <p:nvPr/>
        </p:nvSpPr>
        <p:spPr>
          <a:xfrm>
            <a:off x="4879348" y="1584641"/>
            <a:ext cx="4157161" cy="2571285"/>
          </a:xfrm>
          <a:prstGeom prst="rect">
            <a:avLst/>
          </a:prstGeom>
          <a:noFill/>
          <a:ln w="19050">
            <a:noFill/>
          </a:ln>
        </p:spPr>
        <p:txBody>
          <a:bodyPr wrap="square" lIns="36000" tIns="36000" rIns="36000" bIns="36000" rtlCol="0">
            <a:noAutofit/>
          </a:bodyPr>
          <a:lstStyle/>
          <a:p>
            <a:pPr marL="285750" indent="-285750">
              <a:buFontTx/>
              <a:buChar char="-"/>
            </a:pPr>
            <a:r>
              <a:rPr lang="en-GB" sz="2000" b="1" dirty="0" smtClean="0">
                <a:solidFill>
                  <a:srgbClr val="002060"/>
                </a:solidFill>
              </a:rPr>
              <a:t>10</a:t>
            </a:r>
            <a:r>
              <a:rPr lang="en-GB" sz="2000" dirty="0" smtClean="0">
                <a:solidFill>
                  <a:srgbClr val="002060"/>
                </a:solidFill>
              </a:rPr>
              <a:t> airports in </a:t>
            </a:r>
            <a:r>
              <a:rPr lang="en-GB" sz="2000" b="1" dirty="0">
                <a:solidFill>
                  <a:srgbClr val="002060"/>
                </a:solidFill>
              </a:rPr>
              <a:t>North </a:t>
            </a:r>
            <a:r>
              <a:rPr lang="en-GB" sz="2000" b="1" dirty="0" smtClean="0">
                <a:solidFill>
                  <a:srgbClr val="002060"/>
                </a:solidFill>
              </a:rPr>
              <a:t>America</a:t>
            </a:r>
          </a:p>
          <a:p>
            <a:r>
              <a:rPr lang="en-GB" sz="2000" b="1" dirty="0">
                <a:solidFill>
                  <a:srgbClr val="002060"/>
                </a:solidFill>
              </a:rPr>
              <a:t> </a:t>
            </a:r>
            <a:r>
              <a:rPr lang="en-GB" sz="2000" b="1" dirty="0" smtClean="0">
                <a:solidFill>
                  <a:srgbClr val="002060"/>
                </a:solidFill>
              </a:rPr>
              <a:t>     </a:t>
            </a:r>
            <a:r>
              <a:rPr lang="en-GB" i="1" dirty="0" smtClean="0">
                <a:solidFill>
                  <a:srgbClr val="002060"/>
                </a:solidFill>
              </a:rPr>
              <a:t>(including the Top 5)</a:t>
            </a:r>
          </a:p>
          <a:p>
            <a:endParaRPr lang="en-GB" sz="2000" b="1" dirty="0">
              <a:solidFill>
                <a:srgbClr val="002060"/>
              </a:solidFill>
            </a:endParaRPr>
          </a:p>
          <a:p>
            <a:pPr marL="285750" indent="-285750">
              <a:buFontTx/>
              <a:buChar char="-"/>
            </a:pPr>
            <a:r>
              <a:rPr lang="en-GB" sz="2000" b="1" dirty="0" smtClean="0">
                <a:solidFill>
                  <a:srgbClr val="002060"/>
                </a:solidFill>
              </a:rPr>
              <a:t>4 </a:t>
            </a:r>
            <a:r>
              <a:rPr lang="en-GB" sz="2000" dirty="0" smtClean="0">
                <a:solidFill>
                  <a:srgbClr val="002060"/>
                </a:solidFill>
              </a:rPr>
              <a:t>airports in </a:t>
            </a:r>
            <a:r>
              <a:rPr lang="en-GB" sz="2000" b="1" dirty="0" smtClean="0">
                <a:solidFill>
                  <a:srgbClr val="002060"/>
                </a:solidFill>
              </a:rPr>
              <a:t>Europe</a:t>
            </a:r>
            <a:br>
              <a:rPr lang="en-GB" sz="2000" b="1" dirty="0" smtClean="0">
                <a:solidFill>
                  <a:srgbClr val="002060"/>
                </a:solidFill>
              </a:rPr>
            </a:br>
            <a:r>
              <a:rPr lang="en-GB" dirty="0" smtClean="0">
                <a:solidFill>
                  <a:srgbClr val="002060"/>
                </a:solidFill>
              </a:rPr>
              <a:t> </a:t>
            </a:r>
            <a:r>
              <a:rPr lang="en-GB" i="1" dirty="0" smtClean="0">
                <a:solidFill>
                  <a:srgbClr val="002060"/>
                </a:solidFill>
              </a:rPr>
              <a:t>(3 of them recorded </a:t>
            </a:r>
            <a:r>
              <a:rPr lang="en-GB" i="1" dirty="0" smtClean="0">
                <a:solidFill>
                  <a:srgbClr val="C00000"/>
                </a:solidFill>
              </a:rPr>
              <a:t>negative growth</a:t>
            </a:r>
            <a:r>
              <a:rPr lang="en-GB" i="1" dirty="0" smtClean="0">
                <a:solidFill>
                  <a:srgbClr val="002060"/>
                </a:solidFill>
              </a:rPr>
              <a:t>)</a:t>
            </a:r>
          </a:p>
          <a:p>
            <a:endParaRPr lang="en-GB" sz="2000" b="1" dirty="0">
              <a:solidFill>
                <a:srgbClr val="002060"/>
              </a:solidFill>
            </a:endParaRPr>
          </a:p>
          <a:p>
            <a:pPr marL="285750" indent="-285750">
              <a:buFontTx/>
              <a:buChar char="-"/>
            </a:pPr>
            <a:r>
              <a:rPr lang="en-GB" sz="2000" b="1" dirty="0" smtClean="0">
                <a:solidFill>
                  <a:srgbClr val="002060"/>
                </a:solidFill>
              </a:rPr>
              <a:t>1</a:t>
            </a:r>
            <a:r>
              <a:rPr lang="en-GB" sz="2000" dirty="0" smtClean="0">
                <a:solidFill>
                  <a:srgbClr val="002060"/>
                </a:solidFill>
              </a:rPr>
              <a:t> airport in </a:t>
            </a:r>
            <a:r>
              <a:rPr lang="en-GB" sz="2000" b="1" dirty="0" smtClean="0">
                <a:solidFill>
                  <a:srgbClr val="002060"/>
                </a:solidFill>
              </a:rPr>
              <a:t>Asia/Pacific: </a:t>
            </a:r>
          </a:p>
          <a:p>
            <a:r>
              <a:rPr lang="en-GB" sz="2000" dirty="0" smtClean="0">
                <a:solidFill>
                  <a:srgbClr val="002060"/>
                </a:solidFill>
              </a:rPr>
              <a:t>       </a:t>
            </a:r>
            <a:r>
              <a:rPr lang="en-GB" i="1" dirty="0" smtClean="0">
                <a:solidFill>
                  <a:srgbClr val="002060"/>
                </a:solidFill>
              </a:rPr>
              <a:t>Beijing (PEK)</a:t>
            </a:r>
            <a:endParaRPr lang="en-GB" i="1" dirty="0">
              <a:solidFill>
                <a:srgbClr val="002060"/>
              </a:solidFill>
            </a:endParaRPr>
          </a:p>
          <a:p>
            <a:endParaRPr lang="en-GB" sz="2000" b="1" dirty="0" smtClean="0">
              <a:solidFill>
                <a:srgbClr val="002060"/>
              </a:solidFill>
            </a:endParaRPr>
          </a:p>
        </p:txBody>
      </p:sp>
      <p:sp>
        <p:nvSpPr>
          <p:cNvPr id="32" name="Title 1"/>
          <p:cNvSpPr txBox="1">
            <a:spLocks/>
          </p:cNvSpPr>
          <p:nvPr/>
        </p:nvSpPr>
        <p:spPr>
          <a:xfrm>
            <a:off x="3635896" y="0"/>
            <a:ext cx="568863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World Top 15 </a:t>
            </a:r>
            <a:r>
              <a:rPr lang="en-US" sz="2800" b="1" dirty="0" smtClean="0"/>
              <a:t>Airports in </a:t>
            </a:r>
            <a:r>
              <a:rPr lang="en-US" sz="2800" b="1" dirty="0"/>
              <a:t>2013</a:t>
            </a:r>
          </a:p>
        </p:txBody>
      </p:sp>
    </p:spTree>
    <p:extLst>
      <p:ext uri="{BB962C8B-B14F-4D97-AF65-F5344CB8AC3E}">
        <p14:creationId xmlns:p14="http://schemas.microsoft.com/office/powerpoint/2010/main" val="3044879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graphicEl>
                                              <a:chart seriesIdx="-3" categoryIdx="-3" bldStep="gridLegend"/>
                                            </p:graphicEl>
                                          </p:spTgt>
                                        </p:tgtEl>
                                        <p:attrNameLst>
                                          <p:attrName>style.visibility</p:attrName>
                                        </p:attrNameLst>
                                      </p:cBhvr>
                                      <p:to>
                                        <p:strVal val="visible"/>
                                      </p:to>
                                    </p:set>
                                    <p:animEffect transition="in" filter="wipe(left)">
                                      <p:cBhvr>
                                        <p:cTn id="7" dur="100"/>
                                        <p:tgtEl>
                                          <p:spTgt spid="55">
                                            <p:graphicEl>
                                              <a:chart seriesIdx="-3" categoryIdx="-3" bldStep="gridLegend"/>
                                            </p:graphicEl>
                                          </p:spTgt>
                                        </p:tgtEl>
                                      </p:cBhvr>
                                    </p:animEffect>
                                  </p:childTnLst>
                                </p:cTn>
                              </p:par>
                            </p:childTnLst>
                          </p:cTn>
                        </p:par>
                        <p:par>
                          <p:cTn id="8" fill="hold">
                            <p:stCondLst>
                              <p:cond delay="100"/>
                            </p:stCondLst>
                            <p:childTnLst>
                              <p:par>
                                <p:cTn id="9" presetID="22" presetClass="entr" presetSubtype="8" fill="hold" grpId="0" nodeType="afterEffect">
                                  <p:stCondLst>
                                    <p:cond delay="0"/>
                                  </p:stCondLst>
                                  <p:childTnLst>
                                    <p:set>
                                      <p:cBhvr>
                                        <p:cTn id="10" dur="1" fill="hold">
                                          <p:stCondLst>
                                            <p:cond delay="0"/>
                                          </p:stCondLst>
                                        </p:cTn>
                                        <p:tgtEl>
                                          <p:spTgt spid="55">
                                            <p:graphicEl>
                                              <a:chart seriesIdx="-4" categoryIdx="0" bldStep="category"/>
                                            </p:graphicEl>
                                          </p:spTgt>
                                        </p:tgtEl>
                                        <p:attrNameLst>
                                          <p:attrName>style.visibility</p:attrName>
                                        </p:attrNameLst>
                                      </p:cBhvr>
                                      <p:to>
                                        <p:strVal val="visible"/>
                                      </p:to>
                                    </p:set>
                                    <p:animEffect transition="in" filter="wipe(left)">
                                      <p:cBhvr>
                                        <p:cTn id="11" dur="100"/>
                                        <p:tgtEl>
                                          <p:spTgt spid="55">
                                            <p:graphicEl>
                                              <a:chart seriesIdx="-4" categoryIdx="0" bldStep="category"/>
                                            </p:graphicEl>
                                          </p:spTgt>
                                        </p:tgtEl>
                                      </p:cBhvr>
                                    </p:animEffect>
                                  </p:childTnLst>
                                </p:cTn>
                              </p:par>
                            </p:childTnLst>
                          </p:cTn>
                        </p:par>
                        <p:par>
                          <p:cTn id="12" fill="hold">
                            <p:stCondLst>
                              <p:cond delay="200"/>
                            </p:stCondLst>
                            <p:childTnLst>
                              <p:par>
                                <p:cTn id="13" presetID="22" presetClass="entr" presetSubtype="8" fill="hold" grpId="0" nodeType="afterEffect">
                                  <p:stCondLst>
                                    <p:cond delay="0"/>
                                  </p:stCondLst>
                                  <p:childTnLst>
                                    <p:set>
                                      <p:cBhvr>
                                        <p:cTn id="14" dur="1" fill="hold">
                                          <p:stCondLst>
                                            <p:cond delay="0"/>
                                          </p:stCondLst>
                                        </p:cTn>
                                        <p:tgtEl>
                                          <p:spTgt spid="55">
                                            <p:graphicEl>
                                              <a:chart seriesIdx="-4" categoryIdx="1" bldStep="category"/>
                                            </p:graphicEl>
                                          </p:spTgt>
                                        </p:tgtEl>
                                        <p:attrNameLst>
                                          <p:attrName>style.visibility</p:attrName>
                                        </p:attrNameLst>
                                      </p:cBhvr>
                                      <p:to>
                                        <p:strVal val="visible"/>
                                      </p:to>
                                    </p:set>
                                    <p:animEffect transition="in" filter="wipe(left)">
                                      <p:cBhvr>
                                        <p:cTn id="15" dur="100"/>
                                        <p:tgtEl>
                                          <p:spTgt spid="55">
                                            <p:graphicEl>
                                              <a:chart seriesIdx="-4" categoryIdx="1" bldStep="category"/>
                                            </p:graphicEl>
                                          </p:spTgt>
                                        </p:tgtEl>
                                      </p:cBhvr>
                                    </p:animEffect>
                                  </p:childTnLst>
                                </p:cTn>
                              </p:par>
                            </p:childTnLst>
                          </p:cTn>
                        </p:par>
                        <p:par>
                          <p:cTn id="16" fill="hold">
                            <p:stCondLst>
                              <p:cond delay="300"/>
                            </p:stCondLst>
                            <p:childTnLst>
                              <p:par>
                                <p:cTn id="17" presetID="22" presetClass="entr" presetSubtype="8" fill="hold" grpId="0" nodeType="afterEffect">
                                  <p:stCondLst>
                                    <p:cond delay="0"/>
                                  </p:stCondLst>
                                  <p:childTnLst>
                                    <p:set>
                                      <p:cBhvr>
                                        <p:cTn id="18" dur="1" fill="hold">
                                          <p:stCondLst>
                                            <p:cond delay="0"/>
                                          </p:stCondLst>
                                        </p:cTn>
                                        <p:tgtEl>
                                          <p:spTgt spid="55">
                                            <p:graphicEl>
                                              <a:chart seriesIdx="-4" categoryIdx="2" bldStep="category"/>
                                            </p:graphicEl>
                                          </p:spTgt>
                                        </p:tgtEl>
                                        <p:attrNameLst>
                                          <p:attrName>style.visibility</p:attrName>
                                        </p:attrNameLst>
                                      </p:cBhvr>
                                      <p:to>
                                        <p:strVal val="visible"/>
                                      </p:to>
                                    </p:set>
                                    <p:animEffect transition="in" filter="wipe(left)">
                                      <p:cBhvr>
                                        <p:cTn id="19" dur="100"/>
                                        <p:tgtEl>
                                          <p:spTgt spid="55">
                                            <p:graphicEl>
                                              <a:chart seriesIdx="-4" categoryIdx="2" bldStep="category"/>
                                            </p:graphicEl>
                                          </p:spTgt>
                                        </p:tgtEl>
                                      </p:cBhvr>
                                    </p:animEffect>
                                  </p:childTnLst>
                                </p:cTn>
                              </p:par>
                            </p:childTnLst>
                          </p:cTn>
                        </p:par>
                        <p:par>
                          <p:cTn id="20" fill="hold">
                            <p:stCondLst>
                              <p:cond delay="400"/>
                            </p:stCondLst>
                            <p:childTnLst>
                              <p:par>
                                <p:cTn id="21" presetID="22" presetClass="entr" presetSubtype="8" fill="hold" grpId="0" nodeType="afterEffect">
                                  <p:stCondLst>
                                    <p:cond delay="0"/>
                                  </p:stCondLst>
                                  <p:childTnLst>
                                    <p:set>
                                      <p:cBhvr>
                                        <p:cTn id="22" dur="1" fill="hold">
                                          <p:stCondLst>
                                            <p:cond delay="0"/>
                                          </p:stCondLst>
                                        </p:cTn>
                                        <p:tgtEl>
                                          <p:spTgt spid="55">
                                            <p:graphicEl>
                                              <a:chart seriesIdx="-4" categoryIdx="3" bldStep="category"/>
                                            </p:graphicEl>
                                          </p:spTgt>
                                        </p:tgtEl>
                                        <p:attrNameLst>
                                          <p:attrName>style.visibility</p:attrName>
                                        </p:attrNameLst>
                                      </p:cBhvr>
                                      <p:to>
                                        <p:strVal val="visible"/>
                                      </p:to>
                                    </p:set>
                                    <p:animEffect transition="in" filter="wipe(left)">
                                      <p:cBhvr>
                                        <p:cTn id="23" dur="100"/>
                                        <p:tgtEl>
                                          <p:spTgt spid="55">
                                            <p:graphicEl>
                                              <a:chart seriesIdx="-4" categoryIdx="3" bldStep="category"/>
                                            </p:graphic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55">
                                            <p:graphicEl>
                                              <a:chart seriesIdx="-4" categoryIdx="4" bldStep="category"/>
                                            </p:graphicEl>
                                          </p:spTgt>
                                        </p:tgtEl>
                                        <p:attrNameLst>
                                          <p:attrName>style.visibility</p:attrName>
                                        </p:attrNameLst>
                                      </p:cBhvr>
                                      <p:to>
                                        <p:strVal val="visible"/>
                                      </p:to>
                                    </p:set>
                                    <p:animEffect transition="in" filter="wipe(left)">
                                      <p:cBhvr>
                                        <p:cTn id="27" dur="100"/>
                                        <p:tgtEl>
                                          <p:spTgt spid="55">
                                            <p:graphicEl>
                                              <a:chart seriesIdx="-4" categoryIdx="4" bldStep="category"/>
                                            </p:graphicEl>
                                          </p:spTgt>
                                        </p:tgtEl>
                                      </p:cBhvr>
                                    </p:animEffect>
                                  </p:childTnLst>
                                </p:cTn>
                              </p:par>
                            </p:childTnLst>
                          </p:cTn>
                        </p:par>
                        <p:par>
                          <p:cTn id="28" fill="hold">
                            <p:stCondLst>
                              <p:cond delay="600"/>
                            </p:stCondLst>
                            <p:childTnLst>
                              <p:par>
                                <p:cTn id="29" presetID="22" presetClass="entr" presetSubtype="8" fill="hold" grpId="0" nodeType="afterEffect">
                                  <p:stCondLst>
                                    <p:cond delay="0"/>
                                  </p:stCondLst>
                                  <p:childTnLst>
                                    <p:set>
                                      <p:cBhvr>
                                        <p:cTn id="30" dur="1" fill="hold">
                                          <p:stCondLst>
                                            <p:cond delay="0"/>
                                          </p:stCondLst>
                                        </p:cTn>
                                        <p:tgtEl>
                                          <p:spTgt spid="55">
                                            <p:graphicEl>
                                              <a:chart seriesIdx="-4" categoryIdx="5" bldStep="category"/>
                                            </p:graphicEl>
                                          </p:spTgt>
                                        </p:tgtEl>
                                        <p:attrNameLst>
                                          <p:attrName>style.visibility</p:attrName>
                                        </p:attrNameLst>
                                      </p:cBhvr>
                                      <p:to>
                                        <p:strVal val="visible"/>
                                      </p:to>
                                    </p:set>
                                    <p:animEffect transition="in" filter="wipe(left)">
                                      <p:cBhvr>
                                        <p:cTn id="31" dur="100"/>
                                        <p:tgtEl>
                                          <p:spTgt spid="55">
                                            <p:graphicEl>
                                              <a:chart seriesIdx="-4" categoryIdx="5" bldStep="category"/>
                                            </p:graphicEl>
                                          </p:spTgt>
                                        </p:tgtEl>
                                      </p:cBhvr>
                                    </p:animEffect>
                                  </p:childTnLst>
                                </p:cTn>
                              </p:par>
                            </p:childTnLst>
                          </p:cTn>
                        </p:par>
                        <p:par>
                          <p:cTn id="32" fill="hold">
                            <p:stCondLst>
                              <p:cond delay="700"/>
                            </p:stCondLst>
                            <p:childTnLst>
                              <p:par>
                                <p:cTn id="33" presetID="22" presetClass="entr" presetSubtype="8" fill="hold" grpId="0" nodeType="afterEffect">
                                  <p:stCondLst>
                                    <p:cond delay="0"/>
                                  </p:stCondLst>
                                  <p:childTnLst>
                                    <p:set>
                                      <p:cBhvr>
                                        <p:cTn id="34" dur="1" fill="hold">
                                          <p:stCondLst>
                                            <p:cond delay="0"/>
                                          </p:stCondLst>
                                        </p:cTn>
                                        <p:tgtEl>
                                          <p:spTgt spid="55">
                                            <p:graphicEl>
                                              <a:chart seriesIdx="-4" categoryIdx="6" bldStep="category"/>
                                            </p:graphicEl>
                                          </p:spTgt>
                                        </p:tgtEl>
                                        <p:attrNameLst>
                                          <p:attrName>style.visibility</p:attrName>
                                        </p:attrNameLst>
                                      </p:cBhvr>
                                      <p:to>
                                        <p:strVal val="visible"/>
                                      </p:to>
                                    </p:set>
                                    <p:animEffect transition="in" filter="wipe(left)">
                                      <p:cBhvr>
                                        <p:cTn id="35" dur="100"/>
                                        <p:tgtEl>
                                          <p:spTgt spid="55">
                                            <p:graphicEl>
                                              <a:chart seriesIdx="-4" categoryIdx="6" bldStep="category"/>
                                            </p:graphicEl>
                                          </p:spTgt>
                                        </p:tgtEl>
                                      </p:cBhvr>
                                    </p:animEffect>
                                  </p:childTnLst>
                                </p:cTn>
                              </p:par>
                            </p:childTnLst>
                          </p:cTn>
                        </p:par>
                        <p:par>
                          <p:cTn id="36" fill="hold">
                            <p:stCondLst>
                              <p:cond delay="800"/>
                            </p:stCondLst>
                            <p:childTnLst>
                              <p:par>
                                <p:cTn id="37" presetID="22" presetClass="entr" presetSubtype="8" fill="hold" grpId="0" nodeType="afterEffect">
                                  <p:stCondLst>
                                    <p:cond delay="0"/>
                                  </p:stCondLst>
                                  <p:childTnLst>
                                    <p:set>
                                      <p:cBhvr>
                                        <p:cTn id="38" dur="1" fill="hold">
                                          <p:stCondLst>
                                            <p:cond delay="0"/>
                                          </p:stCondLst>
                                        </p:cTn>
                                        <p:tgtEl>
                                          <p:spTgt spid="55">
                                            <p:graphicEl>
                                              <a:chart seriesIdx="-4" categoryIdx="7" bldStep="category"/>
                                            </p:graphicEl>
                                          </p:spTgt>
                                        </p:tgtEl>
                                        <p:attrNameLst>
                                          <p:attrName>style.visibility</p:attrName>
                                        </p:attrNameLst>
                                      </p:cBhvr>
                                      <p:to>
                                        <p:strVal val="visible"/>
                                      </p:to>
                                    </p:set>
                                    <p:animEffect transition="in" filter="wipe(left)">
                                      <p:cBhvr>
                                        <p:cTn id="39" dur="100"/>
                                        <p:tgtEl>
                                          <p:spTgt spid="55">
                                            <p:graphicEl>
                                              <a:chart seriesIdx="-4" categoryIdx="7" bldStep="category"/>
                                            </p:graphicEl>
                                          </p:spTgt>
                                        </p:tgtEl>
                                      </p:cBhvr>
                                    </p:animEffect>
                                  </p:childTnLst>
                                </p:cTn>
                              </p:par>
                            </p:childTnLst>
                          </p:cTn>
                        </p:par>
                        <p:par>
                          <p:cTn id="40" fill="hold">
                            <p:stCondLst>
                              <p:cond delay="900"/>
                            </p:stCondLst>
                            <p:childTnLst>
                              <p:par>
                                <p:cTn id="41" presetID="22" presetClass="entr" presetSubtype="8" fill="hold" grpId="0" nodeType="afterEffect">
                                  <p:stCondLst>
                                    <p:cond delay="0"/>
                                  </p:stCondLst>
                                  <p:childTnLst>
                                    <p:set>
                                      <p:cBhvr>
                                        <p:cTn id="42" dur="1" fill="hold">
                                          <p:stCondLst>
                                            <p:cond delay="0"/>
                                          </p:stCondLst>
                                        </p:cTn>
                                        <p:tgtEl>
                                          <p:spTgt spid="55">
                                            <p:graphicEl>
                                              <a:chart seriesIdx="-4" categoryIdx="8" bldStep="category"/>
                                            </p:graphicEl>
                                          </p:spTgt>
                                        </p:tgtEl>
                                        <p:attrNameLst>
                                          <p:attrName>style.visibility</p:attrName>
                                        </p:attrNameLst>
                                      </p:cBhvr>
                                      <p:to>
                                        <p:strVal val="visible"/>
                                      </p:to>
                                    </p:set>
                                    <p:animEffect transition="in" filter="wipe(left)">
                                      <p:cBhvr>
                                        <p:cTn id="43" dur="100"/>
                                        <p:tgtEl>
                                          <p:spTgt spid="55">
                                            <p:graphicEl>
                                              <a:chart seriesIdx="-4" categoryIdx="8" bldStep="category"/>
                                            </p:graphicEl>
                                          </p:spTgt>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55">
                                            <p:graphicEl>
                                              <a:chart seriesIdx="-4" categoryIdx="9" bldStep="category"/>
                                            </p:graphicEl>
                                          </p:spTgt>
                                        </p:tgtEl>
                                        <p:attrNameLst>
                                          <p:attrName>style.visibility</p:attrName>
                                        </p:attrNameLst>
                                      </p:cBhvr>
                                      <p:to>
                                        <p:strVal val="visible"/>
                                      </p:to>
                                    </p:set>
                                    <p:animEffect transition="in" filter="wipe(left)">
                                      <p:cBhvr>
                                        <p:cTn id="47" dur="100"/>
                                        <p:tgtEl>
                                          <p:spTgt spid="55">
                                            <p:graphicEl>
                                              <a:chart seriesIdx="-4" categoryIdx="9" bldStep="category"/>
                                            </p:graphicEl>
                                          </p:spTgt>
                                        </p:tgtEl>
                                      </p:cBhvr>
                                    </p:animEffect>
                                  </p:childTnLst>
                                </p:cTn>
                              </p:par>
                            </p:childTnLst>
                          </p:cTn>
                        </p:par>
                        <p:par>
                          <p:cTn id="48" fill="hold">
                            <p:stCondLst>
                              <p:cond delay="1100"/>
                            </p:stCondLst>
                            <p:childTnLst>
                              <p:par>
                                <p:cTn id="49" presetID="22" presetClass="entr" presetSubtype="8" fill="hold" grpId="0" nodeType="afterEffect">
                                  <p:stCondLst>
                                    <p:cond delay="0"/>
                                  </p:stCondLst>
                                  <p:childTnLst>
                                    <p:set>
                                      <p:cBhvr>
                                        <p:cTn id="50" dur="1" fill="hold">
                                          <p:stCondLst>
                                            <p:cond delay="0"/>
                                          </p:stCondLst>
                                        </p:cTn>
                                        <p:tgtEl>
                                          <p:spTgt spid="55">
                                            <p:graphicEl>
                                              <a:chart seriesIdx="-4" categoryIdx="10" bldStep="category"/>
                                            </p:graphicEl>
                                          </p:spTgt>
                                        </p:tgtEl>
                                        <p:attrNameLst>
                                          <p:attrName>style.visibility</p:attrName>
                                        </p:attrNameLst>
                                      </p:cBhvr>
                                      <p:to>
                                        <p:strVal val="visible"/>
                                      </p:to>
                                    </p:set>
                                    <p:animEffect transition="in" filter="wipe(left)">
                                      <p:cBhvr>
                                        <p:cTn id="51" dur="100"/>
                                        <p:tgtEl>
                                          <p:spTgt spid="55">
                                            <p:graphicEl>
                                              <a:chart seriesIdx="-4" categoryIdx="10" bldStep="category"/>
                                            </p:graphicEl>
                                          </p:spTgt>
                                        </p:tgtEl>
                                      </p:cBhvr>
                                    </p:animEffect>
                                  </p:childTnLst>
                                </p:cTn>
                              </p:par>
                            </p:childTnLst>
                          </p:cTn>
                        </p:par>
                        <p:par>
                          <p:cTn id="52" fill="hold">
                            <p:stCondLst>
                              <p:cond delay="1200"/>
                            </p:stCondLst>
                            <p:childTnLst>
                              <p:par>
                                <p:cTn id="53" presetID="22" presetClass="entr" presetSubtype="8" fill="hold" grpId="0" nodeType="afterEffect">
                                  <p:stCondLst>
                                    <p:cond delay="0"/>
                                  </p:stCondLst>
                                  <p:childTnLst>
                                    <p:set>
                                      <p:cBhvr>
                                        <p:cTn id="54" dur="1" fill="hold">
                                          <p:stCondLst>
                                            <p:cond delay="0"/>
                                          </p:stCondLst>
                                        </p:cTn>
                                        <p:tgtEl>
                                          <p:spTgt spid="55">
                                            <p:graphicEl>
                                              <a:chart seriesIdx="-4" categoryIdx="11" bldStep="category"/>
                                            </p:graphicEl>
                                          </p:spTgt>
                                        </p:tgtEl>
                                        <p:attrNameLst>
                                          <p:attrName>style.visibility</p:attrName>
                                        </p:attrNameLst>
                                      </p:cBhvr>
                                      <p:to>
                                        <p:strVal val="visible"/>
                                      </p:to>
                                    </p:set>
                                    <p:animEffect transition="in" filter="wipe(left)">
                                      <p:cBhvr>
                                        <p:cTn id="55" dur="100"/>
                                        <p:tgtEl>
                                          <p:spTgt spid="55">
                                            <p:graphicEl>
                                              <a:chart seriesIdx="-4" categoryIdx="11" bldStep="category"/>
                                            </p:graphicEl>
                                          </p:spTgt>
                                        </p:tgtEl>
                                      </p:cBhvr>
                                    </p:animEffect>
                                  </p:childTnLst>
                                </p:cTn>
                              </p:par>
                            </p:childTnLst>
                          </p:cTn>
                        </p:par>
                        <p:par>
                          <p:cTn id="56" fill="hold">
                            <p:stCondLst>
                              <p:cond delay="1300"/>
                            </p:stCondLst>
                            <p:childTnLst>
                              <p:par>
                                <p:cTn id="57" presetID="22" presetClass="entr" presetSubtype="8" fill="hold" grpId="0" nodeType="afterEffect">
                                  <p:stCondLst>
                                    <p:cond delay="0"/>
                                  </p:stCondLst>
                                  <p:childTnLst>
                                    <p:set>
                                      <p:cBhvr>
                                        <p:cTn id="58" dur="1" fill="hold">
                                          <p:stCondLst>
                                            <p:cond delay="0"/>
                                          </p:stCondLst>
                                        </p:cTn>
                                        <p:tgtEl>
                                          <p:spTgt spid="55">
                                            <p:graphicEl>
                                              <a:chart seriesIdx="-4" categoryIdx="12" bldStep="category"/>
                                            </p:graphicEl>
                                          </p:spTgt>
                                        </p:tgtEl>
                                        <p:attrNameLst>
                                          <p:attrName>style.visibility</p:attrName>
                                        </p:attrNameLst>
                                      </p:cBhvr>
                                      <p:to>
                                        <p:strVal val="visible"/>
                                      </p:to>
                                    </p:set>
                                    <p:animEffect transition="in" filter="wipe(left)">
                                      <p:cBhvr>
                                        <p:cTn id="59" dur="100"/>
                                        <p:tgtEl>
                                          <p:spTgt spid="55">
                                            <p:graphicEl>
                                              <a:chart seriesIdx="-4" categoryIdx="12" bldStep="category"/>
                                            </p:graphicEl>
                                          </p:spTgt>
                                        </p:tgtEl>
                                      </p:cBhvr>
                                    </p:animEffect>
                                  </p:childTnLst>
                                </p:cTn>
                              </p:par>
                            </p:childTnLst>
                          </p:cTn>
                        </p:par>
                        <p:par>
                          <p:cTn id="60" fill="hold">
                            <p:stCondLst>
                              <p:cond delay="1400"/>
                            </p:stCondLst>
                            <p:childTnLst>
                              <p:par>
                                <p:cTn id="61" presetID="22" presetClass="entr" presetSubtype="8" fill="hold" grpId="0" nodeType="afterEffect">
                                  <p:stCondLst>
                                    <p:cond delay="0"/>
                                  </p:stCondLst>
                                  <p:childTnLst>
                                    <p:set>
                                      <p:cBhvr>
                                        <p:cTn id="62" dur="1" fill="hold">
                                          <p:stCondLst>
                                            <p:cond delay="0"/>
                                          </p:stCondLst>
                                        </p:cTn>
                                        <p:tgtEl>
                                          <p:spTgt spid="55">
                                            <p:graphicEl>
                                              <a:chart seriesIdx="-4" categoryIdx="13" bldStep="category"/>
                                            </p:graphicEl>
                                          </p:spTgt>
                                        </p:tgtEl>
                                        <p:attrNameLst>
                                          <p:attrName>style.visibility</p:attrName>
                                        </p:attrNameLst>
                                      </p:cBhvr>
                                      <p:to>
                                        <p:strVal val="visible"/>
                                      </p:to>
                                    </p:set>
                                    <p:animEffect transition="in" filter="wipe(left)">
                                      <p:cBhvr>
                                        <p:cTn id="63" dur="100"/>
                                        <p:tgtEl>
                                          <p:spTgt spid="55">
                                            <p:graphicEl>
                                              <a:chart seriesIdx="-4" categoryIdx="13" bldStep="category"/>
                                            </p:graphicEl>
                                          </p:spTgt>
                                        </p:tgtEl>
                                      </p:cBhvr>
                                    </p:animEffect>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55">
                                            <p:graphicEl>
                                              <a:chart seriesIdx="-4" categoryIdx="14" bldStep="category"/>
                                            </p:graphicEl>
                                          </p:spTgt>
                                        </p:tgtEl>
                                        <p:attrNameLst>
                                          <p:attrName>style.visibility</p:attrName>
                                        </p:attrNameLst>
                                      </p:cBhvr>
                                      <p:to>
                                        <p:strVal val="visible"/>
                                      </p:to>
                                    </p:set>
                                    <p:animEffect transition="in" filter="wipe(left)">
                                      <p:cBhvr>
                                        <p:cTn id="67" dur="100"/>
                                        <p:tgtEl>
                                          <p:spTgt spid="55">
                                            <p:graphicEl>
                                              <a:chart seriesIdx="-4" categoryIdx="14" bldStep="category"/>
                                            </p:graphicEl>
                                          </p:spTgt>
                                        </p:tgtEl>
                                      </p:cBhvr>
                                    </p:animEffect>
                                  </p:childTnLst>
                                </p:cTn>
                              </p:par>
                            </p:childTnLst>
                          </p:cTn>
                        </p:par>
                        <p:par>
                          <p:cTn id="68" fill="hold">
                            <p:stCondLst>
                              <p:cond delay="1600"/>
                            </p:stCondLst>
                            <p:childTnLst>
                              <p:par>
                                <p:cTn id="69" presetID="22" presetClass="entr" presetSubtype="1"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up)">
                                      <p:cBhvr>
                                        <p:cTn id="71" dur="500"/>
                                        <p:tgtEl>
                                          <p:spTgt spid="4"/>
                                        </p:tgtEl>
                                      </p:cBhvr>
                                    </p:animEffect>
                                  </p:childTnLst>
                                </p:cTn>
                              </p:par>
                            </p:childTnLst>
                          </p:cTn>
                        </p:par>
                        <p:par>
                          <p:cTn id="72" fill="hold">
                            <p:stCondLst>
                              <p:cond delay="21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500" fill="hold"/>
                                        <p:tgtEl>
                                          <p:spTgt spid="51"/>
                                        </p:tgtEl>
                                        <p:attrNameLst>
                                          <p:attrName>ppt_w</p:attrName>
                                        </p:attrNameLst>
                                      </p:cBhvr>
                                      <p:tavLst>
                                        <p:tav tm="0">
                                          <p:val>
                                            <p:fltVal val="0"/>
                                          </p:val>
                                        </p:tav>
                                        <p:tav tm="100000">
                                          <p:val>
                                            <p:strVal val="#ppt_w"/>
                                          </p:val>
                                        </p:tav>
                                      </p:tavLst>
                                    </p:anim>
                                    <p:anim calcmode="lin" valueType="num">
                                      <p:cBhvr>
                                        <p:cTn id="81" dur="500" fill="hold"/>
                                        <p:tgtEl>
                                          <p:spTgt spid="51"/>
                                        </p:tgtEl>
                                        <p:attrNameLst>
                                          <p:attrName>ppt_h</p:attrName>
                                        </p:attrNameLst>
                                      </p:cBhvr>
                                      <p:tavLst>
                                        <p:tav tm="0">
                                          <p:val>
                                            <p:fltVal val="0"/>
                                          </p:val>
                                        </p:tav>
                                        <p:tav tm="100000">
                                          <p:val>
                                            <p:strVal val="#ppt_h"/>
                                          </p:val>
                                        </p:tav>
                                      </p:tavLst>
                                    </p:anim>
                                    <p:animEffect transition="in" filter="fade">
                                      <p:cBhvr>
                                        <p:cTn id="8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5" grpId="0">
        <p:bldSub>
          <a:bldChart bld="category"/>
        </p:bldSub>
      </p:bldGraphic>
      <p:bldP spid="51" grpId="0" animBg="1"/>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0" y="1347765"/>
            <a:ext cx="4355976" cy="3744265"/>
          </a:xfrm>
        </p:spPr>
        <p:txBody>
          <a:bodyPr lIns="36000" tIns="36000" rIns="36000" bIns="36000">
            <a:noAutofit/>
          </a:bodyPr>
          <a:lstStyle/>
          <a:p>
            <a:pPr marL="0" indent="0" algn="ctr">
              <a:lnSpc>
                <a:spcPts val="3200"/>
              </a:lnSpc>
              <a:spcBef>
                <a:spcPts val="2400"/>
              </a:spcBef>
              <a:buClr>
                <a:srgbClr val="71A1DC"/>
              </a:buClr>
              <a:buNone/>
            </a:pPr>
            <a:r>
              <a:rPr lang="en-GB" sz="2000" b="1" u="sng" dirty="0" smtClean="0"/>
              <a:t>Objectives</a:t>
            </a:r>
            <a:r>
              <a:rPr lang="en-GB" sz="2000" dirty="0" smtClean="0"/>
              <a:t>:</a:t>
            </a:r>
          </a:p>
          <a:p>
            <a:pPr>
              <a:spcBef>
                <a:spcPts val="0"/>
              </a:spcBef>
              <a:buClr>
                <a:srgbClr val="002060"/>
              </a:buClr>
              <a:buFont typeface="Wingdings" panose="05000000000000000000" pitchFamily="2" charset="2"/>
              <a:buChar char="§"/>
            </a:pPr>
            <a:endParaRPr lang="en-US" sz="1600" dirty="0" smtClean="0">
              <a:solidFill>
                <a:srgbClr val="002060"/>
              </a:solidFill>
            </a:endParaRPr>
          </a:p>
          <a:p>
            <a:pPr>
              <a:spcBef>
                <a:spcPts val="0"/>
              </a:spcBef>
              <a:buClr>
                <a:srgbClr val="002060"/>
              </a:buClr>
              <a:buFont typeface="Wingdings" panose="05000000000000000000" pitchFamily="2" charset="2"/>
              <a:buChar char="§"/>
            </a:pPr>
            <a:r>
              <a:rPr lang="en-US" sz="1600" dirty="0" smtClean="0">
                <a:solidFill>
                  <a:srgbClr val="002060"/>
                </a:solidFill>
              </a:rPr>
              <a:t>To </a:t>
            </a:r>
            <a:r>
              <a:rPr lang="en-US" sz="1600" dirty="0">
                <a:solidFill>
                  <a:srgbClr val="002060"/>
                </a:solidFill>
              </a:rPr>
              <a:t>foster the development of a sound and economically viable air transport </a:t>
            </a:r>
            <a:r>
              <a:rPr lang="en-US" sz="1600" dirty="0" smtClean="0">
                <a:solidFill>
                  <a:srgbClr val="002060"/>
                </a:solidFill>
              </a:rPr>
              <a:t>system</a:t>
            </a:r>
          </a:p>
          <a:p>
            <a:pPr marL="0" indent="0">
              <a:spcBef>
                <a:spcPts val="0"/>
              </a:spcBef>
              <a:buClr>
                <a:srgbClr val="002060"/>
              </a:buClr>
              <a:buNone/>
            </a:pPr>
            <a:endParaRPr lang="en-US" sz="1600" dirty="0" smtClean="0">
              <a:solidFill>
                <a:srgbClr val="002060"/>
              </a:solidFill>
            </a:endParaRPr>
          </a:p>
          <a:p>
            <a:pPr>
              <a:spcBef>
                <a:spcPts val="0"/>
              </a:spcBef>
              <a:buClr>
                <a:srgbClr val="002060"/>
              </a:buClr>
              <a:buFont typeface="Wingdings" panose="05000000000000000000" pitchFamily="2" charset="2"/>
              <a:buChar char="§"/>
            </a:pPr>
            <a:r>
              <a:rPr lang="en-US" sz="1600" dirty="0" smtClean="0">
                <a:solidFill>
                  <a:srgbClr val="002060"/>
                </a:solidFill>
              </a:rPr>
              <a:t>New </a:t>
            </a:r>
            <a:r>
              <a:rPr lang="en-US" sz="1600" dirty="0">
                <a:solidFill>
                  <a:srgbClr val="002060"/>
                </a:solidFill>
              </a:rPr>
              <a:t>SO reflects the needs for ICAO’s leadership in developing and harmonizing the global regulatory </a:t>
            </a:r>
            <a:r>
              <a:rPr lang="en-US" sz="1600" dirty="0" smtClean="0">
                <a:solidFill>
                  <a:srgbClr val="002060"/>
                </a:solidFill>
              </a:rPr>
              <a:t>framework</a:t>
            </a:r>
          </a:p>
          <a:p>
            <a:pPr marL="0" indent="0">
              <a:spcBef>
                <a:spcPts val="0"/>
              </a:spcBef>
              <a:buClr>
                <a:srgbClr val="002060"/>
              </a:buClr>
              <a:buNone/>
            </a:pPr>
            <a:endParaRPr lang="en-US" sz="1600" dirty="0">
              <a:solidFill>
                <a:srgbClr val="002060"/>
              </a:solidFill>
            </a:endParaRPr>
          </a:p>
          <a:p>
            <a:pPr>
              <a:spcBef>
                <a:spcPts val="0"/>
              </a:spcBef>
              <a:buClr>
                <a:srgbClr val="002060"/>
              </a:buClr>
              <a:buFont typeface="Wingdings" panose="05000000000000000000" pitchFamily="2" charset="2"/>
              <a:buChar char="§"/>
            </a:pPr>
            <a:r>
              <a:rPr lang="en-US" sz="1600" dirty="0" smtClean="0">
                <a:solidFill>
                  <a:srgbClr val="002060"/>
                </a:solidFill>
              </a:rPr>
              <a:t>Helps </a:t>
            </a:r>
            <a:r>
              <a:rPr lang="en-US" sz="1600" dirty="0">
                <a:solidFill>
                  <a:srgbClr val="002060"/>
                </a:solidFill>
              </a:rPr>
              <a:t>focus ICAO’s work to meet the need of Member States and aviation stakeholders </a:t>
            </a:r>
          </a:p>
          <a:p>
            <a:pPr>
              <a:buFont typeface="Wingdings" panose="05000000000000000000" pitchFamily="2" charset="2"/>
              <a:buChar char="§"/>
            </a:pPr>
            <a:endParaRPr lang="en-US" sz="1800" dirty="0" smtClean="0">
              <a:solidFill>
                <a:srgbClr val="002060"/>
              </a:solidFill>
            </a:endParaRPr>
          </a:p>
        </p:txBody>
      </p:sp>
      <p:sp>
        <p:nvSpPr>
          <p:cNvPr id="34820" name="Rectangle 6"/>
          <p:cNvSpPr>
            <a:spLocks noChangeArrowheads="1"/>
          </p:cNvSpPr>
          <p:nvPr/>
        </p:nvSpPr>
        <p:spPr bwMode="auto">
          <a:xfrm>
            <a:off x="1403648" y="808928"/>
            <a:ext cx="6123086" cy="523220"/>
          </a:xfrm>
          <a:prstGeom prst="rect">
            <a:avLst/>
          </a:prstGeom>
          <a:noFill/>
          <a:ln w="9525">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2800" b="1" dirty="0">
                <a:solidFill>
                  <a:srgbClr val="FF00FF"/>
                </a:solidFill>
              </a:rPr>
              <a:t>Economic Development of Air </a:t>
            </a:r>
            <a:r>
              <a:rPr lang="en-US" sz="2800" b="1" dirty="0" smtClean="0">
                <a:solidFill>
                  <a:srgbClr val="FF00FF"/>
                </a:solidFill>
              </a:rPr>
              <a:t>Transport</a:t>
            </a:r>
            <a:endParaRPr lang="en-CA" sz="2800" b="1" dirty="0">
              <a:solidFill>
                <a:srgbClr val="FF00FF"/>
              </a:solidFill>
            </a:endParaRPr>
          </a:p>
        </p:txBody>
      </p:sp>
      <p:sp>
        <p:nvSpPr>
          <p:cNvPr id="6" name="Content Placeholder 23"/>
          <p:cNvSpPr txBox="1">
            <a:spLocks/>
          </p:cNvSpPr>
          <p:nvPr/>
        </p:nvSpPr>
        <p:spPr>
          <a:xfrm>
            <a:off x="3995936" y="1332148"/>
            <a:ext cx="5148064" cy="3759882"/>
          </a:xfrm>
          <a:prstGeom prst="rect">
            <a:avLst/>
          </a:prstGeom>
        </p:spPr>
        <p:txBody>
          <a:bodyPr vert="horz" lIns="36000" tIns="36000" rIns="36000" bIns="36000" rtlCol="0">
            <a:no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GB" sz="1800" i="1" dirty="0" smtClean="0"/>
              <a:t>	</a:t>
            </a:r>
            <a:r>
              <a:rPr lang="en-GB" sz="2000" b="1" u="sng" dirty="0" smtClean="0"/>
              <a:t>Key activities </a:t>
            </a:r>
            <a:r>
              <a:rPr lang="en-GB" sz="2000" dirty="0" smtClean="0"/>
              <a:t>:</a:t>
            </a:r>
          </a:p>
          <a:p>
            <a:pPr marL="0" indent="0">
              <a:spcBef>
                <a:spcPct val="0"/>
              </a:spcBef>
              <a:buFont typeface="Arial" pitchFamily="34" charset="0"/>
              <a:buNone/>
            </a:pPr>
            <a:endParaRPr lang="en-GB" sz="1800" dirty="0" smtClean="0"/>
          </a:p>
          <a:p>
            <a:pPr lvl="1">
              <a:spcBef>
                <a:spcPct val="0"/>
              </a:spcBef>
              <a:buFont typeface="Wingdings" panose="05000000000000000000" pitchFamily="2" charset="2"/>
              <a:buChar char="§"/>
            </a:pPr>
            <a:r>
              <a:rPr lang="en-GB" sz="1600" dirty="0" smtClean="0">
                <a:solidFill>
                  <a:srgbClr val="002060"/>
                </a:solidFill>
              </a:rPr>
              <a:t>Economic policy, air transport regulation and oversight: </a:t>
            </a:r>
          </a:p>
          <a:p>
            <a:pPr lvl="2">
              <a:spcBef>
                <a:spcPct val="0"/>
              </a:spcBef>
              <a:buFont typeface="Wingdings" panose="05000000000000000000" pitchFamily="2" charset="2"/>
              <a:buChar char="ü"/>
            </a:pPr>
            <a:r>
              <a:rPr lang="en-GB" sz="1600" dirty="0" smtClean="0"/>
              <a:t>Develop air transport policy/guidance</a:t>
            </a:r>
          </a:p>
          <a:p>
            <a:pPr lvl="2">
              <a:spcBef>
                <a:spcPct val="0"/>
              </a:spcBef>
              <a:buFont typeface="Wingdings" panose="05000000000000000000" pitchFamily="2" charset="2"/>
              <a:buChar char="ü"/>
            </a:pPr>
            <a:r>
              <a:rPr lang="en-GB" sz="1600" dirty="0" smtClean="0"/>
              <a:t>Promote harmonization</a:t>
            </a:r>
          </a:p>
          <a:p>
            <a:pPr lvl="1">
              <a:spcBef>
                <a:spcPct val="0"/>
              </a:spcBef>
              <a:buFont typeface="Wingdings" panose="05000000000000000000" pitchFamily="2" charset="2"/>
              <a:buChar char="§"/>
            </a:pPr>
            <a:r>
              <a:rPr lang="en-GB" sz="1600" dirty="0" smtClean="0">
                <a:solidFill>
                  <a:srgbClr val="002060"/>
                </a:solidFill>
              </a:rPr>
              <a:t>Financing of the air transport system (user charges and taxes)</a:t>
            </a:r>
          </a:p>
          <a:p>
            <a:pPr lvl="1">
              <a:spcBef>
                <a:spcPct val="0"/>
              </a:spcBef>
              <a:buFont typeface="Wingdings" panose="05000000000000000000" pitchFamily="2" charset="2"/>
              <a:buChar char="§"/>
            </a:pPr>
            <a:r>
              <a:rPr lang="en-GB" sz="1600" dirty="0" smtClean="0">
                <a:solidFill>
                  <a:srgbClr val="002060"/>
                </a:solidFill>
              </a:rPr>
              <a:t>Funding of air transport infrastructure </a:t>
            </a:r>
          </a:p>
          <a:p>
            <a:pPr lvl="1">
              <a:spcBef>
                <a:spcPct val="0"/>
              </a:spcBef>
              <a:buFont typeface="Wingdings" panose="05000000000000000000" pitchFamily="2" charset="2"/>
              <a:buChar char="§"/>
            </a:pPr>
            <a:r>
              <a:rPr lang="en-GB" sz="1600" dirty="0" smtClean="0">
                <a:solidFill>
                  <a:srgbClr val="002060"/>
                </a:solidFill>
              </a:rPr>
              <a:t>Aviation data, forecasting and analysis</a:t>
            </a:r>
          </a:p>
          <a:p>
            <a:pPr lvl="2">
              <a:spcBef>
                <a:spcPct val="0"/>
              </a:spcBef>
              <a:buFont typeface="Wingdings" panose="05000000000000000000" pitchFamily="2" charset="2"/>
              <a:buChar char="ü"/>
            </a:pPr>
            <a:r>
              <a:rPr lang="en-GB" sz="1600" dirty="0" smtClean="0"/>
              <a:t>Collect and disseminate data and statistics</a:t>
            </a:r>
          </a:p>
          <a:p>
            <a:pPr lvl="2">
              <a:spcBef>
                <a:spcPct val="0"/>
              </a:spcBef>
              <a:buFont typeface="Wingdings" panose="05000000000000000000" pitchFamily="2" charset="2"/>
              <a:buChar char="ü"/>
            </a:pPr>
            <a:r>
              <a:rPr lang="en-GB" sz="1600" dirty="0" smtClean="0"/>
              <a:t>Develop traffic forecasts</a:t>
            </a:r>
          </a:p>
          <a:p>
            <a:pPr lvl="2">
              <a:spcBef>
                <a:spcPct val="0"/>
              </a:spcBef>
              <a:buFont typeface="Wingdings" panose="05000000000000000000" pitchFamily="2" charset="2"/>
              <a:buChar char="ü"/>
            </a:pPr>
            <a:r>
              <a:rPr lang="en-GB" sz="1600" dirty="0" smtClean="0"/>
              <a:t>Conduct economic analysis</a:t>
            </a:r>
          </a:p>
        </p:txBody>
      </p:sp>
      <p:sp>
        <p:nvSpPr>
          <p:cNvPr id="8" name="Title 1"/>
          <p:cNvSpPr txBox="1">
            <a:spLocks/>
          </p:cNvSpPr>
          <p:nvPr/>
        </p:nvSpPr>
        <p:spPr>
          <a:xfrm>
            <a:off x="3635896" y="0"/>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 New ICAO Strategic Objective</a:t>
            </a:r>
          </a:p>
        </p:txBody>
      </p:sp>
      <p:cxnSp>
        <p:nvCxnSpPr>
          <p:cNvPr id="7" name="Straight Connector 6"/>
          <p:cNvCxnSpPr/>
          <p:nvPr/>
        </p:nvCxnSpPr>
        <p:spPr>
          <a:xfrm>
            <a:off x="4283968" y="1527998"/>
            <a:ext cx="0" cy="3276000"/>
          </a:xfrm>
          <a:prstGeom prst="line">
            <a:avLst/>
          </a:prstGeom>
          <a:ln>
            <a:solidFill>
              <a:srgbClr val="CC00CC"/>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561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819">
                                            <p:txEl>
                                              <p:pRg st="2" end="2"/>
                                            </p:txEl>
                                          </p:spTgt>
                                        </p:tgtEl>
                                        <p:attrNameLst>
                                          <p:attrName>style.visibility</p:attrName>
                                        </p:attrNameLst>
                                      </p:cBhvr>
                                      <p:to>
                                        <p:strVal val="visible"/>
                                      </p:to>
                                    </p:set>
                                    <p:anim calcmode="lin" valueType="num">
                                      <p:cBhvr>
                                        <p:cTn id="7" dur="500" fill="hold"/>
                                        <p:tgtEl>
                                          <p:spTgt spid="3481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4819">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4819">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4819">
                                            <p:txEl>
                                              <p:pRg st="4" end="4"/>
                                            </p:txEl>
                                          </p:spTgt>
                                        </p:tgtEl>
                                        <p:attrNameLst>
                                          <p:attrName>style.visibility</p:attrName>
                                        </p:attrNameLst>
                                      </p:cBhvr>
                                      <p:to>
                                        <p:strVal val="visible"/>
                                      </p:to>
                                    </p:set>
                                    <p:anim calcmode="lin" valueType="num">
                                      <p:cBhvr>
                                        <p:cTn id="13" dur="500" fill="hold"/>
                                        <p:tgtEl>
                                          <p:spTgt spid="34819">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4819">
                                            <p:txEl>
                                              <p:pRg st="4" end="4"/>
                                            </p:txEl>
                                          </p:spTgt>
                                        </p:tgtEl>
                                        <p:attrNameLst>
                                          <p:attrName>ppt_h</p:attrName>
                                        </p:attrNameLst>
                                      </p:cBhvr>
                                      <p:tavLst>
                                        <p:tav tm="0">
                                          <p:val>
                                            <p:fltVal val="0"/>
                                          </p:val>
                                        </p:tav>
                                        <p:tav tm="100000">
                                          <p:val>
                                            <p:strVal val="#ppt_h"/>
                                          </p:val>
                                        </p:tav>
                                      </p:tavLst>
                                    </p:anim>
                                    <p:animEffect transition="in" filter="fade">
                                      <p:cBhvr>
                                        <p:cTn id="15" dur="500"/>
                                        <p:tgtEl>
                                          <p:spTgt spid="34819">
                                            <p:txEl>
                                              <p:pRg st="4" end="4"/>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4819">
                                            <p:txEl>
                                              <p:pRg st="6" end="6"/>
                                            </p:txEl>
                                          </p:spTgt>
                                        </p:tgtEl>
                                        <p:attrNameLst>
                                          <p:attrName>style.visibility</p:attrName>
                                        </p:attrNameLst>
                                      </p:cBhvr>
                                      <p:to>
                                        <p:strVal val="visible"/>
                                      </p:to>
                                    </p:set>
                                    <p:anim calcmode="lin" valueType="num">
                                      <p:cBhvr>
                                        <p:cTn id="19" dur="500" fill="hold"/>
                                        <p:tgtEl>
                                          <p:spTgt spid="34819">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34819">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34819">
                                            <p:txEl>
                                              <p:pRg st="6" end="6"/>
                                            </p:txEl>
                                          </p:spTgt>
                                        </p:tgtEl>
                                      </p:cBhvr>
                                    </p:animEffect>
                                  </p:childTnLst>
                                </p:cTn>
                              </p:par>
                            </p:childTnLst>
                          </p:cTn>
                        </p:par>
                        <p:par>
                          <p:cTn id="22" fill="hold">
                            <p:stCondLst>
                              <p:cond delay="1500"/>
                            </p:stCondLst>
                            <p:childTnLst>
                              <p:par>
                                <p:cTn id="23" presetID="53" presetClass="entr" presetSubtype="16" fill="hold" nodeType="afterEffect">
                                  <p:stCondLst>
                                    <p:cond delay="50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6">
                                            <p:txEl>
                                              <p:pRg st="2" end="2"/>
                                            </p:txEl>
                                          </p:spTgt>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6">
                                            <p:txEl>
                                              <p:pRg st="3" end="3"/>
                                            </p:txEl>
                                          </p:spTgt>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p:cTn id="3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6">
                                            <p:txEl>
                                              <p:pRg st="4" end="4"/>
                                            </p:txEl>
                                          </p:spTgt>
                                        </p:tgtEl>
                                      </p:cBhvr>
                                    </p:animEffect>
                                  </p:childTnLst>
                                </p:cTn>
                              </p:par>
                            </p:childTnLst>
                          </p:cTn>
                        </p:par>
                        <p:par>
                          <p:cTn id="40" fill="hold">
                            <p:stCondLst>
                              <p:cond delay="3500"/>
                            </p:stCondLst>
                            <p:childTnLst>
                              <p:par>
                                <p:cTn id="41" presetID="53" presetClass="entr" presetSubtype="16" fill="hold" nodeType="afterEffect">
                                  <p:stCondLst>
                                    <p:cond delay="25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p:cTn id="43"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6">
                                            <p:txEl>
                                              <p:pRg st="5" end="5"/>
                                            </p:txEl>
                                          </p:spTgt>
                                        </p:tgtEl>
                                      </p:cBhvr>
                                    </p:animEffect>
                                  </p:childTnLst>
                                </p:cTn>
                              </p:par>
                            </p:childTnLst>
                          </p:cTn>
                        </p:par>
                        <p:par>
                          <p:cTn id="46" fill="hold">
                            <p:stCondLst>
                              <p:cond delay="4250"/>
                            </p:stCondLst>
                            <p:childTnLst>
                              <p:par>
                                <p:cTn id="47" presetID="53" presetClass="entr" presetSubtype="16" fill="hold" nodeType="after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p:cTn id="49"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6">
                                            <p:txEl>
                                              <p:pRg st="6" end="6"/>
                                            </p:txEl>
                                          </p:spTgt>
                                        </p:tgtEl>
                                      </p:cBhvr>
                                    </p:animEffect>
                                  </p:childTnLst>
                                </p:cTn>
                              </p:par>
                            </p:childTnLst>
                          </p:cTn>
                        </p:par>
                        <p:par>
                          <p:cTn id="52" fill="hold">
                            <p:stCondLst>
                              <p:cond delay="4750"/>
                            </p:stCondLst>
                            <p:childTnLst>
                              <p:par>
                                <p:cTn id="53" presetID="53" presetClass="entr" presetSubtype="16" fill="hold" nodeType="afterEffect">
                                  <p:stCondLst>
                                    <p:cond delay="250"/>
                                  </p:stCondLst>
                                  <p:childTnLst>
                                    <p:set>
                                      <p:cBhvr>
                                        <p:cTn id="54" dur="1" fill="hold">
                                          <p:stCondLst>
                                            <p:cond delay="0"/>
                                          </p:stCondLst>
                                        </p:cTn>
                                        <p:tgtEl>
                                          <p:spTgt spid="6">
                                            <p:txEl>
                                              <p:pRg st="7" end="7"/>
                                            </p:txEl>
                                          </p:spTgt>
                                        </p:tgtEl>
                                        <p:attrNameLst>
                                          <p:attrName>style.visibility</p:attrName>
                                        </p:attrNameLst>
                                      </p:cBhvr>
                                      <p:to>
                                        <p:strVal val="visible"/>
                                      </p:to>
                                    </p:set>
                                    <p:anim calcmode="lin" valueType="num">
                                      <p:cBhvr>
                                        <p:cTn id="55"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57" dur="500"/>
                                        <p:tgtEl>
                                          <p:spTgt spid="6">
                                            <p:txEl>
                                              <p:pRg st="7" end="7"/>
                                            </p:txEl>
                                          </p:spTgt>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
                                            <p:txEl>
                                              <p:pRg st="8" end="8"/>
                                            </p:txEl>
                                          </p:spTgt>
                                        </p:tgtEl>
                                        <p:attrNameLst>
                                          <p:attrName>style.visibility</p:attrName>
                                        </p:attrNameLst>
                                      </p:cBhvr>
                                      <p:to>
                                        <p:strVal val="visible"/>
                                      </p:to>
                                    </p:set>
                                    <p:anim calcmode="lin" valueType="num">
                                      <p:cBhvr>
                                        <p:cTn id="61"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63" dur="500"/>
                                        <p:tgtEl>
                                          <p:spTgt spid="6">
                                            <p:txEl>
                                              <p:pRg st="8" end="8"/>
                                            </p:txEl>
                                          </p:spTgt>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anim calcmode="lin" valueType="num">
                                      <p:cBhvr>
                                        <p:cTn id="67"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68"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69" dur="500"/>
                                        <p:tgtEl>
                                          <p:spTgt spid="6">
                                            <p:txEl>
                                              <p:pRg st="9" end="9"/>
                                            </p:txEl>
                                          </p:spTgt>
                                        </p:tgtEl>
                                      </p:cBhvr>
                                    </p:animEffect>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6">
                                            <p:txEl>
                                              <p:pRg st="10" end="10"/>
                                            </p:txEl>
                                          </p:spTgt>
                                        </p:tgtEl>
                                        <p:attrNameLst>
                                          <p:attrName>style.visibility</p:attrName>
                                        </p:attrNameLst>
                                      </p:cBhvr>
                                      <p:to>
                                        <p:strVal val="visible"/>
                                      </p:to>
                                    </p:set>
                                    <p:anim calcmode="lin" valueType="num">
                                      <p:cBhvr>
                                        <p:cTn id="73"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74" dur="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75"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12214"/>
            <a:ext cx="5566420" cy="759336"/>
          </a:xfrm>
        </p:spPr>
        <p:txBody>
          <a:bodyPr/>
          <a:lstStyle/>
          <a:p>
            <a:r>
              <a:rPr lang="en-US" sz="4000" dirty="0" smtClean="0"/>
              <a:t>State of Air Transport</a:t>
            </a:r>
            <a:endParaRPr lang="en-GB" sz="4000" dirty="0"/>
          </a:p>
        </p:txBody>
      </p:sp>
      <p:sp>
        <p:nvSpPr>
          <p:cNvPr id="4" name="Slide Number Placeholder 3"/>
          <p:cNvSpPr>
            <a:spLocks noGrp="1"/>
          </p:cNvSpPr>
          <p:nvPr>
            <p:ph type="sldNum" sz="quarter" idx="12"/>
          </p:nvPr>
        </p:nvSpPr>
        <p:spPr/>
        <p:txBody>
          <a:bodyPr/>
          <a:lstStyle/>
          <a:p>
            <a:fld id="{3FF909EE-2C65-48BC-95E5-26F3591A45A6}" type="slidenum">
              <a:rPr lang="en-CA" smtClean="0"/>
              <a:t>20</a:t>
            </a:fld>
            <a:endParaRPr lang="en-CA"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822216"/>
            <a:ext cx="3095896" cy="4011910"/>
          </a:xfrm>
          <a:prstGeom prst="rect">
            <a:avLst/>
          </a:prstGeom>
          <a:noFill/>
          <a:ln w="9525">
            <a:solidFill>
              <a:srgbClr val="0054A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292080" y="1541212"/>
            <a:ext cx="3312368" cy="369332"/>
          </a:xfrm>
          <a:prstGeom prst="rect">
            <a:avLst/>
          </a:prstGeom>
          <a:noFill/>
        </p:spPr>
        <p:txBody>
          <a:bodyPr wrap="square" rtlCol="0">
            <a:spAutoFit/>
          </a:bodyPr>
          <a:lstStyle/>
          <a:p>
            <a:pPr algn="ctr"/>
            <a:r>
              <a:rPr lang="en-US" b="1" i="1" dirty="0" smtClean="0">
                <a:solidFill>
                  <a:srgbClr val="FF0000"/>
                </a:solidFill>
              </a:rPr>
              <a:t>New document</a:t>
            </a:r>
            <a:endParaRPr lang="en-GB" b="1" i="1" dirty="0">
              <a:solidFill>
                <a:srgbClr val="FF0000"/>
              </a:solidFill>
            </a:endParaRPr>
          </a:p>
        </p:txBody>
      </p:sp>
      <p:sp>
        <p:nvSpPr>
          <p:cNvPr id="6" name="TextBox 5"/>
          <p:cNvSpPr txBox="1"/>
          <p:nvPr/>
        </p:nvSpPr>
        <p:spPr>
          <a:xfrm>
            <a:off x="5292080" y="2427734"/>
            <a:ext cx="3528392" cy="646331"/>
          </a:xfrm>
          <a:prstGeom prst="rect">
            <a:avLst/>
          </a:prstGeom>
          <a:solidFill>
            <a:schemeClr val="accent1"/>
          </a:solidFill>
        </p:spPr>
        <p:txBody>
          <a:bodyPr wrap="square" rtlCol="0">
            <a:spAutoFit/>
          </a:bodyPr>
          <a:lstStyle/>
          <a:p>
            <a:pPr algn="ctr"/>
            <a:r>
              <a:rPr lang="en-US" dirty="0" smtClean="0">
                <a:solidFill>
                  <a:schemeClr val="bg1"/>
                </a:solidFill>
              </a:rPr>
              <a:t>Regional and world analysis of </a:t>
            </a:r>
          </a:p>
          <a:p>
            <a:pPr algn="ctr"/>
            <a:r>
              <a:rPr lang="en-US" dirty="0" smtClean="0">
                <a:solidFill>
                  <a:schemeClr val="bg1"/>
                </a:solidFill>
              </a:rPr>
              <a:t>Air Transport of the previous year.</a:t>
            </a:r>
            <a:endParaRPr lang="en-GB" dirty="0">
              <a:solidFill>
                <a:schemeClr val="bg1"/>
              </a:solidFill>
            </a:endParaRPr>
          </a:p>
        </p:txBody>
      </p:sp>
    </p:spTree>
    <p:extLst>
      <p:ext uri="{BB962C8B-B14F-4D97-AF65-F5344CB8AC3E}">
        <p14:creationId xmlns:p14="http://schemas.microsoft.com/office/powerpoint/2010/main" val="2703174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1" y="1399283"/>
            <a:ext cx="8871073" cy="3539430"/>
          </a:xfrm>
          <a:prstGeom prst="rect">
            <a:avLst/>
          </a:prstGeom>
        </p:spPr>
        <p:txBody>
          <a:bodyPr wrap="square">
            <a:spAutoFit/>
          </a:bodyPr>
          <a:lstStyle/>
          <a:p>
            <a:pPr lvl="0">
              <a:spcBef>
                <a:spcPct val="20000"/>
              </a:spcBef>
              <a:buClr>
                <a:srgbClr val="EF5E41"/>
              </a:buClr>
              <a:buFont typeface="Arial" pitchFamily="34" charset="0"/>
            </a:pPr>
            <a:r>
              <a:rPr lang="en-US" sz="2400" b="1" dirty="0" smtClean="0">
                <a:solidFill>
                  <a:srgbClr val="1B4177"/>
                </a:solidFill>
              </a:rPr>
              <a:t>New challenges:</a:t>
            </a:r>
            <a:endParaRPr lang="en-US" sz="1200" b="1" dirty="0">
              <a:solidFill>
                <a:srgbClr val="1B4177"/>
              </a:solidFill>
            </a:endParaRPr>
          </a:p>
          <a:p>
            <a:pPr marL="285750" lvl="0" indent="-285750">
              <a:spcBef>
                <a:spcPct val="20000"/>
              </a:spcBef>
              <a:buClr>
                <a:srgbClr val="EF5E41"/>
              </a:buClr>
              <a:buFont typeface="Arial" pitchFamily="34" charset="0"/>
              <a:buChar char="•"/>
            </a:pPr>
            <a:r>
              <a:rPr lang="en-US" sz="2000" dirty="0">
                <a:solidFill>
                  <a:srgbClr val="1B4177"/>
                </a:solidFill>
              </a:rPr>
              <a:t>Enhancement of the ICAO Statistics </a:t>
            </a:r>
            <a:r>
              <a:rPr lang="en-US" sz="2000" dirty="0" err="1">
                <a:solidFill>
                  <a:srgbClr val="1B4177"/>
                </a:solidFill>
              </a:rPr>
              <a:t>Programme’s</a:t>
            </a:r>
            <a:r>
              <a:rPr lang="en-US" sz="2000" dirty="0">
                <a:solidFill>
                  <a:srgbClr val="1B4177"/>
                </a:solidFill>
              </a:rPr>
              <a:t> Forms in collaboration with International Organizations in order to harmonize as much as possible the Forms sent to ICAO Member States in a view of rationalization of the requests sent by ICAO and other International Organizations.</a:t>
            </a:r>
          </a:p>
          <a:p>
            <a:pPr lvl="0">
              <a:spcBef>
                <a:spcPct val="20000"/>
              </a:spcBef>
              <a:buClr>
                <a:srgbClr val="EF5E41"/>
              </a:buClr>
              <a:buFont typeface="Arial" pitchFamily="34" charset="0"/>
            </a:pPr>
            <a:endParaRPr lang="en-US" sz="2000" dirty="0">
              <a:solidFill>
                <a:srgbClr val="1B4177"/>
              </a:solidFill>
            </a:endParaRPr>
          </a:p>
          <a:p>
            <a:pPr marL="285750" lvl="0" indent="-285750">
              <a:spcBef>
                <a:spcPct val="20000"/>
              </a:spcBef>
              <a:buClr>
                <a:srgbClr val="EF5E41"/>
              </a:buClr>
              <a:buFont typeface="Arial" pitchFamily="34" charset="0"/>
              <a:buChar char="•"/>
            </a:pPr>
            <a:r>
              <a:rPr lang="en-US" sz="2000" dirty="0">
                <a:solidFill>
                  <a:srgbClr val="1B4177"/>
                </a:solidFill>
              </a:rPr>
              <a:t>Creation of a </a:t>
            </a:r>
            <a:r>
              <a:rPr lang="en-US" sz="2000" dirty="0" smtClean="0">
                <a:solidFill>
                  <a:srgbClr val="1B4177"/>
                </a:solidFill>
              </a:rPr>
              <a:t>Multi-Disciplinary </a:t>
            </a:r>
            <a:r>
              <a:rPr lang="en-US" sz="2000" dirty="0">
                <a:solidFill>
                  <a:srgbClr val="1B4177"/>
                </a:solidFill>
              </a:rPr>
              <a:t>W</a:t>
            </a:r>
            <a:r>
              <a:rPr lang="en-US" sz="2000" dirty="0" smtClean="0">
                <a:solidFill>
                  <a:srgbClr val="1B4177"/>
                </a:solidFill>
              </a:rPr>
              <a:t>orking </a:t>
            </a:r>
            <a:r>
              <a:rPr lang="en-US" sz="2000" dirty="0">
                <a:solidFill>
                  <a:srgbClr val="1B4177"/>
                </a:solidFill>
              </a:rPr>
              <a:t>G</a:t>
            </a:r>
            <a:r>
              <a:rPr lang="en-US" sz="2000" dirty="0" smtClean="0">
                <a:solidFill>
                  <a:srgbClr val="1B4177"/>
                </a:solidFill>
              </a:rPr>
              <a:t>roup </a:t>
            </a:r>
            <a:r>
              <a:rPr lang="en-US" sz="2000" dirty="0">
                <a:solidFill>
                  <a:srgbClr val="1B4177"/>
                </a:solidFill>
              </a:rPr>
              <a:t>for the development of </a:t>
            </a:r>
            <a:r>
              <a:rPr lang="en-US" sz="2000" dirty="0" smtClean="0">
                <a:solidFill>
                  <a:srgbClr val="1B4177"/>
                </a:solidFill>
              </a:rPr>
              <a:t>a single set of long-term forecasts for ICAO</a:t>
            </a:r>
          </a:p>
          <a:p>
            <a:pPr marL="285750" lvl="0" indent="-285750">
              <a:spcBef>
                <a:spcPct val="20000"/>
              </a:spcBef>
              <a:buClr>
                <a:srgbClr val="EF5E41"/>
              </a:buClr>
              <a:buFont typeface="Arial" pitchFamily="34" charset="0"/>
              <a:buChar char="•"/>
            </a:pPr>
            <a:endParaRPr lang="en-US" sz="2000" dirty="0" smtClean="0">
              <a:solidFill>
                <a:srgbClr val="1B4177"/>
              </a:solidFill>
            </a:endParaRPr>
          </a:p>
          <a:p>
            <a:pPr marL="285750" lvl="0" indent="-285750">
              <a:spcBef>
                <a:spcPct val="20000"/>
              </a:spcBef>
              <a:buClr>
                <a:srgbClr val="EF5E41"/>
              </a:buClr>
              <a:buFont typeface="Arial" pitchFamily="34" charset="0"/>
              <a:buChar char="•"/>
            </a:pPr>
            <a:r>
              <a:rPr lang="en-US" sz="2000" dirty="0" smtClean="0">
                <a:solidFill>
                  <a:srgbClr val="1B4177"/>
                </a:solidFill>
              </a:rPr>
              <a:t>Impact on the way of working of the TFGs at a regional level</a:t>
            </a:r>
            <a:endParaRPr lang="en-US" sz="2000" dirty="0">
              <a:solidFill>
                <a:srgbClr val="1B4177"/>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121593" y="947382"/>
            <a:ext cx="8928992" cy="512432"/>
          </a:xfrm>
          <a:prstGeom prst="rect">
            <a:avLst/>
          </a:prstGeom>
          <a:solidFill>
            <a:schemeClr val="tx2">
              <a:lumMod val="20000"/>
              <a:lumOff val="80000"/>
            </a:schemeClr>
          </a:solidFill>
        </p:spPr>
        <p:txBody>
          <a:bodyPr>
            <a:no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buClr>
                <a:schemeClr val="tx1"/>
              </a:buClr>
              <a:buFont typeface="Arial" pitchFamily="34" charset="0"/>
              <a:buNone/>
            </a:pPr>
            <a:r>
              <a:rPr lang="en-GB" sz="2400" b="1" dirty="0" smtClean="0">
                <a:solidFill>
                  <a:srgbClr val="002060"/>
                </a:solidFill>
              </a:rPr>
              <a:t>First Meeting of the Aviation Data and Analysis Panel  (ADAP/1)</a:t>
            </a:r>
          </a:p>
        </p:txBody>
      </p:sp>
      <p:sp>
        <p:nvSpPr>
          <p:cNvPr id="6" name="Title 1"/>
          <p:cNvSpPr txBox="1">
            <a:spLocks/>
          </p:cNvSpPr>
          <p:nvPr/>
        </p:nvSpPr>
        <p:spPr>
          <a:xfrm>
            <a:off x="3635896" y="-91057"/>
            <a:ext cx="5688632" cy="862607"/>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fr-FR" sz="2800" b="1" dirty="0"/>
              <a:t>ADAP/1 (ex-STAP/15)</a:t>
            </a:r>
            <a:br>
              <a:rPr lang="fr-FR" sz="2800" b="1" dirty="0"/>
            </a:br>
            <a:r>
              <a:rPr lang="fr-FR" sz="2800" b="1" dirty="0"/>
              <a:t>Montréal </a:t>
            </a:r>
            <a:r>
              <a:rPr lang="fr-FR" sz="2800" i="1" dirty="0"/>
              <a:t>- </a:t>
            </a:r>
            <a:r>
              <a:rPr lang="fr-FR" sz="2800" i="1" dirty="0" smtClean="0"/>
              <a:t>April </a:t>
            </a:r>
            <a:r>
              <a:rPr lang="fr-FR" sz="2800" i="1" dirty="0"/>
              <a:t>2014</a:t>
            </a:r>
            <a:endParaRPr lang="en-US" sz="2800" i="1" dirty="0"/>
          </a:p>
        </p:txBody>
      </p:sp>
    </p:spTree>
    <p:extLst>
      <p:ext uri="{BB962C8B-B14F-4D97-AF65-F5344CB8AC3E}">
        <p14:creationId xmlns:p14="http://schemas.microsoft.com/office/powerpoint/2010/main" val="1683886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843558"/>
            <a:ext cx="4879680" cy="8240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878" y="1923678"/>
            <a:ext cx="2884868" cy="213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107504" y="4335216"/>
            <a:ext cx="8715242" cy="432047"/>
          </a:xfrm>
        </p:spPr>
        <p:txBody>
          <a:bodyPr>
            <a:noAutofit/>
          </a:bodyPr>
          <a:lstStyle/>
          <a:p>
            <a:pPr marL="0" indent="0">
              <a:buNone/>
            </a:pPr>
            <a:r>
              <a:rPr lang="en-US" sz="2000" b="1" dirty="0" smtClean="0">
                <a:solidFill>
                  <a:srgbClr val="C00000"/>
                </a:solidFill>
              </a:rPr>
              <a:t>Doc 9060: e-Learning courses reference material (Statistics Manual)</a:t>
            </a:r>
          </a:p>
          <a:p>
            <a:pPr marL="0" indent="0">
              <a:buNone/>
            </a:pPr>
            <a:endParaRPr lang="en-US" sz="2000" b="1" dirty="0">
              <a:solidFill>
                <a:srgbClr val="C00000"/>
              </a:solidFill>
            </a:endParaRPr>
          </a:p>
          <a:p>
            <a:pPr marL="0" indent="0">
              <a:buNone/>
            </a:pPr>
            <a:endParaRPr lang="en-US" sz="2000" b="1" dirty="0" smtClean="0">
              <a:solidFill>
                <a:srgbClr val="C00000"/>
              </a:solidFill>
            </a:endParaRPr>
          </a:p>
          <a:p>
            <a:pPr marL="0" indent="0">
              <a:buNone/>
            </a:pPr>
            <a:endParaRPr lang="en-US" sz="2000" b="1" dirty="0">
              <a:solidFill>
                <a:srgbClr val="C00000"/>
              </a:solidFill>
            </a:endParaRPr>
          </a:p>
          <a:p>
            <a:pPr marL="0" indent="0">
              <a:buNone/>
            </a:pPr>
            <a:endParaRPr lang="en-US" sz="2000" b="1" dirty="0" smtClean="0">
              <a:solidFill>
                <a:srgbClr val="C00000"/>
              </a:solidFill>
            </a:endParaRPr>
          </a:p>
          <a:p>
            <a:endParaRPr lang="en-US" sz="2000" b="1" dirty="0">
              <a:solidFill>
                <a:srgbClr val="C00000"/>
              </a:solidFill>
            </a:endParaRPr>
          </a:p>
          <a:p>
            <a:pPr marL="457200" lvl="1" indent="0">
              <a:buNone/>
            </a:pPr>
            <a:endParaRPr lang="en-GB" sz="2000" b="1" i="1" dirty="0">
              <a:solidFill>
                <a:srgbClr val="C00000"/>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bwMode="auto">
          <a:xfrm>
            <a:off x="251520" y="1667559"/>
            <a:ext cx="5686358" cy="22811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EF5E41"/>
              </a:buClr>
              <a:buFont typeface="Arial" charset="0"/>
              <a:buChar char="•"/>
              <a:defRPr sz="3200" kern="1200">
                <a:solidFill>
                  <a:srgbClr val="1B4177"/>
                </a:solidFill>
                <a:latin typeface="+mn-lt"/>
                <a:ea typeface="+mn-ea"/>
                <a:cs typeface="+mn-cs"/>
              </a:defRPr>
            </a:lvl1pPr>
            <a:lvl2pPr marL="742950" indent="-285750" algn="l" rtl="0" fontAlgn="base">
              <a:spcBef>
                <a:spcPct val="20000"/>
              </a:spcBef>
              <a:spcAft>
                <a:spcPct val="0"/>
              </a:spcAft>
              <a:buClr>
                <a:srgbClr val="EF5E41"/>
              </a:buClr>
              <a:buFont typeface="Arial" charset="0"/>
              <a:buChar char="–"/>
              <a:defRPr sz="2800" kern="1200">
                <a:solidFill>
                  <a:srgbClr val="1B4177"/>
                </a:solidFill>
                <a:latin typeface="+mn-lt"/>
                <a:ea typeface="+mn-ea"/>
                <a:cs typeface="+mn-cs"/>
              </a:defRPr>
            </a:lvl2pPr>
            <a:lvl3pPr marL="1143000" indent="-228600" algn="l" rtl="0" fontAlgn="base">
              <a:spcBef>
                <a:spcPct val="20000"/>
              </a:spcBef>
              <a:spcAft>
                <a:spcPct val="0"/>
              </a:spcAft>
              <a:buClr>
                <a:srgbClr val="EF5E41"/>
              </a:buClr>
              <a:buFont typeface="Arial" charset="0"/>
              <a:buChar char="•"/>
              <a:defRPr sz="2400" kern="1200">
                <a:solidFill>
                  <a:srgbClr val="1B4177"/>
                </a:solidFill>
                <a:latin typeface="+mn-lt"/>
                <a:ea typeface="+mn-ea"/>
                <a:cs typeface="+mn-cs"/>
              </a:defRPr>
            </a:lvl3pPr>
            <a:lvl4pPr marL="1600200" indent="-228600" algn="l" rtl="0" fontAlgn="base">
              <a:spcBef>
                <a:spcPct val="20000"/>
              </a:spcBef>
              <a:spcAft>
                <a:spcPct val="0"/>
              </a:spcAft>
              <a:buClr>
                <a:srgbClr val="EF5E41"/>
              </a:buClr>
              <a:buFont typeface="Arial" charset="0"/>
              <a:buChar char="–"/>
              <a:defRPr sz="2000" kern="1200">
                <a:solidFill>
                  <a:srgbClr val="1B4177"/>
                </a:solidFill>
                <a:latin typeface="+mn-lt"/>
                <a:ea typeface="+mn-ea"/>
                <a:cs typeface="+mn-cs"/>
              </a:defRPr>
            </a:lvl4pPr>
            <a:lvl5pPr marL="2057400" indent="-228600" algn="l" rtl="0" fontAlgn="base">
              <a:spcBef>
                <a:spcPct val="20000"/>
              </a:spcBef>
              <a:spcAft>
                <a:spcPct val="0"/>
              </a:spcAft>
              <a:buClr>
                <a:srgbClr val="EF5E41"/>
              </a:buClr>
              <a:buFont typeface="Arial" charset="0"/>
              <a:buChar char="»"/>
              <a:defRPr sz="2000" kern="120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2000" dirty="0" smtClean="0"/>
              <a:t>This course will introduce to some of the most important data series which ICAO collects.</a:t>
            </a:r>
          </a:p>
          <a:p>
            <a:pPr>
              <a:defRPr/>
            </a:pPr>
            <a:r>
              <a:rPr lang="en-US" sz="2000" b="1" dirty="0" smtClean="0"/>
              <a:t>Objective</a:t>
            </a:r>
            <a:r>
              <a:rPr lang="en-US" sz="2000" dirty="0" smtClean="0"/>
              <a:t>: this course aims to:</a:t>
            </a:r>
          </a:p>
          <a:p>
            <a:pPr lvl="1">
              <a:defRPr/>
            </a:pPr>
            <a:r>
              <a:rPr lang="en-US" sz="2000" dirty="0" smtClean="0"/>
              <a:t>provide to those who need to collect or make use of international air transport statistics a basic understanding of the standard terminology used, how these data are collected and what they represent;</a:t>
            </a:r>
          </a:p>
        </p:txBody>
      </p:sp>
      <p:sp>
        <p:nvSpPr>
          <p:cNvPr id="10" name="Title 1"/>
          <p:cNvSpPr txBox="1">
            <a:spLocks/>
          </p:cNvSpPr>
          <p:nvPr/>
        </p:nvSpPr>
        <p:spPr>
          <a:xfrm>
            <a:off x="3635896" y="-91057"/>
            <a:ext cx="5688632" cy="862607"/>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E-learning </a:t>
            </a:r>
            <a:r>
              <a:rPr lang="en-US" sz="2800" b="1" dirty="0" smtClean="0"/>
              <a:t>Courses </a:t>
            </a:r>
          </a:p>
          <a:p>
            <a:pPr algn="l"/>
            <a:r>
              <a:rPr lang="en-US" sz="2800" b="1" dirty="0" smtClean="0"/>
              <a:t>on Statistics Activities</a:t>
            </a:r>
            <a:endParaRPr lang="en-US" sz="2800" b="1" dirty="0"/>
          </a:p>
        </p:txBody>
      </p:sp>
    </p:spTree>
    <p:extLst>
      <p:ext uri="{BB962C8B-B14F-4D97-AF65-F5344CB8AC3E}">
        <p14:creationId xmlns:p14="http://schemas.microsoft.com/office/powerpoint/2010/main" val="2532628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0242"/>
                                        </p:tgtEl>
                                      </p:cBhvr>
                                    </p:animEffect>
                                    <p:animScale>
                                      <p:cBhvr>
                                        <p:cTn id="7" dur="250" autoRev="1" fill="hold"/>
                                        <p:tgtEl>
                                          <p:spTgt spid="10242"/>
                                        </p:tgtEl>
                                      </p:cBhvr>
                                      <p:by x="105000" y="105000"/>
                                    </p:animScale>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barn(inVertical)">
                                      <p:cBhvr>
                                        <p:cTn id="11"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2286000" y="915566"/>
            <a:ext cx="4572000" cy="761697"/>
          </a:xfrm>
          <a:custGeom>
            <a:avLst/>
            <a:gdLst>
              <a:gd name="connsiteX0" fmla="*/ 0 w 2552030"/>
              <a:gd name="connsiteY0" fmla="*/ 127602 h 1276015"/>
              <a:gd name="connsiteX1" fmla="*/ 37374 w 2552030"/>
              <a:gd name="connsiteY1" fmla="*/ 37374 h 1276015"/>
              <a:gd name="connsiteX2" fmla="*/ 127602 w 2552030"/>
              <a:gd name="connsiteY2" fmla="*/ 0 h 1276015"/>
              <a:gd name="connsiteX3" fmla="*/ 2424428 w 2552030"/>
              <a:gd name="connsiteY3" fmla="*/ 0 h 1276015"/>
              <a:gd name="connsiteX4" fmla="*/ 2514656 w 2552030"/>
              <a:gd name="connsiteY4" fmla="*/ 37374 h 1276015"/>
              <a:gd name="connsiteX5" fmla="*/ 2552030 w 2552030"/>
              <a:gd name="connsiteY5" fmla="*/ 127602 h 1276015"/>
              <a:gd name="connsiteX6" fmla="*/ 2552030 w 2552030"/>
              <a:gd name="connsiteY6" fmla="*/ 1148413 h 1276015"/>
              <a:gd name="connsiteX7" fmla="*/ 2514656 w 2552030"/>
              <a:gd name="connsiteY7" fmla="*/ 1238641 h 1276015"/>
              <a:gd name="connsiteX8" fmla="*/ 2424428 w 2552030"/>
              <a:gd name="connsiteY8" fmla="*/ 1276015 h 1276015"/>
              <a:gd name="connsiteX9" fmla="*/ 127602 w 2552030"/>
              <a:gd name="connsiteY9" fmla="*/ 1276015 h 1276015"/>
              <a:gd name="connsiteX10" fmla="*/ 37374 w 2552030"/>
              <a:gd name="connsiteY10" fmla="*/ 1238641 h 1276015"/>
              <a:gd name="connsiteX11" fmla="*/ 0 w 2552030"/>
              <a:gd name="connsiteY11" fmla="*/ 1148413 h 1276015"/>
              <a:gd name="connsiteX12" fmla="*/ 0 w 2552030"/>
              <a:gd name="connsiteY12" fmla="*/ 127602 h 127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2030" h="1276015">
                <a:moveTo>
                  <a:pt x="0" y="127602"/>
                </a:moveTo>
                <a:cubicBezTo>
                  <a:pt x="0" y="93760"/>
                  <a:pt x="13444" y="61304"/>
                  <a:pt x="37374" y="37374"/>
                </a:cubicBezTo>
                <a:cubicBezTo>
                  <a:pt x="61304" y="13444"/>
                  <a:pt x="93760" y="0"/>
                  <a:pt x="127602" y="0"/>
                </a:cubicBezTo>
                <a:lnTo>
                  <a:pt x="2424428" y="0"/>
                </a:lnTo>
                <a:cubicBezTo>
                  <a:pt x="2458270" y="0"/>
                  <a:pt x="2490726" y="13444"/>
                  <a:pt x="2514656" y="37374"/>
                </a:cubicBezTo>
                <a:cubicBezTo>
                  <a:pt x="2538586" y="61304"/>
                  <a:pt x="2552030" y="93760"/>
                  <a:pt x="2552030" y="127602"/>
                </a:cubicBezTo>
                <a:lnTo>
                  <a:pt x="2552030" y="1148413"/>
                </a:lnTo>
                <a:cubicBezTo>
                  <a:pt x="2552030" y="1182255"/>
                  <a:pt x="2538586" y="1214711"/>
                  <a:pt x="2514656" y="1238641"/>
                </a:cubicBezTo>
                <a:cubicBezTo>
                  <a:pt x="2490726" y="1262571"/>
                  <a:pt x="2458270" y="1276015"/>
                  <a:pt x="2424428" y="1276015"/>
                </a:cubicBezTo>
                <a:lnTo>
                  <a:pt x="127602" y="1276015"/>
                </a:lnTo>
                <a:cubicBezTo>
                  <a:pt x="93760" y="1276015"/>
                  <a:pt x="61304" y="1262571"/>
                  <a:pt x="37374" y="1238641"/>
                </a:cubicBezTo>
                <a:cubicBezTo>
                  <a:pt x="13444" y="1214711"/>
                  <a:pt x="0" y="1182255"/>
                  <a:pt x="0" y="1148413"/>
                </a:cubicBezTo>
                <a:lnTo>
                  <a:pt x="0" y="127602"/>
                </a:lnTo>
                <a:close/>
              </a:path>
            </a:pathLst>
          </a:custGeom>
          <a:solidFill>
            <a:schemeClr val="accent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05953" tIns="105953" rIns="105953" bIns="105953" spcCol="1270" anchor="ctr"/>
          <a:lstStyle/>
          <a:p>
            <a:pPr algn="ctr" defTabSz="800100">
              <a:lnSpc>
                <a:spcPct val="90000"/>
              </a:lnSpc>
              <a:spcAft>
                <a:spcPct val="35000"/>
              </a:spcAft>
              <a:defRPr/>
            </a:pPr>
            <a:r>
              <a:rPr lang="en-US" sz="2000" b="1" dirty="0">
                <a:solidFill>
                  <a:srgbClr val="000066"/>
                </a:solidFill>
              </a:rPr>
              <a:t>Indicators for monitoring purposes such </a:t>
            </a:r>
            <a:r>
              <a:rPr lang="en-US" sz="2000" b="1" dirty="0" smtClean="0">
                <a:solidFill>
                  <a:srgbClr val="000066"/>
                </a:solidFill>
              </a:rPr>
              <a:t>as </a:t>
            </a:r>
            <a:r>
              <a:rPr lang="en-US" sz="2000" b="1" dirty="0">
                <a:solidFill>
                  <a:srgbClr val="000066"/>
                </a:solidFill>
              </a:rPr>
              <a:t>Liberalization pace </a:t>
            </a:r>
            <a:endParaRPr lang="en-GB" sz="2000" b="1" dirty="0">
              <a:solidFill>
                <a:srgbClr val="000066"/>
              </a:solidFill>
            </a:endParaRPr>
          </a:p>
        </p:txBody>
      </p:sp>
      <p:sp>
        <p:nvSpPr>
          <p:cNvPr id="13" name="Freeform 12"/>
          <p:cNvSpPr/>
          <p:nvPr/>
        </p:nvSpPr>
        <p:spPr>
          <a:xfrm>
            <a:off x="5562600" y="3836194"/>
            <a:ext cx="3170238" cy="684610"/>
          </a:xfrm>
          <a:custGeom>
            <a:avLst/>
            <a:gdLst>
              <a:gd name="connsiteX0" fmla="*/ 0 w 2552030"/>
              <a:gd name="connsiteY0" fmla="*/ 127602 h 1276015"/>
              <a:gd name="connsiteX1" fmla="*/ 37374 w 2552030"/>
              <a:gd name="connsiteY1" fmla="*/ 37374 h 1276015"/>
              <a:gd name="connsiteX2" fmla="*/ 127602 w 2552030"/>
              <a:gd name="connsiteY2" fmla="*/ 0 h 1276015"/>
              <a:gd name="connsiteX3" fmla="*/ 2424428 w 2552030"/>
              <a:gd name="connsiteY3" fmla="*/ 0 h 1276015"/>
              <a:gd name="connsiteX4" fmla="*/ 2514656 w 2552030"/>
              <a:gd name="connsiteY4" fmla="*/ 37374 h 1276015"/>
              <a:gd name="connsiteX5" fmla="*/ 2552030 w 2552030"/>
              <a:gd name="connsiteY5" fmla="*/ 127602 h 1276015"/>
              <a:gd name="connsiteX6" fmla="*/ 2552030 w 2552030"/>
              <a:gd name="connsiteY6" fmla="*/ 1148413 h 1276015"/>
              <a:gd name="connsiteX7" fmla="*/ 2514656 w 2552030"/>
              <a:gd name="connsiteY7" fmla="*/ 1238641 h 1276015"/>
              <a:gd name="connsiteX8" fmla="*/ 2424428 w 2552030"/>
              <a:gd name="connsiteY8" fmla="*/ 1276015 h 1276015"/>
              <a:gd name="connsiteX9" fmla="*/ 127602 w 2552030"/>
              <a:gd name="connsiteY9" fmla="*/ 1276015 h 1276015"/>
              <a:gd name="connsiteX10" fmla="*/ 37374 w 2552030"/>
              <a:gd name="connsiteY10" fmla="*/ 1238641 h 1276015"/>
              <a:gd name="connsiteX11" fmla="*/ 0 w 2552030"/>
              <a:gd name="connsiteY11" fmla="*/ 1148413 h 1276015"/>
              <a:gd name="connsiteX12" fmla="*/ 0 w 2552030"/>
              <a:gd name="connsiteY12" fmla="*/ 127602 h 127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2030" h="1276015">
                <a:moveTo>
                  <a:pt x="0" y="127602"/>
                </a:moveTo>
                <a:cubicBezTo>
                  <a:pt x="0" y="93760"/>
                  <a:pt x="13444" y="61304"/>
                  <a:pt x="37374" y="37374"/>
                </a:cubicBezTo>
                <a:cubicBezTo>
                  <a:pt x="61304" y="13444"/>
                  <a:pt x="93760" y="0"/>
                  <a:pt x="127602" y="0"/>
                </a:cubicBezTo>
                <a:lnTo>
                  <a:pt x="2424428" y="0"/>
                </a:lnTo>
                <a:cubicBezTo>
                  <a:pt x="2458270" y="0"/>
                  <a:pt x="2490726" y="13444"/>
                  <a:pt x="2514656" y="37374"/>
                </a:cubicBezTo>
                <a:cubicBezTo>
                  <a:pt x="2538586" y="61304"/>
                  <a:pt x="2552030" y="93760"/>
                  <a:pt x="2552030" y="127602"/>
                </a:cubicBezTo>
                <a:lnTo>
                  <a:pt x="2552030" y="1148413"/>
                </a:lnTo>
                <a:cubicBezTo>
                  <a:pt x="2552030" y="1182255"/>
                  <a:pt x="2538586" y="1214711"/>
                  <a:pt x="2514656" y="1238641"/>
                </a:cubicBezTo>
                <a:cubicBezTo>
                  <a:pt x="2490726" y="1262571"/>
                  <a:pt x="2458270" y="1276015"/>
                  <a:pt x="2424428" y="1276015"/>
                </a:cubicBezTo>
                <a:lnTo>
                  <a:pt x="127602" y="1276015"/>
                </a:lnTo>
                <a:cubicBezTo>
                  <a:pt x="93760" y="1276015"/>
                  <a:pt x="61304" y="1262571"/>
                  <a:pt x="37374" y="1238641"/>
                </a:cubicBezTo>
                <a:cubicBezTo>
                  <a:pt x="13444" y="1214711"/>
                  <a:pt x="0" y="1182255"/>
                  <a:pt x="0" y="1148413"/>
                </a:cubicBezTo>
                <a:lnTo>
                  <a:pt x="0" y="127602"/>
                </a:lnTo>
                <a:close/>
              </a:path>
            </a:pathLst>
          </a:custGeom>
          <a:solidFill>
            <a:schemeClr val="accent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05953" tIns="105953" rIns="105953" bIns="105953" spcCol="1270" anchor="ctr"/>
          <a:lstStyle/>
          <a:p>
            <a:pPr algn="ctr" defTabSz="800100">
              <a:lnSpc>
                <a:spcPct val="90000"/>
              </a:lnSpc>
              <a:spcAft>
                <a:spcPct val="35000"/>
              </a:spcAft>
              <a:defRPr/>
            </a:pPr>
            <a:r>
              <a:rPr lang="en-US" sz="2000" b="1" dirty="0">
                <a:solidFill>
                  <a:srgbClr val="000066"/>
                </a:solidFill>
              </a:rPr>
              <a:t>Forecasts &amp; economic analyses and studies</a:t>
            </a:r>
            <a:endParaRPr lang="en-GB" sz="2000" b="1" dirty="0">
              <a:solidFill>
                <a:srgbClr val="000066"/>
              </a:solidFill>
            </a:endParaRPr>
          </a:p>
        </p:txBody>
      </p:sp>
      <p:sp>
        <p:nvSpPr>
          <p:cNvPr id="15" name="Freeform 14"/>
          <p:cNvSpPr/>
          <p:nvPr/>
        </p:nvSpPr>
        <p:spPr>
          <a:xfrm>
            <a:off x="381000" y="3863579"/>
            <a:ext cx="2857500" cy="628650"/>
          </a:xfrm>
          <a:custGeom>
            <a:avLst/>
            <a:gdLst>
              <a:gd name="connsiteX0" fmla="*/ 0 w 2552030"/>
              <a:gd name="connsiteY0" fmla="*/ 127602 h 1276015"/>
              <a:gd name="connsiteX1" fmla="*/ 37374 w 2552030"/>
              <a:gd name="connsiteY1" fmla="*/ 37374 h 1276015"/>
              <a:gd name="connsiteX2" fmla="*/ 127602 w 2552030"/>
              <a:gd name="connsiteY2" fmla="*/ 0 h 1276015"/>
              <a:gd name="connsiteX3" fmla="*/ 2424428 w 2552030"/>
              <a:gd name="connsiteY3" fmla="*/ 0 h 1276015"/>
              <a:gd name="connsiteX4" fmla="*/ 2514656 w 2552030"/>
              <a:gd name="connsiteY4" fmla="*/ 37374 h 1276015"/>
              <a:gd name="connsiteX5" fmla="*/ 2552030 w 2552030"/>
              <a:gd name="connsiteY5" fmla="*/ 127602 h 1276015"/>
              <a:gd name="connsiteX6" fmla="*/ 2552030 w 2552030"/>
              <a:gd name="connsiteY6" fmla="*/ 1148413 h 1276015"/>
              <a:gd name="connsiteX7" fmla="*/ 2514656 w 2552030"/>
              <a:gd name="connsiteY7" fmla="*/ 1238641 h 1276015"/>
              <a:gd name="connsiteX8" fmla="*/ 2424428 w 2552030"/>
              <a:gd name="connsiteY8" fmla="*/ 1276015 h 1276015"/>
              <a:gd name="connsiteX9" fmla="*/ 127602 w 2552030"/>
              <a:gd name="connsiteY9" fmla="*/ 1276015 h 1276015"/>
              <a:gd name="connsiteX10" fmla="*/ 37374 w 2552030"/>
              <a:gd name="connsiteY10" fmla="*/ 1238641 h 1276015"/>
              <a:gd name="connsiteX11" fmla="*/ 0 w 2552030"/>
              <a:gd name="connsiteY11" fmla="*/ 1148413 h 1276015"/>
              <a:gd name="connsiteX12" fmla="*/ 0 w 2552030"/>
              <a:gd name="connsiteY12" fmla="*/ 127602 h 127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2030" h="1276015">
                <a:moveTo>
                  <a:pt x="0" y="127602"/>
                </a:moveTo>
                <a:cubicBezTo>
                  <a:pt x="0" y="93760"/>
                  <a:pt x="13444" y="61304"/>
                  <a:pt x="37374" y="37374"/>
                </a:cubicBezTo>
                <a:cubicBezTo>
                  <a:pt x="61304" y="13444"/>
                  <a:pt x="93760" y="0"/>
                  <a:pt x="127602" y="0"/>
                </a:cubicBezTo>
                <a:lnTo>
                  <a:pt x="2424428" y="0"/>
                </a:lnTo>
                <a:cubicBezTo>
                  <a:pt x="2458270" y="0"/>
                  <a:pt x="2490726" y="13444"/>
                  <a:pt x="2514656" y="37374"/>
                </a:cubicBezTo>
                <a:cubicBezTo>
                  <a:pt x="2538586" y="61304"/>
                  <a:pt x="2552030" y="93760"/>
                  <a:pt x="2552030" y="127602"/>
                </a:cubicBezTo>
                <a:lnTo>
                  <a:pt x="2552030" y="1148413"/>
                </a:lnTo>
                <a:cubicBezTo>
                  <a:pt x="2552030" y="1182255"/>
                  <a:pt x="2538586" y="1214711"/>
                  <a:pt x="2514656" y="1238641"/>
                </a:cubicBezTo>
                <a:cubicBezTo>
                  <a:pt x="2490726" y="1262571"/>
                  <a:pt x="2458270" y="1276015"/>
                  <a:pt x="2424428" y="1276015"/>
                </a:cubicBezTo>
                <a:lnTo>
                  <a:pt x="127602" y="1276015"/>
                </a:lnTo>
                <a:cubicBezTo>
                  <a:pt x="93760" y="1276015"/>
                  <a:pt x="61304" y="1262571"/>
                  <a:pt x="37374" y="1238641"/>
                </a:cubicBezTo>
                <a:cubicBezTo>
                  <a:pt x="13444" y="1214711"/>
                  <a:pt x="0" y="1182255"/>
                  <a:pt x="0" y="1148413"/>
                </a:cubicBezTo>
                <a:lnTo>
                  <a:pt x="0" y="127602"/>
                </a:lnTo>
                <a:close/>
              </a:path>
            </a:pathLst>
          </a:custGeom>
          <a:solidFill>
            <a:schemeClr val="accent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05953" tIns="105953" rIns="105953" bIns="105953" spcCol="1270" anchor="ctr"/>
          <a:lstStyle/>
          <a:p>
            <a:pPr algn="ctr" defTabSz="800100">
              <a:lnSpc>
                <a:spcPct val="90000"/>
              </a:lnSpc>
              <a:spcAft>
                <a:spcPct val="35000"/>
              </a:spcAft>
              <a:defRPr/>
            </a:pPr>
            <a:r>
              <a:rPr lang="en-US" sz="2000" b="1" dirty="0">
                <a:solidFill>
                  <a:srgbClr val="000066"/>
                </a:solidFill>
              </a:rPr>
              <a:t>Enhanced transparency of aviation policies</a:t>
            </a:r>
            <a:endParaRPr lang="en-GB" sz="2000" b="1" dirty="0">
              <a:solidFill>
                <a:srgbClr val="000066"/>
              </a:solidFill>
            </a:endParaRPr>
          </a:p>
        </p:txBody>
      </p:sp>
      <p:grpSp>
        <p:nvGrpSpPr>
          <p:cNvPr id="4" name="Group 18"/>
          <p:cNvGrpSpPr>
            <a:grpSpLocks/>
          </p:cNvGrpSpPr>
          <p:nvPr/>
        </p:nvGrpSpPr>
        <p:grpSpPr bwMode="auto">
          <a:xfrm>
            <a:off x="1585913" y="1733550"/>
            <a:ext cx="6097587" cy="2644379"/>
            <a:chOff x="1586273" y="2685081"/>
            <a:chExt cx="6096661" cy="3525957"/>
          </a:xfrm>
        </p:grpSpPr>
        <p:sp>
          <p:nvSpPr>
            <p:cNvPr id="12" name="Freeform 11"/>
            <p:cNvSpPr/>
            <p:nvPr/>
          </p:nvSpPr>
          <p:spPr>
            <a:xfrm rot="3600000">
              <a:off x="6203397" y="3482096"/>
              <a:ext cx="2276552" cy="682521"/>
            </a:xfrm>
            <a:custGeom>
              <a:avLst/>
              <a:gdLst>
                <a:gd name="connsiteX0" fmla="*/ 0 w 1518543"/>
                <a:gd name="connsiteY0" fmla="*/ 223303 h 446605"/>
                <a:gd name="connsiteX1" fmla="*/ 223303 w 1518543"/>
                <a:gd name="connsiteY1" fmla="*/ 0 h 446605"/>
                <a:gd name="connsiteX2" fmla="*/ 223303 w 1518543"/>
                <a:gd name="connsiteY2" fmla="*/ 89321 h 446605"/>
                <a:gd name="connsiteX3" fmla="*/ 1295241 w 1518543"/>
                <a:gd name="connsiteY3" fmla="*/ 89321 h 446605"/>
                <a:gd name="connsiteX4" fmla="*/ 1295241 w 1518543"/>
                <a:gd name="connsiteY4" fmla="*/ 0 h 446605"/>
                <a:gd name="connsiteX5" fmla="*/ 1518543 w 1518543"/>
                <a:gd name="connsiteY5" fmla="*/ 223303 h 446605"/>
                <a:gd name="connsiteX6" fmla="*/ 1295241 w 1518543"/>
                <a:gd name="connsiteY6" fmla="*/ 446605 h 446605"/>
                <a:gd name="connsiteX7" fmla="*/ 1295241 w 1518543"/>
                <a:gd name="connsiteY7" fmla="*/ 357284 h 446605"/>
                <a:gd name="connsiteX8" fmla="*/ 223303 w 1518543"/>
                <a:gd name="connsiteY8" fmla="*/ 357284 h 446605"/>
                <a:gd name="connsiteX9" fmla="*/ 223303 w 1518543"/>
                <a:gd name="connsiteY9" fmla="*/ 446605 h 446605"/>
                <a:gd name="connsiteX10" fmla="*/ 0 w 1518543"/>
                <a:gd name="connsiteY10" fmla="*/ 223303 h 44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543" h="446605">
                  <a:moveTo>
                    <a:pt x="0" y="223303"/>
                  </a:moveTo>
                  <a:lnTo>
                    <a:pt x="223303" y="0"/>
                  </a:lnTo>
                  <a:lnTo>
                    <a:pt x="223303" y="89321"/>
                  </a:lnTo>
                  <a:lnTo>
                    <a:pt x="1295241" y="89321"/>
                  </a:lnTo>
                  <a:lnTo>
                    <a:pt x="1295241" y="0"/>
                  </a:lnTo>
                  <a:lnTo>
                    <a:pt x="1518543" y="223303"/>
                  </a:lnTo>
                  <a:lnTo>
                    <a:pt x="1295241" y="446605"/>
                  </a:lnTo>
                  <a:lnTo>
                    <a:pt x="1295241" y="357284"/>
                  </a:lnTo>
                  <a:lnTo>
                    <a:pt x="223303" y="357284"/>
                  </a:lnTo>
                  <a:lnTo>
                    <a:pt x="223303" y="446605"/>
                  </a:lnTo>
                  <a:lnTo>
                    <a:pt x="0" y="223303"/>
                  </a:lnTo>
                  <a:close/>
                </a:path>
              </a:pathLst>
            </a:custGeom>
            <a:solidFill>
              <a:schemeClr val="accent2"/>
            </a:solidFill>
            <a:ln w="38100">
              <a:solidFill>
                <a:srgbClr val="002060"/>
              </a:solidFill>
            </a:ln>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lt1"/>
            </a:fontRef>
          </p:style>
          <p:txBody>
            <a:bodyPr lIns="133981" tIns="89320" rIns="133980" bIns="89321" spcCol="1270" anchor="ctr"/>
            <a:lstStyle/>
            <a:p>
              <a:pPr algn="ctr" defTabSz="666750">
                <a:lnSpc>
                  <a:spcPct val="90000"/>
                </a:lnSpc>
                <a:spcAft>
                  <a:spcPct val="35000"/>
                </a:spcAft>
                <a:defRPr/>
              </a:pPr>
              <a:endParaRPr lang="en-GB" sz="1500"/>
            </a:p>
          </p:txBody>
        </p:sp>
        <p:sp>
          <p:nvSpPr>
            <p:cNvPr id="14" name="Freeform 13"/>
            <p:cNvSpPr/>
            <p:nvPr/>
          </p:nvSpPr>
          <p:spPr>
            <a:xfrm rot="21598984">
              <a:off x="3371939" y="5677620"/>
              <a:ext cx="2057088" cy="533418"/>
            </a:xfrm>
            <a:custGeom>
              <a:avLst/>
              <a:gdLst>
                <a:gd name="connsiteX0" fmla="*/ 0 w 1518543"/>
                <a:gd name="connsiteY0" fmla="*/ 223303 h 446605"/>
                <a:gd name="connsiteX1" fmla="*/ 223303 w 1518543"/>
                <a:gd name="connsiteY1" fmla="*/ 0 h 446605"/>
                <a:gd name="connsiteX2" fmla="*/ 223303 w 1518543"/>
                <a:gd name="connsiteY2" fmla="*/ 89321 h 446605"/>
                <a:gd name="connsiteX3" fmla="*/ 1295241 w 1518543"/>
                <a:gd name="connsiteY3" fmla="*/ 89321 h 446605"/>
                <a:gd name="connsiteX4" fmla="*/ 1295241 w 1518543"/>
                <a:gd name="connsiteY4" fmla="*/ 0 h 446605"/>
                <a:gd name="connsiteX5" fmla="*/ 1518543 w 1518543"/>
                <a:gd name="connsiteY5" fmla="*/ 223303 h 446605"/>
                <a:gd name="connsiteX6" fmla="*/ 1295241 w 1518543"/>
                <a:gd name="connsiteY6" fmla="*/ 446605 h 446605"/>
                <a:gd name="connsiteX7" fmla="*/ 1295241 w 1518543"/>
                <a:gd name="connsiteY7" fmla="*/ 357284 h 446605"/>
                <a:gd name="connsiteX8" fmla="*/ 223303 w 1518543"/>
                <a:gd name="connsiteY8" fmla="*/ 357284 h 446605"/>
                <a:gd name="connsiteX9" fmla="*/ 223303 w 1518543"/>
                <a:gd name="connsiteY9" fmla="*/ 446605 h 446605"/>
                <a:gd name="connsiteX10" fmla="*/ 0 w 1518543"/>
                <a:gd name="connsiteY10" fmla="*/ 223303 h 44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543" h="446605">
                  <a:moveTo>
                    <a:pt x="1518543" y="223302"/>
                  </a:moveTo>
                  <a:lnTo>
                    <a:pt x="1295240" y="446604"/>
                  </a:lnTo>
                  <a:lnTo>
                    <a:pt x="1295240" y="357283"/>
                  </a:lnTo>
                  <a:lnTo>
                    <a:pt x="223302" y="357283"/>
                  </a:lnTo>
                  <a:lnTo>
                    <a:pt x="223302" y="446604"/>
                  </a:lnTo>
                  <a:lnTo>
                    <a:pt x="0" y="223302"/>
                  </a:lnTo>
                  <a:lnTo>
                    <a:pt x="223302" y="1"/>
                  </a:lnTo>
                  <a:lnTo>
                    <a:pt x="223302" y="89322"/>
                  </a:lnTo>
                  <a:lnTo>
                    <a:pt x="1295240" y="89322"/>
                  </a:lnTo>
                  <a:lnTo>
                    <a:pt x="1295240" y="1"/>
                  </a:lnTo>
                  <a:lnTo>
                    <a:pt x="1518543" y="223302"/>
                  </a:lnTo>
                  <a:close/>
                </a:path>
              </a:pathLst>
            </a:custGeom>
            <a:solidFill>
              <a:schemeClr val="accent2"/>
            </a:solidFill>
            <a:ln w="38100">
              <a:solidFill>
                <a:srgbClr val="002060"/>
              </a:solidFill>
            </a:ln>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lt1"/>
            </a:fontRef>
          </p:style>
          <p:txBody>
            <a:bodyPr lIns="133980" tIns="89322" rIns="133981" bIns="89320" spcCol="1270" anchor="ctr"/>
            <a:lstStyle/>
            <a:p>
              <a:pPr algn="ctr" defTabSz="666750">
                <a:lnSpc>
                  <a:spcPct val="90000"/>
                </a:lnSpc>
                <a:spcAft>
                  <a:spcPct val="35000"/>
                </a:spcAft>
                <a:defRPr/>
              </a:pPr>
              <a:endParaRPr lang="en-GB" sz="1500"/>
            </a:p>
          </p:txBody>
        </p:sp>
        <p:sp>
          <p:nvSpPr>
            <p:cNvPr id="16" name="Freeform 15"/>
            <p:cNvSpPr/>
            <p:nvPr/>
          </p:nvSpPr>
          <p:spPr>
            <a:xfrm rot="18162036">
              <a:off x="855144" y="3482888"/>
              <a:ext cx="2116209" cy="653951"/>
            </a:xfrm>
            <a:custGeom>
              <a:avLst/>
              <a:gdLst>
                <a:gd name="connsiteX0" fmla="*/ 0 w 1518543"/>
                <a:gd name="connsiteY0" fmla="*/ 223303 h 446605"/>
                <a:gd name="connsiteX1" fmla="*/ 223303 w 1518543"/>
                <a:gd name="connsiteY1" fmla="*/ 0 h 446605"/>
                <a:gd name="connsiteX2" fmla="*/ 223303 w 1518543"/>
                <a:gd name="connsiteY2" fmla="*/ 89321 h 446605"/>
                <a:gd name="connsiteX3" fmla="*/ 1295241 w 1518543"/>
                <a:gd name="connsiteY3" fmla="*/ 89321 h 446605"/>
                <a:gd name="connsiteX4" fmla="*/ 1295241 w 1518543"/>
                <a:gd name="connsiteY4" fmla="*/ 0 h 446605"/>
                <a:gd name="connsiteX5" fmla="*/ 1518543 w 1518543"/>
                <a:gd name="connsiteY5" fmla="*/ 223303 h 446605"/>
                <a:gd name="connsiteX6" fmla="*/ 1295241 w 1518543"/>
                <a:gd name="connsiteY6" fmla="*/ 446605 h 446605"/>
                <a:gd name="connsiteX7" fmla="*/ 1295241 w 1518543"/>
                <a:gd name="connsiteY7" fmla="*/ 357284 h 446605"/>
                <a:gd name="connsiteX8" fmla="*/ 223303 w 1518543"/>
                <a:gd name="connsiteY8" fmla="*/ 357284 h 446605"/>
                <a:gd name="connsiteX9" fmla="*/ 223303 w 1518543"/>
                <a:gd name="connsiteY9" fmla="*/ 446605 h 446605"/>
                <a:gd name="connsiteX10" fmla="*/ 0 w 1518543"/>
                <a:gd name="connsiteY10" fmla="*/ 223303 h 44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543" h="446605">
                  <a:moveTo>
                    <a:pt x="0" y="223303"/>
                  </a:moveTo>
                  <a:lnTo>
                    <a:pt x="223303" y="0"/>
                  </a:lnTo>
                  <a:lnTo>
                    <a:pt x="223303" y="89321"/>
                  </a:lnTo>
                  <a:lnTo>
                    <a:pt x="1295241" y="89321"/>
                  </a:lnTo>
                  <a:lnTo>
                    <a:pt x="1295241" y="0"/>
                  </a:lnTo>
                  <a:lnTo>
                    <a:pt x="1518543" y="223303"/>
                  </a:lnTo>
                  <a:lnTo>
                    <a:pt x="1295241" y="446605"/>
                  </a:lnTo>
                  <a:lnTo>
                    <a:pt x="1295241" y="357284"/>
                  </a:lnTo>
                  <a:lnTo>
                    <a:pt x="223303" y="357284"/>
                  </a:lnTo>
                  <a:lnTo>
                    <a:pt x="223303" y="446605"/>
                  </a:lnTo>
                  <a:lnTo>
                    <a:pt x="0" y="223303"/>
                  </a:lnTo>
                  <a:close/>
                </a:path>
              </a:pathLst>
            </a:custGeom>
            <a:solidFill>
              <a:schemeClr val="accent2"/>
            </a:solidFill>
            <a:ln w="38100">
              <a:solidFill>
                <a:srgbClr val="002060"/>
              </a:solidFill>
            </a:ln>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lt1"/>
            </a:fontRef>
          </p:style>
          <p:txBody>
            <a:bodyPr lIns="133980" tIns="89321" rIns="133981" bIns="89320" spcCol="1270" anchor="ctr"/>
            <a:lstStyle/>
            <a:p>
              <a:pPr algn="ctr" defTabSz="666750">
                <a:lnSpc>
                  <a:spcPct val="90000"/>
                </a:lnSpc>
                <a:spcAft>
                  <a:spcPct val="35000"/>
                </a:spcAft>
                <a:defRPr/>
              </a:pPr>
              <a:endParaRPr lang="en-GB" sz="1500"/>
            </a:p>
          </p:txBody>
        </p:sp>
      </p:grpSp>
      <p:sp>
        <p:nvSpPr>
          <p:cNvPr id="17" name="Rectangle 16"/>
          <p:cNvSpPr/>
          <p:nvPr/>
        </p:nvSpPr>
        <p:spPr>
          <a:xfrm>
            <a:off x="2937533" y="2102314"/>
            <a:ext cx="3268933" cy="1323439"/>
          </a:xfrm>
          <a:prstGeom prst="rect">
            <a:avLst/>
          </a:prstGeom>
          <a:noFill/>
          <a:ln w="38100">
            <a:solidFill>
              <a:srgbClr val="C00000"/>
            </a:solidFill>
          </a:ln>
          <a:effectLst>
            <a:innerShdw blurRad="63500" dist="50800" dir="16200000">
              <a:prstClr val="black">
                <a:alpha val="50000"/>
              </a:prstClr>
            </a:innerShdw>
          </a:effectLst>
        </p:spPr>
        <p:txBody>
          <a:bodyPr wrap="square">
            <a:spAutoFit/>
          </a:bodyPr>
          <a:lstStyle/>
          <a:p>
            <a:pPr algn="ctr">
              <a:defRPr/>
            </a:pPr>
            <a:r>
              <a:rPr lang="en-US" sz="4000" b="1" dirty="0">
                <a:ln w="31550" cmpd="sng">
                  <a:noFill/>
                  <a:prstDash val="solid"/>
                </a:ln>
                <a:solidFill>
                  <a:srgbClr val="C00000"/>
                </a:solidFill>
                <a:latin typeface="+mn-lt"/>
              </a:rPr>
              <a:t>Air Transport</a:t>
            </a:r>
          </a:p>
          <a:p>
            <a:pPr algn="ctr">
              <a:defRPr/>
            </a:pPr>
            <a:r>
              <a:rPr lang="en-US" sz="4000" b="1" dirty="0">
                <a:ln w="31550" cmpd="sng">
                  <a:noFill/>
                  <a:prstDash val="solid"/>
                </a:ln>
                <a:solidFill>
                  <a:srgbClr val="C00000"/>
                </a:solidFill>
                <a:latin typeface="+mn-lt"/>
              </a:rPr>
              <a:t>Statistics</a:t>
            </a:r>
            <a:endParaRPr lang="en-US" sz="6600" b="1" dirty="0">
              <a:ln w="31550" cmpd="sng">
                <a:noFill/>
                <a:prstDash val="solid"/>
              </a:ln>
              <a:solidFill>
                <a:srgbClr val="C00000"/>
              </a:solidFill>
              <a:latin typeface="+mn-lt"/>
              <a:cs typeface="Arial" charset="0"/>
            </a:endParaRPr>
          </a:p>
        </p:txBody>
      </p:sp>
      <p:pic>
        <p:nvPicPr>
          <p:cNvPr id="297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txBox="1">
            <a:spLocks/>
          </p:cNvSpPr>
          <p:nvPr/>
        </p:nvSpPr>
        <p:spPr>
          <a:xfrm>
            <a:off x="3635896" y="0"/>
            <a:ext cx="5688632" cy="7715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Statistics </a:t>
            </a:r>
            <a:r>
              <a:rPr lang="en-US" sz="2800" b="1" dirty="0" smtClean="0"/>
              <a:t>Derived Products </a:t>
            </a:r>
            <a:endParaRPr lang="en-US" sz="2800" b="1" dirty="0"/>
          </a:p>
        </p:txBody>
      </p:sp>
    </p:spTree>
    <p:extLst>
      <p:ext uri="{BB962C8B-B14F-4D97-AF65-F5344CB8AC3E}">
        <p14:creationId xmlns:p14="http://schemas.microsoft.com/office/powerpoint/2010/main" val="1650799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4" presetClass="entr" presetSubtype="32"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ox(out)">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3718"/>
            <a:ext cx="8229600" cy="432048"/>
          </a:xfrm>
          <a:solidFill>
            <a:srgbClr val="002060"/>
          </a:solidFill>
        </p:spPr>
        <p:txBody>
          <a:bodyPr>
            <a:normAutofit fontScale="85000" lnSpcReduction="20000"/>
          </a:bodyPr>
          <a:lstStyle/>
          <a:p>
            <a:pPr marL="0" indent="0" algn="ctr">
              <a:buNone/>
            </a:pPr>
            <a:r>
              <a:rPr lang="en-US" dirty="0" smtClean="0">
                <a:solidFill>
                  <a:schemeClr val="bg1"/>
                </a:solidFill>
              </a:rPr>
              <a:t>Dissemination and use of Aviation Data</a:t>
            </a:r>
            <a:endParaRPr lang="en-US" dirty="0">
              <a:solidFill>
                <a:schemeClr val="bg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603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635896" y="0"/>
            <a:ext cx="5524102" cy="742950"/>
          </a:xfrm>
        </p:spPr>
        <p:txBody>
          <a:bodyPr>
            <a:noAutofit/>
          </a:bodyPr>
          <a:lstStyle/>
          <a:p>
            <a:pPr algn="l"/>
            <a:r>
              <a:rPr lang="en-GB" sz="3600" b="1" dirty="0" smtClean="0"/>
              <a:t>ICAO</a:t>
            </a:r>
            <a:r>
              <a:rPr lang="en-GB" sz="3600" b="1" i="1" dirty="0" smtClean="0"/>
              <a:t>DATA+</a:t>
            </a:r>
            <a:br>
              <a:rPr lang="en-GB" sz="3600" b="1" i="1" dirty="0" smtClean="0"/>
            </a:br>
            <a:endParaRPr lang="en-GB" sz="2400" b="1" dirty="0" smtClean="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311058"/>
            <a:ext cx="5616624" cy="355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0" name="Rectangle 3"/>
          <p:cNvSpPr>
            <a:spLocks noGrp="1" noChangeArrowheads="1"/>
          </p:cNvSpPr>
          <p:nvPr>
            <p:ph type="body" idx="1"/>
          </p:nvPr>
        </p:nvSpPr>
        <p:spPr>
          <a:xfrm>
            <a:off x="0" y="4314824"/>
            <a:ext cx="3203848" cy="561181"/>
          </a:xfrm>
        </p:spPr>
        <p:txBody>
          <a:bodyPr>
            <a:noAutofit/>
          </a:bodyPr>
          <a:lstStyle/>
          <a:p>
            <a:pPr eaLnBrk="1" hangingPunct="1">
              <a:lnSpc>
                <a:spcPct val="90000"/>
              </a:lnSpc>
              <a:buClr>
                <a:schemeClr val="tx1"/>
              </a:buClr>
              <a:buFont typeface="Arial" pitchFamily="34" charset="0"/>
              <a:buNone/>
            </a:pPr>
            <a:r>
              <a:rPr lang="en-GB" b="1" i="1" u="sng" dirty="0" smtClean="0">
                <a:solidFill>
                  <a:schemeClr val="tx2">
                    <a:lumMod val="60000"/>
                    <a:lumOff val="40000"/>
                  </a:schemeClr>
                </a:solidFill>
              </a:rPr>
              <a:t>stats.icao.int</a:t>
            </a:r>
          </a:p>
        </p:txBody>
      </p:sp>
      <p:sp>
        <p:nvSpPr>
          <p:cNvPr id="5" name="Title 1"/>
          <p:cNvSpPr txBox="1">
            <a:spLocks/>
          </p:cNvSpPr>
          <p:nvPr/>
        </p:nvSpPr>
        <p:spPr>
          <a:xfrm>
            <a:off x="5283" y="699542"/>
            <a:ext cx="8736012" cy="7429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r>
              <a:rPr lang="en-GB" sz="3200" dirty="0" smtClean="0"/>
              <a:t>Disseminate reliable and independent data</a:t>
            </a:r>
          </a:p>
        </p:txBody>
      </p:sp>
    </p:spTree>
    <p:extLst>
      <p:ext uri="{BB962C8B-B14F-4D97-AF65-F5344CB8AC3E}">
        <p14:creationId xmlns:p14="http://schemas.microsoft.com/office/powerpoint/2010/main" val="1676728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0" y="1644490"/>
            <a:ext cx="9123040" cy="134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03648" y="2940635"/>
            <a:ext cx="1800200" cy="423202"/>
          </a:xfrm>
          <a:prstGeom prst="rect">
            <a:avLst/>
          </a:prstGeom>
          <a:solidFill>
            <a:srgbClr val="002060"/>
          </a:solidFill>
        </p:spPr>
        <p:txBody>
          <a:bodyPr wrap="square" rtlCol="0" anchor="ctr" anchorCtr="0">
            <a:noAutofit/>
          </a:bodyPr>
          <a:lstStyle/>
          <a:p>
            <a:pPr algn="ctr"/>
            <a:r>
              <a:rPr lang="en-US" sz="1400" b="1" dirty="0" smtClean="0">
                <a:solidFill>
                  <a:schemeClr val="bg1"/>
                </a:solidFill>
              </a:rPr>
              <a:t>AIR CARRIER TRAFFIC</a:t>
            </a:r>
            <a:endParaRPr lang="en-US" sz="1400" b="1" dirty="0">
              <a:solidFill>
                <a:schemeClr val="bg1"/>
              </a:solidFill>
            </a:endParaRPr>
          </a:p>
        </p:txBody>
      </p:sp>
      <p:sp>
        <p:nvSpPr>
          <p:cNvPr id="6" name="TextBox 5"/>
          <p:cNvSpPr txBox="1"/>
          <p:nvPr/>
        </p:nvSpPr>
        <p:spPr>
          <a:xfrm>
            <a:off x="3661420" y="2940635"/>
            <a:ext cx="1800200" cy="423202"/>
          </a:xfrm>
          <a:prstGeom prst="rect">
            <a:avLst/>
          </a:prstGeom>
          <a:solidFill>
            <a:srgbClr val="002060"/>
          </a:solidFill>
        </p:spPr>
        <p:txBody>
          <a:bodyPr wrap="square" rtlCol="0" anchor="ctr" anchorCtr="0">
            <a:noAutofit/>
          </a:bodyPr>
          <a:lstStyle/>
          <a:p>
            <a:pPr algn="ctr"/>
            <a:r>
              <a:rPr lang="en-US" sz="1400" b="1" dirty="0" smtClean="0">
                <a:solidFill>
                  <a:schemeClr val="bg1"/>
                </a:solidFill>
              </a:rPr>
              <a:t>TRAFFIC BY </a:t>
            </a:r>
          </a:p>
          <a:p>
            <a:pPr algn="ctr"/>
            <a:r>
              <a:rPr lang="en-US" sz="1400" b="1" dirty="0" smtClean="0">
                <a:solidFill>
                  <a:schemeClr val="bg1"/>
                </a:solidFill>
              </a:rPr>
              <a:t>FLIGHT STAGE</a:t>
            </a:r>
            <a:endParaRPr lang="en-US" sz="1400" b="1" dirty="0">
              <a:solidFill>
                <a:schemeClr val="bg1"/>
              </a:solidFill>
            </a:endParaRPr>
          </a:p>
        </p:txBody>
      </p:sp>
      <p:sp>
        <p:nvSpPr>
          <p:cNvPr id="7" name="TextBox 6"/>
          <p:cNvSpPr txBox="1"/>
          <p:nvPr/>
        </p:nvSpPr>
        <p:spPr>
          <a:xfrm>
            <a:off x="5868144" y="2940634"/>
            <a:ext cx="1800200" cy="423202"/>
          </a:xfrm>
          <a:prstGeom prst="rect">
            <a:avLst/>
          </a:prstGeom>
          <a:solidFill>
            <a:srgbClr val="002060"/>
          </a:solidFill>
        </p:spPr>
        <p:txBody>
          <a:bodyPr wrap="square" rtlCol="0" anchor="ctr" anchorCtr="0">
            <a:noAutofit/>
          </a:bodyPr>
          <a:lstStyle/>
          <a:p>
            <a:pPr algn="ctr"/>
            <a:r>
              <a:rPr lang="en-US" sz="1400" b="1" dirty="0" smtClean="0">
                <a:solidFill>
                  <a:schemeClr val="bg1"/>
                </a:solidFill>
              </a:rPr>
              <a:t>AIR CARRIER </a:t>
            </a:r>
          </a:p>
          <a:p>
            <a:pPr algn="ctr"/>
            <a:r>
              <a:rPr lang="en-US" sz="1400" b="1" dirty="0" smtClean="0">
                <a:solidFill>
                  <a:schemeClr val="bg1"/>
                </a:solidFill>
              </a:rPr>
              <a:t>FINANCES</a:t>
            </a:r>
            <a:endParaRPr lang="en-US" sz="1400" b="1" dirty="0">
              <a:solidFill>
                <a:schemeClr val="bg1"/>
              </a:solidFill>
            </a:endParaRPr>
          </a:p>
        </p:txBody>
      </p:sp>
      <p:sp>
        <p:nvSpPr>
          <p:cNvPr id="8" name="TextBox 7"/>
          <p:cNvSpPr txBox="1"/>
          <p:nvPr/>
        </p:nvSpPr>
        <p:spPr>
          <a:xfrm>
            <a:off x="1403648" y="3804732"/>
            <a:ext cx="1800200" cy="423202"/>
          </a:xfrm>
          <a:prstGeom prst="rect">
            <a:avLst/>
          </a:prstGeom>
          <a:solidFill>
            <a:srgbClr val="002060"/>
          </a:solidFill>
        </p:spPr>
        <p:txBody>
          <a:bodyPr wrap="square" rtlCol="0" anchor="ctr" anchorCtr="0">
            <a:noAutofit/>
          </a:bodyPr>
          <a:lstStyle/>
          <a:p>
            <a:pPr algn="ctr"/>
            <a:r>
              <a:rPr lang="en-US" sz="1400" b="1" dirty="0" smtClean="0">
                <a:solidFill>
                  <a:schemeClr val="bg1"/>
                </a:solidFill>
              </a:rPr>
              <a:t>AIRPORT TRAFFIC</a:t>
            </a:r>
            <a:endParaRPr lang="en-US" sz="1400" b="1" dirty="0">
              <a:solidFill>
                <a:schemeClr val="bg1"/>
              </a:solidFill>
            </a:endParaRPr>
          </a:p>
        </p:txBody>
      </p:sp>
      <p:sp>
        <p:nvSpPr>
          <p:cNvPr id="9" name="TextBox 8"/>
          <p:cNvSpPr txBox="1"/>
          <p:nvPr/>
        </p:nvSpPr>
        <p:spPr>
          <a:xfrm>
            <a:off x="3661420" y="3804732"/>
            <a:ext cx="1800200" cy="423202"/>
          </a:xfrm>
          <a:prstGeom prst="rect">
            <a:avLst/>
          </a:prstGeom>
          <a:solidFill>
            <a:srgbClr val="002060"/>
          </a:solidFill>
        </p:spPr>
        <p:txBody>
          <a:bodyPr wrap="square" rtlCol="0" anchor="ctr" anchorCtr="0">
            <a:noAutofit/>
          </a:bodyPr>
          <a:lstStyle/>
          <a:p>
            <a:pPr algn="ctr"/>
            <a:r>
              <a:rPr lang="en-US" sz="1400" b="1" dirty="0" smtClean="0">
                <a:solidFill>
                  <a:schemeClr val="bg1"/>
                </a:solidFill>
              </a:rPr>
              <a:t>ON-FLIGHT ORIGIN</a:t>
            </a:r>
          </a:p>
          <a:p>
            <a:pPr algn="ctr"/>
            <a:r>
              <a:rPr lang="en-US" sz="1400" b="1" dirty="0" smtClean="0">
                <a:solidFill>
                  <a:schemeClr val="bg1"/>
                </a:solidFill>
              </a:rPr>
              <a:t>AND DESTINATION</a:t>
            </a:r>
            <a:endParaRPr lang="en-US" sz="1400" b="1" dirty="0">
              <a:solidFill>
                <a:schemeClr val="bg1"/>
              </a:solidFill>
            </a:endParaRPr>
          </a:p>
        </p:txBody>
      </p:sp>
      <p:sp>
        <p:nvSpPr>
          <p:cNvPr id="10" name="TextBox 9"/>
          <p:cNvSpPr txBox="1"/>
          <p:nvPr/>
        </p:nvSpPr>
        <p:spPr>
          <a:xfrm>
            <a:off x="5868144" y="3804731"/>
            <a:ext cx="1800200" cy="423202"/>
          </a:xfrm>
          <a:prstGeom prst="rect">
            <a:avLst/>
          </a:prstGeom>
          <a:solidFill>
            <a:srgbClr val="002060"/>
          </a:solidFill>
        </p:spPr>
        <p:txBody>
          <a:bodyPr wrap="square" rtlCol="0" anchor="ctr" anchorCtr="0">
            <a:noAutofit/>
          </a:bodyPr>
          <a:lstStyle/>
          <a:p>
            <a:pPr algn="ctr"/>
            <a:r>
              <a:rPr lang="en-US" sz="1400" b="1" dirty="0" smtClean="0">
                <a:solidFill>
                  <a:schemeClr val="bg1"/>
                </a:solidFill>
              </a:rPr>
              <a:t>AIR CARRIER FLEET</a:t>
            </a:r>
          </a:p>
          <a:p>
            <a:pPr algn="ctr"/>
            <a:r>
              <a:rPr lang="en-US" sz="1400" b="1" dirty="0" smtClean="0">
                <a:solidFill>
                  <a:schemeClr val="bg1"/>
                </a:solidFill>
              </a:rPr>
              <a:t>AND PERSONNEL</a:t>
            </a:r>
            <a:endParaRPr lang="en-US" sz="1400" b="1" dirty="0">
              <a:solidFill>
                <a:schemeClr val="bg1"/>
              </a:solidFill>
            </a:endParaRPr>
          </a:p>
        </p:txBody>
      </p:sp>
      <p:sp>
        <p:nvSpPr>
          <p:cNvPr id="11" name="Title 1"/>
          <p:cNvSpPr>
            <a:spLocks noGrp="1"/>
          </p:cNvSpPr>
          <p:nvPr>
            <p:ph type="title"/>
          </p:nvPr>
        </p:nvSpPr>
        <p:spPr>
          <a:xfrm>
            <a:off x="107504" y="771550"/>
            <a:ext cx="8736012" cy="742950"/>
          </a:xfrm>
        </p:spPr>
        <p:txBody>
          <a:bodyPr>
            <a:noAutofit/>
          </a:bodyPr>
          <a:lstStyle/>
          <a:p>
            <a:r>
              <a:rPr lang="en-GB" sz="3200" b="0" dirty="0" smtClean="0"/>
              <a:t>6 modules are available</a:t>
            </a:r>
          </a:p>
        </p:txBody>
      </p:sp>
      <p:sp>
        <p:nvSpPr>
          <p:cNvPr id="5" name="Up Arrow 4"/>
          <p:cNvSpPr/>
          <p:nvPr/>
        </p:nvSpPr>
        <p:spPr>
          <a:xfrm rot="18958076">
            <a:off x="2601073" y="3223524"/>
            <a:ext cx="504056" cy="427625"/>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3635896" y="0"/>
            <a:ext cx="5524102" cy="7429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GB" sz="3600" b="1" smtClean="0"/>
              <a:t>ICAO</a:t>
            </a:r>
            <a:r>
              <a:rPr lang="en-GB" sz="3600" b="1" i="1" smtClean="0"/>
              <a:t>DATA+</a:t>
            </a:r>
            <a:br>
              <a:rPr lang="en-GB" sz="3600" b="1" i="1" smtClean="0"/>
            </a:br>
            <a:endParaRPr lang="en-GB" sz="2400" b="1" dirty="0" smtClean="0"/>
          </a:p>
        </p:txBody>
      </p:sp>
    </p:spTree>
    <p:extLst>
      <p:ext uri="{BB962C8B-B14F-4D97-AF65-F5344CB8AC3E}">
        <p14:creationId xmlns:p14="http://schemas.microsoft.com/office/powerpoint/2010/main" val="746075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3000"/>
                            </p:stCondLst>
                            <p:childTnLst>
                              <p:par>
                                <p:cTn id="41" presetID="31" presetClass="entr" presetSubtype="0" fill="hold" grpId="0" nodeType="afterEffect">
                                  <p:stCondLst>
                                    <p:cond delay="75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486" y="752103"/>
            <a:ext cx="8736012" cy="742950"/>
          </a:xfrm>
        </p:spPr>
        <p:txBody>
          <a:bodyPr>
            <a:noAutofit/>
          </a:bodyPr>
          <a:lstStyle/>
          <a:p>
            <a:r>
              <a:rPr lang="en-US" sz="3200" dirty="0"/>
              <a:t>Analyze the air transport </a:t>
            </a:r>
            <a:r>
              <a:rPr lang="en-US" sz="3200" dirty="0" smtClean="0"/>
              <a:t>markets</a:t>
            </a:r>
            <a:endParaRPr lang="en-GB" sz="3200" b="0" dirty="0" smtClean="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47614"/>
            <a:ext cx="8856984" cy="3510389"/>
          </a:xfrm>
          <a:prstGeom prst="rect">
            <a:avLst/>
          </a:prstGeom>
          <a:noFill/>
          <a:ln>
            <a:noFill/>
          </a:ln>
        </p:spPr>
      </p:pic>
      <p:sp>
        <p:nvSpPr>
          <p:cNvPr id="6" name="Title 1"/>
          <p:cNvSpPr txBox="1">
            <a:spLocks/>
          </p:cNvSpPr>
          <p:nvPr/>
        </p:nvSpPr>
        <p:spPr>
          <a:xfrm>
            <a:off x="3635896" y="0"/>
            <a:ext cx="5524102" cy="7429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GB" sz="3600" b="1" dirty="0" smtClean="0"/>
              <a:t>ICAO</a:t>
            </a:r>
            <a:r>
              <a:rPr lang="en-GB" sz="3600" b="1" i="1" dirty="0" smtClean="0"/>
              <a:t>DATA+ </a:t>
            </a:r>
            <a:r>
              <a:rPr lang="en-GB" sz="3600" b="1" dirty="0"/>
              <a:t>: </a:t>
            </a:r>
            <a:r>
              <a:rPr lang="en-GB" sz="3600" b="1" dirty="0" smtClean="0"/>
              <a:t>Analysis Tools</a:t>
            </a:r>
            <a:r>
              <a:rPr lang="en-GB" sz="3600" b="1" i="1" dirty="0" smtClean="0"/>
              <a:t/>
            </a:r>
            <a:br>
              <a:rPr lang="en-GB" sz="3600" b="1" i="1" dirty="0" smtClean="0"/>
            </a:br>
            <a:endParaRPr lang="en-GB" sz="2400" b="1" dirty="0" smtClean="0"/>
          </a:p>
        </p:txBody>
      </p:sp>
    </p:spTree>
    <p:extLst>
      <p:ext uri="{BB962C8B-B14F-4D97-AF65-F5344CB8AC3E}">
        <p14:creationId xmlns:p14="http://schemas.microsoft.com/office/powerpoint/2010/main" val="1662157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951570"/>
            <a:ext cx="9144000" cy="3857625"/>
          </a:xfrm>
        </p:spPr>
      </p:pic>
      <p:sp>
        <p:nvSpPr>
          <p:cNvPr id="4" name="Title 1"/>
          <p:cNvSpPr txBox="1">
            <a:spLocks/>
          </p:cNvSpPr>
          <p:nvPr/>
        </p:nvSpPr>
        <p:spPr>
          <a:xfrm>
            <a:off x="3635896" y="0"/>
            <a:ext cx="5688632" cy="7715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Benchmarking for </a:t>
            </a:r>
            <a:r>
              <a:rPr lang="en-US" sz="2800" b="1" dirty="0" smtClean="0"/>
              <a:t>Regional Data</a:t>
            </a:r>
            <a:endParaRPr lang="en-US" sz="2800" b="1" dirty="0"/>
          </a:p>
        </p:txBody>
      </p:sp>
    </p:spTree>
    <p:extLst>
      <p:ext uri="{BB962C8B-B14F-4D97-AF65-F5344CB8AC3E}">
        <p14:creationId xmlns:p14="http://schemas.microsoft.com/office/powerpoint/2010/main" val="344080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771" y="1647859"/>
            <a:ext cx="3147291" cy="320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471" b="9048"/>
          <a:stretch/>
        </p:blipFill>
        <p:spPr bwMode="auto">
          <a:xfrm>
            <a:off x="128089" y="1572147"/>
            <a:ext cx="4986067" cy="301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547664" y="3397716"/>
            <a:ext cx="3600400" cy="794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p:cNvSpPr txBox="1">
            <a:spLocks/>
          </p:cNvSpPr>
          <p:nvPr/>
        </p:nvSpPr>
        <p:spPr>
          <a:xfrm>
            <a:off x="3635896" y="0"/>
            <a:ext cx="5616624" cy="7429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GB" sz="3600" b="1" dirty="0"/>
              <a:t>ICAO W</a:t>
            </a:r>
            <a:r>
              <a:rPr lang="en-GB" sz="3600" b="1" dirty="0" smtClean="0"/>
              <a:t>ebsite: </a:t>
            </a:r>
            <a:r>
              <a:rPr lang="en-GB" sz="3200" b="1" dirty="0" smtClean="0"/>
              <a:t>Facts </a:t>
            </a:r>
            <a:r>
              <a:rPr lang="en-GB" sz="3200" b="1" dirty="0"/>
              <a:t>&amp; </a:t>
            </a:r>
            <a:r>
              <a:rPr lang="en-GB" sz="3200" b="1" dirty="0" smtClean="0"/>
              <a:t>Figures</a:t>
            </a:r>
            <a:endParaRPr lang="en-GB" sz="3200" b="1" dirty="0"/>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2703474"/>
            <a:ext cx="3819682" cy="1881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513756" y="2695676"/>
            <a:ext cx="3600400" cy="2153095"/>
            <a:chOff x="1547664" y="2574262"/>
            <a:chExt cx="3600400" cy="2134770"/>
          </a:xfrm>
        </p:grpSpPr>
        <p:sp>
          <p:nvSpPr>
            <p:cNvPr id="3" name="Rectangle 2"/>
            <p:cNvSpPr/>
            <p:nvPr/>
          </p:nvSpPr>
          <p:spPr>
            <a:xfrm>
              <a:off x="1547664" y="2574262"/>
              <a:ext cx="3600400" cy="19560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73660" y="4093479"/>
              <a:ext cx="2016224" cy="615553"/>
            </a:xfrm>
            <a:prstGeom prst="rect">
              <a:avLst/>
            </a:prstGeom>
            <a:noFill/>
          </p:spPr>
          <p:txBody>
            <a:bodyPr wrap="square" rtlCol="0">
              <a:spAutoFit/>
            </a:bodyPr>
            <a:lstStyle/>
            <a:p>
              <a:r>
                <a:rPr lang="en-US" sz="2400" b="1" dirty="0" smtClean="0">
                  <a:solidFill>
                    <a:srgbClr val="C00000"/>
                  </a:solidFill>
                </a:rPr>
                <a:t>Key figures</a:t>
              </a:r>
              <a:endParaRPr lang="en-US" sz="2400" b="1" dirty="0">
                <a:solidFill>
                  <a:srgbClr val="C00000"/>
                </a:solidFill>
              </a:endParaRPr>
            </a:p>
          </p:txBody>
        </p:sp>
      </p:grpSp>
      <p:sp>
        <p:nvSpPr>
          <p:cNvPr id="16" name="Title 1"/>
          <p:cNvSpPr>
            <a:spLocks noGrp="1"/>
          </p:cNvSpPr>
          <p:nvPr>
            <p:ph type="title"/>
          </p:nvPr>
        </p:nvSpPr>
        <p:spPr>
          <a:xfrm>
            <a:off x="327158" y="779959"/>
            <a:ext cx="8349298" cy="742950"/>
          </a:xfrm>
        </p:spPr>
        <p:txBody>
          <a:bodyPr>
            <a:noAutofit/>
          </a:bodyPr>
          <a:lstStyle/>
          <a:p>
            <a:r>
              <a:rPr lang="en-US" sz="3200" b="1" dirty="0"/>
              <a:t>Analyze the air transport </a:t>
            </a:r>
            <a:r>
              <a:rPr lang="en-US" sz="3200" b="1" dirty="0" smtClean="0"/>
              <a:t>market</a:t>
            </a:r>
            <a:endParaRPr lang="en-GB" sz="3200" b="1" dirty="0" smtClean="0"/>
          </a:p>
        </p:txBody>
      </p:sp>
      <p:grpSp>
        <p:nvGrpSpPr>
          <p:cNvPr id="7" name="Group 6"/>
          <p:cNvGrpSpPr/>
          <p:nvPr/>
        </p:nvGrpSpPr>
        <p:grpSpPr>
          <a:xfrm>
            <a:off x="5376664" y="1265114"/>
            <a:ext cx="3966914" cy="3591843"/>
            <a:chOff x="5309989" y="1590809"/>
            <a:chExt cx="3966914" cy="4789123"/>
          </a:xfrm>
        </p:grpSpPr>
        <p:sp>
          <p:nvSpPr>
            <p:cNvPr id="6" name="Rectangle 5"/>
            <p:cNvSpPr/>
            <p:nvPr/>
          </p:nvSpPr>
          <p:spPr>
            <a:xfrm>
              <a:off x="5309989" y="1700810"/>
              <a:ext cx="3452317" cy="467912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260679" y="1590809"/>
              <a:ext cx="2016224" cy="615553"/>
            </a:xfrm>
            <a:prstGeom prst="rect">
              <a:avLst/>
            </a:prstGeom>
            <a:noFill/>
          </p:spPr>
          <p:txBody>
            <a:bodyPr wrap="square" rtlCol="0">
              <a:spAutoFit/>
            </a:bodyPr>
            <a:lstStyle/>
            <a:p>
              <a:r>
                <a:rPr lang="en-US" sz="2400" b="1" dirty="0" smtClean="0">
                  <a:solidFill>
                    <a:srgbClr val="C00000"/>
                  </a:solidFill>
                </a:rPr>
                <a:t>Analysis</a:t>
              </a:r>
              <a:endParaRPr lang="en-US" sz="2400" b="1" dirty="0">
                <a:solidFill>
                  <a:srgbClr val="C00000"/>
                </a:solidFill>
              </a:endParaRPr>
            </a:p>
          </p:txBody>
        </p:sp>
      </p:grpSp>
    </p:spTree>
    <p:extLst>
      <p:ext uri="{BB962C8B-B14F-4D97-AF65-F5344CB8AC3E}">
        <p14:creationId xmlns:p14="http://schemas.microsoft.com/office/powerpoint/2010/main" val="1477972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2" presetClass="entr" presetSubtype="0"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2" presetClass="entr" presetSubtype="0" fill="hold"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45" name="Freeform 9"/>
          <p:cNvSpPr>
            <a:spLocks noChangeAspect="1"/>
          </p:cNvSpPr>
          <p:nvPr/>
        </p:nvSpPr>
        <p:spPr bwMode="auto">
          <a:xfrm>
            <a:off x="6610275" y="1931195"/>
            <a:ext cx="1920875" cy="1440656"/>
          </a:xfrm>
          <a:custGeom>
            <a:avLst/>
            <a:gdLst/>
            <a:ahLst/>
            <a:cxnLst>
              <a:cxn ang="0">
                <a:pos x="690" y="1244"/>
              </a:cxn>
              <a:cxn ang="0">
                <a:pos x="811" y="1219"/>
              </a:cxn>
              <a:cxn ang="0">
                <a:pos x="923" y="1172"/>
              </a:cxn>
              <a:cxn ang="0">
                <a:pos x="1023" y="1104"/>
              </a:cxn>
              <a:cxn ang="0">
                <a:pos x="1108" y="1020"/>
              </a:cxn>
              <a:cxn ang="0">
                <a:pos x="1176" y="920"/>
              </a:cxn>
              <a:cxn ang="0">
                <a:pos x="1222" y="808"/>
              </a:cxn>
              <a:cxn ang="0">
                <a:pos x="1247" y="687"/>
              </a:cxn>
              <a:cxn ang="0">
                <a:pos x="1247" y="560"/>
              </a:cxn>
              <a:cxn ang="0">
                <a:pos x="1222" y="438"/>
              </a:cxn>
              <a:cxn ang="0">
                <a:pos x="1176" y="326"/>
              </a:cxn>
              <a:cxn ang="0">
                <a:pos x="1108" y="226"/>
              </a:cxn>
              <a:cxn ang="0">
                <a:pos x="1023" y="142"/>
              </a:cxn>
              <a:cxn ang="0">
                <a:pos x="923" y="74"/>
              </a:cxn>
              <a:cxn ang="0">
                <a:pos x="811" y="28"/>
              </a:cxn>
              <a:cxn ang="0">
                <a:pos x="690" y="3"/>
              </a:cxn>
              <a:cxn ang="0">
                <a:pos x="562" y="3"/>
              </a:cxn>
              <a:cxn ang="0">
                <a:pos x="440" y="28"/>
              </a:cxn>
              <a:cxn ang="0">
                <a:pos x="328" y="74"/>
              </a:cxn>
              <a:cxn ang="0">
                <a:pos x="228" y="142"/>
              </a:cxn>
              <a:cxn ang="0">
                <a:pos x="143" y="226"/>
              </a:cxn>
              <a:cxn ang="0">
                <a:pos x="76" y="326"/>
              </a:cxn>
              <a:cxn ang="0">
                <a:pos x="28" y="438"/>
              </a:cxn>
              <a:cxn ang="0">
                <a:pos x="3" y="560"/>
              </a:cxn>
              <a:cxn ang="0">
                <a:pos x="3" y="687"/>
              </a:cxn>
              <a:cxn ang="0">
                <a:pos x="28" y="808"/>
              </a:cxn>
              <a:cxn ang="0">
                <a:pos x="76" y="920"/>
              </a:cxn>
              <a:cxn ang="0">
                <a:pos x="143" y="1020"/>
              </a:cxn>
              <a:cxn ang="0">
                <a:pos x="228" y="1104"/>
              </a:cxn>
              <a:cxn ang="0">
                <a:pos x="328" y="1172"/>
              </a:cxn>
              <a:cxn ang="0">
                <a:pos x="440" y="1219"/>
              </a:cxn>
              <a:cxn ang="0">
                <a:pos x="562" y="1244"/>
              </a:cxn>
            </a:cxnLst>
            <a:rect l="0" t="0" r="r" b="b"/>
            <a:pathLst>
              <a:path w="1251" h="1248">
                <a:moveTo>
                  <a:pt x="627" y="1248"/>
                </a:moveTo>
                <a:lnTo>
                  <a:pt x="690" y="1244"/>
                </a:lnTo>
                <a:lnTo>
                  <a:pt x="752" y="1235"/>
                </a:lnTo>
                <a:lnTo>
                  <a:pt x="811" y="1219"/>
                </a:lnTo>
                <a:lnTo>
                  <a:pt x="869" y="1198"/>
                </a:lnTo>
                <a:lnTo>
                  <a:pt x="923" y="1172"/>
                </a:lnTo>
                <a:lnTo>
                  <a:pt x="975" y="1140"/>
                </a:lnTo>
                <a:lnTo>
                  <a:pt x="1023" y="1104"/>
                </a:lnTo>
                <a:lnTo>
                  <a:pt x="1068" y="1065"/>
                </a:lnTo>
                <a:lnTo>
                  <a:pt x="1108" y="1020"/>
                </a:lnTo>
                <a:lnTo>
                  <a:pt x="1144" y="972"/>
                </a:lnTo>
                <a:lnTo>
                  <a:pt x="1176" y="920"/>
                </a:lnTo>
                <a:lnTo>
                  <a:pt x="1201" y="866"/>
                </a:lnTo>
                <a:lnTo>
                  <a:pt x="1222" y="808"/>
                </a:lnTo>
                <a:lnTo>
                  <a:pt x="1238" y="749"/>
                </a:lnTo>
                <a:lnTo>
                  <a:pt x="1247" y="687"/>
                </a:lnTo>
                <a:lnTo>
                  <a:pt x="1251" y="624"/>
                </a:lnTo>
                <a:lnTo>
                  <a:pt x="1247" y="560"/>
                </a:lnTo>
                <a:lnTo>
                  <a:pt x="1238" y="498"/>
                </a:lnTo>
                <a:lnTo>
                  <a:pt x="1222" y="438"/>
                </a:lnTo>
                <a:lnTo>
                  <a:pt x="1201" y="381"/>
                </a:lnTo>
                <a:lnTo>
                  <a:pt x="1176" y="326"/>
                </a:lnTo>
                <a:lnTo>
                  <a:pt x="1144" y="274"/>
                </a:lnTo>
                <a:lnTo>
                  <a:pt x="1108" y="226"/>
                </a:lnTo>
                <a:lnTo>
                  <a:pt x="1068" y="182"/>
                </a:lnTo>
                <a:lnTo>
                  <a:pt x="1023" y="142"/>
                </a:lnTo>
                <a:lnTo>
                  <a:pt x="975" y="105"/>
                </a:lnTo>
                <a:lnTo>
                  <a:pt x="923" y="74"/>
                </a:lnTo>
                <a:lnTo>
                  <a:pt x="869" y="48"/>
                </a:lnTo>
                <a:lnTo>
                  <a:pt x="811" y="28"/>
                </a:lnTo>
                <a:lnTo>
                  <a:pt x="752" y="12"/>
                </a:lnTo>
                <a:lnTo>
                  <a:pt x="690" y="3"/>
                </a:lnTo>
                <a:lnTo>
                  <a:pt x="627" y="0"/>
                </a:lnTo>
                <a:lnTo>
                  <a:pt x="562" y="3"/>
                </a:lnTo>
                <a:lnTo>
                  <a:pt x="500" y="12"/>
                </a:lnTo>
                <a:lnTo>
                  <a:pt x="440" y="28"/>
                </a:lnTo>
                <a:lnTo>
                  <a:pt x="383" y="48"/>
                </a:lnTo>
                <a:lnTo>
                  <a:pt x="328" y="74"/>
                </a:lnTo>
                <a:lnTo>
                  <a:pt x="276" y="105"/>
                </a:lnTo>
                <a:lnTo>
                  <a:pt x="228" y="142"/>
                </a:lnTo>
                <a:lnTo>
                  <a:pt x="184" y="182"/>
                </a:lnTo>
                <a:lnTo>
                  <a:pt x="143" y="226"/>
                </a:lnTo>
                <a:lnTo>
                  <a:pt x="107" y="274"/>
                </a:lnTo>
                <a:lnTo>
                  <a:pt x="76" y="326"/>
                </a:lnTo>
                <a:lnTo>
                  <a:pt x="49" y="381"/>
                </a:lnTo>
                <a:lnTo>
                  <a:pt x="28" y="438"/>
                </a:lnTo>
                <a:lnTo>
                  <a:pt x="12" y="498"/>
                </a:lnTo>
                <a:lnTo>
                  <a:pt x="3" y="560"/>
                </a:lnTo>
                <a:lnTo>
                  <a:pt x="0" y="624"/>
                </a:lnTo>
                <a:lnTo>
                  <a:pt x="3" y="687"/>
                </a:lnTo>
                <a:lnTo>
                  <a:pt x="12" y="749"/>
                </a:lnTo>
                <a:lnTo>
                  <a:pt x="28" y="808"/>
                </a:lnTo>
                <a:lnTo>
                  <a:pt x="49" y="866"/>
                </a:lnTo>
                <a:lnTo>
                  <a:pt x="76" y="920"/>
                </a:lnTo>
                <a:lnTo>
                  <a:pt x="107" y="972"/>
                </a:lnTo>
                <a:lnTo>
                  <a:pt x="143" y="1020"/>
                </a:lnTo>
                <a:lnTo>
                  <a:pt x="184" y="1065"/>
                </a:lnTo>
                <a:lnTo>
                  <a:pt x="228" y="1104"/>
                </a:lnTo>
                <a:lnTo>
                  <a:pt x="276" y="1140"/>
                </a:lnTo>
                <a:lnTo>
                  <a:pt x="328" y="1172"/>
                </a:lnTo>
                <a:lnTo>
                  <a:pt x="383" y="1198"/>
                </a:lnTo>
                <a:lnTo>
                  <a:pt x="440" y="1219"/>
                </a:lnTo>
                <a:lnTo>
                  <a:pt x="500" y="1235"/>
                </a:lnTo>
                <a:lnTo>
                  <a:pt x="562" y="1244"/>
                </a:lnTo>
                <a:lnTo>
                  <a:pt x="627" y="1248"/>
                </a:lnTo>
                <a:close/>
              </a:path>
            </a:pathLst>
          </a:custGeom>
          <a:solidFill>
            <a:srgbClr val="002060"/>
          </a:solidFill>
          <a:ln w="9525">
            <a:noFill/>
            <a:round/>
            <a:headEnd/>
            <a:tailEnd/>
          </a:ln>
          <a:effectLst/>
        </p:spPr>
        <p:txBody>
          <a:bodyPr lIns="0" tIns="0" rIns="0" bIns="0"/>
          <a:lstStyle/>
          <a:p>
            <a:pPr algn="ctr"/>
            <a:endParaRPr lang="en-GB" sz="2400" dirty="0" smtClean="0">
              <a:solidFill>
                <a:schemeClr val="bg1"/>
              </a:solidFill>
            </a:endParaRPr>
          </a:p>
          <a:p>
            <a:pPr algn="ctr"/>
            <a:endParaRPr lang="en-GB" sz="1050" dirty="0" smtClean="0">
              <a:solidFill>
                <a:schemeClr val="bg1"/>
              </a:solidFill>
            </a:endParaRPr>
          </a:p>
          <a:p>
            <a:pPr algn="ctr"/>
            <a:r>
              <a:rPr lang="en-GB" sz="2400" dirty="0" smtClean="0">
                <a:solidFill>
                  <a:schemeClr val="bg1"/>
                </a:solidFill>
              </a:rPr>
              <a:t>FORECASTING</a:t>
            </a:r>
            <a:endParaRPr lang="en-GB" sz="2400" dirty="0">
              <a:solidFill>
                <a:schemeClr val="bg1"/>
              </a:solidFill>
            </a:endParaRPr>
          </a:p>
        </p:txBody>
      </p:sp>
      <p:sp>
        <p:nvSpPr>
          <p:cNvPr id="679948" name="Rectangle 12"/>
          <p:cNvSpPr>
            <a:spLocks noChangeArrowheads="1"/>
          </p:cNvSpPr>
          <p:nvPr/>
        </p:nvSpPr>
        <p:spPr bwMode="auto">
          <a:xfrm>
            <a:off x="228600" y="914400"/>
            <a:ext cx="4114800" cy="3429000"/>
          </a:xfrm>
          <a:prstGeom prst="rect">
            <a:avLst/>
          </a:prstGeom>
          <a:noFill/>
          <a:ln w="9525">
            <a:noFill/>
            <a:miter lim="800000"/>
            <a:headEnd/>
            <a:tailEnd/>
          </a:ln>
          <a:effectLst/>
        </p:spPr>
        <p:txBody>
          <a:bodyPr wrap="none" anchor="ctr"/>
          <a:lstStyle/>
          <a:p>
            <a:endParaRPr lang="en-GB"/>
          </a:p>
        </p:txBody>
      </p:sp>
      <p:sp>
        <p:nvSpPr>
          <p:cNvPr id="679950" name="Rectangle 14"/>
          <p:cNvSpPr>
            <a:spLocks noChangeArrowheads="1"/>
          </p:cNvSpPr>
          <p:nvPr/>
        </p:nvSpPr>
        <p:spPr bwMode="auto">
          <a:xfrm>
            <a:off x="4876800" y="914400"/>
            <a:ext cx="4114800" cy="400050"/>
          </a:xfrm>
          <a:prstGeom prst="rect">
            <a:avLst/>
          </a:prstGeom>
          <a:noFill/>
          <a:ln w="9525">
            <a:noFill/>
            <a:miter lim="800000"/>
            <a:headEnd/>
            <a:tailEnd/>
          </a:ln>
          <a:effectLst/>
        </p:spPr>
        <p:txBody>
          <a:bodyPr wrap="none" anchor="ctr"/>
          <a:lstStyle/>
          <a:p>
            <a:endParaRPr lang="en-GB"/>
          </a:p>
        </p:txBody>
      </p:sp>
      <p:sp>
        <p:nvSpPr>
          <p:cNvPr id="679955" name="Rectangle 19"/>
          <p:cNvSpPr>
            <a:spLocks noChangeArrowheads="1"/>
          </p:cNvSpPr>
          <p:nvPr/>
        </p:nvSpPr>
        <p:spPr bwMode="auto">
          <a:xfrm>
            <a:off x="467544" y="4562474"/>
            <a:ext cx="8316094" cy="314325"/>
          </a:xfrm>
          <a:prstGeom prst="rect">
            <a:avLst/>
          </a:prstGeom>
          <a:noFill/>
          <a:ln w="12700">
            <a:solidFill>
              <a:srgbClr val="002060"/>
            </a:solidFill>
            <a:miter lim="800000"/>
            <a:headEnd/>
            <a:tailEnd/>
          </a:ln>
          <a:effectLst/>
        </p:spPr>
        <p:txBody>
          <a:bodyPr/>
          <a:lstStyle/>
          <a:p>
            <a:pPr marL="342900" indent="-342900" algn="ctr" eaLnBrk="0" hangingPunct="0">
              <a:lnSpc>
                <a:spcPct val="80000"/>
              </a:lnSpc>
              <a:spcBef>
                <a:spcPct val="20000"/>
              </a:spcBef>
              <a:buClr>
                <a:schemeClr val="hlink"/>
              </a:buClr>
              <a:buSzPct val="65000"/>
              <a:buFont typeface="Wingdings" pitchFamily="2" charset="2"/>
              <a:buNone/>
            </a:pPr>
            <a:r>
              <a:rPr lang="en-GB" b="1" dirty="0">
                <a:solidFill>
                  <a:srgbClr val="002060"/>
                </a:solidFill>
              </a:rPr>
              <a:t>ICAO : an independent and reliable source of information on civil  </a:t>
            </a:r>
            <a:r>
              <a:rPr lang="en-GB" b="1" dirty="0" smtClean="0">
                <a:solidFill>
                  <a:srgbClr val="002060"/>
                </a:solidFill>
              </a:rPr>
              <a:t>aviation matters</a:t>
            </a:r>
            <a:endParaRPr lang="en-GB" b="1" dirty="0">
              <a:solidFill>
                <a:srgbClr val="002060"/>
              </a:solidFill>
            </a:endParaRPr>
          </a:p>
        </p:txBody>
      </p:sp>
      <p:sp>
        <p:nvSpPr>
          <p:cNvPr id="679956" name="Oval 20"/>
          <p:cNvSpPr>
            <a:spLocks noChangeArrowheads="1"/>
          </p:cNvSpPr>
          <p:nvPr/>
        </p:nvSpPr>
        <p:spPr bwMode="auto">
          <a:xfrm>
            <a:off x="0" y="3780844"/>
            <a:ext cx="3771900" cy="735121"/>
          </a:xfrm>
          <a:prstGeom prst="ellipse">
            <a:avLst/>
          </a:prstGeom>
          <a:solidFill>
            <a:schemeClr val="tx1">
              <a:lumMod val="20000"/>
              <a:lumOff val="80000"/>
            </a:schemeClr>
          </a:solidFill>
          <a:ln w="19050">
            <a:noFill/>
            <a:round/>
            <a:headEnd/>
            <a:tailEnd/>
          </a:ln>
          <a:effectLst/>
        </p:spPr>
        <p:txBody>
          <a:bodyPr wrap="none" anchor="ctr"/>
          <a:lstStyle/>
          <a:p>
            <a:pPr algn="ctr" eaLnBrk="0" hangingPunct="0"/>
            <a:r>
              <a:rPr lang="en-US" dirty="0" smtClean="0">
                <a:solidFill>
                  <a:srgbClr val="002060"/>
                </a:solidFill>
              </a:rPr>
              <a:t>Economic Development </a:t>
            </a:r>
          </a:p>
          <a:p>
            <a:pPr algn="ctr" eaLnBrk="0" hangingPunct="0"/>
            <a:r>
              <a:rPr lang="en-US" dirty="0" smtClean="0">
                <a:solidFill>
                  <a:srgbClr val="002060"/>
                </a:solidFill>
              </a:rPr>
              <a:t>of air transport</a:t>
            </a:r>
            <a:endParaRPr lang="en-US" dirty="0">
              <a:solidFill>
                <a:srgbClr val="002060"/>
              </a:solidFill>
            </a:endParaRPr>
          </a:p>
        </p:txBody>
      </p:sp>
      <p:sp>
        <p:nvSpPr>
          <p:cNvPr id="4" name="Freeform 3"/>
          <p:cNvSpPr/>
          <p:nvPr/>
        </p:nvSpPr>
        <p:spPr>
          <a:xfrm>
            <a:off x="5591175" y="3180151"/>
            <a:ext cx="1501105" cy="706049"/>
          </a:xfrm>
          <a:custGeom>
            <a:avLst/>
            <a:gdLst>
              <a:gd name="connsiteX0" fmla="*/ 0 w 1381125"/>
              <a:gd name="connsiteY0" fmla="*/ 666750 h 666750"/>
              <a:gd name="connsiteX1" fmla="*/ 809625 w 1381125"/>
              <a:gd name="connsiteY1" fmla="*/ 533400 h 666750"/>
              <a:gd name="connsiteX2" fmla="*/ 1381125 w 1381125"/>
              <a:gd name="connsiteY2" fmla="*/ 0 h 666750"/>
            </a:gdLst>
            <a:ahLst/>
            <a:cxnLst>
              <a:cxn ang="0">
                <a:pos x="connsiteX0" y="connsiteY0"/>
              </a:cxn>
              <a:cxn ang="0">
                <a:pos x="connsiteX1" y="connsiteY1"/>
              </a:cxn>
              <a:cxn ang="0">
                <a:pos x="connsiteX2" y="connsiteY2"/>
              </a:cxn>
            </a:cxnLst>
            <a:rect l="l" t="t" r="r" b="b"/>
            <a:pathLst>
              <a:path w="1381125" h="666750">
                <a:moveTo>
                  <a:pt x="0" y="666750"/>
                </a:moveTo>
                <a:cubicBezTo>
                  <a:pt x="289719" y="655637"/>
                  <a:pt x="579438" y="644525"/>
                  <a:pt x="809625" y="533400"/>
                </a:cubicBezTo>
                <a:cubicBezTo>
                  <a:pt x="1039812" y="422275"/>
                  <a:pt x="1210468" y="211137"/>
                  <a:pt x="1381125" y="0"/>
                </a:cubicBezTo>
              </a:path>
            </a:pathLst>
          </a:custGeom>
          <a:noFill/>
          <a:ln w="76200">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Freeform 33"/>
          <p:cNvSpPr/>
          <p:nvPr/>
        </p:nvSpPr>
        <p:spPr>
          <a:xfrm rot="3817220">
            <a:off x="2773904" y="3065086"/>
            <a:ext cx="1657652" cy="831387"/>
          </a:xfrm>
          <a:custGeom>
            <a:avLst/>
            <a:gdLst>
              <a:gd name="connsiteX0" fmla="*/ 0 w 1381125"/>
              <a:gd name="connsiteY0" fmla="*/ 666750 h 666750"/>
              <a:gd name="connsiteX1" fmla="*/ 809625 w 1381125"/>
              <a:gd name="connsiteY1" fmla="*/ 533400 h 666750"/>
              <a:gd name="connsiteX2" fmla="*/ 1381125 w 1381125"/>
              <a:gd name="connsiteY2" fmla="*/ 0 h 666750"/>
            </a:gdLst>
            <a:ahLst/>
            <a:cxnLst>
              <a:cxn ang="0">
                <a:pos x="connsiteX0" y="connsiteY0"/>
              </a:cxn>
              <a:cxn ang="0">
                <a:pos x="connsiteX1" y="connsiteY1"/>
              </a:cxn>
              <a:cxn ang="0">
                <a:pos x="connsiteX2" y="connsiteY2"/>
              </a:cxn>
            </a:cxnLst>
            <a:rect l="l" t="t" r="r" b="b"/>
            <a:pathLst>
              <a:path w="1381125" h="666750">
                <a:moveTo>
                  <a:pt x="0" y="666750"/>
                </a:moveTo>
                <a:cubicBezTo>
                  <a:pt x="289719" y="655637"/>
                  <a:pt x="579438" y="644525"/>
                  <a:pt x="809625" y="533400"/>
                </a:cubicBezTo>
                <a:cubicBezTo>
                  <a:pt x="1039812" y="422275"/>
                  <a:pt x="1210468" y="211137"/>
                  <a:pt x="1381125" y="0"/>
                </a:cubicBezTo>
              </a:path>
            </a:pathLst>
          </a:custGeom>
          <a:noFill/>
          <a:ln w="76200">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Freeform 34"/>
          <p:cNvSpPr/>
          <p:nvPr/>
        </p:nvSpPr>
        <p:spPr>
          <a:xfrm rot="11893648">
            <a:off x="2864674" y="1112226"/>
            <a:ext cx="4100336" cy="1251616"/>
          </a:xfrm>
          <a:custGeom>
            <a:avLst/>
            <a:gdLst>
              <a:gd name="connsiteX0" fmla="*/ 0 w 1381125"/>
              <a:gd name="connsiteY0" fmla="*/ 666750 h 666750"/>
              <a:gd name="connsiteX1" fmla="*/ 809625 w 1381125"/>
              <a:gd name="connsiteY1" fmla="*/ 533400 h 666750"/>
              <a:gd name="connsiteX2" fmla="*/ 1381125 w 1381125"/>
              <a:gd name="connsiteY2" fmla="*/ 0 h 666750"/>
              <a:gd name="connsiteX0" fmla="*/ 0 w 1381125"/>
              <a:gd name="connsiteY0" fmla="*/ 666750 h 990898"/>
              <a:gd name="connsiteX1" fmla="*/ 742553 w 1381125"/>
              <a:gd name="connsiteY1" fmla="*/ 972460 h 990898"/>
              <a:gd name="connsiteX2" fmla="*/ 1381125 w 1381125"/>
              <a:gd name="connsiteY2" fmla="*/ 0 h 990898"/>
              <a:gd name="connsiteX0" fmla="*/ 0 w 1381125"/>
              <a:gd name="connsiteY0" fmla="*/ 666750 h 975575"/>
              <a:gd name="connsiteX1" fmla="*/ 742553 w 1381125"/>
              <a:gd name="connsiteY1" fmla="*/ 972460 h 975575"/>
              <a:gd name="connsiteX2" fmla="*/ 1190099 w 1381125"/>
              <a:gd name="connsiteY2" fmla="*/ 427336 h 975575"/>
              <a:gd name="connsiteX3" fmla="*/ 1381125 w 1381125"/>
              <a:gd name="connsiteY3" fmla="*/ 0 h 975575"/>
              <a:gd name="connsiteX0" fmla="*/ 0 w 1381125"/>
              <a:gd name="connsiteY0" fmla="*/ 666750 h 1009168"/>
              <a:gd name="connsiteX1" fmla="*/ 344127 w 1381125"/>
              <a:gd name="connsiteY1" fmla="*/ 927261 h 1009168"/>
              <a:gd name="connsiteX2" fmla="*/ 742553 w 1381125"/>
              <a:gd name="connsiteY2" fmla="*/ 972460 h 1009168"/>
              <a:gd name="connsiteX3" fmla="*/ 1190099 w 1381125"/>
              <a:gd name="connsiteY3" fmla="*/ 427336 h 1009168"/>
              <a:gd name="connsiteX4" fmla="*/ 1381125 w 1381125"/>
              <a:gd name="connsiteY4" fmla="*/ 0 h 1009168"/>
              <a:gd name="connsiteX0" fmla="*/ 0 w 1381125"/>
              <a:gd name="connsiteY0" fmla="*/ 666750 h 984520"/>
              <a:gd name="connsiteX1" fmla="*/ 344127 w 1381125"/>
              <a:gd name="connsiteY1" fmla="*/ 927261 h 984520"/>
              <a:gd name="connsiteX2" fmla="*/ 742553 w 1381125"/>
              <a:gd name="connsiteY2" fmla="*/ 972460 h 984520"/>
              <a:gd name="connsiteX3" fmla="*/ 991371 w 1381125"/>
              <a:gd name="connsiteY3" fmla="*/ 761379 h 984520"/>
              <a:gd name="connsiteX4" fmla="*/ 1190099 w 1381125"/>
              <a:gd name="connsiteY4" fmla="*/ 427336 h 984520"/>
              <a:gd name="connsiteX5" fmla="*/ 1381125 w 1381125"/>
              <a:gd name="connsiteY5" fmla="*/ 0 h 98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125" h="984520">
                <a:moveTo>
                  <a:pt x="0" y="666750"/>
                </a:moveTo>
                <a:cubicBezTo>
                  <a:pt x="56212" y="689626"/>
                  <a:pt x="220368" y="876309"/>
                  <a:pt x="344127" y="927261"/>
                </a:cubicBezTo>
                <a:cubicBezTo>
                  <a:pt x="467886" y="978213"/>
                  <a:pt x="634679" y="1000107"/>
                  <a:pt x="742553" y="972460"/>
                </a:cubicBezTo>
                <a:cubicBezTo>
                  <a:pt x="850427" y="944813"/>
                  <a:pt x="916780" y="852233"/>
                  <a:pt x="991371" y="761379"/>
                </a:cubicBezTo>
                <a:cubicBezTo>
                  <a:pt x="1065962" y="670525"/>
                  <a:pt x="1124477" y="549395"/>
                  <a:pt x="1190099" y="427336"/>
                </a:cubicBezTo>
                <a:cubicBezTo>
                  <a:pt x="1296528" y="265259"/>
                  <a:pt x="1344434" y="64336"/>
                  <a:pt x="1381125" y="0"/>
                </a:cubicBezTo>
              </a:path>
            </a:pathLst>
          </a:custGeom>
          <a:noFill/>
          <a:ln w="76200">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9958" name="Oval 22"/>
          <p:cNvSpPr>
            <a:spLocks noChangeArrowheads="1"/>
          </p:cNvSpPr>
          <p:nvPr/>
        </p:nvSpPr>
        <p:spPr bwMode="auto">
          <a:xfrm>
            <a:off x="6372200" y="996556"/>
            <a:ext cx="2520280" cy="838726"/>
          </a:xfrm>
          <a:prstGeom prst="ellipse">
            <a:avLst/>
          </a:prstGeom>
          <a:solidFill>
            <a:schemeClr val="tx1">
              <a:lumMod val="20000"/>
              <a:lumOff val="80000"/>
            </a:schemeClr>
          </a:solidFill>
          <a:ln w="19050">
            <a:noFill/>
            <a:round/>
            <a:headEnd/>
            <a:tailEnd/>
          </a:ln>
          <a:effectLst/>
        </p:spPr>
        <p:txBody>
          <a:bodyPr wrap="none" anchor="ctr"/>
          <a:lstStyle/>
          <a:p>
            <a:pPr algn="ctr" eaLnBrk="0" hangingPunct="0"/>
            <a:r>
              <a:rPr lang="en-US" dirty="0" smtClean="0">
                <a:solidFill>
                  <a:srgbClr val="002060"/>
                </a:solidFill>
              </a:rPr>
              <a:t>Environmental</a:t>
            </a:r>
          </a:p>
          <a:p>
            <a:pPr algn="ctr" eaLnBrk="0" hangingPunct="0"/>
            <a:r>
              <a:rPr lang="en-US" dirty="0" smtClean="0">
                <a:solidFill>
                  <a:srgbClr val="002060"/>
                </a:solidFill>
              </a:rPr>
              <a:t>Protection</a:t>
            </a:r>
            <a:endParaRPr lang="en-US" dirty="0">
              <a:solidFill>
                <a:srgbClr val="002060"/>
              </a:solidFill>
            </a:endParaRPr>
          </a:p>
        </p:txBody>
      </p:sp>
      <p:sp>
        <p:nvSpPr>
          <p:cNvPr id="679960" name="Oval 24"/>
          <p:cNvSpPr>
            <a:spLocks noChangeArrowheads="1"/>
          </p:cNvSpPr>
          <p:nvPr/>
        </p:nvSpPr>
        <p:spPr bwMode="auto">
          <a:xfrm>
            <a:off x="6588224" y="3752850"/>
            <a:ext cx="2195414" cy="571500"/>
          </a:xfrm>
          <a:prstGeom prst="ellipse">
            <a:avLst/>
          </a:prstGeom>
          <a:solidFill>
            <a:schemeClr val="tx1">
              <a:lumMod val="20000"/>
              <a:lumOff val="80000"/>
            </a:schemeClr>
          </a:solidFill>
          <a:ln w="19050">
            <a:noFill/>
            <a:round/>
            <a:headEnd/>
            <a:tailEnd/>
          </a:ln>
          <a:effectLst/>
        </p:spPr>
        <p:txBody>
          <a:bodyPr wrap="none" anchor="ctr"/>
          <a:lstStyle/>
          <a:p>
            <a:pPr algn="ctr" eaLnBrk="0" hangingPunct="0"/>
            <a:r>
              <a:rPr lang="en-US" dirty="0" smtClean="0">
                <a:solidFill>
                  <a:srgbClr val="002060"/>
                </a:solidFill>
              </a:rPr>
              <a:t>Security and</a:t>
            </a:r>
          </a:p>
          <a:p>
            <a:pPr algn="ctr" eaLnBrk="0" hangingPunct="0"/>
            <a:r>
              <a:rPr lang="en-US" dirty="0" smtClean="0">
                <a:solidFill>
                  <a:srgbClr val="002060"/>
                </a:solidFill>
              </a:rPr>
              <a:t>Facilitation</a:t>
            </a:r>
            <a:endParaRPr lang="en-US" dirty="0">
              <a:solidFill>
                <a:srgbClr val="002060"/>
              </a:solidFill>
            </a:endParaRPr>
          </a:p>
        </p:txBody>
      </p:sp>
      <p:sp>
        <p:nvSpPr>
          <p:cNvPr id="29" name="Oval 20"/>
          <p:cNvSpPr>
            <a:spLocks noChangeArrowheads="1"/>
          </p:cNvSpPr>
          <p:nvPr/>
        </p:nvSpPr>
        <p:spPr bwMode="auto">
          <a:xfrm>
            <a:off x="-5680" y="916374"/>
            <a:ext cx="3105497" cy="592525"/>
          </a:xfrm>
          <a:prstGeom prst="ellipse">
            <a:avLst/>
          </a:prstGeom>
          <a:solidFill>
            <a:schemeClr val="tx1">
              <a:lumMod val="20000"/>
              <a:lumOff val="80000"/>
            </a:schemeClr>
          </a:solidFill>
          <a:ln w="19050">
            <a:noFill/>
            <a:round/>
            <a:headEnd/>
            <a:tailEnd/>
          </a:ln>
          <a:effectLst/>
        </p:spPr>
        <p:txBody>
          <a:bodyPr wrap="none" anchor="ctr"/>
          <a:lstStyle/>
          <a:p>
            <a:pPr algn="ctr" eaLnBrk="0" hangingPunct="0"/>
            <a:r>
              <a:rPr lang="en-US" dirty="0" smtClean="0">
                <a:solidFill>
                  <a:srgbClr val="002060"/>
                </a:solidFill>
              </a:rPr>
              <a:t>Air Navigation </a:t>
            </a:r>
          </a:p>
          <a:p>
            <a:pPr algn="ctr" eaLnBrk="0" hangingPunct="0"/>
            <a:r>
              <a:rPr lang="en-US" dirty="0" smtClean="0">
                <a:solidFill>
                  <a:srgbClr val="002060"/>
                </a:solidFill>
              </a:rPr>
              <a:t>Capacity &amp; Efficiency</a:t>
            </a:r>
            <a:endParaRPr lang="en-US" dirty="0">
              <a:solidFill>
                <a:srgbClr val="002060"/>
              </a:solidFill>
            </a:endParaRPr>
          </a:p>
        </p:txBody>
      </p:sp>
      <p:sp>
        <p:nvSpPr>
          <p:cNvPr id="30" name="Oval 20"/>
          <p:cNvSpPr>
            <a:spLocks noChangeArrowheads="1"/>
          </p:cNvSpPr>
          <p:nvPr/>
        </p:nvSpPr>
        <p:spPr bwMode="auto">
          <a:xfrm>
            <a:off x="144462" y="2921779"/>
            <a:ext cx="2362200" cy="516745"/>
          </a:xfrm>
          <a:prstGeom prst="ellipse">
            <a:avLst/>
          </a:prstGeom>
          <a:solidFill>
            <a:schemeClr val="tx1">
              <a:lumMod val="20000"/>
              <a:lumOff val="80000"/>
            </a:schemeClr>
          </a:solidFill>
          <a:ln w="19050">
            <a:noFill/>
            <a:round/>
            <a:headEnd/>
            <a:tailEnd/>
          </a:ln>
          <a:effectLst/>
        </p:spPr>
        <p:txBody>
          <a:bodyPr wrap="none" anchor="ctr"/>
          <a:lstStyle/>
          <a:p>
            <a:pPr algn="ctr" eaLnBrk="0" hangingPunct="0"/>
            <a:r>
              <a:rPr lang="en-US" dirty="0">
                <a:solidFill>
                  <a:srgbClr val="002060"/>
                </a:solidFill>
              </a:rPr>
              <a:t>Safety</a:t>
            </a:r>
          </a:p>
        </p:txBody>
      </p:sp>
      <p:sp>
        <p:nvSpPr>
          <p:cNvPr id="2" name="Rectangle 1"/>
          <p:cNvSpPr/>
          <p:nvPr/>
        </p:nvSpPr>
        <p:spPr>
          <a:xfrm>
            <a:off x="3457915" y="2532079"/>
            <a:ext cx="2894980" cy="648072"/>
          </a:xfrm>
          <a:prstGeom prst="rect">
            <a:avLst/>
          </a:prstGeom>
          <a:solidFill>
            <a:srgbClr val="CC00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Sustainable Air transport</a:t>
            </a:r>
          </a:p>
          <a:p>
            <a:pPr algn="ctr"/>
            <a:r>
              <a:rPr lang="en-CA" b="1" dirty="0"/>
              <a:t>Development</a:t>
            </a:r>
          </a:p>
        </p:txBody>
      </p:sp>
      <p:sp>
        <p:nvSpPr>
          <p:cNvPr id="31" name="Freeform 9"/>
          <p:cNvSpPr>
            <a:spLocks noChangeAspect="1"/>
          </p:cNvSpPr>
          <p:nvPr/>
        </p:nvSpPr>
        <p:spPr bwMode="auto">
          <a:xfrm>
            <a:off x="1751745" y="1571625"/>
            <a:ext cx="1553741" cy="1440656"/>
          </a:xfrm>
          <a:custGeom>
            <a:avLst/>
            <a:gdLst/>
            <a:ahLst/>
            <a:cxnLst>
              <a:cxn ang="0">
                <a:pos x="690" y="1244"/>
              </a:cxn>
              <a:cxn ang="0">
                <a:pos x="811" y="1219"/>
              </a:cxn>
              <a:cxn ang="0">
                <a:pos x="923" y="1172"/>
              </a:cxn>
              <a:cxn ang="0">
                <a:pos x="1023" y="1104"/>
              </a:cxn>
              <a:cxn ang="0">
                <a:pos x="1108" y="1020"/>
              </a:cxn>
              <a:cxn ang="0">
                <a:pos x="1176" y="920"/>
              </a:cxn>
              <a:cxn ang="0">
                <a:pos x="1222" y="808"/>
              </a:cxn>
              <a:cxn ang="0">
                <a:pos x="1247" y="687"/>
              </a:cxn>
              <a:cxn ang="0">
                <a:pos x="1247" y="560"/>
              </a:cxn>
              <a:cxn ang="0">
                <a:pos x="1222" y="438"/>
              </a:cxn>
              <a:cxn ang="0">
                <a:pos x="1176" y="326"/>
              </a:cxn>
              <a:cxn ang="0">
                <a:pos x="1108" y="226"/>
              </a:cxn>
              <a:cxn ang="0">
                <a:pos x="1023" y="142"/>
              </a:cxn>
              <a:cxn ang="0">
                <a:pos x="923" y="74"/>
              </a:cxn>
              <a:cxn ang="0">
                <a:pos x="811" y="28"/>
              </a:cxn>
              <a:cxn ang="0">
                <a:pos x="690" y="3"/>
              </a:cxn>
              <a:cxn ang="0">
                <a:pos x="562" y="3"/>
              </a:cxn>
              <a:cxn ang="0">
                <a:pos x="440" y="28"/>
              </a:cxn>
              <a:cxn ang="0">
                <a:pos x="328" y="74"/>
              </a:cxn>
              <a:cxn ang="0">
                <a:pos x="228" y="142"/>
              </a:cxn>
              <a:cxn ang="0">
                <a:pos x="143" y="226"/>
              </a:cxn>
              <a:cxn ang="0">
                <a:pos x="76" y="326"/>
              </a:cxn>
              <a:cxn ang="0">
                <a:pos x="28" y="438"/>
              </a:cxn>
              <a:cxn ang="0">
                <a:pos x="3" y="560"/>
              </a:cxn>
              <a:cxn ang="0">
                <a:pos x="3" y="687"/>
              </a:cxn>
              <a:cxn ang="0">
                <a:pos x="28" y="808"/>
              </a:cxn>
              <a:cxn ang="0">
                <a:pos x="76" y="920"/>
              </a:cxn>
              <a:cxn ang="0">
                <a:pos x="143" y="1020"/>
              </a:cxn>
              <a:cxn ang="0">
                <a:pos x="228" y="1104"/>
              </a:cxn>
              <a:cxn ang="0">
                <a:pos x="328" y="1172"/>
              </a:cxn>
              <a:cxn ang="0">
                <a:pos x="440" y="1219"/>
              </a:cxn>
              <a:cxn ang="0">
                <a:pos x="562" y="1244"/>
              </a:cxn>
            </a:cxnLst>
            <a:rect l="0" t="0" r="r" b="b"/>
            <a:pathLst>
              <a:path w="1251" h="1248">
                <a:moveTo>
                  <a:pt x="627" y="1248"/>
                </a:moveTo>
                <a:lnTo>
                  <a:pt x="690" y="1244"/>
                </a:lnTo>
                <a:lnTo>
                  <a:pt x="752" y="1235"/>
                </a:lnTo>
                <a:lnTo>
                  <a:pt x="811" y="1219"/>
                </a:lnTo>
                <a:lnTo>
                  <a:pt x="869" y="1198"/>
                </a:lnTo>
                <a:lnTo>
                  <a:pt x="923" y="1172"/>
                </a:lnTo>
                <a:lnTo>
                  <a:pt x="975" y="1140"/>
                </a:lnTo>
                <a:lnTo>
                  <a:pt x="1023" y="1104"/>
                </a:lnTo>
                <a:lnTo>
                  <a:pt x="1068" y="1065"/>
                </a:lnTo>
                <a:lnTo>
                  <a:pt x="1108" y="1020"/>
                </a:lnTo>
                <a:lnTo>
                  <a:pt x="1144" y="972"/>
                </a:lnTo>
                <a:lnTo>
                  <a:pt x="1176" y="920"/>
                </a:lnTo>
                <a:lnTo>
                  <a:pt x="1201" y="866"/>
                </a:lnTo>
                <a:lnTo>
                  <a:pt x="1222" y="808"/>
                </a:lnTo>
                <a:lnTo>
                  <a:pt x="1238" y="749"/>
                </a:lnTo>
                <a:lnTo>
                  <a:pt x="1247" y="687"/>
                </a:lnTo>
                <a:lnTo>
                  <a:pt x="1251" y="624"/>
                </a:lnTo>
                <a:lnTo>
                  <a:pt x="1247" y="560"/>
                </a:lnTo>
                <a:lnTo>
                  <a:pt x="1238" y="498"/>
                </a:lnTo>
                <a:lnTo>
                  <a:pt x="1222" y="438"/>
                </a:lnTo>
                <a:lnTo>
                  <a:pt x="1201" y="381"/>
                </a:lnTo>
                <a:lnTo>
                  <a:pt x="1176" y="326"/>
                </a:lnTo>
                <a:lnTo>
                  <a:pt x="1144" y="274"/>
                </a:lnTo>
                <a:lnTo>
                  <a:pt x="1108" y="226"/>
                </a:lnTo>
                <a:lnTo>
                  <a:pt x="1068" y="182"/>
                </a:lnTo>
                <a:lnTo>
                  <a:pt x="1023" y="142"/>
                </a:lnTo>
                <a:lnTo>
                  <a:pt x="975" y="105"/>
                </a:lnTo>
                <a:lnTo>
                  <a:pt x="923" y="74"/>
                </a:lnTo>
                <a:lnTo>
                  <a:pt x="869" y="48"/>
                </a:lnTo>
                <a:lnTo>
                  <a:pt x="811" y="28"/>
                </a:lnTo>
                <a:lnTo>
                  <a:pt x="752" y="12"/>
                </a:lnTo>
                <a:lnTo>
                  <a:pt x="690" y="3"/>
                </a:lnTo>
                <a:lnTo>
                  <a:pt x="627" y="0"/>
                </a:lnTo>
                <a:lnTo>
                  <a:pt x="562" y="3"/>
                </a:lnTo>
                <a:lnTo>
                  <a:pt x="500" y="12"/>
                </a:lnTo>
                <a:lnTo>
                  <a:pt x="440" y="28"/>
                </a:lnTo>
                <a:lnTo>
                  <a:pt x="383" y="48"/>
                </a:lnTo>
                <a:lnTo>
                  <a:pt x="328" y="74"/>
                </a:lnTo>
                <a:lnTo>
                  <a:pt x="276" y="105"/>
                </a:lnTo>
                <a:lnTo>
                  <a:pt x="228" y="142"/>
                </a:lnTo>
                <a:lnTo>
                  <a:pt x="184" y="182"/>
                </a:lnTo>
                <a:lnTo>
                  <a:pt x="143" y="226"/>
                </a:lnTo>
                <a:lnTo>
                  <a:pt x="107" y="274"/>
                </a:lnTo>
                <a:lnTo>
                  <a:pt x="76" y="326"/>
                </a:lnTo>
                <a:lnTo>
                  <a:pt x="49" y="381"/>
                </a:lnTo>
                <a:lnTo>
                  <a:pt x="28" y="438"/>
                </a:lnTo>
                <a:lnTo>
                  <a:pt x="12" y="498"/>
                </a:lnTo>
                <a:lnTo>
                  <a:pt x="3" y="560"/>
                </a:lnTo>
                <a:lnTo>
                  <a:pt x="0" y="624"/>
                </a:lnTo>
                <a:lnTo>
                  <a:pt x="3" y="687"/>
                </a:lnTo>
                <a:lnTo>
                  <a:pt x="12" y="749"/>
                </a:lnTo>
                <a:lnTo>
                  <a:pt x="28" y="808"/>
                </a:lnTo>
                <a:lnTo>
                  <a:pt x="49" y="866"/>
                </a:lnTo>
                <a:lnTo>
                  <a:pt x="76" y="920"/>
                </a:lnTo>
                <a:lnTo>
                  <a:pt x="107" y="972"/>
                </a:lnTo>
                <a:lnTo>
                  <a:pt x="143" y="1020"/>
                </a:lnTo>
                <a:lnTo>
                  <a:pt x="184" y="1065"/>
                </a:lnTo>
                <a:lnTo>
                  <a:pt x="228" y="1104"/>
                </a:lnTo>
                <a:lnTo>
                  <a:pt x="276" y="1140"/>
                </a:lnTo>
                <a:lnTo>
                  <a:pt x="328" y="1172"/>
                </a:lnTo>
                <a:lnTo>
                  <a:pt x="383" y="1198"/>
                </a:lnTo>
                <a:lnTo>
                  <a:pt x="440" y="1219"/>
                </a:lnTo>
                <a:lnTo>
                  <a:pt x="500" y="1235"/>
                </a:lnTo>
                <a:lnTo>
                  <a:pt x="562" y="1244"/>
                </a:lnTo>
                <a:lnTo>
                  <a:pt x="627" y="1248"/>
                </a:lnTo>
                <a:close/>
              </a:path>
            </a:pathLst>
          </a:custGeom>
          <a:solidFill>
            <a:srgbClr val="002060"/>
          </a:solidFill>
          <a:ln w="9525">
            <a:noFill/>
            <a:round/>
            <a:headEnd/>
            <a:tailEnd/>
          </a:ln>
          <a:effectLst/>
        </p:spPr>
        <p:txBody>
          <a:bodyPr lIns="0" tIns="0" rIns="0" bIns="0"/>
          <a:lstStyle/>
          <a:p>
            <a:pPr algn="ctr"/>
            <a:endParaRPr lang="en-GB" sz="2400" dirty="0" smtClean="0">
              <a:solidFill>
                <a:schemeClr val="bg1"/>
              </a:solidFill>
            </a:endParaRPr>
          </a:p>
          <a:p>
            <a:pPr algn="ctr"/>
            <a:r>
              <a:rPr lang="en-GB" sz="2400" dirty="0" smtClean="0">
                <a:solidFill>
                  <a:schemeClr val="bg1"/>
                </a:solidFill>
              </a:rPr>
              <a:t>MARKET ANALYSIS</a:t>
            </a:r>
            <a:endParaRPr lang="en-GB" sz="2400" dirty="0">
              <a:solidFill>
                <a:schemeClr val="bg1"/>
              </a:solidFill>
            </a:endParaRPr>
          </a:p>
        </p:txBody>
      </p:sp>
      <p:sp>
        <p:nvSpPr>
          <p:cNvPr id="32" name="Freeform 9"/>
          <p:cNvSpPr>
            <a:spLocks noChangeAspect="1"/>
          </p:cNvSpPr>
          <p:nvPr/>
        </p:nvSpPr>
        <p:spPr bwMode="auto">
          <a:xfrm>
            <a:off x="4164583" y="3252565"/>
            <a:ext cx="1424433" cy="1292571"/>
          </a:xfrm>
          <a:custGeom>
            <a:avLst/>
            <a:gdLst/>
            <a:ahLst/>
            <a:cxnLst>
              <a:cxn ang="0">
                <a:pos x="690" y="1244"/>
              </a:cxn>
              <a:cxn ang="0">
                <a:pos x="811" y="1219"/>
              </a:cxn>
              <a:cxn ang="0">
                <a:pos x="923" y="1172"/>
              </a:cxn>
              <a:cxn ang="0">
                <a:pos x="1023" y="1104"/>
              </a:cxn>
              <a:cxn ang="0">
                <a:pos x="1108" y="1020"/>
              </a:cxn>
              <a:cxn ang="0">
                <a:pos x="1176" y="920"/>
              </a:cxn>
              <a:cxn ang="0">
                <a:pos x="1222" y="808"/>
              </a:cxn>
              <a:cxn ang="0">
                <a:pos x="1247" y="687"/>
              </a:cxn>
              <a:cxn ang="0">
                <a:pos x="1247" y="560"/>
              </a:cxn>
              <a:cxn ang="0">
                <a:pos x="1222" y="438"/>
              </a:cxn>
              <a:cxn ang="0">
                <a:pos x="1176" y="326"/>
              </a:cxn>
              <a:cxn ang="0">
                <a:pos x="1108" y="226"/>
              </a:cxn>
              <a:cxn ang="0">
                <a:pos x="1023" y="142"/>
              </a:cxn>
              <a:cxn ang="0">
                <a:pos x="923" y="74"/>
              </a:cxn>
              <a:cxn ang="0">
                <a:pos x="811" y="28"/>
              </a:cxn>
              <a:cxn ang="0">
                <a:pos x="690" y="3"/>
              </a:cxn>
              <a:cxn ang="0">
                <a:pos x="562" y="3"/>
              </a:cxn>
              <a:cxn ang="0">
                <a:pos x="440" y="28"/>
              </a:cxn>
              <a:cxn ang="0">
                <a:pos x="328" y="74"/>
              </a:cxn>
              <a:cxn ang="0">
                <a:pos x="228" y="142"/>
              </a:cxn>
              <a:cxn ang="0">
                <a:pos x="143" y="226"/>
              </a:cxn>
              <a:cxn ang="0">
                <a:pos x="76" y="326"/>
              </a:cxn>
              <a:cxn ang="0">
                <a:pos x="28" y="438"/>
              </a:cxn>
              <a:cxn ang="0">
                <a:pos x="3" y="560"/>
              </a:cxn>
              <a:cxn ang="0">
                <a:pos x="3" y="687"/>
              </a:cxn>
              <a:cxn ang="0">
                <a:pos x="28" y="808"/>
              </a:cxn>
              <a:cxn ang="0">
                <a:pos x="76" y="920"/>
              </a:cxn>
              <a:cxn ang="0">
                <a:pos x="143" y="1020"/>
              </a:cxn>
              <a:cxn ang="0">
                <a:pos x="228" y="1104"/>
              </a:cxn>
              <a:cxn ang="0">
                <a:pos x="328" y="1172"/>
              </a:cxn>
              <a:cxn ang="0">
                <a:pos x="440" y="1219"/>
              </a:cxn>
              <a:cxn ang="0">
                <a:pos x="562" y="1244"/>
              </a:cxn>
            </a:cxnLst>
            <a:rect l="0" t="0" r="r" b="b"/>
            <a:pathLst>
              <a:path w="1251" h="1248">
                <a:moveTo>
                  <a:pt x="627" y="1248"/>
                </a:moveTo>
                <a:lnTo>
                  <a:pt x="690" y="1244"/>
                </a:lnTo>
                <a:lnTo>
                  <a:pt x="752" y="1235"/>
                </a:lnTo>
                <a:lnTo>
                  <a:pt x="811" y="1219"/>
                </a:lnTo>
                <a:lnTo>
                  <a:pt x="869" y="1198"/>
                </a:lnTo>
                <a:lnTo>
                  <a:pt x="923" y="1172"/>
                </a:lnTo>
                <a:lnTo>
                  <a:pt x="975" y="1140"/>
                </a:lnTo>
                <a:lnTo>
                  <a:pt x="1023" y="1104"/>
                </a:lnTo>
                <a:lnTo>
                  <a:pt x="1068" y="1065"/>
                </a:lnTo>
                <a:lnTo>
                  <a:pt x="1108" y="1020"/>
                </a:lnTo>
                <a:lnTo>
                  <a:pt x="1144" y="972"/>
                </a:lnTo>
                <a:lnTo>
                  <a:pt x="1176" y="920"/>
                </a:lnTo>
                <a:lnTo>
                  <a:pt x="1201" y="866"/>
                </a:lnTo>
                <a:lnTo>
                  <a:pt x="1222" y="808"/>
                </a:lnTo>
                <a:lnTo>
                  <a:pt x="1238" y="749"/>
                </a:lnTo>
                <a:lnTo>
                  <a:pt x="1247" y="687"/>
                </a:lnTo>
                <a:lnTo>
                  <a:pt x="1251" y="624"/>
                </a:lnTo>
                <a:lnTo>
                  <a:pt x="1247" y="560"/>
                </a:lnTo>
                <a:lnTo>
                  <a:pt x="1238" y="498"/>
                </a:lnTo>
                <a:lnTo>
                  <a:pt x="1222" y="438"/>
                </a:lnTo>
                <a:lnTo>
                  <a:pt x="1201" y="381"/>
                </a:lnTo>
                <a:lnTo>
                  <a:pt x="1176" y="326"/>
                </a:lnTo>
                <a:lnTo>
                  <a:pt x="1144" y="274"/>
                </a:lnTo>
                <a:lnTo>
                  <a:pt x="1108" y="226"/>
                </a:lnTo>
                <a:lnTo>
                  <a:pt x="1068" y="182"/>
                </a:lnTo>
                <a:lnTo>
                  <a:pt x="1023" y="142"/>
                </a:lnTo>
                <a:lnTo>
                  <a:pt x="975" y="105"/>
                </a:lnTo>
                <a:lnTo>
                  <a:pt x="923" y="74"/>
                </a:lnTo>
                <a:lnTo>
                  <a:pt x="869" y="48"/>
                </a:lnTo>
                <a:lnTo>
                  <a:pt x="811" y="28"/>
                </a:lnTo>
                <a:lnTo>
                  <a:pt x="752" y="12"/>
                </a:lnTo>
                <a:lnTo>
                  <a:pt x="690" y="3"/>
                </a:lnTo>
                <a:lnTo>
                  <a:pt x="627" y="0"/>
                </a:lnTo>
                <a:lnTo>
                  <a:pt x="562" y="3"/>
                </a:lnTo>
                <a:lnTo>
                  <a:pt x="500" y="12"/>
                </a:lnTo>
                <a:lnTo>
                  <a:pt x="440" y="28"/>
                </a:lnTo>
                <a:lnTo>
                  <a:pt x="383" y="48"/>
                </a:lnTo>
                <a:lnTo>
                  <a:pt x="328" y="74"/>
                </a:lnTo>
                <a:lnTo>
                  <a:pt x="276" y="105"/>
                </a:lnTo>
                <a:lnTo>
                  <a:pt x="228" y="142"/>
                </a:lnTo>
                <a:lnTo>
                  <a:pt x="184" y="182"/>
                </a:lnTo>
                <a:lnTo>
                  <a:pt x="143" y="226"/>
                </a:lnTo>
                <a:lnTo>
                  <a:pt x="107" y="274"/>
                </a:lnTo>
                <a:lnTo>
                  <a:pt x="76" y="326"/>
                </a:lnTo>
                <a:lnTo>
                  <a:pt x="49" y="381"/>
                </a:lnTo>
                <a:lnTo>
                  <a:pt x="28" y="438"/>
                </a:lnTo>
                <a:lnTo>
                  <a:pt x="12" y="498"/>
                </a:lnTo>
                <a:lnTo>
                  <a:pt x="3" y="560"/>
                </a:lnTo>
                <a:lnTo>
                  <a:pt x="0" y="624"/>
                </a:lnTo>
                <a:lnTo>
                  <a:pt x="3" y="687"/>
                </a:lnTo>
                <a:lnTo>
                  <a:pt x="12" y="749"/>
                </a:lnTo>
                <a:lnTo>
                  <a:pt x="28" y="808"/>
                </a:lnTo>
                <a:lnTo>
                  <a:pt x="49" y="866"/>
                </a:lnTo>
                <a:lnTo>
                  <a:pt x="76" y="920"/>
                </a:lnTo>
                <a:lnTo>
                  <a:pt x="107" y="972"/>
                </a:lnTo>
                <a:lnTo>
                  <a:pt x="143" y="1020"/>
                </a:lnTo>
                <a:lnTo>
                  <a:pt x="184" y="1065"/>
                </a:lnTo>
                <a:lnTo>
                  <a:pt x="228" y="1104"/>
                </a:lnTo>
                <a:lnTo>
                  <a:pt x="276" y="1140"/>
                </a:lnTo>
                <a:lnTo>
                  <a:pt x="328" y="1172"/>
                </a:lnTo>
                <a:lnTo>
                  <a:pt x="383" y="1198"/>
                </a:lnTo>
                <a:lnTo>
                  <a:pt x="440" y="1219"/>
                </a:lnTo>
                <a:lnTo>
                  <a:pt x="500" y="1235"/>
                </a:lnTo>
                <a:lnTo>
                  <a:pt x="562" y="1244"/>
                </a:lnTo>
                <a:lnTo>
                  <a:pt x="627" y="1248"/>
                </a:lnTo>
                <a:close/>
              </a:path>
            </a:pathLst>
          </a:custGeom>
          <a:solidFill>
            <a:srgbClr val="002060"/>
          </a:solidFill>
          <a:ln w="9525">
            <a:noFill/>
            <a:round/>
            <a:headEnd/>
            <a:tailEnd/>
          </a:ln>
          <a:effectLst/>
        </p:spPr>
        <p:txBody>
          <a:bodyPr lIns="0" tIns="0" rIns="0" bIns="0"/>
          <a:lstStyle/>
          <a:p>
            <a:pPr algn="ctr"/>
            <a:endParaRPr lang="en-GB" sz="2400" dirty="0" smtClean="0">
              <a:solidFill>
                <a:schemeClr val="bg1"/>
              </a:solidFill>
            </a:endParaRPr>
          </a:p>
          <a:p>
            <a:pPr algn="ctr"/>
            <a:endParaRPr lang="en-GB" sz="1050" dirty="0" smtClean="0">
              <a:solidFill>
                <a:schemeClr val="bg1"/>
              </a:solidFill>
            </a:endParaRPr>
          </a:p>
          <a:p>
            <a:pPr algn="ctr"/>
            <a:r>
              <a:rPr lang="en-GB" sz="2400" dirty="0" smtClean="0">
                <a:solidFill>
                  <a:schemeClr val="bg1"/>
                </a:solidFill>
              </a:rPr>
              <a:t>STATISTICS</a:t>
            </a:r>
            <a:endParaRPr lang="en-GB" sz="2400" dirty="0">
              <a:solidFill>
                <a:schemeClr val="bg1"/>
              </a:solidFill>
            </a:endParaRPr>
          </a:p>
        </p:txBody>
      </p:sp>
      <p:sp>
        <p:nvSpPr>
          <p:cNvPr id="33" name="Freeform 9"/>
          <p:cNvSpPr>
            <a:spLocks noChangeAspect="1"/>
          </p:cNvSpPr>
          <p:nvPr/>
        </p:nvSpPr>
        <p:spPr bwMode="auto">
          <a:xfrm>
            <a:off x="4218371" y="1415919"/>
            <a:ext cx="1374068" cy="1030551"/>
          </a:xfrm>
          <a:custGeom>
            <a:avLst/>
            <a:gdLst/>
            <a:ahLst/>
            <a:cxnLst>
              <a:cxn ang="0">
                <a:pos x="690" y="1244"/>
              </a:cxn>
              <a:cxn ang="0">
                <a:pos x="811" y="1219"/>
              </a:cxn>
              <a:cxn ang="0">
                <a:pos x="923" y="1172"/>
              </a:cxn>
              <a:cxn ang="0">
                <a:pos x="1023" y="1104"/>
              </a:cxn>
              <a:cxn ang="0">
                <a:pos x="1108" y="1020"/>
              </a:cxn>
              <a:cxn ang="0">
                <a:pos x="1176" y="920"/>
              </a:cxn>
              <a:cxn ang="0">
                <a:pos x="1222" y="808"/>
              </a:cxn>
              <a:cxn ang="0">
                <a:pos x="1247" y="687"/>
              </a:cxn>
              <a:cxn ang="0">
                <a:pos x="1247" y="560"/>
              </a:cxn>
              <a:cxn ang="0">
                <a:pos x="1222" y="438"/>
              </a:cxn>
              <a:cxn ang="0">
                <a:pos x="1176" y="326"/>
              </a:cxn>
              <a:cxn ang="0">
                <a:pos x="1108" y="226"/>
              </a:cxn>
              <a:cxn ang="0">
                <a:pos x="1023" y="142"/>
              </a:cxn>
              <a:cxn ang="0">
                <a:pos x="923" y="74"/>
              </a:cxn>
              <a:cxn ang="0">
                <a:pos x="811" y="28"/>
              </a:cxn>
              <a:cxn ang="0">
                <a:pos x="690" y="3"/>
              </a:cxn>
              <a:cxn ang="0">
                <a:pos x="562" y="3"/>
              </a:cxn>
              <a:cxn ang="0">
                <a:pos x="440" y="28"/>
              </a:cxn>
              <a:cxn ang="0">
                <a:pos x="328" y="74"/>
              </a:cxn>
              <a:cxn ang="0">
                <a:pos x="228" y="142"/>
              </a:cxn>
              <a:cxn ang="0">
                <a:pos x="143" y="226"/>
              </a:cxn>
              <a:cxn ang="0">
                <a:pos x="76" y="326"/>
              </a:cxn>
              <a:cxn ang="0">
                <a:pos x="28" y="438"/>
              </a:cxn>
              <a:cxn ang="0">
                <a:pos x="3" y="560"/>
              </a:cxn>
              <a:cxn ang="0">
                <a:pos x="3" y="687"/>
              </a:cxn>
              <a:cxn ang="0">
                <a:pos x="28" y="808"/>
              </a:cxn>
              <a:cxn ang="0">
                <a:pos x="76" y="920"/>
              </a:cxn>
              <a:cxn ang="0">
                <a:pos x="143" y="1020"/>
              </a:cxn>
              <a:cxn ang="0">
                <a:pos x="228" y="1104"/>
              </a:cxn>
              <a:cxn ang="0">
                <a:pos x="328" y="1172"/>
              </a:cxn>
              <a:cxn ang="0">
                <a:pos x="440" y="1219"/>
              </a:cxn>
              <a:cxn ang="0">
                <a:pos x="562" y="1244"/>
              </a:cxn>
            </a:cxnLst>
            <a:rect l="0" t="0" r="r" b="b"/>
            <a:pathLst>
              <a:path w="1251" h="1248">
                <a:moveTo>
                  <a:pt x="627" y="1248"/>
                </a:moveTo>
                <a:lnTo>
                  <a:pt x="690" y="1244"/>
                </a:lnTo>
                <a:lnTo>
                  <a:pt x="752" y="1235"/>
                </a:lnTo>
                <a:lnTo>
                  <a:pt x="811" y="1219"/>
                </a:lnTo>
                <a:lnTo>
                  <a:pt x="869" y="1198"/>
                </a:lnTo>
                <a:lnTo>
                  <a:pt x="923" y="1172"/>
                </a:lnTo>
                <a:lnTo>
                  <a:pt x="975" y="1140"/>
                </a:lnTo>
                <a:lnTo>
                  <a:pt x="1023" y="1104"/>
                </a:lnTo>
                <a:lnTo>
                  <a:pt x="1068" y="1065"/>
                </a:lnTo>
                <a:lnTo>
                  <a:pt x="1108" y="1020"/>
                </a:lnTo>
                <a:lnTo>
                  <a:pt x="1144" y="972"/>
                </a:lnTo>
                <a:lnTo>
                  <a:pt x="1176" y="920"/>
                </a:lnTo>
                <a:lnTo>
                  <a:pt x="1201" y="866"/>
                </a:lnTo>
                <a:lnTo>
                  <a:pt x="1222" y="808"/>
                </a:lnTo>
                <a:lnTo>
                  <a:pt x="1238" y="749"/>
                </a:lnTo>
                <a:lnTo>
                  <a:pt x="1247" y="687"/>
                </a:lnTo>
                <a:lnTo>
                  <a:pt x="1251" y="624"/>
                </a:lnTo>
                <a:lnTo>
                  <a:pt x="1247" y="560"/>
                </a:lnTo>
                <a:lnTo>
                  <a:pt x="1238" y="498"/>
                </a:lnTo>
                <a:lnTo>
                  <a:pt x="1222" y="438"/>
                </a:lnTo>
                <a:lnTo>
                  <a:pt x="1201" y="381"/>
                </a:lnTo>
                <a:lnTo>
                  <a:pt x="1176" y="326"/>
                </a:lnTo>
                <a:lnTo>
                  <a:pt x="1144" y="274"/>
                </a:lnTo>
                <a:lnTo>
                  <a:pt x="1108" y="226"/>
                </a:lnTo>
                <a:lnTo>
                  <a:pt x="1068" y="182"/>
                </a:lnTo>
                <a:lnTo>
                  <a:pt x="1023" y="142"/>
                </a:lnTo>
                <a:lnTo>
                  <a:pt x="975" y="105"/>
                </a:lnTo>
                <a:lnTo>
                  <a:pt x="923" y="74"/>
                </a:lnTo>
                <a:lnTo>
                  <a:pt x="869" y="48"/>
                </a:lnTo>
                <a:lnTo>
                  <a:pt x="811" y="28"/>
                </a:lnTo>
                <a:lnTo>
                  <a:pt x="752" y="12"/>
                </a:lnTo>
                <a:lnTo>
                  <a:pt x="690" y="3"/>
                </a:lnTo>
                <a:lnTo>
                  <a:pt x="627" y="0"/>
                </a:lnTo>
                <a:lnTo>
                  <a:pt x="562" y="3"/>
                </a:lnTo>
                <a:lnTo>
                  <a:pt x="500" y="12"/>
                </a:lnTo>
                <a:lnTo>
                  <a:pt x="440" y="28"/>
                </a:lnTo>
                <a:lnTo>
                  <a:pt x="383" y="48"/>
                </a:lnTo>
                <a:lnTo>
                  <a:pt x="328" y="74"/>
                </a:lnTo>
                <a:lnTo>
                  <a:pt x="276" y="105"/>
                </a:lnTo>
                <a:lnTo>
                  <a:pt x="228" y="142"/>
                </a:lnTo>
                <a:lnTo>
                  <a:pt x="184" y="182"/>
                </a:lnTo>
                <a:lnTo>
                  <a:pt x="143" y="226"/>
                </a:lnTo>
                <a:lnTo>
                  <a:pt x="107" y="274"/>
                </a:lnTo>
                <a:lnTo>
                  <a:pt x="76" y="326"/>
                </a:lnTo>
                <a:lnTo>
                  <a:pt x="49" y="381"/>
                </a:lnTo>
                <a:lnTo>
                  <a:pt x="28" y="438"/>
                </a:lnTo>
                <a:lnTo>
                  <a:pt x="12" y="498"/>
                </a:lnTo>
                <a:lnTo>
                  <a:pt x="3" y="560"/>
                </a:lnTo>
                <a:lnTo>
                  <a:pt x="0" y="624"/>
                </a:lnTo>
                <a:lnTo>
                  <a:pt x="3" y="687"/>
                </a:lnTo>
                <a:lnTo>
                  <a:pt x="12" y="749"/>
                </a:lnTo>
                <a:lnTo>
                  <a:pt x="28" y="808"/>
                </a:lnTo>
                <a:lnTo>
                  <a:pt x="49" y="866"/>
                </a:lnTo>
                <a:lnTo>
                  <a:pt x="76" y="920"/>
                </a:lnTo>
                <a:lnTo>
                  <a:pt x="107" y="972"/>
                </a:lnTo>
                <a:lnTo>
                  <a:pt x="143" y="1020"/>
                </a:lnTo>
                <a:lnTo>
                  <a:pt x="184" y="1065"/>
                </a:lnTo>
                <a:lnTo>
                  <a:pt x="228" y="1104"/>
                </a:lnTo>
                <a:lnTo>
                  <a:pt x="276" y="1140"/>
                </a:lnTo>
                <a:lnTo>
                  <a:pt x="328" y="1172"/>
                </a:lnTo>
                <a:lnTo>
                  <a:pt x="383" y="1198"/>
                </a:lnTo>
                <a:lnTo>
                  <a:pt x="440" y="1219"/>
                </a:lnTo>
                <a:lnTo>
                  <a:pt x="500" y="1235"/>
                </a:lnTo>
                <a:lnTo>
                  <a:pt x="562" y="1244"/>
                </a:lnTo>
                <a:lnTo>
                  <a:pt x="627" y="1248"/>
                </a:lnTo>
                <a:close/>
              </a:path>
            </a:pathLst>
          </a:custGeom>
          <a:solidFill>
            <a:srgbClr val="002060"/>
          </a:solidFill>
          <a:ln w="9525">
            <a:noFill/>
            <a:round/>
            <a:headEnd/>
            <a:tailEnd/>
          </a:ln>
          <a:effectLst/>
        </p:spPr>
        <p:txBody>
          <a:bodyPr lIns="0" tIns="0" rIns="0" bIns="0"/>
          <a:lstStyle/>
          <a:p>
            <a:pPr algn="ctr"/>
            <a:endParaRPr lang="en-GB" sz="2400" dirty="0" smtClean="0">
              <a:solidFill>
                <a:schemeClr val="bg1"/>
              </a:solidFill>
            </a:endParaRPr>
          </a:p>
          <a:p>
            <a:pPr algn="ctr"/>
            <a:r>
              <a:rPr lang="en-GB" sz="2400" dirty="0" smtClean="0">
                <a:solidFill>
                  <a:schemeClr val="bg1"/>
                </a:solidFill>
              </a:rPr>
              <a:t>POLICIES</a:t>
            </a:r>
            <a:endParaRPr lang="en-GB" sz="2400" dirty="0">
              <a:solidFill>
                <a:schemeClr val="bg1"/>
              </a:solidFill>
            </a:endParaRPr>
          </a:p>
        </p:txBody>
      </p:sp>
      <p:sp>
        <p:nvSpPr>
          <p:cNvPr id="36" name="Title 1"/>
          <p:cNvSpPr txBox="1">
            <a:spLocks/>
          </p:cNvSpPr>
          <p:nvPr/>
        </p:nvSpPr>
        <p:spPr>
          <a:xfrm>
            <a:off x="3635896" y="-104776"/>
            <a:ext cx="552410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Monitoring </a:t>
            </a:r>
            <a:r>
              <a:rPr lang="en-US" sz="2800" b="1" dirty="0" smtClean="0"/>
              <a:t>Air </a:t>
            </a:r>
            <a:r>
              <a:rPr lang="en-US" sz="2800" b="1" dirty="0"/>
              <a:t>ICAO SOs: </a:t>
            </a:r>
            <a:endParaRPr lang="en-US" sz="2800" b="1" dirty="0" smtClean="0"/>
          </a:p>
          <a:p>
            <a:pPr algn="l"/>
            <a:r>
              <a:rPr lang="en-US" sz="2800" b="1" dirty="0" smtClean="0"/>
              <a:t>Aviation Data </a:t>
            </a:r>
            <a:r>
              <a:rPr lang="en-US" sz="2800" b="1" dirty="0"/>
              <a:t>a </a:t>
            </a:r>
            <a:r>
              <a:rPr lang="en-US" sz="2800" b="1" dirty="0" smtClean="0"/>
              <a:t>Vital Tool</a:t>
            </a:r>
            <a:endParaRPr lang="en-US" sz="2800" b="1" dirty="0"/>
          </a:p>
        </p:txBody>
      </p:sp>
    </p:spTree>
    <p:extLst>
      <p:ext uri="{BB962C8B-B14F-4D97-AF65-F5344CB8AC3E}">
        <p14:creationId xmlns:p14="http://schemas.microsoft.com/office/powerpoint/2010/main" val="612566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0" y="1059582"/>
            <a:ext cx="2555776" cy="316835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1B4177"/>
                </a:solidFill>
                <a:latin typeface="+mj-lt"/>
                <a:ea typeface="+mj-ea"/>
                <a:cs typeface="+mj-cs"/>
              </a:defRPr>
            </a:lvl1pPr>
          </a:lstStyle>
          <a:p>
            <a:r>
              <a:rPr lang="en-US" b="0" dirty="0" smtClean="0"/>
              <a:t>The </a:t>
            </a:r>
            <a:r>
              <a:rPr lang="en-US" dirty="0" smtClean="0"/>
              <a:t>ICAO Monthly </a:t>
            </a:r>
            <a:r>
              <a:rPr lang="en-US" dirty="0"/>
              <a:t>M</a:t>
            </a:r>
            <a:r>
              <a:rPr lang="en-US" dirty="0" smtClean="0"/>
              <a:t>onitor </a:t>
            </a:r>
            <a:r>
              <a:rPr lang="en-US" b="0" dirty="0" smtClean="0"/>
              <a:t>is available online</a:t>
            </a:r>
            <a:endParaRPr lang="en-GB" b="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440" y="843188"/>
            <a:ext cx="3168352" cy="40162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840586"/>
            <a:ext cx="3096437" cy="40100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899592" y="4227934"/>
            <a:ext cx="936104" cy="57606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itle 1"/>
          <p:cNvSpPr txBox="1">
            <a:spLocks/>
          </p:cNvSpPr>
          <p:nvPr/>
        </p:nvSpPr>
        <p:spPr>
          <a:xfrm>
            <a:off x="3635896" y="0"/>
            <a:ext cx="5616624" cy="7429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GB" sz="3600" b="1" dirty="0"/>
              <a:t>ICAO W</a:t>
            </a:r>
            <a:r>
              <a:rPr lang="en-GB" sz="3600" b="1" dirty="0" smtClean="0"/>
              <a:t>ebsite: </a:t>
            </a:r>
            <a:r>
              <a:rPr lang="en-GB" sz="2800" b="1" dirty="0" smtClean="0"/>
              <a:t>Monthly Monitor</a:t>
            </a:r>
            <a:endParaRPr lang="en-GB" sz="2800" b="1" dirty="0"/>
          </a:p>
        </p:txBody>
      </p:sp>
    </p:spTree>
    <p:extLst>
      <p:ext uri="{BB962C8B-B14F-4D97-AF65-F5344CB8AC3E}">
        <p14:creationId xmlns:p14="http://schemas.microsoft.com/office/powerpoint/2010/main" val="2827116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500" fill="hold"/>
                                        <p:tgtEl>
                                          <p:spTgt spid="4098"/>
                                        </p:tgtEl>
                                        <p:attrNameLst>
                                          <p:attrName>ppt_w</p:attrName>
                                        </p:attrNameLst>
                                      </p:cBhvr>
                                      <p:tavLst>
                                        <p:tav tm="0">
                                          <p:val>
                                            <p:fltVal val="0"/>
                                          </p:val>
                                        </p:tav>
                                        <p:tav tm="100000">
                                          <p:val>
                                            <p:strVal val="#ppt_w"/>
                                          </p:val>
                                        </p:tav>
                                      </p:tavLst>
                                    </p:anim>
                                    <p:anim calcmode="lin" valueType="num">
                                      <p:cBhvr>
                                        <p:cTn id="20" dur="500" fill="hold"/>
                                        <p:tgtEl>
                                          <p:spTgt spid="4098"/>
                                        </p:tgtEl>
                                        <p:attrNameLst>
                                          <p:attrName>ppt_h</p:attrName>
                                        </p:attrNameLst>
                                      </p:cBhvr>
                                      <p:tavLst>
                                        <p:tav tm="0">
                                          <p:val>
                                            <p:fltVal val="0"/>
                                          </p:val>
                                        </p:tav>
                                        <p:tav tm="100000">
                                          <p:val>
                                            <p:strVal val="#ppt_h"/>
                                          </p:val>
                                        </p:tav>
                                      </p:tavLst>
                                    </p:anim>
                                    <p:anim calcmode="lin" valueType="num">
                                      <p:cBhvr>
                                        <p:cTn id="21" dur="500" fill="hold"/>
                                        <p:tgtEl>
                                          <p:spTgt spid="4098"/>
                                        </p:tgtEl>
                                        <p:attrNameLst>
                                          <p:attrName>style.rotation</p:attrName>
                                        </p:attrNameLst>
                                      </p:cBhvr>
                                      <p:tavLst>
                                        <p:tav tm="0">
                                          <p:val>
                                            <p:fltVal val="90"/>
                                          </p:val>
                                        </p:tav>
                                        <p:tav tm="100000">
                                          <p:val>
                                            <p:fltVal val="0"/>
                                          </p:val>
                                        </p:tav>
                                      </p:tavLst>
                                    </p:anim>
                                    <p:animEffect transition="in" filter="fade">
                                      <p:cBhvr>
                                        <p:cTn id="22" dur="500"/>
                                        <p:tgtEl>
                                          <p:spTgt spid="4098"/>
                                        </p:tgtEl>
                                      </p:cBhvr>
                                    </p:animEffect>
                                  </p:childTnLst>
                                </p:cTn>
                              </p:par>
                            </p:childTnLst>
                          </p:cTn>
                        </p:par>
                        <p:par>
                          <p:cTn id="23" fill="hold">
                            <p:stCondLst>
                              <p:cond delay="1500"/>
                            </p:stCondLst>
                            <p:childTnLst>
                              <p:par>
                                <p:cTn id="24" presetID="31" presetClass="entr" presetSubtype="0" fill="hold" nodeType="afterEffect">
                                  <p:stCondLst>
                                    <p:cond delay="250"/>
                                  </p:stCondLst>
                                  <p:childTnLst>
                                    <p:set>
                                      <p:cBhvr>
                                        <p:cTn id="25" dur="1" fill="hold">
                                          <p:stCondLst>
                                            <p:cond delay="0"/>
                                          </p:stCondLst>
                                        </p:cTn>
                                        <p:tgtEl>
                                          <p:spTgt spid="4099"/>
                                        </p:tgtEl>
                                        <p:attrNameLst>
                                          <p:attrName>style.visibility</p:attrName>
                                        </p:attrNameLst>
                                      </p:cBhvr>
                                      <p:to>
                                        <p:strVal val="visible"/>
                                      </p:to>
                                    </p:set>
                                    <p:anim calcmode="lin" valueType="num">
                                      <p:cBhvr>
                                        <p:cTn id="26" dur="500" fill="hold"/>
                                        <p:tgtEl>
                                          <p:spTgt spid="4099"/>
                                        </p:tgtEl>
                                        <p:attrNameLst>
                                          <p:attrName>ppt_w</p:attrName>
                                        </p:attrNameLst>
                                      </p:cBhvr>
                                      <p:tavLst>
                                        <p:tav tm="0">
                                          <p:val>
                                            <p:fltVal val="0"/>
                                          </p:val>
                                        </p:tav>
                                        <p:tav tm="100000">
                                          <p:val>
                                            <p:strVal val="#ppt_w"/>
                                          </p:val>
                                        </p:tav>
                                      </p:tavLst>
                                    </p:anim>
                                    <p:anim calcmode="lin" valueType="num">
                                      <p:cBhvr>
                                        <p:cTn id="27" dur="500" fill="hold"/>
                                        <p:tgtEl>
                                          <p:spTgt spid="4099"/>
                                        </p:tgtEl>
                                        <p:attrNameLst>
                                          <p:attrName>ppt_h</p:attrName>
                                        </p:attrNameLst>
                                      </p:cBhvr>
                                      <p:tavLst>
                                        <p:tav tm="0">
                                          <p:val>
                                            <p:fltVal val="0"/>
                                          </p:val>
                                        </p:tav>
                                        <p:tav tm="100000">
                                          <p:val>
                                            <p:strVal val="#ppt_h"/>
                                          </p:val>
                                        </p:tav>
                                      </p:tavLst>
                                    </p:anim>
                                    <p:anim calcmode="lin" valueType="num">
                                      <p:cBhvr>
                                        <p:cTn id="28" dur="500" fill="hold"/>
                                        <p:tgtEl>
                                          <p:spTgt spid="4099"/>
                                        </p:tgtEl>
                                        <p:attrNameLst>
                                          <p:attrName>style.rotation</p:attrName>
                                        </p:attrNameLst>
                                      </p:cBhvr>
                                      <p:tavLst>
                                        <p:tav tm="0">
                                          <p:val>
                                            <p:fltVal val="90"/>
                                          </p:val>
                                        </p:tav>
                                        <p:tav tm="100000">
                                          <p:val>
                                            <p:fltVal val="0"/>
                                          </p:val>
                                        </p:tav>
                                      </p:tavLst>
                                    </p:anim>
                                    <p:animEffect transition="in" filter="fade">
                                      <p:cBhvr>
                                        <p:cTn id="29"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47664" y="3381840"/>
            <a:ext cx="366602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3376439" y="1329612"/>
            <a:ext cx="5760000" cy="86037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a:buChar char="à"/>
            </a:pPr>
            <a:r>
              <a:rPr lang="en-US" sz="2000" dirty="0">
                <a:solidFill>
                  <a:srgbClr val="002060"/>
                </a:solidFill>
              </a:rPr>
              <a:t>S</a:t>
            </a:r>
            <a:r>
              <a:rPr lang="en-US" sz="2000" dirty="0" smtClean="0">
                <a:solidFill>
                  <a:srgbClr val="002060"/>
                </a:solidFill>
              </a:rPr>
              <a:t>napshots </a:t>
            </a:r>
            <a:r>
              <a:rPr lang="en-US" sz="2000" dirty="0">
                <a:solidFill>
                  <a:srgbClr val="002060"/>
                </a:solidFill>
              </a:rPr>
              <a:t>and analyses of </a:t>
            </a:r>
            <a:r>
              <a:rPr lang="en-US" sz="2000" b="1" dirty="0">
                <a:solidFill>
                  <a:srgbClr val="002060"/>
                </a:solidFill>
              </a:rPr>
              <a:t>economic </a:t>
            </a:r>
            <a:r>
              <a:rPr lang="en-US" sz="2000" b="1" dirty="0" smtClean="0">
                <a:solidFill>
                  <a:srgbClr val="002060"/>
                </a:solidFill>
              </a:rPr>
              <a:t>indicators </a:t>
            </a:r>
            <a:r>
              <a:rPr lang="en-US" sz="2000" dirty="0">
                <a:solidFill>
                  <a:srgbClr val="002060"/>
                </a:solidFill>
              </a:rPr>
              <a:t>at a </a:t>
            </a:r>
            <a:r>
              <a:rPr lang="en-US" sz="2000" dirty="0" smtClean="0">
                <a:solidFill>
                  <a:srgbClr val="002060"/>
                </a:solidFill>
              </a:rPr>
              <a:t>State level</a:t>
            </a:r>
            <a:endParaRPr lang="en-US" sz="2000" dirty="0">
              <a:solidFill>
                <a:srgbClr val="00206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811119"/>
            <a:ext cx="3295687" cy="406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376439" y="2643758"/>
            <a:ext cx="5760000" cy="15121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a:buChar char="à"/>
            </a:pPr>
            <a:r>
              <a:rPr lang="en-US" sz="2000" dirty="0">
                <a:solidFill>
                  <a:srgbClr val="002060"/>
                </a:solidFill>
              </a:rPr>
              <a:t>S</a:t>
            </a:r>
            <a:r>
              <a:rPr lang="en-US" sz="2000" dirty="0" smtClean="0">
                <a:solidFill>
                  <a:srgbClr val="002060"/>
                </a:solidFill>
              </a:rPr>
              <a:t>napshots </a:t>
            </a:r>
            <a:r>
              <a:rPr lang="en-US" sz="2000" dirty="0">
                <a:solidFill>
                  <a:srgbClr val="002060"/>
                </a:solidFill>
              </a:rPr>
              <a:t>and analyses of </a:t>
            </a:r>
            <a:r>
              <a:rPr lang="en-US" sz="2000" b="1" dirty="0" smtClean="0">
                <a:solidFill>
                  <a:srgbClr val="002060"/>
                </a:solidFill>
              </a:rPr>
              <a:t>air transport indicators</a:t>
            </a:r>
            <a:r>
              <a:rPr lang="en-US" sz="2000" dirty="0" smtClean="0">
                <a:solidFill>
                  <a:srgbClr val="002060"/>
                </a:solidFill>
              </a:rPr>
              <a:t> </a:t>
            </a:r>
            <a:r>
              <a:rPr lang="en-US" sz="2000" dirty="0">
                <a:solidFill>
                  <a:srgbClr val="002060"/>
                </a:solidFill>
              </a:rPr>
              <a:t>at a </a:t>
            </a:r>
            <a:r>
              <a:rPr lang="en-US" sz="2000" dirty="0" smtClean="0">
                <a:solidFill>
                  <a:srgbClr val="002060"/>
                </a:solidFill>
              </a:rPr>
              <a:t>State level</a:t>
            </a:r>
          </a:p>
          <a:p>
            <a:endParaRPr lang="en-US" sz="2000" dirty="0" smtClean="0">
              <a:solidFill>
                <a:srgbClr val="002060"/>
              </a:solidFill>
            </a:endParaRPr>
          </a:p>
          <a:p>
            <a:pPr marL="342900" indent="-342900">
              <a:buFont typeface="Wingdings"/>
              <a:buChar char="à"/>
            </a:pPr>
            <a:r>
              <a:rPr lang="en-US" sz="2000" dirty="0" smtClean="0">
                <a:solidFill>
                  <a:srgbClr val="002060"/>
                </a:solidFill>
              </a:rPr>
              <a:t>Reporting </a:t>
            </a:r>
            <a:r>
              <a:rPr lang="en-US" sz="2000" dirty="0">
                <a:solidFill>
                  <a:srgbClr val="002060"/>
                </a:solidFill>
              </a:rPr>
              <a:t>s</a:t>
            </a:r>
            <a:r>
              <a:rPr lang="en-US" sz="2000" dirty="0" smtClean="0">
                <a:solidFill>
                  <a:srgbClr val="002060"/>
                </a:solidFill>
              </a:rPr>
              <a:t>tatus at the State level</a:t>
            </a:r>
            <a:endParaRPr lang="en-US" sz="2000" dirty="0">
              <a:solidFill>
                <a:srgbClr val="002060"/>
              </a:solidFill>
            </a:endParaRPr>
          </a:p>
        </p:txBody>
      </p:sp>
      <p:sp>
        <p:nvSpPr>
          <p:cNvPr id="16" name="Rectangle 15"/>
          <p:cNvSpPr/>
          <p:nvPr/>
        </p:nvSpPr>
        <p:spPr>
          <a:xfrm>
            <a:off x="3376439" y="4443958"/>
            <a:ext cx="5760640"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a:buChar char="à"/>
            </a:pPr>
            <a:r>
              <a:rPr lang="en-US" sz="2000" b="1" dirty="0" smtClean="0">
                <a:solidFill>
                  <a:srgbClr val="002060"/>
                </a:solidFill>
              </a:rPr>
              <a:t>Air transport </a:t>
            </a:r>
            <a:r>
              <a:rPr lang="en-US" sz="2000" b="1" dirty="0">
                <a:solidFill>
                  <a:srgbClr val="002060"/>
                </a:solidFill>
              </a:rPr>
              <a:t>r</a:t>
            </a:r>
            <a:r>
              <a:rPr lang="en-US" sz="2000" b="1" dirty="0" smtClean="0">
                <a:solidFill>
                  <a:srgbClr val="002060"/>
                </a:solidFill>
              </a:rPr>
              <a:t>egulation </a:t>
            </a:r>
            <a:r>
              <a:rPr lang="en-US" sz="2000" dirty="0" smtClean="0">
                <a:solidFill>
                  <a:srgbClr val="002060"/>
                </a:solidFill>
              </a:rPr>
              <a:t>matters and development</a:t>
            </a:r>
            <a:endParaRPr lang="en-US" sz="2000" dirty="0">
              <a:solidFill>
                <a:srgbClr val="002060"/>
              </a:solidFill>
            </a:endParaRPr>
          </a:p>
        </p:txBody>
      </p:sp>
      <p:sp>
        <p:nvSpPr>
          <p:cNvPr id="8" name="Title 1"/>
          <p:cNvSpPr txBox="1">
            <a:spLocks/>
          </p:cNvSpPr>
          <p:nvPr/>
        </p:nvSpPr>
        <p:spPr>
          <a:xfrm>
            <a:off x="3635896" y="-104776"/>
            <a:ext cx="552410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Economic and Air </a:t>
            </a:r>
            <a:r>
              <a:rPr lang="en-US" sz="2800" b="1" dirty="0" smtClean="0"/>
              <a:t>Transport Indicators</a:t>
            </a:r>
            <a:endParaRPr lang="en-US" sz="2800" b="1" dirty="0"/>
          </a:p>
        </p:txBody>
      </p:sp>
    </p:spTree>
    <p:extLst>
      <p:ext uri="{BB962C8B-B14F-4D97-AF65-F5344CB8AC3E}">
        <p14:creationId xmlns:p14="http://schemas.microsoft.com/office/powerpoint/2010/main" val="3717855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par>
                          <p:cTn id="17" fill="hold">
                            <p:stCondLst>
                              <p:cond delay="1750"/>
                            </p:stCondLst>
                            <p:childTnLst>
                              <p:par>
                                <p:cTn id="18" presetID="31" presetClass="entr" presetSubtype="0" fill="hold" grpId="0" nodeType="afterEffect">
                                  <p:stCondLst>
                                    <p:cond delay="25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fltVal val="0"/>
                                          </p:val>
                                        </p:tav>
                                        <p:tav tm="100000">
                                          <p:val>
                                            <p:strVal val="#ppt_w"/>
                                          </p:val>
                                        </p:tav>
                                      </p:tavLst>
                                    </p:anim>
                                    <p:anim calcmode="lin" valueType="num">
                                      <p:cBhvr>
                                        <p:cTn id="21" dur="1000" fill="hold"/>
                                        <p:tgtEl>
                                          <p:spTgt spid="15"/>
                                        </p:tgtEl>
                                        <p:attrNameLst>
                                          <p:attrName>ppt_h</p:attrName>
                                        </p:attrNameLst>
                                      </p:cBhvr>
                                      <p:tavLst>
                                        <p:tav tm="0">
                                          <p:val>
                                            <p:fltVal val="0"/>
                                          </p:val>
                                        </p:tav>
                                        <p:tav tm="100000">
                                          <p:val>
                                            <p:strVal val="#ppt_h"/>
                                          </p:val>
                                        </p:tav>
                                      </p:tavLst>
                                    </p:anim>
                                    <p:anim calcmode="lin" valueType="num">
                                      <p:cBhvr>
                                        <p:cTn id="22" dur="1000" fill="hold"/>
                                        <p:tgtEl>
                                          <p:spTgt spid="15"/>
                                        </p:tgtEl>
                                        <p:attrNameLst>
                                          <p:attrName>style.rotation</p:attrName>
                                        </p:attrNameLst>
                                      </p:cBhvr>
                                      <p:tavLst>
                                        <p:tav tm="0">
                                          <p:val>
                                            <p:fltVal val="90"/>
                                          </p:val>
                                        </p:tav>
                                        <p:tav tm="100000">
                                          <p:val>
                                            <p:fltVal val="0"/>
                                          </p:val>
                                        </p:tav>
                                      </p:tavLst>
                                    </p:anim>
                                    <p:animEffect transition="in" filter="fade">
                                      <p:cBhvr>
                                        <p:cTn id="23" dur="1000"/>
                                        <p:tgtEl>
                                          <p:spTgt spid="15"/>
                                        </p:tgtEl>
                                      </p:cBhvr>
                                    </p:animEffect>
                                  </p:childTnLst>
                                </p:cTn>
                              </p:par>
                            </p:childTnLst>
                          </p:cTn>
                        </p:par>
                        <p:par>
                          <p:cTn id="24" fill="hold">
                            <p:stCondLst>
                              <p:cond delay="3000"/>
                            </p:stCondLst>
                            <p:childTnLst>
                              <p:par>
                                <p:cTn id="25" presetID="31" presetClass="entr" presetSubtype="0" fill="hold" grpId="0" nodeType="afterEffect">
                                  <p:stCondLst>
                                    <p:cond delay="25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9763"/>
            <a:ext cx="8229600" cy="432048"/>
          </a:xfrm>
          <a:solidFill>
            <a:srgbClr val="002060"/>
          </a:solidFill>
        </p:spPr>
        <p:txBody>
          <a:bodyPr>
            <a:normAutofit fontScale="85000" lnSpcReduction="20000"/>
          </a:bodyPr>
          <a:lstStyle/>
          <a:p>
            <a:pPr marL="0" indent="0" algn="ctr">
              <a:buNone/>
            </a:pPr>
            <a:r>
              <a:rPr lang="en-US" dirty="0" smtClean="0">
                <a:solidFill>
                  <a:schemeClr val="bg1"/>
                </a:solidFill>
              </a:rPr>
              <a:t>Forecasting activities</a:t>
            </a:r>
            <a:endParaRPr lang="en-US" dirty="0">
              <a:solidFill>
                <a:schemeClr val="bg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074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267" y="1059582"/>
            <a:ext cx="8748464" cy="3535040"/>
          </a:xfrm>
        </p:spPr>
        <p:txBody>
          <a:bodyPr>
            <a:noAutofit/>
          </a:bodyPr>
          <a:lstStyle/>
          <a:p>
            <a:pPr marL="0" indent="0" algn="ctr">
              <a:buNone/>
            </a:pPr>
            <a:r>
              <a:rPr lang="en-US" sz="2000" b="1" i="1" u="sng" dirty="0" smtClean="0"/>
              <a:t>Appendix </a:t>
            </a:r>
            <a:r>
              <a:rPr lang="en-US" sz="2000" b="1" i="1" u="sng" dirty="0"/>
              <a:t>C : Forecasting, planning and economic analyses</a:t>
            </a:r>
          </a:p>
          <a:p>
            <a:pPr marL="0" indent="0">
              <a:buNone/>
            </a:pPr>
            <a:endParaRPr lang="en-CA" sz="800" i="1" dirty="0" smtClean="0"/>
          </a:p>
          <a:p>
            <a:pPr marL="0" indent="0">
              <a:buNone/>
            </a:pPr>
            <a:r>
              <a:rPr lang="en-CA" sz="1800" i="1" dirty="0" smtClean="0"/>
              <a:t>The </a:t>
            </a:r>
            <a:r>
              <a:rPr lang="en-CA" sz="1800" i="1" dirty="0"/>
              <a:t>Assembly: </a:t>
            </a:r>
            <a:endParaRPr lang="en-CA" sz="1800" i="1" dirty="0" smtClean="0"/>
          </a:p>
          <a:p>
            <a:pPr marL="0" indent="0">
              <a:lnSpc>
                <a:spcPts val="900"/>
              </a:lnSpc>
              <a:spcBef>
                <a:spcPts val="0"/>
              </a:spcBef>
              <a:buNone/>
            </a:pPr>
            <a:endParaRPr lang="en-US" sz="1800" dirty="0"/>
          </a:p>
          <a:p>
            <a:pPr>
              <a:lnSpc>
                <a:spcPct val="120000"/>
              </a:lnSpc>
              <a:spcBef>
                <a:spcPts val="0"/>
              </a:spcBef>
            </a:pPr>
            <a:r>
              <a:rPr lang="en-CA" sz="1800" i="1" dirty="0" smtClean="0"/>
              <a:t>Requests </a:t>
            </a:r>
            <a:r>
              <a:rPr lang="en-CA" sz="1800" dirty="0"/>
              <a:t>the Council to </a:t>
            </a:r>
            <a:r>
              <a:rPr lang="en-CA" sz="1800" b="1" u="sng" dirty="0">
                <a:solidFill>
                  <a:srgbClr val="002060"/>
                </a:solidFill>
              </a:rPr>
              <a:t>prepare and maintain</a:t>
            </a:r>
            <a:r>
              <a:rPr lang="en-CA" sz="1800" dirty="0"/>
              <a:t>, as necessary, </a:t>
            </a:r>
            <a:r>
              <a:rPr lang="en-CA" sz="1800" b="1" u="sng" dirty="0">
                <a:solidFill>
                  <a:srgbClr val="002060"/>
                </a:solidFill>
              </a:rPr>
              <a:t>forecasts of future trends and developments in civil aviation of both a general and a specific kind</a:t>
            </a:r>
            <a:r>
              <a:rPr lang="en-CA" sz="1800" dirty="0"/>
              <a:t>, including, where possible, local and regional as well as global data, and to make these available to Contracting States and </a:t>
            </a:r>
            <a:r>
              <a:rPr lang="en-CA" sz="1800" b="1" u="sng" dirty="0">
                <a:solidFill>
                  <a:srgbClr val="002060"/>
                </a:solidFill>
              </a:rPr>
              <a:t>support data needs of safety, security, environment and </a:t>
            </a:r>
            <a:r>
              <a:rPr lang="en-CA" sz="1800" b="1" u="sng" dirty="0">
                <a:solidFill>
                  <a:srgbClr val="002060"/>
                </a:solidFill>
              </a:rPr>
              <a:t>efficiency</a:t>
            </a:r>
          </a:p>
          <a:p>
            <a:pPr marL="0" indent="0">
              <a:lnSpc>
                <a:spcPts val="1500"/>
              </a:lnSpc>
              <a:spcBef>
                <a:spcPts val="0"/>
              </a:spcBef>
              <a:buNone/>
            </a:pPr>
            <a:endParaRPr lang="en-US" sz="1800" dirty="0"/>
          </a:p>
          <a:p>
            <a:pPr>
              <a:lnSpc>
                <a:spcPct val="120000"/>
              </a:lnSpc>
              <a:spcBef>
                <a:spcPts val="0"/>
              </a:spcBef>
            </a:pPr>
            <a:r>
              <a:rPr lang="en-GB" sz="1800" i="1" dirty="0" smtClean="0"/>
              <a:t>Requests </a:t>
            </a:r>
            <a:r>
              <a:rPr lang="en-GB" sz="1800" dirty="0"/>
              <a:t>the Council to develop </a:t>
            </a:r>
            <a:r>
              <a:rPr lang="en-US" sz="1800" b="1" u="sng" dirty="0" smtClean="0">
                <a:solidFill>
                  <a:srgbClr val="002060"/>
                </a:solidFill>
              </a:rPr>
              <a:t>one single set of long term traffic forecast</a:t>
            </a:r>
            <a:r>
              <a:rPr lang="en-US" sz="1800" dirty="0" smtClean="0"/>
              <a:t>, from which customized or more detailed forecasts can be produced for various purposes, such as air navigation systems planning and environmental analysis;</a:t>
            </a:r>
            <a:endParaRPr lang="en-US" sz="1800" dirty="0"/>
          </a:p>
          <a:p>
            <a:pPr>
              <a:lnSpc>
                <a:spcPct val="120000"/>
              </a:lnSpc>
            </a:pPr>
            <a:endParaRPr lang="en-US" sz="2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635896" y="-92546"/>
            <a:ext cx="5688632" cy="7715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t>Background</a:t>
            </a:r>
          </a:p>
          <a:p>
            <a:pPr algn="l"/>
            <a:r>
              <a:rPr lang="en-US" sz="2800" b="1" dirty="0"/>
              <a:t>Assembly Resolution A38-14</a:t>
            </a:r>
          </a:p>
        </p:txBody>
      </p:sp>
    </p:spTree>
    <p:extLst>
      <p:ext uri="{BB962C8B-B14F-4D97-AF65-F5344CB8AC3E}">
        <p14:creationId xmlns:p14="http://schemas.microsoft.com/office/powerpoint/2010/main" val="497281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p:cTn id="1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5576" y="1275606"/>
            <a:ext cx="7560840" cy="756084"/>
          </a:xfrm>
          <a:prstGeom prst="round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Positive results in aviation are driven by sound decisions; Forecasts are essential for planning purposes</a:t>
            </a:r>
            <a:endParaRPr lang="en-GB" sz="2500" dirty="0"/>
          </a:p>
        </p:txBody>
      </p:sp>
      <p:sp>
        <p:nvSpPr>
          <p:cNvPr id="5" name="Rounded Rectangle 4"/>
          <p:cNvSpPr/>
          <p:nvPr/>
        </p:nvSpPr>
        <p:spPr>
          <a:xfrm>
            <a:off x="755576" y="2409732"/>
            <a:ext cx="7560840" cy="756084"/>
          </a:xfrm>
          <a:prstGeom prst="round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Decisions must be supported by good analysis and information</a:t>
            </a:r>
            <a:endParaRPr lang="en-GB" sz="2500" dirty="0"/>
          </a:p>
        </p:txBody>
      </p:sp>
      <p:sp>
        <p:nvSpPr>
          <p:cNvPr id="6" name="Rounded Rectangle 5"/>
          <p:cNvSpPr/>
          <p:nvPr/>
        </p:nvSpPr>
        <p:spPr>
          <a:xfrm>
            <a:off x="755576" y="3543858"/>
            <a:ext cx="7560840" cy="756084"/>
          </a:xfrm>
          <a:prstGeom prst="round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Good Analysis and Information must be based on good analytical models and data </a:t>
            </a:r>
            <a:endParaRPr lang="en-GB" sz="2500" dirty="0"/>
          </a:p>
        </p:txBody>
      </p:sp>
      <p:sp>
        <p:nvSpPr>
          <p:cNvPr id="7" name="Up Arrow 6"/>
          <p:cNvSpPr/>
          <p:nvPr/>
        </p:nvSpPr>
        <p:spPr>
          <a:xfrm>
            <a:off x="3995936" y="2006073"/>
            <a:ext cx="792088" cy="432048"/>
          </a:xfrm>
          <a:prstGeom prst="upArrow">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Up Arrow 7"/>
          <p:cNvSpPr/>
          <p:nvPr/>
        </p:nvSpPr>
        <p:spPr>
          <a:xfrm>
            <a:off x="3995936" y="3111810"/>
            <a:ext cx="792088" cy="432048"/>
          </a:xfrm>
          <a:prstGeom prst="upArrow">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3635896" y="0"/>
            <a:ext cx="5688632" cy="7715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Why </a:t>
            </a:r>
            <a:r>
              <a:rPr lang="en-US" sz="2800" b="1" dirty="0" smtClean="0"/>
              <a:t>Do We Need Forecasts</a:t>
            </a:r>
            <a:r>
              <a:rPr lang="en-US" sz="2800" b="1" dirty="0"/>
              <a:t>?</a:t>
            </a:r>
          </a:p>
        </p:txBody>
      </p:sp>
    </p:spTree>
    <p:extLst>
      <p:ext uri="{BB962C8B-B14F-4D97-AF65-F5344CB8AC3E}">
        <p14:creationId xmlns:p14="http://schemas.microsoft.com/office/powerpoint/2010/main" val="3003465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750"/>
                            </p:stCondLst>
                            <p:childTnLst>
                              <p:par>
                                <p:cTn id="9" presetID="22" presetClass="entr" presetSubtype="4"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500"/>
                            </p:stCondLst>
                            <p:childTnLst>
                              <p:par>
                                <p:cTn id="13" presetID="22" presetClass="entr" presetSubtype="4" fill="hold" grpId="0"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2250"/>
                            </p:stCondLst>
                            <p:childTnLst>
                              <p:par>
                                <p:cTn id="17" presetID="22" presetClass="entr" presetSubtype="4" fill="hold" grpId="0" nodeType="afterEffect">
                                  <p:stCondLst>
                                    <p:cond delay="25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267977802"/>
              </p:ext>
            </p:extLst>
          </p:nvPr>
        </p:nvGraphicFramePr>
        <p:xfrm>
          <a:off x="34617" y="766575"/>
          <a:ext cx="6913647" cy="406104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
          <p:cNvSpPr txBox="1"/>
          <p:nvPr/>
        </p:nvSpPr>
        <p:spPr>
          <a:xfrm>
            <a:off x="3363679" y="1491630"/>
            <a:ext cx="763227" cy="3216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dirty="0">
              <a:solidFill>
                <a:srgbClr val="00B050"/>
              </a:solidFill>
            </a:endParaRPr>
          </a:p>
        </p:txBody>
      </p:sp>
      <p:sp>
        <p:nvSpPr>
          <p:cNvPr id="11" name="TextBox 1"/>
          <p:cNvSpPr txBox="1"/>
          <p:nvPr/>
        </p:nvSpPr>
        <p:spPr>
          <a:xfrm>
            <a:off x="3131840" y="1851670"/>
            <a:ext cx="827662" cy="32161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dirty="0">
              <a:solidFill>
                <a:srgbClr val="00B050"/>
              </a:solidFill>
            </a:endParaRPr>
          </a:p>
        </p:txBody>
      </p:sp>
      <p:sp>
        <p:nvSpPr>
          <p:cNvPr id="13" name="TextBox 1"/>
          <p:cNvSpPr txBox="1"/>
          <p:nvPr/>
        </p:nvSpPr>
        <p:spPr>
          <a:xfrm>
            <a:off x="2535516" y="2533322"/>
            <a:ext cx="828163" cy="3216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050" b="1" dirty="0">
              <a:solidFill>
                <a:srgbClr val="00B050"/>
              </a:solidFill>
            </a:endParaRPr>
          </a:p>
        </p:txBody>
      </p:sp>
      <p:sp>
        <p:nvSpPr>
          <p:cNvPr id="30" name="Slide Number Placeholder 1"/>
          <p:cNvSpPr>
            <a:spLocks noGrp="1"/>
          </p:cNvSpPr>
          <p:nvPr>
            <p:ph type="sldNum" sz="quarter" idx="12"/>
          </p:nvPr>
        </p:nvSpPr>
        <p:spPr>
          <a:xfrm>
            <a:off x="1588" y="4894008"/>
            <a:ext cx="9142412" cy="249492"/>
          </a:xfrm>
        </p:spPr>
        <p:txBody>
          <a:bodyPr/>
          <a:lstStyle/>
          <a:p>
            <a:pPr algn="ctr"/>
            <a:fld id="{3FF909EE-2C65-48BC-95E5-26F3591A45A6}" type="slidenum">
              <a:rPr lang="en-CA" smtClean="0"/>
              <a:pPr algn="ctr"/>
              <a:t>35</a:t>
            </a:fld>
            <a:endParaRPr lang="en-CA" dirty="0"/>
          </a:p>
        </p:txBody>
      </p:sp>
      <p:sp>
        <p:nvSpPr>
          <p:cNvPr id="8" name="Rectangle 7"/>
          <p:cNvSpPr/>
          <p:nvPr/>
        </p:nvSpPr>
        <p:spPr>
          <a:xfrm>
            <a:off x="6050565" y="4515966"/>
            <a:ext cx="3093435" cy="333390"/>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fr-FR" sz="1000" b="0" i="0" dirty="0">
                <a:solidFill>
                  <a:sysClr val="windowText" lastClr="000000"/>
                </a:solidFill>
              </a:rPr>
              <a:t>*: World </a:t>
            </a:r>
            <a:r>
              <a:rPr lang="fr-FR" sz="1000" b="0" i="0" dirty="0" smtClean="0">
                <a:solidFill>
                  <a:sysClr val="windowText" lastClr="000000"/>
                </a:solidFill>
              </a:rPr>
              <a:t>total </a:t>
            </a:r>
            <a:r>
              <a:rPr lang="fr-FR" sz="1000" b="0" i="0" dirty="0" err="1" smtClean="0">
                <a:solidFill>
                  <a:sysClr val="windowText" lastClr="000000"/>
                </a:solidFill>
              </a:rPr>
              <a:t>scheduled</a:t>
            </a:r>
            <a:r>
              <a:rPr lang="fr-FR" sz="1000" b="0" i="0" dirty="0" smtClean="0">
                <a:solidFill>
                  <a:sysClr val="windowText" lastClr="000000"/>
                </a:solidFill>
              </a:rPr>
              <a:t> </a:t>
            </a:r>
            <a:r>
              <a:rPr lang="fr-FR" sz="1000" b="0" i="0" dirty="0">
                <a:solidFill>
                  <a:sysClr val="windowText" lastClr="000000"/>
                </a:solidFill>
              </a:rPr>
              <a:t>services</a:t>
            </a:r>
          </a:p>
          <a:p>
            <a:pPr algn="r"/>
            <a:r>
              <a:rPr lang="fr-FR" sz="1000" b="0" i="0" dirty="0">
                <a:solidFill>
                  <a:sysClr val="windowText" lastClr="000000"/>
                </a:solidFill>
              </a:rPr>
              <a:t>**: World Real GDP</a:t>
            </a:r>
            <a:r>
              <a:rPr lang="fr-FR" sz="1000" b="0" i="0" baseline="0" dirty="0">
                <a:solidFill>
                  <a:sysClr val="windowText" lastClr="000000"/>
                </a:solidFill>
              </a:rPr>
              <a:t> at </a:t>
            </a:r>
            <a:r>
              <a:rPr lang="fr-FR" sz="1000" b="0" i="0" baseline="0" dirty="0" err="1">
                <a:solidFill>
                  <a:sysClr val="windowText" lastClr="000000"/>
                </a:solidFill>
              </a:rPr>
              <a:t>Purchasing</a:t>
            </a:r>
            <a:r>
              <a:rPr lang="fr-FR" sz="1000" b="0" i="0" baseline="0" dirty="0">
                <a:solidFill>
                  <a:sysClr val="windowText" lastClr="000000"/>
                </a:solidFill>
              </a:rPr>
              <a:t> Power </a:t>
            </a:r>
            <a:r>
              <a:rPr lang="fr-FR" sz="1000" b="0" i="0" baseline="0" dirty="0" err="1">
                <a:solidFill>
                  <a:sysClr val="windowText" lastClr="000000"/>
                </a:solidFill>
              </a:rPr>
              <a:t>Parity</a:t>
            </a:r>
            <a:endParaRPr lang="fr-FR" sz="1000" b="0" i="0" dirty="0">
              <a:solidFill>
                <a:sysClr val="windowText" lastClr="000000"/>
              </a:solidFill>
            </a:endParaRPr>
          </a:p>
        </p:txBody>
      </p:sp>
      <p:sp>
        <p:nvSpPr>
          <p:cNvPr id="2" name="Rectangle 1"/>
          <p:cNvSpPr/>
          <p:nvPr/>
        </p:nvSpPr>
        <p:spPr>
          <a:xfrm>
            <a:off x="5884642" y="1618856"/>
            <a:ext cx="720080" cy="232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FTK</a:t>
            </a:r>
            <a:endParaRPr lang="en-CA" b="1" dirty="0">
              <a:solidFill>
                <a:srgbClr val="C00000"/>
              </a:solidFill>
            </a:endParaRPr>
          </a:p>
        </p:txBody>
      </p:sp>
      <p:sp>
        <p:nvSpPr>
          <p:cNvPr id="12" name="Rectangle 11"/>
          <p:cNvSpPr/>
          <p:nvPr/>
        </p:nvSpPr>
        <p:spPr>
          <a:xfrm>
            <a:off x="5868144" y="990438"/>
            <a:ext cx="720080" cy="232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RPK</a:t>
            </a:r>
            <a:endParaRPr lang="en-CA" b="1" dirty="0">
              <a:solidFill>
                <a:schemeClr val="accent1"/>
              </a:solidFill>
            </a:endParaRPr>
          </a:p>
        </p:txBody>
      </p:sp>
      <p:sp>
        <p:nvSpPr>
          <p:cNvPr id="14" name="Rectangle 13"/>
          <p:cNvSpPr/>
          <p:nvPr/>
        </p:nvSpPr>
        <p:spPr>
          <a:xfrm>
            <a:off x="5885183" y="2461314"/>
            <a:ext cx="720080" cy="232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50"/>
                </a:solidFill>
              </a:rPr>
              <a:t>GDP</a:t>
            </a:r>
            <a:endParaRPr lang="en-CA" b="1" dirty="0">
              <a:solidFill>
                <a:srgbClr val="00B050"/>
              </a:solidFill>
            </a:endParaRPr>
          </a:p>
        </p:txBody>
      </p:sp>
      <p:sp>
        <p:nvSpPr>
          <p:cNvPr id="3" name="Rectangle 2"/>
          <p:cNvSpPr/>
          <p:nvPr/>
        </p:nvSpPr>
        <p:spPr>
          <a:xfrm>
            <a:off x="6804248" y="1046922"/>
            <a:ext cx="2232248" cy="174085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A relationship that expresses </a:t>
            </a:r>
            <a:r>
              <a:rPr lang="en-US" b="1" dirty="0">
                <a:solidFill>
                  <a:schemeClr val="tx2"/>
                </a:solidFill>
              </a:rPr>
              <a:t>traffic </a:t>
            </a:r>
            <a:r>
              <a:rPr lang="en-US" b="1" dirty="0" smtClean="0">
                <a:solidFill>
                  <a:schemeClr val="tx2"/>
                </a:solidFill>
              </a:rPr>
              <a:t>in terms of </a:t>
            </a:r>
            <a:r>
              <a:rPr lang="en-US" b="1" dirty="0">
                <a:solidFill>
                  <a:schemeClr val="tx2"/>
                </a:solidFill>
              </a:rPr>
              <a:t>GDP</a:t>
            </a:r>
            <a:r>
              <a:rPr lang="en-US" dirty="0">
                <a:solidFill>
                  <a:schemeClr val="tx2"/>
                </a:solidFill>
              </a:rPr>
              <a:t> closely replicates the historical traffic.</a:t>
            </a:r>
            <a:endParaRPr lang="en-CA" dirty="0">
              <a:solidFill>
                <a:schemeClr val="tx2"/>
              </a:solidFill>
            </a:endParaRPr>
          </a:p>
        </p:txBody>
      </p:sp>
      <p:sp>
        <p:nvSpPr>
          <p:cNvPr id="4" name="Down Arrow 3"/>
          <p:cNvSpPr/>
          <p:nvPr/>
        </p:nvSpPr>
        <p:spPr>
          <a:xfrm>
            <a:off x="7686346" y="2854934"/>
            <a:ext cx="468052" cy="436896"/>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6804248" y="3402648"/>
            <a:ext cx="2232248" cy="8972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rPr>
              <a:t>Traffic Forecasts</a:t>
            </a:r>
            <a:endParaRPr lang="en-CA" sz="2400" b="1" dirty="0">
              <a:solidFill>
                <a:schemeClr val="tx2"/>
              </a:solidFill>
            </a:endParaRPr>
          </a:p>
        </p:txBody>
      </p:sp>
      <p:sp>
        <p:nvSpPr>
          <p:cNvPr id="18" name="Title 1"/>
          <p:cNvSpPr txBox="1">
            <a:spLocks/>
          </p:cNvSpPr>
          <p:nvPr/>
        </p:nvSpPr>
        <p:spPr>
          <a:xfrm>
            <a:off x="3635896" y="-92546"/>
            <a:ext cx="5688632" cy="7715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World  </a:t>
            </a:r>
            <a:r>
              <a:rPr lang="en-US" sz="2800" b="1" dirty="0" smtClean="0"/>
              <a:t>Economy  </a:t>
            </a:r>
            <a:r>
              <a:rPr lang="en-US" sz="2800" i="1" dirty="0"/>
              <a:t>vs</a:t>
            </a:r>
            <a:r>
              <a:rPr lang="en-US" sz="2800" i="1" dirty="0" smtClean="0"/>
              <a:t>.</a:t>
            </a:r>
          </a:p>
          <a:p>
            <a:pPr algn="l"/>
            <a:r>
              <a:rPr lang="en-US" sz="2800" b="1" dirty="0"/>
              <a:t>A</a:t>
            </a:r>
            <a:r>
              <a:rPr lang="en-US" sz="2800" b="1" dirty="0" smtClean="0"/>
              <a:t>ir Passenger </a:t>
            </a:r>
            <a:r>
              <a:rPr lang="en-US" sz="2800" b="1" dirty="0"/>
              <a:t>and </a:t>
            </a:r>
            <a:r>
              <a:rPr lang="en-US" sz="2800" b="1" dirty="0" smtClean="0"/>
              <a:t>Cargo </a:t>
            </a:r>
            <a:r>
              <a:rPr lang="en-US" sz="2800" b="1" dirty="0"/>
              <a:t>T</a:t>
            </a:r>
            <a:r>
              <a:rPr lang="en-US" sz="2800" b="1" dirty="0" smtClean="0"/>
              <a:t>raffic</a:t>
            </a:r>
            <a:endParaRPr lang="en-US" sz="2800" b="1" dirty="0"/>
          </a:p>
        </p:txBody>
      </p:sp>
    </p:spTree>
    <p:extLst>
      <p:ext uri="{BB962C8B-B14F-4D97-AF65-F5344CB8AC3E}">
        <p14:creationId xmlns:p14="http://schemas.microsoft.com/office/powerpoint/2010/main" val="222219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left)">
                                      <p:cBhvr>
                                        <p:cTn id="7" dur="500"/>
                                        <p:tgtEl>
                                          <p:spTgt spid="15">
                                            <p:graphicEl>
                                              <a:chart seriesIdx="-3" categoryIdx="-3" bldStep="gridLegend"/>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5">
                                            <p:graphicEl>
                                              <a:chart seriesIdx="0" categoryIdx="-4" bldStep="series"/>
                                            </p:graphicEl>
                                          </p:spTgt>
                                        </p:tgtEl>
                                        <p:attrNameLst>
                                          <p:attrName>style.visibility</p:attrName>
                                        </p:attrNameLst>
                                      </p:cBhvr>
                                      <p:to>
                                        <p:strVal val="visible"/>
                                      </p:to>
                                    </p:set>
                                    <p:animEffect transition="in" filter="wipe(left)">
                                      <p:cBhvr>
                                        <p:cTn id="11" dur="500"/>
                                        <p:tgtEl>
                                          <p:spTgt spid="15">
                                            <p:graphicEl>
                                              <a:chart seriesIdx="0" categoryIdx="-4" bldStep="series"/>
                                            </p:graphicEl>
                                          </p:spTgt>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5">
                                            <p:graphicEl>
                                              <a:chart seriesIdx="1" categoryIdx="-4" bldStep="series"/>
                                            </p:graphicEl>
                                          </p:spTgt>
                                        </p:tgtEl>
                                        <p:attrNameLst>
                                          <p:attrName>style.visibility</p:attrName>
                                        </p:attrNameLst>
                                      </p:cBhvr>
                                      <p:to>
                                        <p:strVal val="visible"/>
                                      </p:to>
                                    </p:set>
                                    <p:animEffect transition="in" filter="wipe(left)">
                                      <p:cBhvr>
                                        <p:cTn id="20" dur="500"/>
                                        <p:tgtEl>
                                          <p:spTgt spid="15">
                                            <p:graphicEl>
                                              <a:chart seriesIdx="1" categoryIdx="-4" bldStep="series"/>
                                            </p:graphic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5">
                                            <p:graphicEl>
                                              <a:chart seriesIdx="2" categoryIdx="-4" bldStep="series"/>
                                            </p:graphicEl>
                                          </p:spTgt>
                                        </p:tgtEl>
                                        <p:attrNameLst>
                                          <p:attrName>style.visibility</p:attrName>
                                        </p:attrNameLst>
                                      </p:cBhvr>
                                      <p:to>
                                        <p:strVal val="visible"/>
                                      </p:to>
                                    </p:set>
                                    <p:animEffect transition="in" filter="wipe(left)">
                                      <p:cBhvr>
                                        <p:cTn id="29" dur="500"/>
                                        <p:tgtEl>
                                          <p:spTgt spid="15">
                                            <p:graphicEl>
                                              <a:chart seriesIdx="2" categoryIdx="-4" bldStep="series"/>
                                            </p:graphic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par>
                          <p:cTn id="35" fill="hold">
                            <p:stCondLst>
                              <p:cond delay="2500"/>
                            </p:stCondLst>
                            <p:childTnLst>
                              <p:par>
                                <p:cTn id="36" presetID="53" presetClass="entr" presetSubtype="16" fill="hold" grpId="0" nodeType="afterEffect">
                                  <p:stCondLst>
                                    <p:cond delay="50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par>
                          <p:cTn id="41" fill="hold">
                            <p:stCondLst>
                              <p:cond delay="3500"/>
                            </p:stCondLst>
                            <p:childTnLst>
                              <p:par>
                                <p:cTn id="42" presetID="53" presetClass="entr" presetSubtype="16" fill="hold" grpId="0" nodeType="afterEffect">
                                  <p:stCondLst>
                                    <p:cond delay="50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Chart bld="series"/>
        </p:bldSub>
      </p:bldGraphic>
      <p:bldP spid="2" grpId="0"/>
      <p:bldP spid="12" grpId="0"/>
      <p:bldP spid="14" grpId="0"/>
      <p:bldP spid="3" grpId="0" animBg="1"/>
      <p:bldP spid="4"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4212182493"/>
              </p:ext>
            </p:extLst>
          </p:nvPr>
        </p:nvGraphicFramePr>
        <p:xfrm>
          <a:off x="0" y="834257"/>
          <a:ext cx="9144000"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83568" y="843558"/>
            <a:ext cx="5688632" cy="400110"/>
          </a:xfrm>
          <a:prstGeom prst="rect">
            <a:avLst/>
          </a:prstGeom>
          <a:solidFill>
            <a:srgbClr val="002060"/>
          </a:solidFill>
        </p:spPr>
        <p:txBody>
          <a:bodyPr wrap="square" rtlCol="0">
            <a:spAutoFit/>
          </a:bodyPr>
          <a:lstStyle/>
          <a:p>
            <a:pPr algn="r"/>
            <a:r>
              <a:rPr lang="en-US" sz="2000" b="1" dirty="0" smtClean="0">
                <a:solidFill>
                  <a:schemeClr val="bg1"/>
                </a:solidFill>
              </a:rPr>
              <a:t>Total (domestic and international) scheduled traffic</a:t>
            </a:r>
            <a:endParaRPr lang="en-US" sz="2000" b="1" dirty="0">
              <a:solidFill>
                <a:schemeClr val="bg1"/>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3635896" y="-92546"/>
            <a:ext cx="5688632" cy="7715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t>ICAO Website</a:t>
            </a:r>
            <a:r>
              <a:rPr lang="en-US" sz="2800" b="1" dirty="0"/>
              <a:t>: </a:t>
            </a:r>
            <a:endParaRPr lang="en-US" sz="2800" b="1" dirty="0" smtClean="0"/>
          </a:p>
          <a:p>
            <a:pPr algn="l"/>
            <a:r>
              <a:rPr lang="en-US" sz="2800" b="1" dirty="0" smtClean="0"/>
              <a:t>Medium-Term Forecasts</a:t>
            </a:r>
            <a:endParaRPr lang="en-US" sz="2800" b="1" dirty="0"/>
          </a:p>
        </p:txBody>
      </p:sp>
      <p:sp>
        <p:nvSpPr>
          <p:cNvPr id="3" name="TextBox 2"/>
          <p:cNvSpPr txBox="1"/>
          <p:nvPr/>
        </p:nvSpPr>
        <p:spPr>
          <a:xfrm>
            <a:off x="6876256" y="915566"/>
            <a:ext cx="2088232" cy="1477328"/>
          </a:xfrm>
          <a:prstGeom prst="rect">
            <a:avLst/>
          </a:prstGeom>
          <a:solidFill>
            <a:schemeClr val="accent1"/>
          </a:solidFill>
        </p:spPr>
        <p:txBody>
          <a:bodyPr wrap="square" rtlCol="0">
            <a:spAutoFit/>
          </a:bodyPr>
          <a:lstStyle/>
          <a:p>
            <a:r>
              <a:rPr lang="en-US" b="1" i="1" dirty="0" smtClean="0">
                <a:solidFill>
                  <a:schemeClr val="bg1"/>
                </a:solidFill>
              </a:rPr>
              <a:t>Mid-July ever year:</a:t>
            </a:r>
          </a:p>
          <a:p>
            <a:pPr marL="285750" indent="-285750">
              <a:buFont typeface="Arial" panose="020B0604020202020204" pitchFamily="34" charset="0"/>
              <a:buChar char="•"/>
            </a:pPr>
            <a:r>
              <a:rPr lang="en-US" dirty="0" smtClean="0">
                <a:solidFill>
                  <a:schemeClr val="bg1"/>
                </a:solidFill>
              </a:rPr>
              <a:t>Information posted on the ICAO website</a:t>
            </a:r>
          </a:p>
          <a:p>
            <a:pPr marL="285750" indent="-285750">
              <a:buFont typeface="Arial" panose="020B0604020202020204" pitchFamily="34" charset="0"/>
              <a:buChar char="•"/>
            </a:pPr>
            <a:r>
              <a:rPr lang="en-US" dirty="0" smtClean="0">
                <a:solidFill>
                  <a:schemeClr val="bg1"/>
                </a:solidFill>
              </a:rPr>
              <a:t>Press release</a:t>
            </a:r>
            <a:endParaRPr lang="en-GB" dirty="0">
              <a:solidFill>
                <a:schemeClr val="bg1"/>
              </a:solidFill>
            </a:endParaRPr>
          </a:p>
        </p:txBody>
      </p:sp>
    </p:spTree>
    <p:extLst>
      <p:ext uri="{BB962C8B-B14F-4D97-AF65-F5344CB8AC3E}">
        <p14:creationId xmlns:p14="http://schemas.microsoft.com/office/powerpoint/2010/main" val="650023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left)">
                                      <p:cBhvr>
                                        <p:cTn id="7" dur="500"/>
                                        <p:tgtEl>
                                          <p:spTgt spid="8">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11" dur="500"/>
                                        <p:tgtEl>
                                          <p:spTgt spid="8">
                                            <p:graphicEl>
                                              <a:chart seriesIdx="0" categoryIdx="-4" bldStep="series"/>
                                            </p:graphicEl>
                                          </p:spTgt>
                                        </p:tgtEl>
                                      </p:cBhvr>
                                    </p:animEffect>
                                  </p:childTnLst>
                                </p:cTn>
                              </p:par>
                            </p:childTnLst>
                          </p:cTn>
                        </p:par>
                        <p:par>
                          <p:cTn id="12" fill="hold">
                            <p:stCondLst>
                              <p:cond delay="1000"/>
                            </p:stCondLst>
                            <p:childTnLst>
                              <p:par>
                                <p:cTn id="13" presetID="53" presetClass="entr" presetSubtype="16" fill="hold" grpId="0" nodeType="after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77"/>
          <a:stretch/>
        </p:blipFill>
        <p:spPr bwMode="auto">
          <a:xfrm>
            <a:off x="107505" y="915567"/>
            <a:ext cx="8859787" cy="367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59613" y="4590224"/>
            <a:ext cx="8208912" cy="256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u="sng" dirty="0" smtClean="0">
                <a:solidFill>
                  <a:schemeClr val="bg1">
                    <a:lumMod val="50000"/>
                  </a:schemeClr>
                </a:solidFill>
              </a:rPr>
              <a:t>Source</a:t>
            </a:r>
            <a:r>
              <a:rPr lang="en-US" sz="1600" dirty="0" smtClean="0">
                <a:solidFill>
                  <a:schemeClr val="bg1">
                    <a:lumMod val="50000"/>
                  </a:schemeClr>
                </a:solidFill>
              </a:rPr>
              <a:t>: Cir 333, </a:t>
            </a:r>
            <a:r>
              <a:rPr lang="en-US" sz="1600" i="1" dirty="0" smtClean="0">
                <a:solidFill>
                  <a:schemeClr val="bg1">
                    <a:lumMod val="50000"/>
                  </a:schemeClr>
                </a:solidFill>
              </a:rPr>
              <a:t>Global Air Transport Outlook to 2030 </a:t>
            </a:r>
            <a:r>
              <a:rPr lang="en-US" sz="1600" dirty="0" smtClean="0">
                <a:solidFill>
                  <a:schemeClr val="bg1">
                    <a:lumMod val="50000"/>
                  </a:schemeClr>
                </a:solidFill>
              </a:rPr>
              <a:t>- </a:t>
            </a:r>
            <a:r>
              <a:rPr lang="en-US" sz="1600" b="1" dirty="0" smtClean="0">
                <a:solidFill>
                  <a:schemeClr val="bg1">
                    <a:lumMod val="50000"/>
                  </a:schemeClr>
                </a:solidFill>
              </a:rPr>
              <a:t>GATO</a:t>
            </a:r>
            <a:endParaRPr lang="en-CA" sz="1600" b="1" dirty="0">
              <a:solidFill>
                <a:schemeClr val="bg1">
                  <a:lumMod val="50000"/>
                </a:schemeClr>
              </a:solidFill>
            </a:endParaRPr>
          </a:p>
        </p:txBody>
      </p:sp>
      <p:sp>
        <p:nvSpPr>
          <p:cNvPr id="2" name="Rectangle 1"/>
          <p:cNvSpPr/>
          <p:nvPr/>
        </p:nvSpPr>
        <p:spPr>
          <a:xfrm>
            <a:off x="5292080" y="915566"/>
            <a:ext cx="2376264" cy="827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619672" y="915566"/>
            <a:ext cx="2376264" cy="827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1"/>
          <p:cNvSpPr txBox="1">
            <a:spLocks/>
          </p:cNvSpPr>
          <p:nvPr/>
        </p:nvSpPr>
        <p:spPr>
          <a:xfrm>
            <a:off x="3635896" y="-104776"/>
            <a:ext cx="552410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Passenger </a:t>
            </a:r>
            <a:r>
              <a:rPr lang="en-US" sz="2800" b="1" dirty="0" smtClean="0"/>
              <a:t>Traffic Forecasts </a:t>
            </a:r>
            <a:r>
              <a:rPr lang="en-US" sz="2800" b="1" dirty="0"/>
              <a:t>for the </a:t>
            </a:r>
            <a:r>
              <a:rPr lang="en-US" sz="2800" b="1" dirty="0" smtClean="0"/>
              <a:t>Horizon </a:t>
            </a:r>
            <a:r>
              <a:rPr lang="en-US" sz="2800" b="1" dirty="0"/>
              <a:t>2030</a:t>
            </a:r>
          </a:p>
        </p:txBody>
      </p:sp>
    </p:spTree>
    <p:extLst>
      <p:ext uri="{BB962C8B-B14F-4D97-AF65-F5344CB8AC3E}">
        <p14:creationId xmlns:p14="http://schemas.microsoft.com/office/powerpoint/2010/main" val="2070845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750"/>
                                        <p:tgtEl>
                                          <p:spTgt spid="10"/>
                                        </p:tgtEl>
                                      </p:cBhvr>
                                    </p:animEffect>
                                  </p:childTnLst>
                                </p:cTn>
                              </p:par>
                            </p:childTnLst>
                          </p:cTn>
                        </p:par>
                        <p:par>
                          <p:cTn id="8" fill="hold">
                            <p:stCondLst>
                              <p:cond delay="1000"/>
                            </p:stCondLst>
                            <p:childTnLst>
                              <p:par>
                                <p:cTn id="9" presetID="21" presetClass="entr" presetSubtype="1"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79804" y="4612888"/>
            <a:ext cx="8208912" cy="256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i="1" u="sng" dirty="0" smtClean="0">
                <a:solidFill>
                  <a:schemeClr val="bg1">
                    <a:lumMod val="50000"/>
                  </a:schemeClr>
                </a:solidFill>
              </a:rPr>
              <a:t>Source</a:t>
            </a:r>
            <a:r>
              <a:rPr lang="en-US" sz="1600" i="1" dirty="0" smtClean="0">
                <a:solidFill>
                  <a:schemeClr val="bg1">
                    <a:lumMod val="50000"/>
                  </a:schemeClr>
                </a:solidFill>
              </a:rPr>
              <a:t>: Cir 333, Global Air Transport Outlook to 2030 - </a:t>
            </a:r>
            <a:r>
              <a:rPr lang="en-US" sz="1600" b="1" i="1" dirty="0" smtClean="0">
                <a:solidFill>
                  <a:schemeClr val="bg1">
                    <a:lumMod val="50000"/>
                  </a:schemeClr>
                </a:solidFill>
              </a:rPr>
              <a:t>GATO</a:t>
            </a:r>
            <a:endParaRPr lang="en-CA" sz="1600" b="1" i="1" dirty="0">
              <a:solidFill>
                <a:schemeClr val="bg1">
                  <a:lumMod val="50000"/>
                </a:schemeClr>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57" y="2379819"/>
            <a:ext cx="5487753" cy="223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1"/>
          <p:cNvSpPr>
            <a:spLocks noChangeArrowheads="1"/>
          </p:cNvSpPr>
          <p:nvPr/>
        </p:nvSpPr>
        <p:spPr bwMode="auto">
          <a:xfrm>
            <a:off x="338488" y="4480752"/>
            <a:ext cx="4219757" cy="274146"/>
          </a:xfrm>
          <a:prstGeom prst="rect">
            <a:avLst/>
          </a:prstGeom>
          <a:noFill/>
          <a:ln>
            <a:noFill/>
          </a:ln>
        </p:spPr>
        <p:txBody>
          <a:bodyPr wrap="square">
            <a:noAutofit/>
          </a:bodyPr>
          <a:lstStyle/>
          <a:p>
            <a:pPr algn="ctr"/>
            <a:r>
              <a:rPr lang="en-US" sz="2400" b="1" dirty="0" smtClean="0">
                <a:solidFill>
                  <a:srgbClr val="002060"/>
                </a:solidFill>
                <a:latin typeface="Arial" pitchFamily="34" charset="0"/>
              </a:rPr>
              <a:t>International</a:t>
            </a:r>
            <a:endParaRPr lang="en-GB" sz="2400" dirty="0">
              <a:solidFill>
                <a:srgbClr val="002060"/>
              </a:solidFill>
            </a:endParaRPr>
          </a:p>
        </p:txBody>
      </p:sp>
      <p:sp>
        <p:nvSpPr>
          <p:cNvPr id="9" name="Rectangle 21"/>
          <p:cNvSpPr>
            <a:spLocks noChangeArrowheads="1"/>
          </p:cNvSpPr>
          <p:nvPr/>
        </p:nvSpPr>
        <p:spPr bwMode="auto">
          <a:xfrm>
            <a:off x="338488" y="1131590"/>
            <a:ext cx="3439465" cy="756854"/>
          </a:xfrm>
          <a:prstGeom prst="rect">
            <a:avLst/>
          </a:prstGeom>
          <a:solidFill>
            <a:srgbClr val="002060"/>
          </a:solidFill>
          <a:ln>
            <a:noFill/>
          </a:ln>
        </p:spPr>
        <p:txBody>
          <a:bodyPr wrap="square" anchor="ctr">
            <a:noAutofit/>
          </a:bodyPr>
          <a:lstStyle/>
          <a:p>
            <a:pPr algn="ctr"/>
            <a:r>
              <a:rPr lang="en-US" sz="2400" b="1" dirty="0" smtClean="0">
                <a:solidFill>
                  <a:schemeClr val="bg1"/>
                </a:solidFill>
                <a:latin typeface="Arial" pitchFamily="34" charset="0"/>
              </a:rPr>
              <a:t>RPK distribution in 2030</a:t>
            </a:r>
            <a:endParaRPr lang="en-GB" sz="3200" i="1" u="sng" dirty="0">
              <a:solidFill>
                <a:schemeClr val="bg1"/>
              </a:solidFill>
              <a:latin typeface="Arial" pitchFamily="34" charset="0"/>
            </a:endParaRPr>
          </a:p>
        </p:txBody>
      </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769854"/>
            <a:ext cx="5093819" cy="202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1"/>
          <p:cNvSpPr>
            <a:spLocks noChangeArrowheads="1"/>
          </p:cNvSpPr>
          <p:nvPr/>
        </p:nvSpPr>
        <p:spPr bwMode="auto">
          <a:xfrm>
            <a:off x="4863973" y="2564355"/>
            <a:ext cx="4219757" cy="548291"/>
          </a:xfrm>
          <a:prstGeom prst="rect">
            <a:avLst/>
          </a:prstGeom>
          <a:noFill/>
          <a:ln>
            <a:noFill/>
          </a:ln>
        </p:spPr>
        <p:txBody>
          <a:bodyPr wrap="square">
            <a:noAutofit/>
          </a:bodyPr>
          <a:lstStyle/>
          <a:p>
            <a:pPr algn="ctr"/>
            <a:r>
              <a:rPr lang="en-US" sz="2400" b="1" dirty="0" smtClean="0">
                <a:solidFill>
                  <a:srgbClr val="002060"/>
                </a:solidFill>
                <a:latin typeface="Arial" pitchFamily="34" charset="0"/>
              </a:rPr>
              <a:t>Domestic</a:t>
            </a:r>
            <a:endParaRPr lang="en-GB" sz="2400" dirty="0">
              <a:solidFill>
                <a:srgbClr val="002060"/>
              </a:solidFill>
            </a:endParaRPr>
          </a:p>
        </p:txBody>
      </p:sp>
      <p:sp>
        <p:nvSpPr>
          <p:cNvPr id="10" name="Title 1"/>
          <p:cNvSpPr txBox="1">
            <a:spLocks/>
          </p:cNvSpPr>
          <p:nvPr/>
        </p:nvSpPr>
        <p:spPr>
          <a:xfrm>
            <a:off x="3635896" y="-104776"/>
            <a:ext cx="552410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t>Long-Term Air Traffic Forecasts</a:t>
            </a:r>
            <a:r>
              <a:rPr lang="en-US" sz="2800" b="1" dirty="0"/>
              <a:t>: “GATO”</a:t>
            </a:r>
          </a:p>
        </p:txBody>
      </p:sp>
    </p:spTree>
    <p:extLst>
      <p:ext uri="{BB962C8B-B14F-4D97-AF65-F5344CB8AC3E}">
        <p14:creationId xmlns:p14="http://schemas.microsoft.com/office/powerpoint/2010/main" val="3550767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6147"/>
                                        </p:tgtEl>
                                        <p:attrNameLst>
                                          <p:attrName>style.visibility</p:attrName>
                                        </p:attrNameLst>
                                      </p:cBhvr>
                                      <p:to>
                                        <p:strVal val="visible"/>
                                      </p:to>
                                    </p:set>
                                    <p:anim calcmode="lin" valueType="num">
                                      <p:cBhvr>
                                        <p:cTn id="12" dur="500" fill="hold"/>
                                        <p:tgtEl>
                                          <p:spTgt spid="6147"/>
                                        </p:tgtEl>
                                        <p:attrNameLst>
                                          <p:attrName>ppt_w</p:attrName>
                                        </p:attrNameLst>
                                      </p:cBhvr>
                                      <p:tavLst>
                                        <p:tav tm="0">
                                          <p:val>
                                            <p:fltVal val="0"/>
                                          </p:val>
                                        </p:tav>
                                        <p:tav tm="100000">
                                          <p:val>
                                            <p:strVal val="#ppt_w"/>
                                          </p:val>
                                        </p:tav>
                                      </p:tavLst>
                                    </p:anim>
                                    <p:anim calcmode="lin" valueType="num">
                                      <p:cBhvr>
                                        <p:cTn id="13" dur="500" fill="hold"/>
                                        <p:tgtEl>
                                          <p:spTgt spid="6147"/>
                                        </p:tgtEl>
                                        <p:attrNameLst>
                                          <p:attrName>ppt_h</p:attrName>
                                        </p:attrNameLst>
                                      </p:cBhvr>
                                      <p:tavLst>
                                        <p:tav tm="0">
                                          <p:val>
                                            <p:fltVal val="0"/>
                                          </p:val>
                                        </p:tav>
                                        <p:tav tm="100000">
                                          <p:val>
                                            <p:strVal val="#ppt_h"/>
                                          </p:val>
                                        </p:tav>
                                      </p:tavLst>
                                    </p:anim>
                                    <p:animEffect transition="in" filter="fade">
                                      <p:cBhvr>
                                        <p:cTn id="14" dur="500"/>
                                        <p:tgtEl>
                                          <p:spTgt spid="6147"/>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750"/>
                            </p:stCondLst>
                            <p:childTnLst>
                              <p:par>
                                <p:cTn id="22" presetID="53" presetClass="entr" presetSubtype="16" fill="hold" nodeType="afterEffect">
                                  <p:stCondLst>
                                    <p:cond delay="0"/>
                                  </p:stCondLst>
                                  <p:childTnLst>
                                    <p:set>
                                      <p:cBhvr>
                                        <p:cTn id="23" dur="1" fill="hold">
                                          <p:stCondLst>
                                            <p:cond delay="0"/>
                                          </p:stCondLst>
                                        </p:cTn>
                                        <p:tgtEl>
                                          <p:spTgt spid="6146"/>
                                        </p:tgtEl>
                                        <p:attrNameLst>
                                          <p:attrName>style.visibility</p:attrName>
                                        </p:attrNameLst>
                                      </p:cBhvr>
                                      <p:to>
                                        <p:strVal val="visible"/>
                                      </p:to>
                                    </p:set>
                                    <p:anim calcmode="lin" valueType="num">
                                      <p:cBhvr>
                                        <p:cTn id="24" dur="500" fill="hold"/>
                                        <p:tgtEl>
                                          <p:spTgt spid="6146"/>
                                        </p:tgtEl>
                                        <p:attrNameLst>
                                          <p:attrName>ppt_w</p:attrName>
                                        </p:attrNameLst>
                                      </p:cBhvr>
                                      <p:tavLst>
                                        <p:tav tm="0">
                                          <p:val>
                                            <p:fltVal val="0"/>
                                          </p:val>
                                        </p:tav>
                                        <p:tav tm="100000">
                                          <p:val>
                                            <p:strVal val="#ppt_w"/>
                                          </p:val>
                                        </p:tav>
                                      </p:tavLst>
                                    </p:anim>
                                    <p:anim calcmode="lin" valueType="num">
                                      <p:cBhvr>
                                        <p:cTn id="25" dur="500" fill="hold"/>
                                        <p:tgtEl>
                                          <p:spTgt spid="6146"/>
                                        </p:tgtEl>
                                        <p:attrNameLst>
                                          <p:attrName>ppt_h</p:attrName>
                                        </p:attrNameLst>
                                      </p:cBhvr>
                                      <p:tavLst>
                                        <p:tav tm="0">
                                          <p:val>
                                            <p:fltVal val="0"/>
                                          </p:val>
                                        </p:tav>
                                        <p:tav tm="100000">
                                          <p:val>
                                            <p:strVal val="#ppt_h"/>
                                          </p:val>
                                        </p:tav>
                                      </p:tavLst>
                                    </p:anim>
                                    <p:animEffect transition="in" filter="fade">
                                      <p:cBhvr>
                                        <p:cTn id="26" dur="500"/>
                                        <p:tgtEl>
                                          <p:spTgt spid="6146"/>
                                        </p:tgtEl>
                                      </p:cBhvr>
                                    </p:animEffect>
                                  </p:childTnLst>
                                </p:cTn>
                              </p:par>
                            </p:childTnLst>
                          </p:cTn>
                        </p:par>
                        <p:par>
                          <p:cTn id="27" fill="hold">
                            <p:stCondLst>
                              <p:cond delay="2250"/>
                            </p:stCondLst>
                            <p:childTnLst>
                              <p:par>
                                <p:cTn id="28" presetID="53"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Espace réservé du contenu 2"/>
          <p:cNvSpPr>
            <a:spLocks noGrp="1"/>
          </p:cNvSpPr>
          <p:nvPr>
            <p:ph idx="4294967295"/>
          </p:nvPr>
        </p:nvSpPr>
        <p:spPr>
          <a:xfrm>
            <a:off x="457200" y="1052513"/>
            <a:ext cx="8458200" cy="3394472"/>
          </a:xfrm>
        </p:spPr>
        <p:txBody>
          <a:bodyPr rtlCol="0">
            <a:normAutofit fontScale="77500" lnSpcReduction="20000"/>
          </a:bodyPr>
          <a:lstStyle/>
          <a:p>
            <a:pPr marL="0" indent="0" eaLnBrk="1" fontAlgn="auto" hangingPunct="1">
              <a:spcAft>
                <a:spcPts val="0"/>
              </a:spcAft>
              <a:buClr>
                <a:schemeClr val="accent5"/>
              </a:buClr>
              <a:buNone/>
              <a:defRPr/>
            </a:pPr>
            <a:r>
              <a:rPr lang="en-US" sz="2800" b="1" dirty="0" smtClean="0"/>
              <a:t>Some examples:</a:t>
            </a:r>
            <a:endParaRPr lang="en-CA" sz="2800" b="1" dirty="0" smtClean="0"/>
          </a:p>
          <a:p>
            <a:pPr eaLnBrk="1" fontAlgn="auto" hangingPunct="1">
              <a:spcAft>
                <a:spcPts val="0"/>
              </a:spcAft>
              <a:buClr>
                <a:schemeClr val="accent5"/>
              </a:buClr>
              <a:defRPr/>
            </a:pPr>
            <a:r>
              <a:rPr lang="en-CA" sz="2800" dirty="0" smtClean="0"/>
              <a:t>The European volcanic ash cloud</a:t>
            </a:r>
            <a:endParaRPr lang="en-US" sz="2800" dirty="0" smtClean="0"/>
          </a:p>
          <a:p>
            <a:pPr eaLnBrk="1" fontAlgn="auto" hangingPunct="1">
              <a:spcAft>
                <a:spcPts val="0"/>
              </a:spcAft>
              <a:buClr>
                <a:schemeClr val="accent5"/>
              </a:buClr>
              <a:defRPr/>
            </a:pPr>
            <a:r>
              <a:rPr lang="en-CA" sz="2800" dirty="0" smtClean="0"/>
              <a:t>Snow storms in Europe</a:t>
            </a:r>
          </a:p>
          <a:p>
            <a:pPr eaLnBrk="1" fontAlgn="auto" hangingPunct="1">
              <a:spcAft>
                <a:spcPts val="0"/>
              </a:spcAft>
              <a:buClr>
                <a:schemeClr val="accent5"/>
              </a:buClr>
              <a:defRPr/>
            </a:pPr>
            <a:r>
              <a:rPr lang="en-CA" sz="2800" dirty="0" smtClean="0"/>
              <a:t>Japanese earthquake and tsunami</a:t>
            </a:r>
            <a:endParaRPr lang="en-CA" sz="2800" i="1" dirty="0" smtClean="0"/>
          </a:p>
          <a:p>
            <a:pPr eaLnBrk="1" fontAlgn="auto" hangingPunct="1">
              <a:spcAft>
                <a:spcPts val="0"/>
              </a:spcAft>
              <a:buClr>
                <a:schemeClr val="accent5"/>
              </a:buClr>
              <a:defRPr/>
            </a:pPr>
            <a:r>
              <a:rPr lang="en-US" sz="2800" dirty="0" smtClean="0"/>
              <a:t>Europe’s sovereign debt crisis</a:t>
            </a:r>
          </a:p>
          <a:p>
            <a:pPr eaLnBrk="1" fontAlgn="auto" hangingPunct="1">
              <a:spcAft>
                <a:spcPts val="0"/>
              </a:spcAft>
              <a:buClr>
                <a:schemeClr val="accent5"/>
              </a:buClr>
              <a:defRPr/>
            </a:pPr>
            <a:r>
              <a:rPr lang="en-US" sz="2800" dirty="0" smtClean="0"/>
              <a:t>Political unrest in the Middle East</a:t>
            </a:r>
          </a:p>
          <a:p>
            <a:pPr eaLnBrk="1" fontAlgn="auto" hangingPunct="1">
              <a:spcAft>
                <a:spcPts val="0"/>
              </a:spcAft>
              <a:buClr>
                <a:schemeClr val="accent5"/>
              </a:buClr>
              <a:defRPr/>
            </a:pPr>
            <a:r>
              <a:rPr lang="en-US" sz="2800" dirty="0" smtClean="0"/>
              <a:t>Continuous higher oil prices</a:t>
            </a:r>
          </a:p>
          <a:p>
            <a:pPr eaLnBrk="1" fontAlgn="auto" hangingPunct="1">
              <a:spcAft>
                <a:spcPts val="0"/>
              </a:spcAft>
              <a:buClr>
                <a:schemeClr val="accent5"/>
              </a:buClr>
              <a:defRPr/>
            </a:pPr>
            <a:r>
              <a:rPr lang="en-US" sz="2800" dirty="0" smtClean="0"/>
              <a:t>Increasing tax burdens placed on aviation, etc…</a:t>
            </a:r>
          </a:p>
          <a:p>
            <a:pPr eaLnBrk="1" fontAlgn="auto" hangingPunct="1">
              <a:spcAft>
                <a:spcPts val="0"/>
              </a:spcAft>
              <a:buClr>
                <a:schemeClr val="accent5"/>
              </a:buClr>
              <a:buFont typeface="Arial" charset="0"/>
              <a:buNone/>
              <a:defRPr/>
            </a:pPr>
            <a:endParaRPr lang="en-US" sz="2800" dirty="0" smtClean="0"/>
          </a:p>
          <a:p>
            <a:pPr eaLnBrk="1" fontAlgn="auto" hangingPunct="1">
              <a:spcAft>
                <a:spcPts val="0"/>
              </a:spcAft>
              <a:buClr>
                <a:schemeClr val="accent5"/>
              </a:buClr>
              <a:buFont typeface="Arial" charset="0"/>
              <a:buNone/>
              <a:defRPr/>
            </a:pPr>
            <a:r>
              <a:rPr lang="en-US" sz="2800" dirty="0" smtClean="0">
                <a:solidFill>
                  <a:srgbClr val="000000"/>
                </a:solidFill>
                <a:latin typeface="Times New Roman" pitchFamily="18" charset="0"/>
                <a:cs typeface="Times New Roman" pitchFamily="18" charset="0"/>
              </a:rPr>
              <a:t>			</a:t>
            </a:r>
            <a:r>
              <a:rPr lang="en-US" sz="2800" b="1" i="1" dirty="0" smtClean="0">
                <a:solidFill>
                  <a:srgbClr val="002060"/>
                </a:solidFill>
                <a:latin typeface="+mn-lt"/>
                <a:cs typeface="Times New Roman" pitchFamily="18" charset="0"/>
              </a:rPr>
              <a:t>” </a:t>
            </a:r>
            <a:r>
              <a:rPr lang="en-US" sz="2800" b="1" i="1" dirty="0">
                <a:solidFill>
                  <a:srgbClr val="002060"/>
                </a:solidFill>
                <a:latin typeface="+mn-lt"/>
                <a:cs typeface="Times New Roman" pitchFamily="18" charset="0"/>
              </a:rPr>
              <a:t>killing the goose that lays the golden eggs </a:t>
            </a:r>
            <a:r>
              <a:rPr lang="en-US" sz="2800" b="1" i="1" dirty="0" smtClean="0">
                <a:solidFill>
                  <a:srgbClr val="002060"/>
                </a:solidFill>
                <a:latin typeface="+mn-lt"/>
                <a:cs typeface="Times New Roman" pitchFamily="18" charset="0"/>
              </a:rPr>
              <a:t>“</a:t>
            </a:r>
            <a:endParaRPr lang="en-CA" sz="2800" b="1" i="1" dirty="0" smtClean="0">
              <a:solidFill>
                <a:srgbClr val="002060"/>
              </a:solidFill>
              <a:latin typeface="+mn-lt"/>
            </a:endParaRPr>
          </a:p>
          <a:p>
            <a:pPr eaLnBrk="1" fontAlgn="auto" hangingPunct="1">
              <a:spcAft>
                <a:spcPts val="0"/>
              </a:spcAft>
              <a:buClr>
                <a:schemeClr val="accent5"/>
              </a:buClr>
              <a:buFont typeface="Arial" charset="0"/>
              <a:buNone/>
              <a:defRPr/>
            </a:pPr>
            <a:endParaRPr lang="en-US" sz="2800" dirty="0" smtClean="0"/>
          </a:p>
          <a:p>
            <a:pPr eaLnBrk="1" fontAlgn="auto" hangingPunct="1">
              <a:spcAft>
                <a:spcPts val="0"/>
              </a:spcAft>
              <a:buClr>
                <a:schemeClr val="accent5"/>
              </a:buClr>
              <a:defRPr/>
            </a:pPr>
            <a:endParaRPr lang="en-CA" sz="3600" dirty="0" smtClean="0"/>
          </a:p>
        </p:txBody>
      </p:sp>
      <p:pic>
        <p:nvPicPr>
          <p:cNvPr id="20484" name="Picture 7"/>
          <p:cNvPicPr>
            <a:picLocks noChangeAspect="1" noChangeArrowheads="1"/>
          </p:cNvPicPr>
          <p:nvPr/>
        </p:nvPicPr>
        <p:blipFill>
          <a:blip r:embed="rId3" cstate="print"/>
          <a:srcRect l="20721" t="26987" r="42223" b="42334"/>
          <a:stretch>
            <a:fillRect/>
          </a:stretch>
        </p:blipFill>
        <p:spPr bwMode="auto">
          <a:xfrm>
            <a:off x="5943600" y="2035834"/>
            <a:ext cx="3124200" cy="968720"/>
          </a:xfrm>
          <a:prstGeom prst="rect">
            <a:avLst/>
          </a:prstGeom>
          <a:ln>
            <a:noFill/>
          </a:ln>
          <a:effectLst>
            <a:softEdge rad="112500"/>
          </a:effectLst>
        </p:spPr>
      </p:pic>
      <p:pic>
        <p:nvPicPr>
          <p:cNvPr id="10" name="Picture 6" descr="http://static.howstuffworks.com/gif/volcanic-ash-2.jpg"/>
          <p:cNvPicPr>
            <a:picLocks noChangeAspect="1" noChangeArrowheads="1"/>
          </p:cNvPicPr>
          <p:nvPr/>
        </p:nvPicPr>
        <p:blipFill>
          <a:blip r:embed="rId4" cstate="print">
            <a:duotone>
              <a:schemeClr val="accent1">
                <a:shade val="45000"/>
                <a:satMod val="135000"/>
              </a:schemeClr>
              <a:prstClr val="white"/>
            </a:duotone>
            <a:lum bright="10000"/>
          </a:blip>
          <a:srcRect t="6918"/>
          <a:stretch>
            <a:fillRect/>
          </a:stretch>
        </p:blipFill>
        <p:spPr bwMode="auto">
          <a:xfrm>
            <a:off x="5943601" y="869111"/>
            <a:ext cx="2250989" cy="1178585"/>
          </a:xfrm>
          <a:prstGeom prst="rect">
            <a:avLst/>
          </a:prstGeom>
          <a:ln>
            <a:noFill/>
          </a:ln>
          <a:effectLst>
            <a:softEdge rad="112500"/>
          </a:effectLst>
        </p:spPr>
      </p:pic>
      <p:pic>
        <p:nvPicPr>
          <p:cNvPr id="20487" name="Picture 1"/>
          <p:cNvPicPr>
            <a:picLocks noChangeAspect="1" noChangeArrowheads="1"/>
          </p:cNvPicPr>
          <p:nvPr/>
        </p:nvPicPr>
        <p:blipFill>
          <a:blip r:embed="rId5" cstate="print"/>
          <a:srcRect/>
          <a:stretch>
            <a:fillRect/>
          </a:stretch>
        </p:blipFill>
        <p:spPr bwMode="auto">
          <a:xfrm>
            <a:off x="1187624" y="3845079"/>
            <a:ext cx="1008112" cy="907301"/>
          </a:xfrm>
          <a:prstGeom prst="rect">
            <a:avLst/>
          </a:prstGeom>
          <a:ln>
            <a:noFill/>
          </a:ln>
          <a:effectLst>
            <a:outerShdw blurRad="292100" dist="139700" dir="2700000" algn="tl" rotWithShape="0">
              <a:srgbClr val="333333">
                <a:alpha val="65000"/>
              </a:srgbClr>
            </a:outerShdw>
          </a:effectLst>
        </p:spPr>
      </p:pic>
      <p:pic>
        <p:nvPicPr>
          <p:cNvPr id="3277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3635896" y="0"/>
            <a:ext cx="5688632" cy="771550"/>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Unpredictable </a:t>
            </a:r>
            <a:r>
              <a:rPr lang="en-US" sz="2800" b="1" dirty="0" smtClean="0"/>
              <a:t>Circumstances</a:t>
            </a:r>
            <a:endParaRPr lang="en-US" sz="2800" b="1" dirty="0"/>
          </a:p>
        </p:txBody>
      </p:sp>
    </p:spTree>
    <p:extLst>
      <p:ext uri="{BB962C8B-B14F-4D97-AF65-F5344CB8AC3E}">
        <p14:creationId xmlns:p14="http://schemas.microsoft.com/office/powerpoint/2010/main" val="2552350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9138">
                                            <p:txEl>
                                              <p:pRg st="1" end="1"/>
                                            </p:txEl>
                                          </p:spTgt>
                                        </p:tgtEl>
                                        <p:attrNameLst>
                                          <p:attrName>style.visibility</p:attrName>
                                        </p:attrNameLst>
                                      </p:cBhvr>
                                      <p:to>
                                        <p:strVal val="visible"/>
                                      </p:to>
                                    </p:set>
                                    <p:anim calcmode="lin" valueType="num">
                                      <p:cBhvr>
                                        <p:cTn id="7" dur="500" fill="hold"/>
                                        <p:tgtEl>
                                          <p:spTgt spid="21913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1913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19138">
                                            <p:txEl>
                                              <p:pRg st="1" end="1"/>
                                            </p:txEl>
                                          </p:spTgt>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19138">
                                            <p:txEl>
                                              <p:pRg st="2" end="2"/>
                                            </p:txEl>
                                          </p:spTgt>
                                        </p:tgtEl>
                                        <p:attrNameLst>
                                          <p:attrName>style.visibility</p:attrName>
                                        </p:attrNameLst>
                                      </p:cBhvr>
                                      <p:to>
                                        <p:strVal val="visible"/>
                                      </p:to>
                                    </p:set>
                                    <p:anim calcmode="lin" valueType="num">
                                      <p:cBhvr>
                                        <p:cTn id="17" dur="500" fill="hold"/>
                                        <p:tgtEl>
                                          <p:spTgt spid="21913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19138">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19138">
                                            <p:txEl>
                                              <p:pRg st="2" end="2"/>
                                            </p:txEl>
                                          </p:spTgt>
                                        </p:tgtEl>
                                      </p:cBhvr>
                                    </p:animEffect>
                                  </p:childTnLst>
                                </p:cTn>
                              </p:par>
                            </p:childTnLst>
                          </p:cTn>
                        </p:par>
                        <p:par>
                          <p:cTn id="20" fill="hold">
                            <p:stCondLst>
                              <p:cond delay="1500"/>
                            </p:stCondLst>
                            <p:childTnLst>
                              <p:par>
                                <p:cTn id="21" presetID="26" presetClass="emph" presetSubtype="0" fill="hold" nodeType="afterEffect">
                                  <p:stCondLst>
                                    <p:cond delay="0"/>
                                  </p:stCondLst>
                                  <p:childTnLst>
                                    <p:animEffect transition="out" filter="fade">
                                      <p:cBhvr>
                                        <p:cTn id="22" dur="500" tmFilter="0, 0; .2, .5; .8, .5; 1, 0"/>
                                        <p:tgtEl>
                                          <p:spTgt spid="20484"/>
                                        </p:tgtEl>
                                      </p:cBhvr>
                                    </p:animEffect>
                                    <p:animScale>
                                      <p:cBhvr>
                                        <p:cTn id="23" dur="250" autoRev="1" fill="hold"/>
                                        <p:tgtEl>
                                          <p:spTgt spid="20484"/>
                                        </p:tgtEl>
                                      </p:cBhvr>
                                      <p:by x="105000" y="105000"/>
                                    </p:animScale>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19138">
                                            <p:txEl>
                                              <p:pRg st="3" end="3"/>
                                            </p:txEl>
                                          </p:spTgt>
                                        </p:tgtEl>
                                        <p:attrNameLst>
                                          <p:attrName>style.visibility</p:attrName>
                                        </p:attrNameLst>
                                      </p:cBhvr>
                                      <p:to>
                                        <p:strVal val="visible"/>
                                      </p:to>
                                    </p:set>
                                    <p:anim calcmode="lin" valueType="num">
                                      <p:cBhvr>
                                        <p:cTn id="27" dur="500" fill="hold"/>
                                        <p:tgtEl>
                                          <p:spTgt spid="219138">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19138">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219138">
                                            <p:txEl>
                                              <p:pRg st="3" end="3"/>
                                            </p:txEl>
                                          </p:spTgt>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19138">
                                            <p:txEl>
                                              <p:pRg st="4" end="4"/>
                                            </p:txEl>
                                          </p:spTgt>
                                        </p:tgtEl>
                                        <p:attrNameLst>
                                          <p:attrName>style.visibility</p:attrName>
                                        </p:attrNameLst>
                                      </p:cBhvr>
                                      <p:to>
                                        <p:strVal val="visible"/>
                                      </p:to>
                                    </p:set>
                                    <p:anim calcmode="lin" valueType="num">
                                      <p:cBhvr>
                                        <p:cTn id="33" dur="500" fill="hold"/>
                                        <p:tgtEl>
                                          <p:spTgt spid="219138">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219138">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219138">
                                            <p:txEl>
                                              <p:pRg st="4" end="4"/>
                                            </p:txEl>
                                          </p:spTgt>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19138">
                                            <p:txEl>
                                              <p:pRg st="5" end="5"/>
                                            </p:txEl>
                                          </p:spTgt>
                                        </p:tgtEl>
                                        <p:attrNameLst>
                                          <p:attrName>style.visibility</p:attrName>
                                        </p:attrNameLst>
                                      </p:cBhvr>
                                      <p:to>
                                        <p:strVal val="visible"/>
                                      </p:to>
                                    </p:set>
                                    <p:anim calcmode="lin" valueType="num">
                                      <p:cBhvr>
                                        <p:cTn id="39" dur="500" fill="hold"/>
                                        <p:tgtEl>
                                          <p:spTgt spid="219138">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219138">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219138">
                                            <p:txEl>
                                              <p:pRg st="5" end="5"/>
                                            </p:txEl>
                                          </p:spTgt>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219138">
                                            <p:txEl>
                                              <p:pRg st="6" end="6"/>
                                            </p:txEl>
                                          </p:spTgt>
                                        </p:tgtEl>
                                        <p:attrNameLst>
                                          <p:attrName>style.visibility</p:attrName>
                                        </p:attrNameLst>
                                      </p:cBhvr>
                                      <p:to>
                                        <p:strVal val="visible"/>
                                      </p:to>
                                    </p:set>
                                    <p:anim calcmode="lin" valueType="num">
                                      <p:cBhvr>
                                        <p:cTn id="45" dur="500" fill="hold"/>
                                        <p:tgtEl>
                                          <p:spTgt spid="219138">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219138">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219138">
                                            <p:txEl>
                                              <p:pRg st="6" end="6"/>
                                            </p:txEl>
                                          </p:spTgt>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219138">
                                            <p:txEl>
                                              <p:pRg st="7" end="7"/>
                                            </p:txEl>
                                          </p:spTgt>
                                        </p:tgtEl>
                                        <p:attrNameLst>
                                          <p:attrName>style.visibility</p:attrName>
                                        </p:attrNameLst>
                                      </p:cBhvr>
                                      <p:to>
                                        <p:strVal val="visible"/>
                                      </p:to>
                                    </p:set>
                                    <p:anim calcmode="lin" valueType="num">
                                      <p:cBhvr>
                                        <p:cTn id="51" dur="500" fill="hold"/>
                                        <p:tgtEl>
                                          <p:spTgt spid="219138">
                                            <p:txEl>
                                              <p:pRg st="7" end="7"/>
                                            </p:txEl>
                                          </p:spTgt>
                                        </p:tgtEl>
                                        <p:attrNameLst>
                                          <p:attrName>ppt_w</p:attrName>
                                        </p:attrNameLst>
                                      </p:cBhvr>
                                      <p:tavLst>
                                        <p:tav tm="0">
                                          <p:val>
                                            <p:fltVal val="0"/>
                                          </p:val>
                                        </p:tav>
                                        <p:tav tm="100000">
                                          <p:val>
                                            <p:strVal val="#ppt_w"/>
                                          </p:val>
                                        </p:tav>
                                      </p:tavLst>
                                    </p:anim>
                                    <p:anim calcmode="lin" valueType="num">
                                      <p:cBhvr>
                                        <p:cTn id="52" dur="500" fill="hold"/>
                                        <p:tgtEl>
                                          <p:spTgt spid="219138">
                                            <p:txEl>
                                              <p:pRg st="7" end="7"/>
                                            </p:txEl>
                                          </p:spTgt>
                                        </p:tgtEl>
                                        <p:attrNameLst>
                                          <p:attrName>ppt_h</p:attrName>
                                        </p:attrNameLst>
                                      </p:cBhvr>
                                      <p:tavLst>
                                        <p:tav tm="0">
                                          <p:val>
                                            <p:fltVal val="0"/>
                                          </p:val>
                                        </p:tav>
                                        <p:tav tm="100000">
                                          <p:val>
                                            <p:strVal val="#ppt_h"/>
                                          </p:val>
                                        </p:tav>
                                      </p:tavLst>
                                    </p:anim>
                                    <p:animEffect transition="in" filter="fade">
                                      <p:cBhvr>
                                        <p:cTn id="53" dur="500"/>
                                        <p:tgtEl>
                                          <p:spTgt spid="219138">
                                            <p:txEl>
                                              <p:pRg st="7" end="7"/>
                                            </p:txEl>
                                          </p:spTgt>
                                        </p:tgtEl>
                                      </p:cBhvr>
                                    </p:animEffect>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219138">
                                            <p:txEl>
                                              <p:pRg st="9" end="9"/>
                                            </p:txEl>
                                          </p:spTgt>
                                        </p:tgtEl>
                                        <p:attrNameLst>
                                          <p:attrName>style.visibility</p:attrName>
                                        </p:attrNameLst>
                                      </p:cBhvr>
                                      <p:to>
                                        <p:strVal val="visible"/>
                                      </p:to>
                                    </p:set>
                                    <p:anim calcmode="lin" valueType="num">
                                      <p:cBhvr>
                                        <p:cTn id="57" dur="500" fill="hold"/>
                                        <p:tgtEl>
                                          <p:spTgt spid="219138">
                                            <p:txEl>
                                              <p:pRg st="9" end="9"/>
                                            </p:txEl>
                                          </p:spTgt>
                                        </p:tgtEl>
                                        <p:attrNameLst>
                                          <p:attrName>ppt_w</p:attrName>
                                        </p:attrNameLst>
                                      </p:cBhvr>
                                      <p:tavLst>
                                        <p:tav tm="0">
                                          <p:val>
                                            <p:fltVal val="0"/>
                                          </p:val>
                                        </p:tav>
                                        <p:tav tm="100000">
                                          <p:val>
                                            <p:strVal val="#ppt_w"/>
                                          </p:val>
                                        </p:tav>
                                      </p:tavLst>
                                    </p:anim>
                                    <p:anim calcmode="lin" valueType="num">
                                      <p:cBhvr>
                                        <p:cTn id="58" dur="500" fill="hold"/>
                                        <p:tgtEl>
                                          <p:spTgt spid="219138">
                                            <p:txEl>
                                              <p:pRg st="9" end="9"/>
                                            </p:txEl>
                                          </p:spTgt>
                                        </p:tgtEl>
                                        <p:attrNameLst>
                                          <p:attrName>ppt_h</p:attrName>
                                        </p:attrNameLst>
                                      </p:cBhvr>
                                      <p:tavLst>
                                        <p:tav tm="0">
                                          <p:val>
                                            <p:fltVal val="0"/>
                                          </p:val>
                                        </p:tav>
                                        <p:tav tm="100000">
                                          <p:val>
                                            <p:strVal val="#ppt_h"/>
                                          </p:val>
                                        </p:tav>
                                      </p:tavLst>
                                    </p:anim>
                                    <p:animEffect transition="in" filter="fade">
                                      <p:cBhvr>
                                        <p:cTn id="59" dur="500"/>
                                        <p:tgtEl>
                                          <p:spTgt spid="219138">
                                            <p:txEl>
                                              <p:pRg st="9" end="9"/>
                                            </p:tx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20487"/>
                                        </p:tgtEl>
                                        <p:attrNameLst>
                                          <p:attrName>style.visibility</p:attrName>
                                        </p:attrNameLst>
                                      </p:cBhvr>
                                      <p:to>
                                        <p:strVal val="visible"/>
                                      </p:to>
                                    </p:set>
                                    <p:anim calcmode="lin" valueType="num">
                                      <p:cBhvr>
                                        <p:cTn id="62" dur="500" fill="hold"/>
                                        <p:tgtEl>
                                          <p:spTgt spid="20487"/>
                                        </p:tgtEl>
                                        <p:attrNameLst>
                                          <p:attrName>ppt_w</p:attrName>
                                        </p:attrNameLst>
                                      </p:cBhvr>
                                      <p:tavLst>
                                        <p:tav tm="0">
                                          <p:val>
                                            <p:fltVal val="0"/>
                                          </p:val>
                                        </p:tav>
                                        <p:tav tm="100000">
                                          <p:val>
                                            <p:strVal val="#ppt_w"/>
                                          </p:val>
                                        </p:tav>
                                      </p:tavLst>
                                    </p:anim>
                                    <p:anim calcmode="lin" valueType="num">
                                      <p:cBhvr>
                                        <p:cTn id="63" dur="500" fill="hold"/>
                                        <p:tgtEl>
                                          <p:spTgt spid="20487"/>
                                        </p:tgtEl>
                                        <p:attrNameLst>
                                          <p:attrName>ppt_h</p:attrName>
                                        </p:attrNameLst>
                                      </p:cBhvr>
                                      <p:tavLst>
                                        <p:tav tm="0">
                                          <p:val>
                                            <p:fltVal val="0"/>
                                          </p:val>
                                        </p:tav>
                                        <p:tav tm="100000">
                                          <p:val>
                                            <p:strVal val="#ppt_h"/>
                                          </p:val>
                                        </p:tav>
                                      </p:tavLst>
                                    </p:anim>
                                    <p:animEffect transition="in" filter="fade">
                                      <p:cBhvr>
                                        <p:cTn id="6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563637"/>
            <a:ext cx="7920880" cy="2677656"/>
          </a:xfrm>
          <a:prstGeom prst="rect">
            <a:avLst/>
          </a:prstGeom>
          <a:noFill/>
        </p:spPr>
        <p:txBody>
          <a:bodyPr wrap="square" rtlCol="0">
            <a:spAutoFit/>
          </a:bodyPr>
          <a:lstStyle/>
          <a:p>
            <a:r>
              <a:rPr lang="en-US" sz="4000" dirty="0" smtClean="0">
                <a:solidFill>
                  <a:srgbClr val="002060"/>
                </a:solidFill>
              </a:rPr>
              <a:t>If you cannot </a:t>
            </a:r>
            <a:r>
              <a:rPr lang="en-US" sz="4400" b="1" dirty="0" smtClean="0">
                <a:solidFill>
                  <a:srgbClr val="002060"/>
                </a:solidFill>
              </a:rPr>
              <a:t>measure</a:t>
            </a:r>
            <a:r>
              <a:rPr lang="en-US" sz="4400" dirty="0" smtClean="0">
                <a:solidFill>
                  <a:srgbClr val="002060"/>
                </a:solidFill>
              </a:rPr>
              <a:t> </a:t>
            </a:r>
            <a:r>
              <a:rPr lang="en-US" sz="4000" dirty="0" smtClean="0">
                <a:solidFill>
                  <a:srgbClr val="002060"/>
                </a:solidFill>
              </a:rPr>
              <a:t>it, </a:t>
            </a:r>
          </a:p>
          <a:p>
            <a:r>
              <a:rPr lang="en-US" sz="4000" dirty="0" smtClean="0">
                <a:solidFill>
                  <a:srgbClr val="002060"/>
                </a:solidFill>
              </a:rPr>
              <a:t>You cannot </a:t>
            </a:r>
            <a:r>
              <a:rPr lang="en-US" sz="4400" b="1" dirty="0" smtClean="0">
                <a:solidFill>
                  <a:srgbClr val="002060"/>
                </a:solidFill>
              </a:rPr>
              <a:t>improve</a:t>
            </a:r>
            <a:r>
              <a:rPr lang="en-US" sz="4400" dirty="0" smtClean="0">
                <a:solidFill>
                  <a:srgbClr val="002060"/>
                </a:solidFill>
              </a:rPr>
              <a:t> </a:t>
            </a:r>
            <a:r>
              <a:rPr lang="en-US" sz="4000" dirty="0" smtClean="0">
                <a:solidFill>
                  <a:srgbClr val="002060"/>
                </a:solidFill>
              </a:rPr>
              <a:t>it.</a:t>
            </a:r>
          </a:p>
          <a:p>
            <a:endParaRPr lang="en-US" sz="4000" dirty="0">
              <a:solidFill>
                <a:srgbClr val="002060"/>
              </a:solidFill>
            </a:endParaRPr>
          </a:p>
          <a:p>
            <a:pPr algn="r"/>
            <a:r>
              <a:rPr lang="en-US" sz="4000" i="1" dirty="0" smtClean="0">
                <a:solidFill>
                  <a:srgbClr val="002060"/>
                </a:solidFill>
              </a:rPr>
              <a:t>Sir Benjamin Kelvin </a:t>
            </a:r>
            <a:endParaRPr lang="en-GB" sz="4000" i="1" dirty="0">
              <a:solidFill>
                <a:srgbClr val="002060"/>
              </a:solidFill>
            </a:endParaRPr>
          </a:p>
        </p:txBody>
      </p:sp>
    </p:spTree>
    <p:extLst>
      <p:ext uri="{BB962C8B-B14F-4D97-AF65-F5344CB8AC3E}">
        <p14:creationId xmlns:p14="http://schemas.microsoft.com/office/powerpoint/2010/main" val="4956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951310"/>
            <a:ext cx="3089548" cy="392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89437" y="731043"/>
            <a:ext cx="5184576" cy="4116388"/>
          </a:xfrm>
          <a:prstGeom prst="rect">
            <a:avLst/>
          </a:prstGeom>
          <a:noFill/>
        </p:spPr>
        <p:txBody>
          <a:bodyPr wrap="square">
            <a:noAutofit/>
          </a:bodyPr>
          <a:lstStyle/>
          <a:p>
            <a:pPr marL="285750" indent="-285750">
              <a:buClr>
                <a:srgbClr val="92D050"/>
              </a:buClr>
              <a:buSzPct val="130000"/>
              <a:buFont typeface="Arial" pitchFamily="34" charset="0"/>
              <a:buChar char="•"/>
              <a:defRPr/>
            </a:pPr>
            <a:r>
              <a:rPr lang="en-US" b="1" dirty="0">
                <a:solidFill>
                  <a:srgbClr val="002060"/>
                </a:solidFill>
                <a:cs typeface="Arial" charset="0"/>
              </a:rPr>
              <a:t>Past decade air transport trends</a:t>
            </a:r>
          </a:p>
          <a:p>
            <a:pPr marL="285750" indent="-285750">
              <a:buClr>
                <a:srgbClr val="92D050"/>
              </a:buClr>
              <a:buSzPct val="130000"/>
              <a:buFont typeface="Arial" pitchFamily="34" charset="0"/>
              <a:buChar char="•"/>
              <a:defRPr/>
            </a:pPr>
            <a:r>
              <a:rPr lang="en-US" b="1" dirty="0">
                <a:solidFill>
                  <a:srgbClr val="002060"/>
                </a:solidFill>
                <a:cs typeface="Arial" charset="0"/>
              </a:rPr>
              <a:t>Demand drivers </a:t>
            </a:r>
            <a:r>
              <a:rPr lang="en-US" b="1" dirty="0" smtClean="0">
                <a:solidFill>
                  <a:srgbClr val="002060"/>
                </a:solidFill>
                <a:cs typeface="Arial" charset="0"/>
              </a:rPr>
              <a:t>analysis </a:t>
            </a:r>
            <a:r>
              <a:rPr lang="en-US" b="1" dirty="0">
                <a:solidFill>
                  <a:srgbClr val="002060"/>
                </a:solidFill>
                <a:cs typeface="Arial" charset="0"/>
              </a:rPr>
              <a:t/>
            </a:r>
            <a:br>
              <a:rPr lang="en-US" b="1" dirty="0">
                <a:solidFill>
                  <a:srgbClr val="002060"/>
                </a:solidFill>
                <a:cs typeface="Arial" charset="0"/>
              </a:rPr>
            </a:br>
            <a:endParaRPr lang="en-US" sz="200" dirty="0">
              <a:solidFill>
                <a:srgbClr val="002060"/>
              </a:solidFill>
              <a:cs typeface="Arial" charset="0"/>
            </a:endParaRPr>
          </a:p>
          <a:p>
            <a:pPr marL="742950" lvl="1" indent="-285750">
              <a:buClr>
                <a:srgbClr val="92D050"/>
              </a:buClr>
              <a:buSzPct val="130000"/>
              <a:buFontTx/>
              <a:buChar char="-"/>
              <a:defRPr/>
            </a:pPr>
            <a:r>
              <a:rPr lang="en-US" sz="1600" i="1" dirty="0">
                <a:solidFill>
                  <a:srgbClr val="002060"/>
                </a:solidFill>
                <a:cs typeface="Arial" charset="0"/>
              </a:rPr>
              <a:t>Economic growth</a:t>
            </a:r>
          </a:p>
          <a:p>
            <a:pPr marL="742950" lvl="1" indent="-285750">
              <a:buClr>
                <a:srgbClr val="92D050"/>
              </a:buClr>
              <a:buSzPct val="130000"/>
              <a:buFontTx/>
              <a:buChar char="-"/>
              <a:defRPr/>
            </a:pPr>
            <a:r>
              <a:rPr lang="en-US" sz="1600" i="1" dirty="0">
                <a:solidFill>
                  <a:srgbClr val="002060"/>
                </a:solidFill>
                <a:cs typeface="Arial" charset="0"/>
              </a:rPr>
              <a:t>Liberalization</a:t>
            </a:r>
          </a:p>
          <a:p>
            <a:pPr marL="742950" lvl="1" indent="-285750">
              <a:buClr>
                <a:srgbClr val="92D050"/>
              </a:buClr>
              <a:buSzPct val="130000"/>
              <a:buFontTx/>
              <a:buChar char="-"/>
              <a:defRPr/>
            </a:pPr>
            <a:r>
              <a:rPr lang="en-US" sz="1600" i="1" dirty="0">
                <a:solidFill>
                  <a:srgbClr val="002060"/>
                </a:solidFill>
                <a:cs typeface="Arial" charset="0"/>
              </a:rPr>
              <a:t>Low Cost Carriers</a:t>
            </a:r>
          </a:p>
          <a:p>
            <a:pPr marL="742950" lvl="1" indent="-285750">
              <a:buClr>
                <a:srgbClr val="92D050"/>
              </a:buClr>
              <a:buSzPct val="130000"/>
              <a:buFontTx/>
              <a:buChar char="-"/>
              <a:defRPr/>
            </a:pPr>
            <a:r>
              <a:rPr lang="en-US" sz="1600" i="1" dirty="0">
                <a:solidFill>
                  <a:srgbClr val="002060"/>
                </a:solidFill>
                <a:cs typeface="Arial" charset="0"/>
              </a:rPr>
              <a:t>Improving technologies</a:t>
            </a:r>
          </a:p>
          <a:p>
            <a:pPr lvl="1">
              <a:buClr>
                <a:srgbClr val="92D050"/>
              </a:buClr>
              <a:buSzPct val="130000"/>
              <a:defRPr/>
            </a:pPr>
            <a:endParaRPr lang="en-US" dirty="0">
              <a:solidFill>
                <a:srgbClr val="002060"/>
              </a:solidFill>
              <a:cs typeface="Arial" charset="0"/>
            </a:endParaRPr>
          </a:p>
          <a:p>
            <a:pPr marL="285750" indent="-285750">
              <a:buClr>
                <a:srgbClr val="92D050"/>
              </a:buClr>
              <a:buSzPct val="130000"/>
              <a:buFont typeface="Arial" pitchFamily="34" charset="0"/>
              <a:buChar char="•"/>
              <a:defRPr/>
            </a:pPr>
            <a:r>
              <a:rPr lang="en-US" b="1" dirty="0">
                <a:solidFill>
                  <a:srgbClr val="002060"/>
                </a:solidFill>
                <a:cs typeface="Arial" charset="0"/>
              </a:rPr>
              <a:t>Challenges for air traffic development</a:t>
            </a:r>
          </a:p>
          <a:p>
            <a:pPr marL="742950" lvl="1" indent="-285750">
              <a:buClr>
                <a:srgbClr val="92D050"/>
              </a:buClr>
              <a:buSzPct val="130000"/>
              <a:buFontTx/>
              <a:buChar char="-"/>
              <a:defRPr/>
            </a:pPr>
            <a:r>
              <a:rPr lang="en-US" sz="1600" i="1" dirty="0">
                <a:solidFill>
                  <a:srgbClr val="002060"/>
                </a:solidFill>
                <a:cs typeface="Arial" charset="0"/>
              </a:rPr>
              <a:t>Fuel prices</a:t>
            </a:r>
          </a:p>
          <a:p>
            <a:pPr marL="742950" lvl="1" indent="-285750">
              <a:buClr>
                <a:srgbClr val="92D050"/>
              </a:buClr>
              <a:buSzPct val="130000"/>
              <a:buFontTx/>
              <a:buChar char="-"/>
              <a:defRPr/>
            </a:pPr>
            <a:r>
              <a:rPr lang="en-US" sz="1600" i="1" dirty="0">
                <a:solidFill>
                  <a:srgbClr val="002060"/>
                </a:solidFill>
                <a:cs typeface="Arial" charset="0"/>
              </a:rPr>
              <a:t>Airport/ANSPs capacity constraints</a:t>
            </a:r>
          </a:p>
          <a:p>
            <a:pPr marL="742950" lvl="1" indent="-285750">
              <a:buClr>
                <a:srgbClr val="92D050"/>
              </a:buClr>
              <a:buSzPct val="130000"/>
              <a:buFontTx/>
              <a:buChar char="-"/>
              <a:defRPr/>
            </a:pPr>
            <a:r>
              <a:rPr lang="en-US" sz="1600" i="1" dirty="0">
                <a:solidFill>
                  <a:srgbClr val="002060"/>
                </a:solidFill>
                <a:cs typeface="Arial" charset="0"/>
              </a:rPr>
              <a:t>Competition and </a:t>
            </a:r>
            <a:r>
              <a:rPr lang="en-US" sz="1600" i="1" dirty="0" smtClean="0">
                <a:solidFill>
                  <a:srgbClr val="002060"/>
                </a:solidFill>
                <a:cs typeface="Arial" charset="0"/>
              </a:rPr>
              <a:t>inter-modality</a:t>
            </a:r>
            <a:endParaRPr lang="en-US" sz="1600" i="1" dirty="0">
              <a:solidFill>
                <a:srgbClr val="002060"/>
              </a:solidFill>
              <a:cs typeface="Arial" charset="0"/>
            </a:endParaRPr>
          </a:p>
          <a:p>
            <a:pPr lvl="1">
              <a:buClr>
                <a:srgbClr val="92D050"/>
              </a:buClr>
              <a:buSzPct val="130000"/>
              <a:defRPr/>
            </a:pPr>
            <a:r>
              <a:rPr lang="en-US" i="1" dirty="0">
                <a:solidFill>
                  <a:srgbClr val="002060"/>
                </a:solidFill>
                <a:cs typeface="Arial" charset="0"/>
              </a:rPr>
              <a:t> </a:t>
            </a:r>
          </a:p>
          <a:p>
            <a:pPr marL="285750" indent="-285750">
              <a:buClr>
                <a:srgbClr val="92D050"/>
              </a:buClr>
              <a:buSzPct val="130000"/>
              <a:buFont typeface="Arial" pitchFamily="34" charset="0"/>
              <a:buChar char="•"/>
              <a:defRPr/>
            </a:pPr>
            <a:r>
              <a:rPr lang="en-US" b="1" dirty="0">
                <a:solidFill>
                  <a:srgbClr val="002060"/>
                </a:solidFill>
                <a:cs typeface="Arial" charset="0"/>
              </a:rPr>
              <a:t>Forecasts</a:t>
            </a:r>
          </a:p>
          <a:p>
            <a:pPr marL="742950" lvl="1" indent="-285750">
              <a:buClr>
                <a:srgbClr val="92D050"/>
              </a:buClr>
              <a:buSzPct val="130000"/>
              <a:buFontTx/>
              <a:buChar char="-"/>
              <a:defRPr/>
            </a:pPr>
            <a:r>
              <a:rPr lang="en-US" sz="1600" i="1" dirty="0">
                <a:solidFill>
                  <a:srgbClr val="002060"/>
                </a:solidFill>
                <a:cs typeface="Arial" charset="0"/>
              </a:rPr>
              <a:t>Structure and methodology</a:t>
            </a:r>
          </a:p>
          <a:p>
            <a:pPr marL="742950" lvl="1" indent="-285750">
              <a:buClr>
                <a:srgbClr val="92D050"/>
              </a:buClr>
              <a:buSzPct val="130000"/>
              <a:buFontTx/>
              <a:buChar char="-"/>
              <a:defRPr/>
            </a:pPr>
            <a:r>
              <a:rPr lang="en-US" sz="1600" i="1" dirty="0">
                <a:solidFill>
                  <a:srgbClr val="002060"/>
                </a:solidFill>
                <a:cs typeface="Arial" charset="0"/>
              </a:rPr>
              <a:t>Passenger and cargo</a:t>
            </a:r>
          </a:p>
          <a:p>
            <a:pPr marL="742950" lvl="1" indent="-285750">
              <a:buClr>
                <a:srgbClr val="92D050"/>
              </a:buClr>
              <a:buSzPct val="130000"/>
              <a:buFontTx/>
              <a:buChar char="-"/>
              <a:defRPr/>
            </a:pPr>
            <a:r>
              <a:rPr lang="en-US" sz="1600" i="1" dirty="0">
                <a:solidFill>
                  <a:srgbClr val="002060"/>
                </a:solidFill>
                <a:cs typeface="Arial" charset="0"/>
              </a:rPr>
              <a:t>Results and analysis by route </a:t>
            </a:r>
            <a:r>
              <a:rPr lang="en-US" sz="1600" i="1" dirty="0" smtClean="0">
                <a:solidFill>
                  <a:srgbClr val="002060"/>
                </a:solidFill>
                <a:cs typeface="Arial" charset="0"/>
              </a:rPr>
              <a:t>group</a:t>
            </a:r>
            <a:endParaRPr lang="en-US" sz="1600" i="1" dirty="0">
              <a:solidFill>
                <a:srgbClr val="002060"/>
              </a:solidFill>
              <a:cs typeface="Arial" charset="0"/>
            </a:endParaRPr>
          </a:p>
        </p:txBody>
      </p:sp>
      <p:sp>
        <p:nvSpPr>
          <p:cNvPr id="5" name="Rectangle 4"/>
          <p:cNvSpPr>
            <a:spLocks noChangeArrowheads="1"/>
          </p:cNvSpPr>
          <p:nvPr/>
        </p:nvSpPr>
        <p:spPr bwMode="auto">
          <a:xfrm>
            <a:off x="299502" y="1851670"/>
            <a:ext cx="2719144" cy="70788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CA" sz="2000" b="1">
                <a:solidFill>
                  <a:schemeClr val="bg1"/>
                </a:solidFill>
              </a:rPr>
              <a:t>PASSENGERS</a:t>
            </a:r>
          </a:p>
          <a:p>
            <a:pPr algn="ctr"/>
            <a:r>
              <a:rPr lang="en-US" sz="2000" b="1">
                <a:solidFill>
                  <a:schemeClr val="bg1"/>
                </a:solidFill>
              </a:rPr>
              <a:t>AND CARGO TRAFFIC</a:t>
            </a:r>
          </a:p>
        </p:txBody>
      </p:sp>
      <p:sp>
        <p:nvSpPr>
          <p:cNvPr id="2" name="Rectangle 1"/>
          <p:cNvSpPr/>
          <p:nvPr/>
        </p:nvSpPr>
        <p:spPr>
          <a:xfrm>
            <a:off x="299502" y="4002909"/>
            <a:ext cx="2574931" cy="707886"/>
          </a:xfrm>
          <a:prstGeom prst="rect">
            <a:avLst/>
          </a:prstGeom>
          <a:solidFill>
            <a:schemeClr val="bg1"/>
          </a:solidFill>
        </p:spPr>
        <p:txBody>
          <a:bodyPr wrap="square">
            <a:spAutoFit/>
          </a:bodyPr>
          <a:lstStyle/>
          <a:p>
            <a:pPr algn="ctr"/>
            <a:r>
              <a:rPr lang="en-GB" sz="2000" b="1" dirty="0" smtClean="0">
                <a:solidFill>
                  <a:srgbClr val="92D050"/>
                </a:solidFill>
              </a:rPr>
              <a:t>Available at:</a:t>
            </a:r>
            <a:endParaRPr lang="en-GB" sz="2000" b="1" dirty="0" smtClean="0">
              <a:solidFill>
                <a:srgbClr val="92D050"/>
              </a:solidFill>
              <a:hlinkClick r:id="rId4"/>
            </a:endParaRPr>
          </a:p>
          <a:p>
            <a:pPr algn="ctr"/>
            <a:r>
              <a:rPr lang="en-GB" sz="2000" b="1" u="sng" dirty="0" smtClean="0">
                <a:solidFill>
                  <a:schemeClr val="bg1"/>
                </a:solidFill>
                <a:hlinkClick r:id="rId4"/>
              </a:rPr>
              <a:t>www.icao.int</a:t>
            </a:r>
            <a:endParaRPr lang="en-CA" sz="2000" b="1" dirty="0">
              <a:solidFill>
                <a:schemeClr val="bg1"/>
              </a:solidFill>
            </a:endParaRPr>
          </a:p>
        </p:txBody>
      </p:sp>
      <p:sp>
        <p:nvSpPr>
          <p:cNvPr id="8" name="Title 1"/>
          <p:cNvSpPr txBox="1">
            <a:spLocks/>
          </p:cNvSpPr>
          <p:nvPr/>
        </p:nvSpPr>
        <p:spPr>
          <a:xfrm>
            <a:off x="3635896" y="-104776"/>
            <a:ext cx="552410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t>Long-Term </a:t>
            </a:r>
            <a:r>
              <a:rPr lang="en-US" sz="2800" b="1" dirty="0"/>
              <a:t>A</a:t>
            </a:r>
            <a:r>
              <a:rPr lang="en-US" sz="2800" b="1" dirty="0" smtClean="0"/>
              <a:t>ir Traffic Forecasts</a:t>
            </a:r>
            <a:r>
              <a:rPr lang="en-US" sz="2800" b="1" dirty="0"/>
              <a:t>: “GATO”</a:t>
            </a:r>
          </a:p>
        </p:txBody>
      </p:sp>
    </p:spTree>
    <p:extLst>
      <p:ext uri="{BB962C8B-B14F-4D97-AF65-F5344CB8AC3E}">
        <p14:creationId xmlns:p14="http://schemas.microsoft.com/office/powerpoint/2010/main" val="175015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026"/>
                                        </p:tgtEl>
                                      </p:cBhvr>
                                    </p:animEffect>
                                    <p:animScale>
                                      <p:cBhvr>
                                        <p:cTn id="7" dur="250" autoRev="1" fill="hold"/>
                                        <p:tgtEl>
                                          <p:spTgt spid="1026"/>
                                        </p:tgtEl>
                                      </p:cBhvr>
                                      <p:by x="105000" y="105000"/>
                                    </p:animScale>
                                  </p:childTnLst>
                                </p:cTn>
                              </p:par>
                            </p:childTnLst>
                          </p:cTn>
                        </p:par>
                        <p:par>
                          <p:cTn id="8" fill="hold" nodeType="afterGroup">
                            <p:stCondLst>
                              <p:cond delay="500"/>
                            </p:stCondLst>
                            <p:childTnLst>
                              <p:par>
                                <p:cTn id="9" presetID="1" presetClass="entr" presetSubtype="0" fill="hold"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par>
                          <p:cTn id="11" fill="hold" nodeType="afterGroup">
                            <p:stCondLst>
                              <p:cond delay="1500"/>
                            </p:stCondLst>
                            <p:childTnLst>
                              <p:par>
                                <p:cTn id="12" presetID="1" presetClass="entr" presetSubtype="0" fill="hold" nodeType="afterEffect">
                                  <p:stCondLst>
                                    <p:cond delay="50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par>
                          <p:cTn id="14" fill="hold" nodeType="afterGroup">
                            <p:stCondLst>
                              <p:cond delay="2000"/>
                            </p:stCondLst>
                            <p:childTnLst>
                              <p:par>
                                <p:cTn id="15" presetID="1" presetClass="entr" presetSubtype="0" fill="hold" nodeType="afterEffect">
                                  <p:stCondLst>
                                    <p:cond delay="25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nodeType="withEffect">
                                  <p:stCondLst>
                                    <p:cond delay="25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25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25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par>
                          <p:cTn id="23" fill="hold" nodeType="afterGroup">
                            <p:stCondLst>
                              <p:cond delay="2250"/>
                            </p:stCondLst>
                            <p:childTnLst>
                              <p:par>
                                <p:cTn id="24" presetID="1" presetClass="entr" presetSubtype="0" fill="hold" nodeType="afterEffect">
                                  <p:stCondLst>
                                    <p:cond delay="500"/>
                                  </p:stCondLst>
                                  <p:childTnLst>
                                    <p:set>
                                      <p:cBhvr>
                                        <p:cTn id="25" dur="1" fill="hold">
                                          <p:stCondLst>
                                            <p:cond delay="0"/>
                                          </p:stCondLst>
                                        </p:cTn>
                                        <p:tgtEl>
                                          <p:spTgt spid="7">
                                            <p:txEl>
                                              <p:pRg st="7" end="7"/>
                                            </p:txEl>
                                          </p:spTgt>
                                        </p:tgtEl>
                                        <p:attrNameLst>
                                          <p:attrName>style.visibility</p:attrName>
                                        </p:attrNameLst>
                                      </p:cBhvr>
                                      <p:to>
                                        <p:strVal val="visible"/>
                                      </p:to>
                                    </p:set>
                                  </p:childTnLst>
                                </p:cTn>
                              </p:par>
                            </p:childTnLst>
                          </p:cTn>
                        </p:par>
                        <p:par>
                          <p:cTn id="26" fill="hold" nodeType="afterGroup">
                            <p:stCondLst>
                              <p:cond delay="2750"/>
                            </p:stCondLst>
                            <p:childTnLst>
                              <p:par>
                                <p:cTn id="27" presetID="1" presetClass="entr" presetSubtype="0" fill="hold" nodeType="afterEffect">
                                  <p:stCondLst>
                                    <p:cond delay="25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par>
                                <p:cTn id="29" presetID="1" presetClass="entr" presetSubtype="0" fill="hold" nodeType="withEffect">
                                  <p:stCondLst>
                                    <p:cond delay="25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par>
                                <p:cTn id="31" presetID="1" presetClass="entr" presetSubtype="0" fill="hold" nodeType="withEffect">
                                  <p:stCondLst>
                                    <p:cond delay="250"/>
                                  </p:stCondLst>
                                  <p:childTnLst>
                                    <p:set>
                                      <p:cBhvr>
                                        <p:cTn id="32" dur="1" fill="hold">
                                          <p:stCondLst>
                                            <p:cond delay="0"/>
                                          </p:stCondLst>
                                        </p:cTn>
                                        <p:tgtEl>
                                          <p:spTgt spid="7">
                                            <p:txEl>
                                              <p:pRg st="10" end="10"/>
                                            </p:txEl>
                                          </p:spTgt>
                                        </p:tgtEl>
                                        <p:attrNameLst>
                                          <p:attrName>style.visibility</p:attrName>
                                        </p:attrNameLst>
                                      </p:cBhvr>
                                      <p:to>
                                        <p:strVal val="visible"/>
                                      </p:to>
                                    </p:set>
                                  </p:childTnLst>
                                </p:cTn>
                              </p:par>
                            </p:childTnLst>
                          </p:cTn>
                        </p:par>
                        <p:par>
                          <p:cTn id="33" fill="hold" nodeType="afterGroup">
                            <p:stCondLst>
                              <p:cond delay="3000"/>
                            </p:stCondLst>
                            <p:childTnLst>
                              <p:par>
                                <p:cTn id="34" presetID="1" presetClass="entr" presetSubtype="0" fill="hold" nodeType="afterEffect">
                                  <p:stCondLst>
                                    <p:cond delay="500"/>
                                  </p:stCondLst>
                                  <p:childTnLst>
                                    <p:set>
                                      <p:cBhvr>
                                        <p:cTn id="35" dur="1" fill="hold">
                                          <p:stCondLst>
                                            <p:cond delay="0"/>
                                          </p:stCondLst>
                                        </p:cTn>
                                        <p:tgtEl>
                                          <p:spTgt spid="7">
                                            <p:txEl>
                                              <p:pRg st="12" end="12"/>
                                            </p:txEl>
                                          </p:spTgt>
                                        </p:tgtEl>
                                        <p:attrNameLst>
                                          <p:attrName>style.visibility</p:attrName>
                                        </p:attrNameLst>
                                      </p:cBhvr>
                                      <p:to>
                                        <p:strVal val="visible"/>
                                      </p:to>
                                    </p:set>
                                  </p:childTnLst>
                                </p:cTn>
                              </p:par>
                            </p:childTnLst>
                          </p:cTn>
                        </p:par>
                        <p:par>
                          <p:cTn id="36" fill="hold" nodeType="afterGroup">
                            <p:stCondLst>
                              <p:cond delay="3500"/>
                            </p:stCondLst>
                            <p:childTnLst>
                              <p:par>
                                <p:cTn id="37" presetID="1" presetClass="entr" presetSubtype="0" fill="hold" nodeType="afterEffect">
                                  <p:stCondLst>
                                    <p:cond delay="250"/>
                                  </p:stCondLst>
                                  <p:childTnLst>
                                    <p:set>
                                      <p:cBhvr>
                                        <p:cTn id="38" dur="1" fill="hold">
                                          <p:stCondLst>
                                            <p:cond delay="0"/>
                                          </p:stCondLst>
                                        </p:cTn>
                                        <p:tgtEl>
                                          <p:spTgt spid="7">
                                            <p:txEl>
                                              <p:pRg st="13" end="13"/>
                                            </p:txEl>
                                          </p:spTgt>
                                        </p:tgtEl>
                                        <p:attrNameLst>
                                          <p:attrName>style.visibility</p:attrName>
                                        </p:attrNameLst>
                                      </p:cBhvr>
                                      <p:to>
                                        <p:strVal val="visible"/>
                                      </p:to>
                                    </p:set>
                                  </p:childTnLst>
                                </p:cTn>
                              </p:par>
                              <p:par>
                                <p:cTn id="39" presetID="1" presetClass="entr" presetSubtype="0" fill="hold" nodeType="withEffect">
                                  <p:stCondLst>
                                    <p:cond delay="250"/>
                                  </p:stCondLst>
                                  <p:childTnLst>
                                    <p:set>
                                      <p:cBhvr>
                                        <p:cTn id="40" dur="1" fill="hold">
                                          <p:stCondLst>
                                            <p:cond delay="0"/>
                                          </p:stCondLst>
                                        </p:cTn>
                                        <p:tgtEl>
                                          <p:spTgt spid="7">
                                            <p:txEl>
                                              <p:pRg st="14" end="14"/>
                                            </p:txEl>
                                          </p:spTgt>
                                        </p:tgtEl>
                                        <p:attrNameLst>
                                          <p:attrName>style.visibility</p:attrName>
                                        </p:attrNameLst>
                                      </p:cBhvr>
                                      <p:to>
                                        <p:strVal val="visible"/>
                                      </p:to>
                                    </p:set>
                                  </p:childTnLst>
                                </p:cTn>
                              </p:par>
                              <p:par>
                                <p:cTn id="41" presetID="1" presetClass="entr" presetSubtype="0" fill="hold" nodeType="withEffect">
                                  <p:stCondLst>
                                    <p:cond delay="250"/>
                                  </p:stCondLst>
                                  <p:childTnLst>
                                    <p:set>
                                      <p:cBhvr>
                                        <p:cTn id="42" dur="1" fill="hold">
                                          <p:stCondLst>
                                            <p:cond delay="0"/>
                                          </p:stCondLst>
                                        </p:cTn>
                                        <p:tgtEl>
                                          <p:spTgt spid="7">
                                            <p:txEl>
                                              <p:pRg st="15" end="15"/>
                                            </p:txEl>
                                          </p:spTgt>
                                        </p:tgtEl>
                                        <p:attrNameLst>
                                          <p:attrName>style.visibility</p:attrName>
                                        </p:attrNameLst>
                                      </p:cBhvr>
                                      <p:to>
                                        <p:strVal val="visible"/>
                                      </p:to>
                                    </p:set>
                                  </p:childTnLst>
                                </p:cTn>
                              </p:par>
                            </p:childTnLst>
                          </p:cTn>
                        </p:par>
                        <p:par>
                          <p:cTn id="43" fill="hold" nodeType="afterGroup">
                            <p:stCondLst>
                              <p:cond delay="3750"/>
                            </p:stCondLst>
                            <p:childTnLst>
                              <p:par>
                                <p:cTn id="44" presetID="14" presetClass="entr" presetSubtype="10" fill="hold" grpId="0" nodeType="afterEffect">
                                  <p:stCondLst>
                                    <p:cond delay="250"/>
                                  </p:stCondLst>
                                  <p:childTnLst>
                                    <p:set>
                                      <p:cBhvr>
                                        <p:cTn id="45" dur="1" fill="hold">
                                          <p:stCondLst>
                                            <p:cond delay="0"/>
                                          </p:stCondLst>
                                        </p:cTn>
                                        <p:tgtEl>
                                          <p:spTgt spid="5"/>
                                        </p:tgtEl>
                                        <p:attrNameLst>
                                          <p:attrName>style.visibility</p:attrName>
                                        </p:attrNameLst>
                                      </p:cBhvr>
                                      <p:to>
                                        <p:strVal val="visible"/>
                                      </p:to>
                                    </p:set>
                                    <p:animEffect transition="in" filter="randombar(horizontal)">
                                      <p:cBhvr>
                                        <p:cTn id="46" dur="500"/>
                                        <p:tgtEl>
                                          <p:spTgt spid="5"/>
                                        </p:tgtEl>
                                      </p:cBhvr>
                                    </p:animEffect>
                                  </p:childTnLst>
                                </p:cTn>
                              </p:par>
                            </p:childTnLst>
                          </p:cTn>
                        </p:par>
                        <p:par>
                          <p:cTn id="47" fill="hold">
                            <p:stCondLst>
                              <p:cond delay="4500"/>
                            </p:stCondLst>
                            <p:childTnLst>
                              <p:par>
                                <p:cTn id="48" presetID="22" presetClass="entr" presetSubtype="4" fill="hold" grpId="0" nodeType="afterEffect">
                                  <p:stCondLst>
                                    <p:cond delay="25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ChangeArrowheads="1"/>
          </p:cNvSpPr>
          <p:nvPr/>
        </p:nvSpPr>
        <p:spPr bwMode="auto">
          <a:xfrm>
            <a:off x="304800" y="1642132"/>
            <a:ext cx="1971675" cy="500063"/>
          </a:xfrm>
          <a:prstGeom prst="rect">
            <a:avLst/>
          </a:prstGeom>
          <a:solidFill>
            <a:schemeClr val="accent2"/>
          </a:solidFill>
          <a:ln w="12700">
            <a:solidFill>
              <a:schemeClr val="tx1"/>
            </a:solidFill>
            <a:miter lim="800000"/>
            <a:headEnd/>
            <a:tailEnd/>
          </a:ln>
          <a:effectLst/>
        </p:spPr>
        <p:txBody>
          <a:bodyPr wrap="none" anchor="ctr"/>
          <a:lstStyle/>
          <a:p>
            <a:pPr lvl="0" algn="ctr"/>
            <a:r>
              <a:rPr lang="en-GB" b="1" dirty="0" smtClean="0">
                <a:latin typeface="Arial" pitchFamily="34" charset="0"/>
                <a:cs typeface="Arial" pitchFamily="34" charset="0"/>
              </a:rPr>
              <a:t>2010 fleets</a:t>
            </a:r>
          </a:p>
        </p:txBody>
      </p:sp>
      <p:sp>
        <p:nvSpPr>
          <p:cNvPr id="75780" name="Rectangle 4"/>
          <p:cNvSpPr>
            <a:spLocks noChangeArrowheads="1"/>
          </p:cNvSpPr>
          <p:nvPr/>
        </p:nvSpPr>
        <p:spPr bwMode="auto">
          <a:xfrm>
            <a:off x="2738438" y="3166132"/>
            <a:ext cx="1971675" cy="500063"/>
          </a:xfrm>
          <a:prstGeom prst="rect">
            <a:avLst/>
          </a:prstGeom>
          <a:solidFill>
            <a:schemeClr val="accent2"/>
          </a:solidFill>
          <a:ln w="12700">
            <a:solidFill>
              <a:schemeClr val="tx1"/>
            </a:solidFill>
            <a:miter lim="800000"/>
            <a:headEnd/>
            <a:tailEnd/>
          </a:ln>
          <a:effectLst/>
        </p:spPr>
        <p:txBody>
          <a:bodyPr wrap="none" anchor="ctr"/>
          <a:lstStyle/>
          <a:p>
            <a:pPr lvl="0" algn="ctr"/>
            <a:r>
              <a:rPr lang="en-GB" b="1" dirty="0" smtClean="0">
                <a:latin typeface="Arial" pitchFamily="34" charset="0"/>
                <a:cs typeface="Arial" pitchFamily="34" charset="0"/>
              </a:rPr>
              <a:t>Annual training </a:t>
            </a:r>
          </a:p>
          <a:p>
            <a:pPr lvl="0" algn="ctr"/>
            <a:r>
              <a:rPr lang="en-GB" b="1" dirty="0" smtClean="0">
                <a:latin typeface="Arial" pitchFamily="34" charset="0"/>
                <a:cs typeface="Arial" pitchFamily="34" charset="0"/>
              </a:rPr>
              <a:t>requirements</a:t>
            </a:r>
          </a:p>
        </p:txBody>
      </p:sp>
      <p:sp>
        <p:nvSpPr>
          <p:cNvPr id="75786" name="Rectangle 10"/>
          <p:cNvSpPr>
            <a:spLocks noChangeArrowheads="1"/>
          </p:cNvSpPr>
          <p:nvPr/>
        </p:nvSpPr>
        <p:spPr bwMode="auto">
          <a:xfrm>
            <a:off x="777876" y="2349364"/>
            <a:ext cx="1971675" cy="500063"/>
          </a:xfrm>
          <a:prstGeom prst="rect">
            <a:avLst/>
          </a:prstGeom>
          <a:solidFill>
            <a:schemeClr val="accent1"/>
          </a:solidFill>
          <a:ln w="12700">
            <a:solidFill>
              <a:schemeClr val="tx1"/>
            </a:solidFill>
            <a:miter lim="800000"/>
            <a:headEnd/>
            <a:tailEnd/>
          </a:ln>
          <a:effectLst/>
        </p:spPr>
        <p:txBody>
          <a:bodyPr wrap="none" anchor="ctr"/>
          <a:lstStyle/>
          <a:p>
            <a:pPr algn="ctr">
              <a:lnSpc>
                <a:spcPct val="100000"/>
              </a:lnSpc>
              <a:spcBef>
                <a:spcPct val="0"/>
              </a:spcBef>
            </a:pPr>
            <a:r>
              <a:rPr lang="en-US" b="1" dirty="0" smtClean="0">
                <a:latin typeface="Arial" pitchFamily="34" charset="0"/>
                <a:cs typeface="Arial" pitchFamily="34" charset="0"/>
              </a:rPr>
              <a:t>Traffic forecasts</a:t>
            </a:r>
            <a:endParaRPr lang="en-US" b="1" dirty="0">
              <a:latin typeface="Arial" pitchFamily="34" charset="0"/>
              <a:cs typeface="Arial" pitchFamily="34" charset="0"/>
            </a:endParaRPr>
          </a:p>
        </p:txBody>
      </p:sp>
      <p:sp>
        <p:nvSpPr>
          <p:cNvPr id="75790" name="Rectangle 14"/>
          <p:cNvSpPr>
            <a:spLocks noChangeArrowheads="1"/>
          </p:cNvSpPr>
          <p:nvPr/>
        </p:nvSpPr>
        <p:spPr bwMode="auto">
          <a:xfrm>
            <a:off x="6108700" y="1837395"/>
            <a:ext cx="1333500" cy="885825"/>
          </a:xfrm>
          <a:prstGeom prst="rect">
            <a:avLst/>
          </a:prstGeom>
          <a:solidFill>
            <a:schemeClr val="hlink"/>
          </a:solidFill>
          <a:ln w="12700">
            <a:solidFill>
              <a:schemeClr val="tx1"/>
            </a:solidFill>
            <a:miter lim="800000"/>
            <a:headEnd/>
            <a:tailEnd/>
          </a:ln>
          <a:effectLst/>
        </p:spPr>
        <p:txBody>
          <a:bodyPr wrap="none" anchor="ctr"/>
          <a:lstStyle/>
          <a:p>
            <a:pPr lvl="0" algn="ctr" defTabSz="1600200">
              <a:lnSpc>
                <a:spcPct val="90000"/>
              </a:lnSpc>
              <a:spcAft>
                <a:spcPct val="35000"/>
              </a:spcAft>
            </a:pPr>
            <a:r>
              <a:rPr lang="en-GB" b="1" dirty="0" smtClean="0">
                <a:solidFill>
                  <a:schemeClr val="bg1"/>
                </a:solidFill>
                <a:latin typeface="Arial" pitchFamily="34" charset="0"/>
                <a:cs typeface="Arial" pitchFamily="34" charset="0"/>
              </a:rPr>
              <a:t>2030 staff</a:t>
            </a:r>
            <a:endParaRPr lang="en-GB" b="1" dirty="0">
              <a:solidFill>
                <a:schemeClr val="bg1"/>
              </a:solidFill>
              <a:latin typeface="Arial" pitchFamily="34" charset="0"/>
              <a:cs typeface="Arial" pitchFamily="34" charset="0"/>
            </a:endParaRPr>
          </a:p>
        </p:txBody>
      </p:sp>
      <p:sp>
        <p:nvSpPr>
          <p:cNvPr id="75791" name="Line 15"/>
          <p:cNvSpPr>
            <a:spLocks noChangeShapeType="1"/>
          </p:cNvSpPr>
          <p:nvPr/>
        </p:nvSpPr>
        <p:spPr bwMode="auto">
          <a:xfrm>
            <a:off x="5178425" y="1899308"/>
            <a:ext cx="930275" cy="0"/>
          </a:xfrm>
          <a:prstGeom prst="line">
            <a:avLst/>
          </a:prstGeom>
          <a:noFill/>
          <a:ln w="19050">
            <a:solidFill>
              <a:schemeClr val="tx1"/>
            </a:solidFill>
            <a:round/>
            <a:headEnd/>
            <a:tailEnd type="triangle" w="med" len="med"/>
          </a:ln>
          <a:effectLst/>
        </p:spPr>
        <p:txBody>
          <a:bodyPr wrap="none" anchor="ctr"/>
          <a:lstStyle/>
          <a:p>
            <a:endParaRPr lang="en-GB" sz="1600">
              <a:solidFill>
                <a:srgbClr val="0000CC"/>
              </a:solidFill>
            </a:endParaRPr>
          </a:p>
        </p:txBody>
      </p:sp>
      <p:sp>
        <p:nvSpPr>
          <p:cNvPr id="75792" name="Line 16"/>
          <p:cNvSpPr>
            <a:spLocks noChangeShapeType="1"/>
          </p:cNvSpPr>
          <p:nvPr/>
        </p:nvSpPr>
        <p:spPr bwMode="auto">
          <a:xfrm>
            <a:off x="5492750" y="2606539"/>
            <a:ext cx="615950" cy="0"/>
          </a:xfrm>
          <a:prstGeom prst="line">
            <a:avLst/>
          </a:prstGeom>
          <a:noFill/>
          <a:ln w="19050">
            <a:solidFill>
              <a:schemeClr val="tx1"/>
            </a:solidFill>
            <a:round/>
            <a:headEnd/>
            <a:tailEnd type="triangle" w="med" len="med"/>
          </a:ln>
          <a:effectLst/>
        </p:spPr>
        <p:txBody>
          <a:bodyPr wrap="none" anchor="ctr"/>
          <a:lstStyle/>
          <a:p>
            <a:endParaRPr lang="en-GB" sz="1600">
              <a:solidFill>
                <a:srgbClr val="0000CC"/>
              </a:solidFill>
            </a:endParaRPr>
          </a:p>
        </p:txBody>
      </p:sp>
      <p:sp>
        <p:nvSpPr>
          <p:cNvPr id="75793" name="Line 17"/>
          <p:cNvSpPr>
            <a:spLocks noChangeShapeType="1"/>
          </p:cNvSpPr>
          <p:nvPr/>
        </p:nvSpPr>
        <p:spPr bwMode="auto">
          <a:xfrm>
            <a:off x="5672138" y="1451633"/>
            <a:ext cx="0" cy="447675"/>
          </a:xfrm>
          <a:prstGeom prst="line">
            <a:avLst/>
          </a:prstGeom>
          <a:noFill/>
          <a:ln w="19050">
            <a:solidFill>
              <a:schemeClr val="tx1"/>
            </a:solidFill>
            <a:round/>
            <a:headEnd/>
            <a:tailEnd type="triangle" w="med" len="med"/>
          </a:ln>
          <a:effectLst/>
        </p:spPr>
        <p:txBody>
          <a:bodyPr wrap="none" anchor="ctr"/>
          <a:lstStyle/>
          <a:p>
            <a:endParaRPr lang="en-GB" sz="1600">
              <a:solidFill>
                <a:srgbClr val="0000CC"/>
              </a:solidFill>
            </a:endParaRPr>
          </a:p>
        </p:txBody>
      </p:sp>
      <p:sp>
        <p:nvSpPr>
          <p:cNvPr id="75794" name="Rectangle 18"/>
          <p:cNvSpPr>
            <a:spLocks noChangeArrowheads="1"/>
          </p:cNvSpPr>
          <p:nvPr/>
        </p:nvSpPr>
        <p:spPr bwMode="auto">
          <a:xfrm>
            <a:off x="4681538" y="951570"/>
            <a:ext cx="1971675" cy="500063"/>
          </a:xfrm>
          <a:prstGeom prst="rect">
            <a:avLst/>
          </a:prstGeom>
          <a:solidFill>
            <a:schemeClr val="folHlink"/>
          </a:solidFill>
          <a:ln w="12700">
            <a:solidFill>
              <a:schemeClr val="tx1"/>
            </a:solidFill>
            <a:miter lim="800000"/>
            <a:headEnd/>
            <a:tailEnd/>
          </a:ln>
          <a:effectLst/>
        </p:spPr>
        <p:txBody>
          <a:bodyPr wrap="none" anchor="ctr"/>
          <a:lstStyle/>
          <a:p>
            <a:pPr lvl="0" algn="ctr" defTabSz="1600200">
              <a:lnSpc>
                <a:spcPct val="90000"/>
              </a:lnSpc>
              <a:spcAft>
                <a:spcPct val="35000"/>
              </a:spcAft>
            </a:pPr>
            <a:r>
              <a:rPr lang="en-GB" b="1" dirty="0" smtClean="0">
                <a:solidFill>
                  <a:schemeClr val="bg1"/>
                </a:solidFill>
                <a:latin typeface="Arial" pitchFamily="34" charset="0"/>
                <a:cs typeface="Arial" pitchFamily="34" charset="0"/>
              </a:rPr>
              <a:t>Staff ratios</a:t>
            </a:r>
            <a:endParaRPr lang="en-GB" b="1" dirty="0">
              <a:solidFill>
                <a:schemeClr val="bg1"/>
              </a:solidFill>
              <a:latin typeface="Arial" pitchFamily="34" charset="0"/>
              <a:cs typeface="Arial" pitchFamily="34" charset="0"/>
            </a:endParaRPr>
          </a:p>
        </p:txBody>
      </p:sp>
      <p:sp>
        <p:nvSpPr>
          <p:cNvPr id="75796" name="Rectangle 20"/>
          <p:cNvSpPr>
            <a:spLocks noChangeArrowheads="1"/>
          </p:cNvSpPr>
          <p:nvPr/>
        </p:nvSpPr>
        <p:spPr bwMode="auto">
          <a:xfrm>
            <a:off x="1187625" y="951570"/>
            <a:ext cx="2569990" cy="500063"/>
          </a:xfrm>
          <a:prstGeom prst="rect">
            <a:avLst/>
          </a:prstGeom>
          <a:solidFill>
            <a:schemeClr val="folHlink"/>
          </a:solidFill>
          <a:ln w="12700">
            <a:solidFill>
              <a:schemeClr val="tx1"/>
            </a:solidFill>
            <a:miter lim="800000"/>
            <a:headEnd/>
            <a:tailEnd/>
          </a:ln>
          <a:effectLst/>
        </p:spPr>
        <p:txBody>
          <a:bodyPr wrap="none" anchor="ctr"/>
          <a:lstStyle/>
          <a:p>
            <a:pPr lvl="0" algn="ctr"/>
            <a:r>
              <a:rPr lang="en-GB" b="1" dirty="0" smtClean="0">
                <a:solidFill>
                  <a:schemeClr val="bg1"/>
                </a:solidFill>
                <a:latin typeface="Arial" pitchFamily="34" charset="0"/>
                <a:cs typeface="Arial" pitchFamily="34" charset="0"/>
              </a:rPr>
              <a:t>Fleet growth rates</a:t>
            </a:r>
            <a:endParaRPr lang="en-GB" b="1" dirty="0">
              <a:solidFill>
                <a:schemeClr val="bg1"/>
              </a:solidFill>
              <a:latin typeface="Arial" pitchFamily="34" charset="0"/>
              <a:cs typeface="Arial" pitchFamily="34" charset="0"/>
            </a:endParaRPr>
          </a:p>
        </p:txBody>
      </p:sp>
      <p:sp>
        <p:nvSpPr>
          <p:cNvPr id="75800" name="Rectangle 24"/>
          <p:cNvSpPr>
            <a:spLocks noChangeArrowheads="1"/>
          </p:cNvSpPr>
          <p:nvPr/>
        </p:nvSpPr>
        <p:spPr bwMode="auto">
          <a:xfrm>
            <a:off x="3206751" y="1642132"/>
            <a:ext cx="1971675" cy="500063"/>
          </a:xfrm>
          <a:prstGeom prst="rect">
            <a:avLst/>
          </a:prstGeom>
          <a:solidFill>
            <a:schemeClr val="accent1"/>
          </a:solidFill>
          <a:ln w="12700">
            <a:solidFill>
              <a:schemeClr val="tx1"/>
            </a:solidFill>
            <a:miter lim="800000"/>
            <a:headEnd/>
            <a:tailEnd/>
          </a:ln>
          <a:effectLst/>
        </p:spPr>
        <p:txBody>
          <a:bodyPr wrap="none" anchor="ctr"/>
          <a:lstStyle/>
          <a:p>
            <a:pPr lvl="0" algn="ctr"/>
            <a:r>
              <a:rPr lang="en-GB" b="1" dirty="0" smtClean="0">
                <a:latin typeface="Arial" pitchFamily="34" charset="0"/>
                <a:cs typeface="Arial" pitchFamily="34" charset="0"/>
              </a:rPr>
              <a:t>2030 fleets</a:t>
            </a:r>
            <a:endParaRPr lang="en-GB" b="1" dirty="0">
              <a:latin typeface="Arial" pitchFamily="34" charset="0"/>
              <a:cs typeface="Arial" pitchFamily="34" charset="0"/>
            </a:endParaRPr>
          </a:p>
        </p:txBody>
      </p:sp>
      <p:sp>
        <p:nvSpPr>
          <p:cNvPr id="75801" name="Rectangle 25"/>
          <p:cNvSpPr>
            <a:spLocks noChangeArrowheads="1"/>
          </p:cNvSpPr>
          <p:nvPr/>
        </p:nvSpPr>
        <p:spPr bwMode="auto">
          <a:xfrm>
            <a:off x="3521076" y="2349364"/>
            <a:ext cx="1971675" cy="500063"/>
          </a:xfrm>
          <a:prstGeom prst="rect">
            <a:avLst/>
          </a:prstGeom>
          <a:solidFill>
            <a:schemeClr val="accent1"/>
          </a:solidFill>
          <a:ln w="12700">
            <a:solidFill>
              <a:schemeClr val="tx1"/>
            </a:solidFill>
            <a:miter lim="800000"/>
            <a:headEnd/>
            <a:tailEnd/>
          </a:ln>
          <a:effectLst/>
        </p:spPr>
        <p:txBody>
          <a:bodyPr wrap="none" anchor="ctr"/>
          <a:lstStyle/>
          <a:p>
            <a:pPr algn="ctr">
              <a:lnSpc>
                <a:spcPct val="100000"/>
              </a:lnSpc>
              <a:spcBef>
                <a:spcPct val="0"/>
              </a:spcBef>
            </a:pPr>
            <a:r>
              <a:rPr lang="en-US" b="1" dirty="0" smtClean="0">
                <a:latin typeface="Arial" pitchFamily="34" charset="0"/>
                <a:cs typeface="Arial" pitchFamily="34" charset="0"/>
              </a:rPr>
              <a:t>A/C movements</a:t>
            </a:r>
          </a:p>
          <a:p>
            <a:pPr algn="ctr">
              <a:lnSpc>
                <a:spcPct val="100000"/>
              </a:lnSpc>
              <a:spcBef>
                <a:spcPct val="0"/>
              </a:spcBef>
            </a:pPr>
            <a:r>
              <a:rPr lang="en-US" b="1" dirty="0" smtClean="0">
                <a:latin typeface="Arial" pitchFamily="34" charset="0"/>
                <a:cs typeface="Arial" pitchFamily="34" charset="0"/>
              </a:rPr>
              <a:t>forecasts</a:t>
            </a:r>
            <a:endParaRPr lang="en-US" b="1" dirty="0">
              <a:latin typeface="Arial" pitchFamily="34" charset="0"/>
              <a:cs typeface="Arial" pitchFamily="34" charset="0"/>
            </a:endParaRPr>
          </a:p>
        </p:txBody>
      </p:sp>
      <p:sp>
        <p:nvSpPr>
          <p:cNvPr id="75802" name="Line 26"/>
          <p:cNvSpPr>
            <a:spLocks noChangeShapeType="1"/>
          </p:cNvSpPr>
          <p:nvPr/>
        </p:nvSpPr>
        <p:spPr bwMode="auto">
          <a:xfrm>
            <a:off x="2276476" y="1899308"/>
            <a:ext cx="930275" cy="0"/>
          </a:xfrm>
          <a:prstGeom prst="line">
            <a:avLst/>
          </a:prstGeom>
          <a:noFill/>
          <a:ln w="19050">
            <a:solidFill>
              <a:schemeClr val="tx1"/>
            </a:solidFill>
            <a:round/>
            <a:headEnd/>
            <a:tailEnd type="triangle" w="med" len="med"/>
          </a:ln>
          <a:effectLst/>
        </p:spPr>
        <p:txBody>
          <a:bodyPr wrap="none" anchor="ctr"/>
          <a:lstStyle/>
          <a:p>
            <a:endParaRPr lang="en-GB" sz="1600"/>
          </a:p>
        </p:txBody>
      </p:sp>
      <p:sp>
        <p:nvSpPr>
          <p:cNvPr id="75803" name="Line 27"/>
          <p:cNvSpPr>
            <a:spLocks noChangeShapeType="1"/>
          </p:cNvSpPr>
          <p:nvPr/>
        </p:nvSpPr>
        <p:spPr bwMode="auto">
          <a:xfrm>
            <a:off x="2776539" y="2606539"/>
            <a:ext cx="744537" cy="0"/>
          </a:xfrm>
          <a:prstGeom prst="line">
            <a:avLst/>
          </a:prstGeom>
          <a:noFill/>
          <a:ln w="19050">
            <a:solidFill>
              <a:schemeClr val="tx1"/>
            </a:solidFill>
            <a:round/>
            <a:headEnd/>
            <a:tailEnd type="triangle" w="med" len="med"/>
          </a:ln>
          <a:effectLst/>
        </p:spPr>
        <p:txBody>
          <a:bodyPr wrap="none" anchor="ctr"/>
          <a:lstStyle/>
          <a:p>
            <a:endParaRPr lang="en-GB" sz="1600"/>
          </a:p>
        </p:txBody>
      </p:sp>
      <p:sp>
        <p:nvSpPr>
          <p:cNvPr id="75805" name="Line 29"/>
          <p:cNvSpPr>
            <a:spLocks noChangeShapeType="1"/>
          </p:cNvSpPr>
          <p:nvPr/>
        </p:nvSpPr>
        <p:spPr bwMode="auto">
          <a:xfrm>
            <a:off x="2776538" y="1451632"/>
            <a:ext cx="0" cy="447675"/>
          </a:xfrm>
          <a:prstGeom prst="line">
            <a:avLst/>
          </a:prstGeom>
          <a:noFill/>
          <a:ln w="19050">
            <a:solidFill>
              <a:schemeClr val="tx1"/>
            </a:solidFill>
            <a:round/>
            <a:headEnd/>
            <a:tailEnd type="triangle" w="med" len="med"/>
          </a:ln>
          <a:effectLst/>
        </p:spPr>
        <p:txBody>
          <a:bodyPr wrap="none" anchor="ctr"/>
          <a:lstStyle/>
          <a:p>
            <a:endParaRPr lang="en-GB" sz="1600"/>
          </a:p>
        </p:txBody>
      </p:sp>
      <p:sp>
        <p:nvSpPr>
          <p:cNvPr id="75782" name="Rectangle 6"/>
          <p:cNvSpPr>
            <a:spLocks noChangeArrowheads="1"/>
          </p:cNvSpPr>
          <p:nvPr/>
        </p:nvSpPr>
        <p:spPr bwMode="auto">
          <a:xfrm>
            <a:off x="7124700" y="3912654"/>
            <a:ext cx="1676400" cy="600075"/>
          </a:xfrm>
          <a:prstGeom prst="rect">
            <a:avLst/>
          </a:prstGeom>
          <a:solidFill>
            <a:schemeClr val="tx2"/>
          </a:solidFill>
          <a:ln w="12700">
            <a:solidFill>
              <a:schemeClr val="tx1"/>
            </a:solidFill>
            <a:miter lim="800000"/>
            <a:headEnd/>
            <a:tailEnd/>
          </a:ln>
          <a:effectLst/>
        </p:spPr>
        <p:txBody>
          <a:bodyPr wrap="none" anchor="ctr"/>
          <a:lstStyle/>
          <a:p>
            <a:pPr lvl="0" algn="ctr" defTabSz="1111250">
              <a:lnSpc>
                <a:spcPct val="90000"/>
              </a:lnSpc>
              <a:spcAft>
                <a:spcPct val="35000"/>
              </a:spcAft>
            </a:pPr>
            <a:r>
              <a:rPr lang="en-GB" b="1" dirty="0" smtClean="0">
                <a:solidFill>
                  <a:srgbClr val="FFC000"/>
                </a:solidFill>
                <a:latin typeface="Arial" pitchFamily="34" charset="0"/>
                <a:cs typeface="Arial" pitchFamily="34" charset="0"/>
              </a:rPr>
              <a:t>Shortage or </a:t>
            </a:r>
          </a:p>
          <a:p>
            <a:pPr lvl="0" algn="ctr" defTabSz="1111250">
              <a:lnSpc>
                <a:spcPct val="90000"/>
              </a:lnSpc>
              <a:spcAft>
                <a:spcPct val="35000"/>
              </a:spcAft>
            </a:pPr>
            <a:r>
              <a:rPr lang="en-GB" b="1" dirty="0" smtClean="0">
                <a:solidFill>
                  <a:srgbClr val="FFC000"/>
                </a:solidFill>
                <a:latin typeface="Arial" pitchFamily="34" charset="0"/>
                <a:cs typeface="Arial" pitchFamily="34" charset="0"/>
              </a:rPr>
              <a:t>surplus</a:t>
            </a:r>
            <a:endParaRPr lang="en-GB" b="1" dirty="0">
              <a:solidFill>
                <a:srgbClr val="FFC000"/>
              </a:solidFill>
              <a:latin typeface="Arial" pitchFamily="34" charset="0"/>
              <a:cs typeface="Arial" pitchFamily="34" charset="0"/>
            </a:endParaRPr>
          </a:p>
        </p:txBody>
      </p:sp>
      <p:sp>
        <p:nvSpPr>
          <p:cNvPr id="75783" name="Line 7"/>
          <p:cNvSpPr>
            <a:spLocks noChangeShapeType="1"/>
          </p:cNvSpPr>
          <p:nvPr/>
        </p:nvSpPr>
        <p:spPr bwMode="auto">
          <a:xfrm>
            <a:off x="6473825" y="3437595"/>
            <a:ext cx="1685925" cy="0"/>
          </a:xfrm>
          <a:prstGeom prst="line">
            <a:avLst/>
          </a:prstGeom>
          <a:noFill/>
          <a:ln w="19050">
            <a:solidFill>
              <a:schemeClr val="tx1"/>
            </a:solidFill>
            <a:round/>
            <a:headEnd/>
            <a:tailEnd type="triangle" w="med" len="med"/>
          </a:ln>
          <a:effectLst/>
        </p:spPr>
        <p:txBody>
          <a:bodyPr wrap="none" anchor="ctr"/>
          <a:lstStyle/>
          <a:p>
            <a:endParaRPr lang="en-GB" sz="1600"/>
          </a:p>
        </p:txBody>
      </p:sp>
      <p:sp>
        <p:nvSpPr>
          <p:cNvPr id="75784" name="Line 8"/>
          <p:cNvSpPr>
            <a:spLocks noChangeShapeType="1"/>
          </p:cNvSpPr>
          <p:nvPr/>
        </p:nvSpPr>
        <p:spPr bwMode="auto">
          <a:xfrm>
            <a:off x="8153400" y="3455454"/>
            <a:ext cx="6350" cy="457200"/>
          </a:xfrm>
          <a:prstGeom prst="line">
            <a:avLst/>
          </a:prstGeom>
          <a:noFill/>
          <a:ln w="19050">
            <a:solidFill>
              <a:schemeClr val="tx1"/>
            </a:solidFill>
            <a:round/>
            <a:headEnd/>
            <a:tailEnd type="triangle" w="med" len="med"/>
          </a:ln>
          <a:effectLst/>
        </p:spPr>
        <p:txBody>
          <a:bodyPr wrap="none" anchor="ctr"/>
          <a:lstStyle/>
          <a:p>
            <a:endParaRPr lang="en-GB" sz="1600"/>
          </a:p>
        </p:txBody>
      </p:sp>
      <p:sp>
        <p:nvSpPr>
          <p:cNvPr id="75797" name="Rectangle 21"/>
          <p:cNvSpPr>
            <a:spLocks noChangeArrowheads="1"/>
          </p:cNvSpPr>
          <p:nvPr/>
        </p:nvSpPr>
        <p:spPr bwMode="auto">
          <a:xfrm>
            <a:off x="2747962" y="4126967"/>
            <a:ext cx="1971675" cy="500062"/>
          </a:xfrm>
          <a:prstGeom prst="rect">
            <a:avLst/>
          </a:prstGeom>
          <a:solidFill>
            <a:schemeClr val="folHlink"/>
          </a:solidFill>
          <a:ln w="12700">
            <a:solidFill>
              <a:schemeClr val="tx1"/>
            </a:solidFill>
            <a:miter lim="800000"/>
            <a:headEnd/>
            <a:tailEnd/>
          </a:ln>
          <a:effectLst/>
        </p:spPr>
        <p:txBody>
          <a:bodyPr wrap="none" anchor="ctr"/>
          <a:lstStyle/>
          <a:p>
            <a:pPr algn="ctr">
              <a:lnSpc>
                <a:spcPct val="100000"/>
              </a:lnSpc>
              <a:spcBef>
                <a:spcPct val="0"/>
              </a:spcBef>
            </a:pPr>
            <a:r>
              <a:rPr lang="en-US" b="1" dirty="0" smtClean="0">
                <a:solidFill>
                  <a:schemeClr val="bg1"/>
                </a:solidFill>
                <a:latin typeface="Arial" pitchFamily="34" charset="0"/>
                <a:cs typeface="Arial" pitchFamily="34" charset="0"/>
              </a:rPr>
              <a:t>Attrition rates</a:t>
            </a:r>
            <a:endParaRPr lang="en-US" b="1" dirty="0">
              <a:solidFill>
                <a:schemeClr val="bg1"/>
              </a:solidFill>
              <a:latin typeface="Arial" pitchFamily="34" charset="0"/>
              <a:cs typeface="Arial" pitchFamily="34" charset="0"/>
            </a:endParaRPr>
          </a:p>
        </p:txBody>
      </p:sp>
      <p:sp>
        <p:nvSpPr>
          <p:cNvPr id="75799" name="Rectangle 23"/>
          <p:cNvSpPr>
            <a:spLocks noChangeArrowheads="1"/>
          </p:cNvSpPr>
          <p:nvPr/>
        </p:nvSpPr>
        <p:spPr bwMode="auto">
          <a:xfrm>
            <a:off x="5487987" y="3208995"/>
            <a:ext cx="1971675" cy="500062"/>
          </a:xfrm>
          <a:prstGeom prst="rect">
            <a:avLst/>
          </a:prstGeom>
          <a:solidFill>
            <a:schemeClr val="accent1"/>
          </a:solidFill>
          <a:ln w="12700">
            <a:solidFill>
              <a:schemeClr val="tx1"/>
            </a:solidFill>
            <a:miter lim="800000"/>
            <a:headEnd/>
            <a:tailEnd/>
          </a:ln>
          <a:effectLst/>
        </p:spPr>
        <p:txBody>
          <a:bodyPr wrap="none" anchor="ctr"/>
          <a:lstStyle/>
          <a:p>
            <a:pPr lvl="0" algn="ctr" defTabSz="1111250">
              <a:lnSpc>
                <a:spcPct val="90000"/>
              </a:lnSpc>
              <a:spcAft>
                <a:spcPct val="35000"/>
              </a:spcAft>
            </a:pPr>
            <a:r>
              <a:rPr lang="en-GB" sz="1400" b="1" dirty="0" smtClean="0">
                <a:latin typeface="Arial" pitchFamily="34" charset="0"/>
                <a:cs typeface="Arial" pitchFamily="34" charset="0"/>
              </a:rPr>
              <a:t>Annual training </a:t>
            </a:r>
          </a:p>
          <a:p>
            <a:pPr lvl="0" algn="ctr" defTabSz="1111250">
              <a:lnSpc>
                <a:spcPct val="90000"/>
              </a:lnSpc>
              <a:spcAft>
                <a:spcPct val="35000"/>
              </a:spcAft>
            </a:pPr>
            <a:r>
              <a:rPr lang="en-GB" sz="1400" b="1" dirty="0" smtClean="0">
                <a:latin typeface="Arial" pitchFamily="34" charset="0"/>
                <a:cs typeface="Arial" pitchFamily="34" charset="0"/>
              </a:rPr>
              <a:t>capacities</a:t>
            </a:r>
            <a:endParaRPr lang="en-GB" sz="1400" b="1" dirty="0">
              <a:latin typeface="Arial" pitchFamily="34" charset="0"/>
              <a:cs typeface="Arial" pitchFamily="34" charset="0"/>
            </a:endParaRPr>
          </a:p>
        </p:txBody>
      </p:sp>
      <p:sp>
        <p:nvSpPr>
          <p:cNvPr id="75804" name="Line 28"/>
          <p:cNvSpPr>
            <a:spLocks noChangeShapeType="1"/>
          </p:cNvSpPr>
          <p:nvPr/>
        </p:nvSpPr>
        <p:spPr bwMode="auto">
          <a:xfrm>
            <a:off x="4719637" y="3416163"/>
            <a:ext cx="756000" cy="0"/>
          </a:xfrm>
          <a:prstGeom prst="line">
            <a:avLst/>
          </a:prstGeom>
          <a:noFill/>
          <a:ln w="19050">
            <a:solidFill>
              <a:schemeClr val="tx1"/>
            </a:solidFill>
            <a:round/>
            <a:headEnd/>
            <a:tailEnd type="triangle" w="med" len="med"/>
          </a:ln>
          <a:effectLst/>
        </p:spPr>
        <p:txBody>
          <a:bodyPr wrap="none" anchor="ctr"/>
          <a:lstStyle/>
          <a:p>
            <a:endParaRPr lang="en-GB" sz="1600"/>
          </a:p>
        </p:txBody>
      </p:sp>
      <p:sp>
        <p:nvSpPr>
          <p:cNvPr id="75806" name="Line 30"/>
          <p:cNvSpPr>
            <a:spLocks noChangeShapeType="1"/>
          </p:cNvSpPr>
          <p:nvPr/>
        </p:nvSpPr>
        <p:spPr bwMode="auto">
          <a:xfrm flipV="1">
            <a:off x="3738562" y="3694770"/>
            <a:ext cx="0" cy="417909"/>
          </a:xfrm>
          <a:prstGeom prst="line">
            <a:avLst/>
          </a:prstGeom>
          <a:noFill/>
          <a:ln w="19050">
            <a:solidFill>
              <a:schemeClr val="tx1"/>
            </a:solidFill>
            <a:round/>
            <a:headEnd/>
            <a:tailEnd type="triangle" w="med" len="med"/>
          </a:ln>
          <a:effectLst/>
        </p:spPr>
        <p:txBody>
          <a:bodyPr wrap="none" anchor="ctr"/>
          <a:lstStyle/>
          <a:p>
            <a:endParaRPr lang="en-GB" sz="1600"/>
          </a:p>
        </p:txBody>
      </p:sp>
      <p:sp>
        <p:nvSpPr>
          <p:cNvPr id="75808" name="Rectangle 32"/>
          <p:cNvSpPr>
            <a:spLocks noChangeArrowheads="1"/>
          </p:cNvSpPr>
          <p:nvPr/>
        </p:nvSpPr>
        <p:spPr bwMode="auto">
          <a:xfrm>
            <a:off x="2324100" y="3066120"/>
            <a:ext cx="6667500" cy="1628775"/>
          </a:xfrm>
          <a:prstGeom prst="rect">
            <a:avLst/>
          </a:prstGeom>
          <a:noFill/>
          <a:ln w="28575">
            <a:solidFill>
              <a:schemeClr val="folHlink"/>
            </a:solidFill>
            <a:prstDash val="dash"/>
            <a:miter lim="800000"/>
            <a:headEnd/>
            <a:tailEnd/>
          </a:ln>
          <a:effectLst/>
        </p:spPr>
        <p:txBody>
          <a:bodyPr anchor="b"/>
          <a:lstStyle/>
          <a:p>
            <a:pPr algn="ctr"/>
            <a:endParaRPr lang="en-US" sz="1600" dirty="0"/>
          </a:p>
        </p:txBody>
      </p:sp>
      <p:sp>
        <p:nvSpPr>
          <p:cNvPr id="37" name="Line 17"/>
          <p:cNvSpPr>
            <a:spLocks noChangeShapeType="1"/>
          </p:cNvSpPr>
          <p:nvPr/>
        </p:nvSpPr>
        <p:spPr bwMode="auto">
          <a:xfrm>
            <a:off x="5905500" y="1465920"/>
            <a:ext cx="0" cy="1114425"/>
          </a:xfrm>
          <a:prstGeom prst="line">
            <a:avLst/>
          </a:prstGeom>
          <a:noFill/>
          <a:ln w="19050">
            <a:solidFill>
              <a:schemeClr val="tx1"/>
            </a:solidFill>
            <a:round/>
            <a:headEnd/>
            <a:tailEnd type="triangle" w="med" len="med"/>
          </a:ln>
          <a:effectLst/>
        </p:spPr>
        <p:txBody>
          <a:bodyPr wrap="none" anchor="ctr"/>
          <a:lstStyle/>
          <a:p>
            <a:endParaRPr lang="en-GB" sz="1600">
              <a:solidFill>
                <a:srgbClr val="0000CC"/>
              </a:solidFill>
            </a:endParaRPr>
          </a:p>
        </p:txBody>
      </p:sp>
      <p:sp>
        <p:nvSpPr>
          <p:cNvPr id="38" name="Line 29"/>
          <p:cNvSpPr>
            <a:spLocks noChangeShapeType="1"/>
          </p:cNvSpPr>
          <p:nvPr/>
        </p:nvSpPr>
        <p:spPr bwMode="auto">
          <a:xfrm>
            <a:off x="6743700" y="2723220"/>
            <a:ext cx="0" cy="342900"/>
          </a:xfrm>
          <a:prstGeom prst="line">
            <a:avLst/>
          </a:prstGeom>
          <a:noFill/>
          <a:ln w="92075">
            <a:solidFill>
              <a:srgbClr val="FFCC00"/>
            </a:solidFill>
            <a:round/>
            <a:headEnd/>
            <a:tailEnd type="triangle" w="med" len="med"/>
          </a:ln>
          <a:effectLst/>
        </p:spPr>
        <p:txBody>
          <a:bodyPr wrap="none" anchor="ctr"/>
          <a:lstStyle/>
          <a:p>
            <a:endParaRPr lang="en-GB" sz="1600"/>
          </a:p>
        </p:txBody>
      </p:sp>
      <p:sp>
        <p:nvSpPr>
          <p:cNvPr id="33" name="Title 1"/>
          <p:cNvSpPr txBox="1">
            <a:spLocks/>
          </p:cNvSpPr>
          <p:nvPr/>
        </p:nvSpPr>
        <p:spPr>
          <a:xfrm>
            <a:off x="3635896" y="-104776"/>
            <a:ext cx="552410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The </a:t>
            </a:r>
            <a:r>
              <a:rPr lang="en-US" sz="2800" b="1" dirty="0" smtClean="0"/>
              <a:t>Personnel Requirement Forecasting Process</a:t>
            </a:r>
            <a:endParaRPr lang="en-US" sz="2800" b="1" dirty="0"/>
          </a:p>
        </p:txBody>
      </p:sp>
    </p:spTree>
    <p:extLst>
      <p:ext uri="{BB962C8B-B14F-4D97-AF65-F5344CB8AC3E}">
        <p14:creationId xmlns:p14="http://schemas.microsoft.com/office/powerpoint/2010/main" val="1184761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779"/>
                                        </p:tgtEl>
                                        <p:attrNameLst>
                                          <p:attrName>style.visibility</p:attrName>
                                        </p:attrNameLst>
                                      </p:cBhvr>
                                      <p:to>
                                        <p:strVal val="visible"/>
                                      </p:to>
                                    </p:set>
                                    <p:anim calcmode="lin" valueType="num">
                                      <p:cBhvr>
                                        <p:cTn id="7" dur="500" fill="hold"/>
                                        <p:tgtEl>
                                          <p:spTgt spid="75779"/>
                                        </p:tgtEl>
                                        <p:attrNameLst>
                                          <p:attrName>ppt_w</p:attrName>
                                        </p:attrNameLst>
                                      </p:cBhvr>
                                      <p:tavLst>
                                        <p:tav tm="0">
                                          <p:val>
                                            <p:fltVal val="0"/>
                                          </p:val>
                                        </p:tav>
                                        <p:tav tm="100000">
                                          <p:val>
                                            <p:strVal val="#ppt_w"/>
                                          </p:val>
                                        </p:tav>
                                      </p:tavLst>
                                    </p:anim>
                                    <p:anim calcmode="lin" valueType="num">
                                      <p:cBhvr>
                                        <p:cTn id="8" dur="500" fill="hold"/>
                                        <p:tgtEl>
                                          <p:spTgt spid="75779"/>
                                        </p:tgtEl>
                                        <p:attrNameLst>
                                          <p:attrName>ppt_h</p:attrName>
                                        </p:attrNameLst>
                                      </p:cBhvr>
                                      <p:tavLst>
                                        <p:tav tm="0">
                                          <p:val>
                                            <p:fltVal val="0"/>
                                          </p:val>
                                        </p:tav>
                                        <p:tav tm="100000">
                                          <p:val>
                                            <p:strVal val="#ppt_h"/>
                                          </p:val>
                                        </p:tav>
                                      </p:tavLst>
                                    </p:anim>
                                    <p:animEffect transition="in" filter="fade">
                                      <p:cBhvr>
                                        <p:cTn id="9" dur="500"/>
                                        <p:tgtEl>
                                          <p:spTgt spid="7577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5802"/>
                                        </p:tgtEl>
                                        <p:attrNameLst>
                                          <p:attrName>style.visibility</p:attrName>
                                        </p:attrNameLst>
                                      </p:cBhvr>
                                      <p:to>
                                        <p:strVal val="visible"/>
                                      </p:to>
                                    </p:set>
                                    <p:anim calcmode="lin" valueType="num">
                                      <p:cBhvr>
                                        <p:cTn id="13" dur="500" fill="hold"/>
                                        <p:tgtEl>
                                          <p:spTgt spid="75802"/>
                                        </p:tgtEl>
                                        <p:attrNameLst>
                                          <p:attrName>ppt_w</p:attrName>
                                        </p:attrNameLst>
                                      </p:cBhvr>
                                      <p:tavLst>
                                        <p:tav tm="0">
                                          <p:val>
                                            <p:fltVal val="0"/>
                                          </p:val>
                                        </p:tav>
                                        <p:tav tm="100000">
                                          <p:val>
                                            <p:strVal val="#ppt_w"/>
                                          </p:val>
                                        </p:tav>
                                      </p:tavLst>
                                    </p:anim>
                                    <p:anim calcmode="lin" valueType="num">
                                      <p:cBhvr>
                                        <p:cTn id="14" dur="500" fill="hold"/>
                                        <p:tgtEl>
                                          <p:spTgt spid="75802"/>
                                        </p:tgtEl>
                                        <p:attrNameLst>
                                          <p:attrName>ppt_h</p:attrName>
                                        </p:attrNameLst>
                                      </p:cBhvr>
                                      <p:tavLst>
                                        <p:tav tm="0">
                                          <p:val>
                                            <p:fltVal val="0"/>
                                          </p:val>
                                        </p:tav>
                                        <p:tav tm="100000">
                                          <p:val>
                                            <p:strVal val="#ppt_h"/>
                                          </p:val>
                                        </p:tav>
                                      </p:tavLst>
                                    </p:anim>
                                    <p:animEffect transition="in" filter="fade">
                                      <p:cBhvr>
                                        <p:cTn id="15" dur="500"/>
                                        <p:tgtEl>
                                          <p:spTgt spid="7580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5796"/>
                                        </p:tgtEl>
                                        <p:attrNameLst>
                                          <p:attrName>style.visibility</p:attrName>
                                        </p:attrNameLst>
                                      </p:cBhvr>
                                      <p:to>
                                        <p:strVal val="visible"/>
                                      </p:to>
                                    </p:set>
                                    <p:anim calcmode="lin" valueType="num">
                                      <p:cBhvr>
                                        <p:cTn id="19" dur="500" fill="hold"/>
                                        <p:tgtEl>
                                          <p:spTgt spid="75796"/>
                                        </p:tgtEl>
                                        <p:attrNameLst>
                                          <p:attrName>ppt_w</p:attrName>
                                        </p:attrNameLst>
                                      </p:cBhvr>
                                      <p:tavLst>
                                        <p:tav tm="0">
                                          <p:val>
                                            <p:fltVal val="0"/>
                                          </p:val>
                                        </p:tav>
                                        <p:tav tm="100000">
                                          <p:val>
                                            <p:strVal val="#ppt_w"/>
                                          </p:val>
                                        </p:tav>
                                      </p:tavLst>
                                    </p:anim>
                                    <p:anim calcmode="lin" valueType="num">
                                      <p:cBhvr>
                                        <p:cTn id="20" dur="500" fill="hold"/>
                                        <p:tgtEl>
                                          <p:spTgt spid="75796"/>
                                        </p:tgtEl>
                                        <p:attrNameLst>
                                          <p:attrName>ppt_h</p:attrName>
                                        </p:attrNameLst>
                                      </p:cBhvr>
                                      <p:tavLst>
                                        <p:tav tm="0">
                                          <p:val>
                                            <p:fltVal val="0"/>
                                          </p:val>
                                        </p:tav>
                                        <p:tav tm="100000">
                                          <p:val>
                                            <p:strVal val="#ppt_h"/>
                                          </p:val>
                                        </p:tav>
                                      </p:tavLst>
                                    </p:anim>
                                    <p:animEffect transition="in" filter="fade">
                                      <p:cBhvr>
                                        <p:cTn id="21" dur="500"/>
                                        <p:tgtEl>
                                          <p:spTgt spid="7579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5805"/>
                                        </p:tgtEl>
                                        <p:attrNameLst>
                                          <p:attrName>style.visibility</p:attrName>
                                        </p:attrNameLst>
                                      </p:cBhvr>
                                      <p:to>
                                        <p:strVal val="visible"/>
                                      </p:to>
                                    </p:set>
                                    <p:anim calcmode="lin" valueType="num">
                                      <p:cBhvr>
                                        <p:cTn id="25" dur="500" fill="hold"/>
                                        <p:tgtEl>
                                          <p:spTgt spid="75805"/>
                                        </p:tgtEl>
                                        <p:attrNameLst>
                                          <p:attrName>ppt_w</p:attrName>
                                        </p:attrNameLst>
                                      </p:cBhvr>
                                      <p:tavLst>
                                        <p:tav tm="0">
                                          <p:val>
                                            <p:fltVal val="0"/>
                                          </p:val>
                                        </p:tav>
                                        <p:tav tm="100000">
                                          <p:val>
                                            <p:strVal val="#ppt_w"/>
                                          </p:val>
                                        </p:tav>
                                      </p:tavLst>
                                    </p:anim>
                                    <p:anim calcmode="lin" valueType="num">
                                      <p:cBhvr>
                                        <p:cTn id="26" dur="500" fill="hold"/>
                                        <p:tgtEl>
                                          <p:spTgt spid="75805"/>
                                        </p:tgtEl>
                                        <p:attrNameLst>
                                          <p:attrName>ppt_h</p:attrName>
                                        </p:attrNameLst>
                                      </p:cBhvr>
                                      <p:tavLst>
                                        <p:tav tm="0">
                                          <p:val>
                                            <p:fltVal val="0"/>
                                          </p:val>
                                        </p:tav>
                                        <p:tav tm="100000">
                                          <p:val>
                                            <p:strVal val="#ppt_h"/>
                                          </p:val>
                                        </p:tav>
                                      </p:tavLst>
                                    </p:anim>
                                    <p:animEffect transition="in" filter="fade">
                                      <p:cBhvr>
                                        <p:cTn id="27" dur="500"/>
                                        <p:tgtEl>
                                          <p:spTgt spid="7580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5800"/>
                                        </p:tgtEl>
                                        <p:attrNameLst>
                                          <p:attrName>style.visibility</p:attrName>
                                        </p:attrNameLst>
                                      </p:cBhvr>
                                      <p:to>
                                        <p:strVal val="visible"/>
                                      </p:to>
                                    </p:set>
                                    <p:anim calcmode="lin" valueType="num">
                                      <p:cBhvr>
                                        <p:cTn id="31" dur="500" fill="hold"/>
                                        <p:tgtEl>
                                          <p:spTgt spid="75800"/>
                                        </p:tgtEl>
                                        <p:attrNameLst>
                                          <p:attrName>ppt_w</p:attrName>
                                        </p:attrNameLst>
                                      </p:cBhvr>
                                      <p:tavLst>
                                        <p:tav tm="0">
                                          <p:val>
                                            <p:fltVal val="0"/>
                                          </p:val>
                                        </p:tav>
                                        <p:tav tm="100000">
                                          <p:val>
                                            <p:strVal val="#ppt_w"/>
                                          </p:val>
                                        </p:tav>
                                      </p:tavLst>
                                    </p:anim>
                                    <p:anim calcmode="lin" valueType="num">
                                      <p:cBhvr>
                                        <p:cTn id="32" dur="500" fill="hold"/>
                                        <p:tgtEl>
                                          <p:spTgt spid="75800"/>
                                        </p:tgtEl>
                                        <p:attrNameLst>
                                          <p:attrName>ppt_h</p:attrName>
                                        </p:attrNameLst>
                                      </p:cBhvr>
                                      <p:tavLst>
                                        <p:tav tm="0">
                                          <p:val>
                                            <p:fltVal val="0"/>
                                          </p:val>
                                        </p:tav>
                                        <p:tav tm="100000">
                                          <p:val>
                                            <p:strVal val="#ppt_h"/>
                                          </p:val>
                                        </p:tav>
                                      </p:tavLst>
                                    </p:anim>
                                    <p:animEffect transition="in" filter="fade">
                                      <p:cBhvr>
                                        <p:cTn id="33" dur="500"/>
                                        <p:tgtEl>
                                          <p:spTgt spid="7580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75791"/>
                                        </p:tgtEl>
                                        <p:attrNameLst>
                                          <p:attrName>style.visibility</p:attrName>
                                        </p:attrNameLst>
                                      </p:cBhvr>
                                      <p:to>
                                        <p:strVal val="visible"/>
                                      </p:to>
                                    </p:set>
                                    <p:anim calcmode="lin" valueType="num">
                                      <p:cBhvr>
                                        <p:cTn id="37" dur="500" fill="hold"/>
                                        <p:tgtEl>
                                          <p:spTgt spid="75791"/>
                                        </p:tgtEl>
                                        <p:attrNameLst>
                                          <p:attrName>ppt_w</p:attrName>
                                        </p:attrNameLst>
                                      </p:cBhvr>
                                      <p:tavLst>
                                        <p:tav tm="0">
                                          <p:val>
                                            <p:fltVal val="0"/>
                                          </p:val>
                                        </p:tav>
                                        <p:tav tm="100000">
                                          <p:val>
                                            <p:strVal val="#ppt_w"/>
                                          </p:val>
                                        </p:tav>
                                      </p:tavLst>
                                    </p:anim>
                                    <p:anim calcmode="lin" valueType="num">
                                      <p:cBhvr>
                                        <p:cTn id="38" dur="500" fill="hold"/>
                                        <p:tgtEl>
                                          <p:spTgt spid="75791"/>
                                        </p:tgtEl>
                                        <p:attrNameLst>
                                          <p:attrName>ppt_h</p:attrName>
                                        </p:attrNameLst>
                                      </p:cBhvr>
                                      <p:tavLst>
                                        <p:tav tm="0">
                                          <p:val>
                                            <p:fltVal val="0"/>
                                          </p:val>
                                        </p:tav>
                                        <p:tav tm="100000">
                                          <p:val>
                                            <p:strVal val="#ppt_h"/>
                                          </p:val>
                                        </p:tav>
                                      </p:tavLst>
                                    </p:anim>
                                    <p:animEffect transition="in" filter="fade">
                                      <p:cBhvr>
                                        <p:cTn id="39" dur="500"/>
                                        <p:tgtEl>
                                          <p:spTgt spid="75791"/>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75794"/>
                                        </p:tgtEl>
                                        <p:attrNameLst>
                                          <p:attrName>style.visibility</p:attrName>
                                        </p:attrNameLst>
                                      </p:cBhvr>
                                      <p:to>
                                        <p:strVal val="visible"/>
                                      </p:to>
                                    </p:set>
                                    <p:anim calcmode="lin" valueType="num">
                                      <p:cBhvr>
                                        <p:cTn id="43" dur="500" fill="hold"/>
                                        <p:tgtEl>
                                          <p:spTgt spid="75794"/>
                                        </p:tgtEl>
                                        <p:attrNameLst>
                                          <p:attrName>ppt_w</p:attrName>
                                        </p:attrNameLst>
                                      </p:cBhvr>
                                      <p:tavLst>
                                        <p:tav tm="0">
                                          <p:val>
                                            <p:fltVal val="0"/>
                                          </p:val>
                                        </p:tav>
                                        <p:tav tm="100000">
                                          <p:val>
                                            <p:strVal val="#ppt_w"/>
                                          </p:val>
                                        </p:tav>
                                      </p:tavLst>
                                    </p:anim>
                                    <p:anim calcmode="lin" valueType="num">
                                      <p:cBhvr>
                                        <p:cTn id="44" dur="500" fill="hold"/>
                                        <p:tgtEl>
                                          <p:spTgt spid="75794"/>
                                        </p:tgtEl>
                                        <p:attrNameLst>
                                          <p:attrName>ppt_h</p:attrName>
                                        </p:attrNameLst>
                                      </p:cBhvr>
                                      <p:tavLst>
                                        <p:tav tm="0">
                                          <p:val>
                                            <p:fltVal val="0"/>
                                          </p:val>
                                        </p:tav>
                                        <p:tav tm="100000">
                                          <p:val>
                                            <p:strVal val="#ppt_h"/>
                                          </p:val>
                                        </p:tav>
                                      </p:tavLst>
                                    </p:anim>
                                    <p:animEffect transition="in" filter="fade">
                                      <p:cBhvr>
                                        <p:cTn id="45" dur="500"/>
                                        <p:tgtEl>
                                          <p:spTgt spid="7579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75793"/>
                                        </p:tgtEl>
                                        <p:attrNameLst>
                                          <p:attrName>style.visibility</p:attrName>
                                        </p:attrNameLst>
                                      </p:cBhvr>
                                      <p:to>
                                        <p:strVal val="visible"/>
                                      </p:to>
                                    </p:set>
                                    <p:anim calcmode="lin" valueType="num">
                                      <p:cBhvr>
                                        <p:cTn id="49" dur="500" fill="hold"/>
                                        <p:tgtEl>
                                          <p:spTgt spid="75793"/>
                                        </p:tgtEl>
                                        <p:attrNameLst>
                                          <p:attrName>ppt_w</p:attrName>
                                        </p:attrNameLst>
                                      </p:cBhvr>
                                      <p:tavLst>
                                        <p:tav tm="0">
                                          <p:val>
                                            <p:fltVal val="0"/>
                                          </p:val>
                                        </p:tav>
                                        <p:tav tm="100000">
                                          <p:val>
                                            <p:strVal val="#ppt_w"/>
                                          </p:val>
                                        </p:tav>
                                      </p:tavLst>
                                    </p:anim>
                                    <p:anim calcmode="lin" valueType="num">
                                      <p:cBhvr>
                                        <p:cTn id="50" dur="500" fill="hold"/>
                                        <p:tgtEl>
                                          <p:spTgt spid="75793"/>
                                        </p:tgtEl>
                                        <p:attrNameLst>
                                          <p:attrName>ppt_h</p:attrName>
                                        </p:attrNameLst>
                                      </p:cBhvr>
                                      <p:tavLst>
                                        <p:tav tm="0">
                                          <p:val>
                                            <p:fltVal val="0"/>
                                          </p:val>
                                        </p:tav>
                                        <p:tav tm="100000">
                                          <p:val>
                                            <p:strVal val="#ppt_h"/>
                                          </p:val>
                                        </p:tav>
                                      </p:tavLst>
                                    </p:anim>
                                    <p:animEffect transition="in" filter="fade">
                                      <p:cBhvr>
                                        <p:cTn id="51" dur="500"/>
                                        <p:tgtEl>
                                          <p:spTgt spid="7579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75786"/>
                                        </p:tgtEl>
                                        <p:attrNameLst>
                                          <p:attrName>style.visibility</p:attrName>
                                        </p:attrNameLst>
                                      </p:cBhvr>
                                      <p:to>
                                        <p:strVal val="visible"/>
                                      </p:to>
                                    </p:set>
                                    <p:anim calcmode="lin" valueType="num">
                                      <p:cBhvr>
                                        <p:cTn id="55" dur="500" fill="hold"/>
                                        <p:tgtEl>
                                          <p:spTgt spid="75786"/>
                                        </p:tgtEl>
                                        <p:attrNameLst>
                                          <p:attrName>ppt_w</p:attrName>
                                        </p:attrNameLst>
                                      </p:cBhvr>
                                      <p:tavLst>
                                        <p:tav tm="0">
                                          <p:val>
                                            <p:fltVal val="0"/>
                                          </p:val>
                                        </p:tav>
                                        <p:tav tm="100000">
                                          <p:val>
                                            <p:strVal val="#ppt_w"/>
                                          </p:val>
                                        </p:tav>
                                      </p:tavLst>
                                    </p:anim>
                                    <p:anim calcmode="lin" valueType="num">
                                      <p:cBhvr>
                                        <p:cTn id="56" dur="500" fill="hold"/>
                                        <p:tgtEl>
                                          <p:spTgt spid="75786"/>
                                        </p:tgtEl>
                                        <p:attrNameLst>
                                          <p:attrName>ppt_h</p:attrName>
                                        </p:attrNameLst>
                                      </p:cBhvr>
                                      <p:tavLst>
                                        <p:tav tm="0">
                                          <p:val>
                                            <p:fltVal val="0"/>
                                          </p:val>
                                        </p:tav>
                                        <p:tav tm="100000">
                                          <p:val>
                                            <p:strVal val="#ppt_h"/>
                                          </p:val>
                                        </p:tav>
                                      </p:tavLst>
                                    </p:anim>
                                    <p:animEffect transition="in" filter="fade">
                                      <p:cBhvr>
                                        <p:cTn id="57" dur="500"/>
                                        <p:tgtEl>
                                          <p:spTgt spid="75786"/>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5803"/>
                                        </p:tgtEl>
                                        <p:attrNameLst>
                                          <p:attrName>style.visibility</p:attrName>
                                        </p:attrNameLst>
                                      </p:cBhvr>
                                      <p:to>
                                        <p:strVal val="visible"/>
                                      </p:to>
                                    </p:set>
                                    <p:anim calcmode="lin" valueType="num">
                                      <p:cBhvr>
                                        <p:cTn id="61" dur="500" fill="hold"/>
                                        <p:tgtEl>
                                          <p:spTgt spid="75803"/>
                                        </p:tgtEl>
                                        <p:attrNameLst>
                                          <p:attrName>ppt_w</p:attrName>
                                        </p:attrNameLst>
                                      </p:cBhvr>
                                      <p:tavLst>
                                        <p:tav tm="0">
                                          <p:val>
                                            <p:fltVal val="0"/>
                                          </p:val>
                                        </p:tav>
                                        <p:tav tm="100000">
                                          <p:val>
                                            <p:strVal val="#ppt_w"/>
                                          </p:val>
                                        </p:tav>
                                      </p:tavLst>
                                    </p:anim>
                                    <p:anim calcmode="lin" valueType="num">
                                      <p:cBhvr>
                                        <p:cTn id="62" dur="500" fill="hold"/>
                                        <p:tgtEl>
                                          <p:spTgt spid="75803"/>
                                        </p:tgtEl>
                                        <p:attrNameLst>
                                          <p:attrName>ppt_h</p:attrName>
                                        </p:attrNameLst>
                                      </p:cBhvr>
                                      <p:tavLst>
                                        <p:tav tm="0">
                                          <p:val>
                                            <p:fltVal val="0"/>
                                          </p:val>
                                        </p:tav>
                                        <p:tav tm="100000">
                                          <p:val>
                                            <p:strVal val="#ppt_h"/>
                                          </p:val>
                                        </p:tav>
                                      </p:tavLst>
                                    </p:anim>
                                    <p:animEffect transition="in" filter="fade">
                                      <p:cBhvr>
                                        <p:cTn id="63" dur="500"/>
                                        <p:tgtEl>
                                          <p:spTgt spid="7580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75801"/>
                                        </p:tgtEl>
                                        <p:attrNameLst>
                                          <p:attrName>style.visibility</p:attrName>
                                        </p:attrNameLst>
                                      </p:cBhvr>
                                      <p:to>
                                        <p:strVal val="visible"/>
                                      </p:to>
                                    </p:set>
                                    <p:anim calcmode="lin" valueType="num">
                                      <p:cBhvr>
                                        <p:cTn id="67" dur="500" fill="hold"/>
                                        <p:tgtEl>
                                          <p:spTgt spid="75801"/>
                                        </p:tgtEl>
                                        <p:attrNameLst>
                                          <p:attrName>ppt_w</p:attrName>
                                        </p:attrNameLst>
                                      </p:cBhvr>
                                      <p:tavLst>
                                        <p:tav tm="0">
                                          <p:val>
                                            <p:fltVal val="0"/>
                                          </p:val>
                                        </p:tav>
                                        <p:tav tm="100000">
                                          <p:val>
                                            <p:strVal val="#ppt_w"/>
                                          </p:val>
                                        </p:tav>
                                      </p:tavLst>
                                    </p:anim>
                                    <p:anim calcmode="lin" valueType="num">
                                      <p:cBhvr>
                                        <p:cTn id="68" dur="500" fill="hold"/>
                                        <p:tgtEl>
                                          <p:spTgt spid="75801"/>
                                        </p:tgtEl>
                                        <p:attrNameLst>
                                          <p:attrName>ppt_h</p:attrName>
                                        </p:attrNameLst>
                                      </p:cBhvr>
                                      <p:tavLst>
                                        <p:tav tm="0">
                                          <p:val>
                                            <p:fltVal val="0"/>
                                          </p:val>
                                        </p:tav>
                                        <p:tav tm="100000">
                                          <p:val>
                                            <p:strVal val="#ppt_h"/>
                                          </p:val>
                                        </p:tav>
                                      </p:tavLst>
                                    </p:anim>
                                    <p:animEffect transition="in" filter="fade">
                                      <p:cBhvr>
                                        <p:cTn id="69" dur="500"/>
                                        <p:tgtEl>
                                          <p:spTgt spid="75801"/>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75792"/>
                                        </p:tgtEl>
                                        <p:attrNameLst>
                                          <p:attrName>style.visibility</p:attrName>
                                        </p:attrNameLst>
                                      </p:cBhvr>
                                      <p:to>
                                        <p:strVal val="visible"/>
                                      </p:to>
                                    </p:set>
                                    <p:anim calcmode="lin" valueType="num">
                                      <p:cBhvr>
                                        <p:cTn id="73" dur="500" fill="hold"/>
                                        <p:tgtEl>
                                          <p:spTgt spid="75792"/>
                                        </p:tgtEl>
                                        <p:attrNameLst>
                                          <p:attrName>ppt_w</p:attrName>
                                        </p:attrNameLst>
                                      </p:cBhvr>
                                      <p:tavLst>
                                        <p:tav tm="0">
                                          <p:val>
                                            <p:fltVal val="0"/>
                                          </p:val>
                                        </p:tav>
                                        <p:tav tm="100000">
                                          <p:val>
                                            <p:strVal val="#ppt_w"/>
                                          </p:val>
                                        </p:tav>
                                      </p:tavLst>
                                    </p:anim>
                                    <p:anim calcmode="lin" valueType="num">
                                      <p:cBhvr>
                                        <p:cTn id="74" dur="500" fill="hold"/>
                                        <p:tgtEl>
                                          <p:spTgt spid="75792"/>
                                        </p:tgtEl>
                                        <p:attrNameLst>
                                          <p:attrName>ppt_h</p:attrName>
                                        </p:attrNameLst>
                                      </p:cBhvr>
                                      <p:tavLst>
                                        <p:tav tm="0">
                                          <p:val>
                                            <p:fltVal val="0"/>
                                          </p:val>
                                        </p:tav>
                                        <p:tav tm="100000">
                                          <p:val>
                                            <p:strVal val="#ppt_h"/>
                                          </p:val>
                                        </p:tav>
                                      </p:tavLst>
                                    </p:anim>
                                    <p:animEffect transition="in" filter="fade">
                                      <p:cBhvr>
                                        <p:cTn id="75" dur="500"/>
                                        <p:tgtEl>
                                          <p:spTgt spid="75792"/>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p:cTn id="79" dur="500" fill="hold"/>
                                        <p:tgtEl>
                                          <p:spTgt spid="37"/>
                                        </p:tgtEl>
                                        <p:attrNameLst>
                                          <p:attrName>ppt_w</p:attrName>
                                        </p:attrNameLst>
                                      </p:cBhvr>
                                      <p:tavLst>
                                        <p:tav tm="0">
                                          <p:val>
                                            <p:fltVal val="0"/>
                                          </p:val>
                                        </p:tav>
                                        <p:tav tm="100000">
                                          <p:val>
                                            <p:strVal val="#ppt_w"/>
                                          </p:val>
                                        </p:tav>
                                      </p:tavLst>
                                    </p:anim>
                                    <p:anim calcmode="lin" valueType="num">
                                      <p:cBhvr>
                                        <p:cTn id="80" dur="500" fill="hold"/>
                                        <p:tgtEl>
                                          <p:spTgt spid="37"/>
                                        </p:tgtEl>
                                        <p:attrNameLst>
                                          <p:attrName>ppt_h</p:attrName>
                                        </p:attrNameLst>
                                      </p:cBhvr>
                                      <p:tavLst>
                                        <p:tav tm="0">
                                          <p:val>
                                            <p:fltVal val="0"/>
                                          </p:val>
                                        </p:tav>
                                        <p:tav tm="100000">
                                          <p:val>
                                            <p:strVal val="#ppt_h"/>
                                          </p:val>
                                        </p:tav>
                                      </p:tavLst>
                                    </p:anim>
                                    <p:animEffect transition="in" filter="fade">
                                      <p:cBhvr>
                                        <p:cTn id="81" dur="500"/>
                                        <p:tgtEl>
                                          <p:spTgt spid="37"/>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75790"/>
                                        </p:tgtEl>
                                        <p:attrNameLst>
                                          <p:attrName>style.visibility</p:attrName>
                                        </p:attrNameLst>
                                      </p:cBhvr>
                                      <p:to>
                                        <p:strVal val="visible"/>
                                      </p:to>
                                    </p:set>
                                    <p:anim calcmode="lin" valueType="num">
                                      <p:cBhvr>
                                        <p:cTn id="85" dur="500" fill="hold"/>
                                        <p:tgtEl>
                                          <p:spTgt spid="75790"/>
                                        </p:tgtEl>
                                        <p:attrNameLst>
                                          <p:attrName>ppt_w</p:attrName>
                                        </p:attrNameLst>
                                      </p:cBhvr>
                                      <p:tavLst>
                                        <p:tav tm="0">
                                          <p:val>
                                            <p:fltVal val="0"/>
                                          </p:val>
                                        </p:tav>
                                        <p:tav tm="100000">
                                          <p:val>
                                            <p:strVal val="#ppt_w"/>
                                          </p:val>
                                        </p:tav>
                                      </p:tavLst>
                                    </p:anim>
                                    <p:anim calcmode="lin" valueType="num">
                                      <p:cBhvr>
                                        <p:cTn id="86" dur="500" fill="hold"/>
                                        <p:tgtEl>
                                          <p:spTgt spid="75790"/>
                                        </p:tgtEl>
                                        <p:attrNameLst>
                                          <p:attrName>ppt_h</p:attrName>
                                        </p:attrNameLst>
                                      </p:cBhvr>
                                      <p:tavLst>
                                        <p:tav tm="0">
                                          <p:val>
                                            <p:fltVal val="0"/>
                                          </p:val>
                                        </p:tav>
                                        <p:tav tm="100000">
                                          <p:val>
                                            <p:strVal val="#ppt_h"/>
                                          </p:val>
                                        </p:tav>
                                      </p:tavLst>
                                    </p:anim>
                                    <p:animEffect transition="in" filter="fade">
                                      <p:cBhvr>
                                        <p:cTn id="87" dur="500"/>
                                        <p:tgtEl>
                                          <p:spTgt spid="75790"/>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75808"/>
                                        </p:tgtEl>
                                        <p:attrNameLst>
                                          <p:attrName>style.visibility</p:attrName>
                                        </p:attrNameLst>
                                      </p:cBhvr>
                                      <p:to>
                                        <p:strVal val="visible"/>
                                      </p:to>
                                    </p:set>
                                    <p:anim calcmode="lin" valueType="num">
                                      <p:cBhvr>
                                        <p:cTn id="97" dur="500" fill="hold"/>
                                        <p:tgtEl>
                                          <p:spTgt spid="75808"/>
                                        </p:tgtEl>
                                        <p:attrNameLst>
                                          <p:attrName>ppt_w</p:attrName>
                                        </p:attrNameLst>
                                      </p:cBhvr>
                                      <p:tavLst>
                                        <p:tav tm="0">
                                          <p:val>
                                            <p:fltVal val="0"/>
                                          </p:val>
                                        </p:tav>
                                        <p:tav tm="100000">
                                          <p:val>
                                            <p:strVal val="#ppt_w"/>
                                          </p:val>
                                        </p:tav>
                                      </p:tavLst>
                                    </p:anim>
                                    <p:anim calcmode="lin" valueType="num">
                                      <p:cBhvr>
                                        <p:cTn id="98" dur="500" fill="hold"/>
                                        <p:tgtEl>
                                          <p:spTgt spid="75808"/>
                                        </p:tgtEl>
                                        <p:attrNameLst>
                                          <p:attrName>ppt_h</p:attrName>
                                        </p:attrNameLst>
                                      </p:cBhvr>
                                      <p:tavLst>
                                        <p:tav tm="0">
                                          <p:val>
                                            <p:fltVal val="0"/>
                                          </p:val>
                                        </p:tav>
                                        <p:tav tm="100000">
                                          <p:val>
                                            <p:strVal val="#ppt_h"/>
                                          </p:val>
                                        </p:tav>
                                      </p:tavLst>
                                    </p:anim>
                                    <p:animEffect transition="in" filter="fade">
                                      <p:cBhvr>
                                        <p:cTn id="99" dur="500"/>
                                        <p:tgtEl>
                                          <p:spTgt spid="7580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75797"/>
                                        </p:tgtEl>
                                        <p:attrNameLst>
                                          <p:attrName>style.visibility</p:attrName>
                                        </p:attrNameLst>
                                      </p:cBhvr>
                                      <p:to>
                                        <p:strVal val="visible"/>
                                      </p:to>
                                    </p:set>
                                    <p:anim calcmode="lin" valueType="num">
                                      <p:cBhvr>
                                        <p:cTn id="103" dur="500" fill="hold"/>
                                        <p:tgtEl>
                                          <p:spTgt spid="75797"/>
                                        </p:tgtEl>
                                        <p:attrNameLst>
                                          <p:attrName>ppt_w</p:attrName>
                                        </p:attrNameLst>
                                      </p:cBhvr>
                                      <p:tavLst>
                                        <p:tav tm="0">
                                          <p:val>
                                            <p:fltVal val="0"/>
                                          </p:val>
                                        </p:tav>
                                        <p:tav tm="100000">
                                          <p:val>
                                            <p:strVal val="#ppt_w"/>
                                          </p:val>
                                        </p:tav>
                                      </p:tavLst>
                                    </p:anim>
                                    <p:anim calcmode="lin" valueType="num">
                                      <p:cBhvr>
                                        <p:cTn id="104" dur="500" fill="hold"/>
                                        <p:tgtEl>
                                          <p:spTgt spid="75797"/>
                                        </p:tgtEl>
                                        <p:attrNameLst>
                                          <p:attrName>ppt_h</p:attrName>
                                        </p:attrNameLst>
                                      </p:cBhvr>
                                      <p:tavLst>
                                        <p:tav tm="0">
                                          <p:val>
                                            <p:fltVal val="0"/>
                                          </p:val>
                                        </p:tav>
                                        <p:tav tm="100000">
                                          <p:val>
                                            <p:strVal val="#ppt_h"/>
                                          </p:val>
                                        </p:tav>
                                      </p:tavLst>
                                    </p:anim>
                                    <p:animEffect transition="in" filter="fade">
                                      <p:cBhvr>
                                        <p:cTn id="105" dur="500"/>
                                        <p:tgtEl>
                                          <p:spTgt spid="75797"/>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5806"/>
                                        </p:tgtEl>
                                        <p:attrNameLst>
                                          <p:attrName>style.visibility</p:attrName>
                                        </p:attrNameLst>
                                      </p:cBhvr>
                                      <p:to>
                                        <p:strVal val="visible"/>
                                      </p:to>
                                    </p:set>
                                    <p:anim calcmode="lin" valueType="num">
                                      <p:cBhvr>
                                        <p:cTn id="109" dur="500" fill="hold"/>
                                        <p:tgtEl>
                                          <p:spTgt spid="75806"/>
                                        </p:tgtEl>
                                        <p:attrNameLst>
                                          <p:attrName>ppt_w</p:attrName>
                                        </p:attrNameLst>
                                      </p:cBhvr>
                                      <p:tavLst>
                                        <p:tav tm="0">
                                          <p:val>
                                            <p:fltVal val="0"/>
                                          </p:val>
                                        </p:tav>
                                        <p:tav tm="100000">
                                          <p:val>
                                            <p:strVal val="#ppt_w"/>
                                          </p:val>
                                        </p:tav>
                                      </p:tavLst>
                                    </p:anim>
                                    <p:anim calcmode="lin" valueType="num">
                                      <p:cBhvr>
                                        <p:cTn id="110" dur="500" fill="hold"/>
                                        <p:tgtEl>
                                          <p:spTgt spid="75806"/>
                                        </p:tgtEl>
                                        <p:attrNameLst>
                                          <p:attrName>ppt_h</p:attrName>
                                        </p:attrNameLst>
                                      </p:cBhvr>
                                      <p:tavLst>
                                        <p:tav tm="0">
                                          <p:val>
                                            <p:fltVal val="0"/>
                                          </p:val>
                                        </p:tav>
                                        <p:tav tm="100000">
                                          <p:val>
                                            <p:strVal val="#ppt_h"/>
                                          </p:val>
                                        </p:tav>
                                      </p:tavLst>
                                    </p:anim>
                                    <p:animEffect transition="in" filter="fade">
                                      <p:cBhvr>
                                        <p:cTn id="111" dur="500"/>
                                        <p:tgtEl>
                                          <p:spTgt spid="75806"/>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75780"/>
                                        </p:tgtEl>
                                        <p:attrNameLst>
                                          <p:attrName>style.visibility</p:attrName>
                                        </p:attrNameLst>
                                      </p:cBhvr>
                                      <p:to>
                                        <p:strVal val="visible"/>
                                      </p:to>
                                    </p:set>
                                    <p:anim calcmode="lin" valueType="num">
                                      <p:cBhvr>
                                        <p:cTn id="115" dur="500" fill="hold"/>
                                        <p:tgtEl>
                                          <p:spTgt spid="75780"/>
                                        </p:tgtEl>
                                        <p:attrNameLst>
                                          <p:attrName>ppt_w</p:attrName>
                                        </p:attrNameLst>
                                      </p:cBhvr>
                                      <p:tavLst>
                                        <p:tav tm="0">
                                          <p:val>
                                            <p:fltVal val="0"/>
                                          </p:val>
                                        </p:tav>
                                        <p:tav tm="100000">
                                          <p:val>
                                            <p:strVal val="#ppt_w"/>
                                          </p:val>
                                        </p:tav>
                                      </p:tavLst>
                                    </p:anim>
                                    <p:anim calcmode="lin" valueType="num">
                                      <p:cBhvr>
                                        <p:cTn id="116" dur="500" fill="hold"/>
                                        <p:tgtEl>
                                          <p:spTgt spid="75780"/>
                                        </p:tgtEl>
                                        <p:attrNameLst>
                                          <p:attrName>ppt_h</p:attrName>
                                        </p:attrNameLst>
                                      </p:cBhvr>
                                      <p:tavLst>
                                        <p:tav tm="0">
                                          <p:val>
                                            <p:fltVal val="0"/>
                                          </p:val>
                                        </p:tav>
                                        <p:tav tm="100000">
                                          <p:val>
                                            <p:strVal val="#ppt_h"/>
                                          </p:val>
                                        </p:tav>
                                      </p:tavLst>
                                    </p:anim>
                                    <p:animEffect transition="in" filter="fade">
                                      <p:cBhvr>
                                        <p:cTn id="117" dur="500"/>
                                        <p:tgtEl>
                                          <p:spTgt spid="75780"/>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75804"/>
                                        </p:tgtEl>
                                        <p:attrNameLst>
                                          <p:attrName>style.visibility</p:attrName>
                                        </p:attrNameLst>
                                      </p:cBhvr>
                                      <p:to>
                                        <p:strVal val="visible"/>
                                      </p:to>
                                    </p:set>
                                    <p:anim calcmode="lin" valueType="num">
                                      <p:cBhvr>
                                        <p:cTn id="121" dur="500" fill="hold"/>
                                        <p:tgtEl>
                                          <p:spTgt spid="75804"/>
                                        </p:tgtEl>
                                        <p:attrNameLst>
                                          <p:attrName>ppt_w</p:attrName>
                                        </p:attrNameLst>
                                      </p:cBhvr>
                                      <p:tavLst>
                                        <p:tav tm="0">
                                          <p:val>
                                            <p:fltVal val="0"/>
                                          </p:val>
                                        </p:tav>
                                        <p:tav tm="100000">
                                          <p:val>
                                            <p:strVal val="#ppt_w"/>
                                          </p:val>
                                        </p:tav>
                                      </p:tavLst>
                                    </p:anim>
                                    <p:anim calcmode="lin" valueType="num">
                                      <p:cBhvr>
                                        <p:cTn id="122" dur="500" fill="hold"/>
                                        <p:tgtEl>
                                          <p:spTgt spid="75804"/>
                                        </p:tgtEl>
                                        <p:attrNameLst>
                                          <p:attrName>ppt_h</p:attrName>
                                        </p:attrNameLst>
                                      </p:cBhvr>
                                      <p:tavLst>
                                        <p:tav tm="0">
                                          <p:val>
                                            <p:fltVal val="0"/>
                                          </p:val>
                                        </p:tav>
                                        <p:tav tm="100000">
                                          <p:val>
                                            <p:strVal val="#ppt_h"/>
                                          </p:val>
                                        </p:tav>
                                      </p:tavLst>
                                    </p:anim>
                                    <p:animEffect transition="in" filter="fade">
                                      <p:cBhvr>
                                        <p:cTn id="123" dur="500"/>
                                        <p:tgtEl>
                                          <p:spTgt spid="75804"/>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75799"/>
                                        </p:tgtEl>
                                        <p:attrNameLst>
                                          <p:attrName>style.visibility</p:attrName>
                                        </p:attrNameLst>
                                      </p:cBhvr>
                                      <p:to>
                                        <p:strVal val="visible"/>
                                      </p:to>
                                    </p:set>
                                    <p:anim calcmode="lin" valueType="num">
                                      <p:cBhvr>
                                        <p:cTn id="127" dur="500" fill="hold"/>
                                        <p:tgtEl>
                                          <p:spTgt spid="75799"/>
                                        </p:tgtEl>
                                        <p:attrNameLst>
                                          <p:attrName>ppt_w</p:attrName>
                                        </p:attrNameLst>
                                      </p:cBhvr>
                                      <p:tavLst>
                                        <p:tav tm="0">
                                          <p:val>
                                            <p:fltVal val="0"/>
                                          </p:val>
                                        </p:tav>
                                        <p:tav tm="100000">
                                          <p:val>
                                            <p:strVal val="#ppt_w"/>
                                          </p:val>
                                        </p:tav>
                                      </p:tavLst>
                                    </p:anim>
                                    <p:anim calcmode="lin" valueType="num">
                                      <p:cBhvr>
                                        <p:cTn id="128" dur="500" fill="hold"/>
                                        <p:tgtEl>
                                          <p:spTgt spid="75799"/>
                                        </p:tgtEl>
                                        <p:attrNameLst>
                                          <p:attrName>ppt_h</p:attrName>
                                        </p:attrNameLst>
                                      </p:cBhvr>
                                      <p:tavLst>
                                        <p:tav tm="0">
                                          <p:val>
                                            <p:fltVal val="0"/>
                                          </p:val>
                                        </p:tav>
                                        <p:tav tm="100000">
                                          <p:val>
                                            <p:strVal val="#ppt_h"/>
                                          </p:val>
                                        </p:tav>
                                      </p:tavLst>
                                    </p:anim>
                                    <p:animEffect transition="in" filter="fade">
                                      <p:cBhvr>
                                        <p:cTn id="129" dur="500"/>
                                        <p:tgtEl>
                                          <p:spTgt spid="75799"/>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75783"/>
                                        </p:tgtEl>
                                        <p:attrNameLst>
                                          <p:attrName>style.visibility</p:attrName>
                                        </p:attrNameLst>
                                      </p:cBhvr>
                                      <p:to>
                                        <p:strVal val="visible"/>
                                      </p:to>
                                    </p:set>
                                    <p:anim calcmode="lin" valueType="num">
                                      <p:cBhvr>
                                        <p:cTn id="133" dur="500" fill="hold"/>
                                        <p:tgtEl>
                                          <p:spTgt spid="75783"/>
                                        </p:tgtEl>
                                        <p:attrNameLst>
                                          <p:attrName>ppt_w</p:attrName>
                                        </p:attrNameLst>
                                      </p:cBhvr>
                                      <p:tavLst>
                                        <p:tav tm="0">
                                          <p:val>
                                            <p:fltVal val="0"/>
                                          </p:val>
                                        </p:tav>
                                        <p:tav tm="100000">
                                          <p:val>
                                            <p:strVal val="#ppt_w"/>
                                          </p:val>
                                        </p:tav>
                                      </p:tavLst>
                                    </p:anim>
                                    <p:anim calcmode="lin" valueType="num">
                                      <p:cBhvr>
                                        <p:cTn id="134" dur="500" fill="hold"/>
                                        <p:tgtEl>
                                          <p:spTgt spid="75783"/>
                                        </p:tgtEl>
                                        <p:attrNameLst>
                                          <p:attrName>ppt_h</p:attrName>
                                        </p:attrNameLst>
                                      </p:cBhvr>
                                      <p:tavLst>
                                        <p:tav tm="0">
                                          <p:val>
                                            <p:fltVal val="0"/>
                                          </p:val>
                                        </p:tav>
                                        <p:tav tm="100000">
                                          <p:val>
                                            <p:strVal val="#ppt_h"/>
                                          </p:val>
                                        </p:tav>
                                      </p:tavLst>
                                    </p:anim>
                                    <p:animEffect transition="in" filter="fade">
                                      <p:cBhvr>
                                        <p:cTn id="135" dur="500"/>
                                        <p:tgtEl>
                                          <p:spTgt spid="75783"/>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75784"/>
                                        </p:tgtEl>
                                        <p:attrNameLst>
                                          <p:attrName>style.visibility</p:attrName>
                                        </p:attrNameLst>
                                      </p:cBhvr>
                                      <p:to>
                                        <p:strVal val="visible"/>
                                      </p:to>
                                    </p:set>
                                    <p:anim calcmode="lin" valueType="num">
                                      <p:cBhvr>
                                        <p:cTn id="139" dur="500" fill="hold"/>
                                        <p:tgtEl>
                                          <p:spTgt spid="75784"/>
                                        </p:tgtEl>
                                        <p:attrNameLst>
                                          <p:attrName>ppt_w</p:attrName>
                                        </p:attrNameLst>
                                      </p:cBhvr>
                                      <p:tavLst>
                                        <p:tav tm="0">
                                          <p:val>
                                            <p:fltVal val="0"/>
                                          </p:val>
                                        </p:tav>
                                        <p:tav tm="100000">
                                          <p:val>
                                            <p:strVal val="#ppt_w"/>
                                          </p:val>
                                        </p:tav>
                                      </p:tavLst>
                                    </p:anim>
                                    <p:anim calcmode="lin" valueType="num">
                                      <p:cBhvr>
                                        <p:cTn id="140" dur="500" fill="hold"/>
                                        <p:tgtEl>
                                          <p:spTgt spid="75784"/>
                                        </p:tgtEl>
                                        <p:attrNameLst>
                                          <p:attrName>ppt_h</p:attrName>
                                        </p:attrNameLst>
                                      </p:cBhvr>
                                      <p:tavLst>
                                        <p:tav tm="0">
                                          <p:val>
                                            <p:fltVal val="0"/>
                                          </p:val>
                                        </p:tav>
                                        <p:tav tm="100000">
                                          <p:val>
                                            <p:strVal val="#ppt_h"/>
                                          </p:val>
                                        </p:tav>
                                      </p:tavLst>
                                    </p:anim>
                                    <p:animEffect transition="in" filter="fade">
                                      <p:cBhvr>
                                        <p:cTn id="141" dur="500"/>
                                        <p:tgtEl>
                                          <p:spTgt spid="75784"/>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75782"/>
                                        </p:tgtEl>
                                        <p:attrNameLst>
                                          <p:attrName>style.visibility</p:attrName>
                                        </p:attrNameLst>
                                      </p:cBhvr>
                                      <p:to>
                                        <p:strVal val="visible"/>
                                      </p:to>
                                    </p:set>
                                    <p:anim calcmode="lin" valueType="num">
                                      <p:cBhvr>
                                        <p:cTn id="145" dur="500" fill="hold"/>
                                        <p:tgtEl>
                                          <p:spTgt spid="75782"/>
                                        </p:tgtEl>
                                        <p:attrNameLst>
                                          <p:attrName>ppt_w</p:attrName>
                                        </p:attrNameLst>
                                      </p:cBhvr>
                                      <p:tavLst>
                                        <p:tav tm="0">
                                          <p:val>
                                            <p:fltVal val="0"/>
                                          </p:val>
                                        </p:tav>
                                        <p:tav tm="100000">
                                          <p:val>
                                            <p:strVal val="#ppt_w"/>
                                          </p:val>
                                        </p:tav>
                                      </p:tavLst>
                                    </p:anim>
                                    <p:anim calcmode="lin" valueType="num">
                                      <p:cBhvr>
                                        <p:cTn id="146" dur="500" fill="hold"/>
                                        <p:tgtEl>
                                          <p:spTgt spid="75782"/>
                                        </p:tgtEl>
                                        <p:attrNameLst>
                                          <p:attrName>ppt_h</p:attrName>
                                        </p:attrNameLst>
                                      </p:cBhvr>
                                      <p:tavLst>
                                        <p:tav tm="0">
                                          <p:val>
                                            <p:fltVal val="0"/>
                                          </p:val>
                                        </p:tav>
                                        <p:tav tm="100000">
                                          <p:val>
                                            <p:strVal val="#ppt_h"/>
                                          </p:val>
                                        </p:tav>
                                      </p:tavLst>
                                    </p:anim>
                                    <p:animEffect transition="in" filter="fade">
                                      <p:cBhvr>
                                        <p:cTn id="147" dur="5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p:bldP spid="75780" grpId="0" animBg="1"/>
      <p:bldP spid="75786" grpId="0" animBg="1"/>
      <p:bldP spid="75790" grpId="0" animBg="1"/>
      <p:bldP spid="75791" grpId="0" animBg="1"/>
      <p:bldP spid="75792" grpId="0" animBg="1"/>
      <p:bldP spid="75793" grpId="0" animBg="1"/>
      <p:bldP spid="75794" grpId="0" animBg="1"/>
      <p:bldP spid="75796" grpId="0" animBg="1"/>
      <p:bldP spid="75800" grpId="0" animBg="1"/>
      <p:bldP spid="75801" grpId="0" animBg="1"/>
      <p:bldP spid="75802" grpId="0" animBg="1"/>
      <p:bldP spid="75803" grpId="0" animBg="1"/>
      <p:bldP spid="75805" grpId="0" animBg="1"/>
      <p:bldP spid="75782" grpId="0" animBg="1"/>
      <p:bldP spid="75783" grpId="0" animBg="1"/>
      <p:bldP spid="75784" grpId="0" animBg="1"/>
      <p:bldP spid="75797" grpId="0" animBg="1"/>
      <p:bldP spid="75799" grpId="0" animBg="1"/>
      <p:bldP spid="75804" grpId="0" animBg="1"/>
      <p:bldP spid="75806" grpId="0" animBg="1"/>
      <p:bldP spid="75808" grpId="0" animBg="1"/>
      <p:bldP spid="37" grpId="0" animBg="1"/>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3"/>
          <p:cNvSpPr>
            <a:spLocks noChangeShapeType="1"/>
          </p:cNvSpPr>
          <p:nvPr/>
        </p:nvSpPr>
        <p:spPr bwMode="auto">
          <a:xfrm>
            <a:off x="0" y="5326056"/>
            <a:ext cx="9144000" cy="0"/>
          </a:xfrm>
          <a:prstGeom prst="line">
            <a:avLst/>
          </a:prstGeom>
          <a:noFill/>
          <a:ln w="12700">
            <a:solidFill>
              <a:srgbClr val="1E3174"/>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373852"/>
            <a:ext cx="6697554" cy="287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294066" y="627534"/>
            <a:ext cx="8820150" cy="64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150000"/>
              </a:lnSpc>
              <a:spcBef>
                <a:spcPct val="20000"/>
              </a:spcBef>
              <a:buClr>
                <a:srgbClr val="002060"/>
              </a:buClr>
              <a:buFont typeface="Arial" pitchFamily="34" charset="0"/>
              <a:buNone/>
            </a:pPr>
            <a:r>
              <a:rPr lang="en-US" sz="3200" b="1" u="sng" dirty="0">
                <a:solidFill>
                  <a:srgbClr val="002060"/>
                </a:solidFill>
                <a:sym typeface="Wingdings" pitchFamily="2" charset="2"/>
              </a:rPr>
              <a:t>Pilots needs and training capacity in 2030</a:t>
            </a:r>
          </a:p>
        </p:txBody>
      </p:sp>
      <p:sp>
        <p:nvSpPr>
          <p:cNvPr id="10" name="Rectangle 9"/>
          <p:cNvSpPr/>
          <p:nvPr/>
        </p:nvSpPr>
        <p:spPr>
          <a:xfrm>
            <a:off x="3491880" y="1510680"/>
            <a:ext cx="2880320" cy="468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 Box 8"/>
          <p:cNvSpPr txBox="1">
            <a:spLocks noChangeArrowheads="1"/>
          </p:cNvSpPr>
          <p:nvPr/>
        </p:nvSpPr>
        <p:spPr bwMode="auto">
          <a:xfrm>
            <a:off x="0" y="4179168"/>
            <a:ext cx="9144000" cy="738664"/>
          </a:xfrm>
          <a:prstGeom prst="rect">
            <a:avLst/>
          </a:prstGeom>
          <a:noFill/>
          <a:ln w="9525">
            <a:noFill/>
            <a:miter lim="800000"/>
            <a:headEnd/>
            <a:tailEnd/>
          </a:ln>
          <a:effectLst/>
        </p:spPr>
        <p:txBody>
          <a:bodyPr wrap="square">
            <a:spAutoFit/>
          </a:bodyPr>
          <a:lstStyle/>
          <a:p>
            <a:pPr>
              <a:spcBef>
                <a:spcPct val="50000"/>
              </a:spcBef>
            </a:pPr>
            <a:r>
              <a:rPr lang="fr-FR" sz="1200" dirty="0" smtClean="0">
                <a:solidFill>
                  <a:srgbClr val="000066"/>
                </a:solidFill>
                <a:latin typeface="Arial" charset="0"/>
              </a:rPr>
              <a:t>1)</a:t>
            </a:r>
            <a:r>
              <a:rPr lang="fr-FR" sz="1200" dirty="0" err="1" smtClean="0">
                <a:solidFill>
                  <a:srgbClr val="000066"/>
                </a:solidFill>
                <a:latin typeface="Arial" charset="0"/>
              </a:rPr>
              <a:t>Estimate</a:t>
            </a:r>
            <a:r>
              <a:rPr lang="fr-FR" sz="1200" dirty="0" smtClean="0">
                <a:solidFill>
                  <a:srgbClr val="000066"/>
                </a:solidFill>
                <a:latin typeface="Arial" charset="0"/>
              </a:rPr>
              <a:t> of </a:t>
            </a:r>
            <a:r>
              <a:rPr lang="fr-FR" sz="1200" dirty="0" err="1" smtClean="0">
                <a:solidFill>
                  <a:srgbClr val="000066"/>
                </a:solidFill>
                <a:latin typeface="Arial" charset="0"/>
              </a:rPr>
              <a:t>average</a:t>
            </a:r>
            <a:r>
              <a:rPr lang="fr-FR" sz="1200" dirty="0" smtClean="0">
                <a:solidFill>
                  <a:srgbClr val="000066"/>
                </a:solidFill>
                <a:latin typeface="Arial" charset="0"/>
              </a:rPr>
              <a:t> </a:t>
            </a:r>
            <a:r>
              <a:rPr lang="fr-FR" sz="1200" dirty="0" err="1">
                <a:solidFill>
                  <a:srgbClr val="000066"/>
                </a:solidFill>
                <a:latin typeface="Arial" charset="0"/>
              </a:rPr>
              <a:t>annual</a:t>
            </a:r>
            <a:r>
              <a:rPr lang="fr-FR" sz="1200" dirty="0">
                <a:solidFill>
                  <a:srgbClr val="000066"/>
                </a:solidFill>
                <a:latin typeface="Arial" charset="0"/>
              </a:rPr>
              <a:t> </a:t>
            </a:r>
            <a:r>
              <a:rPr lang="fr-FR" sz="1200" dirty="0" err="1">
                <a:solidFill>
                  <a:srgbClr val="000066"/>
                </a:solidFill>
                <a:latin typeface="Arial" charset="0"/>
              </a:rPr>
              <a:t>needs</a:t>
            </a:r>
            <a:r>
              <a:rPr lang="fr-FR" sz="1200" dirty="0">
                <a:solidFill>
                  <a:srgbClr val="000066"/>
                </a:solidFill>
                <a:latin typeface="Arial" charset="0"/>
              </a:rPr>
              <a:t> for </a:t>
            </a:r>
            <a:r>
              <a:rPr lang="fr-FR" sz="1200" dirty="0" smtClean="0">
                <a:solidFill>
                  <a:srgbClr val="000066"/>
                </a:solidFill>
                <a:latin typeface="Arial" charset="0"/>
              </a:rPr>
              <a:t>2010 to 2030 </a:t>
            </a:r>
            <a:r>
              <a:rPr lang="fr-FR" sz="1200" dirty="0" err="1" smtClean="0">
                <a:solidFill>
                  <a:srgbClr val="000066"/>
                </a:solidFill>
                <a:latin typeface="Arial" charset="0"/>
              </a:rPr>
              <a:t>period</a:t>
            </a:r>
            <a:r>
              <a:rPr lang="fr-FR" sz="1200" dirty="0" smtClean="0">
                <a:solidFill>
                  <a:srgbClr val="000066"/>
                </a:solidFill>
                <a:latin typeface="Arial" charset="0"/>
              </a:rPr>
              <a:t> </a:t>
            </a:r>
            <a:r>
              <a:rPr lang="fr-FR" sz="1200" dirty="0" err="1" smtClean="0">
                <a:solidFill>
                  <a:srgbClr val="000066"/>
                </a:solidFill>
                <a:latin typeface="Arial" charset="0"/>
              </a:rPr>
              <a:t>based</a:t>
            </a:r>
            <a:r>
              <a:rPr lang="fr-FR" sz="1200" dirty="0" smtClean="0">
                <a:solidFill>
                  <a:srgbClr val="000066"/>
                </a:solidFill>
                <a:latin typeface="Arial" charset="0"/>
              </a:rPr>
              <a:t> on </a:t>
            </a:r>
            <a:r>
              <a:rPr lang="fr-FR" sz="1200" dirty="0" err="1" smtClean="0">
                <a:solidFill>
                  <a:srgbClr val="000066"/>
                </a:solidFill>
                <a:latin typeface="Arial" charset="0"/>
              </a:rPr>
              <a:t>various</a:t>
            </a:r>
            <a:r>
              <a:rPr lang="fr-FR" sz="1200" dirty="0" smtClean="0">
                <a:solidFill>
                  <a:srgbClr val="000066"/>
                </a:solidFill>
                <a:latin typeface="Arial" charset="0"/>
              </a:rPr>
              <a:t> world </a:t>
            </a:r>
            <a:r>
              <a:rPr lang="fr-FR" sz="1200" dirty="0" err="1" smtClean="0">
                <a:solidFill>
                  <a:srgbClr val="000066"/>
                </a:solidFill>
                <a:latin typeface="Arial" charset="0"/>
              </a:rPr>
              <a:t>fleet</a:t>
            </a:r>
            <a:r>
              <a:rPr lang="fr-FR" sz="1200" dirty="0" smtClean="0">
                <a:solidFill>
                  <a:srgbClr val="000066"/>
                </a:solidFill>
                <a:latin typeface="Arial" charset="0"/>
              </a:rPr>
              <a:t> </a:t>
            </a:r>
            <a:r>
              <a:rPr lang="fr-FR" sz="1200" dirty="0" err="1" smtClean="0">
                <a:solidFill>
                  <a:srgbClr val="000066"/>
                </a:solidFill>
                <a:latin typeface="Arial" charset="0"/>
              </a:rPr>
              <a:t>categories</a:t>
            </a:r>
            <a:r>
              <a:rPr lang="fr-FR" sz="1200" dirty="0" smtClean="0">
                <a:solidFill>
                  <a:srgbClr val="000066"/>
                </a:solidFill>
                <a:latin typeface="Arial" charset="0"/>
              </a:rPr>
              <a:t>: </a:t>
            </a:r>
            <a:br>
              <a:rPr lang="fr-FR" sz="1200" dirty="0" smtClean="0">
                <a:solidFill>
                  <a:srgbClr val="000066"/>
                </a:solidFill>
                <a:latin typeface="Arial" charset="0"/>
              </a:rPr>
            </a:br>
            <a:r>
              <a:rPr lang="fr-FR" sz="1200" dirty="0" smtClean="0">
                <a:solidFill>
                  <a:srgbClr val="000066"/>
                </a:solidFill>
                <a:latin typeface="Arial" charset="0"/>
              </a:rPr>
              <a:t>	</a:t>
            </a:r>
            <a:r>
              <a:rPr lang="fr-FR" sz="1200" dirty="0" smtClean="0">
                <a:solidFill>
                  <a:srgbClr val="000066"/>
                </a:solidFill>
                <a:latin typeface="Arial" charset="0"/>
                <a:sym typeface="Wingdings" panose="05000000000000000000" pitchFamily="2" charset="2"/>
              </a:rPr>
              <a:t> </a:t>
            </a:r>
            <a:r>
              <a:rPr lang="fr-FR" sz="1200" dirty="0" err="1" smtClean="0">
                <a:solidFill>
                  <a:srgbClr val="000066"/>
                </a:solidFill>
                <a:latin typeface="Arial" charset="0"/>
              </a:rPr>
              <a:t>Regional</a:t>
            </a:r>
            <a:r>
              <a:rPr lang="fr-FR" sz="1200" dirty="0" smtClean="0">
                <a:solidFill>
                  <a:srgbClr val="000066"/>
                </a:solidFill>
                <a:latin typeface="Arial" charset="0"/>
              </a:rPr>
              <a:t> and business jets, </a:t>
            </a:r>
            <a:r>
              <a:rPr lang="fr-FR" sz="1200" dirty="0" err="1" smtClean="0">
                <a:solidFill>
                  <a:srgbClr val="000066"/>
                </a:solidFill>
                <a:latin typeface="Arial" charset="0"/>
              </a:rPr>
              <a:t>Turboprops</a:t>
            </a:r>
            <a:r>
              <a:rPr lang="fr-FR" sz="1200" dirty="0" smtClean="0">
                <a:solidFill>
                  <a:srgbClr val="000066"/>
                </a:solidFill>
                <a:latin typeface="Arial" charset="0"/>
              </a:rPr>
              <a:t>, Single </a:t>
            </a:r>
            <a:r>
              <a:rPr lang="fr-FR" sz="1200" dirty="0" err="1" smtClean="0">
                <a:solidFill>
                  <a:srgbClr val="000066"/>
                </a:solidFill>
                <a:latin typeface="Arial" charset="0"/>
              </a:rPr>
              <a:t>aisle</a:t>
            </a:r>
            <a:r>
              <a:rPr lang="fr-FR" sz="1200" dirty="0" smtClean="0">
                <a:solidFill>
                  <a:srgbClr val="000066"/>
                </a:solidFill>
                <a:latin typeface="Arial" charset="0"/>
              </a:rPr>
              <a:t>, </a:t>
            </a:r>
            <a:r>
              <a:rPr lang="fr-FR" sz="1200" dirty="0" err="1" smtClean="0">
                <a:solidFill>
                  <a:srgbClr val="000066"/>
                </a:solidFill>
                <a:latin typeface="Arial" charset="0"/>
              </a:rPr>
              <a:t>Twin</a:t>
            </a:r>
            <a:r>
              <a:rPr lang="fr-FR" sz="1200" dirty="0" smtClean="0">
                <a:solidFill>
                  <a:srgbClr val="000066"/>
                </a:solidFill>
                <a:latin typeface="Arial" charset="0"/>
              </a:rPr>
              <a:t> </a:t>
            </a:r>
            <a:r>
              <a:rPr lang="fr-FR" sz="1200" dirty="0" err="1" smtClean="0">
                <a:solidFill>
                  <a:srgbClr val="000066"/>
                </a:solidFill>
                <a:latin typeface="Arial" charset="0"/>
              </a:rPr>
              <a:t>aisles</a:t>
            </a:r>
            <a:r>
              <a:rPr lang="fr-FR" sz="1200" dirty="0" smtClean="0">
                <a:solidFill>
                  <a:srgbClr val="000066"/>
                </a:solidFill>
                <a:latin typeface="Arial" charset="0"/>
              </a:rPr>
              <a:t> and </a:t>
            </a:r>
            <a:r>
              <a:rPr lang="fr-FR" sz="1200" dirty="0" err="1" smtClean="0">
                <a:solidFill>
                  <a:srgbClr val="000066"/>
                </a:solidFill>
                <a:latin typeface="Arial" charset="0"/>
              </a:rPr>
              <a:t>Freighters</a:t>
            </a:r>
            <a:endParaRPr lang="fr-FR" sz="1200" dirty="0">
              <a:solidFill>
                <a:srgbClr val="000066"/>
              </a:solidFill>
              <a:latin typeface="Arial" charset="0"/>
            </a:endParaRPr>
          </a:p>
          <a:p>
            <a:pPr>
              <a:spcBef>
                <a:spcPct val="50000"/>
              </a:spcBef>
            </a:pPr>
            <a:r>
              <a:rPr lang="fr-FR" sz="1200" dirty="0" smtClean="0">
                <a:solidFill>
                  <a:srgbClr val="000066"/>
                </a:solidFill>
                <a:latin typeface="Arial" charset="0"/>
              </a:rPr>
              <a:t>2)Training </a:t>
            </a:r>
            <a:r>
              <a:rPr lang="fr-FR" sz="1200" dirty="0" err="1">
                <a:solidFill>
                  <a:srgbClr val="000066"/>
                </a:solidFill>
                <a:latin typeface="Arial" charset="0"/>
              </a:rPr>
              <a:t>capacity</a:t>
            </a:r>
            <a:r>
              <a:rPr lang="fr-FR" sz="1200" dirty="0">
                <a:solidFill>
                  <a:srgbClr val="000066"/>
                </a:solidFill>
                <a:latin typeface="Arial" charset="0"/>
              </a:rPr>
              <a:t> </a:t>
            </a:r>
            <a:r>
              <a:rPr lang="fr-FR" sz="1200" dirty="0" err="1">
                <a:solidFill>
                  <a:srgbClr val="000066"/>
                </a:solidFill>
                <a:latin typeface="Arial" charset="0"/>
              </a:rPr>
              <a:t>is</a:t>
            </a:r>
            <a:r>
              <a:rPr lang="fr-FR" sz="1200" dirty="0">
                <a:solidFill>
                  <a:srgbClr val="000066"/>
                </a:solidFill>
                <a:latin typeface="Arial" charset="0"/>
              </a:rPr>
              <a:t> </a:t>
            </a:r>
            <a:r>
              <a:rPr lang="fr-FR" sz="1200" dirty="0" err="1">
                <a:solidFill>
                  <a:srgbClr val="000066"/>
                </a:solidFill>
                <a:latin typeface="Arial" charset="0"/>
              </a:rPr>
              <a:t>based</a:t>
            </a:r>
            <a:r>
              <a:rPr lang="fr-FR" sz="1200" dirty="0">
                <a:solidFill>
                  <a:srgbClr val="000066"/>
                </a:solidFill>
                <a:latin typeface="Arial" charset="0"/>
              </a:rPr>
              <a:t> on </a:t>
            </a:r>
            <a:r>
              <a:rPr lang="fr-FR" sz="1200" dirty="0" err="1" smtClean="0">
                <a:solidFill>
                  <a:srgbClr val="000066"/>
                </a:solidFill>
                <a:latin typeface="Arial" charset="0"/>
              </a:rPr>
              <a:t>current</a:t>
            </a:r>
            <a:r>
              <a:rPr lang="fr-FR" sz="1200" dirty="0" smtClean="0">
                <a:solidFill>
                  <a:srgbClr val="000066"/>
                </a:solidFill>
                <a:latin typeface="Arial" charset="0"/>
              </a:rPr>
              <a:t> figures  </a:t>
            </a:r>
            <a:r>
              <a:rPr lang="fr-FR" sz="1200" dirty="0" err="1" smtClean="0">
                <a:solidFill>
                  <a:srgbClr val="000066"/>
                </a:solidFill>
                <a:latin typeface="Arial" charset="0"/>
              </a:rPr>
              <a:t>without</a:t>
            </a:r>
            <a:r>
              <a:rPr lang="fr-FR" sz="1200" dirty="0" smtClean="0">
                <a:solidFill>
                  <a:srgbClr val="000066"/>
                </a:solidFill>
                <a:latin typeface="Arial" charset="0"/>
              </a:rPr>
              <a:t> </a:t>
            </a:r>
            <a:r>
              <a:rPr lang="fr-FR" sz="1200" dirty="0" err="1" smtClean="0">
                <a:solidFill>
                  <a:srgbClr val="000066"/>
                </a:solidFill>
                <a:latin typeface="Arial" charset="0"/>
              </a:rPr>
              <a:t>any</a:t>
            </a:r>
            <a:r>
              <a:rPr lang="fr-FR" sz="1200" dirty="0" smtClean="0">
                <a:solidFill>
                  <a:srgbClr val="000066"/>
                </a:solidFill>
                <a:latin typeface="Arial" charset="0"/>
              </a:rPr>
              <a:t> </a:t>
            </a:r>
            <a:r>
              <a:rPr lang="fr-FR" sz="1200" dirty="0" err="1" smtClean="0">
                <a:solidFill>
                  <a:srgbClr val="000066"/>
                </a:solidFill>
                <a:latin typeface="Arial" charset="0"/>
              </a:rPr>
              <a:t>incremental</a:t>
            </a:r>
            <a:r>
              <a:rPr lang="fr-FR" sz="1200" dirty="0" smtClean="0">
                <a:solidFill>
                  <a:srgbClr val="000066"/>
                </a:solidFill>
                <a:latin typeface="Arial" charset="0"/>
              </a:rPr>
              <a:t> </a:t>
            </a:r>
            <a:r>
              <a:rPr lang="fr-FR" sz="1200" dirty="0" err="1" smtClean="0">
                <a:solidFill>
                  <a:srgbClr val="000066"/>
                </a:solidFill>
                <a:latin typeface="Arial" charset="0"/>
              </a:rPr>
              <a:t>effect</a:t>
            </a:r>
            <a:r>
              <a:rPr lang="fr-FR" sz="1200" dirty="0" smtClean="0">
                <a:solidFill>
                  <a:srgbClr val="000066"/>
                </a:solidFill>
                <a:latin typeface="Arial" charset="0"/>
              </a:rPr>
              <a:t> due to </a:t>
            </a:r>
            <a:r>
              <a:rPr lang="fr-FR" sz="1200" dirty="0" err="1" smtClean="0">
                <a:solidFill>
                  <a:srgbClr val="000066"/>
                </a:solidFill>
                <a:latin typeface="Arial" charset="0"/>
              </a:rPr>
              <a:t>planned</a:t>
            </a:r>
            <a:r>
              <a:rPr lang="fr-FR" sz="1200" dirty="0" smtClean="0">
                <a:solidFill>
                  <a:srgbClr val="000066"/>
                </a:solidFill>
                <a:latin typeface="Arial" charset="0"/>
              </a:rPr>
              <a:t> </a:t>
            </a:r>
            <a:r>
              <a:rPr lang="fr-FR" sz="1200" dirty="0" err="1" smtClean="0">
                <a:solidFill>
                  <a:srgbClr val="000066"/>
                </a:solidFill>
                <a:latin typeface="Arial" charset="0"/>
              </a:rPr>
              <a:t>additional</a:t>
            </a:r>
            <a:r>
              <a:rPr lang="fr-FR" sz="1200" dirty="0" smtClean="0">
                <a:solidFill>
                  <a:srgbClr val="000066"/>
                </a:solidFill>
                <a:latin typeface="Arial" charset="0"/>
              </a:rPr>
              <a:t> </a:t>
            </a:r>
            <a:r>
              <a:rPr lang="fr-FR" sz="1200" dirty="0" err="1" smtClean="0">
                <a:solidFill>
                  <a:srgbClr val="000066"/>
                </a:solidFill>
                <a:latin typeface="Arial" charset="0"/>
              </a:rPr>
              <a:t>capacities</a:t>
            </a:r>
            <a:endParaRPr lang="fr-FR" sz="1200" dirty="0">
              <a:solidFill>
                <a:srgbClr val="000066"/>
              </a:solidFill>
              <a:latin typeface="Arial"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3635896" y="-104776"/>
            <a:ext cx="552410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t>Future Licensed Personnel</a:t>
            </a:r>
            <a:r>
              <a:rPr lang="en-US" sz="2800" b="1" dirty="0"/>
              <a:t>: </a:t>
            </a:r>
            <a:endParaRPr lang="en-US" sz="2800" b="1" dirty="0" smtClean="0"/>
          </a:p>
          <a:p>
            <a:pPr algn="l"/>
            <a:r>
              <a:rPr lang="en-US" sz="2800" b="1" dirty="0" smtClean="0"/>
              <a:t>Surplus </a:t>
            </a:r>
            <a:r>
              <a:rPr lang="en-US" sz="2800" b="1" dirty="0"/>
              <a:t>or </a:t>
            </a:r>
            <a:r>
              <a:rPr lang="en-US" sz="2800" b="1" dirty="0" smtClean="0"/>
              <a:t>Shortage</a:t>
            </a:r>
            <a:endParaRPr lang="en-US" sz="2800" b="1" dirty="0"/>
          </a:p>
        </p:txBody>
      </p:sp>
    </p:spTree>
    <p:extLst>
      <p:ext uri="{BB962C8B-B14F-4D97-AF65-F5344CB8AC3E}">
        <p14:creationId xmlns:p14="http://schemas.microsoft.com/office/powerpoint/2010/main" val="2516007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01097"/>
            <a:ext cx="3059831" cy="405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3"/>
          <p:cNvSpPr>
            <a:spLocks noGrp="1" noChangeArrowheads="1"/>
          </p:cNvSpPr>
          <p:nvPr>
            <p:ph type="body" idx="4294967295"/>
          </p:nvPr>
        </p:nvSpPr>
        <p:spPr>
          <a:xfrm>
            <a:off x="3419872" y="801097"/>
            <a:ext cx="5688632" cy="3966166"/>
          </a:xfrm>
        </p:spPr>
        <p:txBody>
          <a:bodyPr lIns="92075" tIns="46038" rIns="92075" bIns="46038">
            <a:normAutofit fontScale="85000" lnSpcReduction="10000"/>
          </a:bodyPr>
          <a:lstStyle/>
          <a:p>
            <a:pPr eaLnBrk="1" hangingPunct="1"/>
            <a:endParaRPr lang="en-GB" sz="1800" b="1" dirty="0" smtClean="0"/>
          </a:p>
          <a:p>
            <a:pPr algn="ctr" eaLnBrk="1" hangingPunct="1">
              <a:buFont typeface="Arial" pitchFamily="34" charset="0"/>
              <a:buNone/>
            </a:pPr>
            <a:r>
              <a:rPr lang="en-GB" sz="2600" b="1" u="sng" dirty="0" smtClean="0"/>
              <a:t>ICAO vision for</a:t>
            </a:r>
          </a:p>
          <a:p>
            <a:pPr algn="ctr" eaLnBrk="1" hangingPunct="1">
              <a:buFont typeface="Arial" pitchFamily="34" charset="0"/>
              <a:buNone/>
            </a:pPr>
            <a:r>
              <a:rPr lang="en-GB" sz="2600" b="1" u="sng" dirty="0" smtClean="0"/>
              <a:t> Next Generation Aviation Professionals</a:t>
            </a:r>
          </a:p>
          <a:p>
            <a:pPr algn="ctr" eaLnBrk="1" hangingPunct="1">
              <a:buFont typeface="Arial" pitchFamily="34" charset="0"/>
              <a:buNone/>
            </a:pPr>
            <a:endParaRPr lang="en-GB" sz="2600" b="1" u="sng" dirty="0" smtClean="0"/>
          </a:p>
          <a:p>
            <a:pPr eaLnBrk="1" hangingPunct="1"/>
            <a:r>
              <a:rPr lang="en-GB" sz="1800" b="1" dirty="0" smtClean="0"/>
              <a:t>The need for reliable statistics</a:t>
            </a:r>
          </a:p>
          <a:p>
            <a:pPr eaLnBrk="1" hangingPunct="1"/>
            <a:endParaRPr lang="en-GB" sz="1800" dirty="0" smtClean="0"/>
          </a:p>
          <a:p>
            <a:pPr eaLnBrk="1" hangingPunct="1"/>
            <a:r>
              <a:rPr lang="en-GB" sz="1800" b="1" dirty="0" smtClean="0"/>
              <a:t>The « Best and the Brightest »</a:t>
            </a:r>
            <a:endParaRPr lang="en-GB" sz="1800" dirty="0" smtClean="0"/>
          </a:p>
          <a:p>
            <a:pPr eaLnBrk="1" hangingPunct="1">
              <a:lnSpc>
                <a:spcPct val="90000"/>
              </a:lnSpc>
              <a:spcBef>
                <a:spcPct val="50000"/>
              </a:spcBef>
              <a:buClr>
                <a:schemeClr val="tx1"/>
              </a:buClr>
            </a:pPr>
            <a:endParaRPr lang="en-US" sz="1800" b="1" dirty="0" smtClean="0">
              <a:cs typeface="Arial" pitchFamily="34" charset="0"/>
            </a:endParaRPr>
          </a:p>
          <a:p>
            <a:pPr eaLnBrk="1" hangingPunct="1"/>
            <a:r>
              <a:rPr lang="en-GB" sz="1800" b="1" dirty="0" smtClean="0"/>
              <a:t>Facilitating the use of competency-based approaches</a:t>
            </a:r>
            <a:endParaRPr lang="en-GB" sz="1800" dirty="0" smtClean="0"/>
          </a:p>
          <a:p>
            <a:pPr eaLnBrk="1" hangingPunct="1">
              <a:lnSpc>
                <a:spcPct val="90000"/>
              </a:lnSpc>
              <a:spcBef>
                <a:spcPct val="50000"/>
              </a:spcBef>
              <a:buClr>
                <a:schemeClr val="tx1"/>
              </a:buClr>
            </a:pPr>
            <a:endParaRPr lang="en-US" sz="1800" b="1" dirty="0" smtClean="0">
              <a:cs typeface="Arial" pitchFamily="34" charset="0"/>
            </a:endParaRPr>
          </a:p>
          <a:p>
            <a:pPr eaLnBrk="1" hangingPunct="1"/>
            <a:r>
              <a:rPr lang="en-GB" sz="1800" b="1" dirty="0" smtClean="0"/>
              <a:t>Removing regulatory obstacles</a:t>
            </a:r>
            <a:endParaRPr lang="en-GB" sz="1800" dirty="0" smtClean="0"/>
          </a:p>
          <a:p>
            <a:pPr eaLnBrk="1" hangingPunct="1">
              <a:lnSpc>
                <a:spcPct val="90000"/>
              </a:lnSpc>
              <a:buClr>
                <a:schemeClr val="tx1"/>
              </a:buClr>
            </a:pPr>
            <a:endParaRPr lang="en-US" sz="1800" b="1" dirty="0" smtClean="0">
              <a:cs typeface="Arial" pitchFamily="34" charset="0"/>
            </a:endParaRPr>
          </a:p>
          <a:p>
            <a:pPr eaLnBrk="1" hangingPunct="1"/>
            <a:r>
              <a:rPr lang="en-GB" sz="1800" b="1" dirty="0" smtClean="0"/>
              <a:t>A coordinating mechanism is required</a:t>
            </a:r>
            <a:endParaRPr lang="en-GB" sz="1800" dirty="0" smtClean="0"/>
          </a:p>
        </p:txBody>
      </p:sp>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1"/>
          <p:cNvSpPr>
            <a:spLocks noChangeArrowheads="1"/>
          </p:cNvSpPr>
          <p:nvPr/>
        </p:nvSpPr>
        <p:spPr bwMode="auto">
          <a:xfrm>
            <a:off x="1" y="3723878"/>
            <a:ext cx="3059832" cy="646331"/>
          </a:xfrm>
          <a:prstGeom prst="rect">
            <a:avLst/>
          </a:prstGeom>
          <a:solidFill>
            <a:schemeClr val="bg1">
              <a:alpha val="61000"/>
            </a:schemeClr>
          </a:solidFill>
          <a:ln>
            <a:noFill/>
          </a:ln>
        </p:spPr>
        <p:txBody>
          <a:bodyPr wrap="square">
            <a:spAutoFit/>
          </a:bodyPr>
          <a:lstStyle/>
          <a:p>
            <a:pPr algn="ctr"/>
            <a:r>
              <a:rPr lang="en-US" b="1" dirty="0">
                <a:solidFill>
                  <a:srgbClr val="C00000"/>
                </a:solidFill>
                <a:latin typeface="Arial" pitchFamily="34" charset="0"/>
              </a:rPr>
              <a:t>A</a:t>
            </a:r>
            <a:r>
              <a:rPr lang="en-US" b="1" dirty="0" smtClean="0">
                <a:solidFill>
                  <a:srgbClr val="C00000"/>
                </a:solidFill>
                <a:latin typeface="Arial" pitchFamily="34" charset="0"/>
              </a:rPr>
              <a:t>vailable at:</a:t>
            </a:r>
          </a:p>
          <a:p>
            <a:pPr algn="ctr"/>
            <a:r>
              <a:rPr lang="en-US" b="1" dirty="0" smtClean="0">
                <a:solidFill>
                  <a:srgbClr val="92D050"/>
                </a:solidFill>
                <a:latin typeface="Arial" pitchFamily="34" charset="0"/>
              </a:rPr>
              <a:t> </a:t>
            </a:r>
            <a:r>
              <a:rPr lang="en-GB" i="1" u="sng" dirty="0" smtClean="0">
                <a:solidFill>
                  <a:srgbClr val="002060"/>
                </a:solidFill>
                <a:latin typeface="Arial" pitchFamily="34" charset="0"/>
                <a:hlinkClick r:id="rId4"/>
              </a:rPr>
              <a:t>http</a:t>
            </a:r>
            <a:r>
              <a:rPr lang="en-GB" i="1" u="sng" dirty="0">
                <a:solidFill>
                  <a:srgbClr val="002060"/>
                </a:solidFill>
                <a:latin typeface="Arial" pitchFamily="34" charset="0"/>
                <a:hlinkClick r:id="rId4"/>
              </a:rPr>
              <a:t>://</a:t>
            </a:r>
            <a:r>
              <a:rPr lang="en-GB" i="1" u="sng" dirty="0" smtClean="0">
                <a:solidFill>
                  <a:srgbClr val="002060"/>
                </a:solidFill>
                <a:latin typeface="Arial" pitchFamily="34" charset="0"/>
                <a:hlinkClick r:id="rId4"/>
              </a:rPr>
              <a:t>store1.icao.int</a:t>
            </a:r>
            <a:r>
              <a:rPr lang="en-GB" i="1" u="sng" dirty="0" smtClean="0">
                <a:solidFill>
                  <a:srgbClr val="002060"/>
                </a:solidFill>
                <a:latin typeface="Arial" pitchFamily="34" charset="0"/>
              </a:rPr>
              <a:t> </a:t>
            </a:r>
            <a:endParaRPr lang="en-GB" i="1" u="sng" dirty="0">
              <a:solidFill>
                <a:srgbClr val="002060"/>
              </a:solidFill>
              <a:latin typeface="Arial" pitchFamily="34" charset="0"/>
            </a:endParaRPr>
          </a:p>
        </p:txBody>
      </p:sp>
      <p:sp>
        <p:nvSpPr>
          <p:cNvPr id="7" name="Title 1"/>
          <p:cNvSpPr txBox="1">
            <a:spLocks/>
          </p:cNvSpPr>
          <p:nvPr/>
        </p:nvSpPr>
        <p:spPr>
          <a:xfrm>
            <a:off x="3635896" y="0"/>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Licensed </a:t>
            </a:r>
            <a:r>
              <a:rPr lang="en-US" sz="2800" b="1" dirty="0" smtClean="0"/>
              <a:t>Personnel Forecasts</a:t>
            </a:r>
            <a:endParaRPr lang="en-US" sz="2800" b="1" dirty="0"/>
          </a:p>
        </p:txBody>
      </p:sp>
    </p:spTree>
    <p:extLst>
      <p:ext uri="{BB962C8B-B14F-4D97-AF65-F5344CB8AC3E}">
        <p14:creationId xmlns:p14="http://schemas.microsoft.com/office/powerpoint/2010/main" val="1100897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5843"/>
                                        </p:tgtEl>
                                      </p:cBhvr>
                                    </p:animEffect>
                                    <p:animScale>
                                      <p:cBhvr>
                                        <p:cTn id="7" dur="250" autoRev="1" fill="hold"/>
                                        <p:tgtEl>
                                          <p:spTgt spid="35843"/>
                                        </p:tgtEl>
                                      </p:cBhvr>
                                      <p:by x="105000" y="105000"/>
                                    </p:animScale>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5844">
                                            <p:txEl>
                                              <p:pRg st="4" end="4"/>
                                            </p:txEl>
                                          </p:spTgt>
                                        </p:tgtEl>
                                        <p:attrNameLst>
                                          <p:attrName>style.visibility</p:attrName>
                                        </p:attrNameLst>
                                      </p:cBhvr>
                                      <p:to>
                                        <p:strVal val="visible"/>
                                      </p:to>
                                    </p:set>
                                    <p:anim calcmode="lin" valueType="num">
                                      <p:cBhvr>
                                        <p:cTn id="11" dur="500" fill="hold"/>
                                        <p:tgtEl>
                                          <p:spTgt spid="35844">
                                            <p:txEl>
                                              <p:pRg st="4" end="4"/>
                                            </p:txEl>
                                          </p:spTgt>
                                        </p:tgtEl>
                                        <p:attrNameLst>
                                          <p:attrName>ppt_w</p:attrName>
                                        </p:attrNameLst>
                                      </p:cBhvr>
                                      <p:tavLst>
                                        <p:tav tm="0">
                                          <p:val>
                                            <p:fltVal val="0"/>
                                          </p:val>
                                        </p:tav>
                                        <p:tav tm="100000">
                                          <p:val>
                                            <p:strVal val="#ppt_w"/>
                                          </p:val>
                                        </p:tav>
                                      </p:tavLst>
                                    </p:anim>
                                    <p:anim calcmode="lin" valueType="num">
                                      <p:cBhvr>
                                        <p:cTn id="12" dur="500" fill="hold"/>
                                        <p:tgtEl>
                                          <p:spTgt spid="35844">
                                            <p:txEl>
                                              <p:pRg st="4" end="4"/>
                                            </p:txEl>
                                          </p:spTgt>
                                        </p:tgtEl>
                                        <p:attrNameLst>
                                          <p:attrName>ppt_h</p:attrName>
                                        </p:attrNameLst>
                                      </p:cBhvr>
                                      <p:tavLst>
                                        <p:tav tm="0">
                                          <p:val>
                                            <p:fltVal val="0"/>
                                          </p:val>
                                        </p:tav>
                                        <p:tav tm="100000">
                                          <p:val>
                                            <p:strVal val="#ppt_h"/>
                                          </p:val>
                                        </p:tav>
                                      </p:tavLst>
                                    </p:anim>
                                    <p:animEffect transition="in" filter="fade">
                                      <p:cBhvr>
                                        <p:cTn id="13" dur="500"/>
                                        <p:tgtEl>
                                          <p:spTgt spid="35844">
                                            <p:txEl>
                                              <p:pRg st="4" end="4"/>
                                            </p:txEl>
                                          </p:spTgt>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5844">
                                            <p:txEl>
                                              <p:pRg st="6" end="6"/>
                                            </p:txEl>
                                          </p:spTgt>
                                        </p:tgtEl>
                                        <p:attrNameLst>
                                          <p:attrName>style.visibility</p:attrName>
                                        </p:attrNameLst>
                                      </p:cBhvr>
                                      <p:to>
                                        <p:strVal val="visible"/>
                                      </p:to>
                                    </p:set>
                                    <p:anim calcmode="lin" valueType="num">
                                      <p:cBhvr>
                                        <p:cTn id="17" dur="500" fill="hold"/>
                                        <p:tgtEl>
                                          <p:spTgt spid="35844">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35844">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35844">
                                            <p:txEl>
                                              <p:pRg st="6" end="6"/>
                                            </p:txEl>
                                          </p:spTgt>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5844">
                                            <p:txEl>
                                              <p:pRg st="8" end="8"/>
                                            </p:txEl>
                                          </p:spTgt>
                                        </p:tgtEl>
                                        <p:attrNameLst>
                                          <p:attrName>style.visibility</p:attrName>
                                        </p:attrNameLst>
                                      </p:cBhvr>
                                      <p:to>
                                        <p:strVal val="visible"/>
                                      </p:to>
                                    </p:set>
                                    <p:anim calcmode="lin" valueType="num">
                                      <p:cBhvr>
                                        <p:cTn id="23" dur="500" fill="hold"/>
                                        <p:tgtEl>
                                          <p:spTgt spid="35844">
                                            <p:txEl>
                                              <p:pRg st="8" end="8"/>
                                            </p:txEl>
                                          </p:spTgt>
                                        </p:tgtEl>
                                        <p:attrNameLst>
                                          <p:attrName>ppt_w</p:attrName>
                                        </p:attrNameLst>
                                      </p:cBhvr>
                                      <p:tavLst>
                                        <p:tav tm="0">
                                          <p:val>
                                            <p:fltVal val="0"/>
                                          </p:val>
                                        </p:tav>
                                        <p:tav tm="100000">
                                          <p:val>
                                            <p:strVal val="#ppt_w"/>
                                          </p:val>
                                        </p:tav>
                                      </p:tavLst>
                                    </p:anim>
                                    <p:anim calcmode="lin" valueType="num">
                                      <p:cBhvr>
                                        <p:cTn id="24" dur="500" fill="hold"/>
                                        <p:tgtEl>
                                          <p:spTgt spid="35844">
                                            <p:txEl>
                                              <p:pRg st="8" end="8"/>
                                            </p:txEl>
                                          </p:spTgt>
                                        </p:tgtEl>
                                        <p:attrNameLst>
                                          <p:attrName>ppt_h</p:attrName>
                                        </p:attrNameLst>
                                      </p:cBhvr>
                                      <p:tavLst>
                                        <p:tav tm="0">
                                          <p:val>
                                            <p:fltVal val="0"/>
                                          </p:val>
                                        </p:tav>
                                        <p:tav tm="100000">
                                          <p:val>
                                            <p:strVal val="#ppt_h"/>
                                          </p:val>
                                        </p:tav>
                                      </p:tavLst>
                                    </p:anim>
                                    <p:animEffect transition="in" filter="fade">
                                      <p:cBhvr>
                                        <p:cTn id="25" dur="500"/>
                                        <p:tgtEl>
                                          <p:spTgt spid="35844">
                                            <p:txEl>
                                              <p:pRg st="8" end="8"/>
                                            </p:txEl>
                                          </p:spTgt>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5844">
                                            <p:txEl>
                                              <p:pRg st="10" end="10"/>
                                            </p:txEl>
                                          </p:spTgt>
                                        </p:tgtEl>
                                        <p:attrNameLst>
                                          <p:attrName>style.visibility</p:attrName>
                                        </p:attrNameLst>
                                      </p:cBhvr>
                                      <p:to>
                                        <p:strVal val="visible"/>
                                      </p:to>
                                    </p:set>
                                    <p:anim calcmode="lin" valueType="num">
                                      <p:cBhvr>
                                        <p:cTn id="29" dur="500" fill="hold"/>
                                        <p:tgtEl>
                                          <p:spTgt spid="35844">
                                            <p:txEl>
                                              <p:pRg st="10" end="10"/>
                                            </p:txEl>
                                          </p:spTgt>
                                        </p:tgtEl>
                                        <p:attrNameLst>
                                          <p:attrName>ppt_w</p:attrName>
                                        </p:attrNameLst>
                                      </p:cBhvr>
                                      <p:tavLst>
                                        <p:tav tm="0">
                                          <p:val>
                                            <p:fltVal val="0"/>
                                          </p:val>
                                        </p:tav>
                                        <p:tav tm="100000">
                                          <p:val>
                                            <p:strVal val="#ppt_w"/>
                                          </p:val>
                                        </p:tav>
                                      </p:tavLst>
                                    </p:anim>
                                    <p:anim calcmode="lin" valueType="num">
                                      <p:cBhvr>
                                        <p:cTn id="30" dur="500" fill="hold"/>
                                        <p:tgtEl>
                                          <p:spTgt spid="35844">
                                            <p:txEl>
                                              <p:pRg st="10" end="10"/>
                                            </p:txEl>
                                          </p:spTgt>
                                        </p:tgtEl>
                                        <p:attrNameLst>
                                          <p:attrName>ppt_h</p:attrName>
                                        </p:attrNameLst>
                                      </p:cBhvr>
                                      <p:tavLst>
                                        <p:tav tm="0">
                                          <p:val>
                                            <p:fltVal val="0"/>
                                          </p:val>
                                        </p:tav>
                                        <p:tav tm="100000">
                                          <p:val>
                                            <p:strVal val="#ppt_h"/>
                                          </p:val>
                                        </p:tav>
                                      </p:tavLst>
                                    </p:anim>
                                    <p:animEffect transition="in" filter="fade">
                                      <p:cBhvr>
                                        <p:cTn id="31" dur="500"/>
                                        <p:tgtEl>
                                          <p:spTgt spid="35844">
                                            <p:txEl>
                                              <p:pRg st="10" end="10"/>
                                            </p:txEl>
                                          </p:spTgt>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844">
                                            <p:txEl>
                                              <p:pRg st="12" end="12"/>
                                            </p:txEl>
                                          </p:spTgt>
                                        </p:tgtEl>
                                        <p:attrNameLst>
                                          <p:attrName>style.visibility</p:attrName>
                                        </p:attrNameLst>
                                      </p:cBhvr>
                                      <p:to>
                                        <p:strVal val="visible"/>
                                      </p:to>
                                    </p:set>
                                    <p:anim calcmode="lin" valueType="num">
                                      <p:cBhvr>
                                        <p:cTn id="35" dur="500" fill="hold"/>
                                        <p:tgtEl>
                                          <p:spTgt spid="35844">
                                            <p:txEl>
                                              <p:pRg st="12" end="12"/>
                                            </p:txEl>
                                          </p:spTgt>
                                        </p:tgtEl>
                                        <p:attrNameLst>
                                          <p:attrName>ppt_w</p:attrName>
                                        </p:attrNameLst>
                                      </p:cBhvr>
                                      <p:tavLst>
                                        <p:tav tm="0">
                                          <p:val>
                                            <p:fltVal val="0"/>
                                          </p:val>
                                        </p:tav>
                                        <p:tav tm="100000">
                                          <p:val>
                                            <p:strVal val="#ppt_w"/>
                                          </p:val>
                                        </p:tav>
                                      </p:tavLst>
                                    </p:anim>
                                    <p:anim calcmode="lin" valueType="num">
                                      <p:cBhvr>
                                        <p:cTn id="36" dur="500" fill="hold"/>
                                        <p:tgtEl>
                                          <p:spTgt spid="35844">
                                            <p:txEl>
                                              <p:pRg st="12" end="12"/>
                                            </p:txEl>
                                          </p:spTgt>
                                        </p:tgtEl>
                                        <p:attrNameLst>
                                          <p:attrName>ppt_h</p:attrName>
                                        </p:attrNameLst>
                                      </p:cBhvr>
                                      <p:tavLst>
                                        <p:tav tm="0">
                                          <p:val>
                                            <p:fltVal val="0"/>
                                          </p:val>
                                        </p:tav>
                                        <p:tav tm="100000">
                                          <p:val>
                                            <p:strVal val="#ppt_h"/>
                                          </p:val>
                                        </p:tav>
                                      </p:tavLst>
                                    </p:anim>
                                    <p:animEffect transition="in" filter="fade">
                                      <p:cBhvr>
                                        <p:cTn id="37" dur="500"/>
                                        <p:tgtEl>
                                          <p:spTgt spid="35844">
                                            <p:txEl>
                                              <p:pRg st="12" end="12"/>
                                            </p:txEl>
                                          </p:spTgt>
                                        </p:tgtEl>
                                      </p:cBhvr>
                                    </p:animEffect>
                                  </p:childTnLst>
                                </p:cTn>
                              </p:par>
                            </p:childTnLst>
                          </p:cTn>
                        </p:par>
                        <p:par>
                          <p:cTn id="38" fill="hold">
                            <p:stCondLst>
                              <p:cond delay="3000"/>
                            </p:stCondLst>
                            <p:childTnLst>
                              <p:par>
                                <p:cTn id="39" presetID="26" presetClass="emph" presetSubtype="0" fill="hold" grpId="0" nodeType="afterEffect">
                                  <p:stCondLst>
                                    <p:cond delay="0"/>
                                  </p:stCondLst>
                                  <p:childTnLst>
                                    <p:animEffect transition="out" filter="fade">
                                      <p:cBhvr>
                                        <p:cTn id="40" dur="500" tmFilter="0, 0; .2, .5; .8, .5; 1, 0"/>
                                        <p:tgtEl>
                                          <p:spTgt spid="6"/>
                                        </p:tgtEl>
                                      </p:cBhvr>
                                    </p:animEffect>
                                    <p:animScale>
                                      <p:cBhvr>
                                        <p:cTn id="4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8274"/>
            <a:ext cx="9361040" cy="3960439"/>
          </a:xfrm>
        </p:spPr>
        <p:txBody>
          <a:bodyPr>
            <a:noAutofit/>
          </a:bodyPr>
          <a:lstStyle/>
          <a:p>
            <a:pPr marL="0" indent="0">
              <a:buNone/>
            </a:pPr>
            <a:r>
              <a:rPr lang="en-US" sz="2400" b="1" dirty="0" smtClean="0"/>
              <a:t>Regional Traffic Forecasting Groups (TFG): </a:t>
            </a:r>
          </a:p>
          <a:p>
            <a:pPr marL="0" indent="0">
              <a:buNone/>
            </a:pPr>
            <a:endParaRPr lang="en-US" sz="1200" b="1" dirty="0" smtClean="0"/>
          </a:p>
          <a:p>
            <a:pPr>
              <a:lnSpc>
                <a:spcPct val="150000"/>
              </a:lnSpc>
            </a:pPr>
            <a:r>
              <a:rPr lang="en-US" sz="2000" dirty="0" smtClean="0"/>
              <a:t>Specific </a:t>
            </a:r>
            <a:r>
              <a:rPr lang="en-US" sz="2000" dirty="0"/>
              <a:t>forecasts of traffic and aircraft </a:t>
            </a:r>
            <a:r>
              <a:rPr lang="en-US" sz="2000" dirty="0" smtClean="0"/>
              <a:t>movements</a:t>
            </a:r>
          </a:p>
          <a:p>
            <a:pPr>
              <a:lnSpc>
                <a:spcPct val="150000"/>
              </a:lnSpc>
            </a:pPr>
            <a:r>
              <a:rPr lang="en-US" sz="2000" dirty="0" smtClean="0"/>
              <a:t>Meet </a:t>
            </a:r>
            <a:r>
              <a:rPr lang="en-US" sz="2000" dirty="0"/>
              <a:t>the requirements of </a:t>
            </a:r>
            <a:r>
              <a:rPr lang="en-US" sz="2000" dirty="0" smtClean="0"/>
              <a:t>the </a:t>
            </a:r>
            <a:r>
              <a:rPr lang="en-CA" sz="2000" b="1" dirty="0" smtClean="0"/>
              <a:t>PIRGs</a:t>
            </a:r>
            <a:endParaRPr lang="en-CA" sz="2000" b="1" dirty="0"/>
          </a:p>
          <a:p>
            <a:pPr>
              <a:lnSpc>
                <a:spcPct val="150000"/>
              </a:lnSpc>
            </a:pPr>
            <a:r>
              <a:rPr lang="en-US" sz="2000" dirty="0" smtClean="0"/>
              <a:t>Used </a:t>
            </a:r>
            <a:r>
              <a:rPr lang="en-US" sz="2000" dirty="0"/>
              <a:t>in the planning of air navigation systems </a:t>
            </a:r>
            <a:r>
              <a:rPr lang="en-US" sz="2000" dirty="0" smtClean="0"/>
              <a:t>in ICAO’s regions</a:t>
            </a:r>
          </a:p>
          <a:p>
            <a:pPr>
              <a:lnSpc>
                <a:spcPct val="150000"/>
              </a:lnSpc>
            </a:pPr>
            <a:r>
              <a:rPr lang="en-US" sz="2000" dirty="0" smtClean="0"/>
              <a:t>TFGs reports available </a:t>
            </a:r>
            <a:r>
              <a:rPr lang="en-US" sz="2000" dirty="0"/>
              <a:t>on the ICAO website </a:t>
            </a:r>
            <a:r>
              <a:rPr lang="en-US" sz="2000" dirty="0" smtClean="0"/>
              <a:t>at:</a:t>
            </a:r>
            <a:br>
              <a:rPr lang="en-US" sz="2000" dirty="0" smtClean="0"/>
            </a:br>
            <a:r>
              <a:rPr lang="en-CA" sz="1800" i="1" dirty="0" smtClean="0">
                <a:hlinkClick r:id="rId3"/>
              </a:rPr>
              <a:t>www.icao.int/sustainability/Pages/eap-fp-regional-traffic-forecasting-groups</a:t>
            </a:r>
            <a:r>
              <a:rPr lang="en-CA" sz="1800" i="1" dirty="0" smtClean="0"/>
              <a:t> </a:t>
            </a:r>
            <a:endParaRPr lang="en-GB" sz="4000" i="1"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635896" y="-32767"/>
            <a:ext cx="6192688"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400" b="1" dirty="0"/>
              <a:t>Support to Planning </a:t>
            </a:r>
            <a:r>
              <a:rPr lang="en-US" sz="2400" b="1" dirty="0" smtClean="0"/>
              <a:t>and Implementation </a:t>
            </a:r>
            <a:r>
              <a:rPr lang="en-US" sz="2400" b="1" dirty="0"/>
              <a:t>Regional Groups (PIRGs)</a:t>
            </a:r>
          </a:p>
        </p:txBody>
      </p:sp>
    </p:spTree>
    <p:extLst>
      <p:ext uri="{BB962C8B-B14F-4D97-AF65-F5344CB8AC3E}">
        <p14:creationId xmlns:p14="http://schemas.microsoft.com/office/powerpoint/2010/main" val="1018003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up)">
                                      <p:cBhvr>
                                        <p:cTn id="11" dur="500"/>
                                        <p:tgtEl>
                                          <p:spTgt spid="3">
                                            <p:txEl>
                                              <p:pRg st="3" end="3"/>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up)">
                                      <p:cBhvr>
                                        <p:cTn id="15" dur="500"/>
                                        <p:tgtEl>
                                          <p:spTgt spid="3">
                                            <p:txEl>
                                              <p:pRg st="4" end="4"/>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up)">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915565"/>
            <a:ext cx="8928992" cy="3851697"/>
          </a:xfrm>
        </p:spPr>
        <p:txBody>
          <a:bodyPr>
            <a:normAutofit fontScale="62500" lnSpcReduction="20000"/>
          </a:bodyPr>
          <a:lstStyle/>
          <a:p>
            <a:pPr marL="0" indent="0">
              <a:buNone/>
            </a:pPr>
            <a:r>
              <a:rPr lang="en-US" b="1" u="sng" dirty="0" smtClean="0"/>
              <a:t>SUPPORT TO CAEP:</a:t>
            </a:r>
          </a:p>
          <a:p>
            <a:pPr marL="0" indent="0">
              <a:buNone/>
            </a:pPr>
            <a:endParaRPr lang="en-US" b="1" u="sng" dirty="0" smtClean="0"/>
          </a:p>
          <a:p>
            <a:pPr marL="0" indent="0" algn="ctr">
              <a:buNone/>
            </a:pPr>
            <a:r>
              <a:rPr lang="en-US" b="1" dirty="0" smtClean="0"/>
              <a:t>Participation</a:t>
            </a:r>
            <a:r>
              <a:rPr lang="en-US" dirty="0" smtClean="0"/>
              <a:t> in </a:t>
            </a:r>
          </a:p>
          <a:p>
            <a:pPr marL="0" indent="0" algn="ctr">
              <a:buNone/>
            </a:pPr>
            <a:r>
              <a:rPr lang="en-US" dirty="0" smtClean="0"/>
              <a:t>the Forecast </a:t>
            </a:r>
            <a:r>
              <a:rPr lang="en-US" dirty="0"/>
              <a:t>and Economic Analysis Support Group </a:t>
            </a:r>
            <a:r>
              <a:rPr lang="en-US" b="1" dirty="0"/>
              <a:t>(FESG) </a:t>
            </a:r>
            <a:endParaRPr lang="en-US" b="1" dirty="0" smtClean="0"/>
          </a:p>
          <a:p>
            <a:pPr marL="0" indent="0" algn="ctr">
              <a:buNone/>
            </a:pPr>
            <a:r>
              <a:rPr lang="en-US" dirty="0" smtClean="0"/>
              <a:t>of </a:t>
            </a:r>
            <a:r>
              <a:rPr lang="en-US" dirty="0"/>
              <a:t>the Committee on Aviation Environmental Protection </a:t>
            </a:r>
            <a:r>
              <a:rPr lang="en-US" b="1" dirty="0"/>
              <a:t>(CAEP</a:t>
            </a:r>
            <a:r>
              <a:rPr lang="en-US" b="1" dirty="0" smtClean="0"/>
              <a:t>)</a:t>
            </a:r>
          </a:p>
          <a:p>
            <a:endParaRPr lang="en-CA" dirty="0"/>
          </a:p>
          <a:p>
            <a:r>
              <a:rPr lang="en-US" b="1" dirty="0"/>
              <a:t>provision of input </a:t>
            </a:r>
            <a:r>
              <a:rPr lang="en-US" dirty="0"/>
              <a:t>in terms of aviation data toward the development of global long-term traffic and fleet forecasts for environmental analyses </a:t>
            </a:r>
          </a:p>
          <a:p>
            <a:endParaRPr lang="en-CA" dirty="0"/>
          </a:p>
          <a:p>
            <a:r>
              <a:rPr lang="en-US" b="1" dirty="0"/>
              <a:t>review of a global constrained forecasting model </a:t>
            </a:r>
            <a:r>
              <a:rPr lang="en-US" dirty="0"/>
              <a:t>for potential use in support of environmental assessment of the potential impact of constraints. </a:t>
            </a:r>
          </a:p>
          <a:p>
            <a:endParaRPr lang="en-US" b="1" dirty="0"/>
          </a:p>
          <a:p>
            <a:pPr marL="457200" lvl="1" indent="0">
              <a:buNone/>
            </a:pPr>
            <a:endParaRPr lang="en-GB" sz="2200" i="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27584" y="1419622"/>
            <a:ext cx="7560840" cy="11521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p:cNvSpPr txBox="1">
            <a:spLocks/>
          </p:cNvSpPr>
          <p:nvPr/>
        </p:nvSpPr>
        <p:spPr>
          <a:xfrm>
            <a:off x="3635896" y="-92546"/>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Forecasting for Environmental protection</a:t>
            </a:r>
          </a:p>
        </p:txBody>
      </p:sp>
    </p:spTree>
    <p:extLst>
      <p:ext uri="{BB962C8B-B14F-4D97-AF65-F5344CB8AC3E}">
        <p14:creationId xmlns:p14="http://schemas.microsoft.com/office/powerpoint/2010/main" val="1066476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up)">
                                      <p:cBhvr>
                                        <p:cTn id="10" dur="500"/>
                                        <p:tgtEl>
                                          <p:spTgt spid="3">
                                            <p:txEl>
                                              <p:pRg st="3" end="3"/>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up)">
                                      <p:cBhvr>
                                        <p:cTn id="13" dur="500"/>
                                        <p:tgtEl>
                                          <p:spTgt spid="3">
                                            <p:txEl>
                                              <p:pRg st="4" end="4"/>
                                            </p:txEl>
                                          </p:spTgt>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500"/>
                                        <p:tgtEl>
                                          <p:spTgt spid="3">
                                            <p:txEl>
                                              <p:pRg st="6" end="6"/>
                                            </p:txEl>
                                          </p:spTgt>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3482" y="843558"/>
            <a:ext cx="4680520" cy="8960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2087239" y="2283718"/>
            <a:ext cx="5684085" cy="266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ü"/>
            </a:pPr>
            <a:r>
              <a:rPr lang="en-CA" sz="2400" b="1" dirty="0" smtClean="0"/>
              <a:t>Forecasting Aviation activities</a:t>
            </a:r>
          </a:p>
          <a:p>
            <a:pPr lvl="1"/>
            <a:r>
              <a:rPr lang="en-CA" sz="2000" dirty="0"/>
              <a:t>address </a:t>
            </a:r>
            <a:r>
              <a:rPr lang="en-CA" sz="2000" dirty="0" smtClean="0"/>
              <a:t>key </a:t>
            </a:r>
            <a:r>
              <a:rPr lang="en-US" sz="2000" dirty="0" smtClean="0"/>
              <a:t>demand </a:t>
            </a:r>
            <a:r>
              <a:rPr lang="en-US" sz="2000" dirty="0"/>
              <a:t>and supply </a:t>
            </a:r>
            <a:r>
              <a:rPr lang="en-US" sz="2000" dirty="0" smtClean="0"/>
              <a:t>issues</a:t>
            </a:r>
          </a:p>
          <a:p>
            <a:pPr lvl="1"/>
            <a:r>
              <a:rPr lang="en-US" sz="2000" dirty="0"/>
              <a:t>a</a:t>
            </a:r>
            <a:r>
              <a:rPr lang="en-US" sz="2000" dirty="0" smtClean="0"/>
              <a:t>ssess </a:t>
            </a:r>
            <a:r>
              <a:rPr lang="en-CA" sz="2000" dirty="0" smtClean="0"/>
              <a:t>forecasting methodologies</a:t>
            </a:r>
            <a:endParaRPr lang="en-CA" sz="2000" dirty="0"/>
          </a:p>
          <a:p>
            <a:pPr lvl="1"/>
            <a:r>
              <a:rPr lang="en-CA" sz="2000" dirty="0"/>
              <a:t>discuss future strategies</a:t>
            </a:r>
            <a:endParaRPr lang="en-US" sz="60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94" y="1866029"/>
            <a:ext cx="2057945" cy="24283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idx="1"/>
          </p:nvPr>
        </p:nvSpPr>
        <p:spPr>
          <a:xfrm>
            <a:off x="0" y="4319370"/>
            <a:ext cx="2087239" cy="447893"/>
          </a:xfrm>
        </p:spPr>
        <p:txBody>
          <a:bodyPr>
            <a:noAutofit/>
          </a:bodyPr>
          <a:lstStyle/>
          <a:p>
            <a:pPr marL="0" indent="0" algn="ctr">
              <a:buNone/>
            </a:pPr>
            <a:r>
              <a:rPr lang="en-US" sz="1100" b="1" dirty="0" smtClean="0">
                <a:solidFill>
                  <a:schemeClr val="tx1"/>
                </a:solidFill>
              </a:rPr>
              <a:t>e-Learning courses reference material</a:t>
            </a:r>
          </a:p>
          <a:p>
            <a:pPr marL="0" indent="0" algn="ctr">
              <a:buNone/>
            </a:pPr>
            <a:endParaRPr lang="en-US" sz="1100" b="1" dirty="0">
              <a:solidFill>
                <a:schemeClr val="tx1"/>
              </a:solidFill>
            </a:endParaRPr>
          </a:p>
          <a:p>
            <a:pPr marL="0" indent="0" algn="ctr">
              <a:buNone/>
            </a:pPr>
            <a:endParaRPr lang="en-US" sz="1100" b="1" dirty="0" smtClean="0">
              <a:solidFill>
                <a:schemeClr val="tx1"/>
              </a:solidFill>
            </a:endParaRPr>
          </a:p>
          <a:p>
            <a:pPr marL="0" indent="0" algn="ctr">
              <a:buNone/>
            </a:pPr>
            <a:endParaRPr lang="en-US" sz="1100" b="1" dirty="0">
              <a:solidFill>
                <a:schemeClr val="tx1"/>
              </a:solidFill>
            </a:endParaRPr>
          </a:p>
          <a:p>
            <a:pPr marL="0" indent="0" algn="ctr">
              <a:buNone/>
            </a:pPr>
            <a:endParaRPr lang="en-US" sz="1100" b="1" dirty="0" smtClean="0">
              <a:solidFill>
                <a:schemeClr val="tx1"/>
              </a:solidFill>
            </a:endParaRPr>
          </a:p>
          <a:p>
            <a:pPr algn="ctr"/>
            <a:endParaRPr lang="en-US" sz="1100" b="1" dirty="0">
              <a:solidFill>
                <a:schemeClr val="tx1"/>
              </a:solidFill>
            </a:endParaRPr>
          </a:p>
          <a:p>
            <a:pPr marL="457200" lvl="1" indent="0" algn="ctr">
              <a:buNone/>
            </a:pPr>
            <a:endParaRPr lang="en-GB" sz="1000" b="1" i="1" dirty="0">
              <a:solidFill>
                <a:schemeClr val="tx1"/>
              </a:solidFill>
            </a:endParaRPr>
          </a:p>
        </p:txBody>
      </p:sp>
      <p:pic>
        <p:nvPicPr>
          <p:cNvPr id="1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3300918"/>
            <a:ext cx="2119551" cy="157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3635896" y="-92546"/>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E-learning courses </a:t>
            </a:r>
            <a:endParaRPr lang="en-US" sz="2800" b="1" dirty="0" smtClean="0"/>
          </a:p>
          <a:p>
            <a:pPr algn="l"/>
            <a:r>
              <a:rPr lang="en-US" sz="2800" b="1" dirty="0" smtClean="0"/>
              <a:t>on forecasting </a:t>
            </a:r>
            <a:r>
              <a:rPr lang="en-US" sz="2800" b="1" dirty="0"/>
              <a:t>activities</a:t>
            </a:r>
          </a:p>
        </p:txBody>
      </p:sp>
    </p:spTree>
    <p:extLst>
      <p:ext uri="{BB962C8B-B14F-4D97-AF65-F5344CB8AC3E}">
        <p14:creationId xmlns:p14="http://schemas.microsoft.com/office/powerpoint/2010/main" val="2272706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up)">
                                      <p:cBhvr>
                                        <p:cTn id="13" dur="500"/>
                                        <p:tgtEl>
                                          <p:spTgt spid="7">
                                            <p:txEl>
                                              <p:pRg st="1" end="1"/>
                                            </p:txEl>
                                          </p:spTgt>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up)">
                                      <p:cBhvr>
                                        <p:cTn id="21" dur="500"/>
                                        <p:tgtEl>
                                          <p:spTgt spid="7">
                                            <p:txEl>
                                              <p:pRg st="3" end="3"/>
                                            </p:txEl>
                                          </p:spTgt>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barn(inVertical)">
                                      <p:cBhvr>
                                        <p:cTn id="3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9763"/>
            <a:ext cx="8229600" cy="432048"/>
          </a:xfrm>
          <a:solidFill>
            <a:srgbClr val="002060"/>
          </a:solidFill>
        </p:spPr>
        <p:txBody>
          <a:bodyPr>
            <a:normAutofit fontScale="85000" lnSpcReduction="20000"/>
          </a:bodyPr>
          <a:lstStyle/>
          <a:p>
            <a:pPr marL="0" indent="0" algn="ctr">
              <a:buNone/>
            </a:pPr>
            <a:r>
              <a:rPr lang="en-US" dirty="0" smtClean="0">
                <a:solidFill>
                  <a:schemeClr val="bg1"/>
                </a:solidFill>
              </a:rPr>
              <a:t>Economic Analyses</a:t>
            </a:r>
            <a:endParaRPr lang="en-US" dirty="0">
              <a:solidFill>
                <a:schemeClr val="bg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106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28"/>
          <a:stretch/>
        </p:blipFill>
        <p:spPr bwMode="auto">
          <a:xfrm>
            <a:off x="179512" y="1221958"/>
            <a:ext cx="2736304" cy="31054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0" name="Content Placeholder 2"/>
          <p:cNvSpPr txBox="1">
            <a:spLocks/>
          </p:cNvSpPr>
          <p:nvPr/>
        </p:nvSpPr>
        <p:spPr>
          <a:xfrm>
            <a:off x="3635896" y="956210"/>
            <a:ext cx="5508104" cy="1939576"/>
          </a:xfrm>
          <a:prstGeom prst="rect">
            <a:avLst/>
          </a:prstGeom>
        </p:spPr>
        <p:txBody>
          <a:bodyPr>
            <a:normAutofit fontScale="77500" lnSpcReduction="20000"/>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u="sng" dirty="0"/>
              <a:t>Scope of the </a:t>
            </a:r>
            <a:r>
              <a:rPr lang="en-US" sz="2400" b="1" u="sng" dirty="0" smtClean="0"/>
              <a:t>studies</a:t>
            </a:r>
          </a:p>
          <a:p>
            <a:pPr marL="0" indent="0">
              <a:buNone/>
            </a:pPr>
            <a:r>
              <a:rPr lang="en-US" sz="1600" dirty="0">
                <a:solidFill>
                  <a:srgbClr val="C00000"/>
                </a:solidFill>
              </a:rPr>
              <a:t>analyses how differences in operations and input prices may affect their levels and the impact that changes in costs may have on air transport tariffs, on a regional basis.</a:t>
            </a:r>
          </a:p>
          <a:p>
            <a:pPr marL="0" indent="0">
              <a:buNone/>
            </a:pPr>
            <a:endParaRPr lang="en-US" sz="1000" dirty="0"/>
          </a:p>
          <a:p>
            <a:pPr marL="0" indent="0">
              <a:buNone/>
            </a:pPr>
            <a:r>
              <a:rPr lang="en-US" sz="100" dirty="0"/>
              <a:t> </a:t>
            </a:r>
            <a:endParaRPr lang="en-US" sz="700" dirty="0" smtClean="0"/>
          </a:p>
          <a:p>
            <a:r>
              <a:rPr lang="en-US" sz="1600" dirty="0" smtClean="0"/>
              <a:t>all international routes aggregated into </a:t>
            </a:r>
            <a:r>
              <a:rPr lang="en-US" sz="1600" b="1" dirty="0" smtClean="0"/>
              <a:t>17 route groups</a:t>
            </a:r>
            <a:r>
              <a:rPr lang="en-US" sz="1600" dirty="0" smtClean="0"/>
              <a:t>. </a:t>
            </a:r>
          </a:p>
          <a:p>
            <a:pPr marL="0" indent="0">
              <a:buNone/>
            </a:pPr>
            <a:endParaRPr lang="en-US" sz="400" dirty="0" smtClean="0"/>
          </a:p>
          <a:p>
            <a:r>
              <a:rPr lang="en-US" sz="1600" b="1" dirty="0" smtClean="0"/>
              <a:t>passenger</a:t>
            </a:r>
            <a:r>
              <a:rPr lang="en-US" sz="1600" b="1" dirty="0"/>
              <a:t>, freight and mail yield </a:t>
            </a:r>
            <a:r>
              <a:rPr lang="en-US" sz="1600" dirty="0"/>
              <a:t>data for scheduled </a:t>
            </a:r>
            <a:r>
              <a:rPr lang="en-US" sz="1600" dirty="0" smtClean="0"/>
              <a:t>services</a:t>
            </a:r>
          </a:p>
          <a:p>
            <a:pPr marL="0" indent="0">
              <a:buNone/>
            </a:pPr>
            <a:endParaRPr lang="en-US" sz="400" dirty="0" smtClean="0"/>
          </a:p>
          <a:p>
            <a:r>
              <a:rPr lang="en-US" sz="1600" b="1" dirty="0" smtClean="0"/>
              <a:t>regional </a:t>
            </a:r>
            <a:r>
              <a:rPr lang="en-US" sz="1600" b="1" dirty="0"/>
              <a:t>differences in the costs </a:t>
            </a:r>
            <a:r>
              <a:rPr lang="en-US" sz="1600" dirty="0" smtClean="0"/>
              <a:t>on </a:t>
            </a:r>
            <a:r>
              <a:rPr lang="en-US" sz="1600" dirty="0"/>
              <a:t>a route group </a:t>
            </a:r>
            <a:r>
              <a:rPr lang="en-US" sz="1600" dirty="0" smtClean="0"/>
              <a:t>basis</a:t>
            </a:r>
          </a:p>
          <a:p>
            <a:pPr marL="0" indent="0">
              <a:buNone/>
            </a:pPr>
            <a:endParaRPr lang="en-US" sz="500" dirty="0"/>
          </a:p>
          <a:p>
            <a:r>
              <a:rPr lang="en-US" sz="1600" b="1" dirty="0"/>
              <a:t>major causes</a:t>
            </a:r>
            <a:r>
              <a:rPr lang="en-US" sz="1600" dirty="0"/>
              <a:t> of regional differences in </a:t>
            </a:r>
            <a:r>
              <a:rPr lang="en-US" sz="1600" dirty="0" smtClean="0"/>
              <a:t>costs</a:t>
            </a:r>
          </a:p>
          <a:p>
            <a:pPr marL="0" indent="0">
              <a:buNone/>
            </a:pPr>
            <a:endParaRPr lang="en-US" sz="700" b="1" dirty="0" smtClean="0"/>
          </a:p>
        </p:txBody>
      </p:sp>
      <p:sp>
        <p:nvSpPr>
          <p:cNvPr id="11" name="Content Placeholder 2"/>
          <p:cNvSpPr txBox="1">
            <a:spLocks/>
          </p:cNvSpPr>
          <p:nvPr/>
        </p:nvSpPr>
        <p:spPr>
          <a:xfrm>
            <a:off x="3936368" y="3165816"/>
            <a:ext cx="4907160" cy="1502484"/>
          </a:xfrm>
          <a:prstGeom prst="rect">
            <a:avLst/>
          </a:prstGeom>
          <a:solidFill>
            <a:schemeClr val="tx2">
              <a:lumMod val="20000"/>
              <a:lumOff val="80000"/>
            </a:schemeClr>
          </a:solidFill>
        </p:spPr>
        <p:txBody>
          <a:bodyPr>
            <a:normAutofit fontScale="55000" lnSpcReduction="20000"/>
          </a:bodyPr>
          <a:lst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000" dirty="0" smtClean="0"/>
              <a:t>Used </a:t>
            </a:r>
            <a:r>
              <a:rPr lang="en-US" sz="6000" dirty="0"/>
              <a:t>by IATA for </a:t>
            </a:r>
            <a:r>
              <a:rPr lang="en-US" sz="6000" b="1" dirty="0"/>
              <a:t>prorating airline passenger revenues </a:t>
            </a:r>
            <a:r>
              <a:rPr lang="en-CA" sz="6000" dirty="0"/>
              <a:t>from interline </a:t>
            </a:r>
            <a:r>
              <a:rPr lang="en-CA" sz="6000" dirty="0" smtClean="0"/>
              <a:t>journeys</a:t>
            </a:r>
            <a:endParaRPr lang="en-US" sz="6000" dirty="0"/>
          </a:p>
        </p:txBody>
      </p:sp>
      <p:pic>
        <p:nvPicPr>
          <p:cNvPr id="12"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b="13829"/>
          <a:stretch/>
        </p:blipFill>
        <p:spPr bwMode="auto">
          <a:xfrm>
            <a:off x="179512" y="1221958"/>
            <a:ext cx="2736304" cy="165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Title 1"/>
          <p:cNvSpPr txBox="1">
            <a:spLocks/>
          </p:cNvSpPr>
          <p:nvPr/>
        </p:nvSpPr>
        <p:spPr>
          <a:xfrm>
            <a:off x="3635896" y="-92546"/>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400" b="1" dirty="0"/>
              <a:t>Studies on </a:t>
            </a:r>
            <a:r>
              <a:rPr lang="en-US" sz="2400" b="1" dirty="0" smtClean="0"/>
              <a:t>Regional Differences </a:t>
            </a:r>
            <a:r>
              <a:rPr lang="en-US" sz="2400" b="1" dirty="0"/>
              <a:t>in </a:t>
            </a:r>
            <a:r>
              <a:rPr lang="en-US" sz="2400" b="1" dirty="0" smtClean="0"/>
              <a:t>International Airline Operating Economics</a:t>
            </a:r>
            <a:endParaRPr lang="en-US" sz="2400" b="1" dirty="0"/>
          </a:p>
        </p:txBody>
      </p:sp>
    </p:spTree>
    <p:extLst>
      <p:ext uri="{BB962C8B-B14F-4D97-AF65-F5344CB8AC3E}">
        <p14:creationId xmlns:p14="http://schemas.microsoft.com/office/powerpoint/2010/main" val="3195268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250"/>
                                        <p:tgtEl>
                                          <p:spTgt spid="10"/>
                                        </p:tgtEl>
                                      </p:cBhvr>
                                    </p:animEffect>
                                  </p:childTnLst>
                                </p:cTn>
                              </p:par>
                              <p:par>
                                <p:cTn id="8" presetID="53" presetClass="entr" presetSubtype="16" fill="hold" nodeType="withEffect">
                                  <p:stCondLst>
                                    <p:cond delay="250"/>
                                  </p:stCondLst>
                                  <p:childTnLst>
                                    <p:set>
                                      <p:cBhvr>
                                        <p:cTn id="9" dur="1" fill="hold">
                                          <p:stCondLst>
                                            <p:cond delay="0"/>
                                          </p:stCondLst>
                                        </p:cTn>
                                        <p:tgtEl>
                                          <p:spTgt spid="10242"/>
                                        </p:tgtEl>
                                        <p:attrNameLst>
                                          <p:attrName>style.visibility</p:attrName>
                                        </p:attrNameLst>
                                      </p:cBhvr>
                                      <p:to>
                                        <p:strVal val="visible"/>
                                      </p:to>
                                    </p:set>
                                    <p:anim calcmode="lin" valueType="num">
                                      <p:cBhvr>
                                        <p:cTn id="10" dur="750" fill="hold"/>
                                        <p:tgtEl>
                                          <p:spTgt spid="10242"/>
                                        </p:tgtEl>
                                        <p:attrNameLst>
                                          <p:attrName>ppt_w</p:attrName>
                                        </p:attrNameLst>
                                      </p:cBhvr>
                                      <p:tavLst>
                                        <p:tav tm="0">
                                          <p:val>
                                            <p:fltVal val="0"/>
                                          </p:val>
                                        </p:tav>
                                        <p:tav tm="100000">
                                          <p:val>
                                            <p:strVal val="#ppt_w"/>
                                          </p:val>
                                        </p:tav>
                                      </p:tavLst>
                                    </p:anim>
                                    <p:anim calcmode="lin" valueType="num">
                                      <p:cBhvr>
                                        <p:cTn id="11" dur="750" fill="hold"/>
                                        <p:tgtEl>
                                          <p:spTgt spid="10242"/>
                                        </p:tgtEl>
                                        <p:attrNameLst>
                                          <p:attrName>ppt_h</p:attrName>
                                        </p:attrNameLst>
                                      </p:cBhvr>
                                      <p:tavLst>
                                        <p:tav tm="0">
                                          <p:val>
                                            <p:fltVal val="0"/>
                                          </p:val>
                                        </p:tav>
                                        <p:tav tm="100000">
                                          <p:val>
                                            <p:strVal val="#ppt_h"/>
                                          </p:val>
                                        </p:tav>
                                      </p:tavLst>
                                    </p:anim>
                                    <p:animEffect transition="in" filter="fade">
                                      <p:cBhvr>
                                        <p:cTn id="12" dur="750"/>
                                        <p:tgtEl>
                                          <p:spTgt spid="10242"/>
                                        </p:tgtEl>
                                      </p:cBhvr>
                                    </p:animEffect>
                                  </p:childTnLst>
                                </p:cTn>
                              </p:par>
                            </p:childTnLst>
                          </p:cTn>
                        </p:par>
                        <p:par>
                          <p:cTn id="13" fill="hold">
                            <p:stCondLst>
                              <p:cond delay="1750"/>
                            </p:stCondLst>
                            <p:childTnLst>
                              <p:par>
                                <p:cTn id="14" presetID="31" presetClass="entr" presetSubtype="0" fill="hold" grpId="0" nodeType="afterEffect">
                                  <p:stCondLst>
                                    <p:cond delay="25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 calcmode="lin" valueType="num">
                                      <p:cBhvr>
                                        <p:cTn id="18" dur="750" fill="hold"/>
                                        <p:tgtEl>
                                          <p:spTgt spid="11"/>
                                        </p:tgtEl>
                                        <p:attrNameLst>
                                          <p:attrName>style.rotation</p:attrName>
                                        </p:attrNameLst>
                                      </p:cBhvr>
                                      <p:tavLst>
                                        <p:tav tm="0">
                                          <p:val>
                                            <p:fltVal val="90"/>
                                          </p:val>
                                        </p:tav>
                                        <p:tav tm="100000">
                                          <p:val>
                                            <p:fltVal val="0"/>
                                          </p:val>
                                        </p:tav>
                                      </p:tavLst>
                                    </p:anim>
                                    <p:animEffect transition="in" filter="fade">
                                      <p:cBhvr>
                                        <p:cTn id="1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915566"/>
            <a:ext cx="4824536" cy="2862322"/>
          </a:xfrm>
          <a:prstGeom prst="rect">
            <a:avLst/>
          </a:prstGeom>
        </p:spPr>
        <p:txBody>
          <a:bodyPr wrap="square">
            <a:spAutoFit/>
          </a:bodyPr>
          <a:lstStyle/>
          <a:p>
            <a:pPr marL="571500" indent="-571500">
              <a:buFont typeface="Arial" pitchFamily="34" charset="0"/>
              <a:buChar char="•"/>
            </a:pPr>
            <a:r>
              <a:rPr lang="en-GB" sz="3600" b="1" u="sng" dirty="0" smtClean="0">
                <a:solidFill>
                  <a:schemeClr val="tx2"/>
                </a:solidFill>
              </a:rPr>
              <a:t>I</a:t>
            </a:r>
            <a:r>
              <a:rPr lang="en-GB" sz="3600" dirty="0" smtClean="0">
                <a:solidFill>
                  <a:schemeClr val="tx2"/>
                </a:solidFill>
              </a:rPr>
              <a:t>CAO</a:t>
            </a:r>
            <a:r>
              <a:rPr lang="en-GB" sz="3600" b="1" dirty="0" smtClean="0">
                <a:solidFill>
                  <a:schemeClr val="tx2"/>
                </a:solidFill>
              </a:rPr>
              <a:t> </a:t>
            </a:r>
          </a:p>
          <a:p>
            <a:pPr marL="571500" indent="-571500">
              <a:buFont typeface="Arial" pitchFamily="34" charset="0"/>
              <a:buChar char="•"/>
            </a:pPr>
            <a:r>
              <a:rPr lang="en-GB" sz="3600" b="1" u="sng" dirty="0" smtClean="0">
                <a:solidFill>
                  <a:schemeClr val="tx2"/>
                </a:solidFill>
              </a:rPr>
              <a:t>CO</a:t>
            </a:r>
            <a:r>
              <a:rPr lang="en-GB" sz="3600" baseline="-25000" dirty="0" smtClean="0">
                <a:solidFill>
                  <a:schemeClr val="tx2"/>
                </a:solidFill>
              </a:rPr>
              <a:t>2</a:t>
            </a:r>
            <a:r>
              <a:rPr lang="en-GB" sz="3600" b="1" dirty="0" smtClean="0">
                <a:solidFill>
                  <a:schemeClr val="tx2"/>
                </a:solidFill>
              </a:rPr>
              <a:t> </a:t>
            </a:r>
          </a:p>
          <a:p>
            <a:pPr marL="571500" indent="-571500">
              <a:buFont typeface="Arial" pitchFamily="34" charset="0"/>
              <a:buChar char="•"/>
            </a:pPr>
            <a:r>
              <a:rPr lang="en-GB" sz="3600" b="1" u="sng" dirty="0" smtClean="0">
                <a:solidFill>
                  <a:schemeClr val="tx2"/>
                </a:solidFill>
              </a:rPr>
              <a:t>R</a:t>
            </a:r>
            <a:r>
              <a:rPr lang="en-GB" sz="3600" dirty="0" smtClean="0">
                <a:solidFill>
                  <a:schemeClr val="tx2"/>
                </a:solidFill>
              </a:rPr>
              <a:t>eporting and </a:t>
            </a:r>
          </a:p>
          <a:p>
            <a:pPr marL="571500" indent="-571500">
              <a:buFont typeface="Arial" pitchFamily="34" charset="0"/>
              <a:buChar char="•"/>
            </a:pPr>
            <a:r>
              <a:rPr lang="en-GB" sz="3600" b="1" u="sng" dirty="0" smtClean="0">
                <a:solidFill>
                  <a:schemeClr val="tx2"/>
                </a:solidFill>
              </a:rPr>
              <a:t>A</a:t>
            </a:r>
            <a:r>
              <a:rPr lang="en-GB" sz="3600" dirty="0" smtClean="0">
                <a:solidFill>
                  <a:schemeClr val="tx2"/>
                </a:solidFill>
              </a:rPr>
              <a:t>nalysis</a:t>
            </a:r>
            <a:r>
              <a:rPr lang="en-GB" sz="3600" b="1" dirty="0" smtClean="0">
                <a:solidFill>
                  <a:schemeClr val="tx2"/>
                </a:solidFill>
              </a:rPr>
              <a:t> </a:t>
            </a:r>
            <a:r>
              <a:rPr lang="en-GB" sz="3600" b="1" u="sng" dirty="0" smtClean="0">
                <a:solidFill>
                  <a:schemeClr val="tx2"/>
                </a:solidFill>
              </a:rPr>
              <a:t>S</a:t>
            </a:r>
            <a:r>
              <a:rPr lang="en-GB" sz="3600" dirty="0" smtClean="0">
                <a:solidFill>
                  <a:schemeClr val="tx2"/>
                </a:solidFill>
              </a:rPr>
              <a:t>ystem</a:t>
            </a:r>
            <a:r>
              <a:rPr lang="en-GB" sz="3600" b="1" dirty="0" smtClean="0">
                <a:solidFill>
                  <a:schemeClr val="tx2"/>
                </a:solidFill>
              </a:rPr>
              <a:t/>
            </a:r>
            <a:br>
              <a:rPr lang="en-GB" sz="3600" b="1" dirty="0" smtClean="0">
                <a:solidFill>
                  <a:schemeClr val="tx2"/>
                </a:solidFill>
              </a:rPr>
            </a:br>
            <a:endParaRPr lang="en-US" sz="3600" b="1" dirty="0">
              <a:solidFill>
                <a:schemeClr val="tx2"/>
              </a:solidFill>
            </a:endParaRPr>
          </a:p>
        </p:txBody>
      </p:sp>
      <p:sp>
        <p:nvSpPr>
          <p:cNvPr id="5" name="Right Arrow 4"/>
          <p:cNvSpPr/>
          <p:nvPr/>
        </p:nvSpPr>
        <p:spPr>
          <a:xfrm>
            <a:off x="5127971" y="1734078"/>
            <a:ext cx="648072" cy="263281"/>
          </a:xfrm>
          <a:prstGeom prst="rightArrow">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00192" y="1623344"/>
            <a:ext cx="2592168" cy="646331"/>
          </a:xfrm>
          <a:prstGeom prst="rect">
            <a:avLst/>
          </a:prstGeom>
        </p:spPr>
        <p:txBody>
          <a:bodyPr wrap="square">
            <a:spAutoFit/>
          </a:bodyPr>
          <a:lstStyle/>
          <a:p>
            <a:r>
              <a:rPr lang="en-GB" sz="3600" b="1" dirty="0" smtClean="0">
                <a:solidFill>
                  <a:schemeClr val="tx2"/>
                </a:solidFill>
              </a:rPr>
              <a:t>ICORAS </a:t>
            </a:r>
          </a:p>
        </p:txBody>
      </p:sp>
      <p:sp>
        <p:nvSpPr>
          <p:cNvPr id="7" name="Rectangle 6"/>
          <p:cNvSpPr/>
          <p:nvPr/>
        </p:nvSpPr>
        <p:spPr>
          <a:xfrm>
            <a:off x="467658" y="3579862"/>
            <a:ext cx="8208684" cy="1200329"/>
          </a:xfrm>
          <a:prstGeom prst="rect">
            <a:avLst/>
          </a:prstGeom>
          <a:solidFill>
            <a:schemeClr val="accent1">
              <a:lumMod val="20000"/>
              <a:lumOff val="80000"/>
            </a:schemeClr>
          </a:solidFill>
        </p:spPr>
        <p:txBody>
          <a:bodyPr wrap="square">
            <a:spAutoFit/>
          </a:bodyPr>
          <a:lstStyle/>
          <a:p>
            <a:r>
              <a:rPr lang="en-US" sz="2400" i="1" dirty="0" smtClean="0">
                <a:solidFill>
                  <a:schemeClr val="tx2"/>
                </a:solidFill>
              </a:rPr>
              <a:t>A joint project in the </a:t>
            </a:r>
            <a:r>
              <a:rPr lang="en-US" sz="2400" b="1" i="1" dirty="0" smtClean="0">
                <a:solidFill>
                  <a:schemeClr val="tx2"/>
                </a:solidFill>
              </a:rPr>
              <a:t>Air Transport Bureau </a:t>
            </a:r>
            <a:r>
              <a:rPr lang="en-US" sz="2400" i="1" dirty="0" smtClean="0">
                <a:solidFill>
                  <a:schemeClr val="tx2"/>
                </a:solidFill>
              </a:rPr>
              <a:t>between </a:t>
            </a:r>
          </a:p>
          <a:p>
            <a:pPr marL="1028700" lvl="1" indent="-571500">
              <a:buFont typeface="Arial" pitchFamily="34" charset="0"/>
              <a:buChar char="•"/>
            </a:pPr>
            <a:r>
              <a:rPr lang="en-US" sz="2400" i="1" dirty="0" smtClean="0">
                <a:solidFill>
                  <a:schemeClr val="tx2"/>
                </a:solidFill>
              </a:rPr>
              <a:t>Environment (ENV)</a:t>
            </a:r>
          </a:p>
          <a:p>
            <a:pPr marL="1028700" lvl="1" indent="-571500">
              <a:buFont typeface="Arial" pitchFamily="34" charset="0"/>
              <a:buChar char="•"/>
            </a:pPr>
            <a:r>
              <a:rPr lang="en-US" sz="2400" i="1" dirty="0" smtClean="0">
                <a:solidFill>
                  <a:schemeClr val="tx2"/>
                </a:solidFill>
              </a:rPr>
              <a:t>Economic Analysis and Policy (EAP) Section</a:t>
            </a:r>
            <a:endParaRPr lang="en-US" sz="2400" i="1" dirty="0">
              <a:solidFill>
                <a:schemeClr val="tx2"/>
              </a:solidFill>
            </a:endParaRPr>
          </a:p>
        </p:txBody>
      </p:sp>
      <p:sp>
        <p:nvSpPr>
          <p:cNvPr id="9" name="Title 1"/>
          <p:cNvSpPr txBox="1">
            <a:spLocks/>
          </p:cNvSpPr>
          <p:nvPr/>
        </p:nvSpPr>
        <p:spPr>
          <a:xfrm>
            <a:off x="3635896" y="1"/>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ICORAS</a:t>
            </a:r>
          </a:p>
        </p:txBody>
      </p:sp>
    </p:spTree>
    <p:extLst>
      <p:ext uri="{BB962C8B-B14F-4D97-AF65-F5344CB8AC3E}">
        <p14:creationId xmlns:p14="http://schemas.microsoft.com/office/powerpoint/2010/main" val="3596970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4" presetClass="entr" presetSubtype="10" fill="hold" grpId="0" nodeType="afterEffect">
                                  <p:stCondLst>
                                    <p:cond delay="25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2250"/>
                            </p:stCondLst>
                            <p:childTnLst>
                              <p:par>
                                <p:cTn id="22" presetID="14" presetClass="entr" presetSubtype="10"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1131590"/>
            <a:ext cx="8568952" cy="3528392"/>
          </a:xfrm>
        </p:spPr>
        <p:txBody>
          <a:bodyPr>
            <a:normAutofit fontScale="70000" lnSpcReduction="20000"/>
          </a:bodyPr>
          <a:lstStyle/>
          <a:p>
            <a:pPr>
              <a:lnSpc>
                <a:spcPct val="170000"/>
              </a:lnSpc>
            </a:pPr>
            <a:r>
              <a:rPr lang="en-US" sz="2400" b="1" u="sng" dirty="0" smtClean="0">
                <a:sym typeface="WP IconicSymbolsA" pitchFamily="2" charset="2"/>
              </a:rPr>
              <a:t>High quality </a:t>
            </a:r>
            <a:r>
              <a:rPr lang="en-US" sz="2400" dirty="0" smtClean="0">
                <a:sym typeface="WP IconicSymbolsA" pitchFamily="2" charset="2"/>
              </a:rPr>
              <a:t>Statistics and accessible for all </a:t>
            </a:r>
          </a:p>
          <a:p>
            <a:pPr>
              <a:lnSpc>
                <a:spcPct val="170000"/>
              </a:lnSpc>
            </a:pPr>
            <a:r>
              <a:rPr lang="en-US" sz="2400" b="1" u="sng" dirty="0" smtClean="0">
                <a:sym typeface="WP IconicSymbolsA" pitchFamily="2" charset="2"/>
              </a:rPr>
              <a:t>Impartial</a:t>
            </a:r>
            <a:r>
              <a:rPr lang="en-US" sz="2400" dirty="0" smtClean="0">
                <a:sym typeface="WP IconicSymbolsA" pitchFamily="2" charset="2"/>
              </a:rPr>
              <a:t> &amp; strictly based on </a:t>
            </a:r>
            <a:r>
              <a:rPr lang="en-US" sz="2400" b="1" u="sng" dirty="0" smtClean="0">
                <a:sym typeface="WP IconicSymbolsA" pitchFamily="2" charset="2"/>
              </a:rPr>
              <a:t>highest professional standards </a:t>
            </a:r>
          </a:p>
          <a:p>
            <a:pPr>
              <a:lnSpc>
                <a:spcPct val="170000"/>
              </a:lnSpc>
            </a:pPr>
            <a:r>
              <a:rPr lang="en-US" sz="2400" b="1" u="sng" dirty="0" smtClean="0">
                <a:sym typeface="WP IconicSymbolsA" pitchFamily="2" charset="2"/>
              </a:rPr>
              <a:t>Public informed </a:t>
            </a:r>
            <a:r>
              <a:rPr lang="en-US" sz="2400" dirty="0" smtClean="0">
                <a:sym typeface="WP IconicSymbolsA" pitchFamily="2" charset="2"/>
              </a:rPr>
              <a:t>about mandate for Statistics work </a:t>
            </a:r>
          </a:p>
          <a:p>
            <a:pPr>
              <a:lnSpc>
                <a:spcPct val="170000"/>
              </a:lnSpc>
            </a:pPr>
            <a:r>
              <a:rPr lang="en-US" sz="2400" dirty="0" smtClean="0">
                <a:sym typeface="WP IconicSymbolsA" pitchFamily="2" charset="2"/>
              </a:rPr>
              <a:t>Concepts, definitions, classifications, sources, methods and procedures, </a:t>
            </a:r>
            <a:r>
              <a:rPr lang="en-US" sz="2400" b="1" u="sng" dirty="0" smtClean="0">
                <a:sym typeface="WP IconicSymbolsA" pitchFamily="2" charset="2"/>
              </a:rPr>
              <a:t>transparent</a:t>
            </a:r>
            <a:r>
              <a:rPr lang="en-US" sz="2400" dirty="0" smtClean="0">
                <a:sym typeface="WP IconicSymbolsA" pitchFamily="2" charset="2"/>
              </a:rPr>
              <a:t> for users</a:t>
            </a:r>
          </a:p>
          <a:p>
            <a:pPr>
              <a:lnSpc>
                <a:spcPct val="170000"/>
              </a:lnSpc>
            </a:pPr>
            <a:r>
              <a:rPr lang="en-US" sz="2400" dirty="0" smtClean="0">
                <a:sym typeface="WP IconicSymbolsA" pitchFamily="2" charset="2"/>
              </a:rPr>
              <a:t>Use of </a:t>
            </a:r>
            <a:r>
              <a:rPr lang="en-US" sz="2400" b="1" u="sng" dirty="0" smtClean="0">
                <a:sym typeface="WP IconicSymbolsA" pitchFamily="2" charset="2"/>
              </a:rPr>
              <a:t>appropriate and cost-effective </a:t>
            </a:r>
            <a:r>
              <a:rPr lang="en-US" sz="2400" dirty="0" smtClean="0">
                <a:sym typeface="WP IconicSymbolsA" pitchFamily="2" charset="2"/>
              </a:rPr>
              <a:t>sources &amp; methods for data collection </a:t>
            </a:r>
          </a:p>
          <a:p>
            <a:pPr>
              <a:lnSpc>
                <a:spcPct val="170000"/>
              </a:lnSpc>
            </a:pPr>
            <a:r>
              <a:rPr lang="en-US" sz="2400" b="1" u="sng" dirty="0" smtClean="0">
                <a:sym typeface="WP IconicSymbolsA" pitchFamily="2" charset="2"/>
              </a:rPr>
              <a:t>Confidentiality</a:t>
            </a:r>
            <a:r>
              <a:rPr lang="en-US" sz="2400" dirty="0" smtClean="0">
                <a:sym typeface="WP IconicSymbolsA" pitchFamily="2" charset="2"/>
              </a:rPr>
              <a:t> rules strictly kept and data used for Statistical purposes only</a:t>
            </a:r>
          </a:p>
          <a:p>
            <a:pPr>
              <a:buNone/>
            </a:pPr>
            <a:endParaRPr lang="en-US" sz="2800" dirty="0" smtClean="0">
              <a:sym typeface="WP IconicSymbolsA" pitchFamily="2" charset="2"/>
            </a:endParaRPr>
          </a:p>
          <a:p>
            <a:endParaRPr lang="en-GB" sz="2800" dirty="0"/>
          </a:p>
        </p:txBody>
      </p:sp>
      <p:sp>
        <p:nvSpPr>
          <p:cNvPr id="5" name="Rectangle 4"/>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Principles </a:t>
            </a:r>
            <a:r>
              <a:rPr lang="en-US" sz="2800" b="1" dirty="0">
                <a:solidFill>
                  <a:srgbClr val="002060"/>
                </a:solidFill>
              </a:rPr>
              <a:t>governing </a:t>
            </a:r>
            <a:r>
              <a:rPr lang="en-US" sz="2800" b="1" dirty="0" smtClean="0">
                <a:solidFill>
                  <a:srgbClr val="002060"/>
                </a:solidFill>
              </a:rPr>
              <a:t>international </a:t>
            </a:r>
            <a:r>
              <a:rPr lang="en-US" sz="2800" b="1" dirty="0">
                <a:solidFill>
                  <a:srgbClr val="002060"/>
                </a:solidFill>
              </a:rPr>
              <a:t>statistical activities (UNO)</a:t>
            </a:r>
            <a:endParaRPr lang="en-US" sz="2800" b="1" dirty="0" smtClean="0">
              <a:solidFill>
                <a:srgbClr val="002060"/>
              </a:solidFill>
            </a:endParaRPr>
          </a:p>
        </p:txBody>
      </p:sp>
    </p:spTree>
    <p:extLst>
      <p:ext uri="{BB962C8B-B14F-4D97-AF65-F5344CB8AC3E}">
        <p14:creationId xmlns:p14="http://schemas.microsoft.com/office/powerpoint/2010/main" val="22829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50"/>
                                        <p:tgtEl>
                                          <p:spTgt spid="4">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50"/>
                                        <p:tgtEl>
                                          <p:spTgt spid="4">
                                            <p:txEl>
                                              <p:pRg st="2" end="2"/>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50"/>
                                        <p:tgtEl>
                                          <p:spTgt spid="4">
                                            <p:txEl>
                                              <p:pRg st="3" end="3"/>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50"/>
                                        <p:tgtEl>
                                          <p:spTgt spid="4">
                                            <p:txEl>
                                              <p:pRg st="4" end="4"/>
                                            </p:txEl>
                                          </p:spTgt>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5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7765" y="951570"/>
            <a:ext cx="8229600" cy="3456384"/>
          </a:xfrm>
        </p:spPr>
        <p:txBody>
          <a:bodyPr>
            <a:normAutofit fontScale="85000" lnSpcReduction="10000"/>
          </a:bodyPr>
          <a:lstStyle/>
          <a:p>
            <a:pPr marL="0" indent="0">
              <a:buNone/>
            </a:pPr>
            <a:r>
              <a:rPr lang="en-CA" sz="2800" b="1" u="sng" dirty="0" smtClean="0"/>
              <a:t>A37-19:</a:t>
            </a:r>
          </a:p>
          <a:p>
            <a:r>
              <a:rPr lang="en-CA" sz="2000" dirty="0" smtClean="0"/>
              <a:t>Aspirational goal of 2% fuel efficiency gains per year</a:t>
            </a:r>
          </a:p>
          <a:p>
            <a:pPr>
              <a:lnSpc>
                <a:spcPct val="110000"/>
              </a:lnSpc>
            </a:pPr>
            <a:r>
              <a:rPr lang="en-CA" sz="2000" dirty="0"/>
              <a:t>Report CO</a:t>
            </a:r>
            <a:r>
              <a:rPr lang="en-CA" sz="2000" baseline="-25000" dirty="0"/>
              <a:t>2</a:t>
            </a:r>
            <a:r>
              <a:rPr lang="en-CA" sz="2000" dirty="0"/>
              <a:t> emissions from international aviation to United Nation Framework Convention on Climate Change (UNFCCC)</a:t>
            </a:r>
          </a:p>
          <a:p>
            <a:pPr>
              <a:lnSpc>
                <a:spcPct val="110000"/>
              </a:lnSpc>
            </a:pPr>
            <a:r>
              <a:rPr lang="en-CA" sz="2000" dirty="0" smtClean="0"/>
              <a:t>Measure </a:t>
            </a:r>
            <a:r>
              <a:rPr lang="en-CA" sz="2000" dirty="0"/>
              <a:t>progress </a:t>
            </a:r>
            <a:r>
              <a:rPr lang="en-CA" sz="2000" dirty="0" smtClean="0"/>
              <a:t>on annual </a:t>
            </a:r>
            <a:r>
              <a:rPr lang="en-CA" sz="2000" dirty="0"/>
              <a:t>fuel </a:t>
            </a:r>
            <a:r>
              <a:rPr lang="en-CA" sz="2000" dirty="0" smtClean="0"/>
              <a:t>efficiency</a:t>
            </a:r>
            <a:endParaRPr lang="en-CA" sz="1000" dirty="0" smtClean="0"/>
          </a:p>
          <a:p>
            <a:pPr>
              <a:lnSpc>
                <a:spcPct val="110000"/>
              </a:lnSpc>
            </a:pPr>
            <a:r>
              <a:rPr lang="en-CA" sz="2000" dirty="0" smtClean="0"/>
              <a:t>Measure </a:t>
            </a:r>
            <a:r>
              <a:rPr lang="en-CA" sz="2000" dirty="0"/>
              <a:t>progress toward keeping net CO</a:t>
            </a:r>
            <a:r>
              <a:rPr lang="en-CA" sz="2000" baseline="-25000" dirty="0"/>
              <a:t>2</a:t>
            </a:r>
            <a:r>
              <a:rPr lang="en-CA" sz="2000" dirty="0"/>
              <a:t> emissions at same level from </a:t>
            </a:r>
            <a:r>
              <a:rPr lang="en-CA" sz="2000" dirty="0" smtClean="0"/>
              <a:t>2020</a:t>
            </a:r>
          </a:p>
          <a:p>
            <a:pPr>
              <a:lnSpc>
                <a:spcPct val="110000"/>
              </a:lnSpc>
            </a:pPr>
            <a:endParaRPr lang="en-CA" sz="2000" dirty="0" smtClean="0"/>
          </a:p>
          <a:p>
            <a:pPr marL="0" indent="0">
              <a:lnSpc>
                <a:spcPct val="110000"/>
              </a:lnSpc>
              <a:buNone/>
            </a:pPr>
            <a:r>
              <a:rPr lang="en-CA" sz="2800" b="1" u="sng" dirty="0" smtClean="0"/>
              <a:t>A37-20 – Appendix B:</a:t>
            </a:r>
            <a:endParaRPr lang="en-CA" sz="2800" b="1" u="sng" dirty="0"/>
          </a:p>
          <a:p>
            <a:pPr>
              <a:lnSpc>
                <a:spcPct val="110000"/>
              </a:lnSpc>
            </a:pPr>
            <a:r>
              <a:rPr lang="en-CA" sz="2000" dirty="0" smtClean="0"/>
              <a:t>Need for the Organization to collect data from State on annual aviation fuel consumption</a:t>
            </a:r>
            <a:endParaRPr lang="en-CA" sz="2000" dirty="0"/>
          </a:p>
          <a:p>
            <a:pPr>
              <a:lnSpc>
                <a:spcPct val="110000"/>
              </a:lnSpc>
            </a:pPr>
            <a:endParaRPr lang="en-CA" sz="2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635896" y="-92546"/>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Background of ICORAS </a:t>
            </a:r>
            <a:r>
              <a:rPr lang="en-US" sz="2800" b="1" dirty="0" smtClean="0"/>
              <a:t>Project</a:t>
            </a:r>
            <a:endParaRPr lang="en-US" sz="2800" b="1" dirty="0"/>
          </a:p>
          <a:p>
            <a:pPr algn="l"/>
            <a:r>
              <a:rPr lang="en-US" sz="2800" b="1" dirty="0"/>
              <a:t>Assembly Resolutions of A37</a:t>
            </a:r>
          </a:p>
          <a:p>
            <a:pPr algn="l"/>
            <a:endParaRPr lang="en-US" sz="2800" b="1" dirty="0"/>
          </a:p>
        </p:txBody>
      </p:sp>
    </p:spTree>
    <p:extLst>
      <p:ext uri="{BB962C8B-B14F-4D97-AF65-F5344CB8AC3E}">
        <p14:creationId xmlns:p14="http://schemas.microsoft.com/office/powerpoint/2010/main" val="1635666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
                                            <p:txEl>
                                              <p:pRg st="2" end="2"/>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2">
                                            <p:txEl>
                                              <p:pRg st="3" end="3"/>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2">
                                            <p:txEl>
                                              <p:pRg st="4" end="4"/>
                                            </p:txEl>
                                          </p:spTgt>
                                        </p:tgtEl>
                                      </p:cBhvr>
                                    </p:animEffect>
                                  </p:childTnLst>
                                </p:cTn>
                              </p:par>
                            </p:childTnLst>
                          </p:cTn>
                        </p:par>
                        <p:par>
                          <p:cTn id="28" fill="hold">
                            <p:stCondLst>
                              <p:cond delay="2000"/>
                            </p:stCondLst>
                            <p:childTnLst>
                              <p:par>
                                <p:cTn id="29" presetID="53" presetClass="entr" presetSubtype="16" fill="hold" nodeType="afterEffect">
                                  <p:stCondLst>
                                    <p:cond delay="50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p:cTn id="31"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2">
                                            <p:txEl>
                                              <p:pRg st="6" end="6"/>
                                            </p:txEl>
                                          </p:spTgt>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p:cTn id="37"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44527" y="859422"/>
            <a:ext cx="428447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Member States</a:t>
            </a:r>
            <a:endParaRPr lang="en-CA" sz="2800" b="1" dirty="0">
              <a:solidFill>
                <a:srgbClr val="002060"/>
              </a:solidFill>
            </a:endParaRPr>
          </a:p>
        </p:txBody>
      </p:sp>
      <p:pic>
        <p:nvPicPr>
          <p:cNvPr id="1026" name="Picture 2" descr="\\icaonet\fileroot\usersfiles$\cmartin\My Documents\Desktop\ICAO_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0143" y="1984654"/>
            <a:ext cx="843905" cy="70896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a:off x="4568763" y="1183458"/>
            <a:ext cx="0" cy="75608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4602681" y="1237297"/>
            <a:ext cx="4322566" cy="757130"/>
            <a:chOff x="4497906" y="1916609"/>
            <a:chExt cx="4322566" cy="1009506"/>
          </a:xfrm>
        </p:grpSpPr>
        <p:sp>
          <p:nvSpPr>
            <p:cNvPr id="11" name="Rectangle 10"/>
            <p:cNvSpPr/>
            <p:nvPr/>
          </p:nvSpPr>
          <p:spPr>
            <a:xfrm>
              <a:off x="4572000" y="1916609"/>
              <a:ext cx="4248472" cy="1009506"/>
            </a:xfrm>
            <a:prstGeom prst="rect">
              <a:avLst/>
            </a:prstGeom>
            <a:ln>
              <a:solidFill>
                <a:srgbClr val="C00000"/>
              </a:solidFill>
            </a:ln>
          </p:spPr>
          <p:txBody>
            <a:bodyPr wrap="square">
              <a:spAutoFit/>
            </a:bodyPr>
            <a:lstStyle/>
            <a:p>
              <a:pPr>
                <a:lnSpc>
                  <a:spcPct val="90000"/>
                </a:lnSpc>
                <a:buClr>
                  <a:srgbClr val="92D050"/>
                </a:buClr>
                <a:buFont typeface="Wingdings" pitchFamily="2" charset="2"/>
                <a:buChar char="î"/>
                <a:defRPr/>
              </a:pPr>
              <a:r>
                <a:rPr lang="en-GB" sz="1600" dirty="0" smtClean="0">
                  <a:solidFill>
                    <a:schemeClr val="tx2"/>
                  </a:solidFill>
                </a:rPr>
                <a:t>Through the </a:t>
              </a:r>
              <a:r>
                <a:rPr lang="en-GB" sz="1600" b="1" i="1" u="sng" dirty="0" smtClean="0">
                  <a:solidFill>
                    <a:schemeClr val="tx2"/>
                  </a:solidFill>
                </a:rPr>
                <a:t>ICAO Statistics Programme</a:t>
              </a:r>
              <a:r>
                <a:rPr lang="en-GB" sz="1600" dirty="0" smtClean="0">
                  <a:solidFill>
                    <a:schemeClr val="tx2"/>
                  </a:solidFill>
                </a:rPr>
                <a:t>:</a:t>
              </a:r>
            </a:p>
            <a:p>
              <a:pPr lvl="1">
                <a:lnSpc>
                  <a:spcPct val="90000"/>
                </a:lnSpc>
                <a:buClr>
                  <a:srgbClr val="92D050"/>
                </a:buClr>
                <a:defRPr/>
              </a:pPr>
              <a:r>
                <a:rPr lang="en-GB" sz="1600" b="1" dirty="0" smtClean="0">
                  <a:solidFill>
                    <a:schemeClr val="tx2"/>
                  </a:solidFill>
                </a:rPr>
                <a:t>Form M</a:t>
              </a:r>
              <a:r>
                <a:rPr lang="en-GB" sz="1600" dirty="0" smtClean="0">
                  <a:solidFill>
                    <a:schemeClr val="tx2"/>
                  </a:solidFill>
                </a:rPr>
                <a:t>: Form </a:t>
              </a:r>
              <a:r>
                <a:rPr lang="en-GB" sz="1600" dirty="0">
                  <a:solidFill>
                    <a:schemeClr val="tx2"/>
                  </a:solidFill>
                </a:rPr>
                <a:t>on </a:t>
              </a:r>
              <a:r>
                <a:rPr lang="en-GB" sz="1600" dirty="0" smtClean="0">
                  <a:solidFill>
                    <a:schemeClr val="tx2"/>
                  </a:solidFill>
                </a:rPr>
                <a:t>performed fuel </a:t>
              </a:r>
              <a:r>
                <a:rPr lang="en-GB" sz="1600" dirty="0">
                  <a:solidFill>
                    <a:schemeClr val="tx2"/>
                  </a:solidFill>
                </a:rPr>
                <a:t>consumption by commercial air carriers</a:t>
              </a:r>
            </a:p>
          </p:txBody>
        </p:sp>
        <p:cxnSp>
          <p:nvCxnSpPr>
            <p:cNvPr id="24" name="Straight Connector 23"/>
            <p:cNvCxnSpPr>
              <a:endCxn id="11" idx="1"/>
            </p:cNvCxnSpPr>
            <p:nvPr/>
          </p:nvCxnSpPr>
          <p:spPr>
            <a:xfrm>
              <a:off x="4497906" y="2295174"/>
              <a:ext cx="74094" cy="1261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7" name="Curved Left Arrow 26"/>
          <p:cNvSpPr/>
          <p:nvPr/>
        </p:nvSpPr>
        <p:spPr>
          <a:xfrm rot="10800000">
            <a:off x="2238886" y="884193"/>
            <a:ext cx="1080120" cy="1541404"/>
          </a:xfrm>
          <a:prstGeom prst="curvedLeftArrow">
            <a:avLst>
              <a:gd name="adj1" fmla="val 25000"/>
              <a:gd name="adj2" fmla="val 50000"/>
              <a:gd name="adj3" fmla="val 25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8" name="Rectangle 27"/>
          <p:cNvSpPr>
            <a:spLocks noChangeAspect="1" noChangeArrowheads="1"/>
          </p:cNvSpPr>
          <p:nvPr/>
        </p:nvSpPr>
        <p:spPr bwMode="auto">
          <a:xfrm>
            <a:off x="940517" y="1359763"/>
            <a:ext cx="1504010" cy="903815"/>
          </a:xfrm>
          <a:prstGeom prst="rect">
            <a:avLst/>
          </a:prstGeom>
          <a:noFill/>
          <a:ln w="0">
            <a:noFill/>
            <a:miter lim="800000"/>
            <a:headEnd/>
            <a:tailEnd/>
          </a:ln>
        </p:spPr>
        <p:txBody>
          <a:bodyPr anchor="ctr" anchorCtr="0"/>
          <a:lstStyle/>
          <a:p>
            <a:pPr algn="ctr"/>
            <a:r>
              <a:rPr lang="en-GB" sz="1600" b="1" dirty="0">
                <a:solidFill>
                  <a:srgbClr val="C00000"/>
                </a:solidFill>
              </a:rPr>
              <a:t>c</a:t>
            </a:r>
            <a:r>
              <a:rPr lang="en-GB" sz="1600" b="1" dirty="0" smtClean="0">
                <a:solidFill>
                  <a:srgbClr val="C00000"/>
                </a:solidFill>
              </a:rPr>
              <a:t>larification, correction, reminders</a:t>
            </a:r>
            <a:endParaRPr lang="en-GB" sz="1600" b="1" dirty="0">
              <a:solidFill>
                <a:srgbClr val="C00000"/>
              </a:solidFill>
            </a:endParaRPr>
          </a:p>
        </p:txBody>
      </p:sp>
      <p:sp>
        <p:nvSpPr>
          <p:cNvPr id="29" name="Circular Arrow 28"/>
          <p:cNvSpPr/>
          <p:nvPr/>
        </p:nvSpPr>
        <p:spPr>
          <a:xfrm rot="5660176">
            <a:off x="4773935" y="1828653"/>
            <a:ext cx="738007" cy="1116220"/>
          </a:xfrm>
          <a:prstGeom prst="circular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0" name="Rectangle 29"/>
          <p:cNvSpPr>
            <a:spLocks noChangeAspect="1" noChangeArrowheads="1"/>
          </p:cNvSpPr>
          <p:nvPr/>
        </p:nvSpPr>
        <p:spPr bwMode="auto">
          <a:xfrm>
            <a:off x="5705098" y="2147181"/>
            <a:ext cx="1440068" cy="432048"/>
          </a:xfrm>
          <a:prstGeom prst="rect">
            <a:avLst/>
          </a:prstGeom>
          <a:noFill/>
          <a:ln w="0">
            <a:noFill/>
            <a:miter lim="800000"/>
            <a:headEnd/>
            <a:tailEnd/>
          </a:ln>
        </p:spPr>
        <p:txBody>
          <a:bodyPr anchor="ctr" anchorCtr="0"/>
          <a:lstStyle/>
          <a:p>
            <a:pPr algn="ctr"/>
            <a:r>
              <a:rPr lang="en-GB" sz="1600" b="1" dirty="0">
                <a:solidFill>
                  <a:srgbClr val="588824"/>
                </a:solidFill>
              </a:rPr>
              <a:t>c</a:t>
            </a:r>
            <a:r>
              <a:rPr lang="en-GB" sz="1600" b="1" dirty="0" smtClean="0">
                <a:solidFill>
                  <a:srgbClr val="588824"/>
                </a:solidFill>
              </a:rPr>
              <a:t>ollection, verification,</a:t>
            </a:r>
          </a:p>
          <a:p>
            <a:pPr algn="ctr"/>
            <a:r>
              <a:rPr lang="en-GB" sz="1600" b="1" dirty="0" smtClean="0">
                <a:solidFill>
                  <a:srgbClr val="588824"/>
                </a:solidFill>
              </a:rPr>
              <a:t>validation</a:t>
            </a:r>
            <a:endParaRPr lang="en-GB" sz="1600" b="1" dirty="0">
              <a:solidFill>
                <a:srgbClr val="588824"/>
              </a:solidFill>
            </a:endParaRPr>
          </a:p>
        </p:txBody>
      </p:sp>
      <p:cxnSp>
        <p:nvCxnSpPr>
          <p:cNvPr id="31" name="Straight Arrow Connector 30"/>
          <p:cNvCxnSpPr/>
          <p:nvPr/>
        </p:nvCxnSpPr>
        <p:spPr>
          <a:xfrm>
            <a:off x="4564591" y="2738735"/>
            <a:ext cx="0" cy="27203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152323" y="3064775"/>
            <a:ext cx="4900716" cy="590931"/>
          </a:xfrm>
          <a:prstGeom prst="rect">
            <a:avLst/>
          </a:prstGeom>
          <a:ln>
            <a:solidFill>
              <a:srgbClr val="C00000"/>
            </a:solidFill>
          </a:ln>
        </p:spPr>
        <p:txBody>
          <a:bodyPr wrap="square">
            <a:spAutoFit/>
          </a:bodyPr>
          <a:lstStyle/>
          <a:p>
            <a:pPr>
              <a:lnSpc>
                <a:spcPct val="90000"/>
              </a:lnSpc>
              <a:buClr>
                <a:srgbClr val="92D050"/>
              </a:buClr>
              <a:buFont typeface="Wingdings" pitchFamily="2" charset="2"/>
              <a:buChar char="î"/>
              <a:defRPr/>
            </a:pPr>
            <a:r>
              <a:rPr lang="en-GB" dirty="0" smtClean="0">
                <a:solidFill>
                  <a:schemeClr val="tx2"/>
                </a:solidFill>
              </a:rPr>
              <a:t>Integration of the reported performed fuel consumption into a model developed by ICAO</a:t>
            </a:r>
            <a:endParaRPr lang="en-GB" dirty="0">
              <a:solidFill>
                <a:schemeClr val="tx2"/>
              </a:solidFill>
            </a:endParaRPr>
          </a:p>
        </p:txBody>
      </p:sp>
      <p:sp>
        <p:nvSpPr>
          <p:cNvPr id="34" name="Rectangle 33"/>
          <p:cNvSpPr/>
          <p:nvPr/>
        </p:nvSpPr>
        <p:spPr>
          <a:xfrm>
            <a:off x="395536" y="3759849"/>
            <a:ext cx="8496944" cy="1026050"/>
          </a:xfrm>
          <a:prstGeom prst="rect">
            <a:avLst/>
          </a:prstGeom>
          <a:solidFill>
            <a:schemeClr val="accent1">
              <a:lumMod val="20000"/>
              <a:lumOff val="80000"/>
            </a:schemeClr>
          </a:solidFill>
          <a:ln>
            <a:noFill/>
          </a:ln>
        </p:spPr>
        <p:txBody>
          <a:bodyPr wrap="square">
            <a:noAutofit/>
          </a:bodyPr>
          <a:lstStyle/>
          <a:p>
            <a:pPr algn="ctr">
              <a:lnSpc>
                <a:spcPct val="90000"/>
              </a:lnSpc>
              <a:buClr>
                <a:srgbClr val="92D050"/>
              </a:buClr>
              <a:defRPr/>
            </a:pPr>
            <a:r>
              <a:rPr lang="en-GB" sz="2400" b="1" dirty="0" smtClean="0">
                <a:solidFill>
                  <a:schemeClr val="tx2"/>
                </a:solidFill>
              </a:rPr>
              <a:t>Performed fuel consumed </a:t>
            </a:r>
          </a:p>
          <a:p>
            <a:pPr algn="ctr">
              <a:lnSpc>
                <a:spcPct val="90000"/>
              </a:lnSpc>
              <a:buClr>
                <a:srgbClr val="92D050"/>
              </a:buClr>
              <a:defRPr/>
            </a:pPr>
            <a:r>
              <a:rPr lang="en-GB" sz="2400" dirty="0">
                <a:solidFill>
                  <a:schemeClr val="tx2"/>
                </a:solidFill>
              </a:rPr>
              <a:t>v</a:t>
            </a:r>
            <a:r>
              <a:rPr lang="en-GB" sz="2400" dirty="0" smtClean="0">
                <a:solidFill>
                  <a:schemeClr val="tx2"/>
                </a:solidFill>
              </a:rPr>
              <a:t>alidated by ICAO covers </a:t>
            </a:r>
          </a:p>
          <a:p>
            <a:pPr algn="ctr">
              <a:lnSpc>
                <a:spcPct val="90000"/>
              </a:lnSpc>
              <a:buClr>
                <a:srgbClr val="92D050"/>
              </a:buClr>
              <a:defRPr/>
            </a:pPr>
            <a:r>
              <a:rPr lang="en-GB" sz="2400" b="1" dirty="0" smtClean="0">
                <a:solidFill>
                  <a:schemeClr val="tx2"/>
                </a:solidFill>
              </a:rPr>
              <a:t>half of the world international scheduled traffic</a:t>
            </a:r>
            <a:r>
              <a:rPr lang="en-GB" sz="2400" dirty="0" smtClean="0">
                <a:solidFill>
                  <a:schemeClr val="tx2"/>
                </a:solidFill>
              </a:rPr>
              <a:t>*</a:t>
            </a:r>
            <a:endParaRPr lang="en-GB" sz="2400" dirty="0">
              <a:solidFill>
                <a:schemeClr val="tx2"/>
              </a:solidFill>
            </a:endParaRPr>
          </a:p>
        </p:txBody>
      </p:sp>
      <p:sp>
        <p:nvSpPr>
          <p:cNvPr id="35" name="TextBox 34"/>
          <p:cNvSpPr txBox="1"/>
          <p:nvPr/>
        </p:nvSpPr>
        <p:spPr>
          <a:xfrm>
            <a:off x="0" y="4909422"/>
            <a:ext cx="3456384" cy="261610"/>
          </a:xfrm>
          <a:prstGeom prst="rect">
            <a:avLst/>
          </a:prstGeom>
          <a:noFill/>
        </p:spPr>
        <p:txBody>
          <a:bodyPr wrap="square" rtlCol="0">
            <a:spAutoFit/>
          </a:bodyPr>
          <a:lstStyle/>
          <a:p>
            <a:pPr algn="r"/>
            <a:r>
              <a:rPr lang="en-US" sz="1100" b="1" i="1" dirty="0" smtClean="0">
                <a:solidFill>
                  <a:schemeClr val="bg1"/>
                </a:solidFill>
              </a:rPr>
              <a:t>*: expressed in 2011 Revenue </a:t>
            </a:r>
            <a:r>
              <a:rPr lang="en-US" sz="1100" b="1" i="1" dirty="0" err="1" smtClean="0">
                <a:solidFill>
                  <a:schemeClr val="bg1"/>
                </a:solidFill>
              </a:rPr>
              <a:t>Tonne</a:t>
            </a:r>
            <a:r>
              <a:rPr lang="en-US" sz="1100" b="1" i="1" dirty="0" smtClean="0">
                <a:solidFill>
                  <a:schemeClr val="bg1"/>
                </a:solidFill>
              </a:rPr>
              <a:t>-Kilometers</a:t>
            </a:r>
            <a:endParaRPr lang="en-US" sz="1100" b="1" i="1" dirty="0">
              <a:solidFill>
                <a:schemeClr val="bg1"/>
              </a:solidFill>
            </a:endParaRPr>
          </a:p>
        </p:txBody>
      </p:sp>
      <p:sp>
        <p:nvSpPr>
          <p:cNvPr id="18" name="Title 1"/>
          <p:cNvSpPr txBox="1">
            <a:spLocks/>
          </p:cNvSpPr>
          <p:nvPr/>
        </p:nvSpPr>
        <p:spPr>
          <a:xfrm>
            <a:off x="3635896" y="1"/>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Reporting and Analysis System</a:t>
            </a:r>
          </a:p>
          <a:p>
            <a:pPr algn="l"/>
            <a:endParaRPr lang="en-US" sz="2800" b="1" dirty="0"/>
          </a:p>
        </p:txBody>
      </p:sp>
    </p:spTree>
    <p:extLst>
      <p:ext uri="{BB962C8B-B14F-4D97-AF65-F5344CB8AC3E}">
        <p14:creationId xmlns:p14="http://schemas.microsoft.com/office/powerpoint/2010/main" val="1706491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childTnLst>
                          </p:cTn>
                        </p:par>
                        <p:par>
                          <p:cTn id="18" fill="hold">
                            <p:stCondLst>
                              <p:cond delay="2000"/>
                            </p:stCondLst>
                            <p:childTnLst>
                              <p:par>
                                <p:cTn id="19" presetID="22" presetClass="entr" presetSubtype="1" fill="hold" nodeType="afterEffect">
                                  <p:stCondLst>
                                    <p:cond delay="250"/>
                                  </p:stCondLst>
                                  <p:childTnLst>
                                    <p:set>
                                      <p:cBhvr>
                                        <p:cTn id="20" dur="1" fill="hold">
                                          <p:stCondLst>
                                            <p:cond delay="0"/>
                                          </p:stCondLst>
                                        </p:cTn>
                                        <p:tgtEl>
                                          <p:spTgt spid="1026"/>
                                        </p:tgtEl>
                                        <p:attrNameLst>
                                          <p:attrName>style.visibility</p:attrName>
                                        </p:attrNameLst>
                                      </p:cBhvr>
                                      <p:to>
                                        <p:strVal val="visible"/>
                                      </p:to>
                                    </p:set>
                                    <p:animEffect transition="in" filter="wipe(up)">
                                      <p:cBhvr>
                                        <p:cTn id="21" dur="500"/>
                                        <p:tgtEl>
                                          <p:spTgt spid="1026"/>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3750"/>
                            </p:stCondLst>
                            <p:childTnLst>
                              <p:par>
                                <p:cTn id="27" presetID="22" presetClass="entr" presetSubtype="8"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par>
                          <p:cTn id="30" fill="hold">
                            <p:stCondLst>
                              <p:cond delay="4250"/>
                            </p:stCondLst>
                            <p:childTnLst>
                              <p:par>
                                <p:cTn id="31" presetID="22" presetClass="entr" presetSubtype="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par>
                          <p:cTn id="37" fill="hold">
                            <p:stCondLst>
                              <p:cond delay="4750"/>
                            </p:stCondLst>
                            <p:childTnLst>
                              <p:par>
                                <p:cTn id="38" presetID="22" presetClass="entr" presetSubtype="1"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up)">
                                      <p:cBhvr>
                                        <p:cTn id="40" dur="500"/>
                                        <p:tgtEl>
                                          <p:spTgt spid="31"/>
                                        </p:tgtEl>
                                      </p:cBhvr>
                                    </p:animEffect>
                                  </p:childTnLst>
                                </p:cTn>
                              </p:par>
                            </p:childTnLst>
                          </p:cTn>
                        </p:par>
                        <p:par>
                          <p:cTn id="41" fill="hold">
                            <p:stCondLst>
                              <p:cond delay="5250"/>
                            </p:stCondLst>
                            <p:childTnLst>
                              <p:par>
                                <p:cTn id="42" presetID="53" presetClass="entr" presetSubtype="16" fill="hold" grpId="0" nodeType="afterEffect">
                                  <p:stCondLst>
                                    <p:cond delay="25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childTnLst>
                          </p:cTn>
                        </p:par>
                        <p:par>
                          <p:cTn id="47" fill="hold">
                            <p:stCondLst>
                              <p:cond delay="6000"/>
                            </p:stCondLst>
                            <p:childTnLst>
                              <p:par>
                                <p:cTn id="48" presetID="31"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1000" fill="hold"/>
                                        <p:tgtEl>
                                          <p:spTgt spid="34"/>
                                        </p:tgtEl>
                                        <p:attrNameLst>
                                          <p:attrName>ppt_w</p:attrName>
                                        </p:attrNameLst>
                                      </p:cBhvr>
                                      <p:tavLst>
                                        <p:tav tm="0">
                                          <p:val>
                                            <p:fltVal val="0"/>
                                          </p:val>
                                        </p:tav>
                                        <p:tav tm="100000">
                                          <p:val>
                                            <p:strVal val="#ppt_w"/>
                                          </p:val>
                                        </p:tav>
                                      </p:tavLst>
                                    </p:anim>
                                    <p:anim calcmode="lin" valueType="num">
                                      <p:cBhvr>
                                        <p:cTn id="51" dur="1000" fill="hold"/>
                                        <p:tgtEl>
                                          <p:spTgt spid="34"/>
                                        </p:tgtEl>
                                        <p:attrNameLst>
                                          <p:attrName>ppt_h</p:attrName>
                                        </p:attrNameLst>
                                      </p:cBhvr>
                                      <p:tavLst>
                                        <p:tav tm="0">
                                          <p:val>
                                            <p:fltVal val="0"/>
                                          </p:val>
                                        </p:tav>
                                        <p:tav tm="100000">
                                          <p:val>
                                            <p:strVal val="#ppt_h"/>
                                          </p:val>
                                        </p:tav>
                                      </p:tavLst>
                                    </p:anim>
                                    <p:anim calcmode="lin" valueType="num">
                                      <p:cBhvr>
                                        <p:cTn id="52" dur="1000" fill="hold"/>
                                        <p:tgtEl>
                                          <p:spTgt spid="34"/>
                                        </p:tgtEl>
                                        <p:attrNameLst>
                                          <p:attrName>style.rotation</p:attrName>
                                        </p:attrNameLst>
                                      </p:cBhvr>
                                      <p:tavLst>
                                        <p:tav tm="0">
                                          <p:val>
                                            <p:fltVal val="90"/>
                                          </p:val>
                                        </p:tav>
                                        <p:tav tm="100000">
                                          <p:val>
                                            <p:fltVal val="0"/>
                                          </p:val>
                                        </p:tav>
                                      </p:tavLst>
                                    </p:anim>
                                    <p:animEffect transition="in" filter="fade">
                                      <p:cBhvr>
                                        <p:cTn id="53" dur="1000"/>
                                        <p:tgtEl>
                                          <p:spTgt spid="34"/>
                                        </p:tgtEl>
                                      </p:cBhvr>
                                    </p:animEffect>
                                  </p:childTnLst>
                                </p:cTn>
                              </p:par>
                            </p:childTnLst>
                          </p:cTn>
                        </p:par>
                        <p:par>
                          <p:cTn id="54" fill="hold">
                            <p:stCondLst>
                              <p:cond delay="7000"/>
                            </p:stCondLst>
                            <p:childTnLst>
                              <p:par>
                                <p:cTn id="55" presetID="1"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8" grpId="0"/>
      <p:bldP spid="29" grpId="0" animBg="1"/>
      <p:bldP spid="30" grpId="0"/>
      <p:bldP spid="33" grpId="0" animBg="1"/>
      <p:bldP spid="34" grpId="0" animBg="1"/>
      <p:bldP spid="3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bwMode="auto">
          <a:xfrm>
            <a:off x="4484232" y="4291008"/>
            <a:ext cx="180000" cy="216000"/>
          </a:xfrm>
          <a:prstGeom prst="down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CA" sz="1800" b="0" i="0" u="none" strike="noStrike" cap="none" normalizeH="0" baseline="0" smtClean="0">
              <a:ln>
                <a:noFill/>
              </a:ln>
              <a:solidFill>
                <a:schemeClr val="tx1"/>
              </a:solidFill>
              <a:effectLst/>
              <a:latin typeface="Arial" pitchFamily="34" charset="0"/>
              <a:ea typeface="SimSun" pitchFamily="2" charset="-122"/>
            </a:endParaRPr>
          </a:p>
        </p:txBody>
      </p:sp>
      <p:sp>
        <p:nvSpPr>
          <p:cNvPr id="17" name="Right Arrow 16"/>
          <p:cNvSpPr/>
          <p:nvPr/>
        </p:nvSpPr>
        <p:spPr bwMode="auto">
          <a:xfrm rot="1942948">
            <a:off x="2983251" y="3458825"/>
            <a:ext cx="756830" cy="276434"/>
          </a:xfrm>
          <a:prstGeom prst="right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CA" sz="1800" b="0" i="0" u="none" strike="noStrike" cap="none" normalizeH="0" baseline="0" smtClean="0">
              <a:ln>
                <a:noFill/>
              </a:ln>
              <a:solidFill>
                <a:schemeClr val="tx1"/>
              </a:solidFill>
              <a:effectLst/>
              <a:latin typeface="Arial" pitchFamily="34" charset="0"/>
              <a:ea typeface="SimSun" pitchFamily="2" charset="-122"/>
            </a:endParaRPr>
          </a:p>
        </p:txBody>
      </p:sp>
      <p:sp>
        <p:nvSpPr>
          <p:cNvPr id="34" name="Right Arrow 33"/>
          <p:cNvSpPr/>
          <p:nvPr/>
        </p:nvSpPr>
        <p:spPr bwMode="auto">
          <a:xfrm rot="19657052" flipH="1">
            <a:off x="5431270" y="3441480"/>
            <a:ext cx="756830" cy="276434"/>
          </a:xfrm>
          <a:prstGeom prst="right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CA" sz="1800" b="0" i="0" u="none" strike="noStrike" cap="none" normalizeH="0" baseline="0" smtClean="0">
              <a:ln>
                <a:noFill/>
              </a:ln>
              <a:solidFill>
                <a:schemeClr val="tx1"/>
              </a:solidFill>
              <a:effectLst/>
              <a:latin typeface="Arial" pitchFamily="34" charset="0"/>
              <a:ea typeface="SimSun" pitchFamily="2" charset="-122"/>
            </a:endParaRPr>
          </a:p>
        </p:txBody>
      </p:sp>
      <p:sp>
        <p:nvSpPr>
          <p:cNvPr id="21" name="Rectangle 32"/>
          <p:cNvSpPr/>
          <p:nvPr/>
        </p:nvSpPr>
        <p:spPr>
          <a:xfrm>
            <a:off x="211719" y="4018415"/>
            <a:ext cx="8754063" cy="286232"/>
          </a:xfrm>
          <a:prstGeom prst="rect">
            <a:avLst/>
          </a:prstGeom>
          <a:solidFill>
            <a:schemeClr val="bg1"/>
          </a:solidFill>
          <a:ln w="28575">
            <a:solidFill>
              <a:srgbClr val="002060"/>
            </a:solidFill>
          </a:ln>
        </p:spPr>
        <p:txBody>
          <a:bodyPr wrap="square">
            <a:spAutoFit/>
          </a:bodyPr>
          <a:lstStyle/>
          <a:p>
            <a:pPr algn="ctr" fontAlgn="base">
              <a:lnSpc>
                <a:spcPct val="90000"/>
              </a:lnSpc>
              <a:spcBef>
                <a:spcPct val="0"/>
              </a:spcBef>
              <a:spcAft>
                <a:spcPct val="0"/>
              </a:spcAft>
              <a:buClr>
                <a:srgbClr val="92D050"/>
              </a:buClr>
              <a:buFont typeface="Wingdings" pitchFamily="2" charset="2"/>
              <a:buChar char="î"/>
              <a:defRPr/>
            </a:pPr>
            <a:r>
              <a:rPr lang="en-GB" sz="1400" dirty="0" smtClean="0">
                <a:solidFill>
                  <a:srgbClr val="1F497D"/>
                </a:solidFill>
                <a:latin typeface="+mj-lt"/>
                <a:cs typeface="Arial" charset="0"/>
              </a:rPr>
              <a:t> Integration of </a:t>
            </a:r>
            <a:r>
              <a:rPr lang="en-GB" sz="1400" b="1" i="1" u="sng" dirty="0" smtClean="0">
                <a:solidFill>
                  <a:srgbClr val="1F497D"/>
                </a:solidFill>
                <a:latin typeface="+mj-lt"/>
                <a:cs typeface="Arial" charset="0"/>
              </a:rPr>
              <a:t>actual performed fuel consumption</a:t>
            </a:r>
            <a:r>
              <a:rPr lang="en-GB" sz="1400" dirty="0" smtClean="0">
                <a:solidFill>
                  <a:srgbClr val="1F497D"/>
                </a:solidFill>
                <a:latin typeface="+mj-lt"/>
                <a:cs typeface="Arial" charset="0"/>
              </a:rPr>
              <a:t> with modelled fuel consumption developed by ICAO</a:t>
            </a:r>
          </a:p>
        </p:txBody>
      </p:sp>
      <p:sp>
        <p:nvSpPr>
          <p:cNvPr id="23" name="TextBox 2"/>
          <p:cNvSpPr txBox="1"/>
          <p:nvPr/>
        </p:nvSpPr>
        <p:spPr>
          <a:xfrm>
            <a:off x="3690735" y="3579697"/>
            <a:ext cx="1796028" cy="369332"/>
          </a:xfrm>
          <a:prstGeom prst="rect">
            <a:avLst/>
          </a:prstGeom>
          <a:solidFill>
            <a:srgbClr val="002060"/>
          </a:solidFill>
        </p:spPr>
        <p:txBody>
          <a:bodyPr wrap="square" rtlCol="0">
            <a:spAutoFit/>
          </a:bodyPr>
          <a:lstStyle/>
          <a:p>
            <a:pPr algn="ctr" fontAlgn="base">
              <a:spcBef>
                <a:spcPct val="0"/>
              </a:spcBef>
              <a:spcAft>
                <a:spcPct val="0"/>
              </a:spcAft>
            </a:pPr>
            <a:r>
              <a:rPr lang="en-US" b="1" dirty="0" smtClean="0">
                <a:solidFill>
                  <a:prstClr val="white"/>
                </a:solidFill>
                <a:cs typeface="Arial" charset="0"/>
              </a:rPr>
              <a:t>ICORAS</a:t>
            </a:r>
            <a:endParaRPr lang="en-US" b="1" dirty="0">
              <a:solidFill>
                <a:prstClr val="white"/>
              </a:solidFill>
              <a:cs typeface="Arial" charset="0"/>
            </a:endParaRPr>
          </a:p>
        </p:txBody>
      </p:sp>
      <p:sp>
        <p:nvSpPr>
          <p:cNvPr id="35" name="TextBox 2"/>
          <p:cNvSpPr txBox="1"/>
          <p:nvPr/>
        </p:nvSpPr>
        <p:spPr>
          <a:xfrm>
            <a:off x="211718" y="795606"/>
            <a:ext cx="4262342" cy="584775"/>
          </a:xfrm>
          <a:prstGeom prst="rect">
            <a:avLst/>
          </a:prstGeom>
          <a:solidFill>
            <a:srgbClr val="002060"/>
          </a:solidFill>
        </p:spPr>
        <p:txBody>
          <a:bodyPr wrap="square" rtlCol="0">
            <a:spAutoFit/>
          </a:bodyPr>
          <a:lstStyle/>
          <a:p>
            <a:pPr algn="ctr" fontAlgn="base">
              <a:spcBef>
                <a:spcPct val="0"/>
              </a:spcBef>
              <a:spcAft>
                <a:spcPct val="0"/>
              </a:spcAft>
            </a:pPr>
            <a:r>
              <a:rPr lang="en-US" sz="1600" b="1" dirty="0" smtClean="0">
                <a:solidFill>
                  <a:prstClr val="white"/>
                </a:solidFill>
                <a:cs typeface="Arial" charset="0"/>
              </a:rPr>
              <a:t>Reported performed data</a:t>
            </a:r>
          </a:p>
          <a:p>
            <a:pPr algn="ctr" fontAlgn="base">
              <a:spcBef>
                <a:spcPct val="0"/>
              </a:spcBef>
              <a:spcAft>
                <a:spcPct val="0"/>
              </a:spcAft>
            </a:pPr>
            <a:r>
              <a:rPr lang="en-US" sz="1600" b="1" dirty="0" smtClean="0">
                <a:solidFill>
                  <a:prstClr val="white"/>
                </a:solidFill>
                <a:cs typeface="Arial" charset="0"/>
              </a:rPr>
              <a:t> </a:t>
            </a:r>
            <a:r>
              <a:rPr lang="en-US" sz="1400" i="1" dirty="0" smtClean="0">
                <a:solidFill>
                  <a:prstClr val="white"/>
                </a:solidFill>
                <a:cs typeface="Arial" charset="0"/>
              </a:rPr>
              <a:t>ICAO Air Transport Reporting Forms</a:t>
            </a:r>
            <a:endParaRPr lang="en-US" sz="1400" i="1" dirty="0">
              <a:solidFill>
                <a:prstClr val="white"/>
              </a:solidFill>
              <a:cs typeface="Arial" charset="0"/>
            </a:endParaRPr>
          </a:p>
        </p:txBody>
      </p:sp>
      <p:sp>
        <p:nvSpPr>
          <p:cNvPr id="36" name="TextBox 2"/>
          <p:cNvSpPr txBox="1"/>
          <p:nvPr/>
        </p:nvSpPr>
        <p:spPr>
          <a:xfrm>
            <a:off x="4703439" y="795604"/>
            <a:ext cx="4262342" cy="484749"/>
          </a:xfrm>
          <a:prstGeom prst="rect">
            <a:avLst/>
          </a:prstGeom>
          <a:solidFill>
            <a:srgbClr val="002060"/>
          </a:solidFill>
        </p:spPr>
        <p:txBody>
          <a:bodyPr wrap="square" rtlCol="0">
            <a:noAutofit/>
          </a:bodyPr>
          <a:lstStyle/>
          <a:p>
            <a:pPr algn="ctr" fontAlgn="base">
              <a:spcBef>
                <a:spcPct val="0"/>
              </a:spcBef>
              <a:spcAft>
                <a:spcPct val="0"/>
              </a:spcAft>
            </a:pPr>
            <a:r>
              <a:rPr lang="en-US" sz="1600" b="1" dirty="0" smtClean="0">
                <a:solidFill>
                  <a:prstClr val="white"/>
                </a:solidFill>
                <a:cs typeface="Arial" charset="0"/>
              </a:rPr>
              <a:t>Estimated data</a:t>
            </a:r>
            <a:endParaRPr lang="en-US" sz="1600" b="1" dirty="0">
              <a:solidFill>
                <a:prstClr val="white"/>
              </a:solidFill>
              <a:cs typeface="Arial" charset="0"/>
            </a:endParaRPr>
          </a:p>
        </p:txBody>
      </p:sp>
      <p:sp>
        <p:nvSpPr>
          <p:cNvPr id="52" name="Rectangle 32"/>
          <p:cNvSpPr/>
          <p:nvPr/>
        </p:nvSpPr>
        <p:spPr>
          <a:xfrm>
            <a:off x="4703439" y="1309276"/>
            <a:ext cx="4262342" cy="1180699"/>
          </a:xfrm>
          <a:prstGeom prst="rect">
            <a:avLst/>
          </a:prstGeom>
          <a:ln>
            <a:solidFill>
              <a:srgbClr val="C00000"/>
            </a:solidFill>
          </a:ln>
        </p:spPr>
        <p:txBody>
          <a:bodyPr wrap="square" lIns="36000" tIns="36000" rIns="36000" bIns="36000">
            <a:spAutoFit/>
          </a:bodyPr>
          <a:lstStyle/>
          <a:p>
            <a:pPr fontAlgn="base">
              <a:lnSpc>
                <a:spcPct val="90000"/>
              </a:lnSpc>
              <a:spcBef>
                <a:spcPct val="0"/>
              </a:spcBef>
              <a:spcAft>
                <a:spcPct val="0"/>
              </a:spcAft>
              <a:buClr>
                <a:srgbClr val="92D050"/>
              </a:buClr>
              <a:buFont typeface="Wingdings" pitchFamily="2" charset="2"/>
              <a:buChar char="î"/>
              <a:defRPr/>
            </a:pPr>
            <a:r>
              <a:rPr lang="en-GB" sz="2000" b="1" dirty="0" smtClean="0">
                <a:solidFill>
                  <a:srgbClr val="1F497D"/>
                </a:solidFill>
                <a:latin typeface="+mj-lt"/>
                <a:cs typeface="Arial" charset="0"/>
              </a:rPr>
              <a:t>TRAFFIC </a:t>
            </a:r>
            <a:r>
              <a:rPr lang="en-GB" sz="1400" dirty="0" smtClean="0">
                <a:solidFill>
                  <a:srgbClr val="1F497D"/>
                </a:solidFill>
                <a:latin typeface="+mj-lt"/>
                <a:cs typeface="Arial" charset="0"/>
              </a:rPr>
              <a:t>-</a:t>
            </a:r>
            <a:r>
              <a:rPr lang="en-GB" sz="1100" dirty="0" smtClean="0">
                <a:solidFill>
                  <a:srgbClr val="1F497D"/>
                </a:solidFill>
                <a:latin typeface="+mj-lt"/>
                <a:cs typeface="Arial" charset="0"/>
              </a:rPr>
              <a:t> </a:t>
            </a:r>
            <a:r>
              <a:rPr lang="en-GB" sz="1600" dirty="0" smtClean="0">
                <a:solidFill>
                  <a:srgbClr val="1F497D"/>
                </a:solidFill>
                <a:latin typeface="+mj-lt"/>
                <a:cs typeface="Arial" charset="0"/>
              </a:rPr>
              <a:t>world coverage</a:t>
            </a:r>
          </a:p>
          <a:p>
            <a:pPr marL="285750" indent="-285750">
              <a:lnSpc>
                <a:spcPct val="90000"/>
              </a:lnSpc>
              <a:buClr>
                <a:srgbClr val="92D050"/>
              </a:buClr>
              <a:buFont typeface="Arial" panose="020B0604020202020204" pitchFamily="34" charset="0"/>
              <a:buChar char="•"/>
              <a:defRPr/>
            </a:pPr>
            <a:r>
              <a:rPr lang="en-US" sz="1600" b="1" dirty="0" smtClean="0">
                <a:solidFill>
                  <a:srgbClr val="1F497D"/>
                </a:solidFill>
                <a:latin typeface="+mj-lt"/>
                <a:cs typeface="Arial" charset="0"/>
              </a:rPr>
              <a:t>Annual </a:t>
            </a:r>
            <a:r>
              <a:rPr lang="en-US" sz="1600" b="1" dirty="0">
                <a:solidFill>
                  <a:srgbClr val="1F497D"/>
                </a:solidFill>
                <a:latin typeface="+mj-lt"/>
                <a:cs typeface="Arial" charset="0"/>
              </a:rPr>
              <a:t>Report of the Council </a:t>
            </a:r>
            <a:endParaRPr lang="en-US" sz="1600" b="1" dirty="0" smtClean="0">
              <a:solidFill>
                <a:srgbClr val="1F497D"/>
              </a:solidFill>
              <a:latin typeface="+mj-lt"/>
              <a:cs typeface="Arial" charset="0"/>
            </a:endParaRPr>
          </a:p>
          <a:p>
            <a:pPr>
              <a:lnSpc>
                <a:spcPct val="90000"/>
              </a:lnSpc>
              <a:buClr>
                <a:srgbClr val="92D050"/>
              </a:buClr>
              <a:defRPr/>
            </a:pPr>
            <a:r>
              <a:rPr lang="en-US" sz="1400" dirty="0">
                <a:solidFill>
                  <a:srgbClr val="1F497D"/>
                </a:solidFill>
                <a:latin typeface="+mj-lt"/>
                <a:cs typeface="Arial" charset="0"/>
              </a:rPr>
              <a:t> </a:t>
            </a:r>
            <a:r>
              <a:rPr lang="en-US" sz="1400" dirty="0" smtClean="0">
                <a:solidFill>
                  <a:srgbClr val="1F497D"/>
                </a:solidFill>
                <a:latin typeface="+mj-lt"/>
                <a:cs typeface="Arial" charset="0"/>
              </a:rPr>
              <a:t>     (&gt;90% of performed traffic reported in Form A)</a:t>
            </a:r>
          </a:p>
          <a:p>
            <a:pPr>
              <a:lnSpc>
                <a:spcPct val="90000"/>
              </a:lnSpc>
              <a:buClr>
                <a:srgbClr val="92D050"/>
              </a:buClr>
              <a:defRPr/>
            </a:pPr>
            <a:endParaRPr lang="en-US" sz="1400" dirty="0">
              <a:solidFill>
                <a:srgbClr val="1F497D"/>
              </a:solidFill>
              <a:latin typeface="+mj-lt"/>
              <a:cs typeface="Arial" charset="0"/>
            </a:endParaRPr>
          </a:p>
          <a:p>
            <a:pPr marL="285750" indent="-285750">
              <a:lnSpc>
                <a:spcPct val="90000"/>
              </a:lnSpc>
              <a:buClr>
                <a:srgbClr val="92D050"/>
              </a:buClr>
              <a:buFont typeface="Arial" panose="020B0604020202020204" pitchFamily="34" charset="0"/>
              <a:buChar char="•"/>
              <a:defRPr/>
            </a:pPr>
            <a:r>
              <a:rPr lang="en-US" sz="1600" b="1" dirty="0">
                <a:solidFill>
                  <a:srgbClr val="1F497D"/>
                </a:solidFill>
                <a:latin typeface="+mj-lt"/>
                <a:cs typeface="Arial" charset="0"/>
              </a:rPr>
              <a:t>OAG </a:t>
            </a:r>
            <a:r>
              <a:rPr lang="en-US" sz="1400" dirty="0" smtClean="0">
                <a:solidFill>
                  <a:srgbClr val="1F497D"/>
                </a:solidFill>
                <a:latin typeface="+mj-lt"/>
                <a:cs typeface="Arial" charset="0"/>
              </a:rPr>
              <a:t>(airline schedules)</a:t>
            </a:r>
            <a:endParaRPr lang="en-US" sz="1600" dirty="0">
              <a:solidFill>
                <a:srgbClr val="1F497D"/>
              </a:solidFill>
              <a:latin typeface="+mj-lt"/>
              <a:cs typeface="Arial" charset="0"/>
            </a:endParaRPr>
          </a:p>
        </p:txBody>
      </p:sp>
      <p:sp>
        <p:nvSpPr>
          <p:cNvPr id="26" name="Rectangle 32"/>
          <p:cNvSpPr/>
          <p:nvPr/>
        </p:nvSpPr>
        <p:spPr>
          <a:xfrm>
            <a:off x="4703439" y="2526565"/>
            <a:ext cx="4262342" cy="994070"/>
          </a:xfrm>
          <a:prstGeom prst="rect">
            <a:avLst/>
          </a:prstGeom>
          <a:solidFill>
            <a:schemeClr val="bg2"/>
          </a:solidFill>
          <a:ln>
            <a:solidFill>
              <a:srgbClr val="C00000"/>
            </a:solidFill>
          </a:ln>
        </p:spPr>
        <p:txBody>
          <a:bodyPr wrap="square" lIns="36000" tIns="36000" rIns="36000" bIns="36000">
            <a:spAutoFit/>
          </a:bodyPr>
          <a:lstStyle/>
          <a:p>
            <a:pPr fontAlgn="base">
              <a:lnSpc>
                <a:spcPct val="90000"/>
              </a:lnSpc>
              <a:spcBef>
                <a:spcPct val="0"/>
              </a:spcBef>
              <a:spcAft>
                <a:spcPct val="0"/>
              </a:spcAft>
              <a:buClr>
                <a:srgbClr val="92D050"/>
              </a:buClr>
              <a:buFont typeface="Wingdings" pitchFamily="2" charset="2"/>
              <a:buChar char="î"/>
              <a:defRPr/>
            </a:pPr>
            <a:r>
              <a:rPr lang="en-GB" sz="2000" b="1" dirty="0" smtClean="0">
                <a:solidFill>
                  <a:srgbClr val="1F497D"/>
                </a:solidFill>
                <a:latin typeface="+mj-lt"/>
                <a:cs typeface="Arial" charset="0"/>
              </a:rPr>
              <a:t>FUEL </a:t>
            </a:r>
            <a:r>
              <a:rPr lang="en-GB" sz="1400" dirty="0" smtClean="0">
                <a:solidFill>
                  <a:srgbClr val="1F497D"/>
                </a:solidFill>
                <a:latin typeface="+mj-lt"/>
                <a:cs typeface="Arial" charset="0"/>
              </a:rPr>
              <a:t>-</a:t>
            </a:r>
            <a:r>
              <a:rPr lang="en-GB" sz="1100" dirty="0" smtClean="0">
                <a:solidFill>
                  <a:srgbClr val="1F497D"/>
                </a:solidFill>
                <a:latin typeface="+mj-lt"/>
                <a:cs typeface="Arial" charset="0"/>
              </a:rPr>
              <a:t> </a:t>
            </a:r>
            <a:r>
              <a:rPr lang="en-GB" sz="1600" dirty="0" smtClean="0">
                <a:solidFill>
                  <a:srgbClr val="1F497D"/>
                </a:solidFill>
                <a:latin typeface="+mj-lt"/>
                <a:cs typeface="Arial" charset="0"/>
              </a:rPr>
              <a:t>world coverage</a:t>
            </a:r>
          </a:p>
          <a:p>
            <a:pPr marL="285750" indent="-285750">
              <a:lnSpc>
                <a:spcPct val="90000"/>
              </a:lnSpc>
              <a:buClr>
                <a:srgbClr val="92D050"/>
              </a:buClr>
              <a:buFont typeface="Arial" panose="020B0604020202020204" pitchFamily="34" charset="0"/>
              <a:buChar char="•"/>
              <a:defRPr/>
            </a:pPr>
            <a:r>
              <a:rPr lang="en-US" sz="1600" b="1" dirty="0" smtClean="0">
                <a:solidFill>
                  <a:srgbClr val="1F497D"/>
                </a:solidFill>
                <a:latin typeface="+mj-lt"/>
                <a:cs typeface="Arial" charset="0"/>
              </a:rPr>
              <a:t>ICAO Fuel formula </a:t>
            </a:r>
            <a:r>
              <a:rPr lang="en-US" sz="1400" dirty="0" smtClean="0">
                <a:solidFill>
                  <a:srgbClr val="1F497D"/>
                </a:solidFill>
                <a:latin typeface="+mj-lt"/>
                <a:cs typeface="Arial" charset="0"/>
              </a:rPr>
              <a:t>(developed in-house)</a:t>
            </a:r>
            <a:endParaRPr lang="en-US" sz="1200" dirty="0" smtClean="0">
              <a:solidFill>
                <a:srgbClr val="1F497D"/>
              </a:solidFill>
              <a:latin typeface="+mj-lt"/>
              <a:cs typeface="Arial" charset="0"/>
            </a:endParaRPr>
          </a:p>
          <a:p>
            <a:pPr>
              <a:lnSpc>
                <a:spcPct val="90000"/>
              </a:lnSpc>
              <a:buClr>
                <a:srgbClr val="92D050"/>
              </a:buClr>
              <a:defRPr/>
            </a:pPr>
            <a:endParaRPr lang="en-US" sz="800" dirty="0">
              <a:solidFill>
                <a:srgbClr val="1F497D"/>
              </a:solidFill>
              <a:latin typeface="+mj-lt"/>
              <a:cs typeface="Arial" charset="0"/>
            </a:endParaRPr>
          </a:p>
          <a:p>
            <a:pPr marL="285750" indent="-285750">
              <a:lnSpc>
                <a:spcPct val="90000"/>
              </a:lnSpc>
              <a:buClr>
                <a:srgbClr val="92D050"/>
              </a:buClr>
              <a:buFont typeface="Arial" panose="020B0604020202020204" pitchFamily="34" charset="0"/>
              <a:buChar char="•"/>
              <a:defRPr/>
            </a:pPr>
            <a:r>
              <a:rPr lang="en-US" sz="1600" b="1" dirty="0" smtClean="0">
                <a:solidFill>
                  <a:srgbClr val="1F497D"/>
                </a:solidFill>
                <a:latin typeface="+mj-lt"/>
                <a:cs typeface="Arial" charset="0"/>
              </a:rPr>
              <a:t>Revenue Cost Analysis</a:t>
            </a:r>
            <a:r>
              <a:rPr lang="en-US" sz="1400" b="1" dirty="0" smtClean="0">
                <a:solidFill>
                  <a:srgbClr val="1F497D"/>
                </a:solidFill>
                <a:latin typeface="+mj-lt"/>
                <a:cs typeface="Arial" charset="0"/>
              </a:rPr>
              <a:t>  </a:t>
            </a:r>
            <a:r>
              <a:rPr lang="en-US" sz="1400" dirty="0" smtClean="0">
                <a:solidFill>
                  <a:srgbClr val="1F497D"/>
                </a:solidFill>
                <a:latin typeface="+mj-lt"/>
                <a:cs typeface="Arial" charset="0"/>
              </a:rPr>
              <a:t>(RCA)</a:t>
            </a:r>
            <a:endParaRPr lang="en-US" sz="1600" dirty="0">
              <a:solidFill>
                <a:srgbClr val="1F497D"/>
              </a:solidFill>
              <a:latin typeface="+mj-lt"/>
              <a:cs typeface="Arial" charset="0"/>
            </a:endParaRPr>
          </a:p>
        </p:txBody>
      </p:sp>
      <p:sp>
        <p:nvSpPr>
          <p:cNvPr id="27" name="Rectangle 32"/>
          <p:cNvSpPr/>
          <p:nvPr/>
        </p:nvSpPr>
        <p:spPr>
          <a:xfrm>
            <a:off x="211718" y="1400572"/>
            <a:ext cx="4262342" cy="1387202"/>
          </a:xfrm>
          <a:prstGeom prst="rect">
            <a:avLst/>
          </a:prstGeom>
          <a:ln>
            <a:solidFill>
              <a:srgbClr val="C00000"/>
            </a:solidFill>
          </a:ln>
        </p:spPr>
        <p:txBody>
          <a:bodyPr wrap="square" lIns="36000" tIns="36000" rIns="36000" bIns="36000">
            <a:noAutofit/>
          </a:bodyPr>
          <a:lstStyle/>
          <a:p>
            <a:pPr fontAlgn="base">
              <a:lnSpc>
                <a:spcPct val="90000"/>
              </a:lnSpc>
              <a:spcBef>
                <a:spcPct val="0"/>
              </a:spcBef>
              <a:spcAft>
                <a:spcPct val="0"/>
              </a:spcAft>
              <a:buClr>
                <a:srgbClr val="92D050"/>
              </a:buClr>
              <a:buFont typeface="Wingdings" pitchFamily="2" charset="2"/>
              <a:buChar char="î"/>
              <a:defRPr/>
            </a:pPr>
            <a:r>
              <a:rPr lang="en-GB" sz="2000" b="1" dirty="0" smtClean="0">
                <a:solidFill>
                  <a:srgbClr val="1F497D"/>
                </a:solidFill>
                <a:latin typeface="+mj-lt"/>
                <a:cs typeface="Arial" charset="0"/>
              </a:rPr>
              <a:t>TRAFFIC</a:t>
            </a:r>
            <a:endParaRPr lang="en-GB" sz="1400" dirty="0">
              <a:solidFill>
                <a:srgbClr val="1F497D"/>
              </a:solidFill>
              <a:latin typeface="+mj-lt"/>
              <a:cs typeface="Arial" charset="0"/>
            </a:endParaRPr>
          </a:p>
          <a:p>
            <a:pPr marL="285750" indent="-285750">
              <a:lnSpc>
                <a:spcPct val="90000"/>
              </a:lnSpc>
              <a:buClr>
                <a:srgbClr val="92D050"/>
              </a:buClr>
              <a:buFont typeface="Arial" panose="020B0604020202020204" pitchFamily="34" charset="0"/>
              <a:buChar char="•"/>
              <a:defRPr/>
            </a:pPr>
            <a:r>
              <a:rPr lang="en-US" sz="1600" b="1" dirty="0">
                <a:solidFill>
                  <a:srgbClr val="1F497D"/>
                </a:solidFill>
                <a:latin typeface="+mj-lt"/>
                <a:cs typeface="Arial" charset="0"/>
              </a:rPr>
              <a:t>Form A: </a:t>
            </a:r>
            <a:r>
              <a:rPr lang="en-US" sz="1400" dirty="0">
                <a:solidFill>
                  <a:srgbClr val="1F497D"/>
                </a:solidFill>
                <a:latin typeface="+mj-lt"/>
                <a:cs typeface="Arial" charset="0"/>
              </a:rPr>
              <a:t>Traffic by commercial air </a:t>
            </a:r>
            <a:r>
              <a:rPr lang="en-US" sz="1400" dirty="0" smtClean="0">
                <a:solidFill>
                  <a:srgbClr val="1F497D"/>
                </a:solidFill>
                <a:latin typeface="+mj-lt"/>
                <a:cs typeface="Arial" charset="0"/>
              </a:rPr>
              <a:t>carriers</a:t>
            </a:r>
          </a:p>
          <a:p>
            <a:pPr>
              <a:lnSpc>
                <a:spcPct val="90000"/>
              </a:lnSpc>
              <a:buClr>
                <a:srgbClr val="92D050"/>
              </a:buClr>
              <a:defRPr/>
            </a:pPr>
            <a:endParaRPr lang="en-US" sz="800" dirty="0">
              <a:solidFill>
                <a:srgbClr val="1F497D"/>
              </a:solidFill>
              <a:latin typeface="+mj-lt"/>
              <a:cs typeface="Arial" charset="0"/>
            </a:endParaRPr>
          </a:p>
          <a:p>
            <a:pPr marL="285750" indent="-285750">
              <a:lnSpc>
                <a:spcPct val="90000"/>
              </a:lnSpc>
              <a:buClr>
                <a:srgbClr val="92D050"/>
              </a:buClr>
              <a:buFont typeface="Arial" panose="020B0604020202020204" pitchFamily="34" charset="0"/>
              <a:buChar char="•"/>
              <a:defRPr/>
            </a:pPr>
            <a:r>
              <a:rPr lang="en-US" sz="1600" b="1" dirty="0">
                <a:solidFill>
                  <a:srgbClr val="1F497D"/>
                </a:solidFill>
                <a:latin typeface="+mj-lt"/>
                <a:cs typeface="Arial" charset="0"/>
              </a:rPr>
              <a:t>Form C: </a:t>
            </a:r>
            <a:r>
              <a:rPr lang="en-US" sz="1400" dirty="0">
                <a:solidFill>
                  <a:srgbClr val="1F497D"/>
                </a:solidFill>
                <a:latin typeface="+mj-lt"/>
                <a:cs typeface="Arial" charset="0"/>
              </a:rPr>
              <a:t>Traffic by flight stage </a:t>
            </a:r>
            <a:endParaRPr lang="en-US" sz="1400" dirty="0" smtClean="0">
              <a:solidFill>
                <a:srgbClr val="1F497D"/>
              </a:solidFill>
              <a:latin typeface="+mj-lt"/>
              <a:cs typeface="Arial" charset="0"/>
            </a:endParaRPr>
          </a:p>
          <a:p>
            <a:pPr marL="285750" indent="-285750">
              <a:lnSpc>
                <a:spcPct val="90000"/>
              </a:lnSpc>
              <a:buClr>
                <a:srgbClr val="92D050"/>
              </a:buClr>
              <a:buFont typeface="Arial" panose="020B0604020202020204" pitchFamily="34" charset="0"/>
              <a:buChar char="•"/>
              <a:defRPr/>
            </a:pPr>
            <a:endParaRPr lang="en-US" sz="800" dirty="0" smtClean="0">
              <a:solidFill>
                <a:srgbClr val="1F497D"/>
              </a:solidFill>
              <a:latin typeface="+mj-lt"/>
              <a:cs typeface="Arial" charset="0"/>
            </a:endParaRPr>
          </a:p>
          <a:p>
            <a:pPr marL="285750" indent="-285750">
              <a:lnSpc>
                <a:spcPct val="90000"/>
              </a:lnSpc>
              <a:buClr>
                <a:srgbClr val="92D050"/>
              </a:buClr>
              <a:buFont typeface="Arial" panose="020B0604020202020204" pitchFamily="34" charset="0"/>
              <a:buChar char="•"/>
              <a:defRPr/>
            </a:pPr>
            <a:r>
              <a:rPr lang="en-US" sz="1600" b="1" dirty="0">
                <a:solidFill>
                  <a:srgbClr val="1F497D"/>
                </a:solidFill>
                <a:latin typeface="+mj-lt"/>
                <a:cs typeface="Arial" charset="0"/>
              </a:rPr>
              <a:t>Form </a:t>
            </a:r>
            <a:r>
              <a:rPr lang="en-US" sz="1600" b="1" dirty="0" smtClean="0">
                <a:solidFill>
                  <a:srgbClr val="1F497D"/>
                </a:solidFill>
                <a:latin typeface="+mj-lt"/>
                <a:cs typeface="Arial" charset="0"/>
              </a:rPr>
              <a:t>M*:</a:t>
            </a:r>
            <a:r>
              <a:rPr lang="en-US" sz="1400" dirty="0" smtClean="0">
                <a:solidFill>
                  <a:srgbClr val="1F497D"/>
                </a:solidFill>
                <a:latin typeface="+mj-lt"/>
                <a:cs typeface="Arial" charset="0"/>
              </a:rPr>
              <a:t> </a:t>
            </a:r>
            <a:r>
              <a:rPr lang="en-US" sz="1400" dirty="0">
                <a:solidFill>
                  <a:srgbClr val="1F497D"/>
                </a:solidFill>
                <a:latin typeface="+mj-lt"/>
                <a:cs typeface="Arial" charset="0"/>
              </a:rPr>
              <a:t>Traffic and fuel consumption by commercial air </a:t>
            </a:r>
            <a:r>
              <a:rPr lang="en-US" sz="1400" dirty="0" smtClean="0">
                <a:solidFill>
                  <a:srgbClr val="1F497D"/>
                </a:solidFill>
                <a:latin typeface="+mj-lt"/>
                <a:cs typeface="Arial" charset="0"/>
              </a:rPr>
              <a:t>carriers</a:t>
            </a:r>
            <a:endParaRPr lang="en-US" sz="1400" dirty="0">
              <a:solidFill>
                <a:srgbClr val="1F497D"/>
              </a:solidFill>
              <a:latin typeface="+mj-lt"/>
              <a:cs typeface="Arial" charset="0"/>
            </a:endParaRPr>
          </a:p>
          <a:p>
            <a:pPr marL="285750" indent="-285750">
              <a:lnSpc>
                <a:spcPct val="90000"/>
              </a:lnSpc>
              <a:buClr>
                <a:srgbClr val="92D050"/>
              </a:buClr>
              <a:buFont typeface="Arial" panose="020B0604020202020204" pitchFamily="34" charset="0"/>
              <a:buChar char="•"/>
              <a:defRPr/>
            </a:pPr>
            <a:endParaRPr lang="en-US" sz="900" dirty="0">
              <a:solidFill>
                <a:srgbClr val="1F497D"/>
              </a:solidFill>
              <a:latin typeface="+mj-lt"/>
              <a:cs typeface="Arial" charset="0"/>
            </a:endParaRPr>
          </a:p>
          <a:p>
            <a:pPr>
              <a:lnSpc>
                <a:spcPct val="90000"/>
              </a:lnSpc>
              <a:buClr>
                <a:srgbClr val="92D050"/>
              </a:buClr>
              <a:defRPr/>
            </a:pPr>
            <a:r>
              <a:rPr lang="en-US" sz="1400" dirty="0" smtClean="0">
                <a:solidFill>
                  <a:srgbClr val="1F497D"/>
                </a:solidFill>
                <a:latin typeface="+mj-lt"/>
                <a:cs typeface="Arial" charset="0"/>
              </a:rPr>
              <a:t>      </a:t>
            </a:r>
            <a:endParaRPr lang="en-US" sz="1400" dirty="0">
              <a:solidFill>
                <a:srgbClr val="1F497D"/>
              </a:solidFill>
              <a:latin typeface="+mj-lt"/>
              <a:cs typeface="Arial" charset="0"/>
            </a:endParaRPr>
          </a:p>
        </p:txBody>
      </p:sp>
      <p:sp>
        <p:nvSpPr>
          <p:cNvPr id="28" name="Rectangle 32"/>
          <p:cNvSpPr/>
          <p:nvPr/>
        </p:nvSpPr>
        <p:spPr>
          <a:xfrm>
            <a:off x="211718" y="2821681"/>
            <a:ext cx="4262342" cy="698953"/>
          </a:xfrm>
          <a:prstGeom prst="rect">
            <a:avLst/>
          </a:prstGeom>
          <a:solidFill>
            <a:schemeClr val="bg1"/>
          </a:solidFill>
          <a:ln>
            <a:solidFill>
              <a:srgbClr val="C00000"/>
            </a:solidFill>
          </a:ln>
        </p:spPr>
        <p:txBody>
          <a:bodyPr wrap="square" lIns="36000" tIns="36000" rIns="36000" bIns="36000">
            <a:noAutofit/>
          </a:bodyPr>
          <a:lstStyle/>
          <a:p>
            <a:pPr fontAlgn="base">
              <a:lnSpc>
                <a:spcPct val="90000"/>
              </a:lnSpc>
              <a:spcBef>
                <a:spcPct val="0"/>
              </a:spcBef>
              <a:spcAft>
                <a:spcPct val="0"/>
              </a:spcAft>
              <a:buClr>
                <a:srgbClr val="92D050"/>
              </a:buClr>
              <a:buFont typeface="Wingdings" pitchFamily="2" charset="2"/>
              <a:buChar char="î"/>
              <a:defRPr/>
            </a:pPr>
            <a:r>
              <a:rPr lang="en-GB" sz="2000" b="1" dirty="0" smtClean="0">
                <a:solidFill>
                  <a:srgbClr val="1F497D"/>
                </a:solidFill>
                <a:latin typeface="+mj-lt"/>
                <a:cs typeface="Arial" charset="0"/>
              </a:rPr>
              <a:t>FUEL</a:t>
            </a:r>
            <a:endParaRPr lang="en-GB" sz="1400" dirty="0">
              <a:solidFill>
                <a:srgbClr val="1F497D"/>
              </a:solidFill>
              <a:latin typeface="+mj-lt"/>
              <a:cs typeface="Arial" charset="0"/>
            </a:endParaRPr>
          </a:p>
          <a:p>
            <a:pPr marL="285750" indent="-285750">
              <a:lnSpc>
                <a:spcPct val="90000"/>
              </a:lnSpc>
              <a:buClr>
                <a:srgbClr val="92D050"/>
              </a:buClr>
              <a:buFont typeface="Arial" panose="020B0604020202020204" pitchFamily="34" charset="0"/>
              <a:buChar char="•"/>
              <a:defRPr/>
            </a:pPr>
            <a:r>
              <a:rPr lang="en-US" sz="1600" b="1" dirty="0">
                <a:solidFill>
                  <a:srgbClr val="1F497D"/>
                </a:solidFill>
                <a:latin typeface="+mj-lt"/>
                <a:cs typeface="Arial" charset="0"/>
              </a:rPr>
              <a:t>Form M: </a:t>
            </a:r>
            <a:r>
              <a:rPr lang="en-US" sz="1400" dirty="0">
                <a:solidFill>
                  <a:srgbClr val="1F497D"/>
                </a:solidFill>
                <a:latin typeface="+mj-lt"/>
                <a:cs typeface="Arial" charset="0"/>
              </a:rPr>
              <a:t>Traffic and fuel consumption by commercial air </a:t>
            </a:r>
            <a:r>
              <a:rPr lang="en-US" sz="1400" dirty="0" smtClean="0">
                <a:solidFill>
                  <a:srgbClr val="1F497D"/>
                </a:solidFill>
                <a:latin typeface="+mj-lt"/>
                <a:cs typeface="Arial" charset="0"/>
              </a:rPr>
              <a:t>carriers</a:t>
            </a:r>
            <a:endParaRPr lang="en-US" sz="1400" dirty="0">
              <a:solidFill>
                <a:srgbClr val="1F497D"/>
              </a:solidFill>
              <a:latin typeface="+mj-lt"/>
              <a:cs typeface="Arial" charset="0"/>
            </a:endParaRPr>
          </a:p>
        </p:txBody>
      </p:sp>
      <p:sp>
        <p:nvSpPr>
          <p:cNvPr id="14" name="Rectangle 10"/>
          <p:cNvSpPr/>
          <p:nvPr/>
        </p:nvSpPr>
        <p:spPr>
          <a:xfrm>
            <a:off x="-211964" y="4782982"/>
            <a:ext cx="9248337" cy="352404"/>
          </a:xfrm>
          <a:prstGeom prst="rect">
            <a:avLst/>
          </a:prstGeom>
          <a:ln>
            <a:noFill/>
          </a:ln>
        </p:spPr>
        <p:txBody>
          <a:bodyPr wrap="square">
            <a:spAutoFit/>
          </a:bodyPr>
          <a:lstStyle/>
          <a:p>
            <a:pPr lvl="1" fontAlgn="base">
              <a:lnSpc>
                <a:spcPct val="50000"/>
              </a:lnSpc>
              <a:spcBef>
                <a:spcPct val="0"/>
              </a:spcBef>
              <a:spcAft>
                <a:spcPct val="0"/>
              </a:spcAft>
              <a:buClr>
                <a:srgbClr val="92D050"/>
              </a:buClr>
              <a:defRPr/>
            </a:pPr>
            <a:endParaRPr lang="en-US" sz="1400" dirty="0" smtClean="0">
              <a:solidFill>
                <a:schemeClr val="bg1"/>
              </a:solidFill>
              <a:latin typeface="+mj-lt"/>
              <a:cs typeface="Arial" charset="0"/>
            </a:endParaRPr>
          </a:p>
          <a:p>
            <a:pPr marL="180000" lvl="1" algn="just" fontAlgn="base">
              <a:lnSpc>
                <a:spcPct val="90000"/>
              </a:lnSpc>
              <a:spcBef>
                <a:spcPct val="0"/>
              </a:spcBef>
              <a:spcAft>
                <a:spcPct val="0"/>
              </a:spcAft>
              <a:buClr>
                <a:srgbClr val="92D050"/>
              </a:buClr>
              <a:defRPr/>
            </a:pPr>
            <a:r>
              <a:rPr lang="en-US" sz="1100" b="1" dirty="0" smtClean="0">
                <a:solidFill>
                  <a:schemeClr val="bg1"/>
                </a:solidFill>
                <a:latin typeface="+mj-lt"/>
                <a:cs typeface="Arial" charset="0"/>
              </a:rPr>
              <a:t>*The Council in its 190</a:t>
            </a:r>
            <a:r>
              <a:rPr lang="en-US" sz="1100" b="1" baseline="30000" dirty="0" smtClean="0">
                <a:solidFill>
                  <a:schemeClr val="bg1"/>
                </a:solidFill>
                <a:latin typeface="+mj-lt"/>
                <a:cs typeface="Arial" charset="0"/>
              </a:rPr>
              <a:t>th</a:t>
            </a:r>
            <a:r>
              <a:rPr lang="en-US" sz="1100" b="1" dirty="0" smtClean="0">
                <a:solidFill>
                  <a:schemeClr val="bg1"/>
                </a:solidFill>
                <a:latin typeface="+mj-lt"/>
                <a:cs typeface="Arial" charset="0"/>
              </a:rPr>
              <a:t> Session in May 2010 approved the recommendations of STA/10 for the collection of Form M starting from the year 2010</a:t>
            </a:r>
          </a:p>
        </p:txBody>
      </p:sp>
      <p:cxnSp>
        <p:nvCxnSpPr>
          <p:cNvPr id="15" name="Straight Connector 23"/>
          <p:cNvCxnSpPr>
            <a:stCxn id="14" idx="1"/>
            <a:endCxn id="14" idx="1"/>
          </p:cNvCxnSpPr>
          <p:nvPr/>
        </p:nvCxnSpPr>
        <p:spPr>
          <a:xfrm>
            <a:off x="-211964" y="4959184"/>
            <a:ext cx="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32"/>
          <p:cNvSpPr/>
          <p:nvPr/>
        </p:nvSpPr>
        <p:spPr>
          <a:xfrm>
            <a:off x="211719" y="4500854"/>
            <a:ext cx="8754063" cy="352818"/>
          </a:xfrm>
          <a:prstGeom prst="rect">
            <a:avLst/>
          </a:prstGeom>
          <a:solidFill>
            <a:srgbClr val="002060"/>
          </a:solidFill>
          <a:ln w="28575">
            <a:solidFill>
              <a:srgbClr val="002060"/>
            </a:solidFill>
          </a:ln>
        </p:spPr>
        <p:txBody>
          <a:bodyPr wrap="square" anchor="ctr">
            <a:noAutofit/>
          </a:bodyPr>
          <a:lstStyle/>
          <a:p>
            <a:pPr algn="ctr">
              <a:lnSpc>
                <a:spcPct val="90000"/>
              </a:lnSpc>
              <a:buClr>
                <a:srgbClr val="92D050"/>
              </a:buClr>
              <a:buFont typeface="Wingdings" pitchFamily="2" charset="2"/>
              <a:buChar char="î"/>
              <a:defRPr/>
            </a:pPr>
            <a:r>
              <a:rPr lang="en-US" sz="1600" dirty="0" smtClean="0">
                <a:solidFill>
                  <a:schemeClr val="bg1"/>
                </a:solidFill>
                <a:latin typeface="+mj-lt"/>
                <a:cs typeface="Arial" charset="0"/>
              </a:rPr>
              <a:t>Measure </a:t>
            </a:r>
            <a:r>
              <a:rPr lang="en-US" sz="1600" dirty="0">
                <a:solidFill>
                  <a:schemeClr val="bg1"/>
                </a:solidFill>
                <a:latin typeface="+mj-lt"/>
                <a:cs typeface="Arial" charset="0"/>
              </a:rPr>
              <a:t>progress toward 2% annual fuel efficiency improvement aspirational </a:t>
            </a:r>
            <a:r>
              <a:rPr lang="en-US" sz="1600" dirty="0" smtClean="0">
                <a:solidFill>
                  <a:schemeClr val="bg1"/>
                </a:solidFill>
                <a:latin typeface="+mj-lt"/>
                <a:cs typeface="Arial" charset="0"/>
              </a:rPr>
              <a:t>goal</a:t>
            </a:r>
            <a:endParaRPr lang="en-US" sz="1600" dirty="0">
              <a:solidFill>
                <a:schemeClr val="bg1"/>
              </a:solidFill>
              <a:latin typeface="+mj-lt"/>
              <a:cs typeface="Arial" charset="0"/>
            </a:endParaRPr>
          </a:p>
        </p:txBody>
      </p:sp>
      <p:sp>
        <p:nvSpPr>
          <p:cNvPr id="19" name="Title 1"/>
          <p:cNvSpPr txBox="1">
            <a:spLocks/>
          </p:cNvSpPr>
          <p:nvPr/>
        </p:nvSpPr>
        <p:spPr>
          <a:xfrm>
            <a:off x="3635896" y="1"/>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ICORAS - Data </a:t>
            </a:r>
            <a:r>
              <a:rPr lang="en-US" sz="2800" b="1" dirty="0" smtClean="0"/>
              <a:t>Inputs</a:t>
            </a:r>
            <a:endParaRPr lang="en-US" sz="2800" b="1" dirty="0"/>
          </a:p>
        </p:txBody>
      </p:sp>
    </p:spTree>
    <p:extLst>
      <p:ext uri="{BB962C8B-B14F-4D97-AF65-F5344CB8AC3E}">
        <p14:creationId xmlns:p14="http://schemas.microsoft.com/office/powerpoint/2010/main" val="2419537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par>
                          <p:cTn id="12" fill="hold">
                            <p:stCondLst>
                              <p:cond delay="1500"/>
                            </p:stCondLst>
                            <p:childTnLst>
                              <p:par>
                                <p:cTn id="13" presetID="22" presetClass="entr" presetSubtype="1" fill="hold" grpId="0" nodeType="afterEffect">
                                  <p:stCondLst>
                                    <p:cond delay="25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childTnLst>
                          </p:cTn>
                        </p:par>
                        <p:par>
                          <p:cTn id="16" fill="hold">
                            <p:stCondLst>
                              <p:cond delay="2250"/>
                            </p:stCondLst>
                            <p:childTnLst>
                              <p:par>
                                <p:cTn id="17" presetID="22" presetClass="entr" presetSubtype="1" fill="hold" grpId="0" nodeType="afterEffect">
                                  <p:stCondLst>
                                    <p:cond delay="50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3250"/>
                            </p:stCondLst>
                            <p:childTnLst>
                              <p:par>
                                <p:cTn id="21" presetID="22" presetClass="entr" presetSubtype="1" fill="hold" grpId="0" nodeType="afterEffect">
                                  <p:stCondLst>
                                    <p:cond delay="250"/>
                                  </p:stCondLst>
                                  <p:childTnLst>
                                    <p:set>
                                      <p:cBhvr>
                                        <p:cTn id="22" dur="1" fill="hold">
                                          <p:stCondLst>
                                            <p:cond delay="0"/>
                                          </p:stCondLst>
                                        </p:cTn>
                                        <p:tgtEl>
                                          <p:spTgt spid="52"/>
                                        </p:tgtEl>
                                        <p:attrNameLst>
                                          <p:attrName>style.visibility</p:attrName>
                                        </p:attrNameLst>
                                      </p:cBhvr>
                                      <p:to>
                                        <p:strVal val="visible"/>
                                      </p:to>
                                    </p:set>
                                    <p:animEffect transition="in" filter="wipe(up)">
                                      <p:cBhvr>
                                        <p:cTn id="23" dur="500"/>
                                        <p:tgtEl>
                                          <p:spTgt spid="52"/>
                                        </p:tgtEl>
                                      </p:cBhvr>
                                    </p:animEffect>
                                  </p:childTnLst>
                                </p:cTn>
                              </p:par>
                            </p:childTnLst>
                          </p:cTn>
                        </p:par>
                        <p:par>
                          <p:cTn id="24" fill="hold">
                            <p:stCondLst>
                              <p:cond delay="4000"/>
                            </p:stCondLst>
                            <p:childTnLst>
                              <p:par>
                                <p:cTn id="25" presetID="22" presetClass="entr" presetSubtype="1" fill="hold" grpId="0" nodeType="afterEffect">
                                  <p:stCondLst>
                                    <p:cond delay="25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par>
                          <p:cTn id="28" fill="hold">
                            <p:stCondLst>
                              <p:cond delay="4750"/>
                            </p:stCondLst>
                            <p:childTnLst>
                              <p:par>
                                <p:cTn id="29" presetID="22" presetClass="entr" presetSubtype="1"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34"/>
                                        </p:tgtEl>
                                        <p:attrNameLst>
                                          <p:attrName>style.visibility</p:attrName>
                                        </p:attrNameLst>
                                      </p:cBhvr>
                                      <p:to>
                                        <p:strVal val="visible"/>
                                      </p:to>
                                    </p:set>
                                    <p:animEffect transition="in" filter="wipe(up)">
                                      <p:cBhvr>
                                        <p:cTn id="34" dur="500"/>
                                        <p:tgtEl>
                                          <p:spTgt spid="34"/>
                                        </p:tgtEl>
                                      </p:cBhvr>
                                    </p:animEffect>
                                  </p:childTnLst>
                                </p:cTn>
                              </p:par>
                            </p:childTnLst>
                          </p:cTn>
                        </p:par>
                        <p:par>
                          <p:cTn id="35" fill="hold">
                            <p:stCondLst>
                              <p:cond delay="5750"/>
                            </p:stCondLst>
                            <p:childTnLst>
                              <p:par>
                                <p:cTn id="36" presetID="53" presetClass="entr" presetSubtype="16" fill="hold" grpId="0" nodeType="afterEffect">
                                  <p:stCondLst>
                                    <p:cond delay="50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par>
                                <p:cTn id="41" presetID="22" presetClass="entr" presetSubtype="1" fill="hold" grpId="0" nodeType="withEffect">
                                  <p:stCondLst>
                                    <p:cond delay="75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7000"/>
                            </p:stCondLst>
                            <p:childTnLst>
                              <p:par>
                                <p:cTn id="45" presetID="53" presetClass="entr" presetSubtype="16"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7500"/>
                            </p:stCondLst>
                            <p:childTnLst>
                              <p:par>
                                <p:cTn id="51" presetID="53" presetClass="entr" presetSubtype="1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34" grpId="0" animBg="1"/>
      <p:bldP spid="21" grpId="0" animBg="1"/>
      <p:bldP spid="23" grpId="0" animBg="1"/>
      <p:bldP spid="35" grpId="0" animBg="1"/>
      <p:bldP spid="36" grpId="0" animBg="1"/>
      <p:bldP spid="52" grpId="0" animBg="1"/>
      <p:bldP spid="26" grpId="0" animBg="1"/>
      <p:bldP spid="27" grpId="0" animBg="1"/>
      <p:bldP spid="28" grpId="0" animBg="1"/>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817" y="820398"/>
            <a:ext cx="8878366" cy="3534966"/>
          </a:xfrm>
        </p:spPr>
        <p:txBody>
          <a:bodyPr/>
          <a:lstStyle/>
          <a:p>
            <a:pPr marL="0" indent="0">
              <a:buNone/>
            </a:pPr>
            <a:r>
              <a:rPr lang="en-US" dirty="0" smtClean="0"/>
              <a:t>For example, </a:t>
            </a:r>
          </a:p>
          <a:p>
            <a:pPr marL="0" indent="0">
              <a:buNone/>
            </a:pPr>
            <a:endParaRPr lang="en-US" sz="1400" dirty="0" smtClean="0"/>
          </a:p>
          <a:p>
            <a:pPr marL="0" indent="0">
              <a:buNone/>
            </a:pPr>
            <a:r>
              <a:rPr lang="en-US" sz="2400" b="1" i="1" dirty="0" smtClean="0"/>
              <a:t>Ninth </a:t>
            </a:r>
            <a:r>
              <a:rPr lang="en-US" sz="2400" b="1" i="1" dirty="0"/>
              <a:t>Freedom </a:t>
            </a:r>
            <a:r>
              <a:rPr lang="en-US" sz="2400" b="1" i="1" dirty="0" smtClean="0"/>
              <a:t>Right </a:t>
            </a:r>
            <a:r>
              <a:rPr lang="en-US" sz="2400" i="1" dirty="0" smtClean="0"/>
              <a:t>or </a:t>
            </a:r>
            <a:r>
              <a:rPr lang="en-US" sz="2400" b="1" i="1" dirty="0"/>
              <a:t>“stand alone” </a:t>
            </a:r>
            <a:r>
              <a:rPr lang="en-US" sz="2400" b="1" i="1" dirty="0" err="1" smtClean="0"/>
              <a:t>cabotage</a:t>
            </a:r>
            <a:r>
              <a:rPr lang="en-US" sz="2400" b="1" i="1" dirty="0" smtClean="0"/>
              <a:t> is:</a:t>
            </a:r>
          </a:p>
        </p:txBody>
      </p:sp>
      <p:grpSp>
        <p:nvGrpSpPr>
          <p:cNvPr id="7" name="Group 6"/>
          <p:cNvGrpSpPr/>
          <p:nvPr/>
        </p:nvGrpSpPr>
        <p:grpSpPr>
          <a:xfrm>
            <a:off x="323528" y="2295203"/>
            <a:ext cx="8678573" cy="2619697"/>
            <a:chOff x="539552" y="4221088"/>
            <a:chExt cx="8678573" cy="3492929"/>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365104"/>
              <a:ext cx="333375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022329"/>
              <a:ext cx="290512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27584" y="4365104"/>
              <a:ext cx="5196551" cy="492443"/>
            </a:xfrm>
            <a:prstGeom prst="rect">
              <a:avLst/>
            </a:prstGeom>
          </p:spPr>
          <p:txBody>
            <a:bodyPr wrap="none">
              <a:spAutoFit/>
            </a:bodyPr>
            <a:lstStyle/>
            <a:p>
              <a:r>
                <a:rPr lang="en-US" b="1" i="1" dirty="0"/>
                <a:t>Ninth Freedom </a:t>
              </a:r>
              <a:r>
                <a:rPr lang="en-US" b="1" i="1" dirty="0" smtClean="0"/>
                <a:t>Right:</a:t>
              </a:r>
              <a:r>
                <a:rPr lang="en-US" dirty="0"/>
                <a:t> Operate only in a foreign State</a:t>
              </a:r>
              <a:r>
                <a:rPr lang="en-US" b="1" i="1" dirty="0" smtClean="0"/>
                <a:t> </a:t>
              </a:r>
              <a:endParaRPr lang="en-US" dirty="0"/>
            </a:p>
          </p:txBody>
        </p:sp>
        <p:sp>
          <p:nvSpPr>
            <p:cNvPr id="5" name="Rectangle 4"/>
            <p:cNvSpPr/>
            <p:nvPr/>
          </p:nvSpPr>
          <p:spPr>
            <a:xfrm>
              <a:off x="539552" y="4221088"/>
              <a:ext cx="8352928" cy="165618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25859" y="7344685"/>
              <a:ext cx="5792266" cy="369332"/>
            </a:xfrm>
            <a:prstGeom prst="rect">
              <a:avLst/>
            </a:prstGeom>
            <a:noFill/>
          </p:spPr>
          <p:txBody>
            <a:bodyPr wrap="square" rtlCol="0">
              <a:spAutoFit/>
            </a:bodyPr>
            <a:lstStyle/>
            <a:p>
              <a:pPr algn="r"/>
              <a:r>
                <a:rPr lang="en-US" sz="1200" b="1" dirty="0" smtClean="0">
                  <a:solidFill>
                    <a:srgbClr val="002060"/>
                  </a:solidFill>
                </a:rPr>
                <a:t>Source</a:t>
              </a:r>
              <a:r>
                <a:rPr lang="en-US" sz="1200" dirty="0" smtClean="0">
                  <a:solidFill>
                    <a:srgbClr val="002060"/>
                  </a:solidFill>
                </a:rPr>
                <a:t>: Doc 9626 - </a:t>
              </a:r>
              <a:r>
                <a:rPr lang="en-US" sz="1200" i="1" dirty="0" smtClean="0">
                  <a:solidFill>
                    <a:srgbClr val="002060"/>
                  </a:solidFill>
                </a:rPr>
                <a:t>Manual on the Regulation of International Air Transport </a:t>
              </a:r>
              <a:endParaRPr lang="en-US" sz="1200" i="1" dirty="0">
                <a:solidFill>
                  <a:srgbClr val="002060"/>
                </a:solidFill>
              </a:endParaRPr>
            </a:p>
          </p:txBody>
        </p:sp>
      </p:grpSp>
      <p:sp>
        <p:nvSpPr>
          <p:cNvPr id="9" name="Content Placeholder 2"/>
          <p:cNvSpPr txBox="1">
            <a:spLocks/>
          </p:cNvSpPr>
          <p:nvPr/>
        </p:nvSpPr>
        <p:spPr bwMode="auto">
          <a:xfrm>
            <a:off x="323528" y="3537341"/>
            <a:ext cx="4608512" cy="154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EF5E41"/>
              </a:buClr>
              <a:buFont typeface="Arial" charset="0"/>
              <a:buChar char="•"/>
              <a:defRPr sz="3200" kern="1200">
                <a:solidFill>
                  <a:srgbClr val="1B4177"/>
                </a:solidFill>
                <a:latin typeface="+mn-lt"/>
                <a:ea typeface="+mn-ea"/>
                <a:cs typeface="+mn-cs"/>
              </a:defRPr>
            </a:lvl1pPr>
            <a:lvl2pPr marL="742950" indent="-285750" algn="l" rtl="0" eaLnBrk="1" fontAlgn="base" hangingPunct="1">
              <a:spcBef>
                <a:spcPct val="20000"/>
              </a:spcBef>
              <a:spcAft>
                <a:spcPct val="0"/>
              </a:spcAft>
              <a:buClr>
                <a:srgbClr val="EF5E41"/>
              </a:buClr>
              <a:buFont typeface="Arial" charset="0"/>
              <a:buChar char="–"/>
              <a:defRPr sz="2800" kern="1200">
                <a:solidFill>
                  <a:srgbClr val="1B4177"/>
                </a:solidFill>
                <a:latin typeface="+mn-lt"/>
                <a:ea typeface="+mn-ea"/>
                <a:cs typeface="+mn-cs"/>
              </a:defRPr>
            </a:lvl2pPr>
            <a:lvl3pPr marL="1143000" indent="-228600" algn="l" rtl="0" eaLnBrk="1" fontAlgn="base" hangingPunct="1">
              <a:spcBef>
                <a:spcPct val="20000"/>
              </a:spcBef>
              <a:spcAft>
                <a:spcPct val="0"/>
              </a:spcAft>
              <a:buClr>
                <a:srgbClr val="EF5E41"/>
              </a:buClr>
              <a:buFont typeface="Arial" charset="0"/>
              <a:buChar char="•"/>
              <a:defRPr sz="2400" kern="1200">
                <a:solidFill>
                  <a:srgbClr val="1B4177"/>
                </a:solidFill>
                <a:latin typeface="+mn-lt"/>
                <a:ea typeface="+mn-ea"/>
                <a:cs typeface="+mn-cs"/>
              </a:defRPr>
            </a:lvl3pPr>
            <a:lvl4pPr marL="1600200" indent="-228600" algn="l" rtl="0" eaLnBrk="1" fontAlgn="base" hangingPunct="1">
              <a:spcBef>
                <a:spcPct val="20000"/>
              </a:spcBef>
              <a:spcAft>
                <a:spcPct val="0"/>
              </a:spcAft>
              <a:buClr>
                <a:srgbClr val="EF5E41"/>
              </a:buClr>
              <a:buFont typeface="Arial" charset="0"/>
              <a:buChar char="–"/>
              <a:defRPr sz="2000" kern="1200">
                <a:solidFill>
                  <a:srgbClr val="1B4177"/>
                </a:solidFill>
                <a:latin typeface="+mn-lt"/>
                <a:ea typeface="+mn-ea"/>
                <a:cs typeface="+mn-cs"/>
              </a:defRPr>
            </a:lvl4pPr>
            <a:lvl5pPr marL="2057400" indent="-228600" algn="l" rtl="0" eaLnBrk="1" fontAlgn="base" hangingPunct="1">
              <a:spcBef>
                <a:spcPct val="20000"/>
              </a:spcBef>
              <a:spcAft>
                <a:spcPct val="0"/>
              </a:spcAft>
              <a:buClr>
                <a:srgbClr val="EF5E41"/>
              </a:buClr>
              <a:buFont typeface="Arial" charset="0"/>
              <a:buChar char="»"/>
              <a:defRPr sz="2000" kern="120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2000" b="1" i="1" dirty="0" smtClean="0"/>
              <a:t>It represents:</a:t>
            </a:r>
          </a:p>
          <a:p>
            <a:pPr lvl="1"/>
            <a:r>
              <a:rPr lang="en-US" sz="2000" b="1" i="1" dirty="0" smtClean="0"/>
              <a:t>International traffic for ICAO</a:t>
            </a:r>
            <a:endParaRPr lang="en-US" sz="2000" dirty="0" smtClean="0"/>
          </a:p>
          <a:p>
            <a:pPr lvl="1"/>
            <a:r>
              <a:rPr lang="en-US" sz="2000" b="1" i="1" dirty="0" smtClean="0"/>
              <a:t>Domestic traffic for UNFCCC</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p:nvSpPr>
        <p:spPr>
          <a:xfrm>
            <a:off x="3635896" y="-92546"/>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Definitions </a:t>
            </a:r>
            <a:endParaRPr lang="en-US" sz="2800" b="1" dirty="0" smtClean="0"/>
          </a:p>
          <a:p>
            <a:pPr algn="l"/>
            <a:r>
              <a:rPr lang="en-US" sz="2800" b="1" dirty="0" smtClean="0"/>
              <a:t>of </a:t>
            </a:r>
            <a:r>
              <a:rPr lang="en-US" sz="2800" b="1" dirty="0"/>
              <a:t>International Aviation…</a:t>
            </a:r>
          </a:p>
        </p:txBody>
      </p:sp>
      <p:sp>
        <p:nvSpPr>
          <p:cNvPr id="2" name="TextBox 1"/>
          <p:cNvSpPr txBox="1"/>
          <p:nvPr/>
        </p:nvSpPr>
        <p:spPr>
          <a:xfrm>
            <a:off x="2633771" y="2985970"/>
            <a:ext cx="1152128" cy="377540"/>
          </a:xfrm>
          <a:prstGeom prst="rect">
            <a:avLst/>
          </a:prstGeom>
          <a:noFill/>
        </p:spPr>
        <p:txBody>
          <a:bodyPr wrap="square" rtlCol="0">
            <a:spAutoFit/>
          </a:bodyPr>
          <a:lstStyle/>
          <a:p>
            <a:r>
              <a:rPr lang="en-GB" b="1" dirty="0" smtClean="0">
                <a:solidFill>
                  <a:schemeClr val="bg1"/>
                </a:solidFill>
              </a:rPr>
              <a:t>≠ A</a:t>
            </a:r>
            <a:endParaRPr lang="en-GB" b="1" dirty="0">
              <a:solidFill>
                <a:schemeClr val="bg1"/>
              </a:solidFill>
            </a:endParaRPr>
          </a:p>
        </p:txBody>
      </p:sp>
    </p:spTree>
    <p:extLst>
      <p:ext uri="{BB962C8B-B14F-4D97-AF65-F5344CB8AC3E}">
        <p14:creationId xmlns:p14="http://schemas.microsoft.com/office/powerpoint/2010/main" val="3021757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9687"/>
            <a:ext cx="8229600" cy="2646220"/>
          </a:xfrm>
        </p:spPr>
        <p:txBody>
          <a:bodyPr>
            <a:normAutofit fontScale="85000" lnSpcReduction="10000"/>
          </a:bodyPr>
          <a:lstStyle/>
          <a:p>
            <a:r>
              <a:rPr lang="en-US" dirty="0" smtClean="0"/>
              <a:t>ICAO Member States report fuel consumption of their own air carriers and not by State of Departure</a:t>
            </a:r>
          </a:p>
          <a:p>
            <a:endParaRPr lang="en-US" dirty="0" smtClean="0"/>
          </a:p>
          <a:p>
            <a:r>
              <a:rPr lang="en-US" dirty="0" smtClean="0"/>
              <a:t>To properly report to UNFCCC, the fuel consumption by State of Departure of the Aircraft needs to be derived</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635896" y="-92546"/>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…and </a:t>
            </a:r>
            <a:r>
              <a:rPr lang="en-US" sz="2800" b="1" dirty="0" smtClean="0"/>
              <a:t>Impact </a:t>
            </a:r>
            <a:r>
              <a:rPr lang="en-US" sz="2800" b="1" dirty="0"/>
              <a:t>on the </a:t>
            </a:r>
            <a:r>
              <a:rPr lang="en-US" sz="2800" b="1" dirty="0" smtClean="0"/>
              <a:t>Different </a:t>
            </a:r>
            <a:r>
              <a:rPr lang="en-US" sz="2800" b="1" dirty="0"/>
              <a:t>Reporting Systems</a:t>
            </a:r>
          </a:p>
        </p:txBody>
      </p:sp>
    </p:spTree>
    <p:extLst>
      <p:ext uri="{BB962C8B-B14F-4D97-AF65-F5344CB8AC3E}">
        <p14:creationId xmlns:p14="http://schemas.microsoft.com/office/powerpoint/2010/main" val="1210417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642745" y="1275606"/>
            <a:ext cx="5881583" cy="3024336"/>
          </a:xfrm>
          <a:prstGeom prst="rect">
            <a:avLst/>
          </a:prstGeom>
          <a:noFill/>
          <a:ln>
            <a:noFill/>
          </a:ln>
        </p:spPr>
      </p:pic>
      <p:sp>
        <p:nvSpPr>
          <p:cNvPr id="7" name="Title 1"/>
          <p:cNvSpPr txBox="1">
            <a:spLocks/>
          </p:cNvSpPr>
          <p:nvPr/>
        </p:nvSpPr>
        <p:spPr>
          <a:xfrm>
            <a:off x="3635896" y="1"/>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ICORAS </a:t>
            </a:r>
            <a:r>
              <a:rPr lang="en-US" sz="2800" b="1" dirty="0" smtClean="0"/>
              <a:t>Preliminary Results</a:t>
            </a:r>
            <a:endParaRPr lang="en-US" sz="2800" b="1" dirty="0"/>
          </a:p>
        </p:txBody>
      </p:sp>
    </p:spTree>
    <p:extLst>
      <p:ext uri="{BB962C8B-B14F-4D97-AF65-F5344CB8AC3E}">
        <p14:creationId xmlns:p14="http://schemas.microsoft.com/office/powerpoint/2010/main" val="1829712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2017" y="843558"/>
            <a:ext cx="9111983" cy="4212351"/>
          </a:xfrm>
        </p:spPr>
        <p:txBody>
          <a:bodyPr>
            <a:normAutofit/>
          </a:bodyPr>
          <a:lstStyle/>
          <a:p>
            <a:pPr marL="285750" indent="-285750" algn="just">
              <a:buFont typeface="Wingdings" pitchFamily="2" charset="2"/>
              <a:buChar char="ü"/>
              <a:defRPr/>
            </a:pPr>
            <a:r>
              <a:rPr lang="en-US" altLang="zh-TW" sz="1400" dirty="0"/>
              <a:t>Form M provides </a:t>
            </a:r>
            <a:r>
              <a:rPr lang="en-US" altLang="zh-TW" sz="1400" dirty="0" smtClean="0"/>
              <a:t>valuable and standardized </a:t>
            </a:r>
            <a:r>
              <a:rPr lang="en-US" altLang="zh-TW" sz="1400" dirty="0"/>
              <a:t>information </a:t>
            </a:r>
            <a:r>
              <a:rPr lang="en-US" altLang="zh-TW" sz="1400" b="1" u="sng" dirty="0" smtClean="0"/>
              <a:t>on both traffic and corresponding fuel consumed</a:t>
            </a:r>
          </a:p>
          <a:p>
            <a:pPr marL="0" indent="0" algn="just">
              <a:buNone/>
              <a:defRPr/>
            </a:pPr>
            <a:endParaRPr lang="en-US" sz="800" dirty="0"/>
          </a:p>
          <a:p>
            <a:pPr marL="285750" indent="-285750" algn="just">
              <a:buFont typeface="Wingdings" pitchFamily="2" charset="2"/>
              <a:buChar char="ü"/>
              <a:defRPr/>
            </a:pPr>
            <a:r>
              <a:rPr lang="en-US" sz="1400" dirty="0" smtClean="0"/>
              <a:t>Enables comparison with </a:t>
            </a:r>
            <a:r>
              <a:rPr lang="en-US" sz="1400" dirty="0"/>
              <a:t>actual measured data thus </a:t>
            </a:r>
            <a:r>
              <a:rPr lang="en-US" sz="1400" b="1" dirty="0"/>
              <a:t>aligning fuel burn estimates with actual fuel consumed </a:t>
            </a:r>
            <a:r>
              <a:rPr lang="en-US" sz="1400" b="1" dirty="0" smtClean="0"/>
              <a:t>data</a:t>
            </a:r>
            <a:endParaRPr lang="en-US" sz="1400" dirty="0"/>
          </a:p>
          <a:p>
            <a:pPr marL="0" indent="0" algn="just">
              <a:buNone/>
              <a:defRPr/>
            </a:pPr>
            <a:endParaRPr lang="en-US" sz="800" dirty="0"/>
          </a:p>
          <a:p>
            <a:pPr marL="285750" indent="-285750" algn="just">
              <a:buFont typeface="Wingdings" pitchFamily="2" charset="2"/>
              <a:buChar char="ü"/>
              <a:defRPr/>
            </a:pPr>
            <a:r>
              <a:rPr lang="en-US" sz="1400" dirty="0"/>
              <a:t>Sophisticated validation routines of ICORAS improves accuracy and consistency of </a:t>
            </a:r>
            <a:r>
              <a:rPr lang="en-US" sz="1400" dirty="0" smtClean="0"/>
              <a:t>results</a:t>
            </a:r>
            <a:endParaRPr lang="en-US" sz="1400" dirty="0"/>
          </a:p>
          <a:p>
            <a:pPr algn="just">
              <a:defRPr/>
            </a:pPr>
            <a:endParaRPr lang="en-US" sz="800" dirty="0"/>
          </a:p>
          <a:p>
            <a:pPr marL="285750" indent="-285750" algn="just">
              <a:buFont typeface="Wingdings" pitchFamily="2" charset="2"/>
              <a:buChar char="ü"/>
              <a:defRPr/>
            </a:pPr>
            <a:r>
              <a:rPr lang="en-US" sz="1400" dirty="0"/>
              <a:t>Facilitates reporting of fuel burn and associated </a:t>
            </a:r>
            <a:r>
              <a:rPr lang="en-US" sz="1400" dirty="0" smtClean="0"/>
              <a:t>fuel efficiency metric </a:t>
            </a:r>
            <a:r>
              <a:rPr lang="en-US" sz="1400" b="1" dirty="0"/>
              <a:t>harmonized with </a:t>
            </a:r>
            <a:r>
              <a:rPr lang="en-US" sz="1400" b="1" dirty="0" smtClean="0"/>
              <a:t>the ICAO RTKs calculated on a yearly basis</a:t>
            </a:r>
            <a:endParaRPr lang="en-US" sz="1400" dirty="0" smtClean="0"/>
          </a:p>
          <a:p>
            <a:pPr marL="0" indent="0" algn="just">
              <a:buNone/>
              <a:defRPr/>
            </a:pPr>
            <a:endParaRPr lang="en-US" sz="800" dirty="0" smtClean="0"/>
          </a:p>
          <a:p>
            <a:pPr marL="285750" indent="-285750" algn="just">
              <a:buFont typeface="Wingdings" pitchFamily="2" charset="2"/>
              <a:buChar char="ü"/>
              <a:defRPr/>
            </a:pPr>
            <a:r>
              <a:rPr lang="en-US" sz="1400" dirty="0" smtClean="0"/>
              <a:t>Can </a:t>
            </a:r>
            <a:r>
              <a:rPr lang="en-US" sz="1400" dirty="0"/>
              <a:t>produce results reflecting:</a:t>
            </a:r>
          </a:p>
          <a:p>
            <a:pPr marL="685800" lvl="1" algn="just">
              <a:buFont typeface="Arial" panose="020B0604020202020204" pitchFamily="34" charset="0"/>
              <a:buChar char="•"/>
              <a:defRPr/>
            </a:pPr>
            <a:r>
              <a:rPr lang="en-US" sz="1200" dirty="0"/>
              <a:t>Reduced Fuel burn due to </a:t>
            </a:r>
            <a:r>
              <a:rPr lang="en-US" sz="1200" b="1" dirty="0">
                <a:solidFill>
                  <a:srgbClr val="CC0099"/>
                </a:solidFill>
              </a:rPr>
              <a:t>efficiency improvements </a:t>
            </a:r>
            <a:r>
              <a:rPr lang="en-US" sz="1200" dirty="0"/>
              <a:t>achieved by operators from many basket of measures </a:t>
            </a:r>
          </a:p>
          <a:p>
            <a:pPr marL="685800" lvl="1" algn="just">
              <a:buFont typeface="Arial" panose="020B0604020202020204" pitchFamily="34" charset="0"/>
              <a:buChar char="•"/>
              <a:defRPr/>
            </a:pPr>
            <a:r>
              <a:rPr lang="en-US" sz="1200" dirty="0"/>
              <a:t>Reductions </a:t>
            </a:r>
            <a:r>
              <a:rPr lang="en-US" sz="1200" dirty="0" smtClean="0"/>
              <a:t>in </a:t>
            </a:r>
            <a:r>
              <a:rPr lang="en-US" sz="1200" dirty="0"/>
              <a:t>fuel burn due to </a:t>
            </a:r>
            <a:r>
              <a:rPr lang="en-US" sz="1200" b="1" dirty="0">
                <a:solidFill>
                  <a:srgbClr val="CC0099"/>
                </a:solidFill>
              </a:rPr>
              <a:t>operational improvements</a:t>
            </a:r>
          </a:p>
          <a:p>
            <a:pPr marL="685800" lvl="1" algn="just">
              <a:buFont typeface="Arial" panose="020B0604020202020204" pitchFamily="34" charset="0"/>
              <a:buChar char="•"/>
              <a:defRPr/>
            </a:pPr>
            <a:r>
              <a:rPr lang="en-US" sz="1200" b="1" dirty="0">
                <a:solidFill>
                  <a:srgbClr val="CC0099"/>
                </a:solidFill>
              </a:rPr>
              <a:t>Emissions aligned with actual operations and traffic </a:t>
            </a:r>
            <a:r>
              <a:rPr lang="en-US" sz="1200" dirty="0"/>
              <a:t>instead of schedules and sample data sets</a:t>
            </a:r>
          </a:p>
          <a:p>
            <a:pPr marL="0" indent="0" algn="just">
              <a:buNone/>
              <a:defRPr/>
            </a:pPr>
            <a:endParaRPr lang="en-US" sz="900" dirty="0"/>
          </a:p>
          <a:p>
            <a:pPr marL="285750" indent="-285750" algn="just">
              <a:buFont typeface="Wingdings" pitchFamily="2" charset="2"/>
              <a:buChar char="ü"/>
              <a:defRPr/>
            </a:pPr>
            <a:r>
              <a:rPr lang="en-US" sz="1400" dirty="0" smtClean="0"/>
              <a:t>Could support the analysis of the </a:t>
            </a:r>
            <a:r>
              <a:rPr lang="en-US" sz="1400" dirty="0"/>
              <a:t>Global </a:t>
            </a:r>
            <a:r>
              <a:rPr lang="en-US" sz="1400" dirty="0" smtClean="0"/>
              <a:t>Market-Based Measures (MBM - Strawman </a:t>
            </a:r>
            <a:r>
              <a:rPr lang="en-US" sz="1400" dirty="0" smtClean="0"/>
              <a:t>scheme</a:t>
            </a:r>
            <a:r>
              <a:rPr lang="en-US" sz="1400" dirty="0"/>
              <a:t>)</a:t>
            </a:r>
          </a:p>
        </p:txBody>
      </p:sp>
      <p:sp>
        <p:nvSpPr>
          <p:cNvPr id="3" name="Rectangle 2"/>
          <p:cNvSpPr/>
          <p:nvPr/>
        </p:nvSpPr>
        <p:spPr bwMode="auto">
          <a:xfrm>
            <a:off x="896668" y="4249095"/>
            <a:ext cx="7643094" cy="62691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lang="en-US" b="1" dirty="0" smtClean="0">
                <a:solidFill>
                  <a:schemeClr val="bg1"/>
                </a:solidFill>
              </a:rPr>
              <a:t>A b</a:t>
            </a:r>
            <a:r>
              <a:rPr kumimoji="0" lang="en-US" sz="1800" b="1" i="0" u="none" strike="noStrike" cap="none" normalizeH="0" baseline="0" dirty="0" smtClean="0">
                <a:ln>
                  <a:noFill/>
                </a:ln>
                <a:solidFill>
                  <a:schemeClr val="bg1"/>
                </a:solidFill>
                <a:effectLst/>
              </a:rPr>
              <a:t>etter coverage</a:t>
            </a:r>
            <a:r>
              <a:rPr kumimoji="0" lang="en-US" sz="1800" b="1" i="0" u="none" strike="noStrike" cap="none" normalizeH="0" dirty="0" smtClean="0">
                <a:ln>
                  <a:noFill/>
                </a:ln>
                <a:solidFill>
                  <a:schemeClr val="bg1"/>
                </a:solidFill>
                <a:effectLst/>
              </a:rPr>
              <a:t> of accurate reported data from Member States </a:t>
            </a:r>
          </a:p>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sng" strike="noStrike" cap="none" normalizeH="0" dirty="0" smtClean="0">
                <a:ln>
                  <a:noFill/>
                </a:ln>
                <a:solidFill>
                  <a:schemeClr val="bg1"/>
                </a:solidFill>
                <a:effectLst/>
              </a:rPr>
              <a:t>increases</a:t>
            </a:r>
            <a:r>
              <a:rPr kumimoji="0" lang="en-US" sz="1800" b="1" i="0" u="none" strike="noStrike" cap="none" normalizeH="0" dirty="0" smtClean="0">
                <a:ln>
                  <a:noFill/>
                </a:ln>
                <a:solidFill>
                  <a:schemeClr val="bg1"/>
                </a:solidFill>
                <a:effectLst/>
              </a:rPr>
              <a:t> the scope and strength of the ICORAS benefits</a:t>
            </a:r>
            <a:endParaRPr kumimoji="0" lang="en-CA" sz="1800" b="1" i="0" u="none" strike="noStrike" cap="none" normalizeH="0" baseline="0" dirty="0" smtClean="0">
              <a:ln>
                <a:noFill/>
              </a:ln>
              <a:solidFill>
                <a:schemeClr val="bg1"/>
              </a:solidFill>
              <a:effectLst/>
            </a:endParaRPr>
          </a:p>
        </p:txBody>
      </p:sp>
      <p:sp>
        <p:nvSpPr>
          <p:cNvPr id="2" name="Slide Number Placeholder 1"/>
          <p:cNvSpPr>
            <a:spLocks noGrp="1"/>
          </p:cNvSpPr>
          <p:nvPr>
            <p:ph type="sldNum" sz="quarter" idx="12"/>
          </p:nvPr>
        </p:nvSpPr>
        <p:spPr/>
        <p:txBody>
          <a:bodyPr/>
          <a:lstStyle/>
          <a:p>
            <a:fld id="{281B8D58-7490-4E1D-B1BA-085985471FCF}" type="slidenum">
              <a:rPr lang="zh-TW" altLang="zh-CN" smtClean="0"/>
              <a:pPr/>
              <a:t>56</a:t>
            </a:fld>
            <a:endParaRPr lang="zh-TW" altLang="zh-CN" sz="1800" dirty="0">
              <a:solidFill>
                <a:schemeClr val="tx1"/>
              </a:solidFill>
            </a:endParaRPr>
          </a:p>
        </p:txBody>
      </p:sp>
      <p:sp>
        <p:nvSpPr>
          <p:cNvPr id="6" name="Title 1"/>
          <p:cNvSpPr txBox="1">
            <a:spLocks/>
          </p:cNvSpPr>
          <p:nvPr/>
        </p:nvSpPr>
        <p:spPr>
          <a:xfrm>
            <a:off x="3635896" y="1"/>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ICORAS and Form M Benefits</a:t>
            </a:r>
          </a:p>
        </p:txBody>
      </p:sp>
    </p:spTree>
    <p:extLst>
      <p:ext uri="{BB962C8B-B14F-4D97-AF65-F5344CB8AC3E}">
        <p14:creationId xmlns:p14="http://schemas.microsoft.com/office/powerpoint/2010/main" val="178076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animEffect transition="in" filter="wipe(left)">
                                      <p:cBhvr>
                                        <p:cTn id="11" dur="500"/>
                                        <p:tgtEl>
                                          <p:spTgt spid="14339">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animEffect transition="in" filter="wipe(left)">
                                      <p:cBhvr>
                                        <p:cTn id="15" dur="500"/>
                                        <p:tgtEl>
                                          <p:spTgt spid="14339">
                                            <p:txEl>
                                              <p:pRg st="4" end="4"/>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animEffect transition="in" filter="wipe(left)">
                                      <p:cBhvr>
                                        <p:cTn id="19" dur="500"/>
                                        <p:tgtEl>
                                          <p:spTgt spid="14339">
                                            <p:txEl>
                                              <p:pRg st="6" end="6"/>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4339">
                                            <p:txEl>
                                              <p:pRg st="8" end="8"/>
                                            </p:txEl>
                                          </p:spTgt>
                                        </p:tgtEl>
                                        <p:attrNameLst>
                                          <p:attrName>style.visibility</p:attrName>
                                        </p:attrNameLst>
                                      </p:cBhvr>
                                      <p:to>
                                        <p:strVal val="visible"/>
                                      </p:to>
                                    </p:set>
                                    <p:animEffect transition="in" filter="wipe(left)">
                                      <p:cBhvr>
                                        <p:cTn id="23" dur="500"/>
                                        <p:tgtEl>
                                          <p:spTgt spid="14339">
                                            <p:txEl>
                                              <p:pRg st="8" end="8"/>
                                            </p:txEl>
                                          </p:spTgt>
                                        </p:tgtEl>
                                      </p:cBhvr>
                                    </p:animEffect>
                                  </p:childTnLst>
                                </p:cTn>
                              </p:par>
                              <p:par>
                                <p:cTn id="24" presetID="22" presetClass="entr" presetSubtype="8" fill="hold" nodeType="withEffect">
                                  <p:stCondLst>
                                    <p:cond delay="500"/>
                                  </p:stCondLst>
                                  <p:childTnLst>
                                    <p:set>
                                      <p:cBhvr>
                                        <p:cTn id="25" dur="1" fill="hold">
                                          <p:stCondLst>
                                            <p:cond delay="0"/>
                                          </p:stCondLst>
                                        </p:cTn>
                                        <p:tgtEl>
                                          <p:spTgt spid="14339">
                                            <p:txEl>
                                              <p:pRg st="9" end="9"/>
                                            </p:txEl>
                                          </p:spTgt>
                                        </p:tgtEl>
                                        <p:attrNameLst>
                                          <p:attrName>style.visibility</p:attrName>
                                        </p:attrNameLst>
                                      </p:cBhvr>
                                      <p:to>
                                        <p:strVal val="visible"/>
                                      </p:to>
                                    </p:set>
                                    <p:animEffect transition="in" filter="wipe(left)">
                                      <p:cBhvr>
                                        <p:cTn id="26" dur="500"/>
                                        <p:tgtEl>
                                          <p:spTgt spid="14339">
                                            <p:txEl>
                                              <p:pRg st="9" end="9"/>
                                            </p:txEl>
                                          </p:spTgt>
                                        </p:tgtEl>
                                      </p:cBhvr>
                                    </p:animEffect>
                                  </p:childTnLst>
                                </p:cTn>
                              </p:par>
                              <p:par>
                                <p:cTn id="27" presetID="22" presetClass="entr" presetSubtype="8" fill="hold" nodeType="withEffect">
                                  <p:stCondLst>
                                    <p:cond delay="500"/>
                                  </p:stCondLst>
                                  <p:childTnLst>
                                    <p:set>
                                      <p:cBhvr>
                                        <p:cTn id="28" dur="1" fill="hold">
                                          <p:stCondLst>
                                            <p:cond delay="0"/>
                                          </p:stCondLst>
                                        </p:cTn>
                                        <p:tgtEl>
                                          <p:spTgt spid="14339">
                                            <p:txEl>
                                              <p:pRg st="10" end="10"/>
                                            </p:txEl>
                                          </p:spTgt>
                                        </p:tgtEl>
                                        <p:attrNameLst>
                                          <p:attrName>style.visibility</p:attrName>
                                        </p:attrNameLst>
                                      </p:cBhvr>
                                      <p:to>
                                        <p:strVal val="visible"/>
                                      </p:to>
                                    </p:set>
                                    <p:animEffect transition="in" filter="wipe(left)">
                                      <p:cBhvr>
                                        <p:cTn id="29" dur="500"/>
                                        <p:tgtEl>
                                          <p:spTgt spid="14339">
                                            <p:txEl>
                                              <p:pRg st="10" end="10"/>
                                            </p:txEl>
                                          </p:spTgt>
                                        </p:tgtEl>
                                      </p:cBhvr>
                                    </p:animEffect>
                                  </p:childTnLst>
                                </p:cTn>
                              </p:par>
                              <p:par>
                                <p:cTn id="30" presetID="22" presetClass="entr" presetSubtype="8" fill="hold" nodeType="withEffect">
                                  <p:stCondLst>
                                    <p:cond delay="500"/>
                                  </p:stCondLst>
                                  <p:childTnLst>
                                    <p:set>
                                      <p:cBhvr>
                                        <p:cTn id="31" dur="1" fill="hold">
                                          <p:stCondLst>
                                            <p:cond delay="0"/>
                                          </p:stCondLst>
                                        </p:cTn>
                                        <p:tgtEl>
                                          <p:spTgt spid="14339">
                                            <p:txEl>
                                              <p:pRg st="11" end="11"/>
                                            </p:txEl>
                                          </p:spTgt>
                                        </p:tgtEl>
                                        <p:attrNameLst>
                                          <p:attrName>style.visibility</p:attrName>
                                        </p:attrNameLst>
                                      </p:cBhvr>
                                      <p:to>
                                        <p:strVal val="visible"/>
                                      </p:to>
                                    </p:set>
                                    <p:animEffect transition="in" filter="wipe(left)">
                                      <p:cBhvr>
                                        <p:cTn id="32" dur="500"/>
                                        <p:tgtEl>
                                          <p:spTgt spid="14339">
                                            <p:txEl>
                                              <p:pRg st="11" end="11"/>
                                            </p:txEl>
                                          </p:spTgt>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14339">
                                            <p:txEl>
                                              <p:pRg st="13" end="13"/>
                                            </p:txEl>
                                          </p:spTgt>
                                        </p:tgtEl>
                                        <p:attrNameLst>
                                          <p:attrName>style.visibility</p:attrName>
                                        </p:attrNameLst>
                                      </p:cBhvr>
                                      <p:to>
                                        <p:strVal val="visible"/>
                                      </p:to>
                                    </p:set>
                                    <p:animEffect transition="in" filter="wipe(left)">
                                      <p:cBhvr>
                                        <p:cTn id="36" dur="500"/>
                                        <p:tgtEl>
                                          <p:spTgt spid="14339">
                                            <p:txEl>
                                              <p:pRg st="13" end="13"/>
                                            </p:txEl>
                                          </p:spTgt>
                                        </p:tgtEl>
                                      </p:cBhvr>
                                    </p:animEffect>
                                  </p:childTnLst>
                                </p:cTn>
                              </p:par>
                            </p:childTnLst>
                          </p:cTn>
                        </p:par>
                        <p:par>
                          <p:cTn id="37" fill="hold">
                            <p:stCondLst>
                              <p:cond delay="3500"/>
                            </p:stCondLst>
                            <p:childTnLst>
                              <p:par>
                                <p:cTn id="38" presetID="53" presetClass="entr" presetSubtype="16" fill="hold" grpId="0" nodeType="afterEffect">
                                  <p:stCondLst>
                                    <p:cond delay="25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45637"/>
            <a:ext cx="8229600" cy="3048986"/>
          </a:xfrm>
        </p:spPr>
        <p:txBody>
          <a:bodyPr>
            <a:normAutofit fontScale="77500" lnSpcReduction="20000"/>
          </a:bodyPr>
          <a:lstStyle/>
          <a:p>
            <a:pPr marL="514350" indent="-514350">
              <a:buAutoNum type="arabicParenR"/>
            </a:pPr>
            <a:r>
              <a:rPr lang="en-GB" dirty="0" smtClean="0"/>
              <a:t>Encourage States to report in a timely and accurate manner to the ICAO Statistics Programme</a:t>
            </a:r>
          </a:p>
          <a:p>
            <a:pPr marL="514350" indent="-514350">
              <a:buAutoNum type="arabicParenR"/>
            </a:pPr>
            <a:endParaRPr lang="en-GB" dirty="0" smtClean="0"/>
          </a:p>
          <a:p>
            <a:pPr marL="0" indent="0">
              <a:buNone/>
            </a:pPr>
            <a:r>
              <a:rPr lang="en-GB" dirty="0" smtClean="0"/>
              <a:t>2) Consider </a:t>
            </a:r>
            <a:r>
              <a:rPr lang="en-GB" dirty="0"/>
              <a:t>the best approach to integrate </a:t>
            </a:r>
            <a:endParaRPr lang="en-GB" dirty="0" smtClean="0"/>
          </a:p>
          <a:p>
            <a:pPr lvl="1"/>
            <a:r>
              <a:rPr lang="en-GB" sz="3200" b="1" dirty="0" smtClean="0"/>
              <a:t>non-scheduled </a:t>
            </a:r>
            <a:r>
              <a:rPr lang="en-GB" sz="3200" b="1" dirty="0"/>
              <a:t>traffic </a:t>
            </a:r>
            <a:r>
              <a:rPr lang="en-GB" sz="3200" dirty="0"/>
              <a:t>and </a:t>
            </a:r>
            <a:endParaRPr lang="en-GB" sz="3200" dirty="0" smtClean="0"/>
          </a:p>
          <a:p>
            <a:pPr lvl="1"/>
            <a:r>
              <a:rPr lang="en-GB" sz="3200" b="1" dirty="0" smtClean="0"/>
              <a:t>business </a:t>
            </a:r>
            <a:r>
              <a:rPr lang="en-GB" sz="3200" b="1" dirty="0"/>
              <a:t>jet data </a:t>
            </a:r>
            <a:endParaRPr lang="en-GB" sz="3200" b="1" dirty="0" smtClean="0"/>
          </a:p>
          <a:p>
            <a:pPr marL="0" indent="0">
              <a:buNone/>
            </a:pPr>
            <a:r>
              <a:rPr lang="en-GB" dirty="0"/>
              <a:t> </a:t>
            </a:r>
            <a:r>
              <a:rPr lang="en-GB" dirty="0" smtClean="0"/>
              <a:t>    into </a:t>
            </a:r>
            <a:r>
              <a:rPr lang="en-GB" dirty="0"/>
              <a:t>the ICORAS system.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635896" y="1"/>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Next </a:t>
            </a:r>
            <a:r>
              <a:rPr lang="en-US" sz="2800" b="1" dirty="0" smtClean="0"/>
              <a:t>Steps</a:t>
            </a:r>
            <a:endParaRPr lang="en-US" sz="2800" b="1" dirty="0"/>
          </a:p>
        </p:txBody>
      </p:sp>
    </p:spTree>
    <p:extLst>
      <p:ext uri="{BB962C8B-B14F-4D97-AF65-F5344CB8AC3E}">
        <p14:creationId xmlns:p14="http://schemas.microsoft.com/office/powerpoint/2010/main" val="601037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95687"/>
            <a:ext cx="8229600" cy="1080120"/>
          </a:xfrm>
          <a:solidFill>
            <a:srgbClr val="002060"/>
          </a:solidFill>
        </p:spPr>
        <p:txBody>
          <a:bodyPr anchor="ctr">
            <a:normAutofit fontScale="70000" lnSpcReduction="20000"/>
          </a:bodyPr>
          <a:lstStyle/>
          <a:p>
            <a:pPr marL="0" indent="0" algn="ctr">
              <a:buNone/>
            </a:pPr>
            <a:r>
              <a:rPr lang="en-US" dirty="0" smtClean="0">
                <a:solidFill>
                  <a:schemeClr val="bg1"/>
                </a:solidFill>
              </a:rPr>
              <a:t>Aviation Data and Analysis Panel</a:t>
            </a:r>
          </a:p>
          <a:p>
            <a:pPr marL="0" indent="0" algn="ctr">
              <a:buNone/>
            </a:pPr>
            <a:r>
              <a:rPr lang="en-US" dirty="0" smtClean="0">
                <a:solidFill>
                  <a:schemeClr val="bg1"/>
                </a:solidFill>
              </a:rPr>
              <a:t>1</a:t>
            </a:r>
            <a:r>
              <a:rPr lang="en-US" baseline="30000" dirty="0" smtClean="0">
                <a:solidFill>
                  <a:schemeClr val="bg1"/>
                </a:solidFill>
              </a:rPr>
              <a:t>st</a:t>
            </a:r>
            <a:r>
              <a:rPr lang="en-US" dirty="0" smtClean="0">
                <a:solidFill>
                  <a:schemeClr val="bg1"/>
                </a:solidFill>
              </a:rPr>
              <a:t> meeting</a:t>
            </a:r>
          </a:p>
          <a:p>
            <a:pPr marL="0" indent="0" algn="ctr">
              <a:buNone/>
            </a:pPr>
            <a:r>
              <a:rPr lang="en-US" dirty="0" smtClean="0">
                <a:solidFill>
                  <a:schemeClr val="bg1"/>
                </a:solidFill>
              </a:rPr>
              <a:t>ADAP/1</a:t>
            </a:r>
            <a:endParaRPr lang="en-US" dirty="0">
              <a:solidFill>
                <a:schemeClr val="bg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813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2017" y="843558"/>
            <a:ext cx="9111983" cy="4212351"/>
          </a:xfrm>
        </p:spPr>
        <p:txBody>
          <a:bodyPr>
            <a:normAutofit/>
          </a:bodyPr>
          <a:lstStyle/>
          <a:p>
            <a:pPr marL="285750" indent="-285750" algn="just">
              <a:buFont typeface="Wingdings" pitchFamily="2" charset="2"/>
              <a:buChar char="ü"/>
              <a:defRPr/>
            </a:pPr>
            <a:r>
              <a:rPr lang="en-US" altLang="zh-TW" sz="1400" dirty="0" smtClean="0"/>
              <a:t>Held in </a:t>
            </a:r>
            <a:r>
              <a:rPr lang="en-US" altLang="zh-TW" sz="1400" dirty="0"/>
              <a:t>Montréal from 14 to 17 April </a:t>
            </a:r>
            <a:r>
              <a:rPr lang="en-US" altLang="zh-TW" sz="1400" dirty="0" smtClean="0"/>
              <a:t>2014</a:t>
            </a:r>
          </a:p>
          <a:p>
            <a:pPr marL="285750" indent="-285750" algn="just">
              <a:buFont typeface="Wingdings" pitchFamily="2" charset="2"/>
              <a:buChar char="ü"/>
              <a:defRPr/>
            </a:pPr>
            <a:endParaRPr lang="en-US" altLang="zh-TW" sz="1400" dirty="0"/>
          </a:p>
          <a:p>
            <a:pPr marL="285750" indent="-285750" algn="just">
              <a:buFont typeface="Wingdings" pitchFamily="2" charset="2"/>
              <a:buChar char="ü"/>
              <a:defRPr/>
            </a:pPr>
            <a:r>
              <a:rPr lang="en-US" altLang="zh-TW" sz="1400" dirty="0" smtClean="0"/>
              <a:t>It </a:t>
            </a:r>
            <a:r>
              <a:rPr lang="en-US" altLang="zh-TW" sz="1400" dirty="0"/>
              <a:t>was attended by panel members, alternates, advisers, and observers from </a:t>
            </a:r>
            <a:r>
              <a:rPr lang="en-US" altLang="zh-TW" sz="1400" b="1" dirty="0">
                <a:solidFill>
                  <a:srgbClr val="CC0099"/>
                </a:solidFill>
              </a:rPr>
              <a:t>23 States and 6 international organizations</a:t>
            </a:r>
            <a:r>
              <a:rPr lang="en-US" altLang="zh-TW" sz="1400" dirty="0"/>
              <a:t>. </a:t>
            </a:r>
            <a:endParaRPr lang="en-US" altLang="zh-TW" sz="1400" dirty="0" smtClean="0"/>
          </a:p>
          <a:p>
            <a:pPr marL="285750" indent="-285750" algn="just">
              <a:buFont typeface="Wingdings" pitchFamily="2" charset="2"/>
              <a:buChar char="ü"/>
              <a:defRPr/>
            </a:pPr>
            <a:endParaRPr lang="en-US" sz="1400" dirty="0"/>
          </a:p>
          <a:p>
            <a:pPr marL="285750" indent="-285750" algn="just">
              <a:buFont typeface="Wingdings" pitchFamily="2" charset="2"/>
              <a:buChar char="ü"/>
              <a:defRPr/>
            </a:pPr>
            <a:r>
              <a:rPr lang="en-CA" sz="1400" dirty="0"/>
              <a:t>the panel examined eight items under its </a:t>
            </a:r>
            <a:r>
              <a:rPr lang="en-CA" sz="1400" dirty="0" smtClean="0"/>
              <a:t>agenda:</a:t>
            </a:r>
          </a:p>
          <a:p>
            <a:pPr marL="685800" lvl="1" algn="just">
              <a:buFont typeface="Wingdings" pitchFamily="2" charset="2"/>
              <a:buChar char="ü"/>
              <a:defRPr/>
            </a:pPr>
            <a:r>
              <a:rPr lang="en-US" sz="1200" dirty="0">
                <a:solidFill>
                  <a:schemeClr val="dk1"/>
                </a:solidFill>
              </a:rPr>
              <a:t>Agenda item 1: Developments </a:t>
            </a:r>
            <a:r>
              <a:rPr lang="en-US" sz="1200" dirty="0">
                <a:solidFill>
                  <a:srgbClr val="CC0099"/>
                </a:solidFill>
              </a:rPr>
              <a:t>since the Tenth Session of the Statistics Division </a:t>
            </a:r>
            <a:r>
              <a:rPr lang="en-US" sz="1200" dirty="0">
                <a:solidFill>
                  <a:schemeClr val="dk1"/>
                </a:solidFill>
              </a:rPr>
              <a:t>(STA/10</a:t>
            </a:r>
            <a:r>
              <a:rPr lang="en-US" sz="1200" dirty="0" smtClean="0">
                <a:solidFill>
                  <a:schemeClr val="dk1"/>
                </a:solidFill>
              </a:rPr>
              <a:t>)</a:t>
            </a:r>
          </a:p>
          <a:p>
            <a:pPr marL="685800" lvl="1" algn="just">
              <a:buFont typeface="Wingdings" pitchFamily="2" charset="2"/>
              <a:buChar char="ü"/>
              <a:defRPr/>
            </a:pPr>
            <a:r>
              <a:rPr lang="en-US" sz="1200" dirty="0">
                <a:solidFill>
                  <a:schemeClr val="dk1"/>
                </a:solidFill>
              </a:rPr>
              <a:t>Agenda Item 2: Report on the </a:t>
            </a:r>
            <a:r>
              <a:rPr lang="en-US" sz="1200" dirty="0">
                <a:solidFill>
                  <a:srgbClr val="CC0099"/>
                </a:solidFill>
              </a:rPr>
              <a:t>outcome of the Sixth Worldwide Air Transport Conference </a:t>
            </a:r>
            <a:r>
              <a:rPr lang="en-US" sz="1200" dirty="0">
                <a:solidFill>
                  <a:schemeClr val="dk1"/>
                </a:solidFill>
              </a:rPr>
              <a:t>(</a:t>
            </a:r>
            <a:r>
              <a:rPr lang="en-US" sz="1200" dirty="0" err="1">
                <a:solidFill>
                  <a:schemeClr val="dk1"/>
                </a:solidFill>
              </a:rPr>
              <a:t>ATConf</a:t>
            </a:r>
            <a:r>
              <a:rPr lang="en-US" sz="1200" dirty="0">
                <a:solidFill>
                  <a:schemeClr val="dk1"/>
                </a:solidFill>
              </a:rPr>
              <a:t>/6)</a:t>
            </a:r>
          </a:p>
          <a:p>
            <a:pPr marL="685800" lvl="1" algn="just">
              <a:buFont typeface="Wingdings" pitchFamily="2" charset="2"/>
              <a:buChar char="ü"/>
              <a:defRPr/>
            </a:pPr>
            <a:r>
              <a:rPr lang="en-US" sz="1200" dirty="0">
                <a:solidFill>
                  <a:schemeClr val="dk1"/>
                </a:solidFill>
              </a:rPr>
              <a:t>Agenda Item 3: Overall </a:t>
            </a:r>
            <a:r>
              <a:rPr lang="en-US" sz="1200" dirty="0">
                <a:solidFill>
                  <a:srgbClr val="CC0099"/>
                </a:solidFill>
              </a:rPr>
              <a:t>review of the ICAO Statistics Programme</a:t>
            </a:r>
            <a:r>
              <a:rPr lang="en-US" sz="1200" dirty="0">
                <a:solidFill>
                  <a:schemeClr val="dk1"/>
                </a:solidFill>
              </a:rPr>
              <a:t>: relevance, rationalization and harmonization </a:t>
            </a:r>
          </a:p>
          <a:p>
            <a:pPr marL="685800" lvl="1" algn="just">
              <a:buFont typeface="Wingdings" pitchFamily="2" charset="2"/>
              <a:buChar char="ü"/>
              <a:defRPr/>
            </a:pPr>
            <a:r>
              <a:rPr lang="en-US" sz="1200" dirty="0">
                <a:solidFill>
                  <a:schemeClr val="dk1"/>
                </a:solidFill>
              </a:rPr>
              <a:t>Agenda Item 5: Development of an appropriate </a:t>
            </a:r>
            <a:r>
              <a:rPr lang="en-US" sz="1200" dirty="0">
                <a:solidFill>
                  <a:srgbClr val="CC0099"/>
                </a:solidFill>
              </a:rPr>
              <a:t>set of aviation data, including forecasts</a:t>
            </a:r>
            <a:r>
              <a:rPr lang="en-US" sz="1200" dirty="0">
                <a:solidFill>
                  <a:schemeClr val="dk1"/>
                </a:solidFill>
              </a:rPr>
              <a:t>, taking into account the needs expressed by States, internal users and by the industry</a:t>
            </a:r>
          </a:p>
          <a:p>
            <a:pPr marL="685800" lvl="1" algn="just">
              <a:buFont typeface="Wingdings" pitchFamily="2" charset="2"/>
              <a:buChar char="ü"/>
              <a:defRPr/>
            </a:pPr>
            <a:r>
              <a:rPr lang="en-US" sz="1200" dirty="0">
                <a:solidFill>
                  <a:schemeClr val="dk1"/>
                </a:solidFill>
              </a:rPr>
              <a:t>Agenda Item 6: Review of the </a:t>
            </a:r>
            <a:r>
              <a:rPr lang="en-US" sz="1200" dirty="0">
                <a:solidFill>
                  <a:srgbClr val="CC0099"/>
                </a:solidFill>
              </a:rPr>
              <a:t>current reporting status </a:t>
            </a:r>
            <a:r>
              <a:rPr lang="en-US" sz="1200" dirty="0">
                <a:solidFill>
                  <a:schemeClr val="dk1"/>
                </a:solidFill>
              </a:rPr>
              <a:t>with respect to ICAO air transport reporting forms </a:t>
            </a:r>
          </a:p>
          <a:p>
            <a:pPr marL="685800" lvl="1" algn="just">
              <a:buFont typeface="Wingdings" pitchFamily="2" charset="2"/>
              <a:buChar char="ü"/>
              <a:defRPr/>
            </a:pPr>
            <a:r>
              <a:rPr lang="en-US" sz="1200" dirty="0"/>
              <a:t>Agenda Item 7</a:t>
            </a:r>
            <a:r>
              <a:rPr lang="en-US" sz="1200" dirty="0">
                <a:solidFill>
                  <a:srgbClr val="CC0099"/>
                </a:solidFill>
              </a:rPr>
              <a:t>: Dissemination of air transport data </a:t>
            </a:r>
            <a:r>
              <a:rPr lang="en-US" sz="1200" dirty="0"/>
              <a:t>and </a:t>
            </a:r>
            <a:r>
              <a:rPr lang="en-US" sz="1200" dirty="0">
                <a:solidFill>
                  <a:srgbClr val="CC0099"/>
                </a:solidFill>
              </a:rPr>
              <a:t>protection of Intellectual Property </a:t>
            </a:r>
            <a:r>
              <a:rPr lang="en-US" sz="1200" dirty="0"/>
              <a:t>and associated revenues</a:t>
            </a:r>
          </a:p>
          <a:p>
            <a:pPr marL="685800" lvl="1" algn="just">
              <a:buFont typeface="Wingdings" pitchFamily="2" charset="2"/>
              <a:buChar char="ü"/>
              <a:defRPr/>
            </a:pPr>
            <a:r>
              <a:rPr lang="en-US" sz="1200" dirty="0"/>
              <a:t>Agenda Item 8: </a:t>
            </a:r>
            <a:r>
              <a:rPr lang="en-US" sz="1200" dirty="0">
                <a:solidFill>
                  <a:srgbClr val="CC0099"/>
                </a:solidFill>
              </a:rPr>
              <a:t>Future </a:t>
            </a:r>
            <a:r>
              <a:rPr lang="en-US" sz="1200" dirty="0" smtClean="0">
                <a:solidFill>
                  <a:srgbClr val="CC0099"/>
                </a:solidFill>
              </a:rPr>
              <a:t>work</a:t>
            </a:r>
            <a:endParaRPr lang="en-CA" sz="1200" dirty="0">
              <a:solidFill>
                <a:srgbClr val="CC0099"/>
              </a:solidFill>
            </a:endParaRPr>
          </a:p>
          <a:p>
            <a:pPr marL="0" indent="0" algn="just">
              <a:buNone/>
              <a:defRPr/>
            </a:pPr>
            <a:endParaRPr lang="en-CA" sz="1400" dirty="0"/>
          </a:p>
        </p:txBody>
      </p:sp>
      <p:sp>
        <p:nvSpPr>
          <p:cNvPr id="3" name="Rectangle 2"/>
          <p:cNvSpPr/>
          <p:nvPr/>
        </p:nvSpPr>
        <p:spPr bwMode="auto">
          <a:xfrm>
            <a:off x="896668" y="4216850"/>
            <a:ext cx="7643094" cy="43204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b="1" dirty="0">
                <a:solidFill>
                  <a:schemeClr val="bg1"/>
                </a:solidFill>
              </a:rPr>
              <a:t>The panel reached forty recommendations for States and ICAO </a:t>
            </a:r>
          </a:p>
        </p:txBody>
      </p:sp>
      <p:sp>
        <p:nvSpPr>
          <p:cNvPr id="2" name="Slide Number Placeholder 1"/>
          <p:cNvSpPr>
            <a:spLocks noGrp="1"/>
          </p:cNvSpPr>
          <p:nvPr>
            <p:ph type="sldNum" sz="quarter" idx="12"/>
          </p:nvPr>
        </p:nvSpPr>
        <p:spPr/>
        <p:txBody>
          <a:bodyPr/>
          <a:lstStyle/>
          <a:p>
            <a:fld id="{281B8D58-7490-4E1D-B1BA-085985471FCF}" type="slidenum">
              <a:rPr lang="zh-TW" altLang="zh-CN" smtClean="0"/>
              <a:pPr/>
              <a:t>59</a:t>
            </a:fld>
            <a:endParaRPr lang="zh-TW" altLang="zh-CN" sz="1800" dirty="0">
              <a:solidFill>
                <a:schemeClr val="tx1"/>
              </a:solidFill>
            </a:endParaRPr>
          </a:p>
        </p:txBody>
      </p:sp>
      <p:sp>
        <p:nvSpPr>
          <p:cNvPr id="6" name="Title 1"/>
          <p:cNvSpPr txBox="1">
            <a:spLocks/>
          </p:cNvSpPr>
          <p:nvPr/>
        </p:nvSpPr>
        <p:spPr>
          <a:xfrm>
            <a:off x="3635896" y="1"/>
            <a:ext cx="5524102" cy="771549"/>
          </a:xfrm>
          <a:prstGeom prst="rect">
            <a:avLst/>
          </a:prstGeom>
        </p:spPr>
        <p:txBody>
          <a:bodyPr anchor="ct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r>
              <a:rPr lang="en-US" sz="2800" b="1" dirty="0" smtClean="0"/>
              <a:t>ADAP/1</a:t>
            </a:r>
            <a:endParaRPr lang="en-US" sz="2800" b="1" dirty="0"/>
          </a:p>
        </p:txBody>
      </p:sp>
    </p:spTree>
    <p:extLst>
      <p:ext uri="{BB962C8B-B14F-4D97-AF65-F5344CB8AC3E}">
        <p14:creationId xmlns:p14="http://schemas.microsoft.com/office/powerpoint/2010/main" val="112757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179512" y="1059582"/>
            <a:ext cx="8964488" cy="3543300"/>
          </a:xfrm>
        </p:spPr>
        <p:txBody>
          <a:bodyPr>
            <a:normAutofit fontScale="92500" lnSpcReduction="20000"/>
          </a:bodyPr>
          <a:lstStyle/>
          <a:p>
            <a:pPr>
              <a:lnSpc>
                <a:spcPct val="90000"/>
              </a:lnSpc>
              <a:defRPr/>
            </a:pPr>
            <a:r>
              <a:rPr lang="en-US" sz="2800" dirty="0" smtClean="0"/>
              <a:t>Know your </a:t>
            </a:r>
            <a:r>
              <a:rPr lang="en-US" sz="2800" b="1" dirty="0" smtClean="0"/>
              <a:t>data sources</a:t>
            </a:r>
          </a:p>
          <a:p>
            <a:pPr>
              <a:lnSpc>
                <a:spcPct val="90000"/>
              </a:lnSpc>
              <a:defRPr/>
            </a:pPr>
            <a:endParaRPr lang="en-US" sz="2800" dirty="0" smtClean="0"/>
          </a:p>
          <a:p>
            <a:pPr>
              <a:lnSpc>
                <a:spcPct val="90000"/>
              </a:lnSpc>
              <a:defRPr/>
            </a:pPr>
            <a:r>
              <a:rPr lang="en-US" sz="2800" dirty="0" smtClean="0"/>
              <a:t>Understand the </a:t>
            </a:r>
            <a:r>
              <a:rPr lang="en-US" sz="2800" b="1" dirty="0" smtClean="0"/>
              <a:t>meaning of the data</a:t>
            </a:r>
          </a:p>
          <a:p>
            <a:pPr>
              <a:lnSpc>
                <a:spcPct val="90000"/>
              </a:lnSpc>
              <a:defRPr/>
            </a:pPr>
            <a:endParaRPr lang="en-US" sz="2800" dirty="0" smtClean="0"/>
          </a:p>
          <a:p>
            <a:pPr>
              <a:lnSpc>
                <a:spcPct val="90000"/>
              </a:lnSpc>
              <a:defRPr/>
            </a:pPr>
            <a:r>
              <a:rPr lang="en-US" sz="2800" dirty="0" smtClean="0"/>
              <a:t>Know the </a:t>
            </a:r>
            <a:r>
              <a:rPr lang="en-US" sz="2800" b="1" dirty="0" smtClean="0"/>
              <a:t>data limitations </a:t>
            </a:r>
            <a:r>
              <a:rPr lang="en-US" sz="2800" dirty="0" smtClean="0"/>
              <a:t>and make allowances for them</a:t>
            </a:r>
          </a:p>
          <a:p>
            <a:pPr>
              <a:lnSpc>
                <a:spcPct val="90000"/>
              </a:lnSpc>
              <a:defRPr/>
            </a:pPr>
            <a:endParaRPr lang="en-US" sz="2800" dirty="0" smtClean="0"/>
          </a:p>
          <a:p>
            <a:pPr>
              <a:lnSpc>
                <a:spcPct val="90000"/>
              </a:lnSpc>
              <a:defRPr/>
            </a:pPr>
            <a:r>
              <a:rPr lang="en-US" sz="2800" dirty="0" smtClean="0"/>
              <a:t>Apply </a:t>
            </a:r>
            <a:r>
              <a:rPr lang="en-US" sz="2800" b="1" dirty="0" smtClean="0"/>
              <a:t>UNO principles </a:t>
            </a:r>
            <a:r>
              <a:rPr lang="en-US" sz="2800" dirty="0" smtClean="0"/>
              <a:t>related to </a:t>
            </a:r>
            <a:r>
              <a:rPr lang="en-US" sz="2800" dirty="0" smtClean="0"/>
              <a:t>Statistics</a:t>
            </a:r>
            <a:endParaRPr lang="en-US" sz="2800" dirty="0" smtClean="0"/>
          </a:p>
          <a:p>
            <a:pPr>
              <a:lnSpc>
                <a:spcPct val="90000"/>
              </a:lnSpc>
              <a:defRPr/>
            </a:pPr>
            <a:endParaRPr lang="en-US" sz="2800" dirty="0" smtClean="0"/>
          </a:p>
          <a:p>
            <a:pPr>
              <a:lnSpc>
                <a:spcPct val="90000"/>
              </a:lnSpc>
              <a:defRPr/>
            </a:pPr>
            <a:r>
              <a:rPr lang="en-US" sz="2800" b="1" dirty="0" smtClean="0"/>
              <a:t>If in doubt, ask</a:t>
            </a:r>
            <a:r>
              <a:rPr lang="en-US" sz="2400" b="1" dirty="0" smtClean="0"/>
              <a:t> </a:t>
            </a:r>
          </a:p>
          <a:p>
            <a:pPr>
              <a:lnSpc>
                <a:spcPct val="90000"/>
              </a:lnSpc>
              <a:buFont typeface="WP IconicSymbolsA" pitchFamily="2" charset="2"/>
              <a:buNone/>
              <a:defRPr/>
            </a:pPr>
            <a:endParaRPr lang="en-US" sz="2400" dirty="0" smtClean="0"/>
          </a:p>
          <a:p>
            <a:pPr>
              <a:lnSpc>
                <a:spcPct val="90000"/>
              </a:lnSpc>
              <a:buFont typeface="WP IconicSymbolsA" pitchFamily="2" charset="2"/>
              <a:buNone/>
              <a:defRPr/>
            </a:pPr>
            <a:endParaRPr lang="en-US" sz="2400" dirty="0" smtClean="0"/>
          </a:p>
        </p:txBody>
      </p:sp>
      <p:sp>
        <p:nvSpPr>
          <p:cNvPr id="5" name="Rectangle 4"/>
          <p:cNvSpPr/>
          <p:nvPr/>
        </p:nvSpPr>
        <p:spPr>
          <a:xfrm>
            <a:off x="3635896" y="-38100"/>
            <a:ext cx="5508104" cy="7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Best practices</a:t>
            </a:r>
            <a:endParaRPr lang="en-US" sz="2800" b="1" dirty="0" smtClean="0">
              <a:solidFill>
                <a:srgbClr val="002060"/>
              </a:solidFill>
            </a:endParaRPr>
          </a:p>
        </p:txBody>
      </p:sp>
    </p:spTree>
    <p:extLst>
      <p:ext uri="{BB962C8B-B14F-4D97-AF65-F5344CB8AC3E}">
        <p14:creationId xmlns:p14="http://schemas.microsoft.com/office/powerpoint/2010/main" val="312551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additive="base">
                                        <p:cTn id="7" dur="500" fill="hold"/>
                                        <p:tgtEl>
                                          <p:spTgt spid="1054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47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5475">
                                            <p:txEl>
                                              <p:pRg st="2" end="2"/>
                                            </p:txEl>
                                          </p:spTgt>
                                        </p:tgtEl>
                                        <p:attrNameLst>
                                          <p:attrName>style.visibility</p:attrName>
                                        </p:attrNameLst>
                                      </p:cBhvr>
                                      <p:to>
                                        <p:strVal val="visible"/>
                                      </p:to>
                                    </p:set>
                                    <p:anim calcmode="lin" valueType="num">
                                      <p:cBhvr additive="base">
                                        <p:cTn id="12" dur="500" fill="hold"/>
                                        <p:tgtEl>
                                          <p:spTgt spid="10547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547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5475">
                                            <p:txEl>
                                              <p:pRg st="4" end="4"/>
                                            </p:txEl>
                                          </p:spTgt>
                                        </p:tgtEl>
                                        <p:attrNameLst>
                                          <p:attrName>style.visibility</p:attrName>
                                        </p:attrNameLst>
                                      </p:cBhvr>
                                      <p:to>
                                        <p:strVal val="visible"/>
                                      </p:to>
                                    </p:set>
                                    <p:anim calcmode="lin" valueType="num">
                                      <p:cBhvr additive="base">
                                        <p:cTn id="17" dur="500" fill="hold"/>
                                        <p:tgtEl>
                                          <p:spTgt spid="10547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547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5475">
                                            <p:txEl>
                                              <p:pRg st="6" end="6"/>
                                            </p:txEl>
                                          </p:spTgt>
                                        </p:tgtEl>
                                        <p:attrNameLst>
                                          <p:attrName>style.visibility</p:attrName>
                                        </p:attrNameLst>
                                      </p:cBhvr>
                                      <p:to>
                                        <p:strVal val="visible"/>
                                      </p:to>
                                    </p:set>
                                    <p:anim calcmode="lin" valueType="num">
                                      <p:cBhvr additive="base">
                                        <p:cTn id="22" dur="500" fill="hold"/>
                                        <p:tgtEl>
                                          <p:spTgt spid="105475">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5475">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5475">
                                            <p:txEl>
                                              <p:pRg st="8" end="8"/>
                                            </p:txEl>
                                          </p:spTgt>
                                        </p:tgtEl>
                                        <p:attrNameLst>
                                          <p:attrName>style.visibility</p:attrName>
                                        </p:attrNameLst>
                                      </p:cBhvr>
                                      <p:to>
                                        <p:strVal val="visible"/>
                                      </p:to>
                                    </p:set>
                                    <p:anim calcmode="lin" valueType="num">
                                      <p:cBhvr additive="base">
                                        <p:cTn id="27" dur="500" fill="hold"/>
                                        <p:tgtEl>
                                          <p:spTgt spid="105475">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547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2017" y="843558"/>
            <a:ext cx="9111983" cy="4212351"/>
          </a:xfrm>
        </p:spPr>
        <p:txBody>
          <a:bodyPr>
            <a:normAutofit/>
          </a:bodyPr>
          <a:lstStyle/>
          <a:p>
            <a:pPr marL="285750" indent="-285750" algn="just">
              <a:buFont typeface="Wingdings" pitchFamily="2" charset="2"/>
              <a:buChar char="ü"/>
              <a:defRPr/>
            </a:pPr>
            <a:r>
              <a:rPr lang="en-US" altLang="zh-TW" sz="1400" b="1" dirty="0" smtClean="0">
                <a:solidFill>
                  <a:srgbClr val="CC0099"/>
                </a:solidFill>
              </a:rPr>
              <a:t>Form </a:t>
            </a:r>
            <a:r>
              <a:rPr lang="en-US" altLang="zh-TW" sz="1400" b="1" dirty="0">
                <a:solidFill>
                  <a:srgbClr val="CC0099"/>
                </a:solidFill>
              </a:rPr>
              <a:t>A-S</a:t>
            </a:r>
            <a:r>
              <a:rPr lang="en-US" altLang="zh-TW" sz="1400" dirty="0"/>
              <a:t>, (Traffic - Commercial Air Carriers): correction of an editorial error, </a:t>
            </a:r>
            <a:endParaRPr lang="en-US" altLang="zh-TW" sz="1400" dirty="0" smtClean="0"/>
          </a:p>
          <a:p>
            <a:pPr marL="285750" indent="-285750" algn="just">
              <a:buFont typeface="Wingdings" pitchFamily="2" charset="2"/>
              <a:buChar char="ü"/>
              <a:defRPr/>
            </a:pPr>
            <a:endParaRPr lang="en-US" altLang="zh-TW" sz="1000" dirty="0"/>
          </a:p>
          <a:p>
            <a:pPr marL="285750" indent="-285750" algn="just">
              <a:buFont typeface="Wingdings" pitchFamily="2" charset="2"/>
              <a:buChar char="ü"/>
              <a:defRPr/>
            </a:pPr>
            <a:r>
              <a:rPr lang="en-US" altLang="zh-TW" sz="1400" b="1" dirty="0" smtClean="0">
                <a:solidFill>
                  <a:srgbClr val="CC0099"/>
                </a:solidFill>
              </a:rPr>
              <a:t>Form </a:t>
            </a:r>
            <a:r>
              <a:rPr lang="en-US" altLang="zh-TW" sz="1400" b="1" dirty="0">
                <a:solidFill>
                  <a:srgbClr val="CC0099"/>
                </a:solidFill>
              </a:rPr>
              <a:t>B</a:t>
            </a:r>
            <a:r>
              <a:rPr lang="en-US" altLang="zh-TW" sz="1400" dirty="0"/>
              <a:t>, (On-Flight Origin and Destination):</a:t>
            </a:r>
          </a:p>
          <a:p>
            <a:pPr marL="685800" lvl="1" algn="just">
              <a:buFont typeface="Wingdings" pitchFamily="2" charset="2"/>
              <a:buChar char="ü"/>
              <a:defRPr/>
            </a:pPr>
            <a:r>
              <a:rPr lang="en-US" altLang="zh-TW" sz="1000" dirty="0" smtClean="0"/>
              <a:t>ICAO </a:t>
            </a:r>
            <a:r>
              <a:rPr lang="en-US" altLang="zh-TW" sz="1000" dirty="0"/>
              <a:t>should continue to treat the data collected as confidential and that data should not be published earlier than six months after the end of the quarterly reporting period concerned;</a:t>
            </a:r>
          </a:p>
          <a:p>
            <a:pPr marL="685800" lvl="1" algn="just">
              <a:buFont typeface="Wingdings" pitchFamily="2" charset="2"/>
              <a:buChar char="ü"/>
              <a:defRPr/>
            </a:pPr>
            <a:r>
              <a:rPr lang="en-US" altLang="zh-TW" sz="1000" dirty="0" smtClean="0"/>
              <a:t>ICAO </a:t>
            </a:r>
            <a:r>
              <a:rPr lang="en-US" altLang="zh-TW" sz="1000" dirty="0"/>
              <a:t>should collect data by airline and not by group of airlines; </a:t>
            </a:r>
          </a:p>
          <a:p>
            <a:pPr marL="685800" lvl="1" algn="just">
              <a:buFont typeface="Wingdings" pitchFamily="2" charset="2"/>
              <a:buChar char="ü"/>
              <a:defRPr/>
            </a:pPr>
            <a:r>
              <a:rPr lang="en-US" altLang="zh-TW" sz="1000" dirty="0" smtClean="0"/>
              <a:t>a </a:t>
            </a:r>
            <a:r>
              <a:rPr lang="en-US" altLang="zh-TW" sz="1000" dirty="0"/>
              <a:t>new column be added, in order to collect data for non-scheduled services on the same sheet as that used for the collection of scheduled data;</a:t>
            </a:r>
          </a:p>
          <a:p>
            <a:pPr marL="685800" lvl="1" algn="just">
              <a:buFont typeface="Wingdings" pitchFamily="2" charset="2"/>
              <a:buChar char="ü"/>
              <a:defRPr/>
            </a:pPr>
            <a:r>
              <a:rPr lang="en-US" altLang="zh-TW" sz="1000" dirty="0" smtClean="0"/>
              <a:t>data</a:t>
            </a:r>
            <a:r>
              <a:rPr lang="en-US" altLang="zh-TW" sz="1000" dirty="0"/>
              <a:t>, unless otherwise requested by the reporting State, be published by airline;</a:t>
            </a:r>
          </a:p>
          <a:p>
            <a:pPr marL="285750" indent="-285750" algn="just">
              <a:buFont typeface="Wingdings" pitchFamily="2" charset="2"/>
              <a:buChar char="ü"/>
              <a:defRPr/>
            </a:pPr>
            <a:endParaRPr lang="en-US" altLang="zh-TW" sz="1000" dirty="0"/>
          </a:p>
          <a:p>
            <a:pPr marL="285750" indent="-285750" algn="just">
              <a:buFont typeface="Wingdings" pitchFamily="2" charset="2"/>
              <a:buChar char="ü"/>
              <a:defRPr/>
            </a:pPr>
            <a:r>
              <a:rPr lang="en-US" altLang="zh-TW" sz="1400" b="1" dirty="0" smtClean="0">
                <a:solidFill>
                  <a:srgbClr val="CC0099"/>
                </a:solidFill>
              </a:rPr>
              <a:t>Form </a:t>
            </a:r>
            <a:r>
              <a:rPr lang="en-US" altLang="zh-TW" sz="1400" b="1" dirty="0">
                <a:solidFill>
                  <a:srgbClr val="CC0099"/>
                </a:solidFill>
              </a:rPr>
              <a:t>EF </a:t>
            </a:r>
            <a:r>
              <a:rPr lang="en-US" altLang="zh-TW" sz="1400" dirty="0"/>
              <a:t>(Financial Data – Commercial Air Carriers): </a:t>
            </a:r>
            <a:endParaRPr lang="en-US" altLang="zh-TW" sz="1400" dirty="0" smtClean="0"/>
          </a:p>
          <a:p>
            <a:pPr marL="685800" lvl="1" algn="just">
              <a:buFont typeface="Wingdings" pitchFamily="2" charset="2"/>
              <a:buChar char="ü"/>
              <a:defRPr/>
            </a:pPr>
            <a:r>
              <a:rPr lang="en-US" altLang="zh-TW" sz="1000" dirty="0" smtClean="0"/>
              <a:t>ICAO </a:t>
            </a:r>
            <a:r>
              <a:rPr lang="en-US" altLang="zh-TW" sz="1000" dirty="0"/>
              <a:t>should eliminate the split between revenue for scheduled and non-scheduled traffic (items 1 and 2) and no longer detail item 7 (depreciation and amortization), with the addition of “(total)” at the end of item 2</a:t>
            </a:r>
            <a:r>
              <a:rPr lang="en-US" altLang="zh-TW" sz="1000" dirty="0" smtClean="0"/>
              <a:t>;</a:t>
            </a:r>
          </a:p>
          <a:p>
            <a:pPr marL="685800" lvl="1" algn="just">
              <a:buFont typeface="Wingdings" pitchFamily="2" charset="2"/>
              <a:buChar char="ü"/>
              <a:defRPr/>
            </a:pPr>
            <a:endParaRPr lang="en-US" altLang="zh-TW" sz="1000" dirty="0"/>
          </a:p>
          <a:p>
            <a:pPr marL="285750" indent="-285750" algn="just">
              <a:buFont typeface="Wingdings" pitchFamily="2" charset="2"/>
              <a:buChar char="ü"/>
              <a:defRPr/>
            </a:pPr>
            <a:r>
              <a:rPr lang="en-US" altLang="zh-TW" sz="1400" b="1" dirty="0" smtClean="0">
                <a:solidFill>
                  <a:srgbClr val="CC0099"/>
                </a:solidFill>
              </a:rPr>
              <a:t>Form </a:t>
            </a:r>
            <a:r>
              <a:rPr lang="en-US" altLang="zh-TW" sz="1400" b="1" dirty="0">
                <a:solidFill>
                  <a:srgbClr val="CC0099"/>
                </a:solidFill>
              </a:rPr>
              <a:t>M</a:t>
            </a:r>
            <a:r>
              <a:rPr lang="en-US" altLang="zh-TW" sz="1400" dirty="0"/>
              <a:t> (Fuel Consumption and Traffic):  </a:t>
            </a:r>
            <a:endParaRPr lang="en-US" altLang="zh-TW" sz="1400" dirty="0" smtClean="0"/>
          </a:p>
          <a:p>
            <a:pPr marL="685800" lvl="1" algn="just">
              <a:buFont typeface="Wingdings" pitchFamily="2" charset="2"/>
              <a:buChar char="ü"/>
              <a:defRPr/>
            </a:pPr>
            <a:r>
              <a:rPr lang="en-US" altLang="zh-TW" sz="1000" dirty="0" smtClean="0"/>
              <a:t>the </a:t>
            </a:r>
            <a:r>
              <a:rPr lang="en-US" altLang="zh-TW" sz="1000" dirty="0"/>
              <a:t>definition presented in pertaining to fuel consumed be changed, adding “In few cases” before “If on-board measurement systems”; and</a:t>
            </a:r>
          </a:p>
          <a:p>
            <a:pPr marL="285750" indent="-285750" algn="just">
              <a:buFont typeface="Wingdings" pitchFamily="2" charset="2"/>
              <a:buChar char="ü"/>
              <a:defRPr/>
            </a:pPr>
            <a:endParaRPr lang="en-US" altLang="zh-TW" sz="1000" dirty="0" smtClean="0"/>
          </a:p>
          <a:p>
            <a:pPr marL="285750" indent="-285750" algn="just">
              <a:buFont typeface="Wingdings" pitchFamily="2" charset="2"/>
              <a:buChar char="ü"/>
              <a:defRPr/>
            </a:pPr>
            <a:r>
              <a:rPr lang="en-US" altLang="zh-TW" sz="1400" b="1" dirty="0" smtClean="0">
                <a:solidFill>
                  <a:srgbClr val="CC0099"/>
                </a:solidFill>
              </a:rPr>
              <a:t>Form </a:t>
            </a:r>
            <a:r>
              <a:rPr lang="en-US" altLang="zh-TW" sz="1400" b="1" dirty="0">
                <a:solidFill>
                  <a:srgbClr val="CC0099"/>
                </a:solidFill>
              </a:rPr>
              <a:t>H</a:t>
            </a:r>
            <a:r>
              <a:rPr lang="en-US" altLang="zh-TW" sz="1400" dirty="0"/>
              <a:t> (Civil Aircraft on Register), </a:t>
            </a:r>
            <a:r>
              <a:rPr lang="en-US" altLang="zh-TW" sz="1400" b="1" dirty="0">
                <a:solidFill>
                  <a:srgbClr val="CC0099"/>
                </a:solidFill>
              </a:rPr>
              <a:t>Form I </a:t>
            </a:r>
            <a:r>
              <a:rPr lang="en-US" altLang="zh-TW" sz="1400" dirty="0"/>
              <a:t>(Airport Traffic) - </a:t>
            </a:r>
            <a:r>
              <a:rPr lang="en-US" altLang="zh-TW" sz="1400" b="1" dirty="0">
                <a:solidFill>
                  <a:srgbClr val="CC0099"/>
                </a:solidFill>
              </a:rPr>
              <a:t>Part II</a:t>
            </a:r>
            <a:r>
              <a:rPr lang="en-US" altLang="zh-TW" sz="1400" dirty="0"/>
              <a:t>, </a:t>
            </a:r>
            <a:r>
              <a:rPr lang="en-US" altLang="zh-TW" sz="1400" b="1" dirty="0">
                <a:solidFill>
                  <a:srgbClr val="CC0099"/>
                </a:solidFill>
              </a:rPr>
              <a:t>Forms L</a:t>
            </a:r>
            <a:r>
              <a:rPr lang="en-US" altLang="zh-TW" sz="1400" dirty="0"/>
              <a:t> (</a:t>
            </a:r>
            <a:r>
              <a:rPr lang="en-US" altLang="zh-TW" sz="1400" dirty="0" err="1"/>
              <a:t>En</a:t>
            </a:r>
            <a:r>
              <a:rPr lang="en-US" altLang="zh-TW" sz="1400" dirty="0"/>
              <a:t>-route Services Traffic Statistics)  </a:t>
            </a:r>
            <a:r>
              <a:rPr lang="en-US" altLang="zh-TW" sz="1400" b="1" dirty="0">
                <a:solidFill>
                  <a:srgbClr val="CC0099"/>
                </a:solidFill>
              </a:rPr>
              <a:t>and N</a:t>
            </a:r>
            <a:r>
              <a:rPr lang="en-US" altLang="zh-TW" sz="1400" dirty="0"/>
              <a:t> (Aviation Personnel, Licensing and Training) be discontinued</a:t>
            </a:r>
          </a:p>
          <a:p>
            <a:pPr marL="0" indent="0" algn="just">
              <a:buNone/>
              <a:defRPr/>
            </a:pPr>
            <a:endParaRPr lang="en-CA" sz="1400" dirty="0"/>
          </a:p>
        </p:txBody>
      </p:sp>
      <p:sp>
        <p:nvSpPr>
          <p:cNvPr id="2" name="Slide Number Placeholder 1"/>
          <p:cNvSpPr>
            <a:spLocks noGrp="1"/>
          </p:cNvSpPr>
          <p:nvPr>
            <p:ph type="sldNum" sz="quarter" idx="12"/>
          </p:nvPr>
        </p:nvSpPr>
        <p:spPr/>
        <p:txBody>
          <a:bodyPr/>
          <a:lstStyle/>
          <a:p>
            <a:fld id="{281B8D58-7490-4E1D-B1BA-085985471FCF}" type="slidenum">
              <a:rPr lang="zh-TW" altLang="zh-CN" smtClean="0"/>
              <a:pPr/>
              <a:t>60</a:t>
            </a:fld>
            <a:endParaRPr lang="zh-TW" altLang="zh-CN" sz="1800" dirty="0">
              <a:solidFill>
                <a:schemeClr val="tx1"/>
              </a:solidFill>
            </a:endParaRPr>
          </a:p>
        </p:txBody>
      </p:sp>
      <p:sp>
        <p:nvSpPr>
          <p:cNvPr id="6" name="Title 1"/>
          <p:cNvSpPr txBox="1">
            <a:spLocks/>
          </p:cNvSpPr>
          <p:nvPr/>
        </p:nvSpPr>
        <p:spPr>
          <a:xfrm>
            <a:off x="3635896" y="1"/>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400" b="1" dirty="0" smtClean="0"/>
              <a:t>ADAP/1: Amendments in the current air transport reporting Forms</a:t>
            </a:r>
            <a:endParaRPr lang="en-US" sz="2400" b="1" dirty="0"/>
          </a:p>
        </p:txBody>
      </p:sp>
    </p:spTree>
    <p:extLst>
      <p:ext uri="{BB962C8B-B14F-4D97-AF65-F5344CB8AC3E}">
        <p14:creationId xmlns:p14="http://schemas.microsoft.com/office/powerpoint/2010/main" val="5237099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2017" y="843558"/>
            <a:ext cx="9111983" cy="4212351"/>
          </a:xfrm>
        </p:spPr>
        <p:txBody>
          <a:bodyPr>
            <a:normAutofit/>
          </a:bodyPr>
          <a:lstStyle/>
          <a:p>
            <a:pPr marL="0" indent="0" algn="just">
              <a:buNone/>
              <a:defRPr/>
            </a:pPr>
            <a:r>
              <a:rPr lang="en-US" altLang="zh-TW" sz="1600" b="1" dirty="0" smtClean="0">
                <a:solidFill>
                  <a:srgbClr val="002060"/>
                </a:solidFill>
              </a:rPr>
              <a:t>In </a:t>
            </a:r>
            <a:r>
              <a:rPr lang="en-US" altLang="zh-TW" sz="1600" b="1" dirty="0">
                <a:solidFill>
                  <a:srgbClr val="002060"/>
                </a:solidFill>
              </a:rPr>
              <a:t>a view to support the recommendation of  Sixth Worldwide Air Transport Conference (</a:t>
            </a:r>
            <a:r>
              <a:rPr lang="en-US" altLang="zh-TW" sz="1600" b="1" dirty="0" err="1">
                <a:solidFill>
                  <a:srgbClr val="002060"/>
                </a:solidFill>
              </a:rPr>
              <a:t>ATConf</a:t>
            </a:r>
            <a:r>
              <a:rPr lang="en-US" altLang="zh-TW" sz="1600" b="1" dirty="0">
                <a:solidFill>
                  <a:srgbClr val="002060"/>
                </a:solidFill>
              </a:rPr>
              <a:t>/6), the Panel recommended (Recommendations ADAP/1-2 and 1-8 refer) that:</a:t>
            </a:r>
          </a:p>
          <a:p>
            <a:pPr marL="0" indent="0" algn="just">
              <a:buNone/>
              <a:defRPr/>
            </a:pPr>
            <a:r>
              <a:rPr lang="en-US" altLang="zh-TW" sz="1400" b="1" dirty="0">
                <a:solidFill>
                  <a:srgbClr val="002060"/>
                </a:solidFill>
              </a:rPr>
              <a:t>	</a:t>
            </a:r>
            <a:endParaRPr lang="en-US" altLang="zh-TW" sz="1400" b="1" dirty="0" smtClean="0">
              <a:solidFill>
                <a:srgbClr val="002060"/>
              </a:solidFill>
            </a:endParaRPr>
          </a:p>
          <a:p>
            <a:pPr marL="285750" indent="-285750" algn="just">
              <a:buFont typeface="Wingdings" pitchFamily="2" charset="2"/>
              <a:buChar char="ü"/>
              <a:defRPr/>
            </a:pPr>
            <a:endParaRPr lang="en-US" altLang="zh-TW" sz="1400" b="1" dirty="0">
              <a:solidFill>
                <a:srgbClr val="002060"/>
              </a:solidFill>
            </a:endParaRPr>
          </a:p>
          <a:p>
            <a:pPr marL="400050" lvl="1" indent="0" algn="just">
              <a:buNone/>
              <a:defRPr/>
            </a:pPr>
            <a:r>
              <a:rPr lang="en-US" altLang="zh-TW" sz="1600" dirty="0" smtClean="0">
                <a:solidFill>
                  <a:srgbClr val="002060"/>
                </a:solidFill>
              </a:rPr>
              <a:t>ICAO </a:t>
            </a:r>
            <a:r>
              <a:rPr lang="en-US" altLang="zh-TW" sz="1600" dirty="0">
                <a:solidFill>
                  <a:srgbClr val="002060"/>
                </a:solidFill>
              </a:rPr>
              <a:t>ensure appropriate coordination between ADAP, the Air Transport Regulation Panel (ATRP) and the </a:t>
            </a:r>
            <a:r>
              <a:rPr lang="en-US" altLang="zh-TW" sz="1600" b="1" dirty="0">
                <a:solidFill>
                  <a:srgbClr val="CC0099"/>
                </a:solidFill>
              </a:rPr>
              <a:t>Multi-disciplinary Working Group on the economic challenges linked to the implementation of the aviation system block upgrades (MDWG-ASBUs) </a:t>
            </a:r>
            <a:r>
              <a:rPr lang="en-US" altLang="zh-TW" sz="1600" dirty="0">
                <a:solidFill>
                  <a:srgbClr val="002060"/>
                </a:solidFill>
              </a:rPr>
              <a:t>in relation to aviation data requirements, in order to identify existing databases or studies that could support the work and harmonize the needs related to aviation data and analysis required for the implementation of </a:t>
            </a:r>
            <a:r>
              <a:rPr lang="en-US" altLang="zh-TW" sz="1600" dirty="0" err="1">
                <a:solidFill>
                  <a:srgbClr val="002060"/>
                </a:solidFill>
              </a:rPr>
              <a:t>ATConf</a:t>
            </a:r>
            <a:r>
              <a:rPr lang="en-US" altLang="zh-TW" sz="1600" dirty="0">
                <a:solidFill>
                  <a:srgbClr val="002060"/>
                </a:solidFill>
              </a:rPr>
              <a:t>/6 recommendations.</a:t>
            </a:r>
          </a:p>
          <a:p>
            <a:pPr marL="0" indent="0" algn="just">
              <a:buNone/>
              <a:defRPr/>
            </a:pPr>
            <a:endParaRPr lang="en-CA" sz="1400" dirty="0">
              <a:solidFill>
                <a:srgbClr val="002060"/>
              </a:solidFill>
            </a:endParaRPr>
          </a:p>
        </p:txBody>
      </p:sp>
      <p:sp>
        <p:nvSpPr>
          <p:cNvPr id="2" name="Slide Number Placeholder 1"/>
          <p:cNvSpPr>
            <a:spLocks noGrp="1"/>
          </p:cNvSpPr>
          <p:nvPr>
            <p:ph type="sldNum" sz="quarter" idx="12"/>
          </p:nvPr>
        </p:nvSpPr>
        <p:spPr/>
        <p:txBody>
          <a:bodyPr/>
          <a:lstStyle/>
          <a:p>
            <a:fld id="{281B8D58-7490-4E1D-B1BA-085985471FCF}" type="slidenum">
              <a:rPr lang="zh-TW" altLang="zh-CN" smtClean="0"/>
              <a:pPr/>
              <a:t>61</a:t>
            </a:fld>
            <a:endParaRPr lang="zh-TW" altLang="zh-CN" sz="1800" dirty="0">
              <a:solidFill>
                <a:schemeClr val="tx1"/>
              </a:solidFill>
            </a:endParaRPr>
          </a:p>
        </p:txBody>
      </p:sp>
      <p:sp>
        <p:nvSpPr>
          <p:cNvPr id="6" name="Title 1"/>
          <p:cNvSpPr txBox="1">
            <a:spLocks/>
          </p:cNvSpPr>
          <p:nvPr/>
        </p:nvSpPr>
        <p:spPr>
          <a:xfrm>
            <a:off x="3635896" y="1"/>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400" b="1" dirty="0" smtClean="0"/>
              <a:t>ADAP/1: Outcome of the 6</a:t>
            </a:r>
            <a:r>
              <a:rPr lang="en-US" sz="2400" b="1" baseline="30000" dirty="0" smtClean="0"/>
              <a:t>th</a:t>
            </a:r>
            <a:r>
              <a:rPr lang="en-US" sz="2400" b="1" dirty="0" smtClean="0"/>
              <a:t> Worldwide Air Transport Conference (</a:t>
            </a:r>
            <a:r>
              <a:rPr lang="en-US" sz="2400" b="1" dirty="0" err="1" smtClean="0"/>
              <a:t>ATConf</a:t>
            </a:r>
            <a:r>
              <a:rPr lang="en-US" sz="2400" b="1" dirty="0" smtClean="0"/>
              <a:t>/6)</a:t>
            </a:r>
            <a:endParaRPr lang="en-US" sz="2400" b="1" dirty="0"/>
          </a:p>
        </p:txBody>
      </p:sp>
    </p:spTree>
    <p:extLst>
      <p:ext uri="{BB962C8B-B14F-4D97-AF65-F5344CB8AC3E}">
        <p14:creationId xmlns:p14="http://schemas.microsoft.com/office/powerpoint/2010/main" val="36470297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2017" y="843558"/>
            <a:ext cx="9111983" cy="4212351"/>
          </a:xfrm>
        </p:spPr>
        <p:txBody>
          <a:bodyPr>
            <a:normAutofit/>
          </a:bodyPr>
          <a:lstStyle/>
          <a:p>
            <a:pPr marL="285750" indent="-285750" algn="just">
              <a:buFont typeface="Wingdings" pitchFamily="2" charset="2"/>
              <a:buChar char="ü"/>
              <a:defRPr/>
            </a:pPr>
            <a:r>
              <a:rPr lang="en-US" altLang="zh-TW" sz="1400" dirty="0"/>
              <a:t>With </a:t>
            </a:r>
            <a:r>
              <a:rPr lang="en-US" altLang="zh-TW" sz="1400" b="1" dirty="0">
                <a:solidFill>
                  <a:srgbClr val="CC0099"/>
                </a:solidFill>
              </a:rPr>
              <a:t>ACI</a:t>
            </a:r>
            <a:r>
              <a:rPr lang="en-US" altLang="zh-TW" sz="1400" dirty="0"/>
              <a:t>, </a:t>
            </a:r>
            <a:r>
              <a:rPr lang="en-US" altLang="zh-TW" sz="1400" b="1" dirty="0">
                <a:solidFill>
                  <a:srgbClr val="CC0099"/>
                </a:solidFill>
              </a:rPr>
              <a:t>IATA</a:t>
            </a:r>
            <a:r>
              <a:rPr lang="en-US" altLang="zh-TW" sz="1400" dirty="0"/>
              <a:t>, </a:t>
            </a:r>
            <a:r>
              <a:rPr lang="en-US" altLang="zh-TW" sz="1400" b="1" dirty="0">
                <a:solidFill>
                  <a:srgbClr val="CC0099"/>
                </a:solidFill>
              </a:rPr>
              <a:t>UNTWO</a:t>
            </a:r>
            <a:r>
              <a:rPr lang="en-US" altLang="zh-TW" sz="1400" dirty="0"/>
              <a:t>, among various international </a:t>
            </a:r>
            <a:r>
              <a:rPr lang="en-US" altLang="zh-TW" sz="1400" dirty="0" smtClean="0"/>
              <a:t>organizations</a:t>
            </a:r>
          </a:p>
          <a:p>
            <a:pPr marL="685800" lvl="1" algn="just">
              <a:buFont typeface="Wingdings" pitchFamily="2" charset="2"/>
              <a:buChar char="ü"/>
              <a:defRPr/>
            </a:pPr>
            <a:r>
              <a:rPr lang="en-US" altLang="zh-TW" sz="1200" dirty="0" smtClean="0"/>
              <a:t>Common Form with ACI</a:t>
            </a:r>
          </a:p>
          <a:p>
            <a:pPr marL="685800" lvl="1" algn="just">
              <a:buFont typeface="Wingdings" pitchFamily="2" charset="2"/>
              <a:buChar char="ü"/>
              <a:defRPr/>
            </a:pPr>
            <a:r>
              <a:rPr lang="en-GB" sz="1200" dirty="0"/>
              <a:t>relationship between tourists and </a:t>
            </a:r>
            <a:r>
              <a:rPr lang="en-GB" sz="1200" dirty="0" smtClean="0"/>
              <a:t>passengers with UNWTO</a:t>
            </a:r>
          </a:p>
          <a:p>
            <a:pPr marL="685800" lvl="1" algn="just">
              <a:buFont typeface="Wingdings" pitchFamily="2" charset="2"/>
              <a:buChar char="ü"/>
              <a:defRPr/>
            </a:pPr>
            <a:r>
              <a:rPr lang="en-GB" sz="1200" dirty="0"/>
              <a:t>UNWTO and ICAO should continue working together in order to enhance the monitoring of travel facilitation, taxation and connectivity</a:t>
            </a:r>
            <a:endParaRPr lang="en-GB" sz="1200" dirty="0" smtClean="0"/>
          </a:p>
          <a:p>
            <a:pPr marL="685800" lvl="1" algn="just">
              <a:buFont typeface="Wingdings" pitchFamily="2" charset="2"/>
              <a:buChar char="ü"/>
              <a:defRPr/>
            </a:pPr>
            <a:r>
              <a:rPr lang="en-GB" sz="1200" dirty="0"/>
              <a:t>cooperate with all relevant organizations, including the UNWTO, with respect to the development of the air transport connectivity indicator</a:t>
            </a:r>
            <a:endParaRPr lang="en-US" altLang="zh-TW" sz="1200" dirty="0"/>
          </a:p>
          <a:p>
            <a:pPr marL="285750" indent="-285750" algn="just">
              <a:buFont typeface="Wingdings" pitchFamily="2" charset="2"/>
              <a:buChar char="ü"/>
              <a:defRPr/>
            </a:pPr>
            <a:endParaRPr lang="en-US" altLang="zh-TW" sz="1400" b="1" dirty="0" smtClean="0">
              <a:solidFill>
                <a:srgbClr val="CC0099"/>
              </a:solidFill>
            </a:endParaRPr>
          </a:p>
          <a:p>
            <a:pPr marL="285750" indent="-285750" algn="just">
              <a:buFont typeface="Wingdings" pitchFamily="2" charset="2"/>
              <a:buChar char="ü"/>
              <a:defRPr/>
            </a:pPr>
            <a:r>
              <a:rPr lang="en-GB" sz="1400" dirty="0" smtClean="0"/>
              <a:t>with </a:t>
            </a:r>
            <a:r>
              <a:rPr lang="en-GB" sz="1400" dirty="0"/>
              <a:t>a view to developing a framework by which the contribution of civil aviation to the economy could be analysed, </a:t>
            </a:r>
            <a:r>
              <a:rPr lang="en-GB" sz="1400" b="1" dirty="0">
                <a:solidFill>
                  <a:srgbClr val="CC0099"/>
                </a:solidFill>
              </a:rPr>
              <a:t>ICAO should collect, by means of a State letter, data  related to, inter alia, the aviation contribution to the Gross Domestic Product (GDP), the employment level in the sector, and the funding and financing investments in </a:t>
            </a:r>
            <a:r>
              <a:rPr lang="en-GB" sz="1400" b="1" dirty="0" smtClean="0">
                <a:solidFill>
                  <a:srgbClr val="CC0099"/>
                </a:solidFill>
              </a:rPr>
              <a:t>infrastructure;</a:t>
            </a:r>
          </a:p>
          <a:p>
            <a:pPr marL="285750" indent="-285750" algn="just">
              <a:buFont typeface="Wingdings" pitchFamily="2" charset="2"/>
              <a:buChar char="ü"/>
              <a:defRPr/>
            </a:pPr>
            <a:endParaRPr lang="en-GB" sz="1400" dirty="0" smtClean="0"/>
          </a:p>
          <a:p>
            <a:pPr marL="285750" indent="-285750" algn="just">
              <a:buFont typeface="Wingdings" pitchFamily="2" charset="2"/>
              <a:buChar char="ü"/>
              <a:defRPr/>
            </a:pPr>
            <a:r>
              <a:rPr lang="en-GB" sz="1400" dirty="0" smtClean="0"/>
              <a:t>an </a:t>
            </a:r>
            <a:r>
              <a:rPr lang="en-GB" sz="1400" dirty="0"/>
              <a:t>ad-hoc working group should be created to analyse the possible </a:t>
            </a:r>
            <a:r>
              <a:rPr lang="en-GB" sz="1400" b="1" dirty="0">
                <a:solidFill>
                  <a:srgbClr val="CC0099"/>
                </a:solidFill>
              </a:rPr>
              <a:t>submission of data directly </a:t>
            </a:r>
            <a:r>
              <a:rPr lang="en-GB" sz="1400" dirty="0"/>
              <a:t>to ICAO through a dedicated server;</a:t>
            </a:r>
          </a:p>
          <a:p>
            <a:pPr marL="285750" indent="-285750" algn="just">
              <a:buFont typeface="Wingdings" pitchFamily="2" charset="2"/>
              <a:buChar char="ü"/>
              <a:defRPr/>
            </a:pPr>
            <a:endParaRPr lang="en-US" altLang="zh-TW" sz="1400" dirty="0"/>
          </a:p>
          <a:p>
            <a:pPr marL="0" indent="0" algn="just">
              <a:buNone/>
              <a:defRPr/>
            </a:pPr>
            <a:endParaRPr lang="en-CA" sz="1400" dirty="0"/>
          </a:p>
        </p:txBody>
      </p:sp>
      <p:sp>
        <p:nvSpPr>
          <p:cNvPr id="2" name="Slide Number Placeholder 1"/>
          <p:cNvSpPr>
            <a:spLocks noGrp="1"/>
          </p:cNvSpPr>
          <p:nvPr>
            <p:ph type="sldNum" sz="quarter" idx="12"/>
          </p:nvPr>
        </p:nvSpPr>
        <p:spPr/>
        <p:txBody>
          <a:bodyPr/>
          <a:lstStyle/>
          <a:p>
            <a:fld id="{281B8D58-7490-4E1D-B1BA-085985471FCF}" type="slidenum">
              <a:rPr lang="zh-TW" altLang="zh-CN" smtClean="0"/>
              <a:pPr/>
              <a:t>62</a:t>
            </a:fld>
            <a:endParaRPr lang="zh-TW" altLang="zh-CN" sz="1800" dirty="0">
              <a:solidFill>
                <a:schemeClr val="tx1"/>
              </a:solidFill>
            </a:endParaRPr>
          </a:p>
        </p:txBody>
      </p:sp>
      <p:sp>
        <p:nvSpPr>
          <p:cNvPr id="6" name="Title 1"/>
          <p:cNvSpPr txBox="1">
            <a:spLocks/>
          </p:cNvSpPr>
          <p:nvPr/>
        </p:nvSpPr>
        <p:spPr>
          <a:xfrm>
            <a:off x="3635896" y="-92546"/>
            <a:ext cx="5524102" cy="771549"/>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solidFill>
                  <a:srgbClr val="CC0099"/>
                </a:solidFill>
              </a:rPr>
              <a:t>ADAP/1</a:t>
            </a:r>
            <a:r>
              <a:rPr lang="en-US" sz="2800" b="1" dirty="0" smtClean="0"/>
              <a:t>: </a:t>
            </a:r>
            <a:r>
              <a:rPr lang="en-US" sz="2400" b="1" dirty="0" smtClean="0"/>
              <a:t>Cooperation and coordination with other international Organizations</a:t>
            </a:r>
            <a:endParaRPr lang="en-US" sz="2400" b="1" dirty="0"/>
          </a:p>
        </p:txBody>
      </p:sp>
    </p:spTree>
    <p:extLst>
      <p:ext uri="{BB962C8B-B14F-4D97-AF65-F5344CB8AC3E}">
        <p14:creationId xmlns:p14="http://schemas.microsoft.com/office/powerpoint/2010/main" val="31845701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2017" y="843558"/>
            <a:ext cx="9111983" cy="4212351"/>
          </a:xfrm>
        </p:spPr>
        <p:txBody>
          <a:bodyPr>
            <a:normAutofit/>
          </a:bodyPr>
          <a:lstStyle/>
          <a:p>
            <a:pPr marL="285750" indent="-285750" algn="just">
              <a:buFont typeface="Wingdings" pitchFamily="2" charset="2"/>
              <a:buChar char="ü"/>
              <a:defRPr/>
            </a:pPr>
            <a:r>
              <a:rPr lang="en-US" altLang="zh-TW" sz="1400" dirty="0" smtClean="0"/>
              <a:t>an </a:t>
            </a:r>
            <a:r>
              <a:rPr lang="en-US" altLang="zh-TW" sz="1400" dirty="0"/>
              <a:t>ADAP working group entitled </a:t>
            </a:r>
            <a:r>
              <a:rPr lang="en-US" altLang="zh-TW" sz="1400" b="1" dirty="0">
                <a:solidFill>
                  <a:srgbClr val="CC0099"/>
                </a:solidFill>
              </a:rPr>
              <a:t>Multi-disciplinary Working Group on Long-term Traffic Forecasts </a:t>
            </a:r>
            <a:r>
              <a:rPr lang="en-US" altLang="zh-TW" sz="1400" dirty="0"/>
              <a:t>(MDWG-LTF) be established and work in collaboration with the Secretariat in the development of </a:t>
            </a:r>
            <a:r>
              <a:rPr lang="en-US" altLang="zh-TW" sz="1400" b="1" dirty="0">
                <a:solidFill>
                  <a:srgbClr val="CC0099"/>
                </a:solidFill>
              </a:rPr>
              <a:t>a single set of long-term traffic forecasts,</a:t>
            </a:r>
            <a:r>
              <a:rPr lang="en-US" altLang="zh-TW" sz="1400" dirty="0"/>
              <a:t> from which their users can produce customized or more detailed forecasts for various purposes, such as air navigation systems planning and environmental analysis. This collaborative effort would be in the manner of the group providing a consensus view of the traffic forecasts for each traffic flow and models developed to generate such forecasts that would be incorporated in the single set of long-term forecasts to be submitted to 39th Session of the ICAO Assembly</a:t>
            </a:r>
            <a:r>
              <a:rPr lang="en-US" altLang="zh-TW" sz="1400" dirty="0" smtClean="0"/>
              <a:t>;</a:t>
            </a:r>
          </a:p>
          <a:p>
            <a:pPr marL="285750" indent="-285750" algn="just">
              <a:buFont typeface="Wingdings" pitchFamily="2" charset="2"/>
              <a:buChar char="ü"/>
              <a:defRPr/>
            </a:pPr>
            <a:endParaRPr lang="en-US" altLang="zh-TW" sz="1400" dirty="0"/>
          </a:p>
          <a:p>
            <a:pPr marL="285750" indent="-285750" algn="just">
              <a:buFont typeface="Wingdings" pitchFamily="2" charset="2"/>
              <a:buChar char="ü"/>
              <a:defRPr/>
            </a:pPr>
            <a:r>
              <a:rPr lang="en-US" altLang="zh-TW" sz="1400" dirty="0" smtClean="0"/>
              <a:t>the </a:t>
            </a:r>
            <a:r>
              <a:rPr lang="en-US" altLang="zh-TW" sz="1400" dirty="0"/>
              <a:t>development of the forecasting process should take into account the needs of States and the Organization and various ICAO entities such as </a:t>
            </a:r>
            <a:r>
              <a:rPr lang="en-US" altLang="zh-TW" sz="1400" b="1" dirty="0">
                <a:solidFill>
                  <a:srgbClr val="CC0099"/>
                </a:solidFill>
              </a:rPr>
              <a:t>the regional Traffic Forecasting Groups (TFGs) and the Committee on Aviation Environmental Protection (CAEP</a:t>
            </a:r>
            <a:r>
              <a:rPr lang="en-US" altLang="zh-TW" sz="1400" b="1" dirty="0" smtClean="0">
                <a:solidFill>
                  <a:srgbClr val="CC0099"/>
                </a:solidFill>
              </a:rPr>
              <a:t>)</a:t>
            </a:r>
            <a:r>
              <a:rPr lang="en-US" altLang="zh-TW" sz="1400" dirty="0" smtClean="0"/>
              <a:t>;</a:t>
            </a:r>
          </a:p>
          <a:p>
            <a:pPr marL="285750" indent="-285750" algn="just">
              <a:buFont typeface="Wingdings" pitchFamily="2" charset="2"/>
              <a:buChar char="ü"/>
              <a:defRPr/>
            </a:pPr>
            <a:endParaRPr lang="en-US" altLang="zh-TW" sz="1400" dirty="0"/>
          </a:p>
          <a:p>
            <a:pPr marL="285750" indent="-285750" algn="just">
              <a:buFont typeface="Wingdings" pitchFamily="2" charset="2"/>
              <a:buChar char="ü"/>
              <a:defRPr/>
            </a:pPr>
            <a:r>
              <a:rPr lang="en-US" altLang="zh-TW" sz="1400" dirty="0" smtClean="0"/>
              <a:t>the </a:t>
            </a:r>
            <a:r>
              <a:rPr lang="en-US" altLang="zh-TW" sz="1400" dirty="0"/>
              <a:t>timeline for the development of a single set of traffic forecasts be communicated to the group in order to have the forecasts </a:t>
            </a:r>
            <a:r>
              <a:rPr lang="en-US" altLang="zh-TW" sz="1400" b="1" dirty="0">
                <a:solidFill>
                  <a:srgbClr val="CC0099"/>
                </a:solidFill>
              </a:rPr>
              <a:t>ready by the 39th Session of the ICAO Assembly</a:t>
            </a:r>
            <a:r>
              <a:rPr lang="en-US" altLang="zh-TW" sz="1400" dirty="0" smtClean="0"/>
              <a:t>;</a:t>
            </a:r>
          </a:p>
          <a:p>
            <a:pPr marL="285750" indent="-285750" algn="just">
              <a:buFont typeface="Wingdings" pitchFamily="2" charset="2"/>
              <a:buChar char="ü"/>
              <a:defRPr/>
            </a:pPr>
            <a:endParaRPr lang="en-US" altLang="zh-TW" sz="1400" dirty="0"/>
          </a:p>
          <a:p>
            <a:pPr marL="285750" indent="-285750" algn="just">
              <a:buFont typeface="Wingdings" pitchFamily="2" charset="2"/>
              <a:buChar char="ü"/>
              <a:defRPr/>
            </a:pPr>
            <a:endParaRPr lang="en-US" altLang="zh-TW" sz="1400" dirty="0"/>
          </a:p>
          <a:p>
            <a:pPr marL="0" indent="0" algn="just">
              <a:buNone/>
              <a:defRPr/>
            </a:pPr>
            <a:endParaRPr lang="en-CA" sz="1400" dirty="0"/>
          </a:p>
        </p:txBody>
      </p:sp>
      <p:sp>
        <p:nvSpPr>
          <p:cNvPr id="2" name="Slide Number Placeholder 1"/>
          <p:cNvSpPr>
            <a:spLocks noGrp="1"/>
          </p:cNvSpPr>
          <p:nvPr>
            <p:ph type="sldNum" sz="quarter" idx="12"/>
          </p:nvPr>
        </p:nvSpPr>
        <p:spPr/>
        <p:txBody>
          <a:bodyPr/>
          <a:lstStyle/>
          <a:p>
            <a:fld id="{281B8D58-7490-4E1D-B1BA-085985471FCF}" type="slidenum">
              <a:rPr lang="zh-TW" altLang="zh-CN" smtClean="0"/>
              <a:pPr/>
              <a:t>63</a:t>
            </a:fld>
            <a:endParaRPr lang="zh-TW" altLang="zh-CN" sz="1800" dirty="0">
              <a:solidFill>
                <a:schemeClr val="tx1"/>
              </a:solidFill>
            </a:endParaRPr>
          </a:p>
        </p:txBody>
      </p:sp>
      <p:sp>
        <p:nvSpPr>
          <p:cNvPr id="6" name="Title 1"/>
          <p:cNvSpPr txBox="1">
            <a:spLocks/>
          </p:cNvSpPr>
          <p:nvPr/>
        </p:nvSpPr>
        <p:spPr>
          <a:xfrm>
            <a:off x="3635896" y="-92546"/>
            <a:ext cx="5524102" cy="864096"/>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solidFill>
                  <a:srgbClr val="CC0099"/>
                </a:solidFill>
              </a:rPr>
              <a:t>ADAP/1</a:t>
            </a:r>
            <a:r>
              <a:rPr lang="en-US" sz="2800" b="1" dirty="0" smtClean="0"/>
              <a:t>: Appropriate set of Aviation Data, including Forecasts</a:t>
            </a:r>
            <a:endParaRPr lang="en-US" sz="2800" b="1" dirty="0"/>
          </a:p>
        </p:txBody>
      </p:sp>
    </p:spTree>
    <p:extLst>
      <p:ext uri="{BB962C8B-B14F-4D97-AF65-F5344CB8AC3E}">
        <p14:creationId xmlns:p14="http://schemas.microsoft.com/office/powerpoint/2010/main" val="17801473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2017" y="1023695"/>
            <a:ext cx="9111983" cy="4140343"/>
          </a:xfrm>
        </p:spPr>
        <p:txBody>
          <a:bodyPr>
            <a:normAutofit/>
          </a:bodyPr>
          <a:lstStyle/>
          <a:p>
            <a:pPr marL="285750" indent="-285750" algn="just">
              <a:buFont typeface="Wingdings" pitchFamily="2" charset="2"/>
              <a:buChar char="ü"/>
              <a:defRPr/>
            </a:pPr>
            <a:r>
              <a:rPr lang="en-US" altLang="zh-TW" sz="1400" b="1" dirty="0" smtClean="0">
                <a:solidFill>
                  <a:srgbClr val="CC0099"/>
                </a:solidFill>
              </a:rPr>
              <a:t>States </a:t>
            </a:r>
            <a:r>
              <a:rPr lang="en-US" altLang="zh-TW" sz="1400" b="1" dirty="0">
                <a:solidFill>
                  <a:srgbClr val="CC0099"/>
                </a:solidFill>
              </a:rPr>
              <a:t>and the Secretariat </a:t>
            </a:r>
            <a:r>
              <a:rPr lang="en-US" altLang="zh-TW" sz="1400" dirty="0"/>
              <a:t>should continue to </a:t>
            </a:r>
            <a:r>
              <a:rPr lang="en-US" altLang="zh-TW" sz="1400" b="1" dirty="0">
                <a:solidFill>
                  <a:srgbClr val="CC0099"/>
                </a:solidFill>
              </a:rPr>
              <a:t>cooperate closely </a:t>
            </a:r>
            <a:r>
              <a:rPr lang="en-US" altLang="zh-TW" sz="1400" dirty="0"/>
              <a:t>in solving problems in </a:t>
            </a:r>
            <a:r>
              <a:rPr lang="en-US" altLang="zh-TW" sz="1400" b="1" dirty="0">
                <a:solidFill>
                  <a:srgbClr val="CC0099"/>
                </a:solidFill>
              </a:rPr>
              <a:t>order to improve the coverage and quality of reporting</a:t>
            </a:r>
            <a:r>
              <a:rPr lang="en-US" altLang="zh-TW" sz="1400" dirty="0"/>
              <a:t> on ICAO Air Transport Reporting </a:t>
            </a:r>
            <a:r>
              <a:rPr lang="en-US" altLang="zh-TW" sz="1400" dirty="0" smtClean="0"/>
              <a:t>Forms</a:t>
            </a:r>
          </a:p>
          <a:p>
            <a:pPr marL="285750" indent="-285750" algn="just">
              <a:buFont typeface="Wingdings" pitchFamily="2" charset="2"/>
              <a:buChar char="ü"/>
              <a:defRPr/>
            </a:pPr>
            <a:endParaRPr lang="en-US" altLang="zh-TW" sz="1400" dirty="0"/>
          </a:p>
          <a:p>
            <a:pPr marL="285750" indent="-285750" algn="just">
              <a:buFont typeface="Wingdings" pitchFamily="2" charset="2"/>
              <a:buChar char="ü"/>
              <a:defRPr/>
            </a:pPr>
            <a:r>
              <a:rPr lang="en-US" altLang="zh-TW" sz="1400" dirty="0" smtClean="0"/>
              <a:t>ICAO </a:t>
            </a:r>
            <a:r>
              <a:rPr lang="en-US" altLang="zh-TW" sz="1400" dirty="0"/>
              <a:t>enhance cooperation </a:t>
            </a:r>
            <a:r>
              <a:rPr lang="en-US" altLang="zh-TW" sz="1400" dirty="0">
                <a:solidFill>
                  <a:srgbClr val="CC0099"/>
                </a:solidFill>
              </a:rPr>
              <a:t>with international organizations on coordination</a:t>
            </a:r>
            <a:r>
              <a:rPr lang="en-US" altLang="zh-TW" sz="1400" dirty="0"/>
              <a:t> of the respective data </a:t>
            </a:r>
            <a:r>
              <a:rPr lang="en-US" altLang="zh-TW" sz="1400" dirty="0" smtClean="0"/>
              <a:t>collections</a:t>
            </a:r>
          </a:p>
          <a:p>
            <a:pPr marL="285750" indent="-285750" algn="just">
              <a:buFont typeface="Wingdings" pitchFamily="2" charset="2"/>
              <a:buChar char="ü"/>
              <a:defRPr/>
            </a:pPr>
            <a:endParaRPr lang="en-US" altLang="zh-TW" sz="1400" dirty="0"/>
          </a:p>
          <a:p>
            <a:pPr marL="285750" indent="-285750" algn="just">
              <a:buFont typeface="Wingdings" pitchFamily="2" charset="2"/>
              <a:buChar char="ü"/>
              <a:defRPr/>
            </a:pPr>
            <a:r>
              <a:rPr lang="en-US" altLang="zh-TW" sz="1400" b="1" dirty="0" smtClean="0">
                <a:solidFill>
                  <a:srgbClr val="CC0099"/>
                </a:solidFill>
              </a:rPr>
              <a:t>States</a:t>
            </a:r>
            <a:r>
              <a:rPr lang="en-US" altLang="zh-TW" sz="1400" dirty="0" smtClean="0"/>
              <a:t> </a:t>
            </a:r>
            <a:r>
              <a:rPr lang="en-US" altLang="zh-TW" sz="1400" dirty="0"/>
              <a:t>should be requested to </a:t>
            </a:r>
            <a:r>
              <a:rPr lang="en-US" altLang="zh-TW" sz="1400" b="1" dirty="0">
                <a:solidFill>
                  <a:srgbClr val="CC0099"/>
                </a:solidFill>
              </a:rPr>
              <a:t>adhere strictly to ICAO reporting instructions </a:t>
            </a:r>
            <a:r>
              <a:rPr lang="en-US" altLang="zh-TW" sz="1400" dirty="0"/>
              <a:t>and to make use of the appropriate Air Transport Reporting Forms as well as associated electronic tools when reporting data to </a:t>
            </a:r>
            <a:r>
              <a:rPr lang="en-US" altLang="zh-TW" sz="1400" dirty="0" smtClean="0"/>
              <a:t>ICAO</a:t>
            </a:r>
          </a:p>
          <a:p>
            <a:pPr marL="285750" indent="-285750" algn="just">
              <a:buFont typeface="Wingdings" pitchFamily="2" charset="2"/>
              <a:buChar char="ü"/>
              <a:defRPr/>
            </a:pPr>
            <a:endParaRPr lang="en-US" altLang="zh-TW" sz="1400" dirty="0"/>
          </a:p>
          <a:p>
            <a:pPr marL="285750" indent="-285750" algn="just">
              <a:buFont typeface="Wingdings" pitchFamily="2" charset="2"/>
              <a:buChar char="ü"/>
              <a:defRPr/>
            </a:pPr>
            <a:r>
              <a:rPr lang="en-US" altLang="zh-TW" sz="1400" b="1" dirty="0" smtClean="0">
                <a:solidFill>
                  <a:srgbClr val="CC0099"/>
                </a:solidFill>
              </a:rPr>
              <a:t>ICAO </a:t>
            </a:r>
            <a:r>
              <a:rPr lang="en-US" altLang="zh-TW" sz="1400" b="1" dirty="0">
                <a:solidFill>
                  <a:srgbClr val="CC0099"/>
                </a:solidFill>
              </a:rPr>
              <a:t>improve the regulatory framework of the Statistics Programme by creating and implementing dedicated Standards and Recommended Practices (SARPs</a:t>
            </a:r>
            <a:r>
              <a:rPr lang="en-US" altLang="zh-TW" sz="1400" b="1" dirty="0" smtClean="0">
                <a:solidFill>
                  <a:srgbClr val="CC0099"/>
                </a:solidFill>
              </a:rPr>
              <a:t>)</a:t>
            </a:r>
          </a:p>
          <a:p>
            <a:pPr marL="285750" indent="-285750" algn="just">
              <a:buFont typeface="Wingdings" pitchFamily="2" charset="2"/>
              <a:buChar char="ü"/>
              <a:defRPr/>
            </a:pPr>
            <a:endParaRPr lang="en-US" altLang="zh-TW" sz="1400" dirty="0"/>
          </a:p>
          <a:p>
            <a:pPr marL="285750" indent="-285750" algn="just">
              <a:buFont typeface="Wingdings" pitchFamily="2" charset="2"/>
              <a:buChar char="ü"/>
              <a:defRPr/>
            </a:pPr>
            <a:r>
              <a:rPr lang="en-US" altLang="zh-TW" sz="1400" dirty="0" smtClean="0"/>
              <a:t>ICAO </a:t>
            </a:r>
            <a:r>
              <a:rPr lang="en-US" altLang="zh-TW" sz="1400" dirty="0"/>
              <a:t>continue to propose, organize, and conduct on a regular basis, </a:t>
            </a:r>
            <a:r>
              <a:rPr lang="en-US" altLang="zh-TW" sz="1400" b="1" dirty="0">
                <a:solidFill>
                  <a:srgbClr val="CC0099"/>
                </a:solidFill>
              </a:rPr>
              <a:t>ICAO Statistics Programme training for Member States </a:t>
            </a:r>
            <a:r>
              <a:rPr lang="en-US" altLang="zh-TW" sz="1400" dirty="0"/>
              <a:t>based on the Reference Manual on the ICAO Statistics Programme (Doc 9060</a:t>
            </a:r>
            <a:r>
              <a:rPr lang="en-US" altLang="zh-TW" sz="1400" dirty="0" smtClean="0"/>
              <a:t>)</a:t>
            </a:r>
            <a:endParaRPr lang="en-US" altLang="zh-TW" sz="1400" dirty="0"/>
          </a:p>
          <a:p>
            <a:pPr marL="285750" indent="-285750" algn="just">
              <a:buFont typeface="Wingdings" pitchFamily="2" charset="2"/>
              <a:buChar char="ü"/>
              <a:defRPr/>
            </a:pPr>
            <a:endParaRPr lang="en-US" altLang="zh-TW" sz="1400" dirty="0"/>
          </a:p>
          <a:p>
            <a:pPr marL="285750" indent="-285750" algn="just">
              <a:buFont typeface="Wingdings" pitchFamily="2" charset="2"/>
              <a:buChar char="ü"/>
              <a:defRPr/>
            </a:pPr>
            <a:endParaRPr lang="en-US" altLang="zh-TW" sz="1400" dirty="0"/>
          </a:p>
          <a:p>
            <a:pPr marL="0" indent="0" algn="just">
              <a:buNone/>
              <a:defRPr/>
            </a:pPr>
            <a:endParaRPr lang="en-CA" sz="1400" dirty="0"/>
          </a:p>
        </p:txBody>
      </p:sp>
      <p:sp>
        <p:nvSpPr>
          <p:cNvPr id="2" name="Slide Number Placeholder 1"/>
          <p:cNvSpPr>
            <a:spLocks noGrp="1"/>
          </p:cNvSpPr>
          <p:nvPr>
            <p:ph type="sldNum" sz="quarter" idx="12"/>
          </p:nvPr>
        </p:nvSpPr>
        <p:spPr/>
        <p:txBody>
          <a:bodyPr/>
          <a:lstStyle/>
          <a:p>
            <a:fld id="{281B8D58-7490-4E1D-B1BA-085985471FCF}" type="slidenum">
              <a:rPr lang="zh-TW" altLang="zh-CN" smtClean="0"/>
              <a:pPr/>
              <a:t>64</a:t>
            </a:fld>
            <a:endParaRPr lang="zh-TW" altLang="zh-CN" sz="1800" dirty="0">
              <a:solidFill>
                <a:schemeClr val="tx1"/>
              </a:solidFill>
            </a:endParaRPr>
          </a:p>
        </p:txBody>
      </p:sp>
      <p:sp>
        <p:nvSpPr>
          <p:cNvPr id="6" name="Title 1"/>
          <p:cNvSpPr txBox="1">
            <a:spLocks/>
          </p:cNvSpPr>
          <p:nvPr/>
        </p:nvSpPr>
        <p:spPr>
          <a:xfrm>
            <a:off x="3635896" y="-92546"/>
            <a:ext cx="5524102" cy="864096"/>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solidFill>
                  <a:srgbClr val="CC0099"/>
                </a:solidFill>
              </a:rPr>
              <a:t>ADAP/1</a:t>
            </a:r>
            <a:r>
              <a:rPr lang="en-US" sz="2800" b="1" dirty="0" smtClean="0"/>
              <a:t>: Improvement of the Reporting Status</a:t>
            </a:r>
          </a:p>
          <a:p>
            <a:pPr algn="l"/>
            <a:endParaRPr lang="en-US" sz="2800" b="1" dirty="0"/>
          </a:p>
        </p:txBody>
      </p:sp>
    </p:spTree>
    <p:extLst>
      <p:ext uri="{BB962C8B-B14F-4D97-AF65-F5344CB8AC3E}">
        <p14:creationId xmlns:p14="http://schemas.microsoft.com/office/powerpoint/2010/main" val="30727796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2017" y="1275606"/>
            <a:ext cx="9111983" cy="3780303"/>
          </a:xfrm>
        </p:spPr>
        <p:txBody>
          <a:bodyPr>
            <a:normAutofit/>
          </a:bodyPr>
          <a:lstStyle/>
          <a:p>
            <a:pPr lvl="0"/>
            <a:r>
              <a:rPr lang="en-GB" sz="2000" dirty="0" smtClean="0"/>
              <a:t>ICAO </a:t>
            </a:r>
            <a:r>
              <a:rPr lang="en-GB" sz="2000" dirty="0"/>
              <a:t>should disseminate a </a:t>
            </a:r>
            <a:r>
              <a:rPr lang="en-GB" sz="2000" b="1" dirty="0">
                <a:solidFill>
                  <a:srgbClr val="CC0099"/>
                </a:solidFill>
              </a:rPr>
              <a:t>State letter </a:t>
            </a:r>
            <a:r>
              <a:rPr lang="en-GB" sz="2000" dirty="0"/>
              <a:t>reminding Member States that the data collected and processed by the Organization, in accordance with the Chicago Convention, may be commercialized by ICAO as approved by the Council, unless ICAO has been advised by a State that the data submitted are commercially sensitive. </a:t>
            </a:r>
            <a:endParaRPr lang="en-GB" sz="2000" dirty="0" smtClean="0"/>
          </a:p>
          <a:p>
            <a:pPr lvl="0"/>
            <a:endParaRPr lang="en-GB" sz="2000" dirty="0" smtClean="0"/>
          </a:p>
          <a:p>
            <a:pPr lvl="0"/>
            <a:r>
              <a:rPr lang="en-GB" sz="2000" dirty="0" smtClean="0"/>
              <a:t>Such </a:t>
            </a:r>
            <a:r>
              <a:rPr lang="en-GB" sz="2000" dirty="0"/>
              <a:t>State letter should also specify that confidentiality, whenever requested by States, will be maintained on data provided to ICAO.</a:t>
            </a:r>
          </a:p>
          <a:p>
            <a:pPr marL="285750" indent="-285750" algn="just">
              <a:buFont typeface="Wingdings" pitchFamily="2" charset="2"/>
              <a:buChar char="ü"/>
              <a:defRPr/>
            </a:pPr>
            <a:endParaRPr lang="en-US" altLang="zh-TW" sz="1050" dirty="0"/>
          </a:p>
          <a:p>
            <a:pPr marL="285750" indent="-285750" algn="just">
              <a:buFont typeface="Wingdings" pitchFamily="2" charset="2"/>
              <a:buChar char="ü"/>
              <a:defRPr/>
            </a:pPr>
            <a:endParaRPr lang="en-US" altLang="zh-TW" sz="1050" dirty="0"/>
          </a:p>
          <a:p>
            <a:pPr marL="0" indent="0" algn="just">
              <a:buNone/>
              <a:defRPr/>
            </a:pPr>
            <a:endParaRPr lang="en-CA" sz="1050" dirty="0"/>
          </a:p>
        </p:txBody>
      </p:sp>
      <p:sp>
        <p:nvSpPr>
          <p:cNvPr id="2" name="Slide Number Placeholder 1"/>
          <p:cNvSpPr>
            <a:spLocks noGrp="1"/>
          </p:cNvSpPr>
          <p:nvPr>
            <p:ph type="sldNum" sz="quarter" idx="12"/>
          </p:nvPr>
        </p:nvSpPr>
        <p:spPr/>
        <p:txBody>
          <a:bodyPr/>
          <a:lstStyle/>
          <a:p>
            <a:fld id="{281B8D58-7490-4E1D-B1BA-085985471FCF}" type="slidenum">
              <a:rPr lang="zh-TW" altLang="zh-CN" smtClean="0"/>
              <a:pPr/>
              <a:t>65</a:t>
            </a:fld>
            <a:endParaRPr lang="zh-TW" altLang="zh-CN" sz="1800" dirty="0">
              <a:solidFill>
                <a:schemeClr val="tx1"/>
              </a:solidFill>
            </a:endParaRPr>
          </a:p>
        </p:txBody>
      </p:sp>
      <p:sp>
        <p:nvSpPr>
          <p:cNvPr id="6" name="Title 1"/>
          <p:cNvSpPr txBox="1">
            <a:spLocks/>
          </p:cNvSpPr>
          <p:nvPr/>
        </p:nvSpPr>
        <p:spPr>
          <a:xfrm>
            <a:off x="3635896" y="-92546"/>
            <a:ext cx="5524102" cy="864096"/>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solidFill>
                  <a:srgbClr val="CC0099"/>
                </a:solidFill>
              </a:rPr>
              <a:t>ADAP/1</a:t>
            </a:r>
            <a:r>
              <a:rPr lang="en-US" sz="2800" b="1" dirty="0" smtClean="0"/>
              <a:t>: Dissemination of Air Transport Data</a:t>
            </a:r>
            <a:endParaRPr lang="en-US" sz="2800" b="1" dirty="0"/>
          </a:p>
        </p:txBody>
      </p:sp>
    </p:spTree>
    <p:extLst>
      <p:ext uri="{BB962C8B-B14F-4D97-AF65-F5344CB8AC3E}">
        <p14:creationId xmlns:p14="http://schemas.microsoft.com/office/powerpoint/2010/main" val="1369085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2017" y="843558"/>
            <a:ext cx="9111983" cy="4212351"/>
          </a:xfrm>
        </p:spPr>
        <p:txBody>
          <a:bodyPr>
            <a:normAutofit/>
          </a:bodyPr>
          <a:lstStyle/>
          <a:p>
            <a:pPr lvl="0"/>
            <a:r>
              <a:rPr lang="en-GB" sz="1400" dirty="0"/>
              <a:t>for statistical purposes, when an air carrier does not have a factor which represents </a:t>
            </a:r>
            <a:r>
              <a:rPr lang="en-GB" sz="1400" b="1" dirty="0">
                <a:solidFill>
                  <a:srgbClr val="CC0099"/>
                </a:solidFill>
              </a:rPr>
              <a:t>the average mass of the passenger plus both the normal and excess baggage allowance</a:t>
            </a:r>
            <a:r>
              <a:rPr lang="en-GB" sz="1400" dirty="0"/>
              <a:t>, that </a:t>
            </a:r>
            <a:r>
              <a:rPr lang="en-GB" sz="1400" b="1" dirty="0">
                <a:solidFill>
                  <a:srgbClr val="CC0099"/>
                </a:solidFill>
              </a:rPr>
              <a:t>100 kilograms be used </a:t>
            </a:r>
            <a:r>
              <a:rPr lang="en-GB" sz="1400" dirty="0"/>
              <a:t>for conversion purposes</a:t>
            </a:r>
            <a:r>
              <a:rPr lang="en-GB" sz="1400" dirty="0" smtClean="0"/>
              <a:t>.</a:t>
            </a:r>
          </a:p>
          <a:p>
            <a:pPr lvl="0"/>
            <a:endParaRPr lang="en-GB" sz="1400" dirty="0"/>
          </a:p>
          <a:p>
            <a:pPr lvl="0"/>
            <a:r>
              <a:rPr lang="en-GB" sz="1400" dirty="0"/>
              <a:t>the guidelines of a business model of </a:t>
            </a:r>
            <a:r>
              <a:rPr lang="en-GB" sz="1400" b="1" dirty="0">
                <a:solidFill>
                  <a:srgbClr val="CC0099"/>
                </a:solidFill>
              </a:rPr>
              <a:t>Low Cost Carriers </a:t>
            </a:r>
            <a:r>
              <a:rPr lang="en-GB" sz="1400" dirty="0"/>
              <a:t>be refined and submitted to ADAP for review and that the list of LCCs will be submitted to States for approval; </a:t>
            </a:r>
            <a:r>
              <a:rPr lang="en-GB" sz="1400" dirty="0" smtClean="0"/>
              <a:t>and</a:t>
            </a:r>
          </a:p>
          <a:p>
            <a:pPr lvl="0"/>
            <a:endParaRPr lang="en-GB" sz="1400" dirty="0"/>
          </a:p>
          <a:p>
            <a:pPr lvl="0"/>
            <a:r>
              <a:rPr lang="en-GB" sz="1400" dirty="0"/>
              <a:t>ICAO undertake the tasks related to the economic analysis area with a view to improving World Air Service Agreements (WASA) and the Tariffs for Airports and Air Navigation Services (Doc 7100) on-line, as well as enhancing the Revenue-Cost Analysis (RCA) system</a:t>
            </a:r>
            <a:r>
              <a:rPr lang="en-GB" sz="1400" dirty="0" smtClean="0"/>
              <a:t>;</a:t>
            </a:r>
          </a:p>
          <a:p>
            <a:pPr lvl="0"/>
            <a:endParaRPr lang="en-GB" sz="1400" dirty="0"/>
          </a:p>
          <a:p>
            <a:pPr lvl="0"/>
            <a:r>
              <a:rPr lang="en-GB" sz="1400" dirty="0"/>
              <a:t>States provide replies to the questionnaires to ensure quality results of the </a:t>
            </a:r>
            <a:r>
              <a:rPr lang="en-GB" sz="1400" b="1" dirty="0">
                <a:solidFill>
                  <a:srgbClr val="CC0099"/>
                </a:solidFill>
              </a:rPr>
              <a:t>studies on regional differences in international airline operating economics</a:t>
            </a:r>
            <a:r>
              <a:rPr lang="en-GB" sz="1400" dirty="0"/>
              <a:t>; </a:t>
            </a:r>
            <a:r>
              <a:rPr lang="en-GB" sz="1400" dirty="0" smtClean="0"/>
              <a:t>and</a:t>
            </a:r>
          </a:p>
          <a:p>
            <a:pPr lvl="0"/>
            <a:endParaRPr lang="en-GB" sz="1400" dirty="0"/>
          </a:p>
          <a:p>
            <a:pPr lvl="0"/>
            <a:r>
              <a:rPr lang="en-GB" sz="1400" dirty="0"/>
              <a:t>ICAO continue its work on </a:t>
            </a:r>
            <a:r>
              <a:rPr lang="en-GB" sz="1400" b="1" dirty="0">
                <a:solidFill>
                  <a:srgbClr val="CC0099"/>
                </a:solidFill>
              </a:rPr>
              <a:t>air transport connectivity and develop an air transport connectivity indicator</a:t>
            </a:r>
            <a:r>
              <a:rPr lang="en-GB" sz="1400" dirty="0"/>
              <a:t>.</a:t>
            </a:r>
          </a:p>
        </p:txBody>
      </p:sp>
      <p:sp>
        <p:nvSpPr>
          <p:cNvPr id="2" name="Slide Number Placeholder 1"/>
          <p:cNvSpPr>
            <a:spLocks noGrp="1"/>
          </p:cNvSpPr>
          <p:nvPr>
            <p:ph type="sldNum" sz="quarter" idx="12"/>
          </p:nvPr>
        </p:nvSpPr>
        <p:spPr/>
        <p:txBody>
          <a:bodyPr/>
          <a:lstStyle/>
          <a:p>
            <a:fld id="{281B8D58-7490-4E1D-B1BA-085985471FCF}" type="slidenum">
              <a:rPr lang="zh-TW" altLang="zh-CN" smtClean="0"/>
              <a:pPr/>
              <a:t>66</a:t>
            </a:fld>
            <a:endParaRPr lang="zh-TW" altLang="zh-CN" sz="1800" dirty="0">
              <a:solidFill>
                <a:schemeClr val="tx1"/>
              </a:solidFill>
            </a:endParaRPr>
          </a:p>
        </p:txBody>
      </p:sp>
      <p:sp>
        <p:nvSpPr>
          <p:cNvPr id="6" name="Title 1"/>
          <p:cNvSpPr txBox="1">
            <a:spLocks/>
          </p:cNvSpPr>
          <p:nvPr/>
        </p:nvSpPr>
        <p:spPr>
          <a:xfrm>
            <a:off x="3635896" y="-92546"/>
            <a:ext cx="5524102" cy="864096"/>
          </a:xfrm>
          <a:prstGeom prst="rect">
            <a:avLst/>
          </a:prstGeom>
        </p:spPr>
        <p:txBody>
          <a:bodyPr anchor="ct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solidFill>
                  <a:srgbClr val="CC0099"/>
                </a:solidFill>
              </a:rPr>
              <a:t>ADAP/1</a:t>
            </a:r>
            <a:r>
              <a:rPr lang="en-US" sz="2800" b="1" dirty="0" smtClean="0"/>
              <a:t>: other work</a:t>
            </a:r>
          </a:p>
        </p:txBody>
      </p:sp>
    </p:spTree>
    <p:extLst>
      <p:ext uri="{BB962C8B-B14F-4D97-AF65-F5344CB8AC3E}">
        <p14:creationId xmlns:p14="http://schemas.microsoft.com/office/powerpoint/2010/main" val="12669871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8">
            <a:hlinkClick r:id="" action="ppaction://ole?verb=0"/>
          </p:cNvPr>
          <p:cNvGraphicFramePr>
            <a:graphicFrameLocks noGrp="1"/>
          </p:cNvGraphicFramePr>
          <p:nvPr>
            <p:ph idx="4294967295"/>
          </p:nvPr>
        </p:nvGraphicFramePr>
        <p:xfrm>
          <a:off x="1676401" y="914400"/>
          <a:ext cx="6226175" cy="3835004"/>
        </p:xfrm>
        <a:graphic>
          <a:graphicData uri="http://schemas.openxmlformats.org/presentationml/2006/ole">
            <mc:AlternateContent xmlns:mc="http://schemas.openxmlformats.org/markup-compatibility/2006">
              <mc:Choice xmlns:v="urn:schemas-microsoft-com:vml" Requires="v">
                <p:oleObj spid="_x0000_s3121" name="CorelDRAW" r:id="rId4" imgW="6225840" imgH="5113080" progId="">
                  <p:embed/>
                </p:oleObj>
              </mc:Choice>
              <mc:Fallback>
                <p:oleObj name="CorelDRAW" r:id="rId4" imgW="6225840" imgH="5113080" progId="">
                  <p:embed/>
                  <p:pic>
                    <p:nvPicPr>
                      <p:cNvPr id="0" name=""/>
                      <p:cNvPicPr>
                        <a:picLocks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676401" y="914400"/>
                        <a:ext cx="6226175" cy="383500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59" name="Line 3"/>
          <p:cNvSpPr>
            <a:spLocks noChangeShapeType="1"/>
          </p:cNvSpPr>
          <p:nvPr/>
        </p:nvSpPr>
        <p:spPr bwMode="auto">
          <a:xfrm>
            <a:off x="0" y="5143500"/>
            <a:ext cx="9144000" cy="0"/>
          </a:xfrm>
          <a:prstGeom prst="line">
            <a:avLst/>
          </a:prstGeom>
          <a:noFill/>
          <a:ln w="12700">
            <a:solidFill>
              <a:srgbClr val="1E3174"/>
            </a:solidFill>
            <a:round/>
            <a:headEnd/>
            <a:tailEnd/>
          </a:ln>
        </p:spPr>
        <p:txBody>
          <a:bodyPr wrap="none" anchor="ctr"/>
          <a:lstStyle/>
          <a:p>
            <a:endParaRPr lang="en-GB"/>
          </a:p>
        </p:txBody>
      </p:sp>
      <p:sp>
        <p:nvSpPr>
          <p:cNvPr id="19460" name="Text Box 4"/>
          <p:cNvSpPr txBox="1">
            <a:spLocks noChangeArrowheads="1"/>
          </p:cNvSpPr>
          <p:nvPr/>
        </p:nvSpPr>
        <p:spPr bwMode="auto">
          <a:xfrm>
            <a:off x="3059832" y="1329612"/>
            <a:ext cx="3352800" cy="3402378"/>
          </a:xfrm>
          <a:prstGeom prst="rect">
            <a:avLst/>
          </a:prstGeom>
          <a:solidFill>
            <a:srgbClr val="14639A">
              <a:alpha val="85097"/>
            </a:srgbClr>
          </a:solidFill>
          <a:ln w="9525">
            <a:noFill/>
            <a:miter lim="800000"/>
            <a:headEnd/>
            <a:tailEnd/>
          </a:ln>
        </p:spPr>
        <p:txBody>
          <a:bodyPr/>
          <a:lstStyle/>
          <a:p>
            <a:pPr algn="ctr">
              <a:spcBef>
                <a:spcPct val="50000"/>
              </a:spcBef>
            </a:pPr>
            <a:r>
              <a:rPr lang="en-GB" sz="1200" b="1" noProof="1">
                <a:solidFill>
                  <a:schemeClr val="bg1"/>
                </a:solidFill>
                <a:latin typeface="Arial" charset="0"/>
              </a:rPr>
              <a:t>© </a:t>
            </a:r>
            <a:r>
              <a:rPr lang="en-GB" sz="1200" b="1" dirty="0">
                <a:solidFill>
                  <a:schemeClr val="bg1"/>
                </a:solidFill>
                <a:latin typeface="Arial" charset="0"/>
              </a:rPr>
              <a:t>ICAO </a:t>
            </a:r>
            <a:r>
              <a:rPr lang="en-GB" sz="1200" b="1" noProof="1">
                <a:solidFill>
                  <a:schemeClr val="bg1"/>
                </a:solidFill>
                <a:latin typeface="Arial" charset="0"/>
              </a:rPr>
              <a:t>All rights reserved. </a:t>
            </a:r>
            <a:endParaRPr lang="fr-FR" sz="1200" b="1" dirty="0">
              <a:solidFill>
                <a:schemeClr val="bg1"/>
              </a:solidFill>
              <a:latin typeface="Arial" charset="0"/>
            </a:endParaRPr>
          </a:p>
          <a:p>
            <a:pPr algn="just">
              <a:spcBef>
                <a:spcPct val="50000"/>
              </a:spcBef>
            </a:pPr>
            <a:r>
              <a:rPr lang="fr-FR" sz="1200" b="1" noProof="1">
                <a:solidFill>
                  <a:schemeClr val="bg1"/>
                </a:solidFill>
                <a:latin typeface="Arial" charset="0"/>
              </a:rPr>
              <a:t>This document and all information contained herein is the sole property of </a:t>
            </a:r>
            <a:r>
              <a:rPr lang="en-GB" sz="1200" b="1" dirty="0">
                <a:solidFill>
                  <a:schemeClr val="bg1"/>
                </a:solidFill>
                <a:latin typeface="Arial" charset="0"/>
              </a:rPr>
              <a:t>ICAO</a:t>
            </a:r>
            <a:r>
              <a:rPr lang="en-GB" sz="1200" b="1" noProof="1">
                <a:solidFill>
                  <a:schemeClr val="bg1"/>
                </a:solidFill>
                <a:latin typeface="Arial" charset="0"/>
              </a:rPr>
              <a:t>. No intellectual property rights are granted by the delivery of this document or the disclosure of its content. This document shall not be reproduced or disclosed to a third party without </a:t>
            </a:r>
            <a:r>
              <a:rPr lang="en-GB" sz="1200" b="1" dirty="0">
                <a:solidFill>
                  <a:schemeClr val="bg1"/>
                </a:solidFill>
                <a:latin typeface="Arial" charset="0"/>
              </a:rPr>
              <a:t>prior permission</a:t>
            </a:r>
            <a:r>
              <a:rPr lang="en-GB" sz="1200" b="1" noProof="1">
                <a:solidFill>
                  <a:schemeClr val="bg1"/>
                </a:solidFill>
                <a:latin typeface="Arial" charset="0"/>
              </a:rPr>
              <a:t> of </a:t>
            </a:r>
            <a:r>
              <a:rPr lang="en-GB" sz="1200" b="1" dirty="0">
                <a:solidFill>
                  <a:schemeClr val="bg1"/>
                </a:solidFill>
                <a:latin typeface="Arial" charset="0"/>
              </a:rPr>
              <a:t>ICAO</a:t>
            </a:r>
            <a:r>
              <a:rPr lang="en-GB" sz="1200" b="1" noProof="1">
                <a:solidFill>
                  <a:schemeClr val="bg1"/>
                </a:solidFill>
                <a:latin typeface="Arial" charset="0"/>
              </a:rPr>
              <a:t>. This document and its content shall not be used for any purpose other than that for which it is supplied.</a:t>
            </a:r>
          </a:p>
          <a:p>
            <a:pPr algn="just">
              <a:spcBef>
                <a:spcPct val="50000"/>
              </a:spcBef>
            </a:pPr>
            <a:r>
              <a:rPr lang="en-GB" sz="1200" b="1" noProof="1">
                <a:solidFill>
                  <a:schemeClr val="bg1"/>
                </a:solidFill>
                <a:latin typeface="Arial" charset="0"/>
              </a:rPr>
              <a:t>The statements made herein are based on the mentioned assumptions and are expressed in good faith. Where the supporting grounds for these statements are not shown, </a:t>
            </a:r>
            <a:r>
              <a:rPr lang="en-GB" sz="1200" b="1" dirty="0">
                <a:solidFill>
                  <a:schemeClr val="bg1"/>
                </a:solidFill>
                <a:latin typeface="Arial" charset="0"/>
              </a:rPr>
              <a:t>ICAO </a:t>
            </a:r>
            <a:r>
              <a:rPr lang="en-GB" sz="1200" b="1" noProof="1">
                <a:solidFill>
                  <a:schemeClr val="bg1"/>
                </a:solidFill>
                <a:latin typeface="Arial" charset="0"/>
              </a:rPr>
              <a:t>will be pleased to explain the basis thereof.</a:t>
            </a:r>
          </a:p>
        </p:txBody>
      </p:sp>
    </p:spTree>
    <p:extLst>
      <p:ext uri="{BB962C8B-B14F-4D97-AF65-F5344CB8AC3E}">
        <p14:creationId xmlns:p14="http://schemas.microsoft.com/office/powerpoint/2010/main" val="3977587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9763"/>
            <a:ext cx="8229600" cy="432048"/>
          </a:xfrm>
          <a:solidFill>
            <a:srgbClr val="002060"/>
          </a:solidFill>
        </p:spPr>
        <p:txBody>
          <a:bodyPr>
            <a:normAutofit fontScale="85000" lnSpcReduction="20000"/>
          </a:bodyPr>
          <a:lstStyle/>
          <a:p>
            <a:pPr marL="0" indent="0" algn="ctr">
              <a:buNone/>
            </a:pPr>
            <a:r>
              <a:rPr lang="en-US" dirty="0" smtClean="0">
                <a:solidFill>
                  <a:schemeClr val="bg1"/>
                </a:solidFill>
              </a:rPr>
              <a:t>The ICAO Statistics </a:t>
            </a:r>
            <a:r>
              <a:rPr lang="en-US" dirty="0" err="1" smtClean="0">
                <a:solidFill>
                  <a:schemeClr val="bg1"/>
                </a:solidFill>
              </a:rPr>
              <a:t>Programme</a:t>
            </a:r>
            <a:endParaRPr lang="en-US" dirty="0">
              <a:solidFill>
                <a:schemeClr val="bg1"/>
              </a:solidFill>
            </a:endParaRPr>
          </a:p>
        </p:txBody>
      </p:sp>
    </p:spTree>
    <p:extLst>
      <p:ext uri="{BB962C8B-B14F-4D97-AF65-F5344CB8AC3E}">
        <p14:creationId xmlns:p14="http://schemas.microsoft.com/office/powerpoint/2010/main" val="312222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9" name="Rectangle 5"/>
          <p:cNvSpPr>
            <a:spLocks noChangeArrowheads="1"/>
          </p:cNvSpPr>
          <p:nvPr/>
        </p:nvSpPr>
        <p:spPr bwMode="auto">
          <a:xfrm>
            <a:off x="9829" y="1098891"/>
            <a:ext cx="9134171" cy="3363069"/>
          </a:xfrm>
          <a:prstGeom prst="rect">
            <a:avLst/>
          </a:prstGeom>
          <a:noFill/>
          <a:ln w="9525">
            <a:noFill/>
            <a:miter lim="800000"/>
            <a:headEnd/>
            <a:tailEnd/>
          </a:ln>
          <a:effectLst/>
        </p:spPr>
        <p:txBody>
          <a:bodyPr/>
          <a:lstStyle/>
          <a:p>
            <a:pPr marL="342900" indent="-342900" algn="l">
              <a:lnSpc>
                <a:spcPct val="120000"/>
              </a:lnSpc>
              <a:spcBef>
                <a:spcPct val="20000"/>
              </a:spcBef>
              <a:buClr>
                <a:srgbClr val="C43C12"/>
              </a:buClr>
              <a:buFont typeface="Monotype Sorts" pitchFamily="2" charset="2"/>
              <a:buNone/>
            </a:pPr>
            <a:r>
              <a:rPr lang="en-US" sz="3200" b="1" dirty="0">
                <a:solidFill>
                  <a:srgbClr val="002060"/>
                </a:solidFill>
                <a:latin typeface="+mn-lt"/>
                <a:cs typeface="Arial" charset="0"/>
              </a:rPr>
              <a:t>Chicago Convention </a:t>
            </a:r>
            <a:r>
              <a:rPr lang="en-US" sz="2000" b="1" dirty="0">
                <a:solidFill>
                  <a:srgbClr val="002060"/>
                </a:solidFill>
                <a:latin typeface="+mn-lt"/>
                <a:cs typeface="Arial" charset="0"/>
              </a:rPr>
              <a:t>(Art.  54, 55, and 67</a:t>
            </a:r>
            <a:r>
              <a:rPr lang="en-US" sz="2000" b="1" dirty="0" smtClean="0">
                <a:solidFill>
                  <a:srgbClr val="002060"/>
                </a:solidFill>
                <a:latin typeface="+mn-lt"/>
                <a:cs typeface="Arial" charset="0"/>
              </a:rPr>
              <a:t>)</a:t>
            </a:r>
          </a:p>
          <a:p>
            <a:pPr marL="342900" indent="-342900" algn="l">
              <a:lnSpc>
                <a:spcPct val="120000"/>
              </a:lnSpc>
              <a:spcBef>
                <a:spcPct val="20000"/>
              </a:spcBef>
              <a:buClr>
                <a:srgbClr val="C43C12"/>
              </a:buClr>
              <a:buFont typeface="Monotype Sorts" pitchFamily="2" charset="2"/>
              <a:buNone/>
            </a:pPr>
            <a:endParaRPr lang="en-US" sz="800" b="1" dirty="0" smtClean="0">
              <a:solidFill>
                <a:srgbClr val="002060"/>
              </a:solidFill>
              <a:latin typeface="+mn-lt"/>
              <a:cs typeface="Arial" charset="0"/>
            </a:endParaRPr>
          </a:p>
          <a:p>
            <a:pPr marL="342900" indent="-342900" algn="l">
              <a:lnSpc>
                <a:spcPct val="120000"/>
              </a:lnSpc>
              <a:spcBef>
                <a:spcPct val="20000"/>
              </a:spcBef>
              <a:buClr>
                <a:srgbClr val="C43C12"/>
              </a:buClr>
              <a:buFont typeface="Monotype Sorts" pitchFamily="2" charset="2"/>
              <a:buNone/>
            </a:pPr>
            <a:endParaRPr lang="en-US" sz="800" b="1" dirty="0">
              <a:solidFill>
                <a:srgbClr val="002060"/>
              </a:solidFill>
              <a:cs typeface="Arial" charset="0"/>
            </a:endParaRPr>
          </a:p>
          <a:p>
            <a:pPr marL="342900" indent="-342900" algn="l">
              <a:lnSpc>
                <a:spcPct val="120000"/>
              </a:lnSpc>
              <a:spcBef>
                <a:spcPct val="20000"/>
              </a:spcBef>
              <a:buClr>
                <a:srgbClr val="C43C12"/>
              </a:buClr>
              <a:buFont typeface="Monotype Sorts" pitchFamily="2" charset="2"/>
              <a:buNone/>
            </a:pPr>
            <a:endParaRPr lang="en-US" sz="800" b="1" dirty="0" smtClean="0">
              <a:solidFill>
                <a:srgbClr val="002060"/>
              </a:solidFill>
              <a:latin typeface="+mn-lt"/>
              <a:cs typeface="Arial" charset="0"/>
            </a:endParaRPr>
          </a:p>
          <a:p>
            <a:pPr algn="ctr"/>
            <a:r>
              <a:rPr lang="en-US" sz="2800" i="1" dirty="0" smtClean="0">
                <a:solidFill>
                  <a:srgbClr val="002060"/>
                </a:solidFill>
              </a:rPr>
              <a:t>“Each contracting State undertakes that its </a:t>
            </a:r>
            <a:r>
              <a:rPr lang="en-US" sz="2800" b="1" i="1" dirty="0" smtClean="0">
                <a:solidFill>
                  <a:srgbClr val="002060"/>
                </a:solidFill>
              </a:rPr>
              <a:t>international airlines shall</a:t>
            </a:r>
            <a:r>
              <a:rPr lang="en-US" sz="2800" i="1" dirty="0" smtClean="0">
                <a:solidFill>
                  <a:srgbClr val="002060"/>
                </a:solidFill>
              </a:rPr>
              <a:t>, in accordance with requirements laid down by the Council, </a:t>
            </a:r>
            <a:r>
              <a:rPr lang="en-US" sz="2800" b="1" i="1" dirty="0" smtClean="0">
                <a:solidFill>
                  <a:srgbClr val="002060"/>
                </a:solidFill>
              </a:rPr>
              <a:t>file with the Council traffic reports, cost statistics and financial statements </a:t>
            </a:r>
            <a:r>
              <a:rPr lang="en-US" sz="2800" i="1" dirty="0" smtClean="0">
                <a:solidFill>
                  <a:srgbClr val="002060"/>
                </a:solidFill>
              </a:rPr>
              <a:t>showing among other things all receipts and the sources thereof.”</a:t>
            </a:r>
          </a:p>
          <a:p>
            <a:endParaRPr lang="en-US" sz="1800" b="1" dirty="0">
              <a:solidFill>
                <a:srgbClr val="FFCC00"/>
              </a:solidFill>
              <a:effectLst>
                <a:outerShdw blurRad="38100" dist="38100" dir="2700000" algn="tl">
                  <a:srgbClr val="C0C0C0"/>
                </a:outerShdw>
              </a:effectLst>
              <a:latin typeface="+mn-lt"/>
              <a:cs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672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635896" y="-104776"/>
            <a:ext cx="552410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Mandate for the </a:t>
            </a:r>
            <a:endParaRPr lang="en-US" sz="2800" b="1" dirty="0" smtClean="0"/>
          </a:p>
          <a:p>
            <a:pPr algn="l"/>
            <a:r>
              <a:rPr lang="en-US" sz="2800" b="1" dirty="0" smtClean="0"/>
              <a:t>ICAO </a:t>
            </a:r>
            <a:r>
              <a:rPr lang="en-US" sz="2800" b="1" dirty="0"/>
              <a:t>Statistics </a:t>
            </a:r>
            <a:r>
              <a:rPr lang="en-US" sz="2800" b="1" dirty="0" err="1"/>
              <a:t>Programme</a:t>
            </a:r>
            <a:endParaRPr lang="en-US" sz="2800" b="1" dirty="0"/>
          </a:p>
        </p:txBody>
      </p:sp>
    </p:spTree>
    <p:extLst>
      <p:ext uri="{BB962C8B-B14F-4D97-AF65-F5344CB8AC3E}">
        <p14:creationId xmlns:p14="http://schemas.microsoft.com/office/powerpoint/2010/main" val="1990632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99429">
                                            <p:txEl>
                                              <p:pRg st="4" end="4"/>
                                            </p:txEl>
                                          </p:spTgt>
                                        </p:tgtEl>
                                        <p:attrNameLst>
                                          <p:attrName>style.visibility</p:attrName>
                                        </p:attrNameLst>
                                      </p:cBhvr>
                                      <p:to>
                                        <p:strVal val="visible"/>
                                      </p:to>
                                    </p:set>
                                    <p:animEffect transition="in" filter="fade">
                                      <p:cBhvr>
                                        <p:cTn id="7" dur="500"/>
                                        <p:tgtEl>
                                          <p:spTgt spid="9994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noChangeAspect="1"/>
          </p:cNvGrpSpPr>
          <p:nvPr/>
        </p:nvGrpSpPr>
        <p:grpSpPr bwMode="auto">
          <a:xfrm>
            <a:off x="827584" y="3003798"/>
            <a:ext cx="7272808" cy="1831907"/>
            <a:chOff x="1431" y="2174"/>
            <a:chExt cx="4151" cy="2048"/>
          </a:xfrm>
        </p:grpSpPr>
        <p:sp>
          <p:nvSpPr>
            <p:cNvPr id="999431" name="Rectangle 7"/>
            <p:cNvSpPr>
              <a:spLocks noChangeAspect="1" noChangeArrowheads="1"/>
            </p:cNvSpPr>
            <p:nvPr/>
          </p:nvSpPr>
          <p:spPr bwMode="auto">
            <a:xfrm>
              <a:off x="4023" y="2678"/>
              <a:ext cx="1559" cy="642"/>
            </a:xfrm>
            <a:prstGeom prst="rect">
              <a:avLst/>
            </a:prstGeom>
            <a:solidFill>
              <a:schemeClr val="tx2">
                <a:lumMod val="20000"/>
                <a:lumOff val="80000"/>
              </a:schemeClr>
            </a:solidFill>
            <a:ln w="0">
              <a:noFill/>
              <a:miter lim="800000"/>
              <a:headEnd/>
              <a:tailEnd/>
            </a:ln>
          </p:spPr>
          <p:txBody>
            <a:bodyPr anchor="ctr" anchorCtr="0"/>
            <a:lstStyle/>
            <a:p>
              <a:pPr algn="ctr"/>
              <a:r>
                <a:rPr lang="en-GB" sz="2000" dirty="0" smtClean="0">
                  <a:solidFill>
                    <a:srgbClr val="002060"/>
                  </a:solidFill>
                </a:rPr>
                <a:t>Assembly</a:t>
              </a:r>
              <a:endParaRPr lang="en-GB" sz="2000" dirty="0">
                <a:solidFill>
                  <a:srgbClr val="002060"/>
                </a:solidFill>
              </a:endParaRPr>
            </a:p>
          </p:txBody>
        </p:sp>
        <p:sp>
          <p:nvSpPr>
            <p:cNvPr id="999433" name="Rectangle 9"/>
            <p:cNvSpPr>
              <a:spLocks noChangeAspect="1" noChangeArrowheads="1"/>
            </p:cNvSpPr>
            <p:nvPr/>
          </p:nvSpPr>
          <p:spPr bwMode="auto">
            <a:xfrm>
              <a:off x="3075" y="2174"/>
              <a:ext cx="1282" cy="413"/>
            </a:xfrm>
            <a:prstGeom prst="rect">
              <a:avLst/>
            </a:prstGeom>
            <a:solidFill>
              <a:srgbClr val="002060"/>
            </a:solidFill>
            <a:ln w="9525">
              <a:noFill/>
              <a:miter lim="800000"/>
              <a:headEnd/>
              <a:tailEnd/>
            </a:ln>
          </p:spPr>
          <p:txBody>
            <a:bodyPr wrap="square" lIns="0" tIns="0" rIns="0" bIns="0" anchor="ctr" anchorCtr="0">
              <a:spAutoFit/>
            </a:bodyPr>
            <a:lstStyle/>
            <a:p>
              <a:pPr algn="ctr"/>
              <a:r>
                <a:rPr lang="en-US" sz="2400" b="1" dirty="0">
                  <a:solidFill>
                    <a:schemeClr val="bg1"/>
                  </a:solidFill>
                  <a:cs typeface="Arial" charset="0"/>
                </a:rPr>
                <a:t>Council</a:t>
              </a:r>
            </a:p>
          </p:txBody>
        </p:sp>
        <p:sp>
          <p:nvSpPr>
            <p:cNvPr id="999434" name="Freeform 10"/>
            <p:cNvSpPr>
              <a:spLocks noChangeAspect="1"/>
            </p:cNvSpPr>
            <p:nvPr/>
          </p:nvSpPr>
          <p:spPr bwMode="auto">
            <a:xfrm>
              <a:off x="2937" y="3925"/>
              <a:ext cx="1137" cy="295"/>
            </a:xfrm>
            <a:custGeom>
              <a:avLst/>
              <a:gdLst/>
              <a:ahLst/>
              <a:cxnLst>
                <a:cxn ang="0">
                  <a:pos x="0" y="0"/>
                </a:cxn>
                <a:cxn ang="0">
                  <a:pos x="1137" y="0"/>
                </a:cxn>
                <a:cxn ang="0">
                  <a:pos x="1137" y="585"/>
                </a:cxn>
                <a:cxn ang="0">
                  <a:pos x="0" y="590"/>
                </a:cxn>
                <a:cxn ang="0">
                  <a:pos x="0" y="0"/>
                </a:cxn>
              </a:cxnLst>
              <a:rect l="0" t="0" r="r" b="b"/>
              <a:pathLst>
                <a:path w="1137" h="590">
                  <a:moveTo>
                    <a:pt x="0" y="0"/>
                  </a:moveTo>
                  <a:lnTo>
                    <a:pt x="1137" y="0"/>
                  </a:lnTo>
                  <a:lnTo>
                    <a:pt x="1137" y="585"/>
                  </a:lnTo>
                  <a:lnTo>
                    <a:pt x="0" y="590"/>
                  </a:lnTo>
                  <a:lnTo>
                    <a:pt x="0" y="0"/>
                  </a:lnTo>
                  <a:close/>
                </a:path>
              </a:pathLst>
            </a:custGeom>
            <a:solidFill>
              <a:schemeClr val="tx2">
                <a:lumMod val="20000"/>
                <a:lumOff val="80000"/>
              </a:schemeClr>
            </a:solidFill>
            <a:ln w="0">
              <a:noFill/>
              <a:prstDash val="solid"/>
              <a:round/>
              <a:headEnd/>
              <a:tailEnd/>
            </a:ln>
          </p:spPr>
          <p:txBody>
            <a:bodyPr anchor="ctr" anchorCtr="0"/>
            <a:lstStyle/>
            <a:p>
              <a:pPr algn="ctr"/>
              <a:r>
                <a:rPr lang="en-GB" sz="2000" dirty="0" smtClean="0">
                  <a:solidFill>
                    <a:srgbClr val="002060"/>
                  </a:solidFill>
                </a:rPr>
                <a:t>Statistics Panel</a:t>
              </a:r>
              <a:endParaRPr lang="en-GB" sz="2000" dirty="0">
                <a:solidFill>
                  <a:srgbClr val="002060"/>
                </a:solidFill>
              </a:endParaRPr>
            </a:p>
          </p:txBody>
        </p:sp>
        <p:sp>
          <p:nvSpPr>
            <p:cNvPr id="999435" name="Rectangle 11"/>
            <p:cNvSpPr>
              <a:spLocks noChangeAspect="1" noChangeArrowheads="1"/>
            </p:cNvSpPr>
            <p:nvPr/>
          </p:nvSpPr>
          <p:spPr bwMode="auto">
            <a:xfrm>
              <a:off x="1431" y="3925"/>
              <a:ext cx="1147" cy="297"/>
            </a:xfrm>
            <a:prstGeom prst="rect">
              <a:avLst/>
            </a:prstGeom>
            <a:solidFill>
              <a:schemeClr val="tx2">
                <a:lumMod val="20000"/>
                <a:lumOff val="80000"/>
              </a:schemeClr>
            </a:solidFill>
            <a:ln w="0">
              <a:noFill/>
              <a:miter lim="800000"/>
              <a:headEnd/>
              <a:tailEnd/>
            </a:ln>
          </p:spPr>
          <p:txBody>
            <a:bodyPr anchor="ctr" anchorCtr="0"/>
            <a:lstStyle/>
            <a:p>
              <a:r>
                <a:rPr lang="en-GB" sz="2000" dirty="0" smtClean="0">
                  <a:solidFill>
                    <a:srgbClr val="002060"/>
                  </a:solidFill>
                </a:rPr>
                <a:t>Statistics Division</a:t>
              </a:r>
              <a:endParaRPr lang="en-GB" sz="2000" dirty="0">
                <a:solidFill>
                  <a:srgbClr val="002060"/>
                </a:solidFill>
              </a:endParaRPr>
            </a:p>
          </p:txBody>
        </p:sp>
        <p:sp>
          <p:nvSpPr>
            <p:cNvPr id="999436" name="Rectangle 12"/>
            <p:cNvSpPr>
              <a:spLocks noChangeAspect="1" noChangeArrowheads="1"/>
            </p:cNvSpPr>
            <p:nvPr/>
          </p:nvSpPr>
          <p:spPr bwMode="auto">
            <a:xfrm>
              <a:off x="1887" y="2678"/>
              <a:ext cx="1554" cy="642"/>
            </a:xfrm>
            <a:prstGeom prst="rect">
              <a:avLst/>
            </a:prstGeom>
            <a:solidFill>
              <a:schemeClr val="tx2">
                <a:lumMod val="20000"/>
                <a:lumOff val="80000"/>
              </a:schemeClr>
            </a:solidFill>
            <a:ln w="0">
              <a:noFill/>
              <a:miter lim="800000"/>
              <a:headEnd/>
              <a:tailEnd/>
            </a:ln>
          </p:spPr>
          <p:txBody>
            <a:bodyPr anchor="ctr" anchorCtr="0"/>
            <a:lstStyle/>
            <a:p>
              <a:pPr algn="ctr"/>
              <a:r>
                <a:rPr lang="en-GB" sz="2000" dirty="0" smtClean="0">
                  <a:solidFill>
                    <a:srgbClr val="002060"/>
                  </a:solidFill>
                </a:rPr>
                <a:t>Air Transport Committee</a:t>
              </a:r>
              <a:endParaRPr lang="en-GB" sz="2000" dirty="0">
                <a:solidFill>
                  <a:srgbClr val="002060"/>
                </a:solidFill>
              </a:endParaRPr>
            </a:p>
          </p:txBody>
        </p:sp>
        <p:sp>
          <p:nvSpPr>
            <p:cNvPr id="999443" name="Freeform 19"/>
            <p:cNvSpPr>
              <a:spLocks noChangeAspect="1"/>
            </p:cNvSpPr>
            <p:nvPr/>
          </p:nvSpPr>
          <p:spPr bwMode="auto">
            <a:xfrm>
              <a:off x="3049" y="3383"/>
              <a:ext cx="273" cy="288"/>
            </a:xfrm>
            <a:custGeom>
              <a:avLst/>
              <a:gdLst/>
              <a:ahLst/>
              <a:cxnLst>
                <a:cxn ang="0">
                  <a:pos x="72" y="288"/>
                </a:cxn>
                <a:cxn ang="0">
                  <a:pos x="72" y="192"/>
                </a:cxn>
                <a:cxn ang="0">
                  <a:pos x="0" y="192"/>
                </a:cxn>
                <a:cxn ang="0">
                  <a:pos x="139" y="0"/>
                </a:cxn>
                <a:cxn ang="0">
                  <a:pos x="273" y="192"/>
                </a:cxn>
                <a:cxn ang="0">
                  <a:pos x="206" y="192"/>
                </a:cxn>
                <a:cxn ang="0">
                  <a:pos x="206" y="288"/>
                </a:cxn>
                <a:cxn ang="0">
                  <a:pos x="72" y="288"/>
                </a:cxn>
              </a:cxnLst>
              <a:rect l="0" t="0" r="r" b="b"/>
              <a:pathLst>
                <a:path w="273" h="288">
                  <a:moveTo>
                    <a:pt x="72" y="288"/>
                  </a:moveTo>
                  <a:lnTo>
                    <a:pt x="72" y="192"/>
                  </a:lnTo>
                  <a:lnTo>
                    <a:pt x="0" y="192"/>
                  </a:lnTo>
                  <a:lnTo>
                    <a:pt x="139" y="0"/>
                  </a:lnTo>
                  <a:lnTo>
                    <a:pt x="273" y="192"/>
                  </a:lnTo>
                  <a:lnTo>
                    <a:pt x="206" y="192"/>
                  </a:lnTo>
                  <a:lnTo>
                    <a:pt x="206" y="288"/>
                  </a:lnTo>
                  <a:lnTo>
                    <a:pt x="72" y="288"/>
                  </a:lnTo>
                  <a:close/>
                </a:path>
              </a:pathLst>
            </a:custGeom>
            <a:solidFill>
              <a:srgbClr val="002060"/>
            </a:solidFill>
            <a:ln w="0">
              <a:noFill/>
              <a:prstDash val="solid"/>
              <a:round/>
              <a:headEnd/>
              <a:tailEnd/>
            </a:ln>
          </p:spPr>
          <p:txBody>
            <a:bodyPr/>
            <a:lstStyle/>
            <a:p>
              <a:endParaRPr lang="en-GB"/>
            </a:p>
          </p:txBody>
        </p:sp>
        <p:sp>
          <p:nvSpPr>
            <p:cNvPr id="999444" name="Freeform 20"/>
            <p:cNvSpPr>
              <a:spLocks noChangeAspect="1"/>
            </p:cNvSpPr>
            <p:nvPr/>
          </p:nvSpPr>
          <p:spPr bwMode="auto">
            <a:xfrm>
              <a:off x="3121" y="3690"/>
              <a:ext cx="134" cy="43"/>
            </a:xfrm>
            <a:custGeom>
              <a:avLst/>
              <a:gdLst/>
              <a:ahLst/>
              <a:cxnLst>
                <a:cxn ang="0">
                  <a:pos x="0" y="43"/>
                </a:cxn>
                <a:cxn ang="0">
                  <a:pos x="0" y="5"/>
                </a:cxn>
                <a:cxn ang="0">
                  <a:pos x="134" y="0"/>
                </a:cxn>
                <a:cxn ang="0">
                  <a:pos x="134" y="38"/>
                </a:cxn>
                <a:cxn ang="0">
                  <a:pos x="0" y="43"/>
                </a:cxn>
              </a:cxnLst>
              <a:rect l="0" t="0" r="r" b="b"/>
              <a:pathLst>
                <a:path w="134" h="43">
                  <a:moveTo>
                    <a:pt x="0" y="43"/>
                  </a:moveTo>
                  <a:lnTo>
                    <a:pt x="0" y="5"/>
                  </a:lnTo>
                  <a:lnTo>
                    <a:pt x="134" y="0"/>
                  </a:lnTo>
                  <a:lnTo>
                    <a:pt x="134" y="38"/>
                  </a:lnTo>
                  <a:lnTo>
                    <a:pt x="0" y="43"/>
                  </a:lnTo>
                  <a:close/>
                </a:path>
              </a:pathLst>
            </a:custGeom>
            <a:solidFill>
              <a:srgbClr val="002060"/>
            </a:solidFill>
            <a:ln w="0">
              <a:noFill/>
              <a:prstDash val="solid"/>
              <a:round/>
              <a:headEnd/>
              <a:tailEnd/>
            </a:ln>
          </p:spPr>
          <p:txBody>
            <a:bodyPr/>
            <a:lstStyle/>
            <a:p>
              <a:endParaRPr lang="en-GB"/>
            </a:p>
          </p:txBody>
        </p:sp>
        <p:sp>
          <p:nvSpPr>
            <p:cNvPr id="999445" name="Freeform 21"/>
            <p:cNvSpPr>
              <a:spLocks noChangeAspect="1"/>
            </p:cNvSpPr>
            <p:nvPr/>
          </p:nvSpPr>
          <p:spPr bwMode="auto">
            <a:xfrm>
              <a:off x="3121" y="3747"/>
              <a:ext cx="134" cy="24"/>
            </a:xfrm>
            <a:custGeom>
              <a:avLst/>
              <a:gdLst/>
              <a:ahLst/>
              <a:cxnLst>
                <a:cxn ang="0">
                  <a:pos x="0" y="24"/>
                </a:cxn>
                <a:cxn ang="0">
                  <a:pos x="0" y="5"/>
                </a:cxn>
                <a:cxn ang="0">
                  <a:pos x="134" y="0"/>
                </a:cxn>
                <a:cxn ang="0">
                  <a:pos x="134" y="20"/>
                </a:cxn>
                <a:cxn ang="0">
                  <a:pos x="0" y="24"/>
                </a:cxn>
              </a:cxnLst>
              <a:rect l="0" t="0" r="r" b="b"/>
              <a:pathLst>
                <a:path w="134" h="24">
                  <a:moveTo>
                    <a:pt x="0" y="24"/>
                  </a:moveTo>
                  <a:lnTo>
                    <a:pt x="0" y="5"/>
                  </a:lnTo>
                  <a:lnTo>
                    <a:pt x="134" y="0"/>
                  </a:lnTo>
                  <a:lnTo>
                    <a:pt x="134" y="20"/>
                  </a:lnTo>
                  <a:lnTo>
                    <a:pt x="0" y="24"/>
                  </a:lnTo>
                  <a:close/>
                </a:path>
              </a:pathLst>
            </a:custGeom>
            <a:solidFill>
              <a:srgbClr val="002060"/>
            </a:solidFill>
            <a:ln w="0">
              <a:noFill/>
              <a:prstDash val="solid"/>
              <a:round/>
              <a:headEnd/>
              <a:tailEnd/>
            </a:ln>
          </p:spPr>
          <p:txBody>
            <a:bodyPr/>
            <a:lstStyle/>
            <a:p>
              <a:endParaRPr lang="en-GB"/>
            </a:p>
          </p:txBody>
        </p:sp>
        <p:sp>
          <p:nvSpPr>
            <p:cNvPr id="999446" name="Freeform 22"/>
            <p:cNvSpPr>
              <a:spLocks noChangeAspect="1"/>
            </p:cNvSpPr>
            <p:nvPr/>
          </p:nvSpPr>
          <p:spPr bwMode="auto">
            <a:xfrm>
              <a:off x="2616" y="3961"/>
              <a:ext cx="274" cy="226"/>
            </a:xfrm>
            <a:custGeom>
              <a:avLst/>
              <a:gdLst/>
              <a:ahLst/>
              <a:cxnLst>
                <a:cxn ang="0">
                  <a:pos x="274" y="168"/>
                </a:cxn>
                <a:cxn ang="0">
                  <a:pos x="139" y="168"/>
                </a:cxn>
                <a:cxn ang="0">
                  <a:pos x="139" y="226"/>
                </a:cxn>
                <a:cxn ang="0">
                  <a:pos x="0" y="115"/>
                </a:cxn>
                <a:cxn ang="0">
                  <a:pos x="139" y="0"/>
                </a:cxn>
                <a:cxn ang="0">
                  <a:pos x="139" y="53"/>
                </a:cxn>
                <a:cxn ang="0">
                  <a:pos x="274" y="53"/>
                </a:cxn>
                <a:cxn ang="0">
                  <a:pos x="274" y="168"/>
                </a:cxn>
              </a:cxnLst>
              <a:rect l="0" t="0" r="r" b="b"/>
              <a:pathLst>
                <a:path w="274" h="226">
                  <a:moveTo>
                    <a:pt x="274" y="168"/>
                  </a:moveTo>
                  <a:lnTo>
                    <a:pt x="139" y="168"/>
                  </a:lnTo>
                  <a:lnTo>
                    <a:pt x="139" y="226"/>
                  </a:lnTo>
                  <a:lnTo>
                    <a:pt x="0" y="115"/>
                  </a:lnTo>
                  <a:lnTo>
                    <a:pt x="139" y="0"/>
                  </a:lnTo>
                  <a:lnTo>
                    <a:pt x="139" y="53"/>
                  </a:lnTo>
                  <a:lnTo>
                    <a:pt x="274" y="53"/>
                  </a:lnTo>
                  <a:lnTo>
                    <a:pt x="274" y="168"/>
                  </a:lnTo>
                  <a:close/>
                </a:path>
              </a:pathLst>
            </a:custGeom>
            <a:solidFill>
              <a:srgbClr val="002060"/>
            </a:solidFill>
            <a:ln w="0">
              <a:noFill/>
              <a:prstDash val="solid"/>
              <a:round/>
              <a:headEnd/>
              <a:tailEnd/>
            </a:ln>
          </p:spPr>
          <p:txBody>
            <a:bodyPr/>
            <a:lstStyle/>
            <a:p>
              <a:endParaRPr lang="en-GB"/>
            </a:p>
          </p:txBody>
        </p:sp>
        <p:sp>
          <p:nvSpPr>
            <p:cNvPr id="999447" name="Freeform 23"/>
            <p:cNvSpPr>
              <a:spLocks noChangeAspect="1"/>
            </p:cNvSpPr>
            <p:nvPr/>
          </p:nvSpPr>
          <p:spPr bwMode="auto">
            <a:xfrm>
              <a:off x="1889" y="3368"/>
              <a:ext cx="273" cy="407"/>
            </a:xfrm>
            <a:custGeom>
              <a:avLst/>
              <a:gdLst/>
              <a:ahLst/>
              <a:cxnLst>
                <a:cxn ang="0">
                  <a:pos x="67" y="407"/>
                </a:cxn>
                <a:cxn ang="0">
                  <a:pos x="67" y="201"/>
                </a:cxn>
                <a:cxn ang="0">
                  <a:pos x="0" y="201"/>
                </a:cxn>
                <a:cxn ang="0">
                  <a:pos x="134" y="0"/>
                </a:cxn>
                <a:cxn ang="0">
                  <a:pos x="273" y="201"/>
                </a:cxn>
                <a:cxn ang="0">
                  <a:pos x="206" y="201"/>
                </a:cxn>
                <a:cxn ang="0">
                  <a:pos x="206" y="407"/>
                </a:cxn>
                <a:cxn ang="0">
                  <a:pos x="67" y="407"/>
                </a:cxn>
              </a:cxnLst>
              <a:rect l="0" t="0" r="r" b="b"/>
              <a:pathLst>
                <a:path w="273" h="407">
                  <a:moveTo>
                    <a:pt x="67" y="407"/>
                  </a:moveTo>
                  <a:lnTo>
                    <a:pt x="67" y="201"/>
                  </a:lnTo>
                  <a:lnTo>
                    <a:pt x="0" y="201"/>
                  </a:lnTo>
                  <a:lnTo>
                    <a:pt x="134" y="0"/>
                  </a:lnTo>
                  <a:lnTo>
                    <a:pt x="273" y="201"/>
                  </a:lnTo>
                  <a:lnTo>
                    <a:pt x="206" y="201"/>
                  </a:lnTo>
                  <a:lnTo>
                    <a:pt x="206" y="407"/>
                  </a:lnTo>
                  <a:lnTo>
                    <a:pt x="67" y="407"/>
                  </a:lnTo>
                  <a:close/>
                </a:path>
              </a:pathLst>
            </a:custGeom>
            <a:solidFill>
              <a:srgbClr val="002060"/>
            </a:solidFill>
            <a:ln w="0">
              <a:noFill/>
              <a:prstDash val="solid"/>
              <a:round/>
              <a:headEnd/>
              <a:tailEnd/>
            </a:ln>
          </p:spPr>
          <p:txBody>
            <a:bodyPr/>
            <a:lstStyle/>
            <a:p>
              <a:endParaRPr lang="en-GB"/>
            </a:p>
          </p:txBody>
        </p:sp>
        <p:sp>
          <p:nvSpPr>
            <p:cNvPr id="999448" name="Freeform 24"/>
            <p:cNvSpPr>
              <a:spLocks noChangeAspect="1"/>
            </p:cNvSpPr>
            <p:nvPr/>
          </p:nvSpPr>
          <p:spPr bwMode="auto">
            <a:xfrm>
              <a:off x="2669" y="2359"/>
              <a:ext cx="412" cy="321"/>
            </a:xfrm>
            <a:custGeom>
              <a:avLst/>
              <a:gdLst/>
              <a:ahLst/>
              <a:cxnLst>
                <a:cxn ang="0">
                  <a:pos x="412" y="62"/>
                </a:cxn>
                <a:cxn ang="0">
                  <a:pos x="350" y="0"/>
                </a:cxn>
                <a:cxn ang="0">
                  <a:pos x="350" y="34"/>
                </a:cxn>
                <a:cxn ang="0">
                  <a:pos x="0" y="34"/>
                </a:cxn>
                <a:cxn ang="0">
                  <a:pos x="5" y="321"/>
                </a:cxn>
                <a:cxn ang="0">
                  <a:pos x="67" y="321"/>
                </a:cxn>
                <a:cxn ang="0">
                  <a:pos x="67" y="96"/>
                </a:cxn>
                <a:cxn ang="0">
                  <a:pos x="350" y="96"/>
                </a:cxn>
                <a:cxn ang="0">
                  <a:pos x="350" y="129"/>
                </a:cxn>
                <a:cxn ang="0">
                  <a:pos x="412" y="62"/>
                </a:cxn>
              </a:cxnLst>
              <a:rect l="0" t="0" r="r" b="b"/>
              <a:pathLst>
                <a:path w="412" h="321">
                  <a:moveTo>
                    <a:pt x="412" y="62"/>
                  </a:moveTo>
                  <a:lnTo>
                    <a:pt x="350" y="0"/>
                  </a:lnTo>
                  <a:lnTo>
                    <a:pt x="350" y="34"/>
                  </a:lnTo>
                  <a:lnTo>
                    <a:pt x="0" y="34"/>
                  </a:lnTo>
                  <a:lnTo>
                    <a:pt x="5" y="321"/>
                  </a:lnTo>
                  <a:lnTo>
                    <a:pt x="67" y="321"/>
                  </a:lnTo>
                  <a:lnTo>
                    <a:pt x="67" y="96"/>
                  </a:lnTo>
                  <a:lnTo>
                    <a:pt x="350" y="96"/>
                  </a:lnTo>
                  <a:lnTo>
                    <a:pt x="350" y="129"/>
                  </a:lnTo>
                  <a:lnTo>
                    <a:pt x="412" y="62"/>
                  </a:lnTo>
                  <a:close/>
                </a:path>
              </a:pathLst>
            </a:custGeom>
            <a:solidFill>
              <a:srgbClr val="002060"/>
            </a:solidFill>
            <a:ln w="0">
              <a:noFill/>
              <a:prstDash val="solid"/>
              <a:round/>
              <a:headEnd/>
              <a:tailEnd/>
            </a:ln>
          </p:spPr>
          <p:txBody>
            <a:bodyPr/>
            <a:lstStyle/>
            <a:p>
              <a:endParaRPr lang="en-GB"/>
            </a:p>
          </p:txBody>
        </p:sp>
        <p:sp>
          <p:nvSpPr>
            <p:cNvPr id="999449" name="Freeform 25"/>
            <p:cNvSpPr>
              <a:spLocks noChangeAspect="1"/>
            </p:cNvSpPr>
            <p:nvPr/>
          </p:nvSpPr>
          <p:spPr bwMode="auto">
            <a:xfrm>
              <a:off x="4357" y="2334"/>
              <a:ext cx="434" cy="346"/>
            </a:xfrm>
            <a:custGeom>
              <a:avLst/>
              <a:gdLst/>
              <a:ahLst/>
              <a:cxnLst>
                <a:cxn ang="0">
                  <a:pos x="0" y="62"/>
                </a:cxn>
                <a:cxn ang="0">
                  <a:pos x="67" y="0"/>
                </a:cxn>
                <a:cxn ang="0">
                  <a:pos x="67" y="34"/>
                </a:cxn>
                <a:cxn ang="0">
                  <a:pos x="413" y="34"/>
                </a:cxn>
                <a:cxn ang="0">
                  <a:pos x="408" y="321"/>
                </a:cxn>
                <a:cxn ang="0">
                  <a:pos x="345" y="321"/>
                </a:cxn>
                <a:cxn ang="0">
                  <a:pos x="350" y="96"/>
                </a:cxn>
                <a:cxn ang="0">
                  <a:pos x="62" y="96"/>
                </a:cxn>
                <a:cxn ang="0">
                  <a:pos x="62" y="129"/>
                </a:cxn>
                <a:cxn ang="0">
                  <a:pos x="0" y="62"/>
                </a:cxn>
              </a:cxnLst>
              <a:rect l="0" t="0" r="r" b="b"/>
              <a:pathLst>
                <a:path w="413" h="321">
                  <a:moveTo>
                    <a:pt x="0" y="62"/>
                  </a:moveTo>
                  <a:lnTo>
                    <a:pt x="67" y="0"/>
                  </a:lnTo>
                  <a:lnTo>
                    <a:pt x="67" y="34"/>
                  </a:lnTo>
                  <a:lnTo>
                    <a:pt x="413" y="34"/>
                  </a:lnTo>
                  <a:lnTo>
                    <a:pt x="408" y="321"/>
                  </a:lnTo>
                  <a:lnTo>
                    <a:pt x="345" y="321"/>
                  </a:lnTo>
                  <a:lnTo>
                    <a:pt x="350" y="96"/>
                  </a:lnTo>
                  <a:lnTo>
                    <a:pt x="62" y="96"/>
                  </a:lnTo>
                  <a:lnTo>
                    <a:pt x="62" y="129"/>
                  </a:lnTo>
                  <a:lnTo>
                    <a:pt x="0" y="62"/>
                  </a:lnTo>
                  <a:close/>
                </a:path>
              </a:pathLst>
            </a:custGeom>
            <a:solidFill>
              <a:srgbClr val="002060"/>
            </a:solidFill>
            <a:ln w="0">
              <a:noFill/>
              <a:prstDash val="solid"/>
              <a:round/>
              <a:headEnd/>
              <a:tailEnd/>
            </a:ln>
          </p:spPr>
          <p:txBody>
            <a:bodyPr/>
            <a:lstStyle/>
            <a:p>
              <a:endParaRPr lang="en-GB"/>
            </a:p>
          </p:txBody>
        </p:sp>
      </p:grpSp>
      <p:sp>
        <p:nvSpPr>
          <p:cNvPr id="27" name="Rectangle 5"/>
          <p:cNvSpPr>
            <a:spLocks noChangeArrowheads="1"/>
          </p:cNvSpPr>
          <p:nvPr/>
        </p:nvSpPr>
        <p:spPr bwMode="auto">
          <a:xfrm>
            <a:off x="150247" y="771550"/>
            <a:ext cx="8964488" cy="1727636"/>
          </a:xfrm>
          <a:prstGeom prst="rect">
            <a:avLst/>
          </a:prstGeom>
          <a:noFill/>
          <a:ln w="9525">
            <a:noFill/>
            <a:miter lim="800000"/>
            <a:headEnd/>
            <a:tailEnd/>
          </a:ln>
          <a:effectLst/>
        </p:spPr>
        <p:txBody>
          <a:bodyPr/>
          <a:lstStyle/>
          <a:p>
            <a:pPr marL="342900" indent="-342900" algn="l">
              <a:lnSpc>
                <a:spcPct val="120000"/>
              </a:lnSpc>
              <a:spcBef>
                <a:spcPct val="20000"/>
              </a:spcBef>
              <a:buClr>
                <a:srgbClr val="C43C12"/>
              </a:buClr>
              <a:buFont typeface="Monotype Sorts" pitchFamily="2" charset="2"/>
              <a:buNone/>
            </a:pPr>
            <a:r>
              <a:rPr lang="en-US" sz="3200" b="1" dirty="0" smtClean="0">
                <a:solidFill>
                  <a:srgbClr val="002060"/>
                </a:solidFill>
                <a:cs typeface="Arial" charset="0"/>
              </a:rPr>
              <a:t>Assembly </a:t>
            </a:r>
            <a:r>
              <a:rPr lang="en-US" sz="3200" b="1" dirty="0">
                <a:solidFill>
                  <a:srgbClr val="002060"/>
                </a:solidFill>
                <a:cs typeface="Arial" charset="0"/>
              </a:rPr>
              <a:t>Resolutions </a:t>
            </a:r>
            <a:r>
              <a:rPr lang="en-US" sz="2000" b="1" dirty="0">
                <a:solidFill>
                  <a:srgbClr val="002060"/>
                </a:solidFill>
                <a:cs typeface="Arial" charset="0"/>
              </a:rPr>
              <a:t>(</a:t>
            </a:r>
            <a:r>
              <a:rPr lang="en-US" sz="2000" b="1" dirty="0" smtClean="0">
                <a:solidFill>
                  <a:srgbClr val="002060"/>
                </a:solidFill>
                <a:cs typeface="Arial" charset="0"/>
              </a:rPr>
              <a:t>A38-14, </a:t>
            </a:r>
            <a:r>
              <a:rPr lang="en-US" sz="2000" b="1" dirty="0">
                <a:solidFill>
                  <a:srgbClr val="002060"/>
                </a:solidFill>
                <a:cs typeface="Arial" charset="0"/>
              </a:rPr>
              <a:t>App.  B):</a:t>
            </a:r>
          </a:p>
          <a:p>
            <a:pPr marL="742950" lvl="1" indent="-285750" algn="l">
              <a:lnSpc>
                <a:spcPct val="120000"/>
              </a:lnSpc>
              <a:spcBef>
                <a:spcPct val="20000"/>
              </a:spcBef>
              <a:buClr>
                <a:srgbClr val="B2B2B2"/>
              </a:buClr>
              <a:buFont typeface="Wingdings" pitchFamily="2" charset="2"/>
              <a:buChar char="Ø"/>
            </a:pPr>
            <a:r>
              <a:rPr lang="en-GB" sz="1600" i="1" dirty="0">
                <a:solidFill>
                  <a:srgbClr val="002060"/>
                </a:solidFill>
                <a:latin typeface="+mn-lt"/>
                <a:cs typeface="Arial" charset="0"/>
              </a:rPr>
              <a:t>Whereas the development of ICAO’s validation and storage </a:t>
            </a:r>
            <a:r>
              <a:rPr lang="en-GB" sz="1600" b="1" i="1" dirty="0">
                <a:solidFill>
                  <a:srgbClr val="002060"/>
                </a:solidFill>
                <a:latin typeface="+mn-lt"/>
                <a:cs typeface="Arial" charset="0"/>
              </a:rPr>
              <a:t>Integrated Statistical Database provides Contracting States and other users with an efficient online system for the retrieval of statistical data;</a:t>
            </a:r>
            <a:endParaRPr lang="en-US" sz="1600" b="1" i="1" dirty="0">
              <a:solidFill>
                <a:srgbClr val="002060"/>
              </a:solidFill>
              <a:latin typeface="+mn-lt"/>
              <a:cs typeface="Arial" charset="0"/>
            </a:endParaRPr>
          </a:p>
          <a:p>
            <a:pPr marL="742950" lvl="1" indent="-285750" algn="l">
              <a:lnSpc>
                <a:spcPct val="120000"/>
              </a:lnSpc>
              <a:spcBef>
                <a:spcPct val="20000"/>
              </a:spcBef>
              <a:buClr>
                <a:srgbClr val="B2B2B2"/>
              </a:buClr>
              <a:buFont typeface="Wingdings" pitchFamily="2" charset="2"/>
              <a:buChar char="Ø"/>
            </a:pPr>
            <a:r>
              <a:rPr lang="en-GB" i="1" dirty="0">
                <a:solidFill>
                  <a:srgbClr val="002060"/>
                </a:solidFill>
                <a:latin typeface="+mn-lt"/>
                <a:cs typeface="Arial" charset="0"/>
              </a:rPr>
              <a:t>Requests the Council, calling on national experts in the relevant disciplines as required, to examine on a regular basis the statistical data collected by ICAO </a:t>
            </a:r>
            <a:r>
              <a:rPr lang="en-GB" i="1" dirty="0" smtClean="0">
                <a:solidFill>
                  <a:srgbClr val="002060"/>
                </a:solidFill>
                <a:latin typeface="+mn-lt"/>
                <a:cs typeface="Arial" charset="0"/>
              </a:rPr>
              <a:t>and  etc…</a:t>
            </a:r>
            <a:endParaRPr lang="en-US" i="1" dirty="0">
              <a:solidFill>
                <a:srgbClr val="002060"/>
              </a:solidFill>
              <a:latin typeface="+mn-lt"/>
              <a:cs typeface="Arial" charset="0"/>
            </a:endParaRPr>
          </a:p>
        </p:txBody>
      </p:sp>
      <p:sp>
        <p:nvSpPr>
          <p:cNvPr id="17" name="Title 1"/>
          <p:cNvSpPr txBox="1">
            <a:spLocks/>
          </p:cNvSpPr>
          <p:nvPr/>
        </p:nvSpPr>
        <p:spPr>
          <a:xfrm>
            <a:off x="3635896" y="-104776"/>
            <a:ext cx="5524102" cy="876325"/>
          </a:xfrm>
          <a:prstGeom prst="rect">
            <a:avLst/>
          </a:prstGeom>
        </p:spPr>
        <p:txBody>
          <a:bodyPr>
            <a:noAutofit/>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a:t>ICAO Statistics </a:t>
            </a:r>
            <a:r>
              <a:rPr lang="en-US" sz="2800" b="1" dirty="0" err="1"/>
              <a:t>Programme</a:t>
            </a:r>
            <a:r>
              <a:rPr lang="en-US" sz="2800" b="1" dirty="0"/>
              <a:t> </a:t>
            </a:r>
            <a:r>
              <a:rPr lang="en-US" sz="2800" b="1" dirty="0" smtClean="0"/>
              <a:t>Foundations</a:t>
            </a:r>
            <a:endParaRPr lang="en-US" sz="2800" b="1" dirty="0"/>
          </a:p>
        </p:txBody>
      </p:sp>
    </p:spTree>
    <p:extLst>
      <p:ext uri="{BB962C8B-B14F-4D97-AF65-F5344CB8AC3E}">
        <p14:creationId xmlns:p14="http://schemas.microsoft.com/office/powerpoint/2010/main" val="392081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wipe(left)">
                                      <p:cBhvr>
                                        <p:cTn id="7" dur="750"/>
                                        <p:tgtEl>
                                          <p:spTgt spid="27">
                                            <p:txEl>
                                              <p:pRg st="1" end="1"/>
                                            </p:txEl>
                                          </p:spTgt>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animEffect transition="in" filter="wipe(left)">
                                      <p:cBhvr>
                                        <p:cTn id="11" dur="750"/>
                                        <p:tgtEl>
                                          <p:spTgt spid="27">
                                            <p:txEl>
                                              <p:pRg st="2" end="2"/>
                                            </p:txEl>
                                          </p:spTgt>
                                        </p:tgtEl>
                                      </p:cBhvr>
                                    </p:animEffect>
                                  </p:childTnLst>
                                </p:cTn>
                              </p:par>
                            </p:childTnLst>
                          </p:cTn>
                        </p:par>
                        <p:par>
                          <p:cTn id="12" fill="hold">
                            <p:stCondLst>
                              <p:cond delay="1500"/>
                            </p:stCondLst>
                            <p:childTnLst>
                              <p:par>
                                <p:cTn id="13" presetID="22" presetClass="entr" presetSubtype="4" fill="hold" nodeType="after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A7E1A58E51824D928176166504EF47" ma:contentTypeVersion="1" ma:contentTypeDescription="Create a new document." ma:contentTypeScope="" ma:versionID="081dd3d19e2b803c96093e7e552bebad">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74CF13A-1429-4F99-825E-010A5E6BF56A}"/>
</file>

<file path=customXml/itemProps2.xml><?xml version="1.0" encoding="utf-8"?>
<ds:datastoreItem xmlns:ds="http://schemas.openxmlformats.org/officeDocument/2006/customXml" ds:itemID="{9EE5799C-480C-4C11-8F61-BBE59FE2A0BB}"/>
</file>

<file path=customXml/itemProps3.xml><?xml version="1.0" encoding="utf-8"?>
<ds:datastoreItem xmlns:ds="http://schemas.openxmlformats.org/officeDocument/2006/customXml" ds:itemID="{0B9A9B6B-2395-48FB-AE40-6C84A8F15C35}"/>
</file>

<file path=docProps/app.xml><?xml version="1.0" encoding="utf-8"?>
<Properties xmlns="http://schemas.openxmlformats.org/officeDocument/2006/extended-properties" xmlns:vt="http://schemas.openxmlformats.org/officeDocument/2006/docPropsVTypes">
  <Template/>
  <TotalTime>9365</TotalTime>
  <Words>4791</Words>
  <Application>Microsoft Office PowerPoint</Application>
  <PresentationFormat>On-screen Show (16:9)</PresentationFormat>
  <Paragraphs>816</Paragraphs>
  <Slides>67</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Office Theme</vt:lpstr>
      <vt:lpstr>CorelDRAW</vt:lpstr>
      <vt:lpstr>ICAO Aviation Data Analyses Seminar Middle East (MID) Regional Office 27-29 October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 of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of Air Transport</vt:lpstr>
      <vt:lpstr>PowerPoint Presentation</vt:lpstr>
      <vt:lpstr>PowerPoint Presentation</vt:lpstr>
      <vt:lpstr>PowerPoint Presentation</vt:lpstr>
      <vt:lpstr>PowerPoint Presentation</vt:lpstr>
      <vt:lpstr>ICAODATA+ </vt:lpstr>
      <vt:lpstr>6 modules are available</vt:lpstr>
      <vt:lpstr>Analyze the air transport markets</vt:lpstr>
      <vt:lpstr>PowerPoint Presentation</vt:lpstr>
      <vt:lpstr>Analyze the air transport market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Simon, Jerome</cp:lastModifiedBy>
  <cp:revision>296</cp:revision>
  <cp:lastPrinted>2014-10-15T21:43:10Z</cp:lastPrinted>
  <dcterms:created xsi:type="dcterms:W3CDTF">2013-08-20T15:49:37Z</dcterms:created>
  <dcterms:modified xsi:type="dcterms:W3CDTF">2014-10-27T11:53:17Z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0x0101006EA7E1A58E51824D928176166504EF47</vt:lpwstr>
  </property>
</Properties>
</file>