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5"/>
  </p:notesMasterIdLst>
  <p:sldIdLst>
    <p:sldId id="256" r:id="rId2"/>
    <p:sldId id="257" r:id="rId3"/>
    <p:sldId id="258" r:id="rId4"/>
    <p:sldId id="288" r:id="rId5"/>
    <p:sldId id="260" r:id="rId6"/>
    <p:sldId id="291" r:id="rId7"/>
    <p:sldId id="261" r:id="rId8"/>
    <p:sldId id="292" r:id="rId9"/>
    <p:sldId id="293" r:id="rId10"/>
    <p:sldId id="262" r:id="rId11"/>
    <p:sldId id="263" r:id="rId12"/>
    <p:sldId id="264" r:id="rId13"/>
    <p:sldId id="266" r:id="rId14"/>
    <p:sldId id="265" r:id="rId15"/>
    <p:sldId id="294" r:id="rId16"/>
    <p:sldId id="295" r:id="rId17"/>
    <p:sldId id="267" r:id="rId18"/>
    <p:sldId id="268" r:id="rId19"/>
    <p:sldId id="269" r:id="rId20"/>
    <p:sldId id="296" r:id="rId21"/>
    <p:sldId id="297" r:id="rId22"/>
    <p:sldId id="298"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509745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317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41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521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624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7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1220707" y="2557220"/>
            <a:ext cx="7219864" cy="3032502"/>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Continuous Climb </a:t>
            </a:r>
            <a:r>
              <a:rPr lang="en-GB" sz="4000" dirty="0"/>
              <a:t>Operations</a:t>
            </a:r>
            <a:br>
              <a:rPr lang="en-GB" sz="4000" dirty="0"/>
            </a:br>
            <a:r>
              <a:rPr lang="en-GB" sz="4000" dirty="0"/>
              <a:t> (</a:t>
            </a:r>
            <a:r>
              <a:rPr lang="en-GB" sz="4000" dirty="0" smtClean="0"/>
              <a:t>CCO)</a:t>
            </a:r>
            <a:br>
              <a:rPr lang="en-GB" sz="4000" dirty="0" smtClean="0"/>
            </a:br>
            <a:r>
              <a:rPr lang="en-GB" sz="4000" dirty="0" smtClean="0"/>
              <a:t/>
            </a:r>
            <a:br>
              <a:rPr lang="en-GB" sz="4000" dirty="0" smtClean="0"/>
            </a:br>
            <a:r>
              <a:rPr lang="en-GB" sz="4000" dirty="0" smtClean="0"/>
              <a:t>Saulo Da Silva</a:t>
            </a: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830997"/>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(Bangkok, </a:t>
            </a:r>
            <a:r>
              <a:rPr lang="en-GB" sz="1600" dirty="0" smtClean="0">
                <a:latin typeface="Times New Roman" pitchFamily="18" charset="0"/>
                <a:cs typeface="Times New Roman" pitchFamily="18" charset="0"/>
              </a:rPr>
              <a:t>14-18/</a:t>
            </a:r>
            <a:r>
              <a:rPr lang="en-GB" sz="1600" dirty="0" err="1" smtClean="0">
                <a:latin typeface="Times New Roman" pitchFamily="18" charset="0"/>
                <a:cs typeface="Times New Roman" pitchFamily="18" charset="0"/>
              </a:rPr>
              <a:t>Nadi</a:t>
            </a:r>
            <a:r>
              <a:rPr lang="en-GB" sz="1600" dirty="0" smtClean="0">
                <a:latin typeface="Times New Roman" pitchFamily="18" charset="0"/>
                <a:cs typeface="Times New Roman" pitchFamily="18" charset="0"/>
              </a:rPr>
              <a:t>, 21-25  </a:t>
            </a:r>
            <a:r>
              <a:rPr lang="en-GB" sz="1600" dirty="0" smtClean="0">
                <a:latin typeface="Times New Roman" pitchFamily="18" charset="0"/>
                <a:cs typeface="Times New Roman" pitchFamily="18" charset="0"/>
              </a:rPr>
              <a:t>May 2012)</a:t>
            </a:r>
          </a:p>
          <a:p>
            <a:pPr algn="ctr"/>
            <a:endParaRPr lang="en-GB" sz="1600" dirty="0">
              <a:latin typeface="Times New Roman" pitchFamily="18" charset="0"/>
              <a:cs typeface="Times New Roman" pitchFamily="18" charset="0"/>
            </a:endParaRPr>
          </a:p>
        </p:txBody>
      </p:sp>
      <p:sp>
        <p:nvSpPr>
          <p:cNvPr id="95" name="Rectangle 94"/>
          <p:cNvSpPr/>
          <p:nvPr/>
        </p:nvSpPr>
        <p:spPr>
          <a:xfrm>
            <a:off x="5328834" y="1889480"/>
            <a:ext cx="3434166" cy="369332"/>
          </a:xfrm>
          <a:prstGeom prst="rect">
            <a:avLst/>
          </a:prstGeom>
        </p:spPr>
        <p:txBody>
          <a:bodyPr wrap="square">
            <a:spAutoFit/>
          </a:bodyPr>
          <a:lstStyle/>
          <a:p>
            <a:pPr>
              <a:defRPr/>
            </a:pPr>
            <a:r>
              <a:rPr lang="en-US" smtClean="0"/>
              <a:t>SIP/ASBU/2012-</a:t>
            </a:r>
            <a:r>
              <a:rPr lang="en-GB" dirty="0" smtClean="0">
                <a:cs typeface="Times New Roman" pitchFamily="18" charset="0"/>
              </a:rPr>
              <a:t>WP/27</a:t>
            </a:r>
            <a:endParaRPr lang="en-GB" b="1" dirty="0" smtClean="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A9DF5-E155-3E46-9BCF-5661377C14F6}" type="slidenum">
              <a:rPr lang="fr-FR"/>
              <a:pPr/>
              <a:t>10</a:t>
            </a:fld>
            <a:endParaRPr lang="fr-FR"/>
          </a:p>
        </p:txBody>
      </p:sp>
      <p:sp>
        <p:nvSpPr>
          <p:cNvPr id="2" name="Title 1"/>
          <p:cNvSpPr>
            <a:spLocks noGrp="1"/>
          </p:cNvSpPr>
          <p:nvPr>
            <p:ph type="title"/>
          </p:nvPr>
        </p:nvSpPr>
        <p:spPr/>
        <p:txBody>
          <a:bodyPr/>
          <a:lstStyle/>
          <a:p>
            <a:pPr>
              <a:defRPr/>
            </a:pPr>
            <a:r>
              <a:rPr lang="en-GB" dirty="0" smtClean="0"/>
              <a:t>Procedure and airspace design</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Content Placeholder 5"/>
          <p:cNvSpPr>
            <a:spLocks noGrp="1"/>
          </p:cNvSpPr>
          <p:nvPr>
            <p:ph idx="1"/>
          </p:nvPr>
        </p:nvSpPr>
        <p:spPr/>
        <p:txBody>
          <a:bodyPr>
            <a:normAutofit lnSpcReduction="10000"/>
          </a:bodyPr>
          <a:lstStyle/>
          <a:p>
            <a:pPr algn="just"/>
            <a:r>
              <a:rPr lang="en-US" dirty="0" smtClean="0"/>
              <a:t>Need an understanding of the optimum profiles for aircraft operating at the airport</a:t>
            </a:r>
          </a:p>
          <a:p>
            <a:pPr algn="just"/>
            <a:endParaRPr lang="en-US" dirty="0" smtClean="0"/>
          </a:p>
          <a:p>
            <a:pPr algn="just"/>
            <a:r>
              <a:rPr lang="en-US" dirty="0" smtClean="0"/>
              <a:t>Avoid height and speed constraints that prevent efficient climb profiles</a:t>
            </a:r>
          </a:p>
          <a:p>
            <a:pPr algn="just">
              <a:buNone/>
            </a:pPr>
            <a:endParaRPr lang="en-US" dirty="0" smtClean="0"/>
          </a:p>
          <a:p>
            <a:pPr algn="just"/>
            <a:r>
              <a:rPr lang="en-US" dirty="0" smtClean="0"/>
              <a:t>Avoid the need to resolve potential conflicts between the arriving and departing traffic flows through ATC height or speed constraints.</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11</a:t>
            </a:fld>
            <a:endParaRPr lang="fr-FR"/>
          </a:p>
        </p:txBody>
      </p:sp>
      <p:sp>
        <p:nvSpPr>
          <p:cNvPr id="1673218" name="Rectangle 2"/>
          <p:cNvSpPr>
            <a:spLocks noGrp="1" noChangeArrowheads="1"/>
          </p:cNvSpPr>
          <p:nvPr>
            <p:ph type="title"/>
          </p:nvPr>
        </p:nvSpPr>
        <p:spPr/>
        <p:txBody>
          <a:bodyPr/>
          <a:lstStyle/>
          <a:p>
            <a:r>
              <a:rPr lang="en-US" sz="3200"/>
              <a:t>Optimum Vertical Path</a:t>
            </a:r>
            <a:endParaRPr lang="en-GB" sz="2000">
              <a:solidFill>
                <a:schemeClr val="bg2"/>
              </a:solidFill>
            </a:endParaRPr>
          </a:p>
        </p:txBody>
      </p:sp>
      <p:sp>
        <p:nvSpPr>
          <p:cNvPr id="23555" name="Rectangle 3"/>
          <p:cNvSpPr>
            <a:spLocks noGrp="1" noChangeArrowheads="1"/>
          </p:cNvSpPr>
          <p:nvPr>
            <p:ph idx="1"/>
          </p:nvPr>
        </p:nvSpPr>
        <p:spPr>
          <a:xfrm>
            <a:off x="457200" y="1520190"/>
            <a:ext cx="8229600" cy="4525963"/>
          </a:xfrm>
        </p:spPr>
        <p:txBody>
          <a:bodyPr>
            <a:noAutofit/>
          </a:bodyPr>
          <a:lstStyle/>
          <a:p>
            <a:pPr>
              <a:lnSpc>
                <a:spcPct val="110000"/>
              </a:lnSpc>
              <a:buFontTx/>
              <a:buNone/>
            </a:pPr>
            <a:r>
              <a:rPr lang="en-GB" sz="2400" dirty="0"/>
              <a:t>The optimum </a:t>
            </a:r>
            <a:r>
              <a:rPr lang="en-GB" sz="2400" dirty="0" smtClean="0"/>
              <a:t>climb gradient will </a:t>
            </a:r>
            <a:r>
              <a:rPr lang="en-GB" sz="2400" dirty="0"/>
              <a:t>vary depending on:</a:t>
            </a:r>
          </a:p>
          <a:p>
            <a:pPr>
              <a:lnSpc>
                <a:spcPct val="110000"/>
              </a:lnSpc>
            </a:pPr>
            <a:r>
              <a:rPr lang="en-GB" sz="2400" dirty="0"/>
              <a:t>type of aircraft</a:t>
            </a:r>
          </a:p>
          <a:p>
            <a:pPr>
              <a:lnSpc>
                <a:spcPct val="110000"/>
              </a:lnSpc>
            </a:pPr>
            <a:r>
              <a:rPr lang="en-GB" sz="2400" dirty="0"/>
              <a:t>its actual weight</a:t>
            </a:r>
          </a:p>
          <a:p>
            <a:pPr>
              <a:lnSpc>
                <a:spcPct val="110000"/>
              </a:lnSpc>
            </a:pPr>
            <a:r>
              <a:rPr lang="en-GB" sz="2400" dirty="0"/>
              <a:t>the wind</a:t>
            </a:r>
          </a:p>
          <a:p>
            <a:pPr>
              <a:lnSpc>
                <a:spcPct val="110000"/>
              </a:lnSpc>
            </a:pPr>
            <a:r>
              <a:rPr lang="en-GB" sz="2400" dirty="0"/>
              <a:t>air temperature</a:t>
            </a:r>
          </a:p>
          <a:p>
            <a:pPr>
              <a:lnSpc>
                <a:spcPct val="110000"/>
              </a:lnSpc>
            </a:pPr>
            <a:r>
              <a:rPr lang="en-GB" sz="2400" dirty="0"/>
              <a:t>atmospheric pressure</a:t>
            </a:r>
          </a:p>
          <a:p>
            <a:pPr>
              <a:lnSpc>
                <a:spcPct val="110000"/>
              </a:lnSpc>
            </a:pPr>
            <a:r>
              <a:rPr lang="en-GB" sz="2400" dirty="0" smtClean="0"/>
              <a:t>other </a:t>
            </a:r>
            <a:r>
              <a:rPr lang="en-GB" sz="2400" dirty="0"/>
              <a:t>dynamic considerations </a:t>
            </a:r>
            <a:endParaRPr lang="en-GB" sz="2400" dirty="0" smtClean="0"/>
          </a:p>
          <a:p>
            <a:pPr>
              <a:lnSpc>
                <a:spcPct val="110000"/>
              </a:lnSpc>
            </a:pPr>
            <a:endParaRPr lang="en-GB" sz="2400" dirty="0" smtClean="0"/>
          </a:p>
          <a:p>
            <a:pPr>
              <a:lnSpc>
                <a:spcPct val="110000"/>
              </a:lnSpc>
            </a:pPr>
            <a:r>
              <a:rPr lang="en-US" sz="2400" dirty="0" smtClean="0"/>
              <a:t>CCO should be codified as a Standard Instrument Departure (SID) so that both pilots and controllers have a fixed consistent procedure to refer to in advance.</a:t>
            </a:r>
            <a:endParaRPr lang="en-GB" sz="24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6" descr="IMG_0609"/>
          <p:cNvPicPr>
            <a:picLocks noChangeAspect="1" noChangeArrowheads="1"/>
          </p:cNvPicPr>
          <p:nvPr/>
        </p:nvPicPr>
        <p:blipFill>
          <a:blip r:embed="rId4"/>
          <a:srcRect l="20000" t="10001" r="12500"/>
          <a:stretch>
            <a:fillRect/>
          </a:stretch>
        </p:blipFill>
        <p:spPr bwMode="auto">
          <a:xfrm>
            <a:off x="6492240" y="2343150"/>
            <a:ext cx="2115185" cy="198850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059A08-A024-A543-8291-6E19484438BC}" type="slidenum">
              <a:rPr lang="fr-FR"/>
              <a:pPr/>
              <a:t>12</a:t>
            </a:fld>
            <a:endParaRPr lang="fr-FR"/>
          </a:p>
        </p:txBody>
      </p:sp>
      <p:sp>
        <p:nvSpPr>
          <p:cNvPr id="2" name="Title 1"/>
          <p:cNvSpPr>
            <a:spLocks noGrp="1"/>
          </p:cNvSpPr>
          <p:nvPr>
            <p:ph type="title"/>
          </p:nvPr>
        </p:nvSpPr>
        <p:spPr/>
        <p:txBody>
          <a:bodyPr/>
          <a:lstStyle/>
          <a:p>
            <a:r>
              <a:rPr lang="en-GB" sz="3200" dirty="0" smtClean="0"/>
              <a:t>Conventional </a:t>
            </a:r>
            <a:r>
              <a:rPr lang="en-GB" sz="3200" dirty="0"/>
              <a:t>vs. </a:t>
            </a:r>
            <a:r>
              <a:rPr lang="en-GB" sz="3200" dirty="0" smtClean="0"/>
              <a:t>CCO</a:t>
            </a:r>
            <a:endParaRPr lang="en-GB" sz="3200" dirty="0"/>
          </a:p>
        </p:txBody>
      </p:sp>
      <p:sp>
        <p:nvSpPr>
          <p:cNvPr id="25603" name="TextBox 4"/>
          <p:cNvSpPr txBox="1">
            <a:spLocks noChangeArrowheads="1"/>
          </p:cNvSpPr>
          <p:nvPr/>
        </p:nvSpPr>
        <p:spPr bwMode="auto">
          <a:xfrm>
            <a:off x="595313" y="2690813"/>
            <a:ext cx="3203575" cy="366712"/>
          </a:xfrm>
          <a:prstGeom prst="rect">
            <a:avLst/>
          </a:prstGeom>
          <a:noFill/>
          <a:ln w="9525">
            <a:noFill/>
            <a:miter lim="800000"/>
            <a:headEnd/>
            <a:tailEnd/>
          </a:ln>
        </p:spPr>
        <p:txBody>
          <a:bodyPr>
            <a:prstTxWarp prst="textNoShape">
              <a:avLst/>
            </a:prstTxWarp>
            <a:spAutoFit/>
          </a:bodyPr>
          <a:lstStyle/>
          <a:p>
            <a:r>
              <a:rPr lang="en-US" sz="1800" u="sng" dirty="0">
                <a:latin typeface="Arial" pitchFamily="-1" charset="0"/>
              </a:rPr>
              <a:t>Conventional </a:t>
            </a:r>
            <a:r>
              <a:rPr lang="en-US" sz="1800" u="sng" dirty="0" smtClean="0">
                <a:latin typeface="Arial" pitchFamily="-1" charset="0"/>
              </a:rPr>
              <a:t>Departure</a:t>
            </a:r>
            <a:endParaRPr lang="en-US" sz="1400" u="sng" dirty="0">
              <a:latin typeface="Arial" pitchFamily="-1" charset="0"/>
            </a:endParaRPr>
          </a:p>
        </p:txBody>
      </p:sp>
      <p:sp>
        <p:nvSpPr>
          <p:cNvPr id="25604" name="TextBox 5"/>
          <p:cNvSpPr txBox="1">
            <a:spLocks noChangeArrowheads="1"/>
          </p:cNvSpPr>
          <p:nvPr/>
        </p:nvSpPr>
        <p:spPr bwMode="auto">
          <a:xfrm>
            <a:off x="4724400" y="2679700"/>
            <a:ext cx="3198311" cy="369332"/>
          </a:xfrm>
          <a:prstGeom prst="rect">
            <a:avLst/>
          </a:prstGeom>
          <a:noFill/>
          <a:ln w="9525">
            <a:noFill/>
            <a:miter lim="800000"/>
            <a:headEnd/>
            <a:tailEnd/>
          </a:ln>
        </p:spPr>
        <p:txBody>
          <a:bodyPr wrap="none">
            <a:prstTxWarp prst="textNoShape">
              <a:avLst/>
            </a:prstTxWarp>
            <a:spAutoFit/>
          </a:bodyPr>
          <a:lstStyle/>
          <a:p>
            <a:r>
              <a:rPr lang="en-US" sz="1800" u="sng" dirty="0">
                <a:latin typeface="Arial" pitchFamily="-1" charset="0"/>
              </a:rPr>
              <a:t>Continuous </a:t>
            </a:r>
            <a:r>
              <a:rPr lang="en-US" sz="1800" u="sng" dirty="0" smtClean="0">
                <a:latin typeface="Arial" pitchFamily="-1" charset="0"/>
              </a:rPr>
              <a:t>Climb </a:t>
            </a:r>
            <a:r>
              <a:rPr lang="en-US" sz="1800" u="sng" dirty="0">
                <a:latin typeface="Arial" pitchFamily="-1" charset="0"/>
              </a:rPr>
              <a:t>Operations</a:t>
            </a:r>
          </a:p>
        </p:txBody>
      </p:sp>
      <p:grpSp>
        <p:nvGrpSpPr>
          <p:cNvPr id="3" name="Group 50"/>
          <p:cNvGrpSpPr>
            <a:grpSpLocks/>
          </p:cNvGrpSpPr>
          <p:nvPr/>
        </p:nvGrpSpPr>
        <p:grpSpPr bwMode="auto">
          <a:xfrm>
            <a:off x="211138" y="3829050"/>
            <a:ext cx="4303712" cy="2032000"/>
            <a:chOff x="-291513" y="2166394"/>
            <a:chExt cx="3901366" cy="2032053"/>
          </a:xfrm>
        </p:grpSpPr>
        <p:grpSp>
          <p:nvGrpSpPr>
            <p:cNvPr id="5" name="Group 5"/>
            <p:cNvGrpSpPr>
              <a:grpSpLocks/>
            </p:cNvGrpSpPr>
            <p:nvPr/>
          </p:nvGrpSpPr>
          <p:grpSpPr bwMode="auto">
            <a:xfrm>
              <a:off x="-291513" y="2166394"/>
              <a:ext cx="3901366" cy="2032053"/>
              <a:chOff x="202" y="1096"/>
              <a:chExt cx="2551" cy="997"/>
            </a:xfrm>
          </p:grpSpPr>
          <p:sp>
            <p:nvSpPr>
              <p:cNvPr id="25626" name="AutoShape 6"/>
              <p:cNvSpPr>
                <a:spLocks noChangeArrowheads="1"/>
              </p:cNvSpPr>
              <p:nvPr/>
            </p:nvSpPr>
            <p:spPr bwMode="auto">
              <a:xfrm flipV="1">
                <a:off x="202" y="2057"/>
                <a:ext cx="648" cy="36"/>
              </a:xfrm>
              <a:prstGeom prst="parallelogram">
                <a:avLst>
                  <a:gd name="adj" fmla="val 255500"/>
                </a:avLst>
              </a:prstGeom>
              <a:solidFill>
                <a:srgbClr val="B2B2B2"/>
              </a:solidFill>
              <a:ln w="12700">
                <a:solidFill>
                  <a:srgbClr val="000000"/>
                </a:solidFill>
                <a:miter lim="800000"/>
                <a:headEnd/>
                <a:tailEnd/>
              </a:ln>
            </p:spPr>
            <p:txBody>
              <a:bodyPr rot="10800000" wrap="none" anchor="ctr">
                <a:prstTxWarp prst="textNoShape">
                  <a:avLst/>
                </a:prstTxWarp>
              </a:bodyPr>
              <a:lstStyle/>
              <a:p>
                <a:pPr eaLnBrk="0" hangingPunct="0"/>
                <a:endParaRPr lang="en-US" sz="1400" b="0">
                  <a:solidFill>
                    <a:srgbClr val="000000"/>
                  </a:solidFill>
                  <a:latin typeface="Arial" pitchFamily="-1" charset="0"/>
                </a:endParaRPr>
              </a:p>
            </p:txBody>
          </p:sp>
          <p:sp>
            <p:nvSpPr>
              <p:cNvPr id="25627" name="Line 8"/>
              <p:cNvSpPr>
                <a:spLocks noChangeShapeType="1"/>
              </p:cNvSpPr>
              <p:nvPr/>
            </p:nvSpPr>
            <p:spPr bwMode="auto">
              <a:xfrm flipV="1">
                <a:off x="2454" y="1096"/>
                <a:ext cx="299" cy="3"/>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nvGrpSpPr>
              <p:cNvPr id="6" name="Group 20"/>
              <p:cNvGrpSpPr>
                <a:grpSpLocks/>
              </p:cNvGrpSpPr>
              <p:nvPr/>
            </p:nvGrpSpPr>
            <p:grpSpPr bwMode="auto">
              <a:xfrm>
                <a:off x="746" y="1804"/>
                <a:ext cx="539" cy="238"/>
                <a:chOff x="1217" y="2026"/>
                <a:chExt cx="539" cy="238"/>
              </a:xfrm>
            </p:grpSpPr>
            <p:sp>
              <p:nvSpPr>
                <p:cNvPr id="25635" name="Line 13"/>
                <p:cNvSpPr>
                  <a:spLocks noChangeShapeType="1"/>
                </p:cNvSpPr>
                <p:nvPr/>
              </p:nvSpPr>
              <p:spPr bwMode="auto">
                <a:xfrm>
                  <a:off x="1450" y="2026"/>
                  <a:ext cx="306"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6" name="Line 14"/>
                <p:cNvSpPr>
                  <a:spLocks noChangeShapeType="1"/>
                </p:cNvSpPr>
                <p:nvPr/>
              </p:nvSpPr>
              <p:spPr bwMode="auto">
                <a:xfrm flipH="1">
                  <a:off x="1217" y="2026"/>
                  <a:ext cx="226" cy="238"/>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grpSp>
            <p:nvGrpSpPr>
              <p:cNvPr id="7" name="Group 21"/>
              <p:cNvGrpSpPr>
                <a:grpSpLocks/>
              </p:cNvGrpSpPr>
              <p:nvPr/>
            </p:nvGrpSpPr>
            <p:grpSpPr bwMode="auto">
              <a:xfrm>
                <a:off x="1261" y="1103"/>
                <a:ext cx="1179" cy="701"/>
                <a:chOff x="1732" y="1325"/>
                <a:chExt cx="1179" cy="701"/>
              </a:xfrm>
            </p:grpSpPr>
            <p:sp>
              <p:nvSpPr>
                <p:cNvPr id="25630" name="Line 17"/>
                <p:cNvSpPr>
                  <a:spLocks noChangeShapeType="1"/>
                </p:cNvSpPr>
                <p:nvPr/>
              </p:nvSpPr>
              <p:spPr bwMode="auto">
                <a:xfrm>
                  <a:off x="2543" y="1534"/>
                  <a:ext cx="208"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1" name="Line 18"/>
                <p:cNvSpPr>
                  <a:spLocks noChangeShapeType="1"/>
                </p:cNvSpPr>
                <p:nvPr/>
              </p:nvSpPr>
              <p:spPr bwMode="auto">
                <a:xfrm flipH="1">
                  <a:off x="2723" y="1325"/>
                  <a:ext cx="188" cy="203"/>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2" name="Line 19"/>
                <p:cNvSpPr>
                  <a:spLocks noChangeShapeType="1"/>
                </p:cNvSpPr>
                <p:nvPr/>
              </p:nvSpPr>
              <p:spPr bwMode="auto">
                <a:xfrm flipH="1">
                  <a:off x="2293" y="1538"/>
                  <a:ext cx="253" cy="236"/>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3" name="Line 20"/>
                <p:cNvSpPr>
                  <a:spLocks noChangeShapeType="1"/>
                </p:cNvSpPr>
                <p:nvPr/>
              </p:nvSpPr>
              <p:spPr bwMode="auto">
                <a:xfrm>
                  <a:off x="2038" y="1770"/>
                  <a:ext cx="278"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4" name="Line 21"/>
                <p:cNvSpPr>
                  <a:spLocks noChangeShapeType="1"/>
                </p:cNvSpPr>
                <p:nvPr/>
              </p:nvSpPr>
              <p:spPr bwMode="auto">
                <a:xfrm flipH="1">
                  <a:off x="1732" y="1762"/>
                  <a:ext cx="306" cy="264"/>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grpSp>
        <p:sp>
          <p:nvSpPr>
            <p:cNvPr id="25622" name="Line 44"/>
            <p:cNvSpPr>
              <a:spLocks noChangeShapeType="1"/>
            </p:cNvSpPr>
            <p:nvPr/>
          </p:nvSpPr>
          <p:spPr bwMode="auto">
            <a:xfrm rot="-180000">
              <a:off x="-86740" y="4148850"/>
              <a:ext cx="649822" cy="33527"/>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sp>
          <p:nvSpPr>
            <p:cNvPr id="25623" name="Text Box 40"/>
            <p:cNvSpPr txBox="1">
              <a:spLocks noChangeArrowheads="1"/>
            </p:cNvSpPr>
            <p:nvPr/>
          </p:nvSpPr>
          <p:spPr bwMode="auto">
            <a:xfrm>
              <a:off x="1732308" y="3636447"/>
              <a:ext cx="1630719" cy="293734"/>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a:solidFill>
                    <a:srgbClr val="000000"/>
                  </a:solidFill>
                  <a:latin typeface="Arial" pitchFamily="-1" charset="0"/>
                </a:rPr>
                <a:t>Level flight segments</a:t>
              </a:r>
            </a:p>
          </p:txBody>
        </p:sp>
        <p:sp>
          <p:nvSpPr>
            <p:cNvPr id="25624" name="Line 41"/>
            <p:cNvSpPr>
              <a:spLocks noChangeShapeType="1"/>
            </p:cNvSpPr>
            <p:nvPr/>
          </p:nvSpPr>
          <p:spPr bwMode="auto">
            <a:xfrm flipH="1" flipV="1">
              <a:off x="1162471" y="3666616"/>
              <a:ext cx="506199" cy="19742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25625" name="Line 41"/>
            <p:cNvSpPr>
              <a:spLocks noChangeShapeType="1"/>
            </p:cNvSpPr>
            <p:nvPr/>
          </p:nvSpPr>
          <p:spPr bwMode="auto">
            <a:xfrm flipH="1" flipV="1">
              <a:off x="2043129" y="3152182"/>
              <a:ext cx="220164" cy="44298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grpSp>
      <p:grpSp>
        <p:nvGrpSpPr>
          <p:cNvPr id="8" name="Group 47"/>
          <p:cNvGrpSpPr>
            <a:grpSpLocks/>
          </p:cNvGrpSpPr>
          <p:nvPr/>
        </p:nvGrpSpPr>
        <p:grpSpPr bwMode="auto">
          <a:xfrm>
            <a:off x="4297363" y="3829050"/>
            <a:ext cx="4503737" cy="2024063"/>
            <a:chOff x="4555153" y="4225490"/>
            <a:chExt cx="4503104" cy="1928187"/>
          </a:xfrm>
        </p:grpSpPr>
        <p:sp>
          <p:nvSpPr>
            <p:cNvPr id="25612" name="AutoShape 6"/>
            <p:cNvSpPr>
              <a:spLocks noChangeArrowheads="1"/>
            </p:cNvSpPr>
            <p:nvPr/>
          </p:nvSpPr>
          <p:spPr bwMode="auto">
            <a:xfrm flipV="1">
              <a:off x="5037019" y="6080488"/>
              <a:ext cx="935575" cy="73189"/>
            </a:xfrm>
            <a:prstGeom prst="parallelogram">
              <a:avLst>
                <a:gd name="adj" fmla="val 255482"/>
              </a:avLst>
            </a:prstGeom>
            <a:solidFill>
              <a:srgbClr val="B2B2B2"/>
            </a:solidFill>
            <a:ln w="12700">
              <a:solidFill>
                <a:srgbClr val="000000"/>
              </a:solidFill>
              <a:miter lim="800000"/>
              <a:headEnd/>
              <a:tailEnd/>
            </a:ln>
          </p:spPr>
          <p:txBody>
            <a:bodyPr rot="10800000" wrap="none" anchor="ctr">
              <a:prstTxWarp prst="textNoShape">
                <a:avLst/>
              </a:prstTxWarp>
            </a:bodyPr>
            <a:lstStyle/>
            <a:p>
              <a:pPr eaLnBrk="0" hangingPunct="0"/>
              <a:endParaRPr lang="en-US" sz="1400" b="0">
                <a:solidFill>
                  <a:srgbClr val="000000"/>
                </a:solidFill>
                <a:latin typeface="Arial" pitchFamily="-1" charset="0"/>
              </a:endParaRPr>
            </a:p>
          </p:txBody>
        </p:sp>
        <p:sp>
          <p:nvSpPr>
            <p:cNvPr id="25613" name="Line 44"/>
            <p:cNvSpPr>
              <a:spLocks noChangeShapeType="1"/>
            </p:cNvSpPr>
            <p:nvPr/>
          </p:nvSpPr>
          <p:spPr bwMode="auto">
            <a:xfrm rot="-180000">
              <a:off x="5230232" y="6104141"/>
              <a:ext cx="613468" cy="33443"/>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sp>
          <p:nvSpPr>
            <p:cNvPr id="25614" name="Text Box 40"/>
            <p:cNvSpPr txBox="1">
              <a:spLocks noChangeArrowheads="1"/>
            </p:cNvSpPr>
            <p:nvPr/>
          </p:nvSpPr>
          <p:spPr bwMode="auto">
            <a:xfrm>
              <a:off x="7034485" y="5522039"/>
              <a:ext cx="1715850" cy="2936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a:solidFill>
                    <a:srgbClr val="000000"/>
                  </a:solidFill>
                  <a:latin typeface="Arial" pitchFamily="-1" charset="0"/>
                </a:rPr>
                <a:t>Optimized Segment(s)</a:t>
              </a:r>
            </a:p>
          </p:txBody>
        </p:sp>
        <p:sp>
          <p:nvSpPr>
            <p:cNvPr id="25616" name="Line 8"/>
            <p:cNvSpPr>
              <a:spLocks noChangeShapeType="1"/>
            </p:cNvSpPr>
            <p:nvPr/>
          </p:nvSpPr>
          <p:spPr bwMode="auto">
            <a:xfrm>
              <a:off x="8259937" y="4225490"/>
              <a:ext cx="798320"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7" name="Line 17"/>
            <p:cNvSpPr>
              <a:spLocks noChangeShapeType="1"/>
            </p:cNvSpPr>
            <p:nvPr/>
          </p:nvSpPr>
          <p:spPr bwMode="auto">
            <a:xfrm flipH="1">
              <a:off x="7658287" y="4226170"/>
              <a:ext cx="599993" cy="407642"/>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8" name="Line 18"/>
            <p:cNvSpPr>
              <a:spLocks noChangeShapeType="1"/>
            </p:cNvSpPr>
            <p:nvPr/>
          </p:nvSpPr>
          <p:spPr bwMode="auto">
            <a:xfrm flipH="1">
              <a:off x="5772597" y="5491288"/>
              <a:ext cx="914274" cy="612481"/>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9" name="Line 21"/>
            <p:cNvSpPr>
              <a:spLocks noChangeShapeType="1"/>
            </p:cNvSpPr>
            <p:nvPr/>
          </p:nvSpPr>
          <p:spPr bwMode="auto">
            <a:xfrm flipH="1">
              <a:off x="6672585" y="4612589"/>
              <a:ext cx="1000859" cy="878699"/>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20" name="Line 44"/>
            <p:cNvSpPr>
              <a:spLocks noChangeShapeType="1"/>
            </p:cNvSpPr>
            <p:nvPr/>
          </p:nvSpPr>
          <p:spPr bwMode="auto">
            <a:xfrm rot="-180000">
              <a:off x="4555153" y="6074309"/>
              <a:ext cx="649822" cy="33527"/>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grpSp>
      <p:sp>
        <p:nvSpPr>
          <p:cNvPr id="25608" name="Line 41"/>
          <p:cNvSpPr>
            <a:spLocks noChangeShapeType="1"/>
          </p:cNvSpPr>
          <p:nvPr/>
        </p:nvSpPr>
        <p:spPr bwMode="auto">
          <a:xfrm flipH="1" flipV="1">
            <a:off x="7229475" y="4529138"/>
            <a:ext cx="528638" cy="528637"/>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25609" name="Text Box 40"/>
          <p:cNvSpPr txBox="1">
            <a:spLocks noChangeArrowheads="1"/>
          </p:cNvSpPr>
          <p:nvPr/>
        </p:nvSpPr>
        <p:spPr bwMode="auto">
          <a:xfrm>
            <a:off x="7642225" y="3378200"/>
            <a:ext cx="1081322" cy="2769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dirty="0">
                <a:solidFill>
                  <a:srgbClr val="000000"/>
                </a:solidFill>
                <a:latin typeface="Arial" pitchFamily="-1" charset="0"/>
              </a:rPr>
              <a:t>Top of </a:t>
            </a:r>
            <a:r>
              <a:rPr lang="en-US" sz="1200" b="0" dirty="0" smtClean="0">
                <a:solidFill>
                  <a:srgbClr val="000000"/>
                </a:solidFill>
                <a:latin typeface="Arial" pitchFamily="-1" charset="0"/>
              </a:rPr>
              <a:t>C limb</a:t>
            </a:r>
            <a:endParaRPr lang="en-US" sz="1200" b="0" dirty="0">
              <a:solidFill>
                <a:srgbClr val="000000"/>
              </a:solidFill>
              <a:latin typeface="Arial" pitchFamily="-1" charset="0"/>
            </a:endParaRPr>
          </a:p>
        </p:txBody>
      </p:sp>
      <p:sp>
        <p:nvSpPr>
          <p:cNvPr id="25610" name="Text Box 40"/>
          <p:cNvSpPr txBox="1">
            <a:spLocks noChangeArrowheads="1"/>
          </p:cNvSpPr>
          <p:nvPr/>
        </p:nvSpPr>
        <p:spPr bwMode="auto">
          <a:xfrm>
            <a:off x="2708275" y="3344863"/>
            <a:ext cx="1038041" cy="2769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dirty="0">
                <a:solidFill>
                  <a:srgbClr val="000000"/>
                </a:solidFill>
                <a:latin typeface="Arial" pitchFamily="-1" charset="0"/>
              </a:rPr>
              <a:t>Top of </a:t>
            </a:r>
            <a:r>
              <a:rPr lang="en-US" sz="1200" dirty="0" smtClean="0">
                <a:solidFill>
                  <a:srgbClr val="000000"/>
                </a:solidFill>
                <a:latin typeface="Arial" pitchFamily="-1" charset="0"/>
              </a:rPr>
              <a:t>Climb</a:t>
            </a:r>
            <a:endParaRPr lang="en-US" sz="1200" b="0" dirty="0">
              <a:solidFill>
                <a:srgbClr val="000000"/>
              </a:solidFill>
              <a:latin typeface="Arial" pitchFamily="-1" charset="0"/>
            </a:endParaRPr>
          </a:p>
        </p:txBody>
      </p:sp>
      <p:sp>
        <p:nvSpPr>
          <p:cNvPr id="25611" name="Line 41"/>
          <p:cNvSpPr>
            <a:spLocks noChangeShapeType="1"/>
          </p:cNvSpPr>
          <p:nvPr/>
        </p:nvSpPr>
        <p:spPr bwMode="auto">
          <a:xfrm flipV="1">
            <a:off x="3414713" y="4343400"/>
            <a:ext cx="128587" cy="85725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38" name="Footer Placeholder 37"/>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452DD2-6497-8440-A865-E02635DF7E03}" type="slidenum">
              <a:rPr lang="fr-FR"/>
              <a:pPr/>
              <a:t>13</a:t>
            </a:fld>
            <a:endParaRPr lang="fr-FR"/>
          </a:p>
        </p:txBody>
      </p:sp>
      <p:sp>
        <p:nvSpPr>
          <p:cNvPr id="2" name="Title 1"/>
          <p:cNvSpPr>
            <a:spLocks noGrp="1"/>
          </p:cNvSpPr>
          <p:nvPr>
            <p:ph type="title"/>
          </p:nvPr>
        </p:nvSpPr>
        <p:spPr/>
        <p:txBody>
          <a:bodyPr/>
          <a:lstStyle/>
          <a:p>
            <a:pPr>
              <a:defRPr/>
            </a:pPr>
            <a:r>
              <a:rPr lang="en-GB" dirty="0" smtClean="0"/>
              <a:t>Trade-offs</a:t>
            </a:r>
            <a:endParaRPr lang="en-GB" dirty="0"/>
          </a:p>
        </p:txBody>
      </p:sp>
      <p:sp>
        <p:nvSpPr>
          <p:cNvPr id="28674" name="Content Placeholder 2"/>
          <p:cNvSpPr>
            <a:spLocks noGrp="1"/>
          </p:cNvSpPr>
          <p:nvPr>
            <p:ph idx="1"/>
          </p:nvPr>
        </p:nvSpPr>
        <p:spPr/>
        <p:txBody>
          <a:bodyPr>
            <a:normAutofit/>
          </a:bodyPr>
          <a:lstStyle/>
          <a:p>
            <a:pPr marL="0" indent="0" algn="just">
              <a:buFontTx/>
              <a:buNone/>
            </a:pPr>
            <a:r>
              <a:rPr lang="en-US" dirty="0" smtClean="0"/>
              <a:t>Between CCO and CDO</a:t>
            </a:r>
          </a:p>
          <a:p>
            <a:pPr marL="0" indent="0" algn="just"/>
            <a:r>
              <a:rPr lang="en-US" dirty="0" smtClean="0"/>
              <a:t>Consider that a level segment for an aircraft in descent would normally burn less fuel than for the same duration of level segment for an equivalent aircraft in climb.</a:t>
            </a:r>
          </a:p>
          <a:p>
            <a:pPr marL="0" indent="0" algn="just"/>
            <a:r>
              <a:rPr lang="en-US" dirty="0" smtClean="0"/>
              <a:t>Balance will depend on local characteristics (e.g. extent of level flight in both phases, significance of noise in the areas affected)</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14</a:t>
            </a:fld>
            <a:endParaRPr lang="fr-FR"/>
          </a:p>
        </p:txBody>
      </p:sp>
      <p:sp>
        <p:nvSpPr>
          <p:cNvPr id="1765378" name="Rectangle 2"/>
          <p:cNvSpPr>
            <a:spLocks noGrp="1" noChangeArrowheads="1"/>
          </p:cNvSpPr>
          <p:nvPr>
            <p:ph type="title"/>
          </p:nvPr>
        </p:nvSpPr>
        <p:spPr/>
        <p:txBody>
          <a:bodyPr/>
          <a:lstStyle/>
          <a:p>
            <a:pPr>
              <a:defRPr/>
            </a:pPr>
            <a:r>
              <a:rPr lang="en-GB" sz="3200" dirty="0" smtClean="0"/>
              <a:t>Collaboration</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1817370"/>
            <a:ext cx="8046720" cy="3539430"/>
          </a:xfrm>
          <a:prstGeom prst="rect">
            <a:avLst/>
          </a:prstGeom>
        </p:spPr>
        <p:txBody>
          <a:bodyPr wrap="square">
            <a:spAutoFit/>
          </a:bodyPr>
          <a:lstStyle/>
          <a:p>
            <a:pPr algn="just">
              <a:buClr>
                <a:schemeClr val="accent5"/>
              </a:buClr>
            </a:pPr>
            <a:r>
              <a:rPr lang="en-US" sz="3200" dirty="0" smtClean="0"/>
              <a:t>Objectives should be collaboratively identified by:</a:t>
            </a:r>
          </a:p>
          <a:p>
            <a:pPr algn="just">
              <a:buClr>
                <a:schemeClr val="accent5"/>
              </a:buClr>
              <a:buFont typeface="Arial" pitchFamily="34" charset="0"/>
              <a:buChar char="•"/>
            </a:pPr>
            <a:r>
              <a:rPr lang="en-US" sz="3200" dirty="0" smtClean="0"/>
              <a:t> airspace users, ANSPs, airport operators as well as by government policy</a:t>
            </a:r>
          </a:p>
          <a:p>
            <a:pPr algn="just">
              <a:buClr>
                <a:schemeClr val="accent5"/>
              </a:buClr>
              <a:buFont typeface="Arial" pitchFamily="34" charset="0"/>
              <a:buChar char="•"/>
            </a:pPr>
            <a:endParaRPr lang="en-US" sz="3200" dirty="0" smtClean="0"/>
          </a:p>
          <a:p>
            <a:pPr algn="just">
              <a:buClr>
                <a:schemeClr val="accent5"/>
              </a:buClr>
              <a:buFont typeface="Arial" pitchFamily="34" charset="0"/>
              <a:buChar char="•"/>
            </a:pPr>
            <a:r>
              <a:rPr lang="en-US" sz="3200" dirty="0" smtClean="0"/>
              <a:t>may involve local communities, planning authorities and local government </a:t>
            </a:r>
            <a:endParaRPr lang="en-GB"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15</a:t>
            </a:fld>
            <a:endParaRPr lang="fr-FR"/>
          </a:p>
        </p:txBody>
      </p:sp>
      <p:sp>
        <p:nvSpPr>
          <p:cNvPr id="1765378" name="Rectangle 2"/>
          <p:cNvSpPr>
            <a:spLocks noGrp="1" noChangeArrowheads="1"/>
          </p:cNvSpPr>
          <p:nvPr>
            <p:ph type="title"/>
          </p:nvPr>
        </p:nvSpPr>
        <p:spPr/>
        <p:txBody>
          <a:bodyPr/>
          <a:lstStyle/>
          <a:p>
            <a:pPr>
              <a:defRPr/>
            </a:pPr>
            <a:r>
              <a:rPr lang="en-GB" sz="3200" dirty="0" smtClean="0"/>
              <a:t>Restrictions</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2045970"/>
            <a:ext cx="8046720" cy="3539430"/>
          </a:xfrm>
          <a:prstGeom prst="rect">
            <a:avLst/>
          </a:prstGeom>
        </p:spPr>
        <p:txBody>
          <a:bodyPr wrap="square">
            <a:spAutoFit/>
          </a:bodyPr>
          <a:lstStyle/>
          <a:p>
            <a:pPr algn="just">
              <a:buClr>
                <a:schemeClr val="accent5"/>
              </a:buClr>
              <a:buFont typeface="Arial" pitchFamily="34" charset="0"/>
              <a:buChar char="•"/>
            </a:pPr>
            <a:r>
              <a:rPr lang="en-US" sz="3200" dirty="0" smtClean="0"/>
              <a:t> To not compromise safety and capacity, it may not always be possible to fly fully optimized CCO.  </a:t>
            </a:r>
          </a:p>
          <a:p>
            <a:pPr algn="just">
              <a:buClr>
                <a:schemeClr val="accent5"/>
              </a:buClr>
              <a:buFont typeface="Arial" pitchFamily="34" charset="0"/>
              <a:buChar char="•"/>
            </a:pPr>
            <a:endParaRPr lang="en-US" sz="3200" dirty="0" smtClean="0"/>
          </a:p>
          <a:p>
            <a:pPr algn="just">
              <a:buClr>
                <a:schemeClr val="accent5"/>
              </a:buClr>
              <a:buFont typeface="Arial" pitchFamily="34" charset="0"/>
              <a:buChar char="•"/>
            </a:pPr>
            <a:r>
              <a:rPr lang="en-US" sz="3200" dirty="0" smtClean="0"/>
              <a:t>The aim should be to maximize CCO to the extent possible, while not adversely affecting safety and/or capacity.</a:t>
            </a:r>
            <a:endParaRPr lang="en-GB"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16</a:t>
            </a:fld>
            <a:endParaRPr lang="fr-FR"/>
          </a:p>
        </p:txBody>
      </p:sp>
      <p:sp>
        <p:nvSpPr>
          <p:cNvPr id="1765378" name="Rectangle 2"/>
          <p:cNvSpPr>
            <a:spLocks noGrp="1" noChangeArrowheads="1"/>
          </p:cNvSpPr>
          <p:nvPr>
            <p:ph type="title"/>
          </p:nvPr>
        </p:nvSpPr>
        <p:spPr/>
        <p:txBody>
          <a:bodyPr/>
          <a:lstStyle/>
          <a:p>
            <a:pPr>
              <a:defRPr/>
            </a:pPr>
            <a:r>
              <a:rPr lang="en-GB" sz="3200" dirty="0" smtClean="0"/>
              <a:t>Restrictions</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2045970"/>
            <a:ext cx="8046720" cy="3046988"/>
          </a:xfrm>
          <a:prstGeom prst="rect">
            <a:avLst/>
          </a:prstGeom>
        </p:spPr>
        <p:txBody>
          <a:bodyPr wrap="square">
            <a:spAutoFit/>
          </a:bodyPr>
          <a:lstStyle/>
          <a:p>
            <a:pPr algn="just">
              <a:buClr>
                <a:schemeClr val="accent5"/>
              </a:buClr>
              <a:buFont typeface="Arial" pitchFamily="34" charset="0"/>
              <a:buChar char="•"/>
            </a:pPr>
            <a:r>
              <a:rPr lang="en-US" sz="3200" dirty="0" smtClean="0"/>
              <a:t> Factors such as other traffic flows, terrain, restricted airspace, aircraft performance, and noise abatement requirements will all serve to modify the design of the theoretical most efficient path, often preventing the realization of the shortest path or the most efficient climb.</a:t>
            </a:r>
            <a:endParaRPr lang="en-GB" sz="3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B894B14-791C-214A-9B97-3FB8124421AF}" type="slidenum">
              <a:rPr lang="fr-FR"/>
              <a:pPr/>
              <a:t>17</a:t>
            </a:fld>
            <a:endParaRPr lang="fr-FR"/>
          </a:p>
        </p:txBody>
      </p:sp>
      <p:sp>
        <p:nvSpPr>
          <p:cNvPr id="4" name="Rectangle 2"/>
          <p:cNvSpPr txBox="1">
            <a:spLocks noChangeArrowheads="1"/>
          </p:cNvSpPr>
          <p:nvPr/>
        </p:nvSpPr>
        <p:spPr bwMode="auto">
          <a:xfrm>
            <a:off x="0" y="0"/>
            <a:ext cx="7772400" cy="1143000"/>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eaLnBrk="0" hangingPunct="0">
              <a:defRPr/>
            </a:pPr>
            <a:r>
              <a:rPr lang="en-US" sz="3600" kern="0" dirty="0" smtClean="0">
                <a:solidFill>
                  <a:schemeClr val="bg1"/>
                </a:solidFill>
                <a:latin typeface="+mj-lt"/>
                <a:ea typeface="+mj-ea"/>
                <a:cs typeface="+mj-cs"/>
              </a:rPr>
              <a:t>Basic CCO</a:t>
            </a:r>
            <a:endParaRPr lang="en-US" sz="3600" kern="0" dirty="0">
              <a:solidFill>
                <a:schemeClr val="bg1"/>
              </a:solidFill>
              <a:latin typeface="+mj-lt"/>
              <a:ea typeface="+mj-ea"/>
              <a:cs typeface="+mj-cs"/>
            </a:endParaRPr>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4" descr="Basic CCO Profile"/>
          <p:cNvPicPr>
            <a:picLocks noChangeAspect="1" noChangeArrowheads="1"/>
          </p:cNvPicPr>
          <p:nvPr/>
        </p:nvPicPr>
        <p:blipFill>
          <a:blip r:embed="rId3"/>
          <a:srcRect/>
          <a:stretch>
            <a:fillRect/>
          </a:stretch>
        </p:blipFill>
        <p:spPr bwMode="auto">
          <a:xfrm>
            <a:off x="4206240" y="4091404"/>
            <a:ext cx="4709160" cy="2366010"/>
          </a:xfrm>
          <a:prstGeom prst="rect">
            <a:avLst/>
          </a:prstGeom>
          <a:noFill/>
          <a:ln w="9525">
            <a:noFill/>
            <a:miter lim="800000"/>
            <a:headEnd/>
            <a:tailEnd/>
          </a:ln>
        </p:spPr>
      </p:pic>
      <p:sp>
        <p:nvSpPr>
          <p:cNvPr id="8" name="TextBox 7"/>
          <p:cNvSpPr txBox="1"/>
          <p:nvPr/>
        </p:nvSpPr>
        <p:spPr>
          <a:xfrm>
            <a:off x="495301" y="1783080"/>
            <a:ext cx="7277099" cy="2677656"/>
          </a:xfrm>
          <a:prstGeom prst="rect">
            <a:avLst/>
          </a:prstGeom>
          <a:noFill/>
        </p:spPr>
        <p:txBody>
          <a:bodyPr wrap="square" rtlCol="0">
            <a:spAutoFit/>
          </a:bodyPr>
          <a:lstStyle/>
          <a:p>
            <a:pPr algn="just">
              <a:buClr>
                <a:schemeClr val="accent5"/>
              </a:buClr>
              <a:buFont typeface="Arial" pitchFamily="34" charset="0"/>
              <a:buChar char="•"/>
            </a:pPr>
            <a:r>
              <a:rPr lang="en-GB" sz="2800" dirty="0" smtClean="0"/>
              <a:t>Allows for unrestricted climb rates for all aircraft</a:t>
            </a:r>
          </a:p>
          <a:p>
            <a:pPr algn="just">
              <a:buClr>
                <a:schemeClr val="accent5"/>
              </a:buClr>
              <a:buFont typeface="Arial" pitchFamily="34" charset="0"/>
              <a:buChar char="•"/>
            </a:pPr>
            <a:r>
              <a:rPr lang="en-GB" sz="2800" dirty="0" smtClean="0"/>
              <a:t>Requires a significant amount of vertical airspace be set aside to protect the climb</a:t>
            </a:r>
          </a:p>
          <a:p>
            <a:pPr algn="just">
              <a:buClr>
                <a:schemeClr val="accent5"/>
              </a:buClr>
              <a:buFont typeface="Arial" pitchFamily="34" charset="0"/>
              <a:buChar char="•"/>
            </a:pPr>
            <a:r>
              <a:rPr lang="en-GB" sz="2800" dirty="0" smtClean="0"/>
              <a:t>May also extend the route in order to give lower performing aircraft the distance necessary to clear obstacles</a:t>
            </a:r>
            <a:endParaRPr lang="en-GB"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2E25C6-CEC8-0F4E-A7D8-8D4A32693DEF}" type="slidenum">
              <a:rPr lang="fr-FR"/>
              <a:pPr/>
              <a:t>18</a:t>
            </a:fld>
            <a:endParaRPr lang="fr-FR"/>
          </a:p>
        </p:txBody>
      </p:sp>
      <p:sp>
        <p:nvSpPr>
          <p:cNvPr id="4" name="Rectangle 2"/>
          <p:cNvSpPr txBox="1">
            <a:spLocks noChangeArrowheads="1"/>
          </p:cNvSpPr>
          <p:nvPr/>
        </p:nvSpPr>
        <p:spPr bwMode="auto">
          <a:xfrm>
            <a:off x="0" y="0"/>
            <a:ext cx="9144000" cy="1143000"/>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eaLnBrk="0" hangingPunct="0">
              <a:defRPr/>
            </a:pPr>
            <a:r>
              <a:rPr lang="en-US" sz="2800" kern="0" dirty="0" smtClean="0">
                <a:solidFill>
                  <a:schemeClr val="bg1"/>
                </a:solidFill>
                <a:latin typeface="Arial Black" pitchFamily="34" charset="0"/>
                <a:ea typeface="+mj-ea"/>
                <a:cs typeface="+mj-cs"/>
              </a:rPr>
              <a:t>Enhanced CCO</a:t>
            </a:r>
            <a:endParaRPr lang="en-US" sz="2800" kern="0" dirty="0">
              <a:solidFill>
                <a:schemeClr val="bg1"/>
              </a:solidFill>
              <a:latin typeface="Arial Black" pitchFamily="34" charset="0"/>
              <a:ea typeface="+mj-ea"/>
              <a:cs typeface="+mj-cs"/>
            </a:endParaRPr>
          </a:p>
        </p:txBody>
      </p:sp>
      <p:sp>
        <p:nvSpPr>
          <p:cNvPr id="22" name="Footer Placeholder 21"/>
          <p:cNvSpPr>
            <a:spLocks noGrp="1"/>
          </p:cNvSpPr>
          <p:nvPr>
            <p:ph type="ftr" sz="quarter" idx="11"/>
          </p:nvPr>
        </p:nvSpPr>
        <p:spPr/>
        <p:txBody>
          <a:bodyPr/>
          <a:lstStyle/>
          <a:p>
            <a:r>
              <a:rPr lang="en-US" smtClean="0"/>
              <a:t>ICAO SIP 2012 - ASBU workshops</a:t>
            </a:r>
            <a:endParaRPr lang="en-US"/>
          </a:p>
        </p:txBody>
      </p:sp>
      <p:pic>
        <p:nvPicPr>
          <p:cNvPr id="3074" name="Picture 5" descr="Two SID CCO Profile"/>
          <p:cNvPicPr>
            <a:picLocks noChangeAspect="1" noChangeArrowheads="1"/>
          </p:cNvPicPr>
          <p:nvPr/>
        </p:nvPicPr>
        <p:blipFill>
          <a:blip r:embed="rId3"/>
          <a:srcRect/>
          <a:stretch>
            <a:fillRect/>
          </a:stretch>
        </p:blipFill>
        <p:spPr bwMode="auto">
          <a:xfrm>
            <a:off x="141446" y="1947565"/>
            <a:ext cx="4801447" cy="2098655"/>
          </a:xfrm>
          <a:prstGeom prst="rect">
            <a:avLst/>
          </a:prstGeom>
          <a:noFill/>
          <a:ln w="9525">
            <a:noFill/>
            <a:miter lim="800000"/>
            <a:headEnd/>
            <a:tailEnd/>
          </a:ln>
        </p:spPr>
      </p:pic>
      <p:sp>
        <p:nvSpPr>
          <p:cNvPr id="24" name="Rectangle 23"/>
          <p:cNvSpPr/>
          <p:nvPr/>
        </p:nvSpPr>
        <p:spPr>
          <a:xfrm>
            <a:off x="443901" y="1485900"/>
            <a:ext cx="4703980" cy="461665"/>
          </a:xfrm>
          <a:prstGeom prst="rect">
            <a:avLst/>
          </a:prstGeom>
        </p:spPr>
        <p:txBody>
          <a:bodyPr wrap="none">
            <a:spAutoFit/>
          </a:bodyPr>
          <a:lstStyle/>
          <a:p>
            <a:r>
              <a:rPr lang="en-GB" sz="2400" dirty="0" smtClean="0"/>
              <a:t>Design with multiple climb gradients</a:t>
            </a:r>
            <a:endParaRPr lang="en-GB" sz="2400" dirty="0"/>
          </a:p>
        </p:txBody>
      </p:sp>
      <p:pic>
        <p:nvPicPr>
          <p:cNvPr id="3075" name="Picture 6" descr="Two SID CCO TopV"/>
          <p:cNvPicPr>
            <a:picLocks noChangeAspect="1" noChangeArrowheads="1"/>
          </p:cNvPicPr>
          <p:nvPr/>
        </p:nvPicPr>
        <p:blipFill>
          <a:blip r:embed="rId4"/>
          <a:srcRect/>
          <a:stretch>
            <a:fillRect/>
          </a:stretch>
        </p:blipFill>
        <p:spPr bwMode="auto">
          <a:xfrm>
            <a:off x="3740150" y="3751897"/>
            <a:ext cx="5403850" cy="2486025"/>
          </a:xfrm>
          <a:prstGeom prst="rect">
            <a:avLst/>
          </a:prstGeom>
          <a:noFill/>
          <a:ln w="9525">
            <a:noFill/>
            <a:miter lim="800000"/>
            <a:headEnd/>
            <a:tailEnd/>
          </a:ln>
        </p:spPr>
      </p:pic>
      <p:sp>
        <p:nvSpPr>
          <p:cNvPr id="26" name="TextBox 25"/>
          <p:cNvSpPr txBox="1"/>
          <p:nvPr/>
        </p:nvSpPr>
        <p:spPr>
          <a:xfrm>
            <a:off x="990600" y="4145518"/>
            <a:ext cx="1282659" cy="369332"/>
          </a:xfrm>
          <a:prstGeom prst="rect">
            <a:avLst/>
          </a:prstGeom>
          <a:noFill/>
        </p:spPr>
        <p:txBody>
          <a:bodyPr wrap="none" rtlCol="0">
            <a:spAutoFit/>
          </a:bodyPr>
          <a:lstStyle/>
          <a:p>
            <a:r>
              <a:rPr lang="en-GB" dirty="0" smtClean="0"/>
              <a:t>Profile view</a:t>
            </a:r>
            <a:endParaRPr lang="en-GB" dirty="0"/>
          </a:p>
        </p:txBody>
      </p:sp>
      <p:sp>
        <p:nvSpPr>
          <p:cNvPr id="27" name="TextBox 26"/>
          <p:cNvSpPr txBox="1"/>
          <p:nvPr/>
        </p:nvSpPr>
        <p:spPr>
          <a:xfrm>
            <a:off x="6565941" y="6237922"/>
            <a:ext cx="1009379" cy="369332"/>
          </a:xfrm>
          <a:prstGeom prst="rect">
            <a:avLst/>
          </a:prstGeom>
          <a:noFill/>
        </p:spPr>
        <p:txBody>
          <a:bodyPr wrap="none" rtlCol="0">
            <a:spAutoFit/>
          </a:bodyPr>
          <a:lstStyle/>
          <a:p>
            <a:r>
              <a:rPr lang="en-GB" dirty="0" smtClean="0"/>
              <a:t>Top view</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19</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914400" y="1832610"/>
            <a:ext cx="7797800" cy="3585597"/>
          </a:xfrm>
          <a:prstGeom prst="rect">
            <a:avLst/>
          </a:prstGeom>
          <a:noFill/>
          <a:ln w="9525">
            <a:noFill/>
            <a:miter lim="800000"/>
            <a:headEnd/>
            <a:tailEnd/>
          </a:ln>
        </p:spPr>
        <p:txBody>
          <a:bodyPr wrap="square">
            <a:prstTxWarp prst="textNoShape">
              <a:avLst/>
            </a:prstTxWarp>
            <a:spAutoFit/>
          </a:bodyPr>
          <a:lstStyle/>
          <a:p>
            <a:r>
              <a:rPr lang="en-GB" sz="3200" b="1" dirty="0" smtClean="0"/>
              <a:t>Airspace/procedure design</a:t>
            </a:r>
          </a:p>
          <a:p>
            <a:pPr>
              <a:buFont typeface="Arial" pitchFamily="-1" charset="0"/>
              <a:buChar char="•"/>
            </a:pPr>
            <a:endParaRPr lang="en-GB" sz="2700" b="0" dirty="0"/>
          </a:p>
          <a:p>
            <a:pPr>
              <a:buClr>
                <a:schemeClr val="accent5"/>
              </a:buClr>
              <a:buFont typeface="Arial" pitchFamily="34" charset="0"/>
              <a:buChar char="•"/>
            </a:pPr>
            <a:r>
              <a:rPr lang="en-US" sz="2800" dirty="0" smtClean="0"/>
              <a:t> Departure route designed to allow the crossing of other flows of traffic to one of more runways and one or multiple airports in the Terminal system, at ranges from the runway(s) that the crossing traffic flows will be naturally separated by height when climbing or descending along their optimum profile.</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a:t>Intended Audience</a:t>
            </a:r>
          </a:p>
        </p:txBody>
      </p:sp>
      <p:sp>
        <p:nvSpPr>
          <p:cNvPr id="19458" name="Vertical Text Placeholder 2"/>
          <p:cNvSpPr>
            <a:spLocks noGrp="1"/>
          </p:cNvSpPr>
          <p:nvPr>
            <p:ph idx="1"/>
          </p:nvPr>
        </p:nvSpPr>
        <p:spPr/>
        <p:txBody>
          <a:bodyPr>
            <a:normAutofit fontScale="92500" lnSpcReduction="20000"/>
          </a:bodyPr>
          <a:lstStyle/>
          <a:p>
            <a:pPr marL="457200" lvl="1" indent="-400050">
              <a:buFont typeface="Arial" pitchFamily="-1" charset="0"/>
              <a:buNone/>
            </a:pPr>
            <a:r>
              <a:rPr lang="en-US" sz="3200" dirty="0"/>
              <a:t>Intended audience</a:t>
            </a:r>
            <a:r>
              <a:rPr lang="en-US" sz="3200" dirty="0" smtClean="0"/>
              <a:t>:</a:t>
            </a:r>
          </a:p>
          <a:p>
            <a:pPr marL="457200" lvl="1" indent="-400050">
              <a:buFont typeface="Arial" pitchFamily="-1" charset="0"/>
              <a:buNone/>
            </a:pPr>
            <a:endParaRPr lang="en-US" sz="3200" dirty="0"/>
          </a:p>
          <a:p>
            <a:r>
              <a:rPr lang="en-US" dirty="0" smtClean="0"/>
              <a:t>air navigation service providers;</a:t>
            </a:r>
            <a:endParaRPr lang="en-GB" dirty="0" smtClean="0"/>
          </a:p>
          <a:p>
            <a:pPr>
              <a:buNone/>
            </a:pPr>
            <a:endParaRPr lang="en-GB" dirty="0" smtClean="0"/>
          </a:p>
          <a:p>
            <a:r>
              <a:rPr lang="en-US" dirty="0" smtClean="0"/>
              <a:t>aircraft operators;</a:t>
            </a:r>
            <a:endParaRPr lang="en-GB" dirty="0" smtClean="0"/>
          </a:p>
          <a:p>
            <a:pPr>
              <a:buNone/>
            </a:pPr>
            <a:r>
              <a:rPr lang="en-US" dirty="0" smtClean="0"/>
              <a:t> </a:t>
            </a:r>
            <a:endParaRPr lang="en-GB" dirty="0" smtClean="0"/>
          </a:p>
          <a:p>
            <a:r>
              <a:rPr lang="en-US" dirty="0" smtClean="0"/>
              <a:t>airport operators; and</a:t>
            </a:r>
            <a:endParaRPr lang="en-GB" dirty="0" smtClean="0"/>
          </a:p>
          <a:p>
            <a:pPr>
              <a:buNone/>
            </a:pPr>
            <a:r>
              <a:rPr lang="en-US" dirty="0" smtClean="0"/>
              <a:t> </a:t>
            </a:r>
            <a:endParaRPr lang="en-GB" dirty="0" smtClean="0"/>
          </a:p>
          <a:p>
            <a:r>
              <a:rPr lang="en-US" dirty="0" smtClean="0"/>
              <a:t>aviation regulators.</a:t>
            </a:r>
            <a:endParaRPr lang="en-GB" dirty="0" smtClean="0"/>
          </a:p>
          <a:p>
            <a:pPr lvl="1">
              <a:buFont typeface="Arial" pitchFamily="-1" charset="0"/>
              <a:buNone/>
            </a:pPr>
            <a:endParaRPr lang="en-US" sz="2400" dirty="0"/>
          </a:p>
          <a:p>
            <a:pPr lvl="1">
              <a:buFont typeface="Arial" pitchFamily="-1" charset="0"/>
              <a:buNone/>
            </a:pP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20</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1295400" y="1832610"/>
            <a:ext cx="7416800" cy="4016484"/>
          </a:xfrm>
          <a:prstGeom prst="rect">
            <a:avLst/>
          </a:prstGeom>
          <a:noFill/>
          <a:ln w="9525">
            <a:noFill/>
            <a:miter lim="800000"/>
            <a:headEnd/>
            <a:tailEnd/>
          </a:ln>
        </p:spPr>
        <p:txBody>
          <a:bodyPr wrap="square">
            <a:prstTxWarp prst="textNoShape">
              <a:avLst/>
            </a:prstTxWarp>
            <a:spAutoFit/>
          </a:bodyPr>
          <a:lstStyle/>
          <a:p>
            <a:pPr algn="just"/>
            <a:r>
              <a:rPr lang="en-US" sz="3200" b="1" dirty="0" smtClean="0"/>
              <a:t>Flight operation</a:t>
            </a:r>
          </a:p>
          <a:p>
            <a:pPr algn="just"/>
            <a:endParaRPr lang="en-GB" sz="2700" b="0" dirty="0"/>
          </a:p>
          <a:p>
            <a:pPr algn="just">
              <a:buClr>
                <a:schemeClr val="accent5"/>
              </a:buClr>
              <a:buFont typeface="Arial" pitchFamily="34" charset="0"/>
              <a:buChar char="•"/>
            </a:pPr>
            <a:r>
              <a:rPr lang="en-US" sz="2800" dirty="0" smtClean="0"/>
              <a:t> </a:t>
            </a:r>
            <a:r>
              <a:rPr lang="en-GB" sz="2800" dirty="0" smtClean="0"/>
              <a:t>Unrestricted climb to cruise flight level with no speed restrictions is also desirable but may not be achievable</a:t>
            </a:r>
          </a:p>
          <a:p>
            <a:pPr algn="just">
              <a:buClr>
                <a:schemeClr val="accent5"/>
              </a:buClr>
              <a:buFont typeface="Arial" pitchFamily="34" charset="0"/>
              <a:buChar char="•"/>
            </a:pPr>
            <a:endParaRPr lang="en-GB" sz="2800" b="0" dirty="0" smtClean="0"/>
          </a:p>
          <a:p>
            <a:pPr algn="just">
              <a:buClr>
                <a:schemeClr val="accent5"/>
              </a:buClr>
              <a:buFont typeface="Arial" pitchFamily="34" charset="0"/>
              <a:buChar char="•"/>
            </a:pPr>
            <a:r>
              <a:rPr lang="en-US" sz="2800" dirty="0" smtClean="0"/>
              <a:t>Pilot’s ability to conduct a CCO depends also on the ATC clearance to be followed, either tactically or by published procedures.</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21</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681924" y="1832610"/>
            <a:ext cx="8030275" cy="2723823"/>
          </a:xfrm>
          <a:prstGeom prst="rect">
            <a:avLst/>
          </a:prstGeom>
          <a:noFill/>
          <a:ln w="9525">
            <a:noFill/>
            <a:miter lim="800000"/>
            <a:headEnd/>
            <a:tailEnd/>
          </a:ln>
        </p:spPr>
        <p:txBody>
          <a:bodyPr wrap="square">
            <a:prstTxWarp prst="textNoShape">
              <a:avLst/>
            </a:prstTxWarp>
            <a:spAutoFit/>
          </a:bodyPr>
          <a:lstStyle/>
          <a:p>
            <a:pPr algn="just"/>
            <a:r>
              <a:rPr lang="en-US" sz="3200" b="1" dirty="0" smtClean="0"/>
              <a:t>ATC techniques</a:t>
            </a:r>
          </a:p>
          <a:p>
            <a:pPr algn="just"/>
            <a:endParaRPr lang="en-GB" sz="2700" b="0" dirty="0"/>
          </a:p>
          <a:p>
            <a:pPr algn="just">
              <a:buClr>
                <a:schemeClr val="accent5"/>
              </a:buClr>
              <a:buFont typeface="Arial" pitchFamily="34" charset="0"/>
              <a:buChar char="•"/>
            </a:pPr>
            <a:r>
              <a:rPr lang="en-US" sz="2800" dirty="0" smtClean="0"/>
              <a:t> Execution of published CCO requires flexible airspace design and </a:t>
            </a:r>
            <a:r>
              <a:rPr lang="en-US" sz="2800" dirty="0" err="1" smtClean="0"/>
              <a:t>sectorisation</a:t>
            </a:r>
            <a:r>
              <a:rPr lang="en-US" sz="2800" dirty="0" smtClean="0"/>
              <a:t> with sufficient room to allow the aircraft to ascend in accordance with the parameters computed by the FMS.</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22</a:t>
            </a:fld>
            <a:endParaRPr lang="fr-FR"/>
          </a:p>
        </p:txBody>
      </p:sp>
      <p:sp>
        <p:nvSpPr>
          <p:cNvPr id="2" name="Title 1"/>
          <p:cNvSpPr>
            <a:spLocks noGrp="1"/>
          </p:cNvSpPr>
          <p:nvPr>
            <p:ph type="title"/>
          </p:nvPr>
        </p:nvSpPr>
        <p:spPr/>
        <p:txBody>
          <a:bodyPr>
            <a:normAutofit/>
          </a:bodyPr>
          <a:lstStyle/>
          <a:p>
            <a:pPr>
              <a:defRPr/>
            </a:pPr>
            <a:r>
              <a:rPr lang="en-GB" dirty="0" smtClean="0"/>
              <a:t>References</a:t>
            </a:r>
            <a:endParaRPr lang="en-GB" dirty="0"/>
          </a:p>
        </p:txBody>
      </p:sp>
      <p:sp>
        <p:nvSpPr>
          <p:cNvPr id="31747" name="Rectangle 3"/>
          <p:cNvSpPr>
            <a:spLocks noChangeArrowheads="1"/>
          </p:cNvSpPr>
          <p:nvPr/>
        </p:nvSpPr>
        <p:spPr bwMode="auto">
          <a:xfrm>
            <a:off x="867904" y="1832610"/>
            <a:ext cx="7844295" cy="4401205"/>
          </a:xfrm>
          <a:prstGeom prst="rect">
            <a:avLst/>
          </a:prstGeom>
          <a:noFill/>
          <a:ln w="9525">
            <a:noFill/>
            <a:miter lim="800000"/>
            <a:headEnd/>
            <a:tailEnd/>
          </a:ln>
        </p:spPr>
        <p:txBody>
          <a:bodyPr wrap="square">
            <a:prstTxWarp prst="textNoShape">
              <a:avLst/>
            </a:prstTxWarp>
            <a:spAutoFit/>
          </a:bodyPr>
          <a:lstStyle/>
          <a:p>
            <a:pPr>
              <a:buClr>
                <a:schemeClr val="accent5"/>
              </a:buClr>
              <a:buFont typeface="Arial" pitchFamily="34" charset="0"/>
              <a:buChar char="•"/>
            </a:pPr>
            <a:r>
              <a:rPr lang="en-US" sz="2800" dirty="0" smtClean="0"/>
              <a:t>Doc 4444 – PANS-ATM</a:t>
            </a:r>
          </a:p>
          <a:p>
            <a:pPr>
              <a:buClr>
                <a:schemeClr val="accent5"/>
              </a:buClr>
              <a:buFont typeface="Arial" pitchFamily="34" charset="0"/>
              <a:buChar char="•"/>
            </a:pPr>
            <a:r>
              <a:rPr lang="en-US" sz="2800" dirty="0" smtClean="0"/>
              <a:t>Doc 9426 - Air Traffic Services Planning Manual</a:t>
            </a:r>
          </a:p>
          <a:p>
            <a:pPr>
              <a:buClr>
                <a:schemeClr val="accent5"/>
              </a:buClr>
              <a:buFont typeface="Arial" pitchFamily="34" charset="0"/>
              <a:buChar char="•"/>
            </a:pPr>
            <a:r>
              <a:rPr lang="en-US" sz="2800" dirty="0" smtClean="0"/>
              <a:t>Doc 9613 – Performance-based Navigation (PBN) Manual</a:t>
            </a:r>
          </a:p>
          <a:p>
            <a:pPr>
              <a:buClr>
                <a:schemeClr val="accent5"/>
              </a:buClr>
              <a:buFont typeface="Arial" pitchFamily="34" charset="0"/>
              <a:buChar char="•"/>
            </a:pPr>
            <a:r>
              <a:rPr lang="en-GB" sz="2800" dirty="0" smtClean="0"/>
              <a:t>Doc 9931 - Continuous Descent Operations (CDO) Manual </a:t>
            </a:r>
          </a:p>
          <a:p>
            <a:pPr>
              <a:buClr>
                <a:schemeClr val="accent5"/>
              </a:buClr>
              <a:buFont typeface="Arial" pitchFamily="34" charset="0"/>
              <a:buChar char="•"/>
            </a:pPr>
            <a:endParaRPr lang="en-US" sz="2800" dirty="0" smtClean="0"/>
          </a:p>
          <a:p>
            <a:pPr>
              <a:buClr>
                <a:schemeClr val="accent5"/>
              </a:buClr>
              <a:buFont typeface="Arial" pitchFamily="34" charset="0"/>
              <a:buChar char="•"/>
            </a:pPr>
            <a:r>
              <a:rPr lang="en-US" sz="2800" dirty="0" smtClean="0"/>
              <a:t>Continuous Climb Operations (CCO) Manual (under development)</a:t>
            </a:r>
          </a:p>
          <a:p>
            <a:pPr>
              <a:buClr>
                <a:schemeClr val="accent5"/>
              </a:buClr>
              <a:buFont typeface="Arial" pitchFamily="34" charset="0"/>
              <a:buChar char="•"/>
            </a:pPr>
            <a:endParaRPr lang="en-US" sz="2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23</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Objectives</a:t>
            </a:r>
            <a:endParaRPr lang="en-US" dirty="0"/>
          </a:p>
        </p:txBody>
      </p:sp>
      <p:sp>
        <p:nvSpPr>
          <p:cNvPr id="394243" name="Rectangle 3"/>
          <p:cNvSpPr>
            <a:spLocks noGrp="1" noChangeArrowheads="1"/>
          </p:cNvSpPr>
          <p:nvPr>
            <p:ph idx="1"/>
          </p:nvPr>
        </p:nvSpPr>
        <p:spPr>
          <a:xfrm>
            <a:off x="674370" y="2297430"/>
            <a:ext cx="7623810" cy="2274571"/>
          </a:xfrm>
        </p:spPr>
        <p:txBody>
          <a:bodyPr>
            <a:normAutofit/>
          </a:bodyPr>
          <a:lstStyle/>
          <a:p>
            <a:pPr marL="0" indent="0" algn="just">
              <a:buNone/>
            </a:pPr>
            <a:r>
              <a:rPr lang="en-US" dirty="0" smtClean="0"/>
              <a:t>Provide guidance on continuous climb operations (CCO) to harmonize their development and implementation.</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
            </a:r>
            <a:br>
              <a:rPr lang="en-US" dirty="0"/>
            </a:br>
            <a:r>
              <a:rPr lang="en-US" dirty="0"/>
              <a:t> </a:t>
            </a:r>
            <a:r>
              <a:rPr lang="en-GB" dirty="0" smtClean="0"/>
              <a:t>Overview</a:t>
            </a:r>
            <a:endParaRPr lang="en-US" dirty="0"/>
          </a:p>
        </p:txBody>
      </p:sp>
      <p:sp>
        <p:nvSpPr>
          <p:cNvPr id="8" name="Text Box 97"/>
          <p:cNvSpPr txBox="1">
            <a:spLocks noGrp="1" noChangeArrowheads="1"/>
          </p:cNvSpPr>
          <p:nvPr>
            <p:ph idx="1"/>
          </p:nvPr>
        </p:nvSpPr>
        <p:spPr bwMode="auto">
          <a:xfrm>
            <a:off x="457200" y="1600200"/>
            <a:ext cx="8229600" cy="5755422"/>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b="0" dirty="0"/>
              <a:t>What is a </a:t>
            </a:r>
            <a:r>
              <a:rPr lang="en-US" b="0" dirty="0" smtClean="0"/>
              <a:t>CCO?</a:t>
            </a:r>
          </a:p>
          <a:p>
            <a:pPr>
              <a:spcBef>
                <a:spcPct val="50000"/>
              </a:spcBef>
              <a:buFontTx/>
              <a:buChar char="•"/>
            </a:pPr>
            <a:r>
              <a:rPr lang="en-US" dirty="0" smtClean="0"/>
              <a:t>Rationale</a:t>
            </a:r>
            <a:endParaRPr lang="en-US" b="0" dirty="0" smtClean="0"/>
          </a:p>
          <a:p>
            <a:pPr>
              <a:spcBef>
                <a:spcPct val="50000"/>
              </a:spcBef>
              <a:buFontTx/>
              <a:buChar char="•"/>
            </a:pPr>
            <a:r>
              <a:rPr lang="en-US" dirty="0" smtClean="0"/>
              <a:t>Understanding CCO</a:t>
            </a:r>
          </a:p>
          <a:p>
            <a:pPr>
              <a:spcBef>
                <a:spcPct val="50000"/>
              </a:spcBef>
              <a:buFontTx/>
              <a:buChar char="•"/>
            </a:pPr>
            <a:r>
              <a:rPr lang="en-US" b="0" dirty="0" smtClean="0"/>
              <a:t>Procedure design</a:t>
            </a:r>
          </a:p>
          <a:p>
            <a:pPr>
              <a:spcBef>
                <a:spcPct val="50000"/>
              </a:spcBef>
              <a:buFontTx/>
              <a:buChar char="•"/>
            </a:pPr>
            <a:r>
              <a:rPr lang="en-US" dirty="0" smtClean="0"/>
              <a:t>Specific issues</a:t>
            </a:r>
          </a:p>
          <a:p>
            <a:pPr>
              <a:spcBef>
                <a:spcPct val="50000"/>
              </a:spcBef>
              <a:buFontTx/>
              <a:buChar char="•"/>
            </a:pPr>
            <a:r>
              <a:rPr lang="en-US" b="0" dirty="0" smtClean="0"/>
              <a:t>References</a:t>
            </a:r>
            <a:endParaRPr lang="en-US" b="0" dirty="0"/>
          </a:p>
          <a:p>
            <a:pPr>
              <a:spcBef>
                <a:spcPct val="50000"/>
              </a:spcBef>
              <a:buNone/>
            </a:pPr>
            <a:endParaRPr lang="en-US" b="0" dirty="0"/>
          </a:p>
          <a:p>
            <a:pPr>
              <a:spcBef>
                <a:spcPct val="50000"/>
              </a:spcBef>
              <a:buFontTx/>
              <a:buChar char="•"/>
            </a:pPr>
            <a:endParaRPr lang="en-US" b="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7" name="Picture 3"/>
          <p:cNvPicPr>
            <a:picLocks noChangeAspect="1" noChangeArrowheads="1"/>
          </p:cNvPicPr>
          <p:nvPr/>
        </p:nvPicPr>
        <p:blipFill>
          <a:blip r:embed="rId3"/>
          <a:srcRect/>
          <a:stretch>
            <a:fillRect/>
          </a:stretch>
        </p:blipFill>
        <p:spPr bwMode="auto">
          <a:xfrm>
            <a:off x="5189220" y="2480310"/>
            <a:ext cx="3497579"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What is a Continuous Climb </a:t>
            </a:r>
            <a:r>
              <a:rPr lang="en-GB" dirty="0"/>
              <a:t>Operations</a:t>
            </a:r>
            <a:endParaRPr lang="en-US" dirty="0"/>
          </a:p>
        </p:txBody>
      </p:sp>
      <p:sp>
        <p:nvSpPr>
          <p:cNvPr id="414723" name="Rectangle 3"/>
          <p:cNvSpPr>
            <a:spLocks noGrp="1" noChangeArrowheads="1"/>
          </p:cNvSpPr>
          <p:nvPr>
            <p:ph idx="1"/>
          </p:nvPr>
        </p:nvSpPr>
        <p:spPr/>
        <p:txBody>
          <a:bodyPr>
            <a:normAutofit fontScale="92500"/>
          </a:bodyPr>
          <a:lstStyle/>
          <a:p>
            <a:pPr marL="0" indent="0" algn="just"/>
            <a:r>
              <a:rPr lang="en-US" sz="4000" dirty="0" smtClean="0"/>
              <a:t>CCO is an aircraft operating technique enabled by airspace design, procedure design and facilitation by ATC, enabling the execution of a flight profile optimized to the performance of the aircraft.</a:t>
            </a:r>
          </a:p>
          <a:p>
            <a:pPr marL="0" indent="0" algn="just"/>
            <a:r>
              <a:rPr lang="en-US" sz="4000" dirty="0" smtClean="0"/>
              <a:t>The optimum vertical profile takes the form of a continuously climbing path.</a:t>
            </a:r>
            <a:endParaRPr lang="en-US" sz="400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fontScale="90000"/>
          </a:bodyPr>
          <a:lstStyle/>
          <a:p>
            <a:r>
              <a:rPr lang="en-GB" dirty="0"/>
              <a:t>Continuous </a:t>
            </a:r>
            <a:r>
              <a:rPr lang="en-GB" dirty="0" smtClean="0"/>
              <a:t>Climb Operations - Rationale</a:t>
            </a:r>
            <a:endParaRPr lang="en-US" dirty="0"/>
          </a:p>
        </p:txBody>
      </p:sp>
      <p:sp>
        <p:nvSpPr>
          <p:cNvPr id="414723" name="Rectangle 3"/>
          <p:cNvSpPr>
            <a:spLocks noGrp="1" noChangeArrowheads="1"/>
          </p:cNvSpPr>
          <p:nvPr>
            <p:ph idx="1"/>
          </p:nvPr>
        </p:nvSpPr>
        <p:spPr/>
        <p:txBody>
          <a:bodyPr/>
          <a:lstStyle/>
          <a:p>
            <a:pPr marL="0" indent="0" algn="just">
              <a:buFontTx/>
              <a:buNone/>
            </a:pPr>
            <a:r>
              <a:rPr lang="en-US" sz="4000" dirty="0" smtClean="0"/>
              <a:t>The climb phase uses a significant proportion of the total flight fuel and, efficiencies in this phase could provide significant economy of operation and environmental benefits in terms of both noise and emissions.</a:t>
            </a:r>
            <a:endParaRPr lang="en-US" sz="400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7</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Operations </a:t>
            </a:r>
            <a:r>
              <a:rPr lang="en-GB" sz="3200" dirty="0"/>
              <a:t>(</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pPr algn="just">
              <a:buFontTx/>
              <a:buNone/>
            </a:pPr>
            <a:r>
              <a:rPr lang="en-GB" dirty="0"/>
              <a:t>Continuous </a:t>
            </a:r>
            <a:r>
              <a:rPr lang="en-GB" dirty="0" smtClean="0"/>
              <a:t>Climb </a:t>
            </a:r>
            <a:r>
              <a:rPr lang="en-GB" dirty="0"/>
              <a:t>Operations: </a:t>
            </a:r>
          </a:p>
          <a:p>
            <a:pPr algn="just"/>
            <a:r>
              <a:rPr lang="en-GB" dirty="0"/>
              <a:t>Are  enabled by airspace design, procedure design and ATC facilitation </a:t>
            </a:r>
          </a:p>
          <a:p>
            <a:pPr algn="just"/>
            <a:r>
              <a:rPr lang="en-US" dirty="0" smtClean="0"/>
              <a:t>Requests collaboration between stakeholders</a:t>
            </a:r>
          </a:p>
          <a:p>
            <a:pPr algn="just"/>
            <a:r>
              <a:rPr lang="en-US" dirty="0" smtClean="0"/>
              <a:t>Allows aircraft to attain initial cruise flight level at optimum air speed with climb engine thrust settings set throughout the climb</a:t>
            </a: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8</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a:t>
            </a:r>
            <a:r>
              <a:rPr lang="en-GB" sz="3200" dirty="0"/>
              <a:t>Operations (</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r>
              <a:rPr lang="en-US" sz="2800" dirty="0" smtClean="0"/>
              <a:t>Increase efficiency, flight predictability and airspace capacity</a:t>
            </a:r>
          </a:p>
          <a:p>
            <a:r>
              <a:rPr lang="en-US" sz="2800" dirty="0" smtClean="0"/>
              <a:t>Reduces noise, fuel burn, emissions and controller-pilot communications</a:t>
            </a:r>
          </a:p>
          <a:p>
            <a:r>
              <a:rPr lang="en-US" sz="2800" dirty="0" smtClean="0"/>
              <a:t> Maintain safety</a:t>
            </a: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6" descr="IMG_0609"/>
          <p:cNvPicPr>
            <a:picLocks noChangeAspect="1" noChangeArrowheads="1"/>
          </p:cNvPicPr>
          <p:nvPr/>
        </p:nvPicPr>
        <p:blipFill>
          <a:blip r:embed="rId3"/>
          <a:srcRect l="20000" t="10001" r="12500"/>
          <a:stretch>
            <a:fillRect/>
          </a:stretch>
        </p:blipFill>
        <p:spPr bwMode="auto">
          <a:xfrm>
            <a:off x="6275070" y="3931920"/>
            <a:ext cx="2332355" cy="21942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9</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a:t>
            </a:r>
            <a:r>
              <a:rPr lang="en-GB" sz="3200" dirty="0"/>
              <a:t>Operations (</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pPr algn="just">
              <a:buNone/>
            </a:pPr>
            <a:endParaRPr lang="en-US" sz="2800" dirty="0" smtClean="0"/>
          </a:p>
          <a:p>
            <a:pPr algn="just"/>
            <a:r>
              <a:rPr lang="en-US" sz="2800" dirty="0" smtClean="0"/>
              <a:t>Ideally the departure design is such that arriving traffic is able to descend at their optimum descent profile</a:t>
            </a:r>
          </a:p>
          <a:p>
            <a:pPr algn="just">
              <a:buNone/>
            </a:pPr>
            <a:endParaRPr lang="en-US" sz="2800" dirty="0" smtClean="0"/>
          </a:p>
          <a:p>
            <a:pPr algn="just"/>
            <a:r>
              <a:rPr lang="en-US" sz="2800" dirty="0" smtClean="0"/>
              <a:t>Before any CCO trials or operations commence, the proposed implementation needs to be the subject of a local safety assessment.</a:t>
            </a:r>
            <a:endParaRPr lang="en-GB" sz="2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WP/27</Number>
  </documentManagement>
</p:properties>
</file>

<file path=customXml/itemProps1.xml><?xml version="1.0" encoding="utf-8"?>
<ds:datastoreItem xmlns:ds="http://schemas.openxmlformats.org/officeDocument/2006/customXml" ds:itemID="{CF1368E7-DACB-4B35-A841-C9C5268D638B}"/>
</file>

<file path=customXml/itemProps2.xml><?xml version="1.0" encoding="utf-8"?>
<ds:datastoreItem xmlns:ds="http://schemas.openxmlformats.org/officeDocument/2006/customXml" ds:itemID="{157B9497-EADF-4572-AB70-55106BF5D640}"/>
</file>

<file path=customXml/itemProps3.xml><?xml version="1.0" encoding="utf-8"?>
<ds:datastoreItem xmlns:ds="http://schemas.openxmlformats.org/officeDocument/2006/customXml" ds:itemID="{976CBEAB-CD60-446D-B116-444AE877F316}"/>
</file>

<file path=docProps/app.xml><?xml version="1.0" encoding="utf-8"?>
<Properties xmlns="http://schemas.openxmlformats.org/officeDocument/2006/extended-properties" xmlns:vt="http://schemas.openxmlformats.org/officeDocument/2006/docPropsVTypes">
  <TotalTime>470</TotalTime>
  <Words>972</Words>
  <Application>Microsoft Office PowerPoint</Application>
  <PresentationFormat>On-screen Show (4:3)</PresentationFormat>
  <Paragraphs>157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ICAO</vt:lpstr>
      <vt:lpstr>      Continuous Climb Operations  (CCO)  Saulo Da Silva</vt:lpstr>
      <vt:lpstr>Intended Audience</vt:lpstr>
      <vt:lpstr>Objectives</vt:lpstr>
      <vt:lpstr>  Overview</vt:lpstr>
      <vt:lpstr>What is a Continuous Climb Operations</vt:lpstr>
      <vt:lpstr>Continuous Climb Operations - Rationale</vt:lpstr>
      <vt:lpstr>Understanding Continuous Climb Operations (CCO)</vt:lpstr>
      <vt:lpstr>Understanding Continuous Climb Operations (CCO)</vt:lpstr>
      <vt:lpstr>Understanding Continuous Climb Operations (CCO)</vt:lpstr>
      <vt:lpstr>Procedure and airspace design</vt:lpstr>
      <vt:lpstr>Optimum Vertical Path</vt:lpstr>
      <vt:lpstr>Conventional vs. CCO</vt:lpstr>
      <vt:lpstr>Trade-offs</vt:lpstr>
      <vt:lpstr>Collaboration</vt:lpstr>
      <vt:lpstr>Restrictions</vt:lpstr>
      <vt:lpstr>Restrictions</vt:lpstr>
      <vt:lpstr>PowerPoint Presentation</vt:lpstr>
      <vt:lpstr>PowerPoint Presentation</vt:lpstr>
      <vt:lpstr>Specific issues</vt:lpstr>
      <vt:lpstr>Specific issues</vt:lpstr>
      <vt:lpstr>Specific issues</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Climb Operations (CCO)</dc:title>
  <dc:creator>D Test</dc:creator>
  <cp:lastModifiedBy>Peng Li</cp:lastModifiedBy>
  <cp:revision>20</cp:revision>
  <dcterms:created xsi:type="dcterms:W3CDTF">2012-01-20T15:27:56Z</dcterms:created>
  <dcterms:modified xsi:type="dcterms:W3CDTF">2012-04-19T03:50:25Z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3800</vt:r8>
  </property>
</Properties>
</file>